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30268863" cy="42792650"/>
  <p:notesSz cx="6858000" cy="9144000"/>
  <p:defaultTextStyle>
    <a:defPPr>
      <a:defRPr lang="en-US"/>
    </a:defPPr>
    <a:lvl1pPr marL="0" algn="l" defTabSz="1810426" rtl="0" eaLnBrk="1" latinLnBrk="0" hangingPunct="1">
      <a:defRPr sz="3564" kern="1200">
        <a:solidFill>
          <a:schemeClr val="tx1"/>
        </a:solidFill>
        <a:latin typeface="+mn-lt"/>
        <a:ea typeface="+mn-ea"/>
        <a:cs typeface="+mn-cs"/>
      </a:defRPr>
    </a:lvl1pPr>
    <a:lvl2pPr marL="905213" algn="l" defTabSz="1810426" rtl="0" eaLnBrk="1" latinLnBrk="0" hangingPunct="1">
      <a:defRPr sz="3564" kern="1200">
        <a:solidFill>
          <a:schemeClr val="tx1"/>
        </a:solidFill>
        <a:latin typeface="+mn-lt"/>
        <a:ea typeface="+mn-ea"/>
        <a:cs typeface="+mn-cs"/>
      </a:defRPr>
    </a:lvl2pPr>
    <a:lvl3pPr marL="1810426" algn="l" defTabSz="1810426" rtl="0" eaLnBrk="1" latinLnBrk="0" hangingPunct="1">
      <a:defRPr sz="3564" kern="1200">
        <a:solidFill>
          <a:schemeClr val="tx1"/>
        </a:solidFill>
        <a:latin typeface="+mn-lt"/>
        <a:ea typeface="+mn-ea"/>
        <a:cs typeface="+mn-cs"/>
      </a:defRPr>
    </a:lvl3pPr>
    <a:lvl4pPr marL="2715639" algn="l" defTabSz="1810426" rtl="0" eaLnBrk="1" latinLnBrk="0" hangingPunct="1">
      <a:defRPr sz="3564" kern="1200">
        <a:solidFill>
          <a:schemeClr val="tx1"/>
        </a:solidFill>
        <a:latin typeface="+mn-lt"/>
        <a:ea typeface="+mn-ea"/>
        <a:cs typeface="+mn-cs"/>
      </a:defRPr>
    </a:lvl4pPr>
    <a:lvl5pPr marL="3620851" algn="l" defTabSz="1810426" rtl="0" eaLnBrk="1" latinLnBrk="0" hangingPunct="1">
      <a:defRPr sz="3564" kern="1200">
        <a:solidFill>
          <a:schemeClr val="tx1"/>
        </a:solidFill>
        <a:latin typeface="+mn-lt"/>
        <a:ea typeface="+mn-ea"/>
        <a:cs typeface="+mn-cs"/>
      </a:defRPr>
    </a:lvl5pPr>
    <a:lvl6pPr marL="4526065" algn="l" defTabSz="1810426" rtl="0" eaLnBrk="1" latinLnBrk="0" hangingPunct="1">
      <a:defRPr sz="3564" kern="1200">
        <a:solidFill>
          <a:schemeClr val="tx1"/>
        </a:solidFill>
        <a:latin typeface="+mn-lt"/>
        <a:ea typeface="+mn-ea"/>
        <a:cs typeface="+mn-cs"/>
      </a:defRPr>
    </a:lvl6pPr>
    <a:lvl7pPr marL="5431278" algn="l" defTabSz="1810426" rtl="0" eaLnBrk="1" latinLnBrk="0" hangingPunct="1">
      <a:defRPr sz="3564" kern="1200">
        <a:solidFill>
          <a:schemeClr val="tx1"/>
        </a:solidFill>
        <a:latin typeface="+mn-lt"/>
        <a:ea typeface="+mn-ea"/>
        <a:cs typeface="+mn-cs"/>
      </a:defRPr>
    </a:lvl7pPr>
    <a:lvl8pPr marL="6336490" algn="l" defTabSz="1810426" rtl="0" eaLnBrk="1" latinLnBrk="0" hangingPunct="1">
      <a:defRPr sz="3564" kern="1200">
        <a:solidFill>
          <a:schemeClr val="tx1"/>
        </a:solidFill>
        <a:latin typeface="+mn-lt"/>
        <a:ea typeface="+mn-ea"/>
        <a:cs typeface="+mn-cs"/>
      </a:defRPr>
    </a:lvl8pPr>
    <a:lvl9pPr marL="7241704" algn="l" defTabSz="1810426" rtl="0" eaLnBrk="1" latinLnBrk="0" hangingPunct="1">
      <a:defRPr sz="35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9"/>
    <p:restoredTop sz="95455"/>
  </p:normalViewPr>
  <p:slideViewPr>
    <p:cSldViewPr snapToGrid="0" snapToObjects="1">
      <p:cViewPr>
        <p:scale>
          <a:sx n="30" d="100"/>
          <a:sy n="30" d="100"/>
        </p:scale>
        <p:origin x="944" y="-197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6FFD8-2F66-DE47-8675-84659B2BA517}" type="datetimeFigureOut">
              <a:rPr lang="en-US" smtClean="0"/>
              <a:t>2/8/2017</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8A41-E2F5-434B-A8B5-5C88DA5D5A71}" type="slidenum">
              <a:rPr lang="en-US" smtClean="0"/>
              <a:t>‹#›</a:t>
            </a:fld>
            <a:endParaRPr lang="en-US"/>
          </a:p>
        </p:txBody>
      </p:sp>
    </p:spTree>
    <p:extLst>
      <p:ext uri="{BB962C8B-B14F-4D97-AF65-F5344CB8AC3E}">
        <p14:creationId xmlns:p14="http://schemas.microsoft.com/office/powerpoint/2010/main" val="412776091"/>
      </p:ext>
    </p:extLst>
  </p:cSld>
  <p:clrMap bg1="lt1" tx1="dk1" bg2="lt2" tx2="dk2" accent1="accent1" accent2="accent2" accent3="accent3" accent4="accent4" accent5="accent5" accent6="accent6" hlink="hlink" folHlink="folHlink"/>
  <p:notesStyle>
    <a:lvl1pPr marL="0" algn="l" defTabSz="1810426" rtl="0" eaLnBrk="1" latinLnBrk="0" hangingPunct="1">
      <a:defRPr sz="2376" kern="1200">
        <a:solidFill>
          <a:schemeClr val="tx1"/>
        </a:solidFill>
        <a:latin typeface="+mn-lt"/>
        <a:ea typeface="+mn-ea"/>
        <a:cs typeface="+mn-cs"/>
      </a:defRPr>
    </a:lvl1pPr>
    <a:lvl2pPr marL="905213" algn="l" defTabSz="1810426" rtl="0" eaLnBrk="1" latinLnBrk="0" hangingPunct="1">
      <a:defRPr sz="2376" kern="1200">
        <a:solidFill>
          <a:schemeClr val="tx1"/>
        </a:solidFill>
        <a:latin typeface="+mn-lt"/>
        <a:ea typeface="+mn-ea"/>
        <a:cs typeface="+mn-cs"/>
      </a:defRPr>
    </a:lvl2pPr>
    <a:lvl3pPr marL="1810426" algn="l" defTabSz="1810426" rtl="0" eaLnBrk="1" latinLnBrk="0" hangingPunct="1">
      <a:defRPr sz="2376" kern="1200">
        <a:solidFill>
          <a:schemeClr val="tx1"/>
        </a:solidFill>
        <a:latin typeface="+mn-lt"/>
        <a:ea typeface="+mn-ea"/>
        <a:cs typeface="+mn-cs"/>
      </a:defRPr>
    </a:lvl3pPr>
    <a:lvl4pPr marL="2715639" algn="l" defTabSz="1810426" rtl="0" eaLnBrk="1" latinLnBrk="0" hangingPunct="1">
      <a:defRPr sz="2376" kern="1200">
        <a:solidFill>
          <a:schemeClr val="tx1"/>
        </a:solidFill>
        <a:latin typeface="+mn-lt"/>
        <a:ea typeface="+mn-ea"/>
        <a:cs typeface="+mn-cs"/>
      </a:defRPr>
    </a:lvl4pPr>
    <a:lvl5pPr marL="3620851" algn="l" defTabSz="1810426" rtl="0" eaLnBrk="1" latinLnBrk="0" hangingPunct="1">
      <a:defRPr sz="2376" kern="1200">
        <a:solidFill>
          <a:schemeClr val="tx1"/>
        </a:solidFill>
        <a:latin typeface="+mn-lt"/>
        <a:ea typeface="+mn-ea"/>
        <a:cs typeface="+mn-cs"/>
      </a:defRPr>
    </a:lvl5pPr>
    <a:lvl6pPr marL="4526065" algn="l" defTabSz="1810426" rtl="0" eaLnBrk="1" latinLnBrk="0" hangingPunct="1">
      <a:defRPr sz="2376" kern="1200">
        <a:solidFill>
          <a:schemeClr val="tx1"/>
        </a:solidFill>
        <a:latin typeface="+mn-lt"/>
        <a:ea typeface="+mn-ea"/>
        <a:cs typeface="+mn-cs"/>
      </a:defRPr>
    </a:lvl6pPr>
    <a:lvl7pPr marL="5431278" algn="l" defTabSz="1810426" rtl="0" eaLnBrk="1" latinLnBrk="0" hangingPunct="1">
      <a:defRPr sz="2376" kern="1200">
        <a:solidFill>
          <a:schemeClr val="tx1"/>
        </a:solidFill>
        <a:latin typeface="+mn-lt"/>
        <a:ea typeface="+mn-ea"/>
        <a:cs typeface="+mn-cs"/>
      </a:defRPr>
    </a:lvl7pPr>
    <a:lvl8pPr marL="6336490" algn="l" defTabSz="1810426" rtl="0" eaLnBrk="1" latinLnBrk="0" hangingPunct="1">
      <a:defRPr sz="2376" kern="1200">
        <a:solidFill>
          <a:schemeClr val="tx1"/>
        </a:solidFill>
        <a:latin typeface="+mn-lt"/>
        <a:ea typeface="+mn-ea"/>
        <a:cs typeface="+mn-cs"/>
      </a:defRPr>
    </a:lvl8pPr>
    <a:lvl9pPr marL="7241704" algn="l" defTabSz="1810426" rtl="0" eaLnBrk="1" latinLnBrk="0" hangingPunct="1">
      <a:defRPr sz="23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A8A41-E2F5-434B-A8B5-5C88DA5D5A71}" type="slidenum">
              <a:rPr lang="en-US" smtClean="0"/>
              <a:t>1</a:t>
            </a:fld>
            <a:endParaRPr lang="en-US"/>
          </a:p>
        </p:txBody>
      </p:sp>
    </p:spTree>
    <p:extLst>
      <p:ext uri="{BB962C8B-B14F-4D97-AF65-F5344CB8AC3E}">
        <p14:creationId xmlns:p14="http://schemas.microsoft.com/office/powerpoint/2010/main" val="142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165" y="7003337"/>
            <a:ext cx="25728534" cy="14898182"/>
          </a:xfrm>
        </p:spPr>
        <p:txBody>
          <a:bodyPr anchor="b"/>
          <a:lstStyle>
            <a:lvl1pPr algn="ctr">
              <a:defRPr sz="19861"/>
            </a:lvl1pPr>
          </a:lstStyle>
          <a:p>
            <a:r>
              <a:rPr lang="cs-CZ" smtClean="0"/>
              <a:t>Click to edit Master title style</a:t>
            </a:r>
            <a:endParaRPr lang="en-US" dirty="0"/>
          </a:p>
        </p:txBody>
      </p:sp>
      <p:sp>
        <p:nvSpPr>
          <p:cNvPr id="3" name="Subtitle 2"/>
          <p:cNvSpPr>
            <a:spLocks noGrp="1"/>
          </p:cNvSpPr>
          <p:nvPr>
            <p:ph type="subTitle" idx="1"/>
          </p:nvPr>
        </p:nvSpPr>
        <p:spPr>
          <a:xfrm>
            <a:off x="3783608" y="22476050"/>
            <a:ext cx="22701647" cy="10331648"/>
          </a:xfrm>
        </p:spPr>
        <p:txBody>
          <a:bodyPr/>
          <a:lstStyle>
            <a:lvl1pPr marL="0" indent="0" algn="ctr">
              <a:buNone/>
              <a:defRPr sz="7944"/>
            </a:lvl1pPr>
            <a:lvl2pPr marL="1513423" indent="0" algn="ctr">
              <a:buNone/>
              <a:defRPr sz="6620"/>
            </a:lvl2pPr>
            <a:lvl3pPr marL="3026847" indent="0" algn="ctr">
              <a:buNone/>
              <a:defRPr sz="5958"/>
            </a:lvl3pPr>
            <a:lvl4pPr marL="4540270" indent="0" algn="ctr">
              <a:buNone/>
              <a:defRPr sz="5296"/>
            </a:lvl4pPr>
            <a:lvl5pPr marL="6053694" indent="0" algn="ctr">
              <a:buNone/>
              <a:defRPr sz="5296"/>
            </a:lvl5pPr>
            <a:lvl6pPr marL="7567117" indent="0" algn="ctr">
              <a:buNone/>
              <a:defRPr sz="5296"/>
            </a:lvl6pPr>
            <a:lvl7pPr marL="9080541" indent="0" algn="ctr">
              <a:buNone/>
              <a:defRPr sz="5296"/>
            </a:lvl7pPr>
            <a:lvl8pPr marL="10593964" indent="0" algn="ctr">
              <a:buNone/>
              <a:defRPr sz="5296"/>
            </a:lvl8pPr>
            <a:lvl9pPr marL="12107388" indent="0" algn="ctr">
              <a:buNone/>
              <a:defRPr sz="5296"/>
            </a:lvl9pPr>
          </a:lstStyle>
          <a:p>
            <a:r>
              <a:rPr lang="cs-CZ" smtClean="0"/>
              <a:t>Click to edit Master subtitle style</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67173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3515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1157" y="2278312"/>
            <a:ext cx="6526724" cy="36264793"/>
          </a:xfrm>
        </p:spPr>
        <p:txBody>
          <a:bodyPr vert="eaVert"/>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2080986" y="2278312"/>
            <a:ext cx="19201810" cy="36264793"/>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78789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9EA2B544-6F92-CB41-BF0F-886A8C5A4589}"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201079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221" y="10668458"/>
            <a:ext cx="26106894" cy="17800551"/>
          </a:xfrm>
        </p:spPr>
        <p:txBody>
          <a:bodyPr anchor="b"/>
          <a:lstStyle>
            <a:lvl1pPr>
              <a:defRPr sz="19861"/>
            </a:lvl1pPr>
          </a:lstStyle>
          <a:p>
            <a:r>
              <a:rPr lang="cs-CZ" smtClean="0"/>
              <a:t>Click to edit Master title style</a:t>
            </a:r>
            <a:endParaRPr lang="en-US" dirty="0"/>
          </a:p>
        </p:txBody>
      </p:sp>
      <p:sp>
        <p:nvSpPr>
          <p:cNvPr id="3" name="Text Placeholder 2"/>
          <p:cNvSpPr>
            <a:spLocks noGrp="1"/>
          </p:cNvSpPr>
          <p:nvPr>
            <p:ph type="body" idx="1"/>
          </p:nvPr>
        </p:nvSpPr>
        <p:spPr>
          <a:xfrm>
            <a:off x="2065221" y="28637409"/>
            <a:ext cx="26106894" cy="9360889"/>
          </a:xfrm>
        </p:spPr>
        <p:txBody>
          <a:bodyPr/>
          <a:lstStyle>
            <a:lvl1pPr marL="0" indent="0">
              <a:buNone/>
              <a:defRPr sz="7944">
                <a:solidFill>
                  <a:schemeClr val="tx1"/>
                </a:solidFill>
              </a:defRPr>
            </a:lvl1pPr>
            <a:lvl2pPr marL="1513423" indent="0">
              <a:buNone/>
              <a:defRPr sz="6620">
                <a:solidFill>
                  <a:schemeClr val="tx1">
                    <a:tint val="75000"/>
                  </a:schemeClr>
                </a:solidFill>
              </a:defRPr>
            </a:lvl2pPr>
            <a:lvl3pPr marL="3026847" indent="0">
              <a:buNone/>
              <a:defRPr sz="5958">
                <a:solidFill>
                  <a:schemeClr val="tx1">
                    <a:tint val="75000"/>
                  </a:schemeClr>
                </a:solidFill>
              </a:defRPr>
            </a:lvl3pPr>
            <a:lvl4pPr marL="4540270" indent="0">
              <a:buNone/>
              <a:defRPr sz="5296">
                <a:solidFill>
                  <a:schemeClr val="tx1">
                    <a:tint val="75000"/>
                  </a:schemeClr>
                </a:solidFill>
              </a:defRPr>
            </a:lvl4pPr>
            <a:lvl5pPr marL="6053694" indent="0">
              <a:buNone/>
              <a:defRPr sz="5296">
                <a:solidFill>
                  <a:schemeClr val="tx1">
                    <a:tint val="75000"/>
                  </a:schemeClr>
                </a:solidFill>
              </a:defRPr>
            </a:lvl5pPr>
            <a:lvl6pPr marL="7567117" indent="0">
              <a:buNone/>
              <a:defRPr sz="5296">
                <a:solidFill>
                  <a:schemeClr val="tx1">
                    <a:tint val="75000"/>
                  </a:schemeClr>
                </a:solidFill>
              </a:defRPr>
            </a:lvl6pPr>
            <a:lvl7pPr marL="9080541" indent="0">
              <a:buNone/>
              <a:defRPr sz="5296">
                <a:solidFill>
                  <a:schemeClr val="tx1">
                    <a:tint val="75000"/>
                  </a:schemeClr>
                </a:solidFill>
              </a:defRPr>
            </a:lvl7pPr>
            <a:lvl8pPr marL="10593964" indent="0">
              <a:buNone/>
              <a:defRPr sz="5296">
                <a:solidFill>
                  <a:schemeClr val="tx1">
                    <a:tint val="75000"/>
                  </a:schemeClr>
                </a:solidFill>
              </a:defRPr>
            </a:lvl8pPr>
            <a:lvl9pPr marL="12107388" indent="0">
              <a:buNone/>
              <a:defRPr sz="5296">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9EA2B544-6F92-CB41-BF0F-886A8C5A4589}"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3051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Content Placeholder 2"/>
          <p:cNvSpPr>
            <a:spLocks noGrp="1"/>
          </p:cNvSpPr>
          <p:nvPr>
            <p:ph sz="half" idx="1"/>
          </p:nvPr>
        </p:nvSpPr>
        <p:spPr>
          <a:xfrm>
            <a:off x="2080984" y="11391562"/>
            <a:ext cx="12864267" cy="27151543"/>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Content Placeholder 3"/>
          <p:cNvSpPr>
            <a:spLocks noGrp="1"/>
          </p:cNvSpPr>
          <p:nvPr>
            <p:ph sz="half" idx="2"/>
          </p:nvPr>
        </p:nvSpPr>
        <p:spPr>
          <a:xfrm>
            <a:off x="15323612" y="11391562"/>
            <a:ext cx="12864267" cy="27151543"/>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Date Placeholder 4"/>
          <p:cNvSpPr>
            <a:spLocks noGrp="1"/>
          </p:cNvSpPr>
          <p:nvPr>
            <p:ph type="dt" sz="half" idx="10"/>
          </p:nvPr>
        </p:nvSpPr>
        <p:spPr/>
        <p:txBody>
          <a:bodyPr/>
          <a:lstStyle/>
          <a:p>
            <a:fld id="{9EA2B544-6F92-CB41-BF0F-886A8C5A4589}"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63265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927" y="2278322"/>
            <a:ext cx="26106894" cy="8271268"/>
          </a:xfrm>
        </p:spPr>
        <p:txBody>
          <a:bodyPr/>
          <a:lstStyle/>
          <a:p>
            <a:r>
              <a:rPr lang="cs-CZ" smtClean="0"/>
              <a:t>Click to edit Master title style</a:t>
            </a:r>
            <a:endParaRPr lang="en-US" dirty="0"/>
          </a:p>
        </p:txBody>
      </p:sp>
      <p:sp>
        <p:nvSpPr>
          <p:cNvPr id="3" name="Text Placeholder 2"/>
          <p:cNvSpPr>
            <a:spLocks noGrp="1"/>
          </p:cNvSpPr>
          <p:nvPr>
            <p:ph type="body" idx="1"/>
          </p:nvPr>
        </p:nvSpPr>
        <p:spPr>
          <a:xfrm>
            <a:off x="2084930" y="10490146"/>
            <a:ext cx="12805146" cy="5141058"/>
          </a:xfrm>
        </p:spPr>
        <p:txBody>
          <a:bodyPr anchor="b"/>
          <a:lstStyle>
            <a:lvl1pPr marL="0" indent="0">
              <a:buNone/>
              <a:defRPr sz="7944" b="1"/>
            </a:lvl1pPr>
            <a:lvl2pPr marL="1513423" indent="0">
              <a:buNone/>
              <a:defRPr sz="6620" b="1"/>
            </a:lvl2pPr>
            <a:lvl3pPr marL="3026847" indent="0">
              <a:buNone/>
              <a:defRPr sz="5958" b="1"/>
            </a:lvl3pPr>
            <a:lvl4pPr marL="4540270" indent="0">
              <a:buNone/>
              <a:defRPr sz="5296" b="1"/>
            </a:lvl4pPr>
            <a:lvl5pPr marL="6053694" indent="0">
              <a:buNone/>
              <a:defRPr sz="5296" b="1"/>
            </a:lvl5pPr>
            <a:lvl6pPr marL="7567117" indent="0">
              <a:buNone/>
              <a:defRPr sz="5296" b="1"/>
            </a:lvl6pPr>
            <a:lvl7pPr marL="9080541" indent="0">
              <a:buNone/>
              <a:defRPr sz="5296" b="1"/>
            </a:lvl7pPr>
            <a:lvl8pPr marL="10593964" indent="0">
              <a:buNone/>
              <a:defRPr sz="5296" b="1"/>
            </a:lvl8pPr>
            <a:lvl9pPr marL="12107388" indent="0">
              <a:buNone/>
              <a:defRPr sz="5296" b="1"/>
            </a:lvl9pPr>
          </a:lstStyle>
          <a:p>
            <a:pPr lvl="0"/>
            <a:r>
              <a:rPr lang="cs-CZ" smtClean="0"/>
              <a:t>Click to edit Master text styles</a:t>
            </a:r>
          </a:p>
        </p:txBody>
      </p:sp>
      <p:sp>
        <p:nvSpPr>
          <p:cNvPr id="4" name="Content Placeholder 3"/>
          <p:cNvSpPr>
            <a:spLocks noGrp="1"/>
          </p:cNvSpPr>
          <p:nvPr>
            <p:ph sz="half" idx="2"/>
          </p:nvPr>
        </p:nvSpPr>
        <p:spPr>
          <a:xfrm>
            <a:off x="2084930" y="15631204"/>
            <a:ext cx="12805146" cy="2299114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15323614" y="10490146"/>
            <a:ext cx="12868209" cy="5141058"/>
          </a:xfrm>
        </p:spPr>
        <p:txBody>
          <a:bodyPr anchor="b"/>
          <a:lstStyle>
            <a:lvl1pPr marL="0" indent="0">
              <a:buNone/>
              <a:defRPr sz="7944" b="1"/>
            </a:lvl1pPr>
            <a:lvl2pPr marL="1513423" indent="0">
              <a:buNone/>
              <a:defRPr sz="6620" b="1"/>
            </a:lvl2pPr>
            <a:lvl3pPr marL="3026847" indent="0">
              <a:buNone/>
              <a:defRPr sz="5958" b="1"/>
            </a:lvl3pPr>
            <a:lvl4pPr marL="4540270" indent="0">
              <a:buNone/>
              <a:defRPr sz="5296" b="1"/>
            </a:lvl4pPr>
            <a:lvl5pPr marL="6053694" indent="0">
              <a:buNone/>
              <a:defRPr sz="5296" b="1"/>
            </a:lvl5pPr>
            <a:lvl6pPr marL="7567117" indent="0">
              <a:buNone/>
              <a:defRPr sz="5296" b="1"/>
            </a:lvl6pPr>
            <a:lvl7pPr marL="9080541" indent="0">
              <a:buNone/>
              <a:defRPr sz="5296" b="1"/>
            </a:lvl7pPr>
            <a:lvl8pPr marL="10593964" indent="0">
              <a:buNone/>
              <a:defRPr sz="5296" b="1"/>
            </a:lvl8pPr>
            <a:lvl9pPr marL="12107388" indent="0">
              <a:buNone/>
              <a:defRPr sz="5296" b="1"/>
            </a:lvl9pPr>
          </a:lstStyle>
          <a:p>
            <a:pPr lvl="0"/>
            <a:r>
              <a:rPr lang="cs-CZ" smtClean="0"/>
              <a:t>Click to edit Master text styles</a:t>
            </a:r>
          </a:p>
        </p:txBody>
      </p:sp>
      <p:sp>
        <p:nvSpPr>
          <p:cNvPr id="6" name="Content Placeholder 5"/>
          <p:cNvSpPr>
            <a:spLocks noGrp="1"/>
          </p:cNvSpPr>
          <p:nvPr>
            <p:ph sz="quarter" idx="4"/>
          </p:nvPr>
        </p:nvSpPr>
        <p:spPr>
          <a:xfrm>
            <a:off x="15323614" y="15631204"/>
            <a:ext cx="12868209" cy="22991147"/>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9EA2B544-6F92-CB41-BF0F-886A8C5A4589}"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20475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Date Placeholder 2"/>
          <p:cNvSpPr>
            <a:spLocks noGrp="1"/>
          </p:cNvSpPr>
          <p:nvPr>
            <p:ph type="dt" sz="half" idx="10"/>
          </p:nvPr>
        </p:nvSpPr>
        <p:spPr/>
        <p:txBody>
          <a:bodyPr/>
          <a:lstStyle/>
          <a:p>
            <a:fld id="{9EA2B544-6F92-CB41-BF0F-886A8C5A4589}"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38409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2B544-6F92-CB41-BF0F-886A8C5A4589}"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87564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927" y="2852843"/>
            <a:ext cx="9762496" cy="9984952"/>
          </a:xfrm>
        </p:spPr>
        <p:txBody>
          <a:bodyPr anchor="b"/>
          <a:lstStyle>
            <a:lvl1pPr>
              <a:defRPr sz="10593"/>
            </a:lvl1pPr>
          </a:lstStyle>
          <a:p>
            <a:r>
              <a:rPr lang="cs-CZ" smtClean="0"/>
              <a:t>Click to edit Master title style</a:t>
            </a:r>
            <a:endParaRPr lang="en-US" dirty="0"/>
          </a:p>
        </p:txBody>
      </p:sp>
      <p:sp>
        <p:nvSpPr>
          <p:cNvPr id="3" name="Content Placeholder 2"/>
          <p:cNvSpPr>
            <a:spLocks noGrp="1"/>
          </p:cNvSpPr>
          <p:nvPr>
            <p:ph idx="1"/>
          </p:nvPr>
        </p:nvSpPr>
        <p:spPr>
          <a:xfrm>
            <a:off x="12868209" y="6161359"/>
            <a:ext cx="15323612" cy="30410517"/>
          </a:xfrm>
        </p:spPr>
        <p:txBody>
          <a:bodyPr/>
          <a:lstStyle>
            <a:lvl1pPr>
              <a:defRPr sz="10593"/>
            </a:lvl1pPr>
            <a:lvl2pPr>
              <a:defRPr sz="9269"/>
            </a:lvl2pPr>
            <a:lvl3pPr>
              <a:defRPr sz="7944"/>
            </a:lvl3pPr>
            <a:lvl4pPr>
              <a:defRPr sz="6620"/>
            </a:lvl4pPr>
            <a:lvl5pPr>
              <a:defRPr sz="6620"/>
            </a:lvl5pPr>
            <a:lvl6pPr>
              <a:defRPr sz="6620"/>
            </a:lvl6pPr>
            <a:lvl7pPr>
              <a:defRPr sz="6620"/>
            </a:lvl7pPr>
            <a:lvl8pPr>
              <a:defRPr sz="6620"/>
            </a:lvl8pPr>
            <a:lvl9pPr>
              <a:defRPr sz="662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2084927" y="12837795"/>
            <a:ext cx="9762496" cy="23783603"/>
          </a:xfrm>
        </p:spPr>
        <p:txBody>
          <a:bodyPr/>
          <a:lstStyle>
            <a:lvl1pPr marL="0" indent="0">
              <a:buNone/>
              <a:defRPr sz="5296"/>
            </a:lvl1pPr>
            <a:lvl2pPr marL="1513423" indent="0">
              <a:buNone/>
              <a:defRPr sz="4634"/>
            </a:lvl2pPr>
            <a:lvl3pPr marL="3026847" indent="0">
              <a:buNone/>
              <a:defRPr sz="3972"/>
            </a:lvl3pPr>
            <a:lvl4pPr marL="4540270" indent="0">
              <a:buNone/>
              <a:defRPr sz="3310"/>
            </a:lvl4pPr>
            <a:lvl5pPr marL="6053694" indent="0">
              <a:buNone/>
              <a:defRPr sz="3310"/>
            </a:lvl5pPr>
            <a:lvl6pPr marL="7567117" indent="0">
              <a:buNone/>
              <a:defRPr sz="3310"/>
            </a:lvl6pPr>
            <a:lvl7pPr marL="9080541" indent="0">
              <a:buNone/>
              <a:defRPr sz="3310"/>
            </a:lvl7pPr>
            <a:lvl8pPr marL="10593964" indent="0">
              <a:buNone/>
              <a:defRPr sz="3310"/>
            </a:lvl8pPr>
            <a:lvl9pPr marL="12107388" indent="0">
              <a:buNone/>
              <a:defRPr sz="331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EA2B544-6F92-CB41-BF0F-886A8C5A4589}"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50003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927" y="2852843"/>
            <a:ext cx="9762496" cy="9984952"/>
          </a:xfrm>
        </p:spPr>
        <p:txBody>
          <a:bodyPr anchor="b"/>
          <a:lstStyle>
            <a:lvl1pPr>
              <a:defRPr sz="10593"/>
            </a:lvl1pPr>
          </a:lstStyle>
          <a:p>
            <a:r>
              <a:rPr lang="cs-CZ" smtClean="0"/>
              <a:t>Click to edit Master title style</a:t>
            </a:r>
            <a:endParaRPr lang="en-US" dirty="0"/>
          </a:p>
        </p:txBody>
      </p:sp>
      <p:sp>
        <p:nvSpPr>
          <p:cNvPr id="3" name="Picture Placeholder 2"/>
          <p:cNvSpPr>
            <a:spLocks noGrp="1" noChangeAspect="1"/>
          </p:cNvSpPr>
          <p:nvPr>
            <p:ph type="pic" idx="1"/>
          </p:nvPr>
        </p:nvSpPr>
        <p:spPr>
          <a:xfrm>
            <a:off x="12868209" y="6161359"/>
            <a:ext cx="15323612" cy="30410517"/>
          </a:xfrm>
        </p:spPr>
        <p:txBody>
          <a:bodyPr anchor="t"/>
          <a:lstStyle>
            <a:lvl1pPr marL="0" indent="0">
              <a:buNone/>
              <a:defRPr sz="10593"/>
            </a:lvl1pPr>
            <a:lvl2pPr marL="1513423" indent="0">
              <a:buNone/>
              <a:defRPr sz="9269"/>
            </a:lvl2pPr>
            <a:lvl3pPr marL="3026847" indent="0">
              <a:buNone/>
              <a:defRPr sz="7944"/>
            </a:lvl3pPr>
            <a:lvl4pPr marL="4540270" indent="0">
              <a:buNone/>
              <a:defRPr sz="6620"/>
            </a:lvl4pPr>
            <a:lvl5pPr marL="6053694" indent="0">
              <a:buNone/>
              <a:defRPr sz="6620"/>
            </a:lvl5pPr>
            <a:lvl6pPr marL="7567117" indent="0">
              <a:buNone/>
              <a:defRPr sz="6620"/>
            </a:lvl6pPr>
            <a:lvl7pPr marL="9080541" indent="0">
              <a:buNone/>
              <a:defRPr sz="6620"/>
            </a:lvl7pPr>
            <a:lvl8pPr marL="10593964" indent="0">
              <a:buNone/>
              <a:defRPr sz="6620"/>
            </a:lvl8pPr>
            <a:lvl9pPr marL="12107388" indent="0">
              <a:buNone/>
              <a:defRPr sz="6620"/>
            </a:lvl9pPr>
          </a:lstStyle>
          <a:p>
            <a:r>
              <a:rPr lang="cs-CZ" smtClean="0"/>
              <a:t>Drag picture to placeholder or click icon to add</a:t>
            </a:r>
            <a:endParaRPr lang="en-US" dirty="0"/>
          </a:p>
        </p:txBody>
      </p:sp>
      <p:sp>
        <p:nvSpPr>
          <p:cNvPr id="4" name="Text Placeholder 3"/>
          <p:cNvSpPr>
            <a:spLocks noGrp="1"/>
          </p:cNvSpPr>
          <p:nvPr>
            <p:ph type="body" sz="half" idx="2"/>
          </p:nvPr>
        </p:nvSpPr>
        <p:spPr>
          <a:xfrm>
            <a:off x="2084927" y="12837795"/>
            <a:ext cx="9762496" cy="23783603"/>
          </a:xfrm>
        </p:spPr>
        <p:txBody>
          <a:bodyPr/>
          <a:lstStyle>
            <a:lvl1pPr marL="0" indent="0">
              <a:buNone/>
              <a:defRPr sz="5296"/>
            </a:lvl1pPr>
            <a:lvl2pPr marL="1513423" indent="0">
              <a:buNone/>
              <a:defRPr sz="4634"/>
            </a:lvl2pPr>
            <a:lvl3pPr marL="3026847" indent="0">
              <a:buNone/>
              <a:defRPr sz="3972"/>
            </a:lvl3pPr>
            <a:lvl4pPr marL="4540270" indent="0">
              <a:buNone/>
              <a:defRPr sz="3310"/>
            </a:lvl4pPr>
            <a:lvl5pPr marL="6053694" indent="0">
              <a:buNone/>
              <a:defRPr sz="3310"/>
            </a:lvl5pPr>
            <a:lvl6pPr marL="7567117" indent="0">
              <a:buNone/>
              <a:defRPr sz="3310"/>
            </a:lvl6pPr>
            <a:lvl7pPr marL="9080541" indent="0">
              <a:buNone/>
              <a:defRPr sz="3310"/>
            </a:lvl7pPr>
            <a:lvl8pPr marL="10593964" indent="0">
              <a:buNone/>
              <a:defRPr sz="3310"/>
            </a:lvl8pPr>
            <a:lvl9pPr marL="12107388" indent="0">
              <a:buNone/>
              <a:defRPr sz="331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EA2B544-6F92-CB41-BF0F-886A8C5A4589}"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16031-C3DC-7746-9681-BD43A3CA47C0}" type="slidenum">
              <a:rPr lang="en-US" smtClean="0"/>
              <a:t>‹#›</a:t>
            </a:fld>
            <a:endParaRPr lang="en-US"/>
          </a:p>
        </p:txBody>
      </p:sp>
    </p:spTree>
    <p:extLst>
      <p:ext uri="{BB962C8B-B14F-4D97-AF65-F5344CB8AC3E}">
        <p14:creationId xmlns:p14="http://schemas.microsoft.com/office/powerpoint/2010/main" val="144739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alpha val="85000"/>
              </a:schemeClr>
            </a:gs>
            <a:gs pos="90000">
              <a:schemeClr val="bg1">
                <a:alpha val="0"/>
                <a:lumMod val="0"/>
                <a:lumOff val="10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985" y="2278322"/>
            <a:ext cx="26106894" cy="8271268"/>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2080985" y="11391562"/>
            <a:ext cx="26106894" cy="2715154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2"/>
          </p:nvPr>
        </p:nvSpPr>
        <p:spPr>
          <a:xfrm>
            <a:off x="2080984" y="39662456"/>
            <a:ext cx="6810494" cy="2278312"/>
          </a:xfrm>
          <a:prstGeom prst="rect">
            <a:avLst/>
          </a:prstGeom>
        </p:spPr>
        <p:txBody>
          <a:bodyPr vert="horz" lIns="91440" tIns="45720" rIns="91440" bIns="45720" rtlCol="0" anchor="ctr"/>
          <a:lstStyle>
            <a:lvl1pPr algn="l">
              <a:defRPr sz="3972">
                <a:solidFill>
                  <a:schemeClr val="tx1">
                    <a:tint val="75000"/>
                  </a:schemeClr>
                </a:solidFill>
              </a:defRPr>
            </a:lvl1pPr>
          </a:lstStyle>
          <a:p>
            <a:fld id="{9EA2B544-6F92-CB41-BF0F-886A8C5A4589}" type="datetimeFigureOut">
              <a:rPr lang="en-US" smtClean="0"/>
              <a:t>2/8/2017</a:t>
            </a:fld>
            <a:endParaRPr lang="en-US"/>
          </a:p>
        </p:txBody>
      </p:sp>
      <p:sp>
        <p:nvSpPr>
          <p:cNvPr id="5" name="Footer Placeholder 4"/>
          <p:cNvSpPr>
            <a:spLocks noGrp="1"/>
          </p:cNvSpPr>
          <p:nvPr>
            <p:ph type="ftr" sz="quarter" idx="3"/>
          </p:nvPr>
        </p:nvSpPr>
        <p:spPr>
          <a:xfrm>
            <a:off x="10026561" y="39662456"/>
            <a:ext cx="10215741" cy="2278312"/>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7385" y="39662456"/>
            <a:ext cx="6810494" cy="2278312"/>
          </a:xfrm>
          <a:prstGeom prst="rect">
            <a:avLst/>
          </a:prstGeom>
        </p:spPr>
        <p:txBody>
          <a:bodyPr vert="horz" lIns="91440" tIns="45720" rIns="91440" bIns="45720" rtlCol="0" anchor="ctr"/>
          <a:lstStyle>
            <a:lvl1pPr algn="r">
              <a:defRPr sz="3972">
                <a:solidFill>
                  <a:schemeClr val="tx1">
                    <a:tint val="75000"/>
                  </a:schemeClr>
                </a:solidFill>
              </a:defRPr>
            </a:lvl1pPr>
          </a:lstStyle>
          <a:p>
            <a:fld id="{55816031-C3DC-7746-9681-BD43A3CA47C0}" type="slidenum">
              <a:rPr lang="en-US" smtClean="0"/>
              <a:t>‹#›</a:t>
            </a:fld>
            <a:endParaRPr lang="en-US"/>
          </a:p>
        </p:txBody>
      </p:sp>
    </p:spTree>
    <p:extLst>
      <p:ext uri="{BB962C8B-B14F-4D97-AF65-F5344CB8AC3E}">
        <p14:creationId xmlns:p14="http://schemas.microsoft.com/office/powerpoint/2010/main" val="1088590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6847" rtl="0" eaLnBrk="1" latinLnBrk="0" hangingPunct="1">
        <a:lnSpc>
          <a:spcPct val="90000"/>
        </a:lnSpc>
        <a:spcBef>
          <a:spcPct val="0"/>
        </a:spcBef>
        <a:buNone/>
        <a:defRPr sz="14565" kern="1200">
          <a:solidFill>
            <a:schemeClr val="tx1"/>
          </a:solidFill>
          <a:latin typeface="+mj-lt"/>
          <a:ea typeface="+mj-ea"/>
          <a:cs typeface="+mj-cs"/>
        </a:defRPr>
      </a:lvl1pPr>
    </p:titleStyle>
    <p:bodyStyle>
      <a:lvl1pPr marL="756712" indent="-756712" algn="l" defTabSz="3026847" rtl="0" eaLnBrk="1" latinLnBrk="0" hangingPunct="1">
        <a:lnSpc>
          <a:spcPct val="90000"/>
        </a:lnSpc>
        <a:spcBef>
          <a:spcPts val="3310"/>
        </a:spcBef>
        <a:buFont typeface="Arial" panose="020B0604020202020204" pitchFamily="34" charset="0"/>
        <a:buChar char="•"/>
        <a:defRPr sz="9269" kern="1200">
          <a:solidFill>
            <a:schemeClr val="tx1"/>
          </a:solidFill>
          <a:latin typeface="+mn-lt"/>
          <a:ea typeface="+mn-ea"/>
          <a:cs typeface="+mn-cs"/>
        </a:defRPr>
      </a:lvl1pPr>
      <a:lvl2pPr marL="2270135" indent="-756712" algn="l" defTabSz="3026847"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559" indent="-756712" algn="l" defTabSz="3026847"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982"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405"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829"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7252"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676"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4099" indent="-756712" algn="l" defTabSz="3026847"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847" rtl="0" eaLnBrk="1" latinLnBrk="0" hangingPunct="1">
        <a:defRPr sz="5958" kern="1200">
          <a:solidFill>
            <a:schemeClr val="tx1"/>
          </a:solidFill>
          <a:latin typeface="+mn-lt"/>
          <a:ea typeface="+mn-ea"/>
          <a:cs typeface="+mn-cs"/>
        </a:defRPr>
      </a:lvl1pPr>
      <a:lvl2pPr marL="1513423" algn="l" defTabSz="3026847" rtl="0" eaLnBrk="1" latinLnBrk="0" hangingPunct="1">
        <a:defRPr sz="5958" kern="1200">
          <a:solidFill>
            <a:schemeClr val="tx1"/>
          </a:solidFill>
          <a:latin typeface="+mn-lt"/>
          <a:ea typeface="+mn-ea"/>
          <a:cs typeface="+mn-cs"/>
        </a:defRPr>
      </a:lvl2pPr>
      <a:lvl3pPr marL="3026847" algn="l" defTabSz="3026847" rtl="0" eaLnBrk="1" latinLnBrk="0" hangingPunct="1">
        <a:defRPr sz="5958" kern="1200">
          <a:solidFill>
            <a:schemeClr val="tx1"/>
          </a:solidFill>
          <a:latin typeface="+mn-lt"/>
          <a:ea typeface="+mn-ea"/>
          <a:cs typeface="+mn-cs"/>
        </a:defRPr>
      </a:lvl3pPr>
      <a:lvl4pPr marL="4540270" algn="l" defTabSz="3026847" rtl="0" eaLnBrk="1" latinLnBrk="0" hangingPunct="1">
        <a:defRPr sz="5958" kern="1200">
          <a:solidFill>
            <a:schemeClr val="tx1"/>
          </a:solidFill>
          <a:latin typeface="+mn-lt"/>
          <a:ea typeface="+mn-ea"/>
          <a:cs typeface="+mn-cs"/>
        </a:defRPr>
      </a:lvl4pPr>
      <a:lvl5pPr marL="6053694" algn="l" defTabSz="3026847" rtl="0" eaLnBrk="1" latinLnBrk="0" hangingPunct="1">
        <a:defRPr sz="5958" kern="1200">
          <a:solidFill>
            <a:schemeClr val="tx1"/>
          </a:solidFill>
          <a:latin typeface="+mn-lt"/>
          <a:ea typeface="+mn-ea"/>
          <a:cs typeface="+mn-cs"/>
        </a:defRPr>
      </a:lvl5pPr>
      <a:lvl6pPr marL="7567117" algn="l" defTabSz="3026847" rtl="0" eaLnBrk="1" latinLnBrk="0" hangingPunct="1">
        <a:defRPr sz="5958" kern="1200">
          <a:solidFill>
            <a:schemeClr val="tx1"/>
          </a:solidFill>
          <a:latin typeface="+mn-lt"/>
          <a:ea typeface="+mn-ea"/>
          <a:cs typeface="+mn-cs"/>
        </a:defRPr>
      </a:lvl6pPr>
      <a:lvl7pPr marL="9080541" algn="l" defTabSz="3026847" rtl="0" eaLnBrk="1" latinLnBrk="0" hangingPunct="1">
        <a:defRPr sz="5958" kern="1200">
          <a:solidFill>
            <a:schemeClr val="tx1"/>
          </a:solidFill>
          <a:latin typeface="+mn-lt"/>
          <a:ea typeface="+mn-ea"/>
          <a:cs typeface="+mn-cs"/>
        </a:defRPr>
      </a:lvl7pPr>
      <a:lvl8pPr marL="10593964" algn="l" defTabSz="3026847" rtl="0" eaLnBrk="1" latinLnBrk="0" hangingPunct="1">
        <a:defRPr sz="5958" kern="1200">
          <a:solidFill>
            <a:schemeClr val="tx1"/>
          </a:solidFill>
          <a:latin typeface="+mn-lt"/>
          <a:ea typeface="+mn-ea"/>
          <a:cs typeface="+mn-cs"/>
        </a:defRPr>
      </a:lvl8pPr>
      <a:lvl9pPr marL="12107388" algn="l" defTabSz="3026847"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GIF"/><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descr="STAR-logo-base-balck"/>
          <p:cNvPicPr>
            <a:picLocks noChangeAspect="1" noChangeArrowheads="1"/>
          </p:cNvPicPr>
          <p:nvPr/>
        </p:nvPicPr>
        <p:blipFill>
          <a:blip r:embed="rId3">
            <a:extLst>
              <a:ext uri="{28A0092B-C50C-407E-A947-70E740481C1C}">
                <a14:useLocalDpi xmlns:a14="http://schemas.microsoft.com/office/drawing/2010/main" val="0"/>
              </a:ext>
            </a:extLst>
          </a:blip>
          <a:srcRect l="10939" t="2727" r="11311" b="3452"/>
          <a:stretch>
            <a:fillRect/>
          </a:stretch>
        </p:blipFill>
        <p:spPr bwMode="auto">
          <a:xfrm>
            <a:off x="644058" y="1963187"/>
            <a:ext cx="4212000" cy="42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r="3050"/>
          <a:stretch>
            <a:fillRect/>
          </a:stretch>
        </p:blipFill>
        <p:spPr bwMode="auto">
          <a:xfrm>
            <a:off x="22886669" y="2738192"/>
            <a:ext cx="6675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84"/>
          <p:cNvSpPr txBox="1">
            <a:spLocks/>
          </p:cNvSpPr>
          <p:nvPr/>
        </p:nvSpPr>
        <p:spPr>
          <a:xfrm>
            <a:off x="-3175" y="742950"/>
            <a:ext cx="30275213" cy="2699262"/>
          </a:xfrm>
          <a:prstGeom prst="rect">
            <a:avLst/>
          </a:prstGeom>
        </p:spPr>
        <p:txBody>
          <a:bodyPr anchor="ctr">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lvl="0" indent="0" algn="ctr" defTabSz="914400" eaLnBrk="0" fontAlgn="base" hangingPunct="0">
              <a:lnSpc>
                <a:spcPct val="100000"/>
              </a:lnSpc>
              <a:spcBef>
                <a:spcPct val="0"/>
              </a:spcBef>
              <a:spcAft>
                <a:spcPct val="0"/>
              </a:spcAft>
              <a:buNone/>
            </a:pPr>
            <a:r>
              <a:rPr lang="zh-CN" altLang="zh-CN" sz="7200" dirty="0">
                <a:latin typeface="Times New Roman" panose="02020603050405020304" pitchFamily="18" charset="0"/>
                <a:cs typeface="Times New Roman" panose="02020603050405020304" pitchFamily="18" charset="0"/>
              </a:rPr>
              <a:t>Collision </a:t>
            </a:r>
            <a:r>
              <a:rPr lang="zh-CN" altLang="zh-CN" sz="7200" dirty="0" smtClean="0">
                <a:latin typeface="Times New Roman" panose="02020603050405020304" pitchFamily="18" charset="0"/>
                <a:cs typeface="Times New Roman" panose="02020603050405020304" pitchFamily="18" charset="0"/>
              </a:rPr>
              <a:t>Energy </a:t>
            </a:r>
            <a:r>
              <a:rPr lang="zh-CN" altLang="zh-CN" sz="7200" dirty="0">
                <a:latin typeface="Times New Roman" panose="02020603050405020304" pitchFamily="18" charset="0"/>
                <a:cs typeface="Times New Roman" panose="02020603050405020304" pitchFamily="18" charset="0"/>
              </a:rPr>
              <a:t>Dependence of </a:t>
            </a:r>
            <a:r>
              <a:rPr lang="zh-CN" altLang="zh-CN" sz="7200" dirty="0" smtClean="0">
                <a:latin typeface="Times New Roman" panose="02020603050405020304" pitchFamily="18" charset="0"/>
                <a:cs typeface="Times New Roman" panose="02020603050405020304" pitchFamily="18" charset="0"/>
              </a:rPr>
              <a:t>ϕ-Meson </a:t>
            </a:r>
            <a:r>
              <a:rPr lang="zh-CN" altLang="zh-CN" sz="7200" dirty="0">
                <a:latin typeface="Times New Roman" panose="02020603050405020304" pitchFamily="18" charset="0"/>
                <a:cs typeface="Times New Roman" panose="02020603050405020304" pitchFamily="18" charset="0"/>
              </a:rPr>
              <a:t>Spin </a:t>
            </a:r>
            <a:r>
              <a:rPr lang="zh-CN" altLang="zh-CN" sz="7200" dirty="0" smtClean="0">
                <a:latin typeface="Times New Roman" panose="02020603050405020304" pitchFamily="18" charset="0"/>
                <a:cs typeface="Times New Roman" panose="02020603050405020304" pitchFamily="18" charset="0"/>
              </a:rPr>
              <a:t>Alignment</a:t>
            </a:r>
            <a:endParaRPr lang="en-US" altLang="zh-CN" sz="7200" dirty="0">
              <a:latin typeface="Times New Roman" panose="02020603050405020304" pitchFamily="18" charset="0"/>
              <a:cs typeface="Times New Roman" panose="02020603050405020304" pitchFamily="18" charset="0"/>
            </a:endParaRPr>
          </a:p>
          <a:p>
            <a:pPr marL="0" lvl="0" indent="0" algn="ctr" defTabSz="914400" eaLnBrk="0" fontAlgn="base" hangingPunct="0">
              <a:lnSpc>
                <a:spcPct val="100000"/>
              </a:lnSpc>
              <a:spcBef>
                <a:spcPct val="0"/>
              </a:spcBef>
              <a:spcAft>
                <a:spcPct val="0"/>
              </a:spcAft>
              <a:buNone/>
            </a:pPr>
            <a:r>
              <a:rPr lang="en-US" altLang="zh-CN" sz="7200" dirty="0" smtClean="0">
                <a:latin typeface="Times New Roman" panose="02020603050405020304" pitchFamily="18" charset="0"/>
                <a:cs typeface="Times New Roman" panose="02020603050405020304" pitchFamily="18" charset="0"/>
              </a:rPr>
              <a:t>at the STAR experiment</a:t>
            </a:r>
            <a:endParaRPr lang="zh-CN" altLang="zh-CN" sz="8800" dirty="0">
              <a:latin typeface="Times New Roman" panose="02020603050405020304" pitchFamily="18" charset="0"/>
              <a:cs typeface="Times New Roman" panose="02020603050405020304" pitchFamily="18" charset="0"/>
            </a:endParaRPr>
          </a:p>
        </p:txBody>
      </p:sp>
      <p:sp>
        <p:nvSpPr>
          <p:cNvPr id="8" name="Text Placeholder 383"/>
          <p:cNvSpPr txBox="1">
            <a:spLocks/>
          </p:cNvSpPr>
          <p:nvPr/>
        </p:nvSpPr>
        <p:spPr>
          <a:xfrm>
            <a:off x="-82729" y="3596358"/>
            <a:ext cx="30275213" cy="2242517"/>
          </a:xfrm>
          <a:prstGeom prst="rect">
            <a:avLst/>
          </a:prstGeom>
        </p:spPr>
        <p:txBody>
          <a:bodyPr>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5800" dirty="0" smtClean="0">
                <a:solidFill>
                  <a:schemeClr val="accent5">
                    <a:lumMod val="50000"/>
                  </a:schemeClr>
                </a:solidFill>
                <a:latin typeface="Times New Roman" panose="02020603050405020304" pitchFamily="18" charset="0"/>
                <a:ea typeface="Helvetica" charset="0"/>
                <a:cs typeface="Helvetica" charset="0"/>
              </a:rPr>
              <a:t>Xu Sun, </a:t>
            </a:r>
            <a:r>
              <a:rPr lang="en-US" sz="5800" dirty="0">
                <a:solidFill>
                  <a:schemeClr val="accent5">
                    <a:lumMod val="50000"/>
                  </a:schemeClr>
                </a:solidFill>
                <a:latin typeface="Times New Roman" panose="02020603050405020304" pitchFamily="18" charset="0"/>
                <a:ea typeface="Helvetica" charset="0"/>
                <a:cs typeface="Helvetica" charset="0"/>
              </a:rPr>
              <a:t>for the STAR </a:t>
            </a:r>
            <a:r>
              <a:rPr lang="en-US" sz="5800" dirty="0" smtClean="0">
                <a:solidFill>
                  <a:schemeClr val="accent5">
                    <a:lumMod val="50000"/>
                  </a:schemeClr>
                </a:solidFill>
                <a:latin typeface="Times New Roman" panose="02020603050405020304" pitchFamily="18" charset="0"/>
                <a:ea typeface="Helvetica" charset="0"/>
                <a:cs typeface="Helvetica" charset="0"/>
              </a:rPr>
              <a:t>Collaboration</a:t>
            </a:r>
          </a:p>
          <a:p>
            <a:pPr marL="0" indent="0" algn="ctr">
              <a:buNone/>
            </a:pPr>
            <a:r>
              <a:rPr lang="en-US" sz="4400" dirty="0" smtClean="0">
                <a:solidFill>
                  <a:schemeClr val="accent5">
                    <a:lumMod val="50000"/>
                  </a:schemeClr>
                </a:solidFill>
                <a:latin typeface="Times New Roman" panose="02020603050405020304" pitchFamily="18" charset="0"/>
                <a:ea typeface="Helvetica" charset="0"/>
                <a:cs typeface="Helvetica" charset="0"/>
              </a:rPr>
              <a:t>Central China Normal University &amp; Lawrence Berkeley National Laboratory</a:t>
            </a:r>
            <a:endParaRPr lang="en-US" sz="4400" dirty="0">
              <a:solidFill>
                <a:schemeClr val="accent5">
                  <a:lumMod val="50000"/>
                </a:schemeClr>
              </a:solidFill>
              <a:latin typeface="Times New Roman" panose="02020603050405020304" pitchFamily="18" charset="0"/>
              <a:ea typeface="Helvetica" charset="0"/>
              <a:cs typeface="Helvetica" charset="0"/>
            </a:endParaRPr>
          </a:p>
        </p:txBody>
      </p:sp>
      <p:sp>
        <p:nvSpPr>
          <p:cNvPr id="22" name="Rounded Rectangle 21"/>
          <p:cNvSpPr/>
          <p:nvPr/>
        </p:nvSpPr>
        <p:spPr>
          <a:xfrm>
            <a:off x="743687" y="11390492"/>
            <a:ext cx="13959180" cy="4958060"/>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30" name="Text Box 12"/>
          <p:cNvSpPr txBox="1">
            <a:spLocks noChangeArrowheads="1"/>
          </p:cNvSpPr>
          <p:nvPr/>
        </p:nvSpPr>
        <p:spPr bwMode="auto">
          <a:xfrm>
            <a:off x="-3176" y="40881311"/>
            <a:ext cx="30275213" cy="133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71" tIns="50735" rIns="101471" bIns="50735">
            <a:spAutoFit/>
          </a:bodyPr>
          <a:lstStyle>
            <a:lvl1pPr defTabSz="3762375">
              <a:spcBef>
                <a:spcPct val="20000"/>
              </a:spcBef>
              <a:buChar char="•"/>
              <a:defRPr sz="14600">
                <a:solidFill>
                  <a:schemeClr val="tx1"/>
                </a:solidFill>
                <a:latin typeface="Arial" charset="0"/>
                <a:ea typeface="宋体" charset="0"/>
              </a:defRPr>
            </a:lvl1pPr>
            <a:lvl2pPr marL="742950" indent="-285750" defTabSz="3762375">
              <a:spcBef>
                <a:spcPct val="20000"/>
              </a:spcBef>
              <a:buChar char="–"/>
              <a:defRPr sz="12900">
                <a:solidFill>
                  <a:schemeClr val="tx1"/>
                </a:solidFill>
                <a:latin typeface="Arial" charset="0"/>
                <a:ea typeface="宋体" charset="0"/>
              </a:defRPr>
            </a:lvl2pPr>
            <a:lvl3pPr marL="1143000" indent="-228600" defTabSz="3762375">
              <a:spcBef>
                <a:spcPct val="20000"/>
              </a:spcBef>
              <a:buChar char="•"/>
              <a:defRPr sz="11000">
                <a:solidFill>
                  <a:schemeClr val="tx1"/>
                </a:solidFill>
                <a:latin typeface="Arial" charset="0"/>
                <a:ea typeface="宋体" charset="0"/>
              </a:defRPr>
            </a:lvl3pPr>
            <a:lvl4pPr marL="1600200" indent="-228600" defTabSz="3762375">
              <a:spcBef>
                <a:spcPct val="20000"/>
              </a:spcBef>
              <a:buChar char="–"/>
              <a:defRPr sz="9200">
                <a:solidFill>
                  <a:schemeClr val="tx1"/>
                </a:solidFill>
                <a:latin typeface="Arial" charset="0"/>
                <a:ea typeface="宋体" charset="0"/>
              </a:defRPr>
            </a:lvl4pPr>
            <a:lvl5pPr marL="2057400" indent="-228600" defTabSz="3762375">
              <a:spcBef>
                <a:spcPct val="20000"/>
              </a:spcBef>
              <a:buChar char="»"/>
              <a:defRPr sz="9200">
                <a:solidFill>
                  <a:schemeClr val="tx1"/>
                </a:solidFill>
                <a:latin typeface="Arial" charset="0"/>
                <a:ea typeface="宋体" charset="0"/>
              </a:defRPr>
            </a:lvl5pPr>
            <a:lvl6pPr marL="2514600" indent="-228600" defTabSz="3762375" eaLnBrk="0" fontAlgn="base" hangingPunct="0">
              <a:spcBef>
                <a:spcPct val="20000"/>
              </a:spcBef>
              <a:spcAft>
                <a:spcPct val="0"/>
              </a:spcAft>
              <a:buChar char="»"/>
              <a:defRPr sz="9200">
                <a:solidFill>
                  <a:schemeClr val="tx1"/>
                </a:solidFill>
                <a:latin typeface="Arial" charset="0"/>
                <a:ea typeface="宋体" charset="0"/>
              </a:defRPr>
            </a:lvl6pPr>
            <a:lvl7pPr marL="2971800" indent="-228600" defTabSz="3762375" eaLnBrk="0" fontAlgn="base" hangingPunct="0">
              <a:spcBef>
                <a:spcPct val="20000"/>
              </a:spcBef>
              <a:spcAft>
                <a:spcPct val="0"/>
              </a:spcAft>
              <a:buChar char="»"/>
              <a:defRPr sz="9200">
                <a:solidFill>
                  <a:schemeClr val="tx1"/>
                </a:solidFill>
                <a:latin typeface="Arial" charset="0"/>
                <a:ea typeface="宋体" charset="0"/>
              </a:defRPr>
            </a:lvl7pPr>
            <a:lvl8pPr marL="3429000" indent="-228600" defTabSz="3762375" eaLnBrk="0" fontAlgn="base" hangingPunct="0">
              <a:spcBef>
                <a:spcPct val="20000"/>
              </a:spcBef>
              <a:spcAft>
                <a:spcPct val="0"/>
              </a:spcAft>
              <a:buChar char="»"/>
              <a:defRPr sz="9200">
                <a:solidFill>
                  <a:schemeClr val="tx1"/>
                </a:solidFill>
                <a:latin typeface="Arial" charset="0"/>
                <a:ea typeface="宋体" charset="0"/>
              </a:defRPr>
            </a:lvl8pPr>
            <a:lvl9pPr marL="3886200" indent="-228600" defTabSz="3762375" eaLnBrk="0" fontAlgn="base" hangingPunct="0">
              <a:spcBef>
                <a:spcPct val="20000"/>
              </a:spcBef>
              <a:spcAft>
                <a:spcPct val="0"/>
              </a:spcAft>
              <a:buChar char="»"/>
              <a:defRPr sz="9200">
                <a:solidFill>
                  <a:schemeClr val="tx1"/>
                </a:solidFill>
                <a:latin typeface="Arial" charset="0"/>
                <a:ea typeface="宋体" charset="0"/>
              </a:defRPr>
            </a:lvl9pPr>
          </a:lstStyle>
          <a:p>
            <a:pPr algn="ctr" eaLnBrk="1" hangingPunct="1">
              <a:spcBef>
                <a:spcPct val="0"/>
              </a:spcBef>
              <a:buFontTx/>
              <a:buNone/>
            </a:pPr>
            <a:r>
              <a:rPr lang="en-US" altLang="zh-CN" sz="4000" dirty="0">
                <a:solidFill>
                  <a:schemeClr val="accent5">
                    <a:lumMod val="50000"/>
                  </a:schemeClr>
                </a:solidFill>
                <a:latin typeface="Times New Roman" panose="02020603050405020304" pitchFamily="18" charset="0"/>
                <a:ea typeface="Helvetica" charset="0"/>
                <a:cs typeface="Helvetica" charset="0"/>
              </a:rPr>
              <a:t>The STAR Collaboration</a:t>
            </a:r>
          </a:p>
          <a:p>
            <a:pPr algn="ctr" eaLnBrk="1" hangingPunct="1">
              <a:spcBef>
                <a:spcPct val="0"/>
              </a:spcBef>
              <a:buFontTx/>
              <a:buNone/>
            </a:pPr>
            <a:r>
              <a:rPr lang="en-US" altLang="zh-CN" sz="4000" dirty="0">
                <a:solidFill>
                  <a:schemeClr val="accent5">
                    <a:lumMod val="50000"/>
                  </a:schemeClr>
                </a:solidFill>
                <a:latin typeface="Times New Roman" panose="02020603050405020304" pitchFamily="18" charset="0"/>
                <a:ea typeface="Helvetica" charset="0"/>
                <a:cs typeface="Helvetica" charset="0"/>
              </a:rPr>
              <a:t>  </a:t>
            </a:r>
            <a:r>
              <a:rPr lang="en-US" altLang="zh-CN" sz="4000" dirty="0" err="1">
                <a:solidFill>
                  <a:schemeClr val="accent5">
                    <a:lumMod val="50000"/>
                  </a:schemeClr>
                </a:solidFill>
                <a:latin typeface="Times New Roman" panose="02020603050405020304" pitchFamily="18" charset="0"/>
                <a:ea typeface="Helvetica" charset="0"/>
                <a:cs typeface="Helvetica" charset="0"/>
              </a:rPr>
              <a:t>drupal.star.bnl.gov</a:t>
            </a:r>
            <a:r>
              <a:rPr lang="en-US" altLang="zh-CN" sz="4000" dirty="0">
                <a:solidFill>
                  <a:schemeClr val="accent5">
                    <a:lumMod val="50000"/>
                  </a:schemeClr>
                </a:solidFill>
                <a:latin typeface="Times New Roman" panose="02020603050405020304" pitchFamily="18" charset="0"/>
                <a:ea typeface="Helvetica" charset="0"/>
                <a:cs typeface="Helvetica" charset="0"/>
              </a:rPr>
              <a:t>/STAR/presentations</a:t>
            </a:r>
          </a:p>
        </p:txBody>
      </p:sp>
      <p:pic>
        <p:nvPicPr>
          <p:cNvPr id="23" name="Picture 28" descr="SC-Banner-CMYK-whitethu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429" y="40531970"/>
            <a:ext cx="49069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1"/>
          <p:cNvSpPr/>
          <p:nvPr/>
        </p:nvSpPr>
        <p:spPr>
          <a:xfrm>
            <a:off x="526841" y="16741537"/>
            <a:ext cx="14075664" cy="11518764"/>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28" name="Rounded Rectangle 21"/>
          <p:cNvSpPr/>
          <p:nvPr/>
        </p:nvSpPr>
        <p:spPr>
          <a:xfrm>
            <a:off x="15268872" y="11390492"/>
            <a:ext cx="14293234" cy="16869809"/>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56777" y="12657246"/>
            <a:ext cx="9053395" cy="7457862"/>
          </a:xfrm>
          <a:prstGeom prst="rect">
            <a:avLst/>
          </a:prstGeom>
        </p:spPr>
      </p:pic>
      <p:pic>
        <p:nvPicPr>
          <p:cNvPr id="32" name="图片 31"/>
          <p:cNvPicPr>
            <a:picLocks noChangeAspect="1"/>
          </p:cNvPicPr>
          <p:nvPr/>
        </p:nvPicPr>
        <p:blipFill rotWithShape="1">
          <a:blip r:embed="rId7">
            <a:extLst>
              <a:ext uri="{28A0092B-C50C-407E-A947-70E740481C1C}">
                <a14:useLocalDpi xmlns:a14="http://schemas.microsoft.com/office/drawing/2010/main" val="0"/>
              </a:ext>
            </a:extLst>
          </a:blip>
          <a:srcRect l="4610" t="8142" r="2890"/>
          <a:stretch/>
        </p:blipFill>
        <p:spPr>
          <a:xfrm>
            <a:off x="25085110" y="12481368"/>
            <a:ext cx="4223815" cy="4073625"/>
          </a:xfrm>
          <a:prstGeom prst="rect">
            <a:avLst/>
          </a:prstGeom>
        </p:spPr>
      </p:pic>
      <p:pic>
        <p:nvPicPr>
          <p:cNvPr id="34" name="图片 33"/>
          <p:cNvPicPr>
            <a:picLocks noChangeAspect="1"/>
          </p:cNvPicPr>
          <p:nvPr/>
        </p:nvPicPr>
        <p:blipFill rotWithShape="1">
          <a:blip r:embed="rId8">
            <a:extLst>
              <a:ext uri="{28A0092B-C50C-407E-A947-70E740481C1C}">
                <a14:useLocalDpi xmlns:a14="http://schemas.microsoft.com/office/drawing/2010/main" val="0"/>
              </a:ext>
            </a:extLst>
          </a:blip>
          <a:srcRect t="1216" r="8958" b="3242"/>
          <a:stretch/>
        </p:blipFill>
        <p:spPr>
          <a:xfrm>
            <a:off x="24863621" y="16451855"/>
            <a:ext cx="4215646" cy="4296526"/>
          </a:xfrm>
          <a:prstGeom prst="rect">
            <a:avLst/>
          </a:prstGeom>
        </p:spPr>
      </p:pic>
      <p:sp>
        <p:nvSpPr>
          <p:cNvPr id="35" name="文本框 34"/>
          <p:cNvSpPr txBox="1"/>
          <p:nvPr/>
        </p:nvSpPr>
        <p:spPr>
          <a:xfrm>
            <a:off x="16953081" y="11526975"/>
            <a:ext cx="11011732" cy="707886"/>
          </a:xfrm>
          <a:prstGeom prst="rect">
            <a:avLst/>
          </a:prstGeom>
          <a:noFill/>
        </p:spPr>
        <p:txBody>
          <a:bodyPr wrap="none" rtlCol="0">
            <a:spAutoFit/>
          </a:bodyPr>
          <a:lstStyle/>
          <a:p>
            <a:r>
              <a:rPr lang="en-US" altLang="zh-CN" sz="4000" b="1" dirty="0" smtClean="0">
                <a:latin typeface="Times New Roman" panose="02020603050405020304" pitchFamily="18" charset="0"/>
                <a:cs typeface="Times New Roman" panose="02020603050405020304" pitchFamily="18" charset="0"/>
              </a:rPr>
              <a:t>Particle Identification and </a:t>
            </a:r>
            <a:r>
              <a:rPr lang="el-GR" altLang="zh-CN" sz="4000" b="1" dirty="0">
                <a:latin typeface="Times New Roman" panose="02020603050405020304" pitchFamily="18" charset="0"/>
              </a:rPr>
              <a:t>ρ</a:t>
            </a:r>
            <a:r>
              <a:rPr lang="en-US" altLang="zh-CN" sz="4000" b="1" baseline="-25000" dirty="0">
                <a:latin typeface="Times New Roman" panose="02020603050405020304" pitchFamily="18" charset="0"/>
              </a:rPr>
              <a:t>00 </a:t>
            </a:r>
            <a:r>
              <a:rPr lang="en-US" altLang="zh-CN" sz="4000" b="1" dirty="0" smtClean="0">
                <a:latin typeface="Times New Roman" panose="02020603050405020304" pitchFamily="18" charset="0"/>
                <a:cs typeface="Times New Roman" panose="02020603050405020304" pitchFamily="18" charset="0"/>
              </a:rPr>
              <a:t>extraction at STAR</a:t>
            </a:r>
            <a:endParaRPr lang="zh-CN" altLang="en-US" sz="4000" b="1"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17552888" y="17276091"/>
            <a:ext cx="5043560" cy="1323439"/>
          </a:xfrm>
          <a:prstGeom prst="rect">
            <a:avLst/>
          </a:prstGeom>
          <a:solidFill>
            <a:schemeClr val="bg1"/>
          </a:solidFill>
        </p:spPr>
        <p:txBody>
          <a:bodyPr wrap="none" rtlCol="0">
            <a:spAutoFit/>
          </a:bodyPr>
          <a:lstStyle/>
          <a:p>
            <a:pPr marL="571500" indent="-57150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Full azimuthal coverage</a:t>
            </a:r>
          </a:p>
          <a:p>
            <a:pPr marL="571500" indent="-57150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-1 &lt; </a:t>
            </a:r>
            <a:r>
              <a:rPr lang="el-GR" altLang="zh-CN" sz="2000" dirty="0" smtClean="0">
                <a:latin typeface="Times New Roman" panose="02020603050405020304" pitchFamily="18" charset="0"/>
                <a:cs typeface="Times New Roman" panose="02020603050405020304" pitchFamily="18" charset="0"/>
              </a:rPr>
              <a:t>η</a:t>
            </a:r>
            <a:r>
              <a:rPr lang="en-US" altLang="zh-CN" sz="2000" dirty="0" smtClean="0">
                <a:latin typeface="Times New Roman" panose="02020603050405020304" pitchFamily="18" charset="0"/>
                <a:cs typeface="Times New Roman" panose="02020603050405020304" pitchFamily="18" charset="0"/>
              </a:rPr>
              <a:t> &lt; 1 coverage</a:t>
            </a:r>
          </a:p>
          <a:p>
            <a:pPr marL="571500" indent="-57150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Uniform acceptance for all beam energies</a:t>
            </a:r>
          </a:p>
          <a:p>
            <a:pPr marL="571500" indent="-571500">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Excellent PID</a:t>
            </a:r>
            <a:endParaRPr lang="zh-CN" altLang="en-US" sz="2000"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6270874" y="11350342"/>
            <a:ext cx="2608406" cy="707886"/>
          </a:xfrm>
          <a:prstGeom prst="rect">
            <a:avLst/>
          </a:prstGeom>
          <a:noFill/>
        </p:spPr>
        <p:txBody>
          <a:bodyPr wrap="none" rtlCol="0">
            <a:spAutoFit/>
          </a:bodyPr>
          <a:lstStyle/>
          <a:p>
            <a:r>
              <a:rPr lang="en-US" altLang="zh-CN" sz="4000" b="1" dirty="0" smtClean="0">
                <a:latin typeface="Times New Roman" panose="02020603050405020304" pitchFamily="18" charset="0"/>
                <a:cs typeface="Times New Roman" panose="02020603050405020304" pitchFamily="18" charset="0"/>
              </a:rPr>
              <a:t>Motivation</a:t>
            </a:r>
            <a:endParaRPr lang="zh-CN" altLang="en-US" sz="4000" b="1"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2725053" y="17029810"/>
            <a:ext cx="9837950" cy="707886"/>
          </a:xfrm>
          <a:prstGeom prst="rect">
            <a:avLst/>
          </a:prstGeom>
          <a:noFill/>
        </p:spPr>
        <p:txBody>
          <a:bodyPr wrap="none" rtlCol="0">
            <a:spAutoFit/>
          </a:bodyPr>
          <a:lstStyle/>
          <a:p>
            <a:r>
              <a:rPr lang="en-US" altLang="zh-CN" sz="4000" b="1" dirty="0" smtClean="0">
                <a:latin typeface="Times New Roman" panose="02020603050405020304" pitchFamily="18" charset="0"/>
                <a:cs typeface="Times New Roman" panose="02020603050405020304" pitchFamily="18" charset="0"/>
              </a:rPr>
              <a:t>Geometry and Event Plane Reconstruction</a:t>
            </a:r>
            <a:endParaRPr lang="zh-CN" altLang="en-US" sz="4000" b="1" dirty="0">
              <a:latin typeface="Times New Roman" panose="02020603050405020304" pitchFamily="18" charset="0"/>
              <a:cs typeface="Times New Roman" panose="02020603050405020304" pitchFamily="18" charset="0"/>
            </a:endParaRPr>
          </a:p>
        </p:txBody>
      </p:sp>
      <p:sp>
        <p:nvSpPr>
          <p:cNvPr id="39" name="Rounded Rectangle 21"/>
          <p:cNvSpPr/>
          <p:nvPr/>
        </p:nvSpPr>
        <p:spPr>
          <a:xfrm>
            <a:off x="526841" y="28653286"/>
            <a:ext cx="14096473" cy="8526267"/>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40" name="Rounded Rectangle 21"/>
          <p:cNvSpPr/>
          <p:nvPr/>
        </p:nvSpPr>
        <p:spPr>
          <a:xfrm>
            <a:off x="15268872" y="28614538"/>
            <a:ext cx="14293234" cy="8565016"/>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文本框 23"/>
              <p:cNvSpPr txBox="1"/>
              <p:nvPr/>
            </p:nvSpPr>
            <p:spPr>
              <a:xfrm>
                <a:off x="803666" y="12004584"/>
                <a:ext cx="13746394" cy="4094775"/>
              </a:xfrm>
              <a:prstGeom prst="rect">
                <a:avLst/>
              </a:prstGeom>
              <a:noFill/>
            </p:spPr>
            <p:txBody>
              <a:bodyPr wrap="square" rtlCol="0">
                <a:spAutoFit/>
              </a:bodyPr>
              <a:lstStyle/>
              <a:p>
                <a:pPr marL="571500" indent="-571500">
                  <a:buFont typeface="Arial" panose="020B0604020202020204" pitchFamily="34" charset="0"/>
                  <a:buChar char="•"/>
                </a:pPr>
                <a:r>
                  <a:rPr lang="en-US" altLang="zh-CN" sz="3200" dirty="0" smtClean="0">
                    <a:latin typeface="Times New Roman" panose="02020603050405020304" pitchFamily="18" charset="0"/>
                  </a:rPr>
                  <a:t>Non-central HICs have large </a:t>
                </a:r>
                <a:r>
                  <a:rPr lang="en-US" altLang="zh-CN" sz="3200" dirty="0">
                    <a:latin typeface="Times New Roman" panose="02020603050405020304" pitchFamily="18" charset="0"/>
                  </a:rPr>
                  <a:t>angular </a:t>
                </a:r>
                <a:r>
                  <a:rPr lang="en-US" altLang="zh-CN" sz="3200" dirty="0" smtClean="0">
                    <a:latin typeface="Times New Roman" panose="02020603050405020304" pitchFamily="18" charset="0"/>
                  </a:rPr>
                  <a:t>momentum</a:t>
                </a:r>
              </a:p>
              <a:p>
                <a:pPr marL="571500" indent="-571500">
                  <a:buFont typeface="Arial" panose="020B0604020202020204" pitchFamily="34" charset="0"/>
                  <a:buChar char="•"/>
                </a:pPr>
                <a:r>
                  <a:rPr lang="en-US" altLang="zh-CN" sz="3200" dirty="0">
                    <a:latin typeface="Times New Roman" panose="02020603050405020304" pitchFamily="18" charset="0"/>
                  </a:rPr>
                  <a:t>Baryon stopping may transfer angular momentum, in part, to the </a:t>
                </a:r>
                <a:r>
                  <a:rPr lang="en-US" altLang="zh-CN" sz="3200" dirty="0" smtClean="0">
                    <a:latin typeface="Times New Roman" panose="02020603050405020304" pitchFamily="18" charset="0"/>
                  </a:rPr>
                  <a:t>fireball</a:t>
                </a:r>
              </a:p>
              <a:p>
                <a:pPr marL="571500" indent="-571500">
                  <a:buFont typeface="Arial" panose="020B0604020202020204" pitchFamily="34" charset="0"/>
                  <a:buChar char="•"/>
                </a:pPr>
                <a:r>
                  <a:rPr lang="en-US" altLang="zh-CN" sz="3200" dirty="0">
                    <a:latin typeface="Times New Roman" panose="02020603050405020304" pitchFamily="18" charset="0"/>
                  </a:rPr>
                  <a:t>Due to spin-orbit coupling, this orbital motion may result in net polarization of produced particles along the direction of the initial angular momentum (L) perpendicular to the reaction </a:t>
                </a:r>
                <a:r>
                  <a:rPr lang="en-US" altLang="zh-CN" sz="3200" dirty="0" smtClean="0">
                    <a:latin typeface="Times New Roman" panose="02020603050405020304" pitchFamily="18" charset="0"/>
                  </a:rPr>
                  <a:t>plane</a:t>
                </a:r>
              </a:p>
              <a:p>
                <a:pPr marL="571500" indent="-571500">
                  <a:buFont typeface="Arial" panose="020B0604020202020204" pitchFamily="34" charset="0"/>
                  <a:buChar char="•"/>
                </a:pPr>
                <a:r>
                  <a:rPr lang="en-US" altLang="zh-CN" sz="3200" dirty="0" smtClean="0">
                    <a:latin typeface="Times New Roman" panose="02020603050405020304" pitchFamily="18" charset="0"/>
                  </a:rPr>
                  <a:t>Vorticity</a:t>
                </a:r>
                <a:r>
                  <a:rPr lang="en-US" altLang="zh-CN" sz="3200" dirty="0">
                    <a:latin typeface="Times New Roman" panose="02020603050405020304" pitchFamily="18" charset="0"/>
                  </a:rPr>
                  <a:t>, </a:t>
                </a:r>
                <a14:m>
                  <m:oMath xmlns:m="http://schemas.openxmlformats.org/officeDocument/2006/math">
                    <m:acc>
                      <m:accPr>
                        <m:chr m:val="⃗"/>
                        <m:ctrlPr>
                          <a:rPr lang="en-US" altLang="zh-CN" sz="3200" i="1" smtClean="0">
                            <a:latin typeface="Cambria Math" panose="02040503050406030204" pitchFamily="18" charset="0"/>
                          </a:rPr>
                        </m:ctrlPr>
                      </m:accPr>
                      <m:e>
                        <m:r>
                          <m:rPr>
                            <m:sty m:val="p"/>
                          </m:rPr>
                          <a:rPr lang="zh-CN" altLang="en-US" sz="3200" b="0" i="0" smtClean="0">
                            <a:latin typeface="Cambria Math" panose="02040503050406030204" pitchFamily="18" charset="0"/>
                          </a:rPr>
                          <m:t>ω</m:t>
                        </m:r>
                      </m:e>
                    </m:acc>
                    <m:r>
                      <a:rPr lang="en-US" altLang="zh-CN" sz="3200" b="0" i="0" smtClean="0">
                        <a:latin typeface="Cambria Math" panose="02040503050406030204" pitchFamily="18" charset="0"/>
                      </a:rPr>
                      <m:t>=</m:t>
                    </m:r>
                    <m:acc>
                      <m:accPr>
                        <m:chr m:val="⃗"/>
                        <m:ctrlPr>
                          <a:rPr lang="en-US" altLang="zh-CN" sz="3200" i="1" smtClean="0">
                            <a:latin typeface="Cambria Math" panose="02040503050406030204" pitchFamily="18" charset="0"/>
                          </a:rPr>
                        </m:ctrlPr>
                      </m:accPr>
                      <m:e>
                        <m:r>
                          <a:rPr lang="en-US" altLang="zh-CN" sz="3200" b="0" i="0" smtClean="0">
                            <a:latin typeface="Cambria Math" panose="02040503050406030204" pitchFamily="18" charset="0"/>
                            <a:ea typeface="Cambria Math" panose="02040503050406030204" pitchFamily="18" charset="0"/>
                          </a:rPr>
                          <m:t>𝛻</m:t>
                        </m:r>
                      </m:e>
                    </m:acc>
                    <m:r>
                      <a:rPr lang="en-US" altLang="zh-CN" sz="3200" b="0" i="0" smtClean="0">
                        <a:latin typeface="Cambria Math" panose="02040503050406030204" pitchFamily="18" charset="0"/>
                        <a:ea typeface="Cambria Math" panose="02040503050406030204" pitchFamily="18" charset="0"/>
                      </a:rPr>
                      <m:t>×</m:t>
                    </m:r>
                    <m:acc>
                      <m:accPr>
                        <m:chr m:val="⃗"/>
                        <m:ctrlPr>
                          <a:rPr lang="en-US" altLang="zh-CN" sz="3200" i="1" smtClean="0">
                            <a:latin typeface="Cambria Math" panose="02040503050406030204" pitchFamily="18" charset="0"/>
                            <a:ea typeface="Cambria Math" panose="02040503050406030204" pitchFamily="18" charset="0"/>
                          </a:rPr>
                        </m:ctrlPr>
                      </m:accPr>
                      <m:e>
                        <m:r>
                          <m:rPr>
                            <m:sty m:val="p"/>
                          </m:rPr>
                          <a:rPr lang="en-US" altLang="zh-CN" sz="3200" b="0" i="0" smtClean="0">
                            <a:latin typeface="Cambria Math" panose="02040503050406030204" pitchFamily="18" charset="0"/>
                            <a:ea typeface="Cambria Math" panose="02040503050406030204" pitchFamily="18" charset="0"/>
                          </a:rPr>
                          <m:t>v</m:t>
                        </m:r>
                      </m:e>
                    </m:acc>
                  </m:oMath>
                </a14:m>
                <a:r>
                  <a:rPr lang="en-US" altLang="zh-CN" sz="3200" dirty="0" smtClean="0">
                    <a:latin typeface="Times New Roman" panose="02020603050405020304" pitchFamily="18" charset="0"/>
                  </a:rPr>
                  <a:t>, may be </a:t>
                </a:r>
                <a:r>
                  <a:rPr lang="en-US" altLang="zh-CN" sz="3200" dirty="0">
                    <a:latin typeface="Times New Roman" panose="02020603050405020304" pitchFamily="18" charset="0"/>
                  </a:rPr>
                  <a:t>measurable through net spins of emitted </a:t>
                </a:r>
                <a:r>
                  <a:rPr lang="en-US" altLang="zh-CN" sz="3200" dirty="0" smtClean="0">
                    <a:latin typeface="Times New Roman" panose="02020603050405020304" pitchFamily="18" charset="0"/>
                  </a:rPr>
                  <a:t>particles</a:t>
                </a:r>
              </a:p>
              <a:p>
                <a:pPr marL="571500" indent="-571500">
                  <a:buFont typeface="Arial" panose="020B0604020202020204" pitchFamily="34" charset="0"/>
                  <a:buChar char="•"/>
                </a:pPr>
                <a:r>
                  <a:rPr lang="zh-CN" altLang="zh-CN" sz="3200" dirty="0" smtClean="0">
                    <a:latin typeface="Times New Roman" panose="02020603050405020304" pitchFamily="18" charset="0"/>
                    <a:cs typeface="Times New Roman" panose="02020603050405020304" pitchFamily="18" charset="0"/>
                  </a:rPr>
                  <a:t>ϕ-</a:t>
                </a:r>
                <a:r>
                  <a:rPr lang="en-US" altLang="zh-CN" sz="3200" dirty="0" smtClean="0">
                    <a:latin typeface="Times New Roman" panose="02020603050405020304" pitchFamily="18" charset="0"/>
                  </a:rPr>
                  <a:t>meson is </a:t>
                </a:r>
                <a:r>
                  <a:rPr lang="en-US" altLang="zh-CN" sz="3200" dirty="0">
                    <a:latin typeface="Times New Roman" panose="02020603050405020304" pitchFamily="18" charset="0"/>
                  </a:rPr>
                  <a:t>expected to originate predominantly from primordial production </a:t>
                </a:r>
                <a:endParaRPr lang="en-US" altLang="zh-CN" sz="3200" dirty="0" smtClean="0">
                  <a:latin typeface="Times New Roman" panose="02020603050405020304" pitchFamily="18" charset="0"/>
                </a:endParaRPr>
              </a:p>
              <a:p>
                <a:pPr marL="571500" indent="-571500">
                  <a:buFont typeface="Arial" panose="020B0604020202020204" pitchFamily="34" charset="0"/>
                  <a:buChar char="•"/>
                </a:pPr>
                <a:r>
                  <a:rPr lang="en-US" altLang="zh-CN" sz="3200" dirty="0" smtClean="0">
                    <a:latin typeface="Times New Roman" panose="02020603050405020304" pitchFamily="18" charset="0"/>
                  </a:rPr>
                  <a:t>Sensitive </a:t>
                </a:r>
                <a:r>
                  <a:rPr lang="en-US" altLang="zh-CN" sz="3200" dirty="0">
                    <a:latin typeface="Times New Roman" panose="02020603050405020304" pitchFamily="18" charset="0"/>
                  </a:rPr>
                  <a:t>to hadronization scenarios: </a:t>
                </a:r>
                <a:r>
                  <a:rPr lang="en-US" altLang="zh-CN" sz="3200" dirty="0" smtClean="0">
                    <a:latin typeface="Times New Roman" panose="02020603050405020304" pitchFamily="18" charset="0"/>
                  </a:rPr>
                  <a:t>recombination, fragmentation…</a:t>
                </a:r>
                <a:r>
                  <a:rPr lang="en-US" altLang="zh-CN" sz="3200" baseline="30000" dirty="0" smtClean="0">
                    <a:latin typeface="Times New Roman" panose="02020603050405020304" pitchFamily="18" charset="0"/>
                  </a:rPr>
                  <a:t>[1][2]</a:t>
                </a:r>
                <a:r>
                  <a:rPr lang="en-US" altLang="zh-CN" sz="3200" dirty="0" smtClean="0">
                    <a:latin typeface="Times New Roman" panose="02020603050405020304" pitchFamily="18" charset="0"/>
                  </a:rPr>
                  <a:t> </a:t>
                </a:r>
                <a:endParaRPr lang="zh-CN" altLang="en-US" sz="3200" dirty="0">
                  <a:latin typeface="Times New Roman" panose="02020603050405020304" pitchFamily="18" charset="0"/>
                </a:endParaRPr>
              </a:p>
            </p:txBody>
          </p:sp>
        </mc:Choice>
        <mc:Fallback xmlns="">
          <p:sp>
            <p:nvSpPr>
              <p:cNvPr id="24" name="文本框 23"/>
              <p:cNvSpPr txBox="1">
                <a:spLocks noRot="1" noChangeAspect="1" noMove="1" noResize="1" noEditPoints="1" noAdjustHandles="1" noChangeArrowheads="1" noChangeShapeType="1" noTextEdit="1"/>
              </p:cNvSpPr>
              <p:nvPr/>
            </p:nvSpPr>
            <p:spPr>
              <a:xfrm>
                <a:off x="803666" y="12004584"/>
                <a:ext cx="13746394" cy="4094775"/>
              </a:xfrm>
              <a:prstGeom prst="rect">
                <a:avLst/>
              </a:prstGeom>
              <a:blipFill rotWithShape="0">
                <a:blip r:embed="rId9"/>
                <a:stretch>
                  <a:fillRect l="-1020" t="-2083" r="-532" b="-3869"/>
                </a:stretch>
              </a:blipFill>
            </p:spPr>
            <p:txBody>
              <a:bodyPr/>
              <a:lstStyle/>
              <a:p>
                <a:r>
                  <a:rPr lang="zh-CN" altLang="en-US">
                    <a:noFill/>
                  </a:rPr>
                  <a:t> </a:t>
                </a:r>
              </a:p>
            </p:txBody>
          </p:sp>
        </mc:Fallback>
      </mc:AlternateContent>
      <p:pic>
        <p:nvPicPr>
          <p:cNvPr id="26" name="图片 25"/>
          <p:cNvPicPr>
            <a:picLocks noChangeAspect="1"/>
          </p:cNvPicPr>
          <p:nvPr/>
        </p:nvPicPr>
        <p:blipFill rotWithShape="1">
          <a:blip r:embed="rId10">
            <a:extLst>
              <a:ext uri="{28A0092B-C50C-407E-A947-70E740481C1C}">
                <a14:useLocalDpi xmlns:a14="http://schemas.microsoft.com/office/drawing/2010/main" val="0"/>
              </a:ext>
            </a:extLst>
          </a:blip>
          <a:srcRect l="9468" t="4495" r="8500" b="4223"/>
          <a:stretch/>
        </p:blipFill>
        <p:spPr>
          <a:xfrm>
            <a:off x="652575" y="18025968"/>
            <a:ext cx="6200612" cy="5174947"/>
          </a:xfrm>
          <a:prstGeom prst="rect">
            <a:avLst/>
          </a:prstGeom>
        </p:spPr>
      </p:pic>
      <p:sp>
        <p:nvSpPr>
          <p:cNvPr id="41" name="文本框 40"/>
          <p:cNvSpPr txBox="1"/>
          <p:nvPr/>
        </p:nvSpPr>
        <p:spPr>
          <a:xfrm>
            <a:off x="1851252" y="28882195"/>
            <a:ext cx="11277767" cy="707886"/>
          </a:xfrm>
          <a:prstGeom prst="rect">
            <a:avLst/>
          </a:prstGeom>
          <a:noFill/>
        </p:spPr>
        <p:txBody>
          <a:bodyPr wrap="none" rtlCol="0">
            <a:spAutoFit/>
          </a:bodyPr>
          <a:lstStyle/>
          <a:p>
            <a:r>
              <a:rPr lang="en-US" altLang="zh-CN" sz="4000" b="1" dirty="0" smtClean="0">
                <a:latin typeface="Times New Roman" panose="02020603050405020304" pitchFamily="18" charset="0"/>
                <a:cs typeface="Times New Roman" panose="02020603050405020304" pitchFamily="18" charset="0"/>
              </a:rPr>
              <a:t>Efficiency and Event Plane Resolution Corrections</a:t>
            </a:r>
            <a:endParaRPr lang="zh-CN" alt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2" name="文本框 41"/>
              <p:cNvSpPr txBox="1"/>
              <p:nvPr/>
            </p:nvSpPr>
            <p:spPr>
              <a:xfrm>
                <a:off x="6521116" y="18139188"/>
                <a:ext cx="7978909" cy="4215898"/>
              </a:xfrm>
              <a:prstGeom prst="rect">
                <a:avLst/>
              </a:prstGeom>
              <a:noFill/>
            </p:spPr>
            <p:txBody>
              <a:bodyPr wrap="square" rtlCol="0">
                <a:spAutoFit/>
              </a:bodyPr>
              <a:lstStyle/>
              <a:p>
                <a:pPr marL="571500" indent="-571500" algn="just">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00-conponent of </a:t>
                </a:r>
                <a:r>
                  <a:rPr lang="zh-CN" altLang="zh-CN" sz="2800" dirty="0" smtClean="0">
                    <a:latin typeface="Times New Roman" panose="02020603050405020304" pitchFamily="18" charset="0"/>
                    <a:cs typeface="Times New Roman" panose="02020603050405020304" pitchFamily="18" charset="0"/>
                  </a:rPr>
                  <a:t>ϕ-</a:t>
                </a:r>
                <a:r>
                  <a:rPr lang="en-US" altLang="zh-CN" sz="2800" dirty="0" smtClean="0">
                    <a:latin typeface="Times New Roman" panose="02020603050405020304" pitchFamily="18" charset="0"/>
                  </a:rPr>
                  <a:t>meson spin density matrix (</a:t>
                </a:r>
                <a:r>
                  <a:rPr lang="el-GR" altLang="zh-CN" sz="2800" dirty="0" smtClean="0">
                    <a:latin typeface="Times New Roman" panose="02020603050405020304" pitchFamily="18" charset="0"/>
                  </a:rPr>
                  <a:t>ρ</a:t>
                </a:r>
                <a:r>
                  <a:rPr lang="en-US" altLang="zh-CN" sz="2800" baseline="-25000" dirty="0" smtClean="0">
                    <a:latin typeface="Times New Roman" panose="02020603050405020304" pitchFamily="18" charset="0"/>
                  </a:rPr>
                  <a:t>00</a:t>
                </a:r>
                <a:r>
                  <a:rPr lang="en-US" altLang="zh-CN" sz="2800" dirty="0" smtClean="0">
                    <a:latin typeface="Times New Roman" panose="02020603050405020304" pitchFamily="18" charset="0"/>
                  </a:rPr>
                  <a:t>) can be measured by angular distribution of decay daughter </a:t>
                </a:r>
                <a:r>
                  <a:rPr lang="zh-CN" altLang="zh-CN" sz="2800" dirty="0" smtClean="0">
                    <a:latin typeface="Times New Roman" panose="02020603050405020304" pitchFamily="18" charset="0"/>
                    <a:cs typeface="Times New Roman" panose="02020603050405020304" pitchFamily="18" charset="0"/>
                  </a:rPr>
                  <a:t>ϕ</a:t>
                </a:r>
                <a:r>
                  <a:rPr lang="zh-CN" altLang="en-US"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K</a:t>
                </a:r>
                <a:r>
                  <a:rPr lang="en-US" altLang="zh-CN" sz="2800" baseline="300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K</a:t>
                </a:r>
                <a:r>
                  <a:rPr lang="en-US" altLang="zh-CN" sz="2800" baseline="300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rPr>
                  <a:t> using: </a:t>
                </a:r>
                <a:endParaRPr lang="en-US" altLang="zh-CN" sz="2800" dirty="0">
                  <a:latin typeface="Times New Roman" panose="02020603050405020304" pitchFamily="18" charset="0"/>
                </a:endParaRPr>
              </a:p>
              <a:p>
                <a:pPr algn="just"/>
                <a:r>
                  <a:rPr lang="en-US" altLang="zh-CN" sz="2800" dirty="0" smtClean="0"/>
                  <a:t>        </a:t>
                </a:r>
                <a14:m>
                  <m:oMath xmlns:m="http://schemas.openxmlformats.org/officeDocument/2006/math">
                    <m:f>
                      <m:fPr>
                        <m:ctrlPr>
                          <a:rPr lang="en-US" altLang="zh-CN" sz="2800" i="1" smtClean="0">
                            <a:latin typeface="Cambria Math" panose="02040503050406030204" pitchFamily="18" charset="0"/>
                          </a:rPr>
                        </m:ctrlPr>
                      </m:fPr>
                      <m:num>
                        <m:r>
                          <m:rPr>
                            <m:sty m:val="p"/>
                          </m:rPr>
                          <a:rPr lang="en-US" altLang="zh-CN" sz="2800" b="0" i="0" smtClean="0">
                            <a:latin typeface="Cambria Math" panose="02040503050406030204" pitchFamily="18" charset="0"/>
                          </a:rPr>
                          <m:t>dN</m:t>
                        </m:r>
                      </m:num>
                      <m:den>
                        <m:r>
                          <m:rPr>
                            <m:sty m:val="p"/>
                          </m:rPr>
                          <a:rPr lang="en-US" altLang="zh-CN" sz="2800" b="0" i="0" smtClean="0">
                            <a:latin typeface="Cambria Math" panose="02040503050406030204" pitchFamily="18" charset="0"/>
                          </a:rPr>
                          <m:t>d</m:t>
                        </m:r>
                        <m:d>
                          <m:dPr>
                            <m:ctrlPr>
                              <a:rPr lang="en-US" altLang="zh-CN" sz="2800" i="1" smtClean="0">
                                <a:latin typeface="Cambria Math" panose="02040503050406030204" pitchFamily="18" charset="0"/>
                              </a:rPr>
                            </m:ctrlPr>
                          </m:dPr>
                          <m:e>
                            <m:r>
                              <m:rPr>
                                <m:sty m:val="p"/>
                              </m:rPr>
                              <a:rPr lang="en-US" altLang="zh-CN" sz="2800" b="0" i="0" smtClean="0">
                                <a:latin typeface="Cambria Math" panose="02040503050406030204" pitchFamily="18" charset="0"/>
                              </a:rPr>
                              <m:t>cos</m:t>
                            </m:r>
                            <m:sSup>
                              <m:sSupPr>
                                <m:ctrlPr>
                                  <a:rPr lang="en-US" altLang="zh-CN" sz="2800" i="1" smtClean="0">
                                    <a:latin typeface="Cambria Math" panose="02040503050406030204" pitchFamily="18" charset="0"/>
                                  </a:rPr>
                                </m:ctrlPr>
                              </m:sSupPr>
                              <m:e>
                                <m:r>
                                  <m:rPr>
                                    <m:sty m:val="p"/>
                                  </m:rPr>
                                  <a:rPr lang="zh-CN" altLang="en-US" sz="2800" b="0" i="0" smtClean="0">
                                    <a:latin typeface="Cambria Math" panose="02040503050406030204" pitchFamily="18" charset="0"/>
                                  </a:rPr>
                                  <m:t>θ</m:t>
                                </m:r>
                              </m:e>
                              <m:sup>
                                <m:r>
                                  <a:rPr lang="en-US" altLang="zh-CN" sz="2800" b="0" i="0" smtClean="0">
                                    <a:latin typeface="Cambria Math" panose="02040503050406030204" pitchFamily="18" charset="0"/>
                                  </a:rPr>
                                  <m:t>∗</m:t>
                                </m:r>
                              </m:sup>
                            </m:sSup>
                          </m:e>
                        </m:d>
                      </m:den>
                    </m:f>
                    <m:r>
                      <a:rPr lang="en-US" altLang="zh-CN" sz="2800" b="0" i="0" smtClean="0">
                        <a:latin typeface="Cambria Math" panose="02040503050406030204" pitchFamily="18" charset="0"/>
                      </a:rPr>
                      <m:t>=</m:t>
                    </m:r>
                    <m:f>
                      <m:fPr>
                        <m:ctrlPr>
                          <a:rPr lang="en-US" altLang="zh-CN" sz="2800" i="1" smtClean="0">
                            <a:latin typeface="Cambria Math" panose="02040503050406030204" pitchFamily="18" charset="0"/>
                          </a:rPr>
                        </m:ctrlPr>
                      </m:fPr>
                      <m:num>
                        <m:r>
                          <a:rPr lang="en-US" altLang="zh-CN" sz="2800" b="0" i="0" smtClean="0">
                            <a:latin typeface="Cambria Math" panose="02040503050406030204" pitchFamily="18" charset="0"/>
                          </a:rPr>
                          <m:t>3</m:t>
                        </m:r>
                      </m:num>
                      <m:den>
                        <m:r>
                          <a:rPr lang="en-US" altLang="zh-CN" sz="2800" b="0" i="0" smtClean="0">
                            <a:latin typeface="Cambria Math" panose="02040503050406030204" pitchFamily="18" charset="0"/>
                          </a:rPr>
                          <m:t>4</m:t>
                        </m:r>
                      </m:den>
                    </m:f>
                    <m:d>
                      <m:dPr>
                        <m:begChr m:val="["/>
                        <m:endChr m:val="]"/>
                        <m:ctrlPr>
                          <a:rPr lang="en-US" altLang="zh-CN" sz="2800" i="1" smtClean="0">
                            <a:latin typeface="Cambria Math" panose="02040503050406030204" pitchFamily="18" charset="0"/>
                          </a:rPr>
                        </m:ctrlPr>
                      </m:dPr>
                      <m:e>
                        <m:d>
                          <m:dPr>
                            <m:ctrlPr>
                              <a:rPr lang="en-US" altLang="zh-CN" sz="2800" i="1" smtClean="0">
                                <a:latin typeface="Cambria Math" panose="02040503050406030204" pitchFamily="18" charset="0"/>
                              </a:rPr>
                            </m:ctrlPr>
                          </m:dPr>
                          <m:e>
                            <m:r>
                              <a:rPr lang="en-US" altLang="zh-CN" sz="2800" b="0" i="0" smtClean="0">
                                <a:latin typeface="Cambria Math" panose="02040503050406030204" pitchFamily="18" charset="0"/>
                              </a:rPr>
                              <m:t>1−</m:t>
                            </m:r>
                            <m:sSub>
                              <m:sSubPr>
                                <m:ctrlPr>
                                  <a:rPr lang="en-US" altLang="zh-CN" sz="2800" i="1" smtClean="0">
                                    <a:latin typeface="Cambria Math" panose="02040503050406030204" pitchFamily="18" charset="0"/>
                                  </a:rPr>
                                </m:ctrlPr>
                              </m:sSubPr>
                              <m:e>
                                <m:r>
                                  <m:rPr>
                                    <m:sty m:val="p"/>
                                  </m:rPr>
                                  <a:rPr lang="zh-CN" altLang="en-US" sz="2800" b="0" i="0" smtClean="0">
                                    <a:latin typeface="Cambria Math" panose="02040503050406030204" pitchFamily="18" charset="0"/>
                                  </a:rPr>
                                  <m:t>ρ</m:t>
                                </m:r>
                              </m:e>
                              <m:sub>
                                <m:r>
                                  <a:rPr lang="en-US" altLang="zh-CN" sz="2800" b="0" i="0" smtClean="0">
                                    <a:latin typeface="Cambria Math" panose="02040503050406030204" pitchFamily="18" charset="0"/>
                                  </a:rPr>
                                  <m:t>00</m:t>
                                </m:r>
                              </m:sub>
                            </m:sSub>
                          </m:e>
                        </m:d>
                        <m:r>
                          <a:rPr lang="en-US" altLang="zh-CN" sz="2800" b="0" i="0" smtClean="0">
                            <a:latin typeface="Cambria Math" panose="02040503050406030204" pitchFamily="18" charset="0"/>
                            <a:ea typeface="Cambria Math" panose="02040503050406030204" pitchFamily="18" charset="0"/>
                          </a:rPr>
                          <m:t>+</m:t>
                        </m:r>
                        <m:d>
                          <m:dPr>
                            <m:ctrlPr>
                              <a:rPr lang="en-US" altLang="zh-CN" sz="2800" i="1" smtClean="0">
                                <a:latin typeface="Cambria Math" panose="02040503050406030204" pitchFamily="18" charset="0"/>
                                <a:ea typeface="Cambria Math" panose="02040503050406030204" pitchFamily="18" charset="0"/>
                              </a:rPr>
                            </m:ctrlPr>
                          </m:dPr>
                          <m:e>
                            <m:r>
                              <a:rPr lang="en-US" altLang="zh-CN" sz="2800" b="0" i="0" smtClean="0">
                                <a:latin typeface="Cambria Math" panose="02040503050406030204" pitchFamily="18" charset="0"/>
                                <a:ea typeface="Cambria Math" panose="02040503050406030204" pitchFamily="18" charset="0"/>
                              </a:rPr>
                              <m:t>3</m:t>
                            </m:r>
                            <m:sSub>
                              <m:sSubPr>
                                <m:ctrlPr>
                                  <a:rPr lang="en-US" altLang="zh-CN" sz="2800" i="1" smtClean="0">
                                    <a:latin typeface="Cambria Math" panose="02040503050406030204" pitchFamily="18" charset="0"/>
                                    <a:ea typeface="Cambria Math" panose="02040503050406030204" pitchFamily="18" charset="0"/>
                                  </a:rPr>
                                </m:ctrlPr>
                              </m:sSubPr>
                              <m:e>
                                <m:r>
                                  <m:rPr>
                                    <m:sty m:val="p"/>
                                  </m:rPr>
                                  <a:rPr lang="zh-CN" altLang="en-US" sz="2800" b="0" i="0" smtClean="0">
                                    <a:latin typeface="Cambria Math" panose="02040503050406030204" pitchFamily="18" charset="0"/>
                                    <a:ea typeface="Cambria Math" panose="02040503050406030204" pitchFamily="18" charset="0"/>
                                  </a:rPr>
                                  <m:t>ρ</m:t>
                                </m:r>
                              </m:e>
                              <m:sub>
                                <m:r>
                                  <a:rPr lang="en-US" altLang="zh-CN" sz="2800" b="0" i="0" smtClean="0">
                                    <a:latin typeface="Cambria Math" panose="02040503050406030204" pitchFamily="18" charset="0"/>
                                    <a:ea typeface="Cambria Math" panose="02040503050406030204" pitchFamily="18" charset="0"/>
                                  </a:rPr>
                                  <m:t>00</m:t>
                                </m:r>
                              </m:sub>
                            </m:sSub>
                            <m:r>
                              <a:rPr lang="en-US" altLang="zh-CN" sz="2800" b="0" i="0" smtClean="0">
                                <a:latin typeface="Cambria Math" panose="02040503050406030204" pitchFamily="18" charset="0"/>
                                <a:ea typeface="Cambria Math" panose="02040503050406030204" pitchFamily="18" charset="0"/>
                              </a:rPr>
                              <m:t>−1</m:t>
                            </m:r>
                          </m:e>
                        </m:d>
                        <m:sSup>
                          <m:sSupPr>
                            <m:ctrlPr>
                              <a:rPr lang="en-US" altLang="zh-CN" sz="2800" i="1" smtClean="0">
                                <a:latin typeface="Cambria Math" panose="02040503050406030204" pitchFamily="18" charset="0"/>
                                <a:ea typeface="Cambria Math" panose="02040503050406030204" pitchFamily="18" charset="0"/>
                              </a:rPr>
                            </m:ctrlPr>
                          </m:sSupPr>
                          <m:e>
                            <m:r>
                              <m:rPr>
                                <m:sty m:val="p"/>
                              </m:rPr>
                              <a:rPr lang="en-US" altLang="zh-CN" sz="2800" b="0" i="0" smtClean="0">
                                <a:latin typeface="Cambria Math" panose="02040503050406030204" pitchFamily="18" charset="0"/>
                                <a:ea typeface="Cambria Math" panose="02040503050406030204" pitchFamily="18" charset="0"/>
                              </a:rPr>
                              <m:t>cos</m:t>
                            </m:r>
                          </m:e>
                          <m:sup>
                            <m:r>
                              <a:rPr lang="en-US" altLang="zh-CN" sz="2800" b="0" i="0" smtClean="0">
                                <a:latin typeface="Cambria Math" panose="02040503050406030204" pitchFamily="18" charset="0"/>
                                <a:ea typeface="Cambria Math" panose="02040503050406030204" pitchFamily="18" charset="0"/>
                              </a:rPr>
                              <m:t>2</m:t>
                            </m:r>
                          </m:sup>
                        </m:sSup>
                        <m:sSup>
                          <m:sSupPr>
                            <m:ctrlPr>
                              <a:rPr lang="en-US" altLang="zh-CN" sz="2800" i="1" smtClean="0">
                                <a:latin typeface="Cambria Math" panose="02040503050406030204" pitchFamily="18" charset="0"/>
                                <a:ea typeface="Cambria Math" panose="02040503050406030204" pitchFamily="18" charset="0"/>
                              </a:rPr>
                            </m:ctrlPr>
                          </m:sSupPr>
                          <m:e>
                            <m:r>
                              <m:rPr>
                                <m:sty m:val="p"/>
                              </m:rPr>
                              <a:rPr lang="zh-CN" altLang="en-US" sz="2800" b="0" i="0" smtClean="0">
                                <a:latin typeface="Cambria Math" panose="02040503050406030204" pitchFamily="18" charset="0"/>
                                <a:ea typeface="Cambria Math" panose="02040503050406030204" pitchFamily="18" charset="0"/>
                              </a:rPr>
                              <m:t>θ</m:t>
                            </m:r>
                          </m:e>
                          <m:sup>
                            <m:r>
                              <a:rPr lang="en-US" altLang="zh-CN" sz="2800" b="0" i="0" smtClean="0">
                                <a:latin typeface="Cambria Math" panose="02040503050406030204" pitchFamily="18" charset="0"/>
                                <a:ea typeface="Cambria Math" panose="02040503050406030204" pitchFamily="18" charset="0"/>
                              </a:rPr>
                              <m:t>∗</m:t>
                            </m:r>
                          </m:sup>
                        </m:sSup>
                      </m:e>
                    </m:d>
                  </m:oMath>
                </a14:m>
                <a:r>
                  <a:rPr lang="en-US" altLang="zh-CN" sz="2800" dirty="0" smtClean="0">
                    <a:latin typeface="Times New Roman" panose="02020603050405020304" pitchFamily="18" charset="0"/>
                  </a:rPr>
                  <a:t>,</a:t>
                </a:r>
              </a:p>
              <a:p>
                <a:pPr algn="just"/>
                <a:r>
                  <a:rPr lang="en-US" altLang="zh-CN" sz="2800" dirty="0">
                    <a:latin typeface="Times New Roman" panose="02020603050405020304" pitchFamily="18" charset="0"/>
                  </a:rPr>
                  <a:t> </a:t>
                </a:r>
                <a:r>
                  <a:rPr lang="en-US" altLang="zh-CN" sz="2800" dirty="0" smtClean="0">
                    <a:latin typeface="Times New Roman" panose="02020603050405020304" pitchFamily="18" charset="0"/>
                  </a:rPr>
                  <a:t>      where </a:t>
                </a:r>
                <a:r>
                  <a:rPr lang="el-GR" altLang="zh-CN" sz="2800" dirty="0" smtClean="0">
                    <a:latin typeface="Times New Roman" panose="02020603050405020304" pitchFamily="18" charset="0"/>
                  </a:rPr>
                  <a:t>θ</a:t>
                </a:r>
                <a:r>
                  <a:rPr lang="en-US" altLang="zh-CN" sz="2800" dirty="0" smtClean="0">
                    <a:latin typeface="Times New Roman" panose="02020603050405020304" pitchFamily="18" charset="0"/>
                  </a:rPr>
                  <a:t>* is the angle between K</a:t>
                </a:r>
                <a:r>
                  <a:rPr lang="en-US" altLang="zh-CN" sz="2800" baseline="30000" dirty="0" smtClean="0">
                    <a:latin typeface="Times New Roman" panose="02020603050405020304" pitchFamily="18" charset="0"/>
                  </a:rPr>
                  <a:t>+</a:t>
                </a:r>
                <a:r>
                  <a:rPr lang="en-US" altLang="zh-CN" sz="2800" dirty="0" smtClean="0">
                    <a:latin typeface="Times New Roman" panose="02020603050405020304" pitchFamily="18" charset="0"/>
                  </a:rPr>
                  <a:t> and polarization</a:t>
                </a:r>
              </a:p>
              <a:p>
                <a:pPr algn="just"/>
                <a:r>
                  <a:rPr lang="en-US" altLang="zh-CN" sz="2800" dirty="0">
                    <a:latin typeface="Times New Roman" panose="02020603050405020304" pitchFamily="18" charset="0"/>
                  </a:rPr>
                  <a:t> </a:t>
                </a:r>
                <a:r>
                  <a:rPr lang="en-US" altLang="zh-CN" sz="2800" dirty="0" smtClean="0">
                    <a:latin typeface="Times New Roman" panose="02020603050405020304" pitchFamily="18" charset="0"/>
                  </a:rPr>
                  <a:t>      direction of the collision system in the </a:t>
                </a:r>
                <a:r>
                  <a:rPr lang="zh-CN" altLang="zh-CN" sz="2800" dirty="0" smtClean="0">
                    <a:latin typeface="Times New Roman" panose="02020603050405020304" pitchFamily="18" charset="0"/>
                    <a:cs typeface="Times New Roman" panose="02020603050405020304" pitchFamily="18" charset="0"/>
                  </a:rPr>
                  <a:t>ϕ-</a:t>
                </a:r>
                <a:r>
                  <a:rPr lang="en-US" altLang="zh-CN" sz="2800" dirty="0" smtClean="0">
                    <a:latin typeface="Times New Roman" panose="02020603050405020304" pitchFamily="18" charset="0"/>
                  </a:rPr>
                  <a:t>meson</a:t>
                </a:r>
              </a:p>
              <a:p>
                <a:pPr algn="just"/>
                <a:r>
                  <a:rPr lang="en-US" altLang="zh-CN" sz="2800" dirty="0">
                    <a:latin typeface="Times New Roman" panose="02020603050405020304" pitchFamily="18" charset="0"/>
                  </a:rPr>
                  <a:t> </a:t>
                </a:r>
                <a:r>
                  <a:rPr lang="en-US" altLang="zh-CN" sz="2800" dirty="0" smtClean="0">
                    <a:latin typeface="Times New Roman" panose="02020603050405020304" pitchFamily="18" charset="0"/>
                  </a:rPr>
                  <a:t>      rest frame</a:t>
                </a:r>
              </a:p>
              <a:p>
                <a:pPr marL="571500" indent="-571500" algn="just">
                  <a:buFont typeface="Arial" panose="020B0604020202020204" pitchFamily="34" charset="0"/>
                  <a:buChar char="•"/>
                </a:pPr>
                <a:r>
                  <a:rPr lang="en-US" altLang="zh-CN" sz="2800">
                    <a:latin typeface="Times New Roman" panose="02020603050405020304" pitchFamily="18" charset="0"/>
                  </a:rPr>
                  <a:t>A</a:t>
                </a:r>
                <a:r>
                  <a:rPr lang="en-US" altLang="zh-CN" sz="2800" smtClean="0">
                    <a:latin typeface="Times New Roman" panose="02020603050405020304" pitchFamily="18" charset="0"/>
                  </a:rPr>
                  <a:t> </a:t>
                </a:r>
                <a:r>
                  <a:rPr lang="en-US" altLang="zh-CN" sz="2800" smtClean="0">
                    <a:latin typeface="Times New Roman" panose="02020603050405020304" pitchFamily="18" charset="0"/>
                  </a:rPr>
                  <a:t>deviation </a:t>
                </a:r>
                <a:r>
                  <a:rPr lang="en-US" altLang="zh-CN" sz="2800" dirty="0" smtClean="0">
                    <a:latin typeface="Times New Roman" panose="02020603050405020304" pitchFamily="18" charset="0"/>
                  </a:rPr>
                  <a:t>of </a:t>
                </a:r>
                <a:r>
                  <a:rPr lang="el-GR" altLang="zh-CN" sz="2800" dirty="0" smtClean="0">
                    <a:latin typeface="Times New Roman" panose="02020603050405020304" pitchFamily="18" charset="0"/>
                  </a:rPr>
                  <a:t>ρ</a:t>
                </a:r>
                <a:r>
                  <a:rPr lang="en-US" altLang="zh-CN" sz="2800" baseline="-25000" dirty="0" smtClean="0">
                    <a:latin typeface="Times New Roman" panose="02020603050405020304" pitchFamily="18" charset="0"/>
                  </a:rPr>
                  <a:t>00</a:t>
                </a:r>
                <a:r>
                  <a:rPr lang="en-US" altLang="zh-CN" sz="2800" dirty="0" smtClean="0">
                    <a:latin typeface="Times New Roman" panose="02020603050405020304" pitchFamily="18" charset="0"/>
                  </a:rPr>
                  <a:t> from 1/3 indicates a spin alignment</a:t>
                </a:r>
              </a:p>
            </p:txBody>
          </p:sp>
        </mc:Choice>
        <mc:Fallback>
          <p:sp>
            <p:nvSpPr>
              <p:cNvPr id="42" name="文本框 41"/>
              <p:cNvSpPr txBox="1">
                <a:spLocks noRot="1" noChangeAspect="1" noMove="1" noResize="1" noEditPoints="1" noAdjustHandles="1" noChangeArrowheads="1" noChangeShapeType="1" noTextEdit="1"/>
              </p:cNvSpPr>
              <p:nvPr/>
            </p:nvSpPr>
            <p:spPr>
              <a:xfrm>
                <a:off x="6521116" y="18139188"/>
                <a:ext cx="7978909" cy="4215898"/>
              </a:xfrm>
              <a:prstGeom prst="rect">
                <a:avLst/>
              </a:prstGeom>
              <a:blipFill rotWithShape="0">
                <a:blip r:embed="rId11"/>
                <a:stretch>
                  <a:fillRect l="-1375" t="-1592" r="-1528" b="-3184"/>
                </a:stretch>
              </a:blipFill>
            </p:spPr>
            <p:txBody>
              <a:bodyPr/>
              <a:lstStyle/>
              <a:p>
                <a:r>
                  <a:rPr lang="zh-CN" altLang="en-US">
                    <a:noFill/>
                  </a:rPr>
                  <a:t> </a:t>
                </a:r>
              </a:p>
            </p:txBody>
          </p:sp>
        </mc:Fallback>
      </mc:AlternateContent>
      <p:sp>
        <p:nvSpPr>
          <p:cNvPr id="44" name="文本框 43"/>
          <p:cNvSpPr txBox="1"/>
          <p:nvPr/>
        </p:nvSpPr>
        <p:spPr>
          <a:xfrm>
            <a:off x="635222" y="24124464"/>
            <a:ext cx="7582344" cy="2246769"/>
          </a:xfrm>
          <a:prstGeom prst="rect">
            <a:avLst/>
          </a:prstGeom>
          <a:noFill/>
        </p:spPr>
        <p:txBody>
          <a:bodyPr wrap="square" rtlCol="0">
            <a:spAutoFit/>
          </a:bodyPr>
          <a:lstStyle/>
          <a:p>
            <a:pPr marL="571500" indent="-571500" algn="just">
              <a:buFont typeface="Arial" panose="020B0604020202020204" pitchFamily="34" charset="0"/>
              <a:buChar char="•"/>
            </a:pPr>
            <a:r>
              <a:rPr lang="en-US" altLang="zh-CN" sz="2800" dirty="0" smtClean="0">
                <a:latin typeface="Times New Roman" panose="02020603050405020304" pitchFamily="18" charset="0"/>
              </a:rPr>
              <a:t>Reaction Plane is defined by impact parameter and beam direction =&gt; can be estimated by the event plane</a:t>
            </a:r>
            <a:r>
              <a:rPr lang="en-US" altLang="zh-CN" sz="2800" baseline="30000" dirty="0" smtClean="0">
                <a:latin typeface="Times New Roman" panose="02020603050405020304" pitchFamily="18" charset="0"/>
              </a:rPr>
              <a:t>[3]</a:t>
            </a:r>
          </a:p>
          <a:p>
            <a:pPr marL="571500" indent="-571500" algn="just">
              <a:buFont typeface="Arial" panose="020B0604020202020204" pitchFamily="34" charset="0"/>
              <a:buChar char="•"/>
            </a:pPr>
            <a:r>
              <a:rPr lang="en-US" altLang="zh-CN" sz="2800" dirty="0" smtClean="0">
                <a:latin typeface="Times New Roman" panose="02020603050405020304" pitchFamily="18" charset="0"/>
              </a:rPr>
              <a:t>Finite event plane resolution need to be corrected</a:t>
            </a:r>
          </a:p>
        </p:txBody>
      </p:sp>
      <p:pic>
        <p:nvPicPr>
          <p:cNvPr id="45" name="图片 44"/>
          <p:cNvPicPr>
            <a:picLocks noChangeAspect="1"/>
          </p:cNvPicPr>
          <p:nvPr/>
        </p:nvPicPr>
        <p:blipFill rotWithShape="1">
          <a:blip r:embed="rId12">
            <a:extLst>
              <a:ext uri="{28A0092B-C50C-407E-A947-70E740481C1C}">
                <a14:useLocalDpi xmlns:a14="http://schemas.microsoft.com/office/drawing/2010/main" val="0"/>
              </a:ext>
            </a:extLst>
          </a:blip>
          <a:srcRect t="9327" r="7118"/>
          <a:stretch/>
        </p:blipFill>
        <p:spPr>
          <a:xfrm>
            <a:off x="8159694" y="22324265"/>
            <a:ext cx="5803295" cy="5501999"/>
          </a:xfrm>
          <a:prstGeom prst="rect">
            <a:avLst/>
          </a:prstGeom>
        </p:spPr>
      </p:pic>
      <p:graphicFrame>
        <p:nvGraphicFramePr>
          <p:cNvPr id="51" name="表格 50"/>
          <p:cNvGraphicFramePr>
            <a:graphicFrameLocks noGrp="1"/>
          </p:cNvGraphicFramePr>
          <p:nvPr>
            <p:extLst>
              <p:ext uri="{D42A27DB-BD31-4B8C-83A1-F6EECF244321}">
                <p14:modId xmlns:p14="http://schemas.microsoft.com/office/powerpoint/2010/main" val="533860839"/>
              </p:ext>
            </p:extLst>
          </p:nvPr>
        </p:nvGraphicFramePr>
        <p:xfrm>
          <a:off x="22687743" y="20883132"/>
          <a:ext cx="6424883" cy="3562260"/>
        </p:xfrm>
        <a:graphic>
          <a:graphicData uri="http://schemas.openxmlformats.org/drawingml/2006/table">
            <a:tbl>
              <a:tblPr firstRow="1" bandRow="1">
                <a:tableStyleId>{073A0DAA-6AF3-43AB-8588-CEC1D06C72B9}</a:tableStyleId>
              </a:tblPr>
              <a:tblGrid>
                <a:gridCol w="1535043"/>
                <a:gridCol w="2748212"/>
                <a:gridCol w="2141628"/>
              </a:tblGrid>
              <a:tr h="593710">
                <a:tc>
                  <a:txBody>
                    <a:bodyPr/>
                    <a:lstStyle/>
                    <a:p>
                      <a:pPr algn="ctr"/>
                      <a:r>
                        <a:rPr lang="en-US" altLang="zh-CN" sz="2000" dirty="0" smtClean="0"/>
                        <a:t>√s</a:t>
                      </a:r>
                      <a:r>
                        <a:rPr lang="en-US" altLang="zh-CN" sz="2000" baseline="-25000" dirty="0" smtClean="0"/>
                        <a:t>NN</a:t>
                      </a:r>
                      <a:r>
                        <a:rPr lang="en-US" altLang="zh-CN" sz="2000" dirty="0" smtClean="0"/>
                        <a:t> (GeV)</a:t>
                      </a: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000" kern="1200" dirty="0" smtClean="0"/>
                        <a:t>Num of Events (10</a:t>
                      </a:r>
                      <a:r>
                        <a:rPr lang="en-US" altLang="zh-CN" sz="2000" kern="1200" baseline="30000" dirty="0" smtClean="0"/>
                        <a:t>6</a:t>
                      </a:r>
                      <a:r>
                        <a:rPr lang="en-US" altLang="zh-CN" sz="2000" kern="1200" dirty="0" smtClean="0"/>
                        <a:t>)</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3026847" rtl="0" eaLnBrk="1" latinLnBrk="0" hangingPunct="1"/>
                      <a:r>
                        <a:rPr lang="en-US" altLang="zh-CN" sz="2000" kern="1200" dirty="0" smtClean="0"/>
                        <a:t>z-vertex range (cm)</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593710">
                <a:tc>
                  <a:txBody>
                    <a:bodyPr/>
                    <a:lstStyle/>
                    <a:p>
                      <a:pPr algn="ctr"/>
                      <a:r>
                        <a:rPr lang="en-US" altLang="zh-CN" sz="2000" b="1" kern="1200" dirty="0" smtClean="0"/>
                        <a:t>19.6</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b="1" kern="1200" dirty="0" smtClean="0"/>
                        <a:t>29.1</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b="1" kern="1200" dirty="0" smtClean="0"/>
                        <a:t>[-70.0,70.0]</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593710">
                <a:tc>
                  <a:txBody>
                    <a:bodyPr/>
                    <a:lstStyle/>
                    <a:p>
                      <a:pPr algn="ctr"/>
                      <a:r>
                        <a:rPr lang="en-US" altLang="zh-CN" sz="2000" b="1" kern="1200" dirty="0" smtClean="0"/>
                        <a:t>27</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3026847" rtl="0" eaLnBrk="1" latinLnBrk="0" hangingPunct="1"/>
                      <a:r>
                        <a:rPr lang="en-US" altLang="zh-CN" sz="2000" b="1" kern="1200" dirty="0" smtClean="0"/>
                        <a:t>58.1</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3026847" rtl="0" eaLnBrk="1" fontAlgn="auto" latinLnBrk="0" hangingPunct="1">
                        <a:lnSpc>
                          <a:spcPct val="100000"/>
                        </a:lnSpc>
                        <a:spcBef>
                          <a:spcPts val="0"/>
                        </a:spcBef>
                        <a:spcAft>
                          <a:spcPts val="0"/>
                        </a:spcAft>
                        <a:buClrTx/>
                        <a:buSzTx/>
                        <a:buFontTx/>
                        <a:buNone/>
                        <a:tabLst/>
                        <a:defRPr/>
                      </a:pPr>
                      <a:r>
                        <a:rPr lang="en-US" altLang="zh-CN" sz="2000" b="1" kern="1200" dirty="0" smtClean="0"/>
                        <a:t>[-70.0,70.0]</a:t>
                      </a:r>
                      <a:endParaRPr lang="zh-CN" altLang="en-US" sz="2000" b="1"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tc>
              </a:tr>
              <a:tr h="593710">
                <a:tc>
                  <a:txBody>
                    <a:bodyPr/>
                    <a:lstStyle/>
                    <a:p>
                      <a:pPr algn="ctr"/>
                      <a:r>
                        <a:rPr lang="en-US" altLang="zh-CN" sz="2000" b="1" kern="1200" dirty="0" smtClean="0"/>
                        <a:t>39</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3026847" rtl="0" eaLnBrk="1" latinLnBrk="0" hangingPunct="1"/>
                      <a:r>
                        <a:rPr lang="en-US" altLang="zh-CN" sz="2000" b="1" kern="1200" dirty="0" smtClean="0"/>
                        <a:t>117.7</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3026847" rtl="0" eaLnBrk="1" latinLnBrk="0" hangingPunct="1"/>
                      <a:r>
                        <a:rPr lang="en-US" altLang="zh-CN" sz="2000" b="1" kern="1200" dirty="0" smtClean="0"/>
                        <a:t>[-40.0,40.0]</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593710">
                <a:tc>
                  <a:txBody>
                    <a:bodyPr/>
                    <a:lstStyle/>
                    <a:p>
                      <a:pPr algn="ctr"/>
                      <a:r>
                        <a:rPr lang="en-US" altLang="zh-CN" sz="2000" b="1" kern="1200" dirty="0" smtClean="0"/>
                        <a:t>62.4</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b="1" kern="1200" dirty="0" smtClean="0"/>
                        <a:t>54.6</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3026847" rtl="0" eaLnBrk="1" fontAlgn="auto" latinLnBrk="0" hangingPunct="1">
                        <a:lnSpc>
                          <a:spcPct val="100000"/>
                        </a:lnSpc>
                        <a:spcBef>
                          <a:spcPts val="0"/>
                        </a:spcBef>
                        <a:spcAft>
                          <a:spcPts val="0"/>
                        </a:spcAft>
                        <a:buClrTx/>
                        <a:buSzTx/>
                        <a:buFontTx/>
                        <a:buNone/>
                        <a:tabLst/>
                        <a:defRPr/>
                      </a:pPr>
                      <a:r>
                        <a:rPr lang="en-US" altLang="zh-CN" sz="2000" b="1" kern="1200" dirty="0" smtClean="0"/>
                        <a:t>[-40.0,40.0]</a:t>
                      </a:r>
                      <a:endParaRPr lang="zh-CN" altLang="en-US" sz="2000" b="1"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tc>
              </a:tr>
              <a:tr h="593710">
                <a:tc>
                  <a:txBody>
                    <a:bodyPr/>
                    <a:lstStyle/>
                    <a:p>
                      <a:pPr algn="ctr"/>
                      <a:r>
                        <a:rPr lang="en-US" altLang="zh-CN" sz="2000" b="1" kern="1200" dirty="0" smtClean="0"/>
                        <a:t>200</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000" b="1" kern="1200" dirty="0" smtClean="0"/>
                        <a:t>374.9</a:t>
                      </a:r>
                      <a:endParaRPr lang="zh-CN" altLang="en-US"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3026847" rtl="0" eaLnBrk="1" fontAlgn="auto" latinLnBrk="0" hangingPunct="1">
                        <a:lnSpc>
                          <a:spcPct val="100000"/>
                        </a:lnSpc>
                        <a:spcBef>
                          <a:spcPts val="0"/>
                        </a:spcBef>
                        <a:spcAft>
                          <a:spcPts val="0"/>
                        </a:spcAft>
                        <a:buClrTx/>
                        <a:buSzTx/>
                        <a:buFontTx/>
                        <a:buNone/>
                        <a:tabLst/>
                        <a:defRPr/>
                      </a:pPr>
                      <a:r>
                        <a:rPr lang="en-US" altLang="zh-CN" sz="2000" b="1" kern="1200" dirty="0" smtClean="0"/>
                        <a:t>[-30.0,30.0]</a:t>
                      </a:r>
                      <a:endParaRPr lang="zh-CN" altLang="en-US" sz="2000" b="1"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tc>
              </a:tr>
            </a:tbl>
          </a:graphicData>
        </a:graphic>
      </p:graphicFrame>
      <p:sp>
        <p:nvSpPr>
          <p:cNvPr id="52" name="文本框 51"/>
          <p:cNvSpPr txBox="1"/>
          <p:nvPr/>
        </p:nvSpPr>
        <p:spPr>
          <a:xfrm>
            <a:off x="19548577" y="28887024"/>
            <a:ext cx="6401111" cy="707886"/>
          </a:xfrm>
          <a:prstGeom prst="rect">
            <a:avLst/>
          </a:prstGeom>
          <a:noFill/>
        </p:spPr>
        <p:txBody>
          <a:bodyPr wrap="none" rtlCol="0">
            <a:spAutoFit/>
          </a:bodyPr>
          <a:lstStyle/>
          <a:p>
            <a:r>
              <a:rPr lang="en-US" altLang="zh-CN" sz="4000" b="1" dirty="0" smtClean="0">
                <a:latin typeface="Times New Roman" panose="02020603050405020304" pitchFamily="18" charset="0"/>
                <a:cs typeface="Times New Roman" panose="02020603050405020304" pitchFamily="18" charset="0"/>
              </a:rPr>
              <a:t>Beam Energy </a:t>
            </a:r>
            <a:r>
              <a:rPr lang="en-US" altLang="zh-CN" sz="4000" b="1" dirty="0">
                <a:latin typeface="Times New Roman" panose="02020603050405020304" pitchFamily="18" charset="0"/>
                <a:cs typeface="Times New Roman" panose="02020603050405020304" pitchFamily="18" charset="0"/>
              </a:rPr>
              <a:t>D</a:t>
            </a:r>
            <a:r>
              <a:rPr lang="en-US" altLang="zh-CN" sz="4000" b="1" dirty="0" smtClean="0">
                <a:latin typeface="Times New Roman" panose="02020603050405020304" pitchFamily="18" charset="0"/>
                <a:cs typeface="Times New Roman" panose="02020603050405020304" pitchFamily="18" charset="0"/>
              </a:rPr>
              <a:t>ependent </a:t>
            </a:r>
            <a:r>
              <a:rPr lang="el-GR" altLang="zh-CN" sz="4000" b="1" dirty="0">
                <a:latin typeface="Times New Roman" panose="02020603050405020304" pitchFamily="18" charset="0"/>
              </a:rPr>
              <a:t>ρ</a:t>
            </a:r>
            <a:r>
              <a:rPr lang="en-US" altLang="zh-CN" sz="4000" b="1" baseline="-25000" dirty="0">
                <a:latin typeface="Times New Roman" panose="02020603050405020304" pitchFamily="18" charset="0"/>
              </a:rPr>
              <a:t>00</a:t>
            </a:r>
            <a:endParaRPr lang="zh-CN" altLang="en-US" sz="4000" b="1" dirty="0">
              <a:latin typeface="Times New Roman" panose="02020603050405020304" pitchFamily="18" charset="0"/>
              <a:cs typeface="Times New Roman" panose="02020603050405020304" pitchFamily="18" charset="0"/>
            </a:endParaRPr>
          </a:p>
        </p:txBody>
      </p:sp>
      <p:pic>
        <p:nvPicPr>
          <p:cNvPr id="53" name="图片 52"/>
          <p:cNvPicPr>
            <a:picLocks noChangeAspect="1"/>
          </p:cNvPicPr>
          <p:nvPr/>
        </p:nvPicPr>
        <p:blipFill>
          <a:blip r:embed="rId13"/>
          <a:stretch>
            <a:fillRect/>
          </a:stretch>
        </p:blipFill>
        <p:spPr>
          <a:xfrm>
            <a:off x="23616235" y="24714427"/>
            <a:ext cx="5098644" cy="566516"/>
          </a:xfrm>
          <a:prstGeom prst="rect">
            <a:avLst/>
          </a:prstGeom>
        </p:spPr>
      </p:pic>
      <p:sp>
        <p:nvSpPr>
          <p:cNvPr id="55" name="文本框 54"/>
          <p:cNvSpPr txBox="1"/>
          <p:nvPr/>
        </p:nvSpPr>
        <p:spPr>
          <a:xfrm>
            <a:off x="22591491" y="25656629"/>
            <a:ext cx="6976630" cy="2246769"/>
          </a:xfrm>
          <a:prstGeom prst="rect">
            <a:avLst/>
          </a:prstGeom>
          <a:noFill/>
        </p:spPr>
        <p:txBody>
          <a:bodyPr wrap="square" rtlCol="0">
            <a:spAutoFit/>
          </a:bodyPr>
          <a:lstStyle/>
          <a:p>
            <a:pPr marL="457200" indent="-457200" algn="just">
              <a:buFont typeface="Arial" panose="020B0604020202020204" pitchFamily="34" charset="0"/>
              <a:buChar char="•"/>
            </a:pPr>
            <a:r>
              <a:rPr lang="en-US" altLang="zh-CN" sz="2800" dirty="0" smtClean="0">
                <a:latin typeface="Times New Roman" panose="02020603050405020304" pitchFamily="18" charset="0"/>
              </a:rPr>
              <a:t>Residual background subtracted</a:t>
            </a:r>
          </a:p>
          <a:p>
            <a:pPr marL="457200" indent="-457200" algn="just">
              <a:buFont typeface="Arial" panose="020B0604020202020204" pitchFamily="34" charset="0"/>
              <a:buChar char="•"/>
            </a:pPr>
            <a:r>
              <a:rPr lang="en-US" altLang="zh-CN" sz="2800" dirty="0">
                <a:latin typeface="Times New Roman" panose="02020603050405020304" pitchFamily="18" charset="0"/>
              </a:rPr>
              <a:t>Use 7 cos</a:t>
            </a:r>
            <a:r>
              <a:rPr lang="el-GR" altLang="zh-CN" sz="2800" dirty="0">
                <a:latin typeface="Times New Roman" panose="02020603050405020304" pitchFamily="18" charset="0"/>
              </a:rPr>
              <a:t>θ</a:t>
            </a:r>
            <a:r>
              <a:rPr lang="en-US" altLang="zh-CN" sz="2800" dirty="0">
                <a:latin typeface="Times New Roman" panose="02020603050405020304" pitchFamily="18" charset="0"/>
              </a:rPr>
              <a:t>*</a:t>
            </a:r>
            <a:r>
              <a:rPr lang="el-GR" altLang="zh-CN" sz="2800" dirty="0">
                <a:latin typeface="Times New Roman" panose="02020603050405020304" pitchFamily="18" charset="0"/>
              </a:rPr>
              <a:t> </a:t>
            </a:r>
            <a:r>
              <a:rPr lang="en-US" altLang="zh-CN" sz="2800" dirty="0" smtClean="0">
                <a:latin typeface="Times New Roman" panose="02020603050405020304" pitchFamily="18" charset="0"/>
              </a:rPr>
              <a:t>bins</a:t>
            </a:r>
            <a:r>
              <a:rPr lang="en-US" altLang="zh-CN" sz="2800" dirty="0">
                <a:latin typeface="Times New Roman" panose="02020603050405020304" pitchFamily="18" charset="0"/>
              </a:rPr>
              <a:t> </a:t>
            </a:r>
          </a:p>
          <a:p>
            <a:pPr marL="457200" indent="-457200" algn="just">
              <a:buFont typeface="Arial" panose="020B0604020202020204" pitchFamily="34" charset="0"/>
              <a:buChar char="•"/>
            </a:pPr>
            <a:r>
              <a:rPr lang="en-US" altLang="zh-CN" sz="2800" dirty="0" smtClean="0">
                <a:latin typeface="Times New Roman" panose="02020603050405020304" pitchFamily="18" charset="0"/>
              </a:rPr>
              <a:t>Use Breit-Wigner fits and bin counting to extract raw yields </a:t>
            </a:r>
          </a:p>
          <a:p>
            <a:pPr marL="457200" indent="-457200" algn="just">
              <a:buFont typeface="Arial" panose="020B0604020202020204" pitchFamily="34" charset="0"/>
              <a:buChar char="•"/>
            </a:pPr>
            <a:r>
              <a:rPr lang="en-US" altLang="zh-CN" sz="2800" dirty="0" smtClean="0">
                <a:latin typeface="Times New Roman" panose="02020603050405020304" pitchFamily="18" charset="0"/>
              </a:rPr>
              <a:t>Use angular distribution of K</a:t>
            </a:r>
            <a:r>
              <a:rPr lang="en-US" altLang="zh-CN" sz="2800" baseline="30000" dirty="0" smtClean="0">
                <a:latin typeface="Times New Roman" panose="02020603050405020304" pitchFamily="18" charset="0"/>
              </a:rPr>
              <a:t>+</a:t>
            </a:r>
            <a:r>
              <a:rPr lang="en-US" altLang="zh-CN" sz="2800" dirty="0" smtClean="0">
                <a:latin typeface="Times New Roman" panose="02020603050405020304" pitchFamily="18" charset="0"/>
              </a:rPr>
              <a:t> to extract </a:t>
            </a:r>
            <a:r>
              <a:rPr lang="el-GR" altLang="zh-CN" sz="2800" dirty="0">
                <a:latin typeface="Times New Roman" panose="02020603050405020304" pitchFamily="18" charset="0"/>
              </a:rPr>
              <a:t>ρ</a:t>
            </a:r>
            <a:r>
              <a:rPr lang="en-US" altLang="zh-CN" sz="2800" baseline="-25000" dirty="0">
                <a:latin typeface="Times New Roman" panose="02020603050405020304" pitchFamily="18" charset="0"/>
              </a:rPr>
              <a:t>00</a:t>
            </a:r>
            <a:endParaRPr lang="en-US" altLang="zh-CN" sz="2800" dirty="0">
              <a:latin typeface="Times New Roman" panose="02020603050405020304" pitchFamily="18" charset="0"/>
            </a:endParaRPr>
          </a:p>
        </p:txBody>
      </p:sp>
      <p:sp>
        <p:nvSpPr>
          <p:cNvPr id="66" name="Rounded Rectangle 21"/>
          <p:cNvSpPr/>
          <p:nvPr/>
        </p:nvSpPr>
        <p:spPr>
          <a:xfrm>
            <a:off x="591987" y="37639449"/>
            <a:ext cx="14031328" cy="2986610"/>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67" name="Text Placeholder 333"/>
          <p:cNvSpPr txBox="1">
            <a:spLocks/>
          </p:cNvSpPr>
          <p:nvPr/>
        </p:nvSpPr>
        <p:spPr>
          <a:xfrm>
            <a:off x="799669" y="37615462"/>
            <a:ext cx="13489452" cy="2696400"/>
          </a:xfrm>
          <a:prstGeom prst="rect">
            <a:avLst/>
          </a:prstGeom>
          <a:noFill/>
        </p:spPr>
        <p:txBody>
          <a:bodyPr vert="horz" lIns="91440" tIns="45720" rIns="91440" bIns="45720" rtlCol="0" anchor="t"/>
          <a:lstStyle>
            <a:defPPr>
              <a:defRPr lang="en-US"/>
            </a:defPPr>
            <a:lvl1pPr marL="0" algn="l" defTabSz="1810969" rtl="0" eaLnBrk="1" latinLnBrk="0" hangingPunct="1">
              <a:defRPr sz="3973" kern="1200">
                <a:solidFill>
                  <a:schemeClr val="tx1">
                    <a:tint val="75000"/>
                  </a:schemeClr>
                </a:solidFill>
                <a:latin typeface="+mn-lt"/>
                <a:ea typeface="+mn-ea"/>
                <a:cs typeface="+mn-cs"/>
              </a:defRPr>
            </a:lvl1pPr>
            <a:lvl2pPr marL="905485" algn="l" defTabSz="1810969" rtl="0" eaLnBrk="1" latinLnBrk="0" hangingPunct="1">
              <a:defRPr sz="3565" kern="1200">
                <a:solidFill>
                  <a:schemeClr val="tx1"/>
                </a:solidFill>
                <a:latin typeface="+mn-lt"/>
                <a:ea typeface="+mn-ea"/>
                <a:cs typeface="+mn-cs"/>
              </a:defRPr>
            </a:lvl2pPr>
            <a:lvl3pPr marL="1810969" algn="l" defTabSz="1810969" rtl="0" eaLnBrk="1" latinLnBrk="0" hangingPunct="1">
              <a:defRPr sz="3565" kern="1200">
                <a:solidFill>
                  <a:schemeClr val="tx1"/>
                </a:solidFill>
                <a:latin typeface="+mn-lt"/>
                <a:ea typeface="+mn-ea"/>
                <a:cs typeface="+mn-cs"/>
              </a:defRPr>
            </a:lvl3pPr>
            <a:lvl4pPr marL="2716454" algn="l" defTabSz="1810969" rtl="0" eaLnBrk="1" latinLnBrk="0" hangingPunct="1">
              <a:defRPr sz="3565" kern="1200">
                <a:solidFill>
                  <a:schemeClr val="tx1"/>
                </a:solidFill>
                <a:latin typeface="+mn-lt"/>
                <a:ea typeface="+mn-ea"/>
                <a:cs typeface="+mn-cs"/>
              </a:defRPr>
            </a:lvl4pPr>
            <a:lvl5pPr marL="3621938" algn="l" defTabSz="1810969" rtl="0" eaLnBrk="1" latinLnBrk="0" hangingPunct="1">
              <a:defRPr sz="3565" kern="1200">
                <a:solidFill>
                  <a:schemeClr val="tx1"/>
                </a:solidFill>
                <a:latin typeface="+mn-lt"/>
                <a:ea typeface="+mn-ea"/>
                <a:cs typeface="+mn-cs"/>
              </a:defRPr>
            </a:lvl5pPr>
            <a:lvl6pPr marL="4527423" algn="l" defTabSz="1810969" rtl="0" eaLnBrk="1" latinLnBrk="0" hangingPunct="1">
              <a:defRPr sz="3565" kern="1200">
                <a:solidFill>
                  <a:schemeClr val="tx1"/>
                </a:solidFill>
                <a:latin typeface="+mn-lt"/>
                <a:ea typeface="+mn-ea"/>
                <a:cs typeface="+mn-cs"/>
              </a:defRPr>
            </a:lvl6pPr>
            <a:lvl7pPr marL="5432908" algn="l" defTabSz="1810969" rtl="0" eaLnBrk="1" latinLnBrk="0" hangingPunct="1">
              <a:defRPr sz="3565" kern="1200">
                <a:solidFill>
                  <a:schemeClr val="tx1"/>
                </a:solidFill>
                <a:latin typeface="+mn-lt"/>
                <a:ea typeface="+mn-ea"/>
                <a:cs typeface="+mn-cs"/>
              </a:defRPr>
            </a:lvl7pPr>
            <a:lvl8pPr marL="6338392" algn="l" defTabSz="1810969" rtl="0" eaLnBrk="1" latinLnBrk="0" hangingPunct="1">
              <a:defRPr sz="3565" kern="1200">
                <a:solidFill>
                  <a:schemeClr val="tx1"/>
                </a:solidFill>
                <a:latin typeface="+mn-lt"/>
                <a:ea typeface="+mn-ea"/>
                <a:cs typeface="+mn-cs"/>
              </a:defRPr>
            </a:lvl8pPr>
            <a:lvl9pPr marL="7243877" algn="l" defTabSz="1810969" rtl="0" eaLnBrk="1" latinLnBrk="0" hangingPunct="1">
              <a:defRPr sz="3565" kern="1200">
                <a:solidFill>
                  <a:schemeClr val="tx1"/>
                </a:solidFill>
                <a:latin typeface="+mn-lt"/>
                <a:ea typeface="+mn-ea"/>
                <a:cs typeface="+mn-cs"/>
              </a:defRPr>
            </a:lvl9pPr>
          </a:lstStyle>
          <a:p>
            <a:pPr algn="ctr"/>
            <a:r>
              <a:rPr lang="en-GB" sz="4000" b="1" dirty="0" smtClean="0">
                <a:solidFill>
                  <a:schemeClr val="tx1"/>
                </a:solidFill>
                <a:latin typeface="Times New Roman" panose="02020603050405020304" pitchFamily="18" charset="0"/>
                <a:ea typeface="Helvetica" charset="0"/>
                <a:cs typeface="Helvetica" charset="0"/>
              </a:rPr>
              <a:t>References</a:t>
            </a:r>
            <a:endParaRPr lang="en-GB" sz="1400" b="1" dirty="0">
              <a:solidFill>
                <a:schemeClr val="tx1"/>
              </a:solidFill>
              <a:latin typeface="Times New Roman" panose="02020603050405020304" pitchFamily="18" charset="0"/>
              <a:ea typeface="Helvetica" charset="0"/>
              <a:cs typeface="Helvetica" charset="0"/>
            </a:endParaRPr>
          </a:p>
          <a:p>
            <a:r>
              <a:rPr lang="en-GB" sz="2400" dirty="0">
                <a:solidFill>
                  <a:schemeClr val="tx1"/>
                </a:solidFill>
                <a:latin typeface="Times New Roman" panose="02020603050405020304" pitchFamily="18" charset="0"/>
                <a:ea typeface="Helvetica" charset="0"/>
                <a:cs typeface="Times New Roman" panose="02020603050405020304" pitchFamily="18" charset="0"/>
              </a:rPr>
              <a:t>[</a:t>
            </a:r>
            <a:r>
              <a:rPr lang="en-GB" sz="2400" dirty="0" smtClean="0">
                <a:solidFill>
                  <a:schemeClr val="tx1"/>
                </a:solidFill>
                <a:latin typeface="Times New Roman" panose="02020603050405020304" pitchFamily="18" charset="0"/>
                <a:ea typeface="Helvetica" charset="0"/>
                <a:cs typeface="Times New Roman" panose="02020603050405020304" pitchFamily="18" charset="0"/>
              </a:rPr>
              <a:t>1]</a:t>
            </a:r>
            <a:r>
              <a:rPr lang="en-US" altLang="zh-CN" sz="2400" dirty="0">
                <a:solidFill>
                  <a:schemeClr val="tx1"/>
                </a:solidFill>
                <a:latin typeface="Times New Roman" panose="02020603050405020304" pitchFamily="18" charset="0"/>
                <a:cs typeface="Times New Roman" panose="02020603050405020304" pitchFamily="18" charset="0"/>
              </a:rPr>
              <a:t> Z.T. Liang and X. N. Wang, Phys. Lett. </a:t>
            </a:r>
            <a:r>
              <a:rPr lang="en-US" altLang="zh-CN" sz="2400" dirty="0" smtClean="0">
                <a:solidFill>
                  <a:schemeClr val="tx1"/>
                </a:solidFill>
                <a:latin typeface="Times New Roman" panose="02020603050405020304" pitchFamily="18" charset="0"/>
                <a:cs typeface="Times New Roman" panose="02020603050405020304" pitchFamily="18" charset="0"/>
              </a:rPr>
              <a:t>B629,20 (</a:t>
            </a:r>
            <a:r>
              <a:rPr lang="en-US" altLang="zh-CN" sz="2400" dirty="0">
                <a:solidFill>
                  <a:schemeClr val="tx1"/>
                </a:solidFill>
                <a:latin typeface="Times New Roman" panose="02020603050405020304" pitchFamily="18" charset="0"/>
                <a:cs typeface="Times New Roman" panose="02020603050405020304" pitchFamily="18" charset="0"/>
              </a:rPr>
              <a:t>2005</a:t>
            </a:r>
            <a:r>
              <a:rPr lang="en-US" altLang="zh-CN"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ea typeface="Helvetica" charset="0"/>
                <a:cs typeface="Times New Roman" panose="02020603050405020304" pitchFamily="18" charset="0"/>
              </a:rPr>
              <a:t>[2] B.I.Abelev et al (STAR Collaboration), Phys. Rev. C77, 061902(R) (2008)</a:t>
            </a:r>
            <a:r>
              <a:rPr lang="pl-PL" sz="2400" dirty="0">
                <a:solidFill>
                  <a:schemeClr val="tx1"/>
                </a:solidFill>
                <a:latin typeface="Times New Roman" panose="02020603050405020304" pitchFamily="18" charset="0"/>
                <a:ea typeface="Helvetica" charset="0"/>
                <a:cs typeface="Times New Roman" panose="02020603050405020304" pitchFamily="18" charset="0"/>
              </a:rPr>
              <a:t/>
            </a:r>
            <a:br>
              <a:rPr lang="pl-PL" sz="2400" dirty="0">
                <a:solidFill>
                  <a:schemeClr val="tx1"/>
                </a:solidFill>
                <a:latin typeface="Times New Roman" panose="02020603050405020304" pitchFamily="18" charset="0"/>
                <a:ea typeface="Helvetica" charset="0"/>
                <a:cs typeface="Times New Roman" panose="02020603050405020304" pitchFamily="18" charset="0"/>
              </a:rPr>
            </a:br>
            <a:r>
              <a:rPr lang="pl-PL" sz="2400" dirty="0" smtClean="0">
                <a:solidFill>
                  <a:schemeClr val="tx1"/>
                </a:solidFill>
                <a:latin typeface="Times New Roman" panose="02020603050405020304" pitchFamily="18" charset="0"/>
                <a:ea typeface="Helvetica" charset="0"/>
                <a:cs typeface="Times New Roman" panose="02020603050405020304" pitchFamily="18" charset="0"/>
              </a:rPr>
              <a:t>[</a:t>
            </a:r>
            <a:r>
              <a:rPr lang="en-US" sz="2400" dirty="0" smtClean="0">
                <a:solidFill>
                  <a:schemeClr val="tx1"/>
                </a:solidFill>
                <a:latin typeface="Times New Roman" panose="02020603050405020304" pitchFamily="18" charset="0"/>
                <a:ea typeface="Helvetica" charset="0"/>
                <a:cs typeface="Times New Roman" panose="02020603050405020304" pitchFamily="18" charset="0"/>
              </a:rPr>
              <a:t>3</a:t>
            </a:r>
            <a:r>
              <a:rPr lang="pl-PL" sz="2400" dirty="0" smtClean="0">
                <a:solidFill>
                  <a:schemeClr val="tx1"/>
                </a:solidFill>
                <a:latin typeface="Times New Roman" panose="02020603050405020304" pitchFamily="18" charset="0"/>
                <a:ea typeface="Helvetica" charset="0"/>
                <a:cs typeface="Times New Roman" panose="02020603050405020304" pitchFamily="18" charset="0"/>
              </a:rPr>
              <a:t>] </a:t>
            </a:r>
            <a:r>
              <a:rPr lang="en-GB" sz="2400" dirty="0" smtClean="0">
                <a:solidFill>
                  <a:schemeClr val="tx1"/>
                </a:solidFill>
                <a:latin typeface="Times New Roman" panose="02020603050405020304" pitchFamily="18" charset="0"/>
                <a:ea typeface="Helvetica" charset="0"/>
                <a:cs typeface="Times New Roman" panose="02020603050405020304" pitchFamily="18" charset="0"/>
              </a:rPr>
              <a:t>A.M.Poskanzer and S.A.Voloshin, Phys. Rev. C58, 1671 (1998)</a:t>
            </a:r>
          </a:p>
          <a:p>
            <a:r>
              <a:rPr lang="en-GB" sz="2400" dirty="0" smtClean="0">
                <a:solidFill>
                  <a:schemeClr val="tx1"/>
                </a:solidFill>
                <a:latin typeface="Times New Roman" panose="02020603050405020304" pitchFamily="18" charset="0"/>
                <a:ea typeface="Helvetica" charset="0"/>
                <a:cs typeface="Times New Roman" panose="02020603050405020304" pitchFamily="18" charset="0"/>
              </a:rPr>
              <a:t>[4] L. Adamczyk et al </a:t>
            </a:r>
            <a:r>
              <a:rPr lang="en-US" altLang="zh-CN" sz="2400" dirty="0">
                <a:solidFill>
                  <a:schemeClr val="tx1"/>
                </a:solidFill>
                <a:latin typeface="Times New Roman" panose="02020603050405020304" pitchFamily="18" charset="0"/>
                <a:ea typeface="Helvetica" charset="0"/>
                <a:cs typeface="Times New Roman" panose="02020603050405020304" pitchFamily="18" charset="0"/>
              </a:rPr>
              <a:t>(STAR Collaboration</a:t>
            </a:r>
            <a:r>
              <a:rPr lang="en-US" altLang="zh-CN" sz="2400" dirty="0" smtClean="0">
                <a:solidFill>
                  <a:schemeClr val="tx1"/>
                </a:solidFill>
                <a:latin typeface="Times New Roman" panose="02020603050405020304" pitchFamily="18" charset="0"/>
                <a:ea typeface="Helvetica" charset="0"/>
                <a:cs typeface="Times New Roman" panose="02020603050405020304" pitchFamily="18" charset="0"/>
              </a:rPr>
              <a:t>), Phys. Rev. C93, 021903(R) (2016) </a:t>
            </a:r>
            <a:endParaRPr lang="en-GB" sz="2400" dirty="0" smtClean="0">
              <a:solidFill>
                <a:schemeClr val="tx1"/>
              </a:solidFill>
              <a:latin typeface="Times New Roman" panose="02020603050405020304" pitchFamily="18" charset="0"/>
              <a:ea typeface="Helvetica" charset="0"/>
              <a:cs typeface="Times New Roman" panose="02020603050405020304" pitchFamily="18" charset="0"/>
            </a:endParaRPr>
          </a:p>
          <a:p>
            <a:r>
              <a:rPr lang="en-GB" sz="2400" dirty="0" smtClean="0">
                <a:solidFill>
                  <a:schemeClr val="tx1"/>
                </a:solidFill>
                <a:latin typeface="Times New Roman" panose="02020603050405020304" pitchFamily="18" charset="0"/>
                <a:ea typeface="Helvetica" charset="0"/>
                <a:cs typeface="Times New Roman" panose="02020603050405020304" pitchFamily="18" charset="0"/>
              </a:rPr>
              <a:t>[5] </a:t>
            </a:r>
            <a:r>
              <a:rPr lang="en-GB" altLang="zh-CN" sz="2400" dirty="0">
                <a:solidFill>
                  <a:schemeClr val="tx1"/>
                </a:solidFill>
                <a:latin typeface="Times New Roman" panose="02020603050405020304" pitchFamily="18" charset="0"/>
                <a:ea typeface="Helvetica" charset="0"/>
                <a:cs typeface="Times New Roman" panose="02020603050405020304" pitchFamily="18" charset="0"/>
              </a:rPr>
              <a:t>L. Adamczyk et al </a:t>
            </a:r>
            <a:r>
              <a:rPr lang="en-US" altLang="zh-CN" sz="2400" dirty="0">
                <a:solidFill>
                  <a:schemeClr val="tx1"/>
                </a:solidFill>
                <a:latin typeface="Times New Roman" panose="02020603050405020304" pitchFamily="18" charset="0"/>
                <a:ea typeface="Helvetica" charset="0"/>
                <a:cs typeface="Times New Roman" panose="02020603050405020304" pitchFamily="18" charset="0"/>
              </a:rPr>
              <a:t>(STAR Collaboration), Phys. Rev. C93, </a:t>
            </a:r>
            <a:r>
              <a:rPr lang="en-US" altLang="zh-CN" sz="2400" dirty="0" smtClean="0">
                <a:solidFill>
                  <a:schemeClr val="tx1"/>
                </a:solidFill>
                <a:latin typeface="Times New Roman" panose="02020603050405020304" pitchFamily="18" charset="0"/>
                <a:ea typeface="Helvetica" charset="0"/>
                <a:cs typeface="Times New Roman" panose="02020603050405020304" pitchFamily="18" charset="0"/>
              </a:rPr>
              <a:t>014907 (2016)</a:t>
            </a:r>
            <a:endParaRPr lang="en-GB" sz="2400" dirty="0" smtClean="0">
              <a:solidFill>
                <a:schemeClr val="tx1"/>
              </a:solidFill>
              <a:latin typeface="Times New Roman" panose="02020603050405020304" pitchFamily="18" charset="0"/>
              <a:ea typeface="Helvetica" charset="0"/>
              <a:cs typeface="Times New Roman" panose="02020603050405020304" pitchFamily="18" charset="0"/>
            </a:endParaRPr>
          </a:p>
          <a:p>
            <a:r>
              <a:rPr lang="en-GB" sz="2400" dirty="0" smtClean="0">
                <a:solidFill>
                  <a:schemeClr val="tx1"/>
                </a:solidFill>
                <a:latin typeface="Times New Roman" panose="02020603050405020304" pitchFamily="18" charset="0"/>
                <a:ea typeface="Helvetica" charset="0"/>
                <a:cs typeface="Times New Roman" panose="02020603050405020304" pitchFamily="18" charset="0"/>
              </a:rPr>
              <a:t>[6] S.A.Voloshi and Y. Zhang, Z. Phys. C70, 665 (1996)</a:t>
            </a:r>
            <a:endParaRPr lang="en-GB" sz="2400" dirty="0">
              <a:solidFill>
                <a:schemeClr val="tx1"/>
              </a:solidFill>
              <a:latin typeface="Times New Roman" panose="02020603050405020304" pitchFamily="18" charset="0"/>
              <a:ea typeface="Helvetica" charset="0"/>
              <a:cs typeface="Times New Roman" panose="02020603050405020304" pitchFamily="18" charset="0"/>
            </a:endParaRPr>
          </a:p>
          <a:p>
            <a:endParaRPr lang="en-GB" sz="2100" dirty="0">
              <a:solidFill>
                <a:schemeClr val="tx1"/>
              </a:solidFill>
              <a:latin typeface="Times New Roman" panose="02020603050405020304" pitchFamily="18" charset="0"/>
              <a:ea typeface="Helvetica" charset="0"/>
              <a:cs typeface="Helvetica" charset="0"/>
            </a:endParaRPr>
          </a:p>
        </p:txBody>
      </p:sp>
      <p:sp>
        <p:nvSpPr>
          <p:cNvPr id="71" name="文本框 70"/>
          <p:cNvSpPr txBox="1"/>
          <p:nvPr/>
        </p:nvSpPr>
        <p:spPr>
          <a:xfrm>
            <a:off x="1247785" y="34221424"/>
            <a:ext cx="12691139" cy="2677656"/>
          </a:xfrm>
          <a:prstGeom prst="rect">
            <a:avLst/>
          </a:prstGeom>
          <a:noFill/>
        </p:spPr>
        <p:txBody>
          <a:bodyPr wrap="square" rtlCol="0">
            <a:spAutoFit/>
          </a:bodyPr>
          <a:lstStyle/>
          <a:p>
            <a:pPr marL="457200" indent="-457200">
              <a:buFont typeface="Arial" panose="020B0604020202020204" pitchFamily="34" charset="0"/>
              <a:buChar char="•"/>
            </a:pPr>
            <a:r>
              <a:rPr lang="zh-CN" altLang="zh-CN" sz="2800" dirty="0" smtClean="0">
                <a:latin typeface="Times New Roman" panose="02020603050405020304" pitchFamily="18" charset="0"/>
                <a:cs typeface="Times New Roman" panose="02020603050405020304" pitchFamily="18" charset="0"/>
              </a:rPr>
              <a:t>ϕ-</a:t>
            </a:r>
            <a:r>
              <a:rPr lang="en-US" altLang="zh-CN" sz="2800" dirty="0" smtClean="0">
                <a:latin typeface="Times New Roman" panose="02020603050405020304" pitchFamily="18" charset="0"/>
              </a:rPr>
              <a:t>meson efficiency is calculated with K</a:t>
            </a:r>
            <a:r>
              <a:rPr lang="en-US" altLang="zh-CN" sz="2800" baseline="30000" dirty="0" smtClean="0">
                <a:latin typeface="Times New Roman" panose="02020603050405020304" pitchFamily="18" charset="0"/>
              </a:rPr>
              <a:t>+</a:t>
            </a:r>
            <a:r>
              <a:rPr lang="en-US" altLang="zh-CN" sz="2800" dirty="0" smtClean="0">
                <a:latin typeface="Times New Roman" panose="02020603050405020304" pitchFamily="18" charset="0"/>
              </a:rPr>
              <a:t> and K</a:t>
            </a:r>
            <a:r>
              <a:rPr lang="en-US" altLang="zh-CN" sz="2800" baseline="30000" dirty="0" smtClean="0">
                <a:latin typeface="Times New Roman" panose="02020603050405020304" pitchFamily="18" charset="0"/>
              </a:rPr>
              <a:t>-</a:t>
            </a:r>
            <a:r>
              <a:rPr lang="en-US" altLang="zh-CN" sz="2800" dirty="0" smtClean="0">
                <a:latin typeface="Times New Roman" panose="02020603050405020304" pitchFamily="18" charset="0"/>
              </a:rPr>
              <a:t> embedding data and shows very weak cos(</a:t>
            </a:r>
            <a:r>
              <a:rPr lang="el-GR" altLang="zh-CN" sz="2800" dirty="0">
                <a:latin typeface="Times New Roman" panose="02020603050405020304" pitchFamily="18" charset="0"/>
              </a:rPr>
              <a:t>θ</a:t>
            </a:r>
            <a:r>
              <a:rPr lang="en-US" altLang="zh-CN" sz="2800" dirty="0" smtClean="0">
                <a:latin typeface="Times New Roman" panose="02020603050405020304" pitchFamily="18" charset="0"/>
              </a:rPr>
              <a:t>*) dependence</a:t>
            </a:r>
          </a:p>
          <a:p>
            <a:pPr marL="457200" indent="-457200">
              <a:buFont typeface="Arial" panose="020B0604020202020204" pitchFamily="34" charset="0"/>
              <a:buChar char="•"/>
            </a:pPr>
            <a:r>
              <a:rPr lang="en-US" altLang="zh-CN" sz="2800" dirty="0" smtClean="0">
                <a:latin typeface="Times New Roman" panose="02020603050405020304" pitchFamily="18" charset="0"/>
              </a:rPr>
              <a:t>Generated Monte </a:t>
            </a:r>
            <a:r>
              <a:rPr lang="en-US" altLang="zh-CN" sz="2800" dirty="0">
                <a:latin typeface="Times New Roman" panose="02020603050405020304" pitchFamily="18" charset="0"/>
              </a:rPr>
              <a:t>C</a:t>
            </a:r>
            <a:r>
              <a:rPr lang="en-US" altLang="zh-CN" sz="2800" dirty="0" smtClean="0">
                <a:latin typeface="Times New Roman" panose="02020603050405020304" pitchFamily="18" charset="0"/>
              </a:rPr>
              <a:t>arlo </a:t>
            </a:r>
            <a:r>
              <a:rPr lang="zh-CN" altLang="zh-CN" sz="2800" dirty="0" smtClean="0">
                <a:latin typeface="Times New Roman" panose="02020603050405020304" pitchFamily="18" charset="0"/>
                <a:cs typeface="Times New Roman" panose="02020603050405020304" pitchFamily="18" charset="0"/>
              </a:rPr>
              <a:t>ϕ-</a:t>
            </a:r>
            <a:r>
              <a:rPr lang="en-US" altLang="zh-CN" sz="2800" dirty="0">
                <a:latin typeface="Times New Roman" panose="02020603050405020304" pitchFamily="18" charset="0"/>
              </a:rPr>
              <a:t>meson </a:t>
            </a:r>
            <a:r>
              <a:rPr lang="en-US" altLang="zh-CN" sz="2800" dirty="0" smtClean="0">
                <a:latin typeface="Times New Roman" panose="02020603050405020304" pitchFamily="18" charset="0"/>
              </a:rPr>
              <a:t>events with different</a:t>
            </a:r>
            <a:r>
              <a:rPr lang="en-US" altLang="zh-CN" sz="2800" dirty="0">
                <a:latin typeface="Times New Roman" panose="02020603050405020304" pitchFamily="18" charset="0"/>
              </a:rPr>
              <a:t> </a:t>
            </a:r>
            <a:r>
              <a:rPr lang="el-GR" altLang="zh-CN" sz="2800" dirty="0">
                <a:latin typeface="Times New Roman" panose="02020603050405020304" pitchFamily="18" charset="0"/>
              </a:rPr>
              <a:t>ρ</a:t>
            </a:r>
            <a:r>
              <a:rPr lang="en-US" altLang="zh-CN" sz="2800" baseline="-25000" dirty="0" smtClean="0">
                <a:latin typeface="Times New Roman" panose="02020603050405020304" pitchFamily="18" charset="0"/>
              </a:rPr>
              <a:t>00</a:t>
            </a:r>
            <a:r>
              <a:rPr lang="en-US" altLang="zh-CN" sz="2800" dirty="0" smtClean="0">
                <a:latin typeface="Times New Roman" panose="02020603050405020304" pitchFamily="18" charset="0"/>
              </a:rPr>
              <a:t> by using STAR published </a:t>
            </a:r>
            <a:r>
              <a:rPr lang="zh-CN" altLang="zh-CN" sz="2800" dirty="0">
                <a:latin typeface="Times New Roman" panose="02020603050405020304" pitchFamily="18" charset="0"/>
                <a:cs typeface="Times New Roman" panose="02020603050405020304" pitchFamily="18" charset="0"/>
              </a:rPr>
              <a:t>ϕ-</a:t>
            </a:r>
            <a:r>
              <a:rPr lang="en-US" altLang="zh-CN" sz="2800" dirty="0">
                <a:latin typeface="Times New Roman" panose="02020603050405020304" pitchFamily="18" charset="0"/>
              </a:rPr>
              <a:t>meson </a:t>
            </a:r>
            <a:r>
              <a:rPr lang="en-US" altLang="zh-CN" sz="2800" dirty="0" smtClean="0">
                <a:latin typeface="Times New Roman" panose="02020603050405020304" pitchFamily="18" charset="0"/>
              </a:rPr>
              <a:t>spectra and elliptic flow</a:t>
            </a:r>
            <a:r>
              <a:rPr lang="en-US" altLang="zh-CN" sz="2800" baseline="30000" dirty="0" smtClean="0">
                <a:latin typeface="Times New Roman" panose="02020603050405020304" pitchFamily="18" charset="0"/>
              </a:rPr>
              <a:t>[4,5]</a:t>
            </a:r>
            <a:r>
              <a:rPr lang="en-US" altLang="zh-CN" sz="2800" dirty="0">
                <a:latin typeface="Times New Roman" panose="02020603050405020304" pitchFamily="18" charset="0"/>
              </a:rPr>
              <a:t> </a:t>
            </a:r>
            <a:r>
              <a:rPr lang="en-US" altLang="zh-CN" sz="2800" dirty="0" smtClean="0">
                <a:latin typeface="Times New Roman" panose="02020603050405020304" pitchFamily="18" charset="0"/>
              </a:rPr>
              <a:t>and smeared event plane with two different event plane distributions</a:t>
            </a:r>
            <a:r>
              <a:rPr lang="en-US" altLang="zh-CN" sz="2800" baseline="30000" dirty="0">
                <a:latin typeface="Times New Roman" panose="02020603050405020304" pitchFamily="18" charset="0"/>
              </a:rPr>
              <a:t>[6]</a:t>
            </a:r>
            <a:r>
              <a:rPr lang="en-US" altLang="zh-CN" sz="2800" dirty="0" smtClean="0">
                <a:latin typeface="Times New Roman" panose="02020603050405020304" pitchFamily="18" charset="0"/>
              </a:rPr>
              <a:t> based on event plane resolution measured by STAR</a:t>
            </a:r>
            <a:endParaRPr lang="en-US" altLang="zh-CN" sz="2800" baseline="30000" dirty="0" smtClean="0">
              <a:latin typeface="Times New Roman" panose="02020603050405020304" pitchFamily="18" charset="0"/>
            </a:endParaRPr>
          </a:p>
          <a:p>
            <a:pPr marL="457200" indent="-457200">
              <a:buFont typeface="Arial" panose="020B0604020202020204" pitchFamily="34" charset="0"/>
              <a:buChar char="•"/>
            </a:pPr>
            <a:r>
              <a:rPr lang="en-US" altLang="zh-CN" sz="2800" dirty="0">
                <a:latin typeface="Times New Roman" panose="02020603050405020304" pitchFamily="18" charset="0"/>
              </a:rPr>
              <a:t>R</a:t>
            </a:r>
            <a:r>
              <a:rPr lang="en-US" altLang="zh-CN" sz="2800" dirty="0" smtClean="0">
                <a:latin typeface="Times New Roman" panose="02020603050405020304" pitchFamily="18" charset="0"/>
              </a:rPr>
              <a:t>esolution correction factor can be extracted with a linear fit</a:t>
            </a:r>
          </a:p>
        </p:txBody>
      </p:sp>
      <p:pic>
        <p:nvPicPr>
          <p:cNvPr id="79" name="图片 7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76668" y="40703606"/>
            <a:ext cx="1951168" cy="1951168"/>
          </a:xfrm>
          <a:prstGeom prst="rect">
            <a:avLst/>
          </a:prstGeom>
        </p:spPr>
      </p:pic>
      <p:pic>
        <p:nvPicPr>
          <p:cNvPr id="80" name="图片 7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752519" y="40770437"/>
            <a:ext cx="2962360" cy="1844069"/>
          </a:xfrm>
          <a:prstGeom prst="rect">
            <a:avLst/>
          </a:prstGeom>
        </p:spPr>
      </p:pic>
      <p:sp>
        <p:nvSpPr>
          <p:cNvPr id="47" name="Rounded Rectangle 21"/>
          <p:cNvSpPr/>
          <p:nvPr/>
        </p:nvSpPr>
        <p:spPr>
          <a:xfrm>
            <a:off x="644058" y="6052808"/>
            <a:ext cx="28918048" cy="4958060"/>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49" name="文本框 48"/>
          <p:cNvSpPr txBox="1"/>
          <p:nvPr/>
        </p:nvSpPr>
        <p:spPr>
          <a:xfrm>
            <a:off x="1210510" y="6050648"/>
            <a:ext cx="27785143" cy="4952638"/>
          </a:xfrm>
          <a:prstGeom prst="rect">
            <a:avLst/>
          </a:prstGeom>
          <a:noFill/>
        </p:spPr>
        <p:txBody>
          <a:bodyPr wrap="square" rtlCol="0">
            <a:spAutoFit/>
          </a:bodyPr>
          <a:lstStyle/>
          <a:p>
            <a:pPr algn="just">
              <a:spcBef>
                <a:spcPts val="100"/>
              </a:spcBef>
            </a:pPr>
            <a:r>
              <a:rPr lang="en-GB" altLang="zh-CN" sz="3800" b="1" dirty="0">
                <a:solidFill>
                  <a:schemeClr val="accent5">
                    <a:lumMod val="50000"/>
                  </a:schemeClr>
                </a:solidFill>
                <a:latin typeface="Times New Roman" panose="02020603050405020304" pitchFamily="18" charset="0"/>
                <a:ea typeface="Helvetica" charset="0"/>
                <a:cs typeface="Helvetica" charset="0"/>
              </a:rPr>
              <a:t>Abstract</a:t>
            </a:r>
            <a:r>
              <a:rPr lang="en-GB" altLang="zh-CN" sz="3800" dirty="0">
                <a:solidFill>
                  <a:schemeClr val="accent5">
                    <a:lumMod val="50000"/>
                  </a:schemeClr>
                </a:solidFill>
                <a:latin typeface="Times New Roman" panose="02020603050405020304" pitchFamily="18" charset="0"/>
                <a:ea typeface="Helvetica" charset="0"/>
                <a:cs typeface="Helvetica" charset="0"/>
              </a:rPr>
              <a:t>: Chirality is the only fundamental symmetry in the nuclear matter. The study of the vorticity and possible chiral vortical effect allows us to access this fundamental property of the hot and dense nuclear matter created in high-energy nuclear collisions, especially at the high baryon density region. Global polarization parameters of identified particles can be extracted from the azimuthal distribution of particles relative to the event plane. Recently, STAR has reported global polarization measurement of </a:t>
            </a:r>
            <a:r>
              <a:rPr lang="el-GR" altLang="zh-CN" sz="3800" dirty="0">
                <a:solidFill>
                  <a:schemeClr val="accent5">
                    <a:lumMod val="50000"/>
                  </a:schemeClr>
                </a:solidFill>
                <a:latin typeface="Times New Roman" panose="02020603050405020304" pitchFamily="18" charset="0"/>
                <a:ea typeface="Helvetica" charset="0"/>
                <a:cs typeface="Helvetica" charset="0"/>
              </a:rPr>
              <a:t>Λ-</a:t>
            </a:r>
            <a:r>
              <a:rPr lang="en-GB" altLang="zh-CN" sz="3800" dirty="0">
                <a:solidFill>
                  <a:schemeClr val="accent5">
                    <a:lumMod val="50000"/>
                  </a:schemeClr>
                </a:solidFill>
                <a:latin typeface="Times New Roman" panose="02020603050405020304" pitchFamily="18" charset="0"/>
                <a:ea typeface="Helvetica" charset="0"/>
                <a:cs typeface="Helvetica" charset="0"/>
              </a:rPr>
              <a:t>baryons (J=1/2). </a:t>
            </a:r>
            <a:endParaRPr lang="en-GB" altLang="zh-CN" sz="3800" dirty="0" smtClean="0">
              <a:solidFill>
                <a:schemeClr val="accent5">
                  <a:lumMod val="50000"/>
                </a:schemeClr>
              </a:solidFill>
              <a:latin typeface="Times New Roman" panose="02020603050405020304" pitchFamily="18" charset="0"/>
              <a:ea typeface="Helvetica" charset="0"/>
              <a:cs typeface="Helvetica" charset="0"/>
            </a:endParaRPr>
          </a:p>
          <a:p>
            <a:pPr algn="just">
              <a:spcBef>
                <a:spcPts val="100"/>
              </a:spcBef>
            </a:pPr>
            <a:r>
              <a:rPr lang="en-GB" altLang="zh-CN" sz="1100" dirty="0" smtClean="0">
                <a:solidFill>
                  <a:schemeClr val="accent5">
                    <a:lumMod val="50000"/>
                  </a:schemeClr>
                </a:solidFill>
                <a:latin typeface="Times New Roman" panose="02020603050405020304" pitchFamily="18" charset="0"/>
                <a:ea typeface="Helvetica" charset="0"/>
                <a:cs typeface="Helvetica" charset="0"/>
              </a:rPr>
              <a:t> </a:t>
            </a:r>
            <a:r>
              <a:rPr lang="en-GB" altLang="zh-CN" sz="3800" dirty="0">
                <a:solidFill>
                  <a:schemeClr val="accent5">
                    <a:lumMod val="50000"/>
                  </a:schemeClr>
                </a:solidFill>
                <a:latin typeface="Times New Roman" panose="02020603050405020304" pitchFamily="18" charset="0"/>
                <a:ea typeface="Helvetica" charset="0"/>
                <a:cs typeface="Helvetica" charset="0"/>
              </a:rPr>
              <a:t/>
            </a:r>
            <a:br>
              <a:rPr lang="en-GB" altLang="zh-CN" sz="3800" dirty="0">
                <a:solidFill>
                  <a:schemeClr val="accent5">
                    <a:lumMod val="50000"/>
                  </a:schemeClr>
                </a:solidFill>
                <a:latin typeface="Times New Roman" panose="02020603050405020304" pitchFamily="18" charset="0"/>
                <a:ea typeface="Helvetica" charset="0"/>
                <a:cs typeface="Helvetica" charset="0"/>
              </a:rPr>
            </a:br>
            <a:r>
              <a:rPr lang="en-GB" altLang="zh-CN" sz="3800" dirty="0">
                <a:solidFill>
                  <a:schemeClr val="accent5">
                    <a:lumMod val="50000"/>
                  </a:schemeClr>
                </a:solidFill>
                <a:latin typeface="Times New Roman" panose="02020603050405020304" pitchFamily="18" charset="0"/>
                <a:ea typeface="Helvetica" charset="0"/>
                <a:cs typeface="Helvetica" charset="0"/>
              </a:rPr>
              <a:t>The spin alignment of </a:t>
            </a:r>
            <a:r>
              <a:rPr lang="el-GR" altLang="zh-CN" sz="3800" dirty="0">
                <a:solidFill>
                  <a:schemeClr val="accent5">
                    <a:lumMod val="50000"/>
                  </a:schemeClr>
                </a:solidFill>
                <a:latin typeface="Times New Roman" panose="02020603050405020304" pitchFamily="18" charset="0"/>
                <a:ea typeface="Helvetica" charset="0"/>
                <a:cs typeface="Helvetica" charset="0"/>
              </a:rPr>
              <a:t>ϕ-</a:t>
            </a:r>
            <a:r>
              <a:rPr lang="en-GB" altLang="zh-CN" sz="3800" dirty="0">
                <a:solidFill>
                  <a:schemeClr val="accent5">
                    <a:lumMod val="50000"/>
                  </a:schemeClr>
                </a:solidFill>
                <a:latin typeface="Times New Roman" panose="02020603050405020304" pitchFamily="18" charset="0"/>
                <a:ea typeface="Helvetica" charset="0"/>
                <a:cs typeface="Helvetica" charset="0"/>
              </a:rPr>
              <a:t>meson (J=1) could be sensitive to hadronization scenarios and possible vorticity of the colliding system. In this </a:t>
            </a:r>
            <a:r>
              <a:rPr lang="en-GB" altLang="zh-CN" sz="3800" dirty="0" smtClean="0">
                <a:solidFill>
                  <a:schemeClr val="accent5">
                    <a:lumMod val="50000"/>
                  </a:schemeClr>
                </a:solidFill>
                <a:latin typeface="Times New Roman" panose="02020603050405020304" pitchFamily="18" charset="0"/>
                <a:ea typeface="Helvetica" charset="0"/>
                <a:cs typeface="Helvetica" charset="0"/>
              </a:rPr>
              <a:t>poster, </a:t>
            </a:r>
            <a:r>
              <a:rPr lang="en-GB" altLang="zh-CN" sz="3800" dirty="0">
                <a:solidFill>
                  <a:schemeClr val="accent5">
                    <a:lumMod val="50000"/>
                  </a:schemeClr>
                </a:solidFill>
                <a:latin typeface="Times New Roman" panose="02020603050405020304" pitchFamily="18" charset="0"/>
                <a:ea typeface="Helvetica" charset="0"/>
                <a:cs typeface="Helvetica" charset="0"/>
              </a:rPr>
              <a:t>a systematic measurement of </a:t>
            </a:r>
            <a:r>
              <a:rPr lang="el-GR" altLang="zh-CN" sz="3800" dirty="0">
                <a:solidFill>
                  <a:schemeClr val="accent5">
                    <a:lumMod val="50000"/>
                  </a:schemeClr>
                </a:solidFill>
                <a:latin typeface="Times New Roman" panose="02020603050405020304" pitchFamily="18" charset="0"/>
                <a:ea typeface="Helvetica" charset="0"/>
                <a:cs typeface="Helvetica" charset="0"/>
              </a:rPr>
              <a:t>ϕ-</a:t>
            </a:r>
            <a:r>
              <a:rPr lang="en-GB" altLang="zh-CN" sz="3800" dirty="0">
                <a:solidFill>
                  <a:schemeClr val="accent5">
                    <a:lumMod val="50000"/>
                  </a:schemeClr>
                </a:solidFill>
                <a:latin typeface="Times New Roman" panose="02020603050405020304" pitchFamily="18" charset="0"/>
                <a:ea typeface="Helvetica" charset="0"/>
                <a:cs typeface="Helvetica" charset="0"/>
              </a:rPr>
              <a:t>meson spin alignment parameters from RHIC-STAR detector will be presented in Au+Au collisions at √s</a:t>
            </a:r>
            <a:r>
              <a:rPr lang="en-GB" altLang="zh-CN" sz="3800" baseline="-25000" dirty="0">
                <a:solidFill>
                  <a:schemeClr val="accent5">
                    <a:lumMod val="50000"/>
                  </a:schemeClr>
                </a:solidFill>
                <a:latin typeface="Times New Roman" panose="02020603050405020304" pitchFamily="18" charset="0"/>
                <a:ea typeface="Helvetica" charset="0"/>
                <a:cs typeface="Helvetica" charset="0"/>
              </a:rPr>
              <a:t>NN</a:t>
            </a:r>
            <a:r>
              <a:rPr lang="en-GB" altLang="zh-CN" sz="3800" dirty="0">
                <a:solidFill>
                  <a:schemeClr val="accent5">
                    <a:lumMod val="50000"/>
                  </a:schemeClr>
                </a:solidFill>
                <a:latin typeface="Times New Roman" panose="02020603050405020304" pitchFamily="18" charset="0"/>
                <a:ea typeface="Helvetica" charset="0"/>
                <a:cs typeface="Helvetica" charset="0"/>
              </a:rPr>
              <a:t> =19.6, 27, 39, 62.4 and 200 GeV. The beam energy dependence of spin alignment parameters will be discussed in association with the possible vorticity of the collision system.</a:t>
            </a:r>
          </a:p>
        </p:txBody>
      </p:sp>
      <p:sp>
        <p:nvSpPr>
          <p:cNvPr id="56" name="Rounded Rectangle 21"/>
          <p:cNvSpPr/>
          <p:nvPr/>
        </p:nvSpPr>
        <p:spPr>
          <a:xfrm>
            <a:off x="15268872" y="37628144"/>
            <a:ext cx="14293234" cy="2986610"/>
          </a:xfrm>
          <a:prstGeom prst="roundRect">
            <a:avLst>
              <a:gd name="adj" fmla="val 5155"/>
            </a:avLst>
          </a:prstGeom>
          <a:solidFill>
            <a:schemeClr val="bg1"/>
          </a:solid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rPr>
              <a:t>STAR Detector</a:t>
            </a:r>
            <a:endParaRPr lang="en-US" dirty="0">
              <a:latin typeface="Times New Roman" panose="02020603050405020304" pitchFamily="18" charset="0"/>
            </a:endParaRPr>
          </a:p>
        </p:txBody>
      </p:sp>
      <p:sp>
        <p:nvSpPr>
          <p:cNvPr id="57" name="Text Placeholder 333"/>
          <p:cNvSpPr txBox="1">
            <a:spLocks/>
          </p:cNvSpPr>
          <p:nvPr/>
        </p:nvSpPr>
        <p:spPr>
          <a:xfrm>
            <a:off x="15444304" y="37615246"/>
            <a:ext cx="13936813" cy="3200038"/>
          </a:xfrm>
          <a:prstGeom prst="rect">
            <a:avLst/>
          </a:prstGeom>
          <a:noFill/>
        </p:spPr>
        <p:txBody>
          <a:bodyPr vert="horz" lIns="91440" tIns="45720" rIns="91440" bIns="45720" rtlCol="0" anchor="t"/>
          <a:lstStyle>
            <a:defPPr>
              <a:defRPr lang="en-US"/>
            </a:defPPr>
            <a:lvl1pPr marL="0" algn="l" defTabSz="1810969" rtl="0" eaLnBrk="1" latinLnBrk="0" hangingPunct="1">
              <a:defRPr sz="3973" kern="1200">
                <a:solidFill>
                  <a:schemeClr val="tx1">
                    <a:tint val="75000"/>
                  </a:schemeClr>
                </a:solidFill>
                <a:latin typeface="+mn-lt"/>
                <a:ea typeface="+mn-ea"/>
                <a:cs typeface="+mn-cs"/>
              </a:defRPr>
            </a:lvl1pPr>
            <a:lvl2pPr marL="905485" algn="l" defTabSz="1810969" rtl="0" eaLnBrk="1" latinLnBrk="0" hangingPunct="1">
              <a:defRPr sz="3565" kern="1200">
                <a:solidFill>
                  <a:schemeClr val="tx1"/>
                </a:solidFill>
                <a:latin typeface="+mn-lt"/>
                <a:ea typeface="+mn-ea"/>
                <a:cs typeface="+mn-cs"/>
              </a:defRPr>
            </a:lvl2pPr>
            <a:lvl3pPr marL="1810969" algn="l" defTabSz="1810969" rtl="0" eaLnBrk="1" latinLnBrk="0" hangingPunct="1">
              <a:defRPr sz="3565" kern="1200">
                <a:solidFill>
                  <a:schemeClr val="tx1"/>
                </a:solidFill>
                <a:latin typeface="+mn-lt"/>
                <a:ea typeface="+mn-ea"/>
                <a:cs typeface="+mn-cs"/>
              </a:defRPr>
            </a:lvl3pPr>
            <a:lvl4pPr marL="2716454" algn="l" defTabSz="1810969" rtl="0" eaLnBrk="1" latinLnBrk="0" hangingPunct="1">
              <a:defRPr sz="3565" kern="1200">
                <a:solidFill>
                  <a:schemeClr val="tx1"/>
                </a:solidFill>
                <a:latin typeface="+mn-lt"/>
                <a:ea typeface="+mn-ea"/>
                <a:cs typeface="+mn-cs"/>
              </a:defRPr>
            </a:lvl4pPr>
            <a:lvl5pPr marL="3621938" algn="l" defTabSz="1810969" rtl="0" eaLnBrk="1" latinLnBrk="0" hangingPunct="1">
              <a:defRPr sz="3565" kern="1200">
                <a:solidFill>
                  <a:schemeClr val="tx1"/>
                </a:solidFill>
                <a:latin typeface="+mn-lt"/>
                <a:ea typeface="+mn-ea"/>
                <a:cs typeface="+mn-cs"/>
              </a:defRPr>
            </a:lvl5pPr>
            <a:lvl6pPr marL="4527423" algn="l" defTabSz="1810969" rtl="0" eaLnBrk="1" latinLnBrk="0" hangingPunct="1">
              <a:defRPr sz="3565" kern="1200">
                <a:solidFill>
                  <a:schemeClr val="tx1"/>
                </a:solidFill>
                <a:latin typeface="+mn-lt"/>
                <a:ea typeface="+mn-ea"/>
                <a:cs typeface="+mn-cs"/>
              </a:defRPr>
            </a:lvl6pPr>
            <a:lvl7pPr marL="5432908" algn="l" defTabSz="1810969" rtl="0" eaLnBrk="1" latinLnBrk="0" hangingPunct="1">
              <a:defRPr sz="3565" kern="1200">
                <a:solidFill>
                  <a:schemeClr val="tx1"/>
                </a:solidFill>
                <a:latin typeface="+mn-lt"/>
                <a:ea typeface="+mn-ea"/>
                <a:cs typeface="+mn-cs"/>
              </a:defRPr>
            </a:lvl7pPr>
            <a:lvl8pPr marL="6338392" algn="l" defTabSz="1810969" rtl="0" eaLnBrk="1" latinLnBrk="0" hangingPunct="1">
              <a:defRPr sz="3565" kern="1200">
                <a:solidFill>
                  <a:schemeClr val="tx1"/>
                </a:solidFill>
                <a:latin typeface="+mn-lt"/>
                <a:ea typeface="+mn-ea"/>
                <a:cs typeface="+mn-cs"/>
              </a:defRPr>
            </a:lvl8pPr>
            <a:lvl9pPr marL="7243877" algn="l" defTabSz="1810969" rtl="0" eaLnBrk="1" latinLnBrk="0" hangingPunct="1">
              <a:defRPr sz="3565" kern="1200">
                <a:solidFill>
                  <a:schemeClr val="tx1"/>
                </a:solidFill>
                <a:latin typeface="+mn-lt"/>
                <a:ea typeface="+mn-ea"/>
                <a:cs typeface="+mn-cs"/>
              </a:defRPr>
            </a:lvl9pPr>
          </a:lstStyle>
          <a:p>
            <a:pPr algn="ctr"/>
            <a:r>
              <a:rPr lang="en-GB" sz="4000" b="1" dirty="0" smtClean="0">
                <a:solidFill>
                  <a:schemeClr val="tx1"/>
                </a:solidFill>
                <a:latin typeface="Times New Roman" panose="02020603050405020304" pitchFamily="18" charset="0"/>
                <a:ea typeface="Helvetica" charset="0"/>
                <a:cs typeface="Helvetica" charset="0"/>
              </a:rPr>
              <a:t>Summary and Outlook</a:t>
            </a:r>
            <a:endParaRPr lang="en-GB" sz="1600" dirty="0" smtClean="0">
              <a:solidFill>
                <a:schemeClr val="accent5">
                  <a:lumMod val="50000"/>
                </a:schemeClr>
              </a:solidFill>
              <a:latin typeface="Times New Roman" panose="02020603050405020304" pitchFamily="18" charset="0"/>
              <a:ea typeface="Helvetica" charset="0"/>
              <a:cs typeface="Helvetica" charset="0"/>
            </a:endParaRPr>
          </a:p>
          <a:p>
            <a:pPr marL="457200" indent="-457200" algn="just">
              <a:buFont typeface="Arial" panose="020B0604020202020204" pitchFamily="34" charset="0"/>
              <a:buChar char="•"/>
            </a:pPr>
            <a:r>
              <a:rPr lang="zh-CN" altLang="zh-CN" sz="3200" dirty="0" smtClean="0">
                <a:solidFill>
                  <a:schemeClr val="tx1"/>
                </a:solidFill>
                <a:latin typeface="Times New Roman" panose="02020603050405020304" pitchFamily="18" charset="0"/>
                <a:cs typeface="Times New Roman" panose="02020603050405020304" pitchFamily="18" charset="0"/>
              </a:rPr>
              <a:t>ϕ-</a:t>
            </a:r>
            <a:r>
              <a:rPr lang="en-US" altLang="zh-CN" sz="3200" dirty="0" smtClean="0">
                <a:solidFill>
                  <a:schemeClr val="tx1"/>
                </a:solidFill>
                <a:latin typeface="Times New Roman" panose="02020603050405020304" pitchFamily="18" charset="0"/>
              </a:rPr>
              <a:t>meson </a:t>
            </a:r>
            <a:r>
              <a:rPr lang="en-US" altLang="zh-CN" sz="3200" dirty="0" smtClean="0">
                <a:solidFill>
                  <a:schemeClr val="tx1"/>
                </a:solidFill>
                <a:latin typeface="Times New Roman" panose="02020603050405020304" pitchFamily="18" charset="0"/>
                <a:cs typeface="Times New Roman" panose="02020603050405020304" pitchFamily="18" charset="0"/>
              </a:rPr>
              <a:t>spin alignment signal </a:t>
            </a:r>
            <a:r>
              <a:rPr lang="en-US" altLang="zh-CN" sz="3200" dirty="0" smtClean="0">
                <a:solidFill>
                  <a:schemeClr val="tx1"/>
                </a:solidFill>
                <a:latin typeface="Times New Roman" panose="02020603050405020304" pitchFamily="18" charset="0"/>
              </a:rPr>
              <a:t>shows </a:t>
            </a:r>
            <a:r>
              <a:rPr lang="en-US" altLang="zh-CN" sz="3200" dirty="0" smtClean="0">
                <a:solidFill>
                  <a:schemeClr val="tx1"/>
                </a:solidFill>
                <a:latin typeface="Times New Roman" panose="02020603050405020304" pitchFamily="18" charset="0"/>
                <a:cs typeface="Times New Roman" panose="02020603050405020304" pitchFamily="18" charset="0"/>
              </a:rPr>
              <a:t>weak beam energy dependence</a:t>
            </a:r>
          </a:p>
          <a:p>
            <a:pPr marL="457200" indent="-457200" algn="just">
              <a:buFont typeface="Arial" panose="020B0604020202020204" pitchFamily="34" charset="0"/>
              <a:buChar char="•"/>
            </a:pPr>
            <a:r>
              <a:rPr lang="en-US" altLang="zh-CN" sz="3200" dirty="0" smtClean="0">
                <a:solidFill>
                  <a:schemeClr val="tx1"/>
                </a:solidFill>
                <a:latin typeface="Times New Roman" panose="02020603050405020304" pitchFamily="18" charset="0"/>
                <a:cs typeface="Times New Roman" panose="02020603050405020304" pitchFamily="18" charset="0"/>
              </a:rPr>
              <a:t>The future new EPD, providing independent event plane determination and better resolution, will help to keep the systematic uncertainties under control</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4" name="矩形 3"/>
          <p:cNvSpPr/>
          <p:nvPr/>
        </p:nvSpPr>
        <p:spPr>
          <a:xfrm>
            <a:off x="25949688" y="29944639"/>
            <a:ext cx="1827470" cy="314782"/>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9973041" y="26137560"/>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sp>
        <p:nvSpPr>
          <p:cNvPr id="69" name="文本框 68"/>
          <p:cNvSpPr txBox="1"/>
          <p:nvPr/>
        </p:nvSpPr>
        <p:spPr>
          <a:xfrm>
            <a:off x="25614805" y="17499569"/>
            <a:ext cx="1520031" cy="307777"/>
          </a:xfrm>
          <a:prstGeom prst="rect">
            <a:avLst/>
          </a:prstGeom>
          <a:noFill/>
        </p:spPr>
        <p:txBody>
          <a:bodyPr wrap="none" rtlCol="0">
            <a:spAutoFit/>
          </a:bodyPr>
          <a:lstStyle/>
          <a:p>
            <a:r>
              <a:rPr lang="en-US" altLang="zh-CN" sz="1400" dirty="0">
                <a:latin typeface="Times New Roman" panose="02020603050405020304" pitchFamily="18" charset="0"/>
              </a:rPr>
              <a:t>STAR Preliminary</a:t>
            </a:r>
            <a:endParaRPr lang="zh-CN" altLang="en-US" sz="1400" dirty="0">
              <a:latin typeface="Times New Roman" panose="02020603050405020304" pitchFamily="18" charset="0"/>
            </a:endParaRPr>
          </a:p>
        </p:txBody>
      </p:sp>
      <p:sp>
        <p:nvSpPr>
          <p:cNvPr id="70" name="文本框 69"/>
          <p:cNvSpPr txBox="1"/>
          <p:nvPr/>
        </p:nvSpPr>
        <p:spPr>
          <a:xfrm>
            <a:off x="25752519" y="12936183"/>
            <a:ext cx="1520031" cy="307777"/>
          </a:xfrm>
          <a:prstGeom prst="rect">
            <a:avLst/>
          </a:prstGeom>
          <a:noFill/>
        </p:spPr>
        <p:txBody>
          <a:bodyPr wrap="none" rtlCol="0">
            <a:spAutoFit/>
          </a:bodyPr>
          <a:lstStyle/>
          <a:p>
            <a:r>
              <a:rPr lang="en-US" altLang="zh-CN" sz="1400" dirty="0">
                <a:latin typeface="Times New Roman" panose="02020603050405020304" pitchFamily="18" charset="0"/>
              </a:rPr>
              <a:t>STAR Preliminary</a:t>
            </a:r>
            <a:endParaRPr lang="zh-CN" altLang="en-US" sz="1400" dirty="0">
              <a:latin typeface="Times New Roman" panose="02020603050405020304" pitchFamily="18" charset="0"/>
            </a:endParaRPr>
          </a:p>
        </p:txBody>
      </p:sp>
      <p:pic>
        <p:nvPicPr>
          <p:cNvPr id="2" name="图片 1"/>
          <p:cNvPicPr>
            <a:picLocks noChangeAspect="1"/>
          </p:cNvPicPr>
          <p:nvPr/>
        </p:nvPicPr>
        <p:blipFill rotWithShape="1">
          <a:blip r:embed="rId16">
            <a:extLst>
              <a:ext uri="{28A0092B-C50C-407E-A947-70E740481C1C}">
                <a14:useLocalDpi xmlns:a14="http://schemas.microsoft.com/office/drawing/2010/main" val="0"/>
              </a:ext>
            </a:extLst>
          </a:blip>
          <a:srcRect l="4883" t="4483" r="8474" b="4707"/>
          <a:stretch/>
        </p:blipFill>
        <p:spPr>
          <a:xfrm>
            <a:off x="881704" y="29735620"/>
            <a:ext cx="4249945" cy="4320000"/>
          </a:xfrm>
          <a:prstGeom prst="rect">
            <a:avLst/>
          </a:prstGeom>
        </p:spPr>
      </p:pic>
      <p:sp>
        <p:nvSpPr>
          <p:cNvPr id="63" name="文本框 62"/>
          <p:cNvSpPr txBox="1"/>
          <p:nvPr/>
        </p:nvSpPr>
        <p:spPr>
          <a:xfrm>
            <a:off x="2468747" y="33038810"/>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pic>
        <p:nvPicPr>
          <p:cNvPr id="9" name="图片 8"/>
          <p:cNvPicPr>
            <a:picLocks noChangeAspect="1"/>
          </p:cNvPicPr>
          <p:nvPr/>
        </p:nvPicPr>
        <p:blipFill rotWithShape="1">
          <a:blip r:embed="rId17">
            <a:extLst>
              <a:ext uri="{28A0092B-C50C-407E-A947-70E740481C1C}">
                <a14:useLocalDpi xmlns:a14="http://schemas.microsoft.com/office/drawing/2010/main" val="0"/>
              </a:ext>
            </a:extLst>
          </a:blip>
          <a:srcRect l="4959" t="4352" r="9349" b="2547"/>
          <a:stretch/>
        </p:blipFill>
        <p:spPr>
          <a:xfrm>
            <a:off x="5403351" y="29720618"/>
            <a:ext cx="4241021" cy="4468779"/>
          </a:xfrm>
          <a:prstGeom prst="rect">
            <a:avLst/>
          </a:prstGeom>
        </p:spPr>
      </p:pic>
      <p:sp>
        <p:nvSpPr>
          <p:cNvPr id="65" name="文本框 64"/>
          <p:cNvSpPr txBox="1"/>
          <p:nvPr/>
        </p:nvSpPr>
        <p:spPr>
          <a:xfrm>
            <a:off x="6729818" y="33091783"/>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pic>
        <p:nvPicPr>
          <p:cNvPr id="14" name="图片 13"/>
          <p:cNvPicPr>
            <a:picLocks noChangeAspect="1"/>
          </p:cNvPicPr>
          <p:nvPr/>
        </p:nvPicPr>
        <p:blipFill rotWithShape="1">
          <a:blip r:embed="rId18">
            <a:extLst>
              <a:ext uri="{28A0092B-C50C-407E-A947-70E740481C1C}">
                <a14:useLocalDpi xmlns:a14="http://schemas.microsoft.com/office/drawing/2010/main" val="0"/>
              </a:ext>
            </a:extLst>
          </a:blip>
          <a:srcRect l="2603" t="8110" r="6151"/>
          <a:stretch/>
        </p:blipFill>
        <p:spPr>
          <a:xfrm>
            <a:off x="9728913" y="29856638"/>
            <a:ext cx="4513196" cy="4408001"/>
          </a:xfrm>
          <a:prstGeom prst="rect">
            <a:avLst/>
          </a:prstGeom>
        </p:spPr>
      </p:pic>
      <p:sp>
        <p:nvSpPr>
          <p:cNvPr id="68" name="文本框 67"/>
          <p:cNvSpPr txBox="1"/>
          <p:nvPr/>
        </p:nvSpPr>
        <p:spPr>
          <a:xfrm>
            <a:off x="10382342" y="33086938"/>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sp>
        <p:nvSpPr>
          <p:cNvPr id="15" name="矩形 14"/>
          <p:cNvSpPr/>
          <p:nvPr/>
        </p:nvSpPr>
        <p:spPr>
          <a:xfrm>
            <a:off x="16271842" y="12696541"/>
            <a:ext cx="7762171" cy="535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6319970" y="12607253"/>
            <a:ext cx="7762171" cy="640816"/>
          </a:xfrm>
          <a:prstGeom prst="rect">
            <a:avLst/>
          </a:prstGeom>
          <a:noFill/>
        </p:spPr>
        <p:txBody>
          <a:bodyPr wrap="square" rtlCol="0">
            <a:spAutoFit/>
          </a:bodyPr>
          <a:lstStyle/>
          <a:p>
            <a:r>
              <a:rPr lang="en-US" altLang="zh-CN" b="1" dirty="0">
                <a:solidFill>
                  <a:schemeClr val="bg1"/>
                </a:solidFill>
              </a:rPr>
              <a:t>The </a:t>
            </a:r>
            <a:r>
              <a:rPr lang="en-US" altLang="zh-CN" b="1" dirty="0">
                <a:solidFill>
                  <a:srgbClr val="FF0000"/>
                </a:solidFill>
              </a:rPr>
              <a:t>S</a:t>
            </a:r>
            <a:r>
              <a:rPr lang="en-US" altLang="zh-CN" b="1" dirty="0" smtClean="0">
                <a:solidFill>
                  <a:schemeClr val="bg1"/>
                </a:solidFill>
              </a:rPr>
              <a:t>olenoidal </a:t>
            </a:r>
            <a:r>
              <a:rPr lang="en-US" altLang="zh-CN" b="1" dirty="0" smtClean="0">
                <a:solidFill>
                  <a:srgbClr val="FF0000"/>
                </a:solidFill>
              </a:rPr>
              <a:t>T</a:t>
            </a:r>
            <a:r>
              <a:rPr lang="en-US" altLang="zh-CN" b="1" dirty="0" smtClean="0">
                <a:solidFill>
                  <a:schemeClr val="bg1"/>
                </a:solidFill>
              </a:rPr>
              <a:t>racker </a:t>
            </a:r>
            <a:r>
              <a:rPr lang="en-US" altLang="zh-CN" b="1" dirty="0" smtClean="0">
                <a:solidFill>
                  <a:srgbClr val="FF0000"/>
                </a:solidFill>
              </a:rPr>
              <a:t>A</a:t>
            </a:r>
            <a:r>
              <a:rPr lang="en-US" altLang="zh-CN" b="1" dirty="0" smtClean="0">
                <a:solidFill>
                  <a:schemeClr val="bg1"/>
                </a:solidFill>
              </a:rPr>
              <a:t>t </a:t>
            </a:r>
            <a:r>
              <a:rPr lang="en-US" altLang="zh-CN" b="1" dirty="0" smtClean="0">
                <a:solidFill>
                  <a:srgbClr val="FF0000"/>
                </a:solidFill>
              </a:rPr>
              <a:t>R</a:t>
            </a:r>
            <a:r>
              <a:rPr lang="en-US" altLang="zh-CN" b="1" dirty="0" smtClean="0">
                <a:solidFill>
                  <a:schemeClr val="bg1"/>
                </a:solidFill>
              </a:rPr>
              <a:t>HIC (STAR)</a:t>
            </a:r>
            <a:endParaRPr lang="zh-CN" altLang="en-US" b="1" dirty="0">
              <a:solidFill>
                <a:schemeClr val="bg1"/>
              </a:solidFill>
            </a:endParaRPr>
          </a:p>
        </p:txBody>
      </p:sp>
      <p:pic>
        <p:nvPicPr>
          <p:cNvPr id="19" name="图片 18"/>
          <p:cNvPicPr>
            <a:picLocks noChangeAspect="1"/>
          </p:cNvPicPr>
          <p:nvPr/>
        </p:nvPicPr>
        <p:blipFill rotWithShape="1">
          <a:blip r:embed="rId19">
            <a:extLst>
              <a:ext uri="{28A0092B-C50C-407E-A947-70E740481C1C}">
                <a14:useLocalDpi xmlns:a14="http://schemas.microsoft.com/office/drawing/2010/main" val="0"/>
              </a:ext>
            </a:extLst>
          </a:blip>
          <a:srcRect t="5242" r="5106"/>
          <a:stretch/>
        </p:blipFill>
        <p:spPr>
          <a:xfrm>
            <a:off x="15372112" y="20793850"/>
            <a:ext cx="7192250" cy="6965409"/>
          </a:xfrm>
          <a:prstGeom prst="rect">
            <a:avLst/>
          </a:prstGeom>
        </p:spPr>
      </p:pic>
      <p:sp>
        <p:nvSpPr>
          <p:cNvPr id="78" name="文本框 77"/>
          <p:cNvSpPr txBox="1"/>
          <p:nvPr/>
        </p:nvSpPr>
        <p:spPr>
          <a:xfrm>
            <a:off x="19983474" y="26622724"/>
            <a:ext cx="1715150" cy="338554"/>
          </a:xfrm>
          <a:prstGeom prst="rect">
            <a:avLst/>
          </a:prstGeom>
          <a:noFill/>
        </p:spPr>
        <p:txBody>
          <a:bodyPr wrap="none" rtlCol="0">
            <a:spAutoFit/>
          </a:bodyPr>
          <a:lstStyle/>
          <a:p>
            <a:r>
              <a:rPr lang="en-US" altLang="zh-CN" sz="1600" dirty="0">
                <a:latin typeface="Times New Roman" panose="02020603050405020304" pitchFamily="18" charset="0"/>
              </a:rPr>
              <a:t>STAR Preliminary</a:t>
            </a:r>
            <a:endParaRPr lang="zh-CN" altLang="en-US" sz="1600" dirty="0">
              <a:latin typeface="Times New Roman" panose="02020603050405020304" pitchFamily="18" charset="0"/>
            </a:endParaRPr>
          </a:p>
        </p:txBody>
      </p:sp>
      <p:cxnSp>
        <p:nvCxnSpPr>
          <p:cNvPr id="81" name="直接箭头连接符 80"/>
          <p:cNvCxnSpPr/>
          <p:nvPr/>
        </p:nvCxnSpPr>
        <p:spPr>
          <a:xfrm flipH="1">
            <a:off x="21858973" y="25085238"/>
            <a:ext cx="1758583" cy="68378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074189" y="20276748"/>
            <a:ext cx="2541080"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2/7 &lt; cos(</a:t>
            </a:r>
            <a:r>
              <a:rPr lang="el-GR" altLang="zh-CN" sz="2400" dirty="0">
                <a:latin typeface="Times New Roman" panose="02020603050405020304" pitchFamily="18" charset="0"/>
                <a:cs typeface="Times New Roman" panose="02020603050405020304" pitchFamily="18" charset="0"/>
              </a:rPr>
              <a:t>θ</a:t>
            </a:r>
            <a:r>
              <a:rPr lang="en-US" altLang="zh-CN"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&lt; 3/7</a:t>
            </a:r>
            <a:endParaRPr lang="zh-CN" altLang="en-US" sz="2400" dirty="0">
              <a:latin typeface="Times New Roman" panose="02020603050405020304" pitchFamily="18" charset="0"/>
              <a:cs typeface="Times New Roman" panose="02020603050405020304" pitchFamily="18" charset="0"/>
            </a:endParaRPr>
          </a:p>
        </p:txBody>
      </p:sp>
      <p:sp>
        <p:nvSpPr>
          <p:cNvPr id="82" name="文本框 81"/>
          <p:cNvSpPr txBox="1"/>
          <p:nvPr/>
        </p:nvSpPr>
        <p:spPr>
          <a:xfrm>
            <a:off x="19874409" y="20284480"/>
            <a:ext cx="2541080"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3</a:t>
            </a:r>
            <a:r>
              <a:rPr lang="en-US" altLang="zh-CN" sz="2400" dirty="0" smtClean="0">
                <a:latin typeface="Times New Roman" panose="02020603050405020304" pitchFamily="18" charset="0"/>
                <a:cs typeface="Times New Roman" panose="02020603050405020304" pitchFamily="18" charset="0"/>
              </a:rPr>
              <a:t>/7 &lt; cos(</a:t>
            </a:r>
            <a:r>
              <a:rPr lang="el-GR" altLang="zh-CN" sz="2400" dirty="0">
                <a:latin typeface="Times New Roman" panose="02020603050405020304" pitchFamily="18" charset="0"/>
                <a:cs typeface="Times New Roman" panose="02020603050405020304" pitchFamily="18" charset="0"/>
              </a:rPr>
              <a:t>θ</a:t>
            </a:r>
            <a:r>
              <a:rPr lang="en-US" altLang="zh-CN"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&lt; 4/7</a:t>
            </a:r>
            <a:endParaRPr lang="zh-CN" altLang="en-US" sz="2400" dirty="0">
              <a:latin typeface="Times New Roman" panose="02020603050405020304" pitchFamily="18" charset="0"/>
              <a:cs typeface="Times New Roman" panose="02020603050405020304" pitchFamily="18" charset="0"/>
            </a:endParaRPr>
          </a:p>
        </p:txBody>
      </p:sp>
      <p:sp>
        <p:nvSpPr>
          <p:cNvPr id="83" name="文本框 82"/>
          <p:cNvSpPr txBox="1"/>
          <p:nvPr/>
        </p:nvSpPr>
        <p:spPr>
          <a:xfrm>
            <a:off x="16074189" y="23988781"/>
            <a:ext cx="2541080"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4/7 &lt; cos(</a:t>
            </a:r>
            <a:r>
              <a:rPr lang="el-GR" altLang="zh-CN" sz="2400" dirty="0">
                <a:latin typeface="Times New Roman" panose="02020603050405020304" pitchFamily="18" charset="0"/>
                <a:cs typeface="Times New Roman" panose="02020603050405020304" pitchFamily="18" charset="0"/>
              </a:rPr>
              <a:t>θ</a:t>
            </a:r>
            <a:r>
              <a:rPr lang="en-US" altLang="zh-CN"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&lt; 5/7</a:t>
            </a:r>
            <a:endParaRPr lang="zh-CN" altLang="en-US" sz="2400" dirty="0">
              <a:latin typeface="Times New Roman" panose="02020603050405020304" pitchFamily="18" charset="0"/>
              <a:cs typeface="Times New Roman" panose="02020603050405020304" pitchFamily="18" charset="0"/>
            </a:endParaRPr>
          </a:p>
        </p:txBody>
      </p:sp>
      <p:sp>
        <p:nvSpPr>
          <p:cNvPr id="86" name="文本框 85"/>
          <p:cNvSpPr txBox="1"/>
          <p:nvPr/>
        </p:nvSpPr>
        <p:spPr>
          <a:xfrm>
            <a:off x="16074189" y="36072491"/>
            <a:ext cx="12769517" cy="954107"/>
          </a:xfrm>
          <a:prstGeom prst="rect">
            <a:avLst/>
          </a:prstGeom>
          <a:noFill/>
        </p:spPr>
        <p:txBody>
          <a:bodyPr wrap="square" rtlCol="0">
            <a:spAutoFit/>
          </a:bodyPr>
          <a:lstStyle/>
          <a:p>
            <a:pPr marL="571500" indent="-571500">
              <a:buFont typeface="Arial" panose="020B0604020202020204" pitchFamily="34" charset="0"/>
              <a:buChar char="•"/>
            </a:pPr>
            <a:r>
              <a:rPr lang="en-US" altLang="zh-CN" sz="2800" dirty="0" smtClean="0">
                <a:latin typeface="Times New Roman" panose="02020603050405020304" pitchFamily="18" charset="0"/>
              </a:rPr>
              <a:t>First measurement of </a:t>
            </a:r>
            <a:r>
              <a:rPr lang="zh-CN" altLang="zh-CN" sz="2800" dirty="0" smtClean="0">
                <a:latin typeface="Times New Roman" panose="02020603050405020304" pitchFamily="18" charset="0"/>
                <a:cs typeface="Times New Roman" panose="02020603050405020304" pitchFamily="18" charset="0"/>
              </a:rPr>
              <a:t>ϕ</a:t>
            </a:r>
            <a:r>
              <a:rPr lang="en-US" altLang="zh-CN" sz="2800" dirty="0">
                <a:latin typeface="Times New Roman" panose="02020603050405020304" pitchFamily="18" charset="0"/>
              </a:rPr>
              <a:t>-meson spin alignment </a:t>
            </a:r>
            <a:r>
              <a:rPr lang="en-US" altLang="zh-CN" sz="2800" dirty="0" smtClean="0">
                <a:latin typeface="Times New Roman" panose="02020603050405020304" pitchFamily="18" charset="0"/>
              </a:rPr>
              <a:t>at BES energies</a:t>
            </a:r>
          </a:p>
          <a:p>
            <a:pPr marL="571500" indent="-571500">
              <a:buFont typeface="Arial" panose="020B0604020202020204" pitchFamily="34" charset="0"/>
              <a:buChar char="•"/>
            </a:pPr>
            <a:r>
              <a:rPr lang="en-US" altLang="zh-CN" sz="2800" dirty="0" smtClean="0">
                <a:latin typeface="Times New Roman" panose="02020603050405020304" pitchFamily="18" charset="0"/>
              </a:rPr>
              <a:t>Weak beam energy dependence</a:t>
            </a:r>
          </a:p>
        </p:txBody>
      </p:sp>
      <p:pic>
        <p:nvPicPr>
          <p:cNvPr id="10" name="图片 9"/>
          <p:cNvPicPr>
            <a:picLocks noChangeAspect="1"/>
          </p:cNvPicPr>
          <p:nvPr/>
        </p:nvPicPr>
        <p:blipFill rotWithShape="1">
          <a:blip r:embed="rId20">
            <a:extLst>
              <a:ext uri="{28A0092B-C50C-407E-A947-70E740481C1C}">
                <a14:useLocalDpi xmlns:a14="http://schemas.microsoft.com/office/drawing/2010/main" val="0"/>
              </a:ext>
            </a:extLst>
          </a:blip>
          <a:srcRect t="7215" r="8904"/>
          <a:stretch/>
        </p:blipFill>
        <p:spPr>
          <a:xfrm>
            <a:off x="15559677" y="29624499"/>
            <a:ext cx="6558593" cy="6480000"/>
          </a:xfrm>
          <a:prstGeom prst="rect">
            <a:avLst/>
          </a:prstGeom>
        </p:spPr>
      </p:pic>
      <p:sp>
        <p:nvSpPr>
          <p:cNvPr id="64" name="文本框 63"/>
          <p:cNvSpPr txBox="1"/>
          <p:nvPr/>
        </p:nvSpPr>
        <p:spPr>
          <a:xfrm>
            <a:off x="19741084" y="31967364"/>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pic>
        <p:nvPicPr>
          <p:cNvPr id="11" name="图片 10"/>
          <p:cNvPicPr>
            <a:picLocks noChangeAspect="1"/>
          </p:cNvPicPr>
          <p:nvPr/>
        </p:nvPicPr>
        <p:blipFill rotWithShape="1">
          <a:blip r:embed="rId21">
            <a:extLst>
              <a:ext uri="{28A0092B-C50C-407E-A947-70E740481C1C}">
                <a14:useLocalDpi xmlns:a14="http://schemas.microsoft.com/office/drawing/2010/main" val="0"/>
              </a:ext>
            </a:extLst>
          </a:blip>
          <a:srcRect t="7564" r="9355"/>
          <a:stretch/>
        </p:blipFill>
        <p:spPr>
          <a:xfrm>
            <a:off x="22564361" y="29683762"/>
            <a:ext cx="6550784" cy="6480000"/>
          </a:xfrm>
          <a:prstGeom prst="rect">
            <a:avLst/>
          </a:prstGeom>
        </p:spPr>
      </p:pic>
      <p:sp>
        <p:nvSpPr>
          <p:cNvPr id="72" name="文本框 71"/>
          <p:cNvSpPr txBox="1"/>
          <p:nvPr/>
        </p:nvSpPr>
        <p:spPr>
          <a:xfrm>
            <a:off x="25872252" y="34174084"/>
            <a:ext cx="2092561" cy="400110"/>
          </a:xfrm>
          <a:prstGeom prst="rect">
            <a:avLst/>
          </a:prstGeom>
          <a:noFill/>
        </p:spPr>
        <p:txBody>
          <a:bodyPr wrap="none" rtlCol="0">
            <a:spAutoFit/>
          </a:bodyPr>
          <a:lstStyle/>
          <a:p>
            <a:r>
              <a:rPr lang="en-US" altLang="zh-CN" sz="2000" dirty="0">
                <a:latin typeface="Times New Roman" panose="02020603050405020304" pitchFamily="18" charset="0"/>
              </a:rPr>
              <a:t>STAR Preliminary</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35049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2281</TotalTime>
  <Words>567</Words>
  <Application>Microsoft Office PowerPoint</Application>
  <PresentationFormat>自定义</PresentationFormat>
  <Paragraphs>89</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宋体</vt:lpstr>
      <vt:lpstr>Arial</vt:lpstr>
      <vt:lpstr>Calibri</vt:lpstr>
      <vt:lpstr>Calibri Light</vt:lpstr>
      <vt:lpstr>Cambria Math</vt:lpstr>
      <vt:lpstr>Helvetica</vt:lpstr>
      <vt:lpstr>Times New Roman</vt:lpstr>
      <vt:lpstr>Office Theme</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Xu Sun</cp:lastModifiedBy>
  <cp:revision>172</cp:revision>
  <cp:lastPrinted>2016-12-31T01:29:26Z</cp:lastPrinted>
  <dcterms:created xsi:type="dcterms:W3CDTF">2016-12-30T14:20:47Z</dcterms:created>
  <dcterms:modified xsi:type="dcterms:W3CDTF">2017-02-08T22:45:59Z</dcterms:modified>
</cp:coreProperties>
</file>