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"/>
  </p:notesMasterIdLst>
  <p:sldIdLst>
    <p:sldId id="256" r:id="rId2"/>
  </p:sldIdLst>
  <p:sldSz cx="30268863" cy="42792650"/>
  <p:notesSz cx="6858000" cy="9144000"/>
  <p:defaultTextStyle>
    <a:defPPr>
      <a:defRPr lang="en-US"/>
    </a:defPPr>
    <a:lvl1pPr marL="0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1pPr>
    <a:lvl2pPr marL="905213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2pPr>
    <a:lvl3pPr marL="1810426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3pPr>
    <a:lvl4pPr marL="2715639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4pPr>
    <a:lvl5pPr marL="3620851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5pPr>
    <a:lvl6pPr marL="4526065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6pPr>
    <a:lvl7pPr marL="5431278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7pPr>
    <a:lvl8pPr marL="6336490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8pPr>
    <a:lvl9pPr marL="7241704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A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65"/>
    <p:restoredTop sz="93961"/>
  </p:normalViewPr>
  <p:slideViewPr>
    <p:cSldViewPr snapToGrid="0" snapToObjects="1">
      <p:cViewPr>
        <p:scale>
          <a:sx n="74" d="100"/>
          <a:sy n="74" d="100"/>
        </p:scale>
        <p:origin x="144" y="-139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6FFD8-2F66-DE47-8675-84659B2BA517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A8A41-E2F5-434B-A8B5-5C88DA5D5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6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1pPr>
    <a:lvl2pPr marL="905213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2pPr>
    <a:lvl3pPr marL="1810426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3pPr>
    <a:lvl4pPr marL="2715639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4pPr>
    <a:lvl5pPr marL="3620851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5pPr>
    <a:lvl6pPr marL="4526065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6pPr>
    <a:lvl7pPr marL="5431278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7pPr>
    <a:lvl8pPr marL="6336490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8pPr>
    <a:lvl9pPr marL="7241704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8A41-E2F5-434B-A8B5-5C88DA5D5A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165" y="7003337"/>
            <a:ext cx="25728534" cy="14898182"/>
          </a:xfrm>
        </p:spPr>
        <p:txBody>
          <a:bodyPr anchor="b"/>
          <a:lstStyle>
            <a:lvl1pPr algn="ctr">
              <a:defRPr sz="19861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3608" y="22476050"/>
            <a:ext cx="22701647" cy="10331648"/>
          </a:xfrm>
        </p:spPr>
        <p:txBody>
          <a:bodyPr/>
          <a:lstStyle>
            <a:lvl1pPr marL="0" indent="0" algn="ctr">
              <a:buNone/>
              <a:defRPr sz="7944"/>
            </a:lvl1pPr>
            <a:lvl2pPr marL="1513423" indent="0" algn="ctr">
              <a:buNone/>
              <a:defRPr sz="6620"/>
            </a:lvl2pPr>
            <a:lvl3pPr marL="3026847" indent="0" algn="ctr">
              <a:buNone/>
              <a:defRPr sz="5958"/>
            </a:lvl3pPr>
            <a:lvl4pPr marL="4540270" indent="0" algn="ctr">
              <a:buNone/>
              <a:defRPr sz="5296"/>
            </a:lvl4pPr>
            <a:lvl5pPr marL="6053694" indent="0" algn="ctr">
              <a:buNone/>
              <a:defRPr sz="5296"/>
            </a:lvl5pPr>
            <a:lvl6pPr marL="7567117" indent="0" algn="ctr">
              <a:buNone/>
              <a:defRPr sz="5296"/>
            </a:lvl6pPr>
            <a:lvl7pPr marL="9080541" indent="0" algn="ctr">
              <a:buNone/>
              <a:defRPr sz="5296"/>
            </a:lvl7pPr>
            <a:lvl8pPr marL="10593964" indent="0" algn="ctr">
              <a:buNone/>
              <a:defRPr sz="5296"/>
            </a:lvl8pPr>
            <a:lvl9pPr marL="12107388" indent="0" algn="ctr">
              <a:buNone/>
              <a:defRPr sz="5296"/>
            </a:lvl9pPr>
          </a:lstStyle>
          <a:p>
            <a:r>
              <a:rPr lang="cs-CZ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35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38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1157" y="2278312"/>
            <a:ext cx="6526724" cy="36264793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0986" y="2278312"/>
            <a:ext cx="19201810" cy="36264793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9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9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221" y="10668458"/>
            <a:ext cx="26106894" cy="17800551"/>
          </a:xfrm>
        </p:spPr>
        <p:txBody>
          <a:bodyPr anchor="b"/>
          <a:lstStyle>
            <a:lvl1pPr>
              <a:defRPr sz="19861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221" y="28637409"/>
            <a:ext cx="26106894" cy="9360889"/>
          </a:xfrm>
        </p:spPr>
        <p:txBody>
          <a:bodyPr/>
          <a:lstStyle>
            <a:lvl1pPr marL="0" indent="0">
              <a:buNone/>
              <a:defRPr sz="7944">
                <a:solidFill>
                  <a:schemeClr val="tx1"/>
                </a:solidFill>
              </a:defRPr>
            </a:lvl1pPr>
            <a:lvl2pPr marL="1513423" indent="0">
              <a:buNone/>
              <a:defRPr sz="6620">
                <a:solidFill>
                  <a:schemeClr val="tx1">
                    <a:tint val="75000"/>
                  </a:schemeClr>
                </a:solidFill>
              </a:defRPr>
            </a:lvl2pPr>
            <a:lvl3pPr marL="3026847" indent="0">
              <a:buNone/>
              <a:defRPr sz="5958">
                <a:solidFill>
                  <a:schemeClr val="tx1">
                    <a:tint val="75000"/>
                  </a:schemeClr>
                </a:solidFill>
              </a:defRPr>
            </a:lvl3pPr>
            <a:lvl4pPr marL="4540270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4pPr>
            <a:lvl5pPr marL="6053694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5pPr>
            <a:lvl6pPr marL="7567117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6pPr>
            <a:lvl7pPr marL="9080541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7pPr>
            <a:lvl8pPr marL="10593964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8pPr>
            <a:lvl9pPr marL="12107388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0984" y="11391562"/>
            <a:ext cx="12864267" cy="27151543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3612" y="11391562"/>
            <a:ext cx="12864267" cy="27151543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5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927" y="2278322"/>
            <a:ext cx="26106894" cy="8271268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930" y="10490146"/>
            <a:ext cx="12805146" cy="5141058"/>
          </a:xfrm>
        </p:spPr>
        <p:txBody>
          <a:bodyPr anchor="b"/>
          <a:lstStyle>
            <a:lvl1pPr marL="0" indent="0">
              <a:buNone/>
              <a:defRPr sz="7944" b="1"/>
            </a:lvl1pPr>
            <a:lvl2pPr marL="1513423" indent="0">
              <a:buNone/>
              <a:defRPr sz="6620" b="1"/>
            </a:lvl2pPr>
            <a:lvl3pPr marL="3026847" indent="0">
              <a:buNone/>
              <a:defRPr sz="5958" b="1"/>
            </a:lvl3pPr>
            <a:lvl4pPr marL="4540270" indent="0">
              <a:buNone/>
              <a:defRPr sz="5296" b="1"/>
            </a:lvl4pPr>
            <a:lvl5pPr marL="6053694" indent="0">
              <a:buNone/>
              <a:defRPr sz="5296" b="1"/>
            </a:lvl5pPr>
            <a:lvl6pPr marL="7567117" indent="0">
              <a:buNone/>
              <a:defRPr sz="5296" b="1"/>
            </a:lvl6pPr>
            <a:lvl7pPr marL="9080541" indent="0">
              <a:buNone/>
              <a:defRPr sz="5296" b="1"/>
            </a:lvl7pPr>
            <a:lvl8pPr marL="10593964" indent="0">
              <a:buNone/>
              <a:defRPr sz="5296" b="1"/>
            </a:lvl8pPr>
            <a:lvl9pPr marL="12107388" indent="0">
              <a:buNone/>
              <a:defRPr sz="5296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4930" y="15631204"/>
            <a:ext cx="12805146" cy="22991147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3614" y="10490146"/>
            <a:ext cx="12868209" cy="5141058"/>
          </a:xfrm>
        </p:spPr>
        <p:txBody>
          <a:bodyPr anchor="b"/>
          <a:lstStyle>
            <a:lvl1pPr marL="0" indent="0">
              <a:buNone/>
              <a:defRPr sz="7944" b="1"/>
            </a:lvl1pPr>
            <a:lvl2pPr marL="1513423" indent="0">
              <a:buNone/>
              <a:defRPr sz="6620" b="1"/>
            </a:lvl2pPr>
            <a:lvl3pPr marL="3026847" indent="0">
              <a:buNone/>
              <a:defRPr sz="5958" b="1"/>
            </a:lvl3pPr>
            <a:lvl4pPr marL="4540270" indent="0">
              <a:buNone/>
              <a:defRPr sz="5296" b="1"/>
            </a:lvl4pPr>
            <a:lvl5pPr marL="6053694" indent="0">
              <a:buNone/>
              <a:defRPr sz="5296" b="1"/>
            </a:lvl5pPr>
            <a:lvl6pPr marL="7567117" indent="0">
              <a:buNone/>
              <a:defRPr sz="5296" b="1"/>
            </a:lvl6pPr>
            <a:lvl7pPr marL="9080541" indent="0">
              <a:buNone/>
              <a:defRPr sz="5296" b="1"/>
            </a:lvl7pPr>
            <a:lvl8pPr marL="10593964" indent="0">
              <a:buNone/>
              <a:defRPr sz="5296" b="1"/>
            </a:lvl8pPr>
            <a:lvl9pPr marL="12107388" indent="0">
              <a:buNone/>
              <a:defRPr sz="5296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3614" y="15631204"/>
            <a:ext cx="12868209" cy="22991147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54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9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4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927" y="2852843"/>
            <a:ext cx="9762496" cy="9984952"/>
          </a:xfrm>
        </p:spPr>
        <p:txBody>
          <a:bodyPr anchor="b"/>
          <a:lstStyle>
            <a:lvl1pPr>
              <a:defRPr sz="10593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68209" y="6161359"/>
            <a:ext cx="15323612" cy="30410517"/>
          </a:xfrm>
        </p:spPr>
        <p:txBody>
          <a:bodyPr/>
          <a:lstStyle>
            <a:lvl1pPr>
              <a:defRPr sz="10593"/>
            </a:lvl1pPr>
            <a:lvl2pPr>
              <a:defRPr sz="9269"/>
            </a:lvl2pPr>
            <a:lvl3pPr>
              <a:defRPr sz="7944"/>
            </a:lvl3pPr>
            <a:lvl4pPr>
              <a:defRPr sz="6620"/>
            </a:lvl4pPr>
            <a:lvl5pPr>
              <a:defRPr sz="6620"/>
            </a:lvl5pPr>
            <a:lvl6pPr>
              <a:defRPr sz="6620"/>
            </a:lvl6pPr>
            <a:lvl7pPr>
              <a:defRPr sz="6620"/>
            </a:lvl7pPr>
            <a:lvl8pPr>
              <a:defRPr sz="6620"/>
            </a:lvl8pPr>
            <a:lvl9pPr>
              <a:defRPr sz="662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4927" y="12837795"/>
            <a:ext cx="9762496" cy="23783603"/>
          </a:xfrm>
        </p:spPr>
        <p:txBody>
          <a:bodyPr/>
          <a:lstStyle>
            <a:lvl1pPr marL="0" indent="0">
              <a:buNone/>
              <a:defRPr sz="5296"/>
            </a:lvl1pPr>
            <a:lvl2pPr marL="1513423" indent="0">
              <a:buNone/>
              <a:defRPr sz="4634"/>
            </a:lvl2pPr>
            <a:lvl3pPr marL="3026847" indent="0">
              <a:buNone/>
              <a:defRPr sz="3972"/>
            </a:lvl3pPr>
            <a:lvl4pPr marL="4540270" indent="0">
              <a:buNone/>
              <a:defRPr sz="3310"/>
            </a:lvl4pPr>
            <a:lvl5pPr marL="6053694" indent="0">
              <a:buNone/>
              <a:defRPr sz="3310"/>
            </a:lvl5pPr>
            <a:lvl6pPr marL="7567117" indent="0">
              <a:buNone/>
              <a:defRPr sz="3310"/>
            </a:lvl6pPr>
            <a:lvl7pPr marL="9080541" indent="0">
              <a:buNone/>
              <a:defRPr sz="3310"/>
            </a:lvl7pPr>
            <a:lvl8pPr marL="10593964" indent="0">
              <a:buNone/>
              <a:defRPr sz="3310"/>
            </a:lvl8pPr>
            <a:lvl9pPr marL="12107388" indent="0">
              <a:buNone/>
              <a:defRPr sz="331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37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927" y="2852843"/>
            <a:ext cx="9762496" cy="9984952"/>
          </a:xfrm>
        </p:spPr>
        <p:txBody>
          <a:bodyPr anchor="b"/>
          <a:lstStyle>
            <a:lvl1pPr>
              <a:defRPr sz="10593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68209" y="6161359"/>
            <a:ext cx="15323612" cy="30410517"/>
          </a:xfrm>
        </p:spPr>
        <p:txBody>
          <a:bodyPr anchor="t"/>
          <a:lstStyle>
            <a:lvl1pPr marL="0" indent="0">
              <a:buNone/>
              <a:defRPr sz="10593"/>
            </a:lvl1pPr>
            <a:lvl2pPr marL="1513423" indent="0">
              <a:buNone/>
              <a:defRPr sz="9269"/>
            </a:lvl2pPr>
            <a:lvl3pPr marL="3026847" indent="0">
              <a:buNone/>
              <a:defRPr sz="7944"/>
            </a:lvl3pPr>
            <a:lvl4pPr marL="4540270" indent="0">
              <a:buNone/>
              <a:defRPr sz="6620"/>
            </a:lvl4pPr>
            <a:lvl5pPr marL="6053694" indent="0">
              <a:buNone/>
              <a:defRPr sz="6620"/>
            </a:lvl5pPr>
            <a:lvl6pPr marL="7567117" indent="0">
              <a:buNone/>
              <a:defRPr sz="6620"/>
            </a:lvl6pPr>
            <a:lvl7pPr marL="9080541" indent="0">
              <a:buNone/>
              <a:defRPr sz="6620"/>
            </a:lvl7pPr>
            <a:lvl8pPr marL="10593964" indent="0">
              <a:buNone/>
              <a:defRPr sz="6620"/>
            </a:lvl8pPr>
            <a:lvl9pPr marL="12107388" indent="0">
              <a:buNone/>
              <a:defRPr sz="6620"/>
            </a:lvl9pPr>
          </a:lstStyle>
          <a:p>
            <a:r>
              <a:rPr lang="cs-CZ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4927" y="12837795"/>
            <a:ext cx="9762496" cy="23783603"/>
          </a:xfrm>
        </p:spPr>
        <p:txBody>
          <a:bodyPr/>
          <a:lstStyle>
            <a:lvl1pPr marL="0" indent="0">
              <a:buNone/>
              <a:defRPr sz="5296"/>
            </a:lvl1pPr>
            <a:lvl2pPr marL="1513423" indent="0">
              <a:buNone/>
              <a:defRPr sz="4634"/>
            </a:lvl2pPr>
            <a:lvl3pPr marL="3026847" indent="0">
              <a:buNone/>
              <a:defRPr sz="3972"/>
            </a:lvl3pPr>
            <a:lvl4pPr marL="4540270" indent="0">
              <a:buNone/>
              <a:defRPr sz="3310"/>
            </a:lvl4pPr>
            <a:lvl5pPr marL="6053694" indent="0">
              <a:buNone/>
              <a:defRPr sz="3310"/>
            </a:lvl5pPr>
            <a:lvl6pPr marL="7567117" indent="0">
              <a:buNone/>
              <a:defRPr sz="3310"/>
            </a:lvl6pPr>
            <a:lvl7pPr marL="9080541" indent="0">
              <a:buNone/>
              <a:defRPr sz="3310"/>
            </a:lvl7pPr>
            <a:lvl8pPr marL="10593964" indent="0">
              <a:buNone/>
              <a:defRPr sz="3310"/>
            </a:lvl8pPr>
            <a:lvl9pPr marL="12107388" indent="0">
              <a:buNone/>
              <a:defRPr sz="331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9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alpha val="85000"/>
              </a:schemeClr>
            </a:gs>
            <a:gs pos="90000">
              <a:schemeClr val="bg1">
                <a:alpha val="0"/>
                <a:lumMod val="0"/>
                <a:lumOff val="10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0985" y="2278322"/>
            <a:ext cx="26106894" cy="8271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0985" y="11391562"/>
            <a:ext cx="26106894" cy="27151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0984" y="39662456"/>
            <a:ext cx="6810494" cy="2278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2B544-6F92-CB41-BF0F-886A8C5A4589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6561" y="39662456"/>
            <a:ext cx="10215741" cy="2278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77385" y="39662456"/>
            <a:ext cx="6810494" cy="2278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9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3026847" rtl="0" eaLnBrk="1" latinLnBrk="0" hangingPunct="1">
        <a:lnSpc>
          <a:spcPct val="90000"/>
        </a:lnSpc>
        <a:spcBef>
          <a:spcPct val="0"/>
        </a:spcBef>
        <a:buNone/>
        <a:defRPr sz="145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712" indent="-756712" algn="l" defTabSz="3026847" rtl="0" eaLnBrk="1" latinLnBrk="0" hangingPunct="1">
        <a:lnSpc>
          <a:spcPct val="90000"/>
        </a:lnSpc>
        <a:spcBef>
          <a:spcPts val="3310"/>
        </a:spcBef>
        <a:buFont typeface="Arial" panose="020B0604020202020204" pitchFamily="34" charset="0"/>
        <a:buChar char="•"/>
        <a:defRPr sz="9269" kern="1200">
          <a:solidFill>
            <a:schemeClr val="tx1"/>
          </a:solidFill>
          <a:latin typeface="+mn-lt"/>
          <a:ea typeface="+mn-ea"/>
          <a:cs typeface="+mn-cs"/>
        </a:defRPr>
      </a:lvl1pPr>
      <a:lvl2pPr marL="2270135" indent="-756712" algn="l" defTabSz="302684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4" kern="1200">
          <a:solidFill>
            <a:schemeClr val="tx1"/>
          </a:solidFill>
          <a:latin typeface="+mn-lt"/>
          <a:ea typeface="+mn-ea"/>
          <a:cs typeface="+mn-cs"/>
        </a:defRPr>
      </a:lvl2pPr>
      <a:lvl3pPr marL="3783559" indent="-756712" algn="l" defTabSz="302684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0" kern="1200">
          <a:solidFill>
            <a:schemeClr val="tx1"/>
          </a:solidFill>
          <a:latin typeface="+mn-lt"/>
          <a:ea typeface="+mn-ea"/>
          <a:cs typeface="+mn-cs"/>
        </a:defRPr>
      </a:lvl3pPr>
      <a:lvl4pPr marL="5296982" indent="-756712" algn="l" defTabSz="302684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4pPr>
      <a:lvl5pPr marL="6810405" indent="-756712" algn="l" defTabSz="302684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5pPr>
      <a:lvl6pPr marL="8323829" indent="-756712" algn="l" defTabSz="302684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6pPr>
      <a:lvl7pPr marL="9837252" indent="-756712" algn="l" defTabSz="302684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7pPr>
      <a:lvl8pPr marL="11350676" indent="-756712" algn="l" defTabSz="302684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8pPr>
      <a:lvl9pPr marL="12864099" indent="-756712" algn="l" defTabSz="302684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6847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1pPr>
      <a:lvl2pPr marL="1513423" algn="l" defTabSz="3026847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2pPr>
      <a:lvl3pPr marL="3026847" algn="l" defTabSz="3026847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3pPr>
      <a:lvl4pPr marL="4540270" algn="l" defTabSz="3026847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4pPr>
      <a:lvl5pPr marL="6053694" algn="l" defTabSz="3026847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5pPr>
      <a:lvl6pPr marL="7567117" algn="l" defTabSz="3026847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6pPr>
      <a:lvl7pPr marL="9080541" algn="l" defTabSz="3026847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7pPr>
      <a:lvl8pPr marL="10593964" algn="l" defTabSz="3026847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8pPr>
      <a:lvl9pPr marL="12107388" algn="l" defTabSz="3026847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4" Type="http://schemas.openxmlformats.org/officeDocument/2006/relationships/image" Target="../media/image44.png"/><Relationship Id="rId89" Type="http://schemas.openxmlformats.org/officeDocument/2006/relationships/image" Target="../media/image17.png"/><Relationship Id="rId133" Type="http://schemas.openxmlformats.org/officeDocument/2006/relationships/image" Target="../media/image42.png"/><Relationship Id="rId138" Type="http://schemas.openxmlformats.org/officeDocument/2006/relationships/image" Target="../media/image26.emf"/><Relationship Id="rId154" Type="http://schemas.openxmlformats.org/officeDocument/2006/relationships/image" Target="../media/image34.emf"/><Relationship Id="rId159" Type="http://schemas.openxmlformats.org/officeDocument/2006/relationships/image" Target="../media/image36.emf"/><Relationship Id="rId11" Type="http://schemas.openxmlformats.org/officeDocument/2006/relationships/image" Target="../media/image9.png"/><Relationship Id="rId53" Type="http://schemas.openxmlformats.org/officeDocument/2006/relationships/image" Target="../media/image13.png"/><Relationship Id="rId79" Type="http://schemas.openxmlformats.org/officeDocument/2006/relationships/image" Target="../media/image39.png"/><Relationship Id="rId102" Type="http://schemas.openxmlformats.org/officeDocument/2006/relationships/image" Target="../media/image21.png"/><Relationship Id="rId123" Type="http://schemas.openxmlformats.org/officeDocument/2006/relationships/image" Target="../media/image29.png"/><Relationship Id="rId128" Type="http://schemas.openxmlformats.org/officeDocument/2006/relationships/image" Target="../media/image34.png"/><Relationship Id="rId144" Type="http://schemas.openxmlformats.org/officeDocument/2006/relationships/image" Target="../media/image58.png"/><Relationship Id="rId149" Type="http://schemas.openxmlformats.org/officeDocument/2006/relationships/image" Target="../media/image64.png"/><Relationship Id="rId5" Type="http://schemas.openxmlformats.org/officeDocument/2006/relationships/image" Target="../media/image3.png"/><Relationship Id="rId90" Type="http://schemas.openxmlformats.org/officeDocument/2006/relationships/image" Target="../media/image49.png"/><Relationship Id="rId95" Type="http://schemas.openxmlformats.org/officeDocument/2006/relationships/image" Target="../media/image53.png"/><Relationship Id="rId160" Type="http://schemas.openxmlformats.org/officeDocument/2006/relationships/image" Target="../media/image740.png"/><Relationship Id="rId165" Type="http://schemas.openxmlformats.org/officeDocument/2006/relationships/image" Target="../media/image79.png"/><Relationship Id="rId134" Type="http://schemas.openxmlformats.org/officeDocument/2006/relationships/image" Target="../media/image43.png"/><Relationship Id="rId139" Type="http://schemas.openxmlformats.org/officeDocument/2006/relationships/image" Target="../media/image54.png"/><Relationship Id="rId8" Type="http://schemas.openxmlformats.org/officeDocument/2006/relationships/image" Target="../media/image6.png"/><Relationship Id="rId51" Type="http://schemas.openxmlformats.org/officeDocument/2006/relationships/image" Target="../media/image11.png"/><Relationship Id="rId80" Type="http://schemas.openxmlformats.org/officeDocument/2006/relationships/image" Target="../media/image40.png"/><Relationship Id="rId85" Type="http://schemas.openxmlformats.org/officeDocument/2006/relationships/image" Target="../media/image45.png"/><Relationship Id="rId93" Type="http://schemas.openxmlformats.org/officeDocument/2006/relationships/image" Target="../media/image51.png"/><Relationship Id="rId98" Type="http://schemas.openxmlformats.org/officeDocument/2006/relationships/image" Target="../media/image18.png"/><Relationship Id="rId121" Type="http://schemas.openxmlformats.org/officeDocument/2006/relationships/image" Target="../media/image26.png"/><Relationship Id="rId142" Type="http://schemas.openxmlformats.org/officeDocument/2006/relationships/image" Target="../media/image71.png"/><Relationship Id="rId150" Type="http://schemas.openxmlformats.org/officeDocument/2006/relationships/image" Target="../media/image32.emf"/><Relationship Id="rId155" Type="http://schemas.openxmlformats.org/officeDocument/2006/relationships/image" Target="../media/image35.emf"/><Relationship Id="rId163" Type="http://schemas.openxmlformats.org/officeDocument/2006/relationships/image" Target="../media/image77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03" Type="http://schemas.openxmlformats.org/officeDocument/2006/relationships/image" Target="../media/image22.emf"/><Relationship Id="rId124" Type="http://schemas.openxmlformats.org/officeDocument/2006/relationships/image" Target="../media/image30.png"/><Relationship Id="rId129" Type="http://schemas.openxmlformats.org/officeDocument/2006/relationships/image" Target="../media/image36.png"/><Relationship Id="rId137" Type="http://schemas.openxmlformats.org/officeDocument/2006/relationships/image" Target="../media/image27.png"/><Relationship Id="rId158" Type="http://schemas.openxmlformats.org/officeDocument/2006/relationships/image" Target="../media/image75.png"/><Relationship Id="rId88" Type="http://schemas.openxmlformats.org/officeDocument/2006/relationships/image" Target="../media/image16.emf"/><Relationship Id="rId91" Type="http://schemas.openxmlformats.org/officeDocument/2006/relationships/image" Target="../media/image57.png"/><Relationship Id="rId96" Type="http://schemas.openxmlformats.org/officeDocument/2006/relationships/image" Target="../media/image62.png"/><Relationship Id="rId132" Type="http://schemas.openxmlformats.org/officeDocument/2006/relationships/image" Target="../media/image41.png"/><Relationship Id="rId140" Type="http://schemas.openxmlformats.org/officeDocument/2006/relationships/image" Target="../media/image27.emf"/><Relationship Id="rId145" Type="http://schemas.openxmlformats.org/officeDocument/2006/relationships/image" Target="../media/image59.png"/><Relationship Id="rId111" Type="http://schemas.openxmlformats.org/officeDocument/2006/relationships/image" Target="../media/image80.png"/><Relationship Id="rId153" Type="http://schemas.openxmlformats.org/officeDocument/2006/relationships/image" Target="../media/image33.emf"/><Relationship Id="rId161" Type="http://schemas.openxmlformats.org/officeDocument/2006/relationships/image" Target="../media/image750.png"/><Relationship Id="rId166" Type="http://schemas.openxmlformats.org/officeDocument/2006/relationships/image" Target="../media/image3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49" Type="http://schemas.openxmlformats.org/officeDocument/2006/relationships/image" Target="../media/image90.png"/><Relationship Id="rId119" Type="http://schemas.openxmlformats.org/officeDocument/2006/relationships/image" Target="../media/image240.png"/><Relationship Id="rId127" Type="http://schemas.openxmlformats.org/officeDocument/2006/relationships/image" Target="../media/image33.png"/><Relationship Id="rId106" Type="http://schemas.openxmlformats.org/officeDocument/2006/relationships/image" Target="../media/image73.png"/><Relationship Id="rId10" Type="http://schemas.openxmlformats.org/officeDocument/2006/relationships/image" Target="../media/image8.png"/><Relationship Id="rId52" Type="http://schemas.openxmlformats.org/officeDocument/2006/relationships/image" Target="../media/image12.png"/><Relationship Id="rId81" Type="http://schemas.openxmlformats.org/officeDocument/2006/relationships/image" Target="../media/image130.png"/><Relationship Id="rId86" Type="http://schemas.openxmlformats.org/officeDocument/2006/relationships/image" Target="../media/image15.png"/><Relationship Id="rId94" Type="http://schemas.openxmlformats.org/officeDocument/2006/relationships/image" Target="../media/image52.png"/><Relationship Id="rId99" Type="http://schemas.openxmlformats.org/officeDocument/2006/relationships/image" Target="../media/image19.png"/><Relationship Id="rId101" Type="http://schemas.openxmlformats.org/officeDocument/2006/relationships/image" Target="../media/image20.png"/><Relationship Id="rId122" Type="http://schemas.openxmlformats.org/officeDocument/2006/relationships/image" Target="../media/image28.png"/><Relationship Id="rId130" Type="http://schemas.openxmlformats.org/officeDocument/2006/relationships/image" Target="../media/image37.png"/><Relationship Id="rId135" Type="http://schemas.openxmlformats.org/officeDocument/2006/relationships/image" Target="../media/image46.png"/><Relationship Id="rId143" Type="http://schemas.openxmlformats.org/officeDocument/2006/relationships/image" Target="../media/image29.emf"/><Relationship Id="rId148" Type="http://schemas.openxmlformats.org/officeDocument/2006/relationships/image" Target="../media/image31.emf"/><Relationship Id="rId151" Type="http://schemas.openxmlformats.org/officeDocument/2006/relationships/image" Target="../media/image67.png"/><Relationship Id="rId156" Type="http://schemas.openxmlformats.org/officeDocument/2006/relationships/image" Target="../media/image72.png"/><Relationship Id="rId164" Type="http://schemas.openxmlformats.org/officeDocument/2006/relationships/image" Target="../media/image7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50" Type="http://schemas.openxmlformats.org/officeDocument/2006/relationships/image" Target="../media/image100.png"/><Relationship Id="rId97" Type="http://schemas.openxmlformats.org/officeDocument/2006/relationships/image" Target="../media/image63.png"/><Relationship Id="rId104" Type="http://schemas.openxmlformats.org/officeDocument/2006/relationships/image" Target="../media/image23.png"/><Relationship Id="rId120" Type="http://schemas.openxmlformats.org/officeDocument/2006/relationships/image" Target="../media/image25.png"/><Relationship Id="rId125" Type="http://schemas.openxmlformats.org/officeDocument/2006/relationships/image" Target="../media/image31.png"/><Relationship Id="rId141" Type="http://schemas.openxmlformats.org/officeDocument/2006/relationships/image" Target="../media/image28.emf"/><Relationship Id="rId146" Type="http://schemas.openxmlformats.org/officeDocument/2006/relationships/image" Target="../media/image60.png"/><Relationship Id="rId7" Type="http://schemas.openxmlformats.org/officeDocument/2006/relationships/image" Target="../media/image5.png"/><Relationship Id="rId92" Type="http://schemas.openxmlformats.org/officeDocument/2006/relationships/image" Target="../media/image50.png"/><Relationship Id="rId162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87" Type="http://schemas.microsoft.com/office/2007/relationships/hdphoto" Target="../media/hdphoto1.wdp"/><Relationship Id="rId131" Type="http://schemas.openxmlformats.org/officeDocument/2006/relationships/image" Target="../media/image38.png"/><Relationship Id="rId136" Type="http://schemas.openxmlformats.org/officeDocument/2006/relationships/image" Target="../media/image47.png"/><Relationship Id="rId157" Type="http://schemas.openxmlformats.org/officeDocument/2006/relationships/image" Target="../media/image74.png"/><Relationship Id="rId82" Type="http://schemas.openxmlformats.org/officeDocument/2006/relationships/image" Target="../media/image14.png"/><Relationship Id="rId152" Type="http://schemas.openxmlformats.org/officeDocument/2006/relationships/image" Target="../media/image68.png"/><Relationship Id="rId100" Type="http://schemas.openxmlformats.org/officeDocument/2006/relationships/image" Target="../media/image66.png"/><Relationship Id="rId105" Type="http://schemas.openxmlformats.org/officeDocument/2006/relationships/image" Target="../media/image24.png"/><Relationship Id="rId126" Type="http://schemas.openxmlformats.org/officeDocument/2006/relationships/image" Target="../media/image32.png"/><Relationship Id="rId147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STAR-logo-base-bal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727" r="11311" b="3452"/>
          <a:stretch>
            <a:fillRect/>
          </a:stretch>
        </p:blipFill>
        <p:spPr bwMode="auto">
          <a:xfrm>
            <a:off x="396426" y="628909"/>
            <a:ext cx="4015151" cy="361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84"/>
          <p:cNvSpPr txBox="1">
            <a:spLocks/>
          </p:cNvSpPr>
          <p:nvPr/>
        </p:nvSpPr>
        <p:spPr>
          <a:xfrm>
            <a:off x="4463713" y="845826"/>
            <a:ext cx="21254158" cy="26992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756872" indent="-756872" algn="l" defTabSz="3027487" rtl="0" eaLnBrk="1" latinLnBrk="0" hangingPunct="1">
              <a:lnSpc>
                <a:spcPct val="90000"/>
              </a:lnSpc>
              <a:spcBef>
                <a:spcPts val="3311"/>
              </a:spcBef>
              <a:buFont typeface="Arial" panose="020B0604020202020204" pitchFamily="34" charset="0"/>
              <a:buChar char="•"/>
              <a:defRPr sz="92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70615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79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8435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6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98102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1184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2558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9333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307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6820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Collision-system dependence of charge separation relative to the second- and third-order event planes; Implications for the Chiral Magnetic Effect in STAR</a:t>
            </a:r>
          </a:p>
        </p:txBody>
      </p:sp>
      <p:sp>
        <p:nvSpPr>
          <p:cNvPr id="8" name="Text Placeholder 383"/>
          <p:cNvSpPr txBox="1">
            <a:spLocks/>
          </p:cNvSpPr>
          <p:nvPr/>
        </p:nvSpPr>
        <p:spPr>
          <a:xfrm>
            <a:off x="6704232" y="3855186"/>
            <a:ext cx="17580222" cy="2672893"/>
          </a:xfrm>
          <a:prstGeom prst="rect">
            <a:avLst/>
          </a:prstGeom>
        </p:spPr>
        <p:txBody>
          <a:bodyPr>
            <a:normAutofit/>
          </a:bodyPr>
          <a:lstStyle>
            <a:lvl1pPr marL="756872" indent="-756872" algn="l" defTabSz="3027487" rtl="0" eaLnBrk="1" latinLnBrk="0" hangingPunct="1">
              <a:lnSpc>
                <a:spcPct val="90000"/>
              </a:lnSpc>
              <a:spcBef>
                <a:spcPts val="3311"/>
              </a:spcBef>
              <a:buFont typeface="Arial" panose="020B0604020202020204" pitchFamily="34" charset="0"/>
              <a:buChar char="•"/>
              <a:defRPr sz="92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70615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79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8435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6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98102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1184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2558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9333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307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6820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Niseem Magdy</a:t>
            </a: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STAR Collaboration</a:t>
            </a: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Illinois at Chicago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6841" y="6336553"/>
            <a:ext cx="29014456" cy="3064326"/>
          </a:xfrm>
          <a:prstGeom prst="roundRect">
            <a:avLst>
              <a:gd name="adj" fmla="val 19009"/>
            </a:avLst>
          </a:prstGeom>
          <a:solidFill>
            <a:schemeClr val="bg1"/>
          </a:solidFill>
          <a:ln w="508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 Placeholder 333"/>
              <p:cNvSpPr txBox="1">
                <a:spLocks/>
              </p:cNvSpPr>
              <p:nvPr/>
            </p:nvSpPr>
            <p:spPr>
              <a:xfrm>
                <a:off x="1093395" y="6420133"/>
                <a:ext cx="28008380" cy="292125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/>
              <a:lstStyle>
                <a:defPPr>
                  <a:defRPr lang="en-US"/>
                </a:defPPr>
                <a:lvl1pPr marL="0" algn="l" defTabSz="1810969" rtl="0" eaLnBrk="1" latinLnBrk="0" hangingPunct="1">
                  <a:defRPr sz="3973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905485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10969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716454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21938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527423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32908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338392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243877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Helvetica" charset="0"/>
                    <a:cs typeface="Times New Roman" panose="02020603050405020304" pitchFamily="18" charset="0"/>
                  </a:rPr>
                  <a:t>Abstract</a:t>
                </a:r>
                <a:endParaRPr lang="en-US" sz="2800" dirty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algn="just"/>
                <a:r>
                  <a:rPr lang="en-US" sz="3200" dirty="0">
                    <a:solidFill>
                      <a:schemeClr val="tx1"/>
                    </a:solidFill>
                    <a:latin typeface="Times New Roman"/>
                  </a:rPr>
                  <a:t>A charge-sensitive correlator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/>
                  </a:rPr>
                  <a:t>) is used to detect and characterize charge separation associated with the Chiral Magnetic Effect (CME) in heavy-ion collisions. The correlator gives a concave-shaped response relative to the second-order event plane,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/>
                  </a:rPr>
                  <a:t>, and a null response relative to the third-order plane,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/>
                  </a:rPr>
                  <a:t>, for CME-driven charge separation [1]. We present and discuss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/>
                  </a:rPr>
                  <a:t>measurements relative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/>
                  </a:rPr>
                  <a:t>, for collisions of U+U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193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/>
                  </a:rPr>
                  <a:t> GeV, 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/>
                  </a:rPr>
                  <a:t>Au+Au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/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/>
                  </a:rPr>
                  <a:t>Cu+Au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/>
                  </a:rPr>
                  <a:t> and p(d)+Au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/>
                  </a:rPr>
                  <a:t>= 200 GeV.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/>
                  </a:rPr>
                  <a:t>measurements are also presented for different event-shape selections. </a:t>
                </a:r>
              </a:p>
            </p:txBody>
          </p:sp>
        </mc:Choice>
        <mc:Fallback>
          <p:sp>
            <p:nvSpPr>
              <p:cNvPr id="19" name="Text Placeholder 3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395" y="6420133"/>
                <a:ext cx="28008380" cy="2921256"/>
              </a:xfrm>
              <a:prstGeom prst="rect">
                <a:avLst/>
              </a:prstGeom>
              <a:blipFill>
                <a:blip r:embed="rId4"/>
                <a:stretch>
                  <a:fillRect l="-544" t="-3030" r="-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86F7459-E3BF-2A44-8DF1-533233C1FECB}"/>
              </a:ext>
            </a:extLst>
          </p:cNvPr>
          <p:cNvSpPr/>
          <p:nvPr/>
        </p:nvSpPr>
        <p:spPr>
          <a:xfrm>
            <a:off x="456935" y="37393033"/>
            <a:ext cx="11120405" cy="2778536"/>
          </a:xfrm>
          <a:prstGeom prst="roundRect">
            <a:avLst>
              <a:gd name="adj" fmla="val 26204"/>
            </a:avLst>
          </a:prstGeom>
          <a:solidFill>
            <a:schemeClr val="bg1"/>
          </a:solidFill>
          <a:ln w="508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298BEA8A-3BE3-CD43-9B6E-362FFE0BF950}"/>
              </a:ext>
            </a:extLst>
          </p:cNvPr>
          <p:cNvSpPr/>
          <p:nvPr/>
        </p:nvSpPr>
        <p:spPr>
          <a:xfrm>
            <a:off x="11886462" y="9691515"/>
            <a:ext cx="17643325" cy="5344977"/>
          </a:xfrm>
          <a:prstGeom prst="roundRect">
            <a:avLst>
              <a:gd name="adj" fmla="val 12687"/>
            </a:avLst>
          </a:prstGeom>
          <a:solidFill>
            <a:schemeClr val="bg1"/>
          </a:solidFill>
          <a:ln w="508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F8AB581F-947E-5241-973E-9564101E5BDE}"/>
              </a:ext>
            </a:extLst>
          </p:cNvPr>
          <p:cNvSpPr/>
          <p:nvPr/>
        </p:nvSpPr>
        <p:spPr>
          <a:xfrm>
            <a:off x="11920502" y="35919891"/>
            <a:ext cx="17609285" cy="4502194"/>
          </a:xfrm>
          <a:prstGeom prst="roundRect">
            <a:avLst>
              <a:gd name="adj" fmla="val 12819"/>
            </a:avLst>
          </a:prstGeom>
          <a:solidFill>
            <a:schemeClr val="bg1"/>
          </a:solidFill>
          <a:ln w="508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1E33530-1CAE-E64C-AE48-98FCA87AA271}"/>
              </a:ext>
            </a:extLst>
          </p:cNvPr>
          <p:cNvGrpSpPr/>
          <p:nvPr/>
        </p:nvGrpSpPr>
        <p:grpSpPr>
          <a:xfrm>
            <a:off x="335258" y="25757983"/>
            <a:ext cx="11242082" cy="11450351"/>
            <a:chOff x="631962" y="28712685"/>
            <a:chExt cx="11242082" cy="11450351"/>
          </a:xfrm>
        </p:grpSpPr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67AD5C20-9C80-1A40-8118-1EEF45917C24}"/>
                </a:ext>
              </a:extLst>
            </p:cNvPr>
            <p:cNvSpPr/>
            <p:nvPr/>
          </p:nvSpPr>
          <p:spPr>
            <a:xfrm>
              <a:off x="753639" y="28712685"/>
              <a:ext cx="11120405" cy="11450351"/>
            </a:xfrm>
            <a:prstGeom prst="roundRect">
              <a:avLst>
                <a:gd name="adj" fmla="val 5155"/>
              </a:avLst>
            </a:prstGeom>
            <a:solidFill>
              <a:schemeClr val="bg1"/>
            </a:solidFill>
            <a:ln w="508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E1331F34-8F29-9246-88AE-E9B2AECB3786}"/>
                    </a:ext>
                  </a:extLst>
                </p:cNvPr>
                <p:cNvSpPr/>
                <p:nvPr/>
              </p:nvSpPr>
              <p:spPr>
                <a:xfrm>
                  <a:off x="1110433" y="28825941"/>
                  <a:ext cx="10322539" cy="11214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Corrections for number fluctuations and the event plane resolution effects on the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32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𝚿</m:t>
                              </m:r>
                            </m:e>
                            <m:sub>
                              <m:r>
                                <a:rPr lang="en-US" sz="32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e>
                      </m:d>
                    </m:oMath>
                  </a14:m>
                  <a:r>
                    <a:rPr lang="en-US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E1331F34-8F29-9246-88AE-E9B2AECB37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433" y="28825941"/>
                  <a:ext cx="10322539" cy="1121461"/>
                </a:xfrm>
                <a:prstGeom prst="rect">
                  <a:avLst/>
                </a:prstGeom>
                <a:blipFill>
                  <a:blip r:embed="rId5"/>
                  <a:stretch>
                    <a:fillRect l="-1474" t="-6742" b="-123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D19E823-6293-BE4F-BC18-AF4D46260C22}"/>
                </a:ext>
              </a:extLst>
            </p:cNvPr>
            <p:cNvSpPr/>
            <p:nvPr/>
          </p:nvSpPr>
          <p:spPr>
            <a:xfrm>
              <a:off x="631962" y="33145300"/>
              <a:ext cx="35167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0100" lvl="1" indent="-342900">
                <a:buFont typeface="Wingdings" pitchFamily="2" charset="2"/>
                <a:buChar char="ü"/>
              </a:pPr>
              <a:r>
                <a:rPr lang="en-US" sz="2400" dirty="0">
                  <a:latin typeface="Times New Roman"/>
                </a:rPr>
                <a:t>Number fluctuations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26C774ED-3800-A647-99F1-9CEA7D7D6B0D}"/>
                    </a:ext>
                  </a:extLst>
                </p:cNvPr>
                <p:cNvSpPr/>
                <p:nvPr/>
              </p:nvSpPr>
              <p:spPr>
                <a:xfrm>
                  <a:off x="1051908" y="33582320"/>
                  <a:ext cx="4735589" cy="159319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2400" dirty="0">
                      <a:solidFill>
                        <a:schemeClr val="tx1"/>
                      </a:solidFill>
                      <a:latin typeface="Times New Roman"/>
                    </a:rPr>
                    <a:t>The influence of the particle number fluctuations can be minimized by empirically scale the </a:t>
                  </a:r>
                  <a14:m>
                    <m:oMath xmlns:m="http://schemas.openxmlformats.org/officeDocument/2006/math">
                      <m:r>
                        <a:rPr lang="en-US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400" dirty="0">
                      <a:solidFill>
                        <a:schemeClr val="tx1"/>
                      </a:solidFill>
                      <a:latin typeface="Times New Roman"/>
                    </a:rPr>
                    <a:t>by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𝑠h</m:t>
                              </m:r>
                            </m:sup>
                          </m:sSup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a14:m>
                  <a:r>
                    <a:rPr lang="en-US" sz="2400" dirty="0">
                      <a:solidFill>
                        <a:schemeClr val="tx1"/>
                      </a:solidFill>
                      <a:latin typeface="Times New Roman"/>
                    </a:rPr>
                    <a:t>to be </a:t>
                  </a:r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𝑆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tx1"/>
                      </a:solidFill>
                      <a:latin typeface="Times New Roman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26C774ED-3800-A647-99F1-9CEA7D7D6B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908" y="33582320"/>
                  <a:ext cx="4735589" cy="1593193"/>
                </a:xfrm>
                <a:prstGeom prst="rect">
                  <a:avLst/>
                </a:prstGeom>
                <a:blipFill>
                  <a:blip r:embed="rId6"/>
                  <a:stretch>
                    <a:fillRect l="-1872" t="-4000" r="-1872" b="-72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2FD97A0-957A-864F-87AE-EA3B82CB2D3E}"/>
                  </a:ext>
                </a:extLst>
              </p:cNvPr>
              <p:cNvSpPr/>
              <p:nvPr/>
            </p:nvSpPr>
            <p:spPr>
              <a:xfrm>
                <a:off x="12236266" y="9807295"/>
                <a:ext cx="4258273" cy="6290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  <m:sub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l-GR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𝚿</m:t>
                            </m:r>
                          </m:e>
                          <m:sub>
                            <m:r>
                              <a:rPr lang="en-US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</m:d>
                  </m:oMath>
                </a14:m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response</a:t>
                </a:r>
              </a:p>
            </p:txBody>
          </p:sp>
        </mc:Choice>
        <mc:Fallback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2FD97A0-957A-864F-87AE-EA3B82CB2D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6266" y="9807295"/>
                <a:ext cx="4258273" cy="629018"/>
              </a:xfrm>
              <a:prstGeom prst="rect">
                <a:avLst/>
              </a:prstGeom>
              <a:blipFill>
                <a:blip r:embed="rId7"/>
                <a:stretch>
                  <a:fillRect l="-593" t="-9804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04A45439-5437-B644-B215-729BF5D7A37A}"/>
                  </a:ext>
                </a:extLst>
              </p:cNvPr>
              <p:cNvSpPr/>
              <p:nvPr/>
            </p:nvSpPr>
            <p:spPr>
              <a:xfrm>
                <a:off x="22570411" y="13702910"/>
                <a:ext cx="684539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ctr"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srgbClr val="FF0000"/>
                    </a:solidFill>
                    <a:latin typeface="Times New Roman"/>
                  </a:rPr>
                  <a:t>The distinct difference in the measured response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/>
                  </a:rPr>
                  <a:t> panel (d) are in contrast with the CME-driven charge separation.</a:t>
                </a:r>
              </a:p>
            </p:txBody>
          </p:sp>
        </mc:Choice>
        <mc:Fallback xmlns="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04A45439-5437-B644-B215-729BF5D7A3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0411" y="13702910"/>
                <a:ext cx="6845394" cy="1200329"/>
              </a:xfrm>
              <a:prstGeom prst="rect">
                <a:avLst/>
              </a:prstGeom>
              <a:blipFill>
                <a:blip r:embed="rId8"/>
                <a:stretch>
                  <a:fillRect t="-3158" r="-1852" b="-1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7" name="Rectangle 156">
            <a:extLst>
              <a:ext uri="{FF2B5EF4-FFF2-40B4-BE49-F238E27FC236}">
                <a16:creationId xmlns:a16="http://schemas.microsoft.com/office/drawing/2014/main" id="{B0C5F5FC-37FC-254E-8F9A-2E3B0669FA3C}"/>
              </a:ext>
            </a:extLst>
          </p:cNvPr>
          <p:cNvSpPr/>
          <p:nvPr/>
        </p:nvSpPr>
        <p:spPr>
          <a:xfrm>
            <a:off x="12236266" y="35994331"/>
            <a:ext cx="106915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5EBA68D-62E2-C345-9965-1E4CE186200C}"/>
                  </a:ext>
                </a:extLst>
              </p:cNvPr>
              <p:cNvSpPr/>
              <p:nvPr/>
            </p:nvSpPr>
            <p:spPr>
              <a:xfrm>
                <a:off x="11988665" y="36754260"/>
                <a:ext cx="17298615" cy="976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/>
                  </a:rPr>
                  <a:t>Charge separation correlator,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800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80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=2,3)</m:t>
                    </m:r>
                  </m:oMath>
                </a14:m>
                <a:r>
                  <a:rPr lang="en-US" sz="2800" dirty="0">
                    <a:latin typeface="Times New Roman"/>
                  </a:rPr>
                  <a:t>, is investigated in, U+U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/>
                  </a:rPr>
                  <a:t>= 193 GeV, </a:t>
                </a:r>
                <a:r>
                  <a:rPr lang="en-US" sz="2800" dirty="0" err="1">
                    <a:latin typeface="Times New Roman"/>
                  </a:rPr>
                  <a:t>Au+Au</a:t>
                </a:r>
                <a:r>
                  <a:rPr lang="en-US" sz="2800" dirty="0">
                    <a:latin typeface="Times New Roman"/>
                  </a:rPr>
                  <a:t>, </a:t>
                </a:r>
                <a:r>
                  <a:rPr lang="en-US" sz="2800" dirty="0" err="1">
                    <a:latin typeface="Times New Roman"/>
                  </a:rPr>
                  <a:t>Cu+Au</a:t>
                </a:r>
                <a:r>
                  <a:rPr lang="en-US" sz="2800" dirty="0">
                    <a:latin typeface="Times New Roman"/>
                  </a:rPr>
                  <a:t> and p(d)+Au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/>
                  </a:rPr>
                  <a:t>= 200 GeV using the STAR detector.</a:t>
                </a:r>
              </a:p>
            </p:txBody>
          </p:sp>
        </mc:Choice>
        <mc:Fallback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5EBA68D-62E2-C345-9965-1E4CE18620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8665" y="36754260"/>
                <a:ext cx="17298615" cy="976421"/>
              </a:xfrm>
              <a:prstGeom prst="rect">
                <a:avLst/>
              </a:prstGeom>
              <a:blipFill>
                <a:blip r:embed="rId9"/>
                <a:stretch>
                  <a:fillRect t="-5128" b="-14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EF641846-B9B8-254E-85D5-46B1CF3DF163}"/>
                  </a:ext>
                </a:extLst>
              </p:cNvPr>
              <p:cNvSpPr/>
              <p:nvPr/>
            </p:nvSpPr>
            <p:spPr>
              <a:xfrm>
                <a:off x="12236266" y="37731082"/>
                <a:ext cx="13116541" cy="18298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800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/>
                  </a:rPr>
                  <a:t> measurements show: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US" sz="2800" dirty="0">
                    <a:latin typeface="Times New Roman"/>
                  </a:rPr>
                  <a:t>Expected difference in the response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>
                            <a:latin typeface="Cambria Math" charset="0"/>
                            <a:cs typeface="Times New Roman" panose="020206030504050203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>
                            <a:latin typeface="Cambria Math" charset="0"/>
                            <a:cs typeface="Times New Roman" panose="020206030504050203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800" dirty="0">
                  <a:latin typeface="Times New Roman"/>
                </a:endParaRP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US" sz="2800" dirty="0">
                    <a:latin typeface="Times New Roman"/>
                  </a:rPr>
                  <a:t>Expected difference in the response for small (p(d)+Au) and large systems (</a:t>
                </a:r>
                <a:r>
                  <a:rPr lang="en-US" sz="2800" dirty="0" err="1">
                    <a:latin typeface="Times New Roman"/>
                  </a:rPr>
                  <a:t>Au+Au</a:t>
                </a:r>
                <a:r>
                  <a:rPr lang="en-US" sz="2800" dirty="0">
                    <a:latin typeface="Times New Roman"/>
                  </a:rPr>
                  <a:t>)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800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/>
                  </a:rPr>
                  <a:t> width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/>
                  </a:rPr>
                  <a:t> independent (weak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US" sz="2800">
                        <a:latin typeface="Times New Roman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latin typeface="Times New Roman"/>
                      </a:rPr>
                      <m:t>driven</m:t>
                    </m:r>
                    <m:r>
                      <m:rPr>
                        <m:nor/>
                      </m:rPr>
                      <a:rPr lang="en-US" sz="2800">
                        <a:latin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latin typeface="Times New Roman"/>
                      </a:rPr>
                      <m:t>background</m:t>
                    </m:r>
                    <m:r>
                      <m:rPr>
                        <m:nor/>
                      </m:rPr>
                      <a:rPr lang="en-US" sz="2800">
                        <a:latin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latin typeface="Times New Roman"/>
                      </a:rPr>
                      <m:t>sensitivity</m:t>
                    </m:r>
                  </m:oMath>
                </a14:m>
                <a:r>
                  <a:rPr lang="en-US" sz="2800" dirty="0">
                    <a:latin typeface="Times New Roman"/>
                  </a:rPr>
                  <a:t>)</a:t>
                </a:r>
              </a:p>
            </p:txBody>
          </p:sp>
        </mc:Choice>
        <mc:Fallback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EF641846-B9B8-254E-85D5-46B1CF3DF1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6266" y="37731082"/>
                <a:ext cx="13116541" cy="1829860"/>
              </a:xfrm>
              <a:prstGeom prst="rect">
                <a:avLst/>
              </a:prstGeom>
              <a:blipFill>
                <a:blip r:embed="rId10"/>
                <a:stretch>
                  <a:fillRect l="-774" t="-3448" b="-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0C26F09E-C590-4E42-AED1-3AA9E7688F8E}"/>
                  </a:ext>
                </a:extLst>
              </p:cNvPr>
              <p:cNvSpPr/>
              <p:nvPr/>
            </p:nvSpPr>
            <p:spPr>
              <a:xfrm>
                <a:off x="12382888" y="39649022"/>
                <a:ext cx="15952219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rgbClr val="FF0000"/>
                    </a:solidFill>
                    <a:latin typeface="Times New Roman"/>
                  </a:rPr>
                  <a:t>The presented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3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sz="3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3000" dirty="0">
                    <a:solidFill>
                      <a:srgbClr val="FF0000"/>
                    </a:solidFill>
                    <a:latin typeface="Times New Roman"/>
                  </a:rPr>
                  <a:t> results are consistent with the expectation for CME-driven charge separation.</a:t>
                </a:r>
              </a:p>
            </p:txBody>
          </p:sp>
        </mc:Choice>
        <mc:Fallback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0C26F09E-C590-4E42-AED1-3AA9E7688F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888" y="39649022"/>
                <a:ext cx="15952219" cy="553998"/>
              </a:xfrm>
              <a:prstGeom prst="rect">
                <a:avLst/>
              </a:prstGeom>
              <a:blipFill>
                <a:blip r:embed="rId11"/>
                <a:stretch>
                  <a:fillRect t="-11111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2" name="Group 161">
            <a:extLst>
              <a:ext uri="{FF2B5EF4-FFF2-40B4-BE49-F238E27FC236}">
                <a16:creationId xmlns:a16="http://schemas.microsoft.com/office/drawing/2014/main" id="{099FAB3B-ACEF-8E4D-99A0-A392183C6F60}"/>
              </a:ext>
            </a:extLst>
          </p:cNvPr>
          <p:cNvGrpSpPr/>
          <p:nvPr/>
        </p:nvGrpSpPr>
        <p:grpSpPr>
          <a:xfrm>
            <a:off x="11872066" y="15360635"/>
            <a:ext cx="17643325" cy="5908493"/>
            <a:chOff x="11848620" y="17449797"/>
            <a:chExt cx="17643325" cy="5908493"/>
          </a:xfrm>
        </p:grpSpPr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78A98F40-4330-9645-AE14-BF6E6AB4B28E}"/>
                </a:ext>
              </a:extLst>
            </p:cNvPr>
            <p:cNvSpPr/>
            <p:nvPr/>
          </p:nvSpPr>
          <p:spPr>
            <a:xfrm>
              <a:off x="11848620" y="17449797"/>
              <a:ext cx="17643325" cy="5908493"/>
            </a:xfrm>
            <a:prstGeom prst="roundRect">
              <a:avLst>
                <a:gd name="adj" fmla="val 10825"/>
              </a:avLst>
            </a:prstGeom>
            <a:solidFill>
              <a:schemeClr val="bg1"/>
            </a:solidFill>
            <a:ln w="508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354E8266-C1A0-7949-804E-E4F936D09FB7}"/>
                    </a:ext>
                  </a:extLst>
                </p:cNvPr>
                <p:cNvSpPr/>
                <p:nvPr/>
              </p:nvSpPr>
              <p:spPr>
                <a:xfrm>
                  <a:off x="12244447" y="17560061"/>
                  <a:ext cx="9557038" cy="6290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32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𝚿</m:t>
                              </m:r>
                            </m:e>
                            <m:sub>
                              <m:r>
                                <a:rPr lang="en-US" sz="32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e>
                      </m:d>
                    </m:oMath>
                  </a14:m>
                  <a:r>
                    <a:rPr lang="en-US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response for small and large systems</a:t>
                  </a:r>
                </a:p>
              </p:txBody>
            </p:sp>
          </mc:Choice>
          <mc:Fallback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354E8266-C1A0-7949-804E-E4F936D09F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44447" y="17560061"/>
                  <a:ext cx="9557038" cy="629018"/>
                </a:xfrm>
                <a:prstGeom prst="rect">
                  <a:avLst/>
                </a:prstGeom>
                <a:blipFill>
                  <a:blip r:embed="rId12"/>
                  <a:stretch>
                    <a:fillRect l="-398" t="-9804" b="-215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4C451898-9963-764A-AAF6-DCB6E00B615E}"/>
                    </a:ext>
                  </a:extLst>
                </p:cNvPr>
                <p:cNvSpPr/>
                <p:nvPr/>
              </p:nvSpPr>
              <p:spPr>
                <a:xfrm>
                  <a:off x="11897056" y="18284093"/>
                  <a:ext cx="10415680" cy="22990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 algn="just">
                    <a:buFont typeface="Wingdings" pitchFamily="2" charset="2"/>
                    <a:buChar char="Ø"/>
                  </a:pPr>
                  <a:r>
                    <a:rPr lang="en-US" sz="2800" dirty="0">
                      <a:latin typeface="Times New Roman"/>
                    </a:rPr>
                    <a:t> The noticeably flat/convex distributions for p(d)+Au collisions are consistent with the reduced magnetic field strength and the approximately random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a14:m>
                  <a:r>
                    <a:rPr lang="en-US" sz="2800" dirty="0">
                      <a:latin typeface="Times New Roman"/>
                    </a:rPr>
                    <a:t>-field orientations (relative to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2800" dirty="0">
                      <a:latin typeface="Times New Roman"/>
                    </a:rPr>
                    <a:t>) expected in these collisions. </a:t>
                  </a:r>
                  <a:r>
                    <a:rPr lang="en-US" sz="2800" dirty="0">
                      <a:solidFill>
                        <a:srgbClr val="FF0000"/>
                      </a:solidFill>
                      <a:latin typeface="Times New Roman"/>
                    </a:rPr>
                    <a:t>The distribution for peripheral </a:t>
                  </a:r>
                  <a:r>
                    <a:rPr lang="en-US" sz="2800" dirty="0" err="1">
                      <a:solidFill>
                        <a:srgbClr val="FF0000"/>
                      </a:solidFill>
                      <a:latin typeface="Times New Roman"/>
                    </a:rPr>
                    <a:t>Au+Au</a:t>
                  </a:r>
                  <a:r>
                    <a:rPr lang="en-US" sz="2800" dirty="0">
                      <a:solidFill>
                        <a:srgbClr val="FF0000"/>
                      </a:solidFill>
                      <a:latin typeface="Times New Roman"/>
                    </a:rPr>
                    <a:t> collisions is decidedly concave-shaped.</a:t>
                  </a:r>
                </a:p>
              </p:txBody>
            </p:sp>
          </mc:Choice>
          <mc:Fallback xmlns=""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4C451898-9963-764A-AAF6-DCB6E00B61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97056" y="18284093"/>
                  <a:ext cx="10415680" cy="2299027"/>
                </a:xfrm>
                <a:prstGeom prst="rect">
                  <a:avLst/>
                </a:prstGeom>
                <a:blipFill>
                  <a:blip r:embed="rId49"/>
                  <a:stretch>
                    <a:fillRect l="-974" t="-2198" r="-1096" b="-6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68B6DFA7-C90A-594C-85EC-6F88F97D882E}"/>
                    </a:ext>
                  </a:extLst>
                </p:cNvPr>
                <p:cNvSpPr/>
                <p:nvPr/>
              </p:nvSpPr>
              <p:spPr>
                <a:xfrm>
                  <a:off x="11930991" y="20747101"/>
                  <a:ext cx="10400686" cy="13849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 algn="just">
                    <a:buFont typeface="Wingdings" pitchFamily="2" charset="2"/>
                    <a:buChar char="Ø"/>
                  </a:pPr>
                  <a:r>
                    <a:rPr lang="en-US" sz="2800" dirty="0">
                      <a:latin typeface="Times New Roman"/>
                    </a:rPr>
                    <a:t> These observations contrast with the large background-driven signal observed for </a:t>
                  </a:r>
                  <a:r>
                    <a:rPr lang="en-US" sz="2800" dirty="0" err="1">
                      <a:latin typeface="Times New Roman"/>
                    </a:rPr>
                    <a:t>p+Pb</a:t>
                  </a:r>
                  <a:r>
                    <a:rPr lang="en-US" sz="2800" dirty="0">
                      <a:latin typeface="Times New Roman"/>
                    </a:rPr>
                    <a:t> and peripheral </a:t>
                  </a:r>
                  <a:r>
                    <a:rPr lang="en-US" sz="2800" dirty="0" err="1">
                      <a:latin typeface="Times New Roman"/>
                    </a:rPr>
                    <a:t>Pb+Pb</a:t>
                  </a:r>
                  <a:r>
                    <a:rPr lang="en-US" sz="2800" dirty="0">
                      <a:latin typeface="Times New Roman"/>
                    </a:rPr>
                    <a:t> collisions at the LHC [2], with the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</m:oMath>
                  </a14:m>
                  <a:r>
                    <a:rPr lang="en-US" sz="2800" dirty="0">
                      <a:latin typeface="Times New Roman"/>
                    </a:rPr>
                    <a:t> correlator. </a:t>
                  </a:r>
                </a:p>
              </p:txBody>
            </p:sp>
          </mc:Choice>
          <mc:Fallback xmlns="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68B6DFA7-C90A-594C-85EC-6F88F97D88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30991" y="20747101"/>
                  <a:ext cx="10400686" cy="1384995"/>
                </a:xfrm>
                <a:prstGeom prst="rect">
                  <a:avLst/>
                </a:prstGeom>
                <a:blipFill>
                  <a:blip r:embed="rId50"/>
                  <a:stretch>
                    <a:fillRect l="-976" t="-3636" r="-1220" b="-1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D4095FF6-F4A4-E745-9798-5BD868B3D2CD}"/>
                    </a:ext>
                  </a:extLst>
                </p:cNvPr>
                <p:cNvSpPr/>
                <p:nvPr/>
              </p:nvSpPr>
              <p:spPr>
                <a:xfrm>
                  <a:off x="11965219" y="22165543"/>
                  <a:ext cx="10939143" cy="9541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 algn="just">
                    <a:buFont typeface="Wingdings" pitchFamily="2" charset="2"/>
                    <a:buChar char="Ø"/>
                  </a:pPr>
                  <a:r>
                    <a:rPr lang="en-US" sz="2800" dirty="0">
                      <a:solidFill>
                        <a:srgbClr val="FF0000"/>
                      </a:solidFill>
                      <a:latin typeface="Times New Roman"/>
                    </a:rPr>
                    <a:t> These results suggest that the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8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800" dirty="0">
                      <a:solidFill>
                        <a:srgbClr val="FF0000"/>
                      </a:solidFill>
                      <a:latin typeface="Times New Roman"/>
                    </a:rPr>
                    <a:t>correlator is less sensitive to the backgrounds than the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</m:oMath>
                  </a14:m>
                  <a:r>
                    <a:rPr lang="en-US" sz="2800" dirty="0">
                      <a:solidFill>
                        <a:srgbClr val="FF0000"/>
                      </a:solidFill>
                      <a:latin typeface="Times New Roman"/>
                    </a:rPr>
                    <a:t> correlator.</a:t>
                  </a:r>
                </a:p>
              </p:txBody>
            </p:sp>
          </mc:Choice>
          <mc:Fallback xmlns=""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D4095FF6-F4A4-E745-9798-5BD868B3D2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65219" y="22165543"/>
                  <a:ext cx="10939143" cy="954107"/>
                </a:xfrm>
                <a:prstGeom prst="rect">
                  <a:avLst/>
                </a:prstGeom>
                <a:blipFill>
                  <a:blip r:embed="rId51"/>
                  <a:stretch>
                    <a:fillRect l="-928" t="-6579" r="-1160"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78FAD26D-6E1F-164E-BEDA-A0671CCBCF3A}"/>
              </a:ext>
            </a:extLst>
          </p:cNvPr>
          <p:cNvGrpSpPr/>
          <p:nvPr/>
        </p:nvGrpSpPr>
        <p:grpSpPr>
          <a:xfrm>
            <a:off x="11864949" y="29013757"/>
            <a:ext cx="17698879" cy="6639141"/>
            <a:chOff x="11864949" y="29013757"/>
            <a:chExt cx="17698879" cy="6639141"/>
          </a:xfrm>
        </p:grpSpPr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FD9F75DB-1FA5-2342-9CA9-8B8147D9EDE8}"/>
                </a:ext>
              </a:extLst>
            </p:cNvPr>
            <p:cNvSpPr/>
            <p:nvPr/>
          </p:nvSpPr>
          <p:spPr>
            <a:xfrm>
              <a:off x="11864949" y="29013757"/>
              <a:ext cx="17698879" cy="6639141"/>
            </a:xfrm>
            <a:prstGeom prst="roundRect">
              <a:avLst>
                <a:gd name="adj" fmla="val 10092"/>
              </a:avLst>
            </a:prstGeom>
            <a:solidFill>
              <a:schemeClr val="bg1"/>
            </a:solidFill>
            <a:ln w="508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A4F5ED06-57D3-0945-8994-8D1B8E409790}"/>
                    </a:ext>
                  </a:extLst>
                </p:cNvPr>
                <p:cNvSpPr/>
                <p:nvPr/>
              </p:nvSpPr>
              <p:spPr>
                <a:xfrm>
                  <a:off x="12283745" y="29137445"/>
                  <a:ext cx="8672984" cy="6270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Collision-system dependence of the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𝐑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32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𝚿</m:t>
                              </m:r>
                            </m:e>
                            <m:sub>
                              <m:r>
                                <a:rPr lang="en-US" sz="32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𝐦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3200" b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𝐒</m:t>
                          </m:r>
                        </m:e>
                      </m:d>
                    </m:oMath>
                  </a14:m>
                  <a:endPara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A4F5ED06-57D3-0945-8994-8D1B8E4097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83745" y="29137445"/>
                  <a:ext cx="8672984" cy="627095"/>
                </a:xfrm>
                <a:prstGeom prst="rect">
                  <a:avLst/>
                </a:prstGeom>
                <a:blipFill>
                  <a:blip r:embed="rId52"/>
                  <a:stretch>
                    <a:fillRect l="-1608" t="-9804" b="-215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579DD7EF-1B1E-A546-9A44-60AD024A0446}"/>
              </a:ext>
            </a:extLst>
          </p:cNvPr>
          <p:cNvSpPr/>
          <p:nvPr/>
        </p:nvSpPr>
        <p:spPr>
          <a:xfrm>
            <a:off x="926322" y="37511122"/>
            <a:ext cx="5807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46BCF02B-AA77-2E4A-B619-B58D08583B0F}"/>
              </a:ext>
            </a:extLst>
          </p:cNvPr>
          <p:cNvSpPr/>
          <p:nvPr/>
        </p:nvSpPr>
        <p:spPr>
          <a:xfrm>
            <a:off x="1399874" y="38264027"/>
            <a:ext cx="87784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N. Magdy, et al., Phys. Rev. C97, 061901 (2018)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V. Khachatryan et al. (CMS Collaboration)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Phys. Rev. Lett. 118, 122301 (2017</a:t>
            </a:r>
            <a:r>
              <a:rPr lang="en-US" sz="2800" dirty="0"/>
              <a:t>)</a:t>
            </a:r>
            <a:endParaRPr lang="en-US" sz="2800" dirty="0">
              <a:latin typeface="Times New Roman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88F7BDD-3163-564B-951E-7C2309A5E848}"/>
              </a:ext>
            </a:extLst>
          </p:cNvPr>
          <p:cNvGrpSpPr/>
          <p:nvPr/>
        </p:nvGrpSpPr>
        <p:grpSpPr>
          <a:xfrm>
            <a:off x="11870133" y="21593272"/>
            <a:ext cx="17643325" cy="7195242"/>
            <a:chOff x="11848620" y="17652812"/>
            <a:chExt cx="17643325" cy="6133227"/>
          </a:xfrm>
        </p:grpSpPr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C57223A8-80AD-E349-B95B-53DA0D150291}"/>
                </a:ext>
              </a:extLst>
            </p:cNvPr>
            <p:cNvSpPr/>
            <p:nvPr/>
          </p:nvSpPr>
          <p:spPr>
            <a:xfrm>
              <a:off x="11848620" y="17652812"/>
              <a:ext cx="17643325" cy="6133227"/>
            </a:xfrm>
            <a:prstGeom prst="roundRect">
              <a:avLst>
                <a:gd name="adj" fmla="val 10375"/>
              </a:avLst>
            </a:prstGeom>
            <a:solidFill>
              <a:schemeClr val="bg1"/>
            </a:solidFill>
            <a:ln w="508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3BE1134-1E29-5A49-9EB9-61F1F3844564}"/>
                    </a:ext>
                  </a:extLst>
                </p:cNvPr>
                <p:cNvSpPr/>
                <p:nvPr/>
              </p:nvSpPr>
              <p:spPr>
                <a:xfrm>
                  <a:off x="12335311" y="17773834"/>
                  <a:ext cx="8946176" cy="5345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1" i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𝐑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3200" b="1" i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𝚿</m:t>
                              </m:r>
                            </m:e>
                            <m:sub>
                              <m:r>
                                <a:rPr lang="en-US" sz="3200" b="1" i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𝐦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 i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3200" b="1" i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𝐒</m:t>
                          </m:r>
                        </m:e>
                      </m:d>
                    </m:oMath>
                  </a14:m>
                  <a:r>
                    <a:rPr lang="en-US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response </a:t>
                  </a:r>
                  <a:r>
                    <a:rPr lang="en-US" sz="3200" b="1" dirty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a:t>to event-shape selections</a:t>
                  </a:r>
                </a:p>
              </p:txBody>
            </p:sp>
          </mc:Choice>
          <mc:Fallback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3BE1134-1E29-5A49-9EB9-61F1F38445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35311" y="17773834"/>
                  <a:ext cx="8946176" cy="534536"/>
                </a:xfrm>
                <a:prstGeom prst="rect">
                  <a:avLst/>
                </a:prstGeom>
                <a:blipFill>
                  <a:blip r:embed="rId53"/>
                  <a:stretch>
                    <a:fillRect l="-426" t="-9804" b="-254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5B960E0C-CD57-FF41-AB27-6B89CD17E214}"/>
                  </a:ext>
                </a:extLst>
              </p:cNvPr>
              <p:cNvSpPr/>
              <p:nvPr/>
            </p:nvSpPr>
            <p:spPr>
              <a:xfrm>
                <a:off x="11922991" y="22346599"/>
                <a:ext cx="7994174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2800" dirty="0">
                    <a:latin typeface="Times New Roman" charset="0"/>
                    <a:cs typeface="Times New Roman" charset="0"/>
                  </a:rPr>
                  <a:t> Events are further subdivided into groups with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charset="0"/>
                          </a:rPr>
                          <m:t>𝑞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charset="0"/>
                    <a:cs typeface="Times New Roman" charset="0"/>
                  </a:rPr>
                  <a:t> magnitude:</a:t>
                </a:r>
              </a:p>
            </p:txBody>
          </p:sp>
        </mc:Choice>
        <mc:Fallback xmlns="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5B960E0C-CD57-FF41-AB27-6B89CD17E2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2991" y="22346599"/>
                <a:ext cx="7994174" cy="954107"/>
              </a:xfrm>
              <a:prstGeom prst="rect">
                <a:avLst/>
              </a:prstGeom>
              <a:blipFill>
                <a:blip r:embed="rId79"/>
                <a:stretch>
                  <a:fillRect l="-1270" t="-657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8FD7F06-235B-C34C-8B44-EFEB435DA81D}"/>
                  </a:ext>
                </a:extLst>
              </p:cNvPr>
              <p:cNvSpPr/>
              <p:nvPr/>
            </p:nvSpPr>
            <p:spPr>
              <a:xfrm>
                <a:off x="20310074" y="22311099"/>
                <a:ext cx="8946177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ctr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800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/>
                  </a:rPr>
                  <a:t>correlators obtained for 20-50% central </a:t>
                </a:r>
                <a:r>
                  <a:rPr lang="en-US" sz="2800" dirty="0" err="1">
                    <a:latin typeface="Times New Roman"/>
                  </a:rPr>
                  <a:t>Au+Au</a:t>
                </a:r>
                <a:r>
                  <a:rPr lang="en-US" sz="2800" dirty="0">
                    <a:latin typeface="Times New Roman"/>
                  </a:rPr>
                  <a:t> collisions, for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charset="0"/>
                          </a:rPr>
                          <m:t>𝑞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/>
                  </a:rPr>
                  <a:t> selections.</a:t>
                </a:r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8FD7F06-235B-C34C-8B44-EFEB435DA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0074" y="22311099"/>
                <a:ext cx="8946177" cy="954107"/>
              </a:xfrm>
              <a:prstGeom prst="rect">
                <a:avLst/>
              </a:prstGeom>
              <a:blipFill>
                <a:blip r:embed="rId80"/>
                <a:stretch>
                  <a:fillRect l="-142" t="-6579" r="-283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/>
          <p:cNvSpPr/>
          <p:nvPr/>
        </p:nvSpPr>
        <p:spPr>
          <a:xfrm>
            <a:off x="513426" y="9691515"/>
            <a:ext cx="10978470" cy="5933467"/>
          </a:xfrm>
          <a:prstGeom prst="roundRect">
            <a:avLst>
              <a:gd name="adj" fmla="val 11209"/>
            </a:avLst>
          </a:prstGeom>
          <a:solidFill>
            <a:schemeClr val="bg1"/>
          </a:solidFill>
          <a:ln w="508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50E9E0-26E1-7545-920A-F1EA0B3B4A1D}"/>
              </a:ext>
            </a:extLst>
          </p:cNvPr>
          <p:cNvSpPr/>
          <p:nvPr/>
        </p:nvSpPr>
        <p:spPr>
          <a:xfrm>
            <a:off x="882266" y="9752678"/>
            <a:ext cx="10196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STAR experiment at RHIC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3">
                <a:extLst>
                  <a:ext uri="{FF2B5EF4-FFF2-40B4-BE49-F238E27FC236}">
                    <a16:creationId xmlns:a16="http://schemas.microsoft.com/office/drawing/2014/main" id="{8CCF15B1-2784-5D41-921C-6BBB32199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0794" y="10555789"/>
                <a:ext cx="6132346" cy="1641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buFont typeface="Wingdings" charset="2"/>
                  <a:buChar char="Ø"/>
                </a:pPr>
                <a:r>
                  <a:rPr lang="en-US" altLang="x-none" sz="2400" dirty="0">
                    <a:latin typeface="Times New Roman"/>
                  </a:rPr>
                  <a:t>The TPC detector is used in the current analysis</a:t>
                </a:r>
              </a:p>
              <a:p>
                <a:pPr>
                  <a:buFont typeface="Wingdings" charset="2"/>
                  <a:buChar char="Ø"/>
                </a:pPr>
                <a:r>
                  <a:rPr lang="en-US" sz="2400" dirty="0">
                    <a:latin typeface="Times New Roman" charset="0"/>
                    <a:ea typeface="Times New Roman" charset="0"/>
                    <a:cs typeface="Times New Roman" charset="0"/>
                  </a:rPr>
                  <a:t>Charged hadrons with 0.2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charset="0"/>
                    <a:ea typeface="Times New Roman" charset="0"/>
                    <a:cs typeface="Times New Roman" charset="0"/>
                  </a:rPr>
                  <a:t> &lt; 2.0 GeV/c are used to construct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4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Ψ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l-GR" sz="24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η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&gt;0.1</m:t>
                        </m:r>
                      </m:sup>
                    </m:sSubSup>
                  </m:oMath>
                </a14:m>
                <a:r>
                  <a:rPr lang="en-US" sz="2400" dirty="0"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4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Ψ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l-GR" sz="24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η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&lt;−0.1</m:t>
                        </m:r>
                      </m:sup>
                    </m:sSubSup>
                  </m:oMath>
                </a14:m>
                <a:endParaRPr lang="en-US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8" name="Rectangle 3">
                <a:extLst>
                  <a:ext uri="{FF2B5EF4-FFF2-40B4-BE49-F238E27FC236}">
                    <a16:creationId xmlns:a16="http://schemas.microsoft.com/office/drawing/2014/main" id="{8CCF15B1-2784-5D41-921C-6BBB321996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0794" y="10555789"/>
                <a:ext cx="6132346" cy="1641540"/>
              </a:xfrm>
              <a:prstGeom prst="rect">
                <a:avLst/>
              </a:prstGeom>
              <a:blipFill>
                <a:blip r:embed="rId81"/>
                <a:stretch>
                  <a:fillRect l="-1449" t="-2308" b="-692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3">
                <a:extLst>
                  <a:ext uri="{FF2B5EF4-FFF2-40B4-BE49-F238E27FC236}">
                    <a16:creationId xmlns:a16="http://schemas.microsoft.com/office/drawing/2014/main" id="{30A1FA42-EC76-9C46-91D7-6B193AC59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245" y="14314838"/>
                <a:ext cx="9955786" cy="974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buFont typeface="Wingdings" charset="2"/>
                  <a:buChar char="Ø"/>
                </a:pPr>
                <a:r>
                  <a:rPr lang="en-US" sz="2400" dirty="0">
                    <a:latin typeface="Times New Roman" charset="0"/>
                    <a:ea typeface="Times New Roman" charset="0"/>
                    <a:cs typeface="Times New Roman" charset="0"/>
                  </a:rPr>
                  <a:t>Particles with 0.35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charset="0"/>
                    <a:ea typeface="Times New Roman" charset="0"/>
                    <a:cs typeface="Times New Roman" charset="0"/>
                  </a:rPr>
                  <a:t> &lt; 2.0 GeV/c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η</m:t>
                    </m:r>
                    <m:r>
                      <a:rPr lang="en-US" sz="240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&lt;0 </m:t>
                    </m:r>
                  </m:oMath>
                </a14:m>
                <a:r>
                  <a:rPr lang="en-US" sz="2400" dirty="0">
                    <a:latin typeface="Times New Roman" charset="0"/>
                    <a:ea typeface="Times New Roman" charset="0"/>
                    <a:cs typeface="Times New Roman" charset="0"/>
                  </a:rPr>
                  <a:t>are analyzed using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4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Ψ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l-GR" sz="24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η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&gt;0.1</m:t>
                        </m:r>
                      </m:sup>
                    </m:sSubSup>
                  </m:oMath>
                </a14:m>
                <a:endParaRPr lang="en-US" altLang="x-none" sz="1100" dirty="0">
                  <a:latin typeface="Times New Roman"/>
                </a:endParaRPr>
              </a:p>
              <a:p>
                <a:pPr>
                  <a:buFont typeface="Wingdings" charset="2"/>
                  <a:buChar char="Ø"/>
                </a:pPr>
                <a:r>
                  <a:rPr lang="en-US" sz="2400" dirty="0">
                    <a:latin typeface="Times New Roman" charset="0"/>
                    <a:ea typeface="Times New Roman" charset="0"/>
                    <a:cs typeface="Times New Roman" charset="0"/>
                  </a:rPr>
                  <a:t> Particles with 0.35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charset="0"/>
                    <a:ea typeface="Times New Roman" charset="0"/>
                    <a:cs typeface="Times New Roman" charset="0"/>
                  </a:rPr>
                  <a:t> &lt; 2.0 GeV/c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η</m:t>
                    </m:r>
                    <m:r>
                      <a:rPr lang="en-US" sz="240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&gt;0 </m:t>
                    </m:r>
                  </m:oMath>
                </a14:m>
                <a:r>
                  <a:rPr lang="en-US" sz="2400" dirty="0">
                    <a:latin typeface="Times New Roman" charset="0"/>
                    <a:ea typeface="Times New Roman" charset="0"/>
                    <a:cs typeface="Times New Roman" charset="0"/>
                  </a:rPr>
                  <a:t>are analyzed using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4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Ψ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l-GR" sz="24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η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&lt;−0.1</m:t>
                        </m:r>
                      </m:sup>
                    </m:sSubSup>
                  </m:oMath>
                </a14:m>
                <a:endParaRPr lang="en-US" sz="2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5" name="Rectangle 3">
                <a:extLst>
                  <a:ext uri="{FF2B5EF4-FFF2-40B4-BE49-F238E27FC236}">
                    <a16:creationId xmlns:a16="http://schemas.microsoft.com/office/drawing/2014/main" id="{30A1FA42-EC76-9C46-91D7-6B193AC596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245" y="14314838"/>
                <a:ext cx="9955786" cy="974754"/>
              </a:xfrm>
              <a:prstGeom prst="rect">
                <a:avLst/>
              </a:prstGeom>
              <a:blipFill>
                <a:blip r:embed="rId82"/>
                <a:stretch>
                  <a:fillRect l="-764" b="-115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0CFA9388-1E17-084F-939A-D86F3B1AB85B}"/>
              </a:ext>
            </a:extLst>
          </p:cNvPr>
          <p:cNvGrpSpPr/>
          <p:nvPr/>
        </p:nvGrpSpPr>
        <p:grpSpPr>
          <a:xfrm>
            <a:off x="7524962" y="12319523"/>
            <a:ext cx="2639904" cy="2005148"/>
            <a:chOff x="6326222" y="4833634"/>
            <a:chExt cx="1860809" cy="16124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280A43-AE0D-1241-AA86-DB6CC0469E66}"/>
                    </a:ext>
                  </a:extLst>
                </p:cNvPr>
                <p:cNvSpPr/>
                <p:nvPr/>
              </p:nvSpPr>
              <p:spPr>
                <a:xfrm>
                  <a:off x="6326222" y="5382975"/>
                  <a:ext cx="835600" cy="513763"/>
                </a:xfrm>
                <a:prstGeom prst="rect">
                  <a:avLst/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lang="el-GR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𝜳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l-GR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𝛈</m:t>
                            </m:r>
                            <m:r>
                              <a:rPr lang="en-US" sz="24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&lt;−</m:t>
                            </m:r>
                            <m: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𝟎</m:t>
                            </m:r>
                            <m:r>
                              <a:rPr lang="en-US" sz="24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.</m:t>
                            </m:r>
                            <m:r>
                              <a:rPr lang="en-US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𝟏</m:t>
                            </m:r>
                          </m:sup>
                        </m:sSubSup>
                      </m:oMath>
                    </m:oMathPara>
                  </a14:m>
                  <a:endParaRPr lang="en-US" sz="2400" b="1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280A43-AE0D-1241-AA86-DB6CC0469E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6222" y="5382975"/>
                  <a:ext cx="835600" cy="513763"/>
                </a:xfrm>
                <a:prstGeom prst="rect">
                  <a:avLst/>
                </a:prstGeom>
                <a:blipFill>
                  <a:blip r:embed="rId84"/>
                  <a:stretch>
                    <a:fillRect l="-5208"/>
                  </a:stretch>
                </a:blipFill>
                <a:ln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Curved Down Arrow 26">
              <a:extLst>
                <a:ext uri="{FF2B5EF4-FFF2-40B4-BE49-F238E27FC236}">
                  <a16:creationId xmlns:a16="http://schemas.microsoft.com/office/drawing/2014/main" id="{D8134667-9750-9E42-8C87-51FC10804159}"/>
                </a:ext>
              </a:extLst>
            </p:cNvPr>
            <p:cNvSpPr/>
            <p:nvPr/>
          </p:nvSpPr>
          <p:spPr>
            <a:xfrm rot="10800000">
              <a:off x="6679607" y="5896737"/>
              <a:ext cx="1186376" cy="549341"/>
            </a:xfrm>
            <a:prstGeom prst="curvedDown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E124A95-A3D8-5648-8370-9CECF7AD4F52}"/>
                    </a:ext>
                  </a:extLst>
                </p:cNvPr>
                <p:cNvSpPr/>
                <p:nvPr/>
              </p:nvSpPr>
              <p:spPr>
                <a:xfrm>
                  <a:off x="7342546" y="5398004"/>
                  <a:ext cx="844485" cy="51376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lang="el-GR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𝜳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l-GR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𝛈</m:t>
                            </m:r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&gt;</m:t>
                            </m:r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𝟎</m:t>
                            </m:r>
                            <m:r>
                              <a:rPr lang="en-US" sz="24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.</m:t>
                            </m:r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𝟏</m:t>
                            </m:r>
                          </m:sup>
                        </m:sSubSup>
                      </m:oMath>
                    </m:oMathPara>
                  </a14:m>
                  <a:endParaRPr lang="en-US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E124A95-A3D8-5648-8370-9CECF7AD4F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2546" y="5398004"/>
                  <a:ext cx="844485" cy="513763"/>
                </a:xfrm>
                <a:prstGeom prst="rect">
                  <a:avLst/>
                </a:prstGeom>
                <a:blipFill>
                  <a:blip r:embed="rId8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Curved Down Arrow 28">
              <a:extLst>
                <a:ext uri="{FF2B5EF4-FFF2-40B4-BE49-F238E27FC236}">
                  <a16:creationId xmlns:a16="http://schemas.microsoft.com/office/drawing/2014/main" id="{7410C2FA-E316-7142-BAE7-5CFF2B36367B}"/>
                </a:ext>
              </a:extLst>
            </p:cNvPr>
            <p:cNvSpPr/>
            <p:nvPr/>
          </p:nvSpPr>
          <p:spPr>
            <a:xfrm>
              <a:off x="6762255" y="4833634"/>
              <a:ext cx="1186376" cy="549341"/>
            </a:xfrm>
            <a:prstGeom prst="curvedDown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74E73C6-BE6F-0A49-9A26-02494808C916}"/>
              </a:ext>
            </a:extLst>
          </p:cNvPr>
          <p:cNvSpPr/>
          <p:nvPr/>
        </p:nvSpPr>
        <p:spPr>
          <a:xfrm>
            <a:off x="25826937" y="10794881"/>
            <a:ext cx="1867833" cy="401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4" name="Picture 2" descr="Quark Matter 2019 - the XXVIIIth International Conference on Ultra-relativistic Nucleus-Nucleus Collisions">
            <a:extLst>
              <a:ext uri="{FF2B5EF4-FFF2-40B4-BE49-F238E27FC236}">
                <a16:creationId xmlns:a16="http://schemas.microsoft.com/office/drawing/2014/main" id="{482F6959-F74A-A943-BE42-4BF1DA8F3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6">
            <a:extLst>
              <a:ext uri="{BEBA8EAE-BF5A-486C-A8C5-ECC9F3942E4B}">
                <a14:imgProps xmlns:a14="http://schemas.microsoft.com/office/drawing/2010/main">
                  <a14:imgLayer r:embed="rId87">
                    <a14:imgEffect>
                      <a14:sharpenSoften amoun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85"/>
          <a:stretch/>
        </p:blipFill>
        <p:spPr bwMode="auto">
          <a:xfrm>
            <a:off x="10382703" y="40763186"/>
            <a:ext cx="5719346" cy="171818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3E2F732-38C3-B848-A4AC-A0B61529B2EB}"/>
              </a:ext>
            </a:extLst>
          </p:cNvPr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24150153" y="40598792"/>
            <a:ext cx="5457975" cy="2020963"/>
          </a:xfrm>
          <a:prstGeom prst="rect">
            <a:avLst/>
          </a:prstGeom>
        </p:spPr>
      </p:pic>
      <p:grpSp>
        <p:nvGrpSpPr>
          <p:cNvPr id="185" name="Group 184">
            <a:extLst>
              <a:ext uri="{FF2B5EF4-FFF2-40B4-BE49-F238E27FC236}">
                <a16:creationId xmlns:a16="http://schemas.microsoft.com/office/drawing/2014/main" id="{F5B36B3E-CE7F-6D45-97E2-C7FD07C3BD76}"/>
              </a:ext>
            </a:extLst>
          </p:cNvPr>
          <p:cNvGrpSpPr/>
          <p:nvPr/>
        </p:nvGrpSpPr>
        <p:grpSpPr>
          <a:xfrm>
            <a:off x="625864" y="40766745"/>
            <a:ext cx="8300298" cy="1853010"/>
            <a:chOff x="1597773" y="-487450"/>
            <a:chExt cx="8300298" cy="1644950"/>
          </a:xfrm>
        </p:grpSpPr>
        <p:pic>
          <p:nvPicPr>
            <p:cNvPr id="186" name="Picture 28">
              <a:extLst>
                <a:ext uri="{FF2B5EF4-FFF2-40B4-BE49-F238E27FC236}">
                  <a16:creationId xmlns:a16="http://schemas.microsoft.com/office/drawing/2014/main" id="{03C8CC32-C0E9-0D43-B56D-14E174267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9"/>
            <a:stretch>
              <a:fillRect/>
            </a:stretch>
          </p:blipFill>
          <p:spPr bwMode="auto">
            <a:xfrm>
              <a:off x="1774319" y="-487450"/>
              <a:ext cx="7831577" cy="1190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52620235-A1CD-184D-BBB5-125238C5B7A9}"/>
                </a:ext>
              </a:extLst>
            </p:cNvPr>
            <p:cNvSpPr/>
            <p:nvPr/>
          </p:nvSpPr>
          <p:spPr>
            <a:xfrm>
              <a:off x="1597773" y="774994"/>
              <a:ext cx="8300298" cy="382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002060"/>
                  </a:solidFill>
                  <a:latin typeface="Times New Roman"/>
                </a:rPr>
                <a:t>This work is supported by the grant from DOE office of science</a:t>
              </a:r>
            </a:p>
          </p:txBody>
        </p:sp>
      </p:grpSp>
      <p:sp>
        <p:nvSpPr>
          <p:cNvPr id="193" name="Rectangle 192">
            <a:extLst>
              <a:ext uri="{FF2B5EF4-FFF2-40B4-BE49-F238E27FC236}">
                <a16:creationId xmlns:a16="http://schemas.microsoft.com/office/drawing/2014/main" id="{355DCDDF-60A0-4C4E-BEAE-9AB28EBC2E3D}"/>
              </a:ext>
            </a:extLst>
          </p:cNvPr>
          <p:cNvSpPr/>
          <p:nvPr/>
        </p:nvSpPr>
        <p:spPr>
          <a:xfrm>
            <a:off x="6856907" y="30206920"/>
            <a:ext cx="3913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ü"/>
            </a:pPr>
            <a:r>
              <a:rPr lang="en-US" sz="2400" dirty="0">
                <a:latin typeface="Times New Roman"/>
              </a:rPr>
              <a:t>Event plane 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14F025E-8587-924B-A0DB-B5B09EBCB285}"/>
                  </a:ext>
                </a:extLst>
              </p:cNvPr>
              <p:cNvSpPr/>
              <p:nvPr/>
            </p:nvSpPr>
            <p:spPr>
              <a:xfrm>
                <a:off x="7352853" y="30625152"/>
                <a:ext cx="4139044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dirty="0">
                    <a:solidFill>
                      <a:schemeClr val="tx1"/>
                    </a:solidFill>
                    <a:latin typeface="Times New Roman"/>
                  </a:rPr>
                  <a:t>The influence of the </a:t>
                </a:r>
                <a:r>
                  <a:rPr lang="en-US" sz="2400" dirty="0">
                    <a:latin typeface="Times New Roman"/>
                  </a:rPr>
                  <a:t>event plane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</a:rPr>
                  <a:t>resolution can be minimized by empirically scaling the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</a:rPr>
                  <a:t>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𝛿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𝑅𝑒𝑠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</a:rPr>
                  <a:t>to be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</a:rPr>
                          <m:t>𝑆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14F025E-8587-924B-A0DB-B5B09EBCB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2853" y="30625152"/>
                <a:ext cx="4139044" cy="1569660"/>
              </a:xfrm>
              <a:prstGeom prst="rect">
                <a:avLst/>
              </a:prstGeom>
              <a:blipFill>
                <a:blip r:embed="rId90"/>
                <a:stretch>
                  <a:fillRect l="-2141" t="-2400" r="-2141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5F9163F7-5851-984F-9C9F-FB01A33B4E6E}"/>
                  </a:ext>
                </a:extLst>
              </p:cNvPr>
              <p:cNvSpPr/>
              <p:nvPr/>
            </p:nvSpPr>
            <p:spPr>
              <a:xfrm>
                <a:off x="12356824" y="29783662"/>
                <a:ext cx="13291102" cy="562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2800">
                        <a:latin typeface="Cambria Math" panose="02040503050406030204" pitchFamily="18" charset="0"/>
                      </a:rPr>
                      <m:t>(∆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b>
                    </m:sSub>
                    <m:r>
                      <a:rPr lang="en-US" sz="2800">
                        <a:latin typeface="Cambria Math" panose="02040503050406030204" pitchFamily="18" charset="0"/>
                      </a:rPr>
                      <m:t>(∆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800" dirty="0">
                    <a:latin typeface="Times New Roman"/>
                  </a:rPr>
                  <a:t>for 0-20% centrality selection in different collision systems.</a:t>
                </a:r>
                <a:endParaRPr lang="en-US" sz="2800" dirty="0">
                  <a:solidFill>
                    <a:schemeClr val="tx1"/>
                  </a:solidFill>
                  <a:latin typeface="Times New Roman"/>
                </a:endParaRPr>
              </a:p>
            </p:txBody>
          </p:sp>
        </mc:Choice>
        <mc:Fallback xmlns=""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5F9163F7-5851-984F-9C9F-FB01A33B4E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6824" y="29783662"/>
                <a:ext cx="13291102" cy="562205"/>
              </a:xfrm>
              <a:prstGeom prst="rect">
                <a:avLst/>
              </a:prstGeom>
              <a:blipFill>
                <a:blip r:embed="rId91"/>
                <a:stretch>
                  <a:fillRect l="-954" t="-8889" b="-2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1" name="Group 210">
            <a:extLst>
              <a:ext uri="{FF2B5EF4-FFF2-40B4-BE49-F238E27FC236}">
                <a16:creationId xmlns:a16="http://schemas.microsoft.com/office/drawing/2014/main" id="{2A3E969D-5104-2A43-945F-A613110F41A3}"/>
              </a:ext>
            </a:extLst>
          </p:cNvPr>
          <p:cNvGrpSpPr/>
          <p:nvPr/>
        </p:nvGrpSpPr>
        <p:grpSpPr>
          <a:xfrm>
            <a:off x="12140213" y="23265008"/>
            <a:ext cx="4531684" cy="1743406"/>
            <a:chOff x="-75846" y="1578768"/>
            <a:chExt cx="5728638" cy="25713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AD1BCF08-559E-B647-B859-AAF129684C0E}"/>
                    </a:ext>
                  </a:extLst>
                </p:cNvPr>
                <p:cNvSpPr/>
                <p:nvPr/>
              </p:nvSpPr>
              <p:spPr>
                <a:xfrm>
                  <a:off x="3318520" y="2893049"/>
                  <a:ext cx="1613910" cy="12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𝑀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AD1BCF08-559E-B647-B859-AAF129684C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8520" y="2893049"/>
                  <a:ext cx="1613910" cy="1257029"/>
                </a:xfrm>
                <a:prstGeom prst="rect">
                  <a:avLst/>
                </a:prstGeom>
                <a:blipFill>
                  <a:blip r:embed="rId9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B6C7074E-A82F-B84E-8C71-B898CBC5742D}"/>
                    </a:ext>
                  </a:extLst>
                </p:cNvPr>
                <p:cNvSpPr/>
                <p:nvPr/>
              </p:nvSpPr>
              <p:spPr>
                <a:xfrm>
                  <a:off x="73692" y="2870143"/>
                  <a:ext cx="3114988" cy="12126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= </m:t>
                        </m:r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2,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2,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Times New Roman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B6C7074E-A82F-B84E-8C71-B898CBC574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92" y="2870143"/>
                  <a:ext cx="3114988" cy="1212667"/>
                </a:xfrm>
                <a:prstGeom prst="rect">
                  <a:avLst/>
                </a:prstGeom>
                <a:blipFill>
                  <a:blip r:embed="rId9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E2F9EBFE-D78B-0B47-98C4-7167D9007E81}"/>
                </a:ext>
              </a:extLst>
            </p:cNvPr>
            <p:cNvGrpSpPr/>
            <p:nvPr/>
          </p:nvGrpSpPr>
          <p:grpSpPr>
            <a:xfrm>
              <a:off x="-75846" y="1578768"/>
              <a:ext cx="5728638" cy="1502558"/>
              <a:chOff x="-256676" y="3413273"/>
              <a:chExt cx="5728638" cy="1502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5" name="Rectangle 214">
                    <a:extLst>
                      <a:ext uri="{FF2B5EF4-FFF2-40B4-BE49-F238E27FC236}">
                        <a16:creationId xmlns:a16="http://schemas.microsoft.com/office/drawing/2014/main" id="{38F98A1C-0429-1343-8E7F-F35EC4FC0ACF}"/>
                      </a:ext>
                    </a:extLst>
                  </p:cNvPr>
                  <p:cNvSpPr/>
                  <p:nvPr/>
                </p:nvSpPr>
                <p:spPr>
                  <a:xfrm>
                    <a:off x="-256676" y="3445655"/>
                    <a:ext cx="2850827" cy="147017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2,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 </m:t>
                          </m:r>
                          <m:nary>
                            <m:naryPr>
                              <m:chr m:val="∑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⁡(2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nary>
                        </m:oMath>
                      </m:oMathPara>
                    </a14:m>
                    <a:endParaRPr lang="en-US" sz="1800" dirty="0"/>
                  </a:p>
                </p:txBody>
              </p:sp>
            </mc:Choice>
            <mc:Fallback xmlns="">
              <p:sp>
                <p:nvSpPr>
                  <p:cNvPr id="215" name="Rectangle 214">
                    <a:extLst>
                      <a:ext uri="{FF2B5EF4-FFF2-40B4-BE49-F238E27FC236}">
                        <a16:creationId xmlns:a16="http://schemas.microsoft.com/office/drawing/2014/main" id="{38F98A1C-0429-1343-8E7F-F35EC4FC0AC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56676" y="3445655"/>
                    <a:ext cx="2850827" cy="1470176"/>
                  </a:xfrm>
                  <a:prstGeom prst="rect">
                    <a:avLst/>
                  </a:prstGeom>
                  <a:blipFill>
                    <a:blip r:embed="rId94"/>
                    <a:stretch>
                      <a:fillRect t="-83544" b="-11898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5ACFC922-976F-0A46-86DF-9DC40780ABA2}"/>
                      </a:ext>
                    </a:extLst>
                  </p:cNvPr>
                  <p:cNvSpPr/>
                  <p:nvPr/>
                </p:nvSpPr>
                <p:spPr>
                  <a:xfrm>
                    <a:off x="2616595" y="3413273"/>
                    <a:ext cx="2855367" cy="147017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2,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 </m:t>
                          </m:r>
                          <m:nary>
                            <m:naryPr>
                              <m:chr m:val="∑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sup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(2 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nary>
                        </m:oMath>
                      </m:oMathPara>
                    </a14:m>
                    <a:endParaRPr lang="en-US" sz="1800" dirty="0"/>
                  </a:p>
                </p:txBody>
              </p:sp>
            </mc:Choice>
            <mc:Fallback xmlns=""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5ACFC922-976F-0A46-86DF-9DC40780ABA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16595" y="3413273"/>
                    <a:ext cx="2855367" cy="1470175"/>
                  </a:xfrm>
                  <a:prstGeom prst="rect">
                    <a:avLst/>
                  </a:prstGeom>
                  <a:blipFill>
                    <a:blip r:embed="rId95"/>
                    <a:stretch>
                      <a:fillRect t="-82278" b="-11898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273A580F-B546-F847-924F-DC6B51FC191E}"/>
              </a:ext>
            </a:extLst>
          </p:cNvPr>
          <p:cNvGrpSpPr/>
          <p:nvPr/>
        </p:nvGrpSpPr>
        <p:grpSpPr>
          <a:xfrm>
            <a:off x="17224015" y="23132839"/>
            <a:ext cx="2329180" cy="1634747"/>
            <a:chOff x="6349441" y="1638625"/>
            <a:chExt cx="2329180" cy="16347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956B8464-368E-F949-82F3-DF213A13964F}"/>
                    </a:ext>
                  </a:extLst>
                </p:cNvPr>
                <p:cNvSpPr/>
                <p:nvPr/>
              </p:nvSpPr>
              <p:spPr>
                <a:xfrm>
                  <a:off x="6349441" y="2199117"/>
                  <a:ext cx="876822" cy="51376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lang="el-GR" sz="1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𝜳</m:t>
                            </m:r>
                          </m:e>
                          <m:sub>
                            <m:r>
                              <a:rPr lang="en-US" sz="1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l-GR" sz="1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𝛈</m:t>
                            </m:r>
                            <m:r>
                              <a:rPr lang="en-US" sz="1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&lt;−</m:t>
                            </m:r>
                            <m:r>
                              <a:rPr lang="en-US" sz="1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𝟎</m:t>
                            </m:r>
                            <m:r>
                              <a:rPr lang="en-US" sz="1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.</m:t>
                            </m:r>
                            <m:r>
                              <a:rPr lang="en-US" sz="1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𝟑</m:t>
                            </m:r>
                          </m:sup>
                        </m:sSubSup>
                      </m:oMath>
                    </m:oMathPara>
                  </a14:m>
                  <a:endParaRPr lang="en-US" sz="18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956B8464-368E-F949-82F3-DF213A1396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9441" y="2199117"/>
                  <a:ext cx="876822" cy="513763"/>
                </a:xfrm>
                <a:prstGeom prst="rect">
                  <a:avLst/>
                </a:prstGeom>
                <a:blipFill>
                  <a:blip r:embed="rId96"/>
                  <a:stretch>
                    <a:fillRect l="-5634"/>
                  </a:stretch>
                </a:blip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9" name="Curved Down Arrow 218">
              <a:extLst>
                <a:ext uri="{FF2B5EF4-FFF2-40B4-BE49-F238E27FC236}">
                  <a16:creationId xmlns:a16="http://schemas.microsoft.com/office/drawing/2014/main" id="{374EF140-90BA-F14B-8B96-175510AD7D94}"/>
                </a:ext>
              </a:extLst>
            </p:cNvPr>
            <p:cNvSpPr/>
            <p:nvPr/>
          </p:nvSpPr>
          <p:spPr>
            <a:xfrm rot="10800000">
              <a:off x="6935911" y="2724031"/>
              <a:ext cx="1186376" cy="549341"/>
            </a:xfrm>
            <a:prstGeom prst="curvedDown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EF160925-A3B8-914B-87CC-CF209DA0B9C2}"/>
                    </a:ext>
                  </a:extLst>
                </p:cNvPr>
                <p:cNvSpPr/>
                <p:nvPr/>
              </p:nvSpPr>
              <p:spPr>
                <a:xfrm>
                  <a:off x="7801799" y="2195481"/>
                  <a:ext cx="876822" cy="51376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lang="el-GR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𝜳</m:t>
                            </m:r>
                          </m:e>
                          <m:sub>
                            <m:r>
                              <a:rPr lang="en-US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l-GR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𝛈</m:t>
                            </m:r>
                            <m:r>
                              <a:rPr lang="en-US" sz="1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&gt;</m:t>
                            </m:r>
                            <m:r>
                              <a:rPr lang="en-US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𝟎</m:t>
                            </m:r>
                            <m:r>
                              <a:rPr lang="en-US" sz="18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.</m:t>
                            </m:r>
                            <m:r>
                              <a:rPr lang="en-US" sz="1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𝟑</m:t>
                            </m:r>
                          </m:sup>
                        </m:sSubSup>
                      </m:oMath>
                    </m:oMathPara>
                  </a14:m>
                  <a:endParaRPr lang="en-US" sz="18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EF160925-A3B8-914B-87CC-CF209DA0B9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1799" y="2195481"/>
                  <a:ext cx="876822" cy="513763"/>
                </a:xfrm>
                <a:prstGeom prst="rect">
                  <a:avLst/>
                </a:prstGeom>
                <a:blipFill>
                  <a:blip r:embed="rId9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1" name="Curved Down Arrow 220">
              <a:extLst>
                <a:ext uri="{FF2B5EF4-FFF2-40B4-BE49-F238E27FC236}">
                  <a16:creationId xmlns:a16="http://schemas.microsoft.com/office/drawing/2014/main" id="{680B71EC-FF6E-6348-93F9-67CFC8B9AED0}"/>
                </a:ext>
              </a:extLst>
            </p:cNvPr>
            <p:cNvSpPr/>
            <p:nvPr/>
          </p:nvSpPr>
          <p:spPr>
            <a:xfrm>
              <a:off x="6964826" y="1638625"/>
              <a:ext cx="1186376" cy="549341"/>
            </a:xfrm>
            <a:prstGeom prst="curvedDown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8653F87C-2234-0343-A58E-0AC87CD3E2A5}"/>
                    </a:ext>
                  </a:extLst>
                </p:cNvPr>
                <p:cNvSpPr/>
                <p:nvPr/>
              </p:nvSpPr>
              <p:spPr>
                <a:xfrm>
                  <a:off x="7226264" y="2195481"/>
                  <a:ext cx="575536" cy="513763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 </m:t>
                            </m:r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18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8653F87C-2234-0343-A58E-0AC87CD3E2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6264" y="2195481"/>
                  <a:ext cx="575536" cy="513763"/>
                </a:xfrm>
                <a:prstGeom prst="rect">
                  <a:avLst/>
                </a:prstGeom>
                <a:blipFill>
                  <a:blip r:embed="rId98"/>
                  <a:stretch>
                    <a:fillRect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BB505A9-BC8A-8840-85B8-476B92EB2644}"/>
                  </a:ext>
                </a:extLst>
              </p:cNvPr>
              <p:cNvSpPr/>
              <p:nvPr/>
            </p:nvSpPr>
            <p:spPr>
              <a:xfrm>
                <a:off x="20500944" y="26915828"/>
                <a:ext cx="8671238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ctr">
                  <a:buFont typeface="Wingdings" pitchFamily="2" charset="2"/>
                  <a:buChar char="Ø"/>
                </a:pPr>
                <a:r>
                  <a:rPr lang="en-US" sz="2800" dirty="0">
                    <a:solidFill>
                      <a:srgbClr val="FF0000"/>
                    </a:solidFill>
                    <a:latin typeface="Times New Roman"/>
                  </a:rPr>
                  <a:t>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/>
                  </a:rPr>
                  <a:t> selections (right panel) suggests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/>
                  </a:rPr>
                  <a:t> is not strongly influenced by the v</a:t>
                </a:r>
                <a:r>
                  <a:rPr lang="en-US" sz="2800" baseline="-25000" dirty="0">
                    <a:solidFill>
                      <a:srgbClr val="FF0000"/>
                    </a:solidFill>
                    <a:latin typeface="Times New Roman"/>
                  </a:rPr>
                  <a:t>2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/>
                  </a:rPr>
                  <a:t>background-driven charge separation.</a:t>
                </a: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BB505A9-BC8A-8840-85B8-476B92EB2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0944" y="26915828"/>
                <a:ext cx="8671238" cy="1384995"/>
              </a:xfrm>
              <a:prstGeom prst="rect">
                <a:avLst/>
              </a:prstGeom>
              <a:blipFill>
                <a:blip r:embed="rId99"/>
                <a:stretch>
                  <a:fillRect t="-3636" b="-1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5796593-4C9C-B94B-A12F-328911789157}"/>
                  </a:ext>
                </a:extLst>
              </p:cNvPr>
              <p:cNvSpPr/>
              <p:nvPr/>
            </p:nvSpPr>
            <p:spPr>
              <a:xfrm>
                <a:off x="12236266" y="34007641"/>
                <a:ext cx="17039953" cy="14609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ctr">
                  <a:buFont typeface="Wingdings" pitchFamily="2" charset="2"/>
                  <a:buChar char="Ø"/>
                </a:pPr>
                <a:r>
                  <a:rPr lang="en-US" sz="2800" dirty="0">
                    <a:latin typeface="Times New Roman"/>
                  </a:rPr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2800">
                        <a:latin typeface="Cambria Math" panose="02040503050406030204" pitchFamily="18" charset="0"/>
                      </a:rPr>
                      <m:t>(∆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/>
                  </a:rPr>
                  <a:t> correlators for different collision systems is strikingly different from those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b>
                    </m:sSub>
                    <m:r>
                      <a:rPr lang="en-US" sz="2800">
                        <a:latin typeface="Cambria Math" panose="02040503050406030204" pitchFamily="18" charset="0"/>
                      </a:rPr>
                      <m:t>(∆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/>
                  </a:rPr>
                  <a:t> correlators.</a:t>
                </a:r>
                <a:endParaRPr lang="en-US" sz="2800" dirty="0">
                  <a:solidFill>
                    <a:srgbClr val="FF0000"/>
                  </a:solidFill>
                  <a:latin typeface="Times New Roman"/>
                </a:endParaRPr>
              </a:p>
              <a:p>
                <a:pPr marL="285750" indent="-285750" algn="ctr">
                  <a:buFont typeface="Wingdings" pitchFamily="2" charset="2"/>
                  <a:buChar char="Ø"/>
                </a:pPr>
                <a:r>
                  <a:rPr lang="en-US" sz="2800" dirty="0">
                    <a:solidFill>
                      <a:srgbClr val="FF0000"/>
                    </a:solidFill>
                    <a:latin typeface="Times New Roman"/>
                  </a:rPr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(∆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/>
                  </a:rPr>
                  <a:t> decidedly concave-shaped, as would be expected for CME-driven charge separation with limited influence from background-driven charge separation.</a:t>
                </a: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5796593-4C9C-B94B-A12F-3289117891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6266" y="34007641"/>
                <a:ext cx="17039953" cy="1460977"/>
              </a:xfrm>
              <a:prstGeom prst="rect">
                <a:avLst/>
              </a:prstGeom>
              <a:blipFill>
                <a:blip r:embed="rId100"/>
                <a:stretch>
                  <a:fillRect t="-4310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BE59245B-C49D-A043-B2E0-FDF3C4956798}"/>
                  </a:ext>
                </a:extLst>
              </p:cNvPr>
              <p:cNvSpPr/>
              <p:nvPr/>
            </p:nvSpPr>
            <p:spPr>
              <a:xfrm>
                <a:off x="13149555" y="13792688"/>
                <a:ext cx="765718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ctr"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srgbClr val="FF0000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/>
                  </a:rPr>
                  <a:t>give similar response to the background irrespective of the correlator shape.</a:t>
                </a:r>
              </a:p>
            </p:txBody>
          </p:sp>
        </mc:Choice>
        <mc:Fallback xmlns=""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BE59245B-C49D-A043-B2E0-FDF3C49567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9555" y="13792688"/>
                <a:ext cx="7657189" cy="830997"/>
              </a:xfrm>
              <a:prstGeom prst="rect">
                <a:avLst/>
              </a:prstGeom>
              <a:blipFill>
                <a:blip r:embed="rId101"/>
                <a:stretch>
                  <a:fillRect t="-606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2" name="Rectangle 251">
            <a:extLst>
              <a:ext uri="{FF2B5EF4-FFF2-40B4-BE49-F238E27FC236}">
                <a16:creationId xmlns:a16="http://schemas.microsoft.com/office/drawing/2014/main" id="{DA9E8E61-6431-7645-90C5-F4B2C7F3F004}"/>
              </a:ext>
            </a:extLst>
          </p:cNvPr>
          <p:cNvSpPr/>
          <p:nvPr/>
        </p:nvSpPr>
        <p:spPr>
          <a:xfrm>
            <a:off x="25659375" y="11531224"/>
            <a:ext cx="348343" cy="283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mage result for uic logos">
            <a:extLst>
              <a:ext uri="{FF2B5EF4-FFF2-40B4-BE49-F238E27FC236}">
                <a16:creationId xmlns:a16="http://schemas.microsoft.com/office/drawing/2014/main" id="{389BCA4F-2666-F046-B94F-052232375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621667" y="1538115"/>
            <a:ext cx="5017296" cy="286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FA99204-B2D3-8B4A-951A-BB24EB468AD3}"/>
              </a:ext>
            </a:extLst>
          </p:cNvPr>
          <p:cNvGrpSpPr/>
          <p:nvPr/>
        </p:nvGrpSpPr>
        <p:grpSpPr>
          <a:xfrm>
            <a:off x="15449037" y="24973218"/>
            <a:ext cx="4424713" cy="3669418"/>
            <a:chOff x="15449037" y="24973218"/>
            <a:chExt cx="4424713" cy="366941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EB91530-754D-3C4C-9426-4B497EE38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/>
            <a:stretch>
              <a:fillRect/>
            </a:stretch>
          </p:blipFill>
          <p:spPr>
            <a:xfrm>
              <a:off x="15449037" y="25017226"/>
              <a:ext cx="4424713" cy="3625410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3BC07F5-FE4E-C744-BD3A-A83E90F0B899}"/>
                </a:ext>
              </a:extLst>
            </p:cNvPr>
            <p:cNvSpPr/>
            <p:nvPr/>
          </p:nvSpPr>
          <p:spPr>
            <a:xfrm>
              <a:off x="16763698" y="24973218"/>
              <a:ext cx="2618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err="1">
                  <a:latin typeface="Times New Roman"/>
                </a:rPr>
                <a:t>Au+Au</a:t>
              </a:r>
              <a:r>
                <a:rPr lang="en-US" sz="1800" dirty="0">
                  <a:latin typeface="Times New Roman"/>
                </a:rPr>
                <a:t> 200 GeV 40-50% </a:t>
              </a:r>
              <a:endParaRPr lang="en-US" sz="1800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822CE9C-3D30-F848-B0B6-1FB731C290A0}"/>
                  </a:ext>
                </a:extLst>
              </p:cNvPr>
              <p:cNvSpPr/>
              <p:nvPr/>
            </p:nvSpPr>
            <p:spPr>
              <a:xfrm>
                <a:off x="11878356" y="25844607"/>
                <a:ext cx="3602164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itchFamily="2" charset="2"/>
                  <a:buChar char="Ø"/>
                </a:pPr>
                <a:r>
                  <a:rPr lang="en-US" sz="2400" dirty="0">
                    <a:latin typeface="Times New Roman" charset="0"/>
                    <a:cs typeface="Times New Roman" charset="0"/>
                  </a:rPr>
                  <a:t>The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charset="0"/>
                          </a:rPr>
                          <m:t>𝑞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Times New Roman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charset="0"/>
                    <a:cs typeface="Times New Roman" charset="0"/>
                  </a:rPr>
                  <a:t> distribution for </a:t>
                </a:r>
                <a:r>
                  <a:rPr lang="en-US" sz="2400" dirty="0">
                    <a:latin typeface="Times New Roman"/>
                  </a:rPr>
                  <a:t>40-50% </a:t>
                </a:r>
                <a:r>
                  <a:rPr lang="en-US" sz="2400" dirty="0" err="1">
                    <a:latin typeface="Times New Roman" charset="0"/>
                    <a:cs typeface="Times New Roman" charset="0"/>
                  </a:rPr>
                  <a:t>Au+Au</a:t>
                </a:r>
                <a:r>
                  <a:rPr lang="en-US" sz="2400" dirty="0">
                    <a:latin typeface="Times New Roman" charset="0"/>
                    <a:cs typeface="Times New Roman" charset="0"/>
                  </a:rPr>
                  <a:t> collisions at 200 GeV, for the sub-event sample with |</a:t>
                </a:r>
                <a:r>
                  <a:rPr lang="en-US" sz="2400" dirty="0" err="1">
                    <a:latin typeface="Times New Roman" charset="0"/>
                    <a:cs typeface="Times New Roman" charset="0"/>
                  </a:rPr>
                  <a:t>η</a:t>
                </a:r>
                <a:r>
                  <a:rPr lang="en-US" sz="2400" dirty="0">
                    <a:latin typeface="Times New Roman" charset="0"/>
                    <a:cs typeface="Times New Roman" charset="0"/>
                  </a:rPr>
                  <a:t>| &lt; 0.3 </a:t>
                </a:r>
              </a:p>
            </p:txBody>
          </p:sp>
        </mc:Choice>
        <mc:Fallback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822CE9C-3D30-F848-B0B6-1FB731C290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8356" y="25844607"/>
                <a:ext cx="3602164" cy="2062103"/>
              </a:xfrm>
              <a:prstGeom prst="rect">
                <a:avLst/>
              </a:prstGeom>
              <a:blipFill>
                <a:blip r:embed="rId104"/>
                <a:stretch>
                  <a:fillRect l="-2105" b="-6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BE18E6AF-5F1D-A745-A361-C323F132649A}"/>
                  </a:ext>
                </a:extLst>
              </p:cNvPr>
              <p:cNvSpPr/>
              <p:nvPr/>
            </p:nvSpPr>
            <p:spPr>
              <a:xfrm>
                <a:off x="583878" y="27030999"/>
                <a:ext cx="10840460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dirty="0">
                    <a:latin typeface="Times New Roman"/>
                  </a:rPr>
                  <a:t>Charge separation magnitude is reflected in the width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l-GR" sz="2400">
                            <a:latin typeface="Cambria Math" panose="02040503050406030204" pitchFamily="18" charset="0"/>
                          </a:rPr>
                          <m:t>𝛹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2400" dirty="0">
                    <a:latin typeface="Times New Roman"/>
                  </a:rPr>
                  <a:t> distribution which is influenced by number fluctuations and event plane resolution. A scaling procedure was developed to mitigate both of these effects. This procedure was validated with the </a:t>
                </a:r>
                <a:r>
                  <a:rPr lang="en-US" sz="2400" dirty="0" err="1">
                    <a:latin typeface="Times New Roman"/>
                  </a:rPr>
                  <a:t>Au+Au</a:t>
                </a:r>
                <a:r>
                  <a:rPr lang="en-US" sz="2400" dirty="0">
                    <a:latin typeface="Times New Roman"/>
                  </a:rPr>
                  <a:t> data by selectively modifying the number fluctuations and the event plane resolution. Such modifications were accomplished by selecting a fraction of the particles in the sub-events used to (</a:t>
                </a:r>
                <a:r>
                  <a:rPr lang="en-US" sz="2400" dirty="0" err="1">
                    <a:latin typeface="Times New Roman"/>
                  </a:rPr>
                  <a:t>i</a:t>
                </a:r>
                <a:r>
                  <a:rPr lang="en-US" sz="2400" dirty="0">
                    <a:latin typeface="Times New Roman"/>
                  </a:rPr>
                  <a:t>) evaluate the event plane, (ii) measure charge separation relative to the event plane and (iii) both. Here we show a similar example using the AMPT model for case (iii).</a:t>
                </a:r>
                <a:endParaRPr lang="en-US" sz="2400" dirty="0">
                  <a:solidFill>
                    <a:schemeClr val="tx1"/>
                  </a:solidFill>
                  <a:latin typeface="Times New Roman"/>
                </a:endParaRPr>
              </a:p>
            </p:txBody>
          </p:sp>
        </mc:Choice>
        <mc:Fallback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BE18E6AF-5F1D-A745-A361-C323F13264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78" y="27030999"/>
                <a:ext cx="10840460" cy="3046988"/>
              </a:xfrm>
              <a:prstGeom prst="rect">
                <a:avLst/>
              </a:prstGeom>
              <a:blipFill>
                <a:blip r:embed="rId105"/>
                <a:stretch>
                  <a:fillRect l="-819" t="-1245" r="-819" b="-3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5999FCC8-B8EA-EB46-8FBB-6E5242049493}"/>
                  </a:ext>
                </a:extLst>
              </p:cNvPr>
              <p:cNvSpPr/>
              <p:nvPr/>
            </p:nvSpPr>
            <p:spPr>
              <a:xfrm>
                <a:off x="905229" y="35706777"/>
                <a:ext cx="10356742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Times New Roman"/>
                  </a:rPr>
                  <a:t>The different percentage represent the fraction of the event statistics used to create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l-GR" sz="2400">
                            <a:latin typeface="Cambria Math" panose="02040503050406030204" pitchFamily="18" charset="0"/>
                          </a:rPr>
                          <m:t>𝛹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Times New Roman"/>
                  </a:rPr>
                  <a:t>correlator. The empirical formula suggested can account for both the number fluctuations and the plane resolution effects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l-GR" sz="2400">
                            <a:latin typeface="Cambria Math" panose="02040503050406030204" pitchFamily="18" charset="0"/>
                          </a:rPr>
                          <m:t>𝛹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2400" dirty="0">
                    <a:latin typeface="Times New Roman"/>
                  </a:rPr>
                  <a:t> [1].</a:t>
                </a: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5999FCC8-B8EA-EB46-8FBB-6E52420494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229" y="35706777"/>
                <a:ext cx="10356742" cy="1200329"/>
              </a:xfrm>
              <a:prstGeom prst="rect">
                <a:avLst/>
              </a:prstGeom>
              <a:blipFill>
                <a:blip r:embed="rId119"/>
                <a:stretch>
                  <a:fillRect l="-857" t="-4211" r="-36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012D816B-4EAB-1E4A-958B-0CA4212E603A}"/>
              </a:ext>
            </a:extLst>
          </p:cNvPr>
          <p:cNvSpPr/>
          <p:nvPr/>
        </p:nvSpPr>
        <p:spPr>
          <a:xfrm>
            <a:off x="16620237" y="41106634"/>
            <a:ext cx="7011728" cy="10717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The STAR Collaboration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drupal.star.bnl.gov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/STAR/presentations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8E8096-281E-2046-B95F-3C24B618A6B8}"/>
              </a:ext>
            </a:extLst>
          </p:cNvPr>
          <p:cNvGrpSpPr/>
          <p:nvPr/>
        </p:nvGrpSpPr>
        <p:grpSpPr>
          <a:xfrm>
            <a:off x="500893" y="15871778"/>
            <a:ext cx="10991003" cy="9677490"/>
            <a:chOff x="500893" y="15844068"/>
            <a:chExt cx="10991003" cy="967749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D4A770F-F1AC-0A45-AA7C-9E0BF74531AC}"/>
                </a:ext>
              </a:extLst>
            </p:cNvPr>
            <p:cNvGrpSpPr/>
            <p:nvPr/>
          </p:nvGrpSpPr>
          <p:grpSpPr>
            <a:xfrm>
              <a:off x="500893" y="15844068"/>
              <a:ext cx="10991003" cy="9677490"/>
              <a:chOff x="500893" y="15844068"/>
              <a:chExt cx="10991003" cy="9677490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1ECF3737-996C-034C-B002-1FA4D08D7132}"/>
                  </a:ext>
                </a:extLst>
              </p:cNvPr>
              <p:cNvSpPr/>
              <p:nvPr/>
            </p:nvSpPr>
            <p:spPr>
              <a:xfrm>
                <a:off x="500893" y="15844068"/>
                <a:ext cx="10991003" cy="9677490"/>
              </a:xfrm>
              <a:prstGeom prst="roundRect">
                <a:avLst>
                  <a:gd name="adj" fmla="val 7348"/>
                </a:avLst>
              </a:prstGeom>
              <a:solidFill>
                <a:schemeClr val="bg1"/>
              </a:solidFill>
              <a:ln w="508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4FB7E20B-3F49-0B4E-85BF-3500D017FF9D}"/>
                      </a:ext>
                    </a:extLst>
                  </p:cNvPr>
                  <p:cNvSpPr/>
                  <p:nvPr/>
                </p:nvSpPr>
                <p:spPr>
                  <a:xfrm>
                    <a:off x="859197" y="15959580"/>
                    <a:ext cx="10344517" cy="62901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32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𝚿</m:t>
                                </m:r>
                              </m:e>
                              <m:sub>
                                <m:r>
                                  <a:rPr lang="en-US" sz="32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𝒎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  <m:r>
                              <a:rPr lang="en-US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</m:d>
                      </m:oMath>
                    </a14:m>
                    <a:r>
                      <a: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correlator</a:t>
                    </a:r>
                  </a:p>
                </p:txBody>
              </p:sp>
            </mc:Choice>
            <mc:Fallback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4FB7E20B-3F49-0B4E-85BF-3500D017FF9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9197" y="15959580"/>
                    <a:ext cx="10344517" cy="629018"/>
                  </a:xfrm>
                  <a:prstGeom prst="rect">
                    <a:avLst/>
                  </a:prstGeom>
                  <a:blipFill>
                    <a:blip r:embed="rId120"/>
                    <a:stretch>
                      <a:fillRect l="-368" t="-12000" b="-2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63C09B-DCB5-5F4E-B465-DE907D6B83B2}"/>
                  </a:ext>
                </a:extLst>
              </p:cNvPr>
              <p:cNvGrpSpPr/>
              <p:nvPr/>
            </p:nvGrpSpPr>
            <p:grpSpPr>
              <a:xfrm>
                <a:off x="1192225" y="20467518"/>
                <a:ext cx="3093385" cy="1761238"/>
                <a:chOff x="1312982" y="22678255"/>
                <a:chExt cx="3093385" cy="176123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EC846B2F-D392-C548-ACFE-57CE06C31A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2982" y="22678255"/>
                      <a:ext cx="3072892" cy="90460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Ψ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𝑚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+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mr-IN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nary>
                                  <m:naryPr>
                                    <m:chr m:val="∑"/>
                                    <m:ctrlPr>
                                      <a:rPr lang="is-I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𝑝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sin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(</m:t>
                                    </m:r>
                                    <m:f>
                                      <m:f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𝑚</m:t>
                                        </m:r>
                                      </m:num>
                                      <m:den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 </m:t>
                                    </m:r>
                                    <m:r>
                                      <a:rPr lang="en-U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∆</m:t>
                                    </m:r>
                                    <m:r>
                                      <a:rPr lang="en-US" sz="200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  <m:t>𝜑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</m:nary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𝑝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EC846B2F-D392-C548-ACFE-57CE06C31A62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12982" y="22678255"/>
                      <a:ext cx="3072892" cy="904607"/>
                    </a:xfrm>
                    <a:prstGeom prst="rect">
                      <a:avLst/>
                    </a:prstGeom>
                    <a:blipFill>
                      <a:blip r:embed="rId121"/>
                      <a:stretch>
                        <a:fillRect t="-44444" b="-3055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AB8119E6-A45F-E146-AC2A-EF04975859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5267" y="23568742"/>
                      <a:ext cx="3081100" cy="87075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Ψ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𝑚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mr-IN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nary>
                                  <m:naryPr>
                                    <m:chr m:val="∑"/>
                                    <m:ctrlPr>
                                      <a:rPr lang="is-I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sin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⁡(</m:t>
                                    </m:r>
                                    <m:f>
                                      <m:f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𝑚</m:t>
                                        </m:r>
                                      </m:num>
                                      <m:den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 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∆</m:t>
                                    </m:r>
                                    <m:r>
                                      <a:rPr lang="en-US" sz="200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  <m:t>𝜑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</m:nary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AB8119E6-A45F-E146-AC2A-EF0497585911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25267" y="23568742"/>
                      <a:ext cx="3081100" cy="870751"/>
                    </a:xfrm>
                    <a:prstGeom prst="rect">
                      <a:avLst/>
                    </a:prstGeom>
                    <a:blipFill>
                      <a:blip r:embed="rId122"/>
                      <a:stretch>
                        <a:fillRect t="-46377" b="-3623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A712CE57-A939-744F-AB4D-6B8DF1B00DC4}"/>
                      </a:ext>
                    </a:extLst>
                  </p:cNvPr>
                  <p:cNvSpPr/>
                  <p:nvPr/>
                </p:nvSpPr>
                <p:spPr>
                  <a:xfrm>
                    <a:off x="663245" y="19845320"/>
                    <a:ext cx="3914277" cy="466410"/>
                  </a:xfrm>
                  <a:prstGeom prst="rect">
                    <a:avLst/>
                  </a:prstGeom>
                  <a:ln w="22225">
                    <a:solidFill>
                      <a:srgbClr val="7030A0"/>
                    </a:solidFill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∆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N</m:t>
                          </m:r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Ψ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Ψ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A712CE57-A939-744F-AB4D-6B8DF1B00DC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3245" y="19845320"/>
                    <a:ext cx="3914277" cy="466410"/>
                  </a:xfrm>
                  <a:prstGeom prst="rect">
                    <a:avLst/>
                  </a:prstGeom>
                  <a:blipFill>
                    <a:blip r:embed="rId123"/>
                    <a:stretch>
                      <a:fillRect b="-10000"/>
                    </a:stretch>
                  </a:blipFill>
                  <a:ln w="22225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99314E9-6F85-0F47-9D16-395FFD9CAFD0}"/>
                  </a:ext>
                </a:extLst>
              </p:cNvPr>
              <p:cNvGrpSpPr/>
              <p:nvPr/>
            </p:nvGrpSpPr>
            <p:grpSpPr>
              <a:xfrm>
                <a:off x="1233994" y="23580482"/>
                <a:ext cx="3343528" cy="1749137"/>
                <a:chOff x="1341283" y="27439088"/>
                <a:chExt cx="3343528" cy="174913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Rectangle 57">
                      <a:extLst>
                        <a:ext uri="{FF2B5EF4-FFF2-40B4-BE49-F238E27FC236}">
                          <a16:creationId xmlns:a16="http://schemas.microsoft.com/office/drawing/2014/main" id="{122B44ED-CC65-664C-81DF-14E4299B0E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1283" y="27439088"/>
                      <a:ext cx="3309496" cy="92512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l-GR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Ψ</m:t>
                                        </m:r>
                                        <m:r>
                                          <a:rPr lang="en-US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𝑚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+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𝑆h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mr-IN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nary>
                                  <m:naryPr>
                                    <m:chr m:val="∑"/>
                                    <m:ctrlPr>
                                      <a:rPr lang="is-I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𝑝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sin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(</m:t>
                                    </m:r>
                                    <m:f>
                                      <m:f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𝑚</m:t>
                                        </m:r>
                                      </m:num>
                                      <m:den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 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∆</m:t>
                                    </m:r>
                                    <m:r>
                                      <a:rPr lang="en-US" sz="200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  <m:t>𝜑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</m:nary>
                              </m:num>
                              <m:den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𝑆h</m:t>
                                    </m:r>
                                  </m:sup>
                                </m:sSubSup>
                              </m:den>
                            </m:f>
                          </m:oMath>
                        </m:oMathPara>
                      </a14:m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8" name="Rectangle 57">
                      <a:extLst>
                        <a:ext uri="{FF2B5EF4-FFF2-40B4-BE49-F238E27FC236}">
                          <a16:creationId xmlns:a16="http://schemas.microsoft.com/office/drawing/2014/main" id="{122B44ED-CC65-664C-81DF-14E4299B0E05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41283" y="27439088"/>
                      <a:ext cx="3309496" cy="925125"/>
                    </a:xfrm>
                    <a:prstGeom prst="rect">
                      <a:avLst/>
                    </a:prstGeom>
                    <a:blipFill>
                      <a:blip r:embed="rId124"/>
                      <a:stretch>
                        <a:fillRect t="-43243" b="-283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BB1BA4C4-D2E2-7D4F-B69D-B751323498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7108" y="28296955"/>
                      <a:ext cx="3317703" cy="89127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l-GR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Ψ</m:t>
                                        </m:r>
                                        <m:r>
                                          <a:rPr lang="en-US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𝑚</m:t>
                                        </m:r>
                                      </m:sub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−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𝑆h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mr-IN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nary>
                                  <m:naryPr>
                                    <m:chr m:val="∑"/>
                                    <m:ctrlPr>
                                      <a:rPr lang="is-I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sin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⁡(</m:t>
                                    </m:r>
                                    <m:f>
                                      <m:f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𝑚</m:t>
                                        </m:r>
                                      </m:num>
                                      <m:den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 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∆</m:t>
                                    </m:r>
                                    <m:r>
                                      <a:rPr lang="en-US" sz="200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  <m:t>𝜑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</m:nary>
                              </m:num>
                              <m:den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𝑆h</m:t>
                                    </m:r>
                                  </m:sup>
                                </m:sSubSup>
                              </m:den>
                            </m:f>
                          </m:oMath>
                        </m:oMathPara>
                      </a14:m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BB1BA4C4-D2E2-7D4F-B69D-B75132349835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67108" y="28296955"/>
                      <a:ext cx="3317703" cy="891270"/>
                    </a:xfrm>
                    <a:prstGeom prst="rect">
                      <a:avLst/>
                    </a:prstGeom>
                    <a:blipFill>
                      <a:blip r:embed="rId125"/>
                      <a:stretch>
                        <a:fillRect t="-43056" b="-3194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7D583096-8A01-9E46-9298-21EC38966F1A}"/>
                      </a:ext>
                    </a:extLst>
                  </p:cNvPr>
                  <p:cNvSpPr/>
                  <p:nvPr/>
                </p:nvSpPr>
                <p:spPr>
                  <a:xfrm>
                    <a:off x="4916938" y="18406078"/>
                    <a:ext cx="2069541" cy="461665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sz="2400">
                              <a:solidFill>
                                <a:schemeClr val="tx1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  <m:t>𝜑</m:t>
                          </m:r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2400">
                              <a:solidFill>
                                <a:schemeClr val="tx1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  <m:t>𝜑</m:t>
                          </m:r>
                          <m:r>
                            <a:rPr lang="en-US" sz="2400">
                              <a:solidFill>
                                <a:schemeClr val="tx1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7D583096-8A01-9E46-9298-21EC38966F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16938" y="18406078"/>
                    <a:ext cx="2069541" cy="461665"/>
                  </a:xfrm>
                  <a:prstGeom prst="rect">
                    <a:avLst/>
                  </a:prstGeom>
                  <a:blipFill>
                    <a:blip r:embed="rId126"/>
                    <a:stretch>
                      <a:fillRect b="-512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38FD09D-E315-5242-A36E-DE035E45DF6C}"/>
                  </a:ext>
                </a:extLst>
              </p:cNvPr>
              <p:cNvSpPr/>
              <p:nvPr/>
            </p:nvSpPr>
            <p:spPr>
              <a:xfrm>
                <a:off x="2719116" y="19363977"/>
                <a:ext cx="705041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latin typeface="Times New Roman" pitchFamily="18" charset="0"/>
                    <a:cs typeface="Times New Roman" panose="02020603050405020304" pitchFamily="18" charset="0"/>
                  </a:rPr>
                  <a:t>Sensitive to charge separation (CME and Background):</a:t>
                </a:r>
                <a:endParaRPr lang="en-US" sz="2400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E34B415-34FF-934C-BF73-552B4E807653}"/>
                  </a:ext>
                </a:extLst>
              </p:cNvPr>
              <p:cNvSpPr/>
              <p:nvPr/>
            </p:nvSpPr>
            <p:spPr>
              <a:xfrm>
                <a:off x="829551" y="22517105"/>
                <a:ext cx="1018556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latin typeface="Times New Roman" pitchFamily="18" charset="0"/>
                    <a:cs typeface="Times New Roman" panose="02020603050405020304" pitchFamily="18" charset="0"/>
                  </a:rPr>
                  <a:t>Shuffling of charges within an event breaks the charge separation sensitivity:</a:t>
                </a:r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08D88A6-90F6-9E4E-92FC-0BD2A6D15C02}"/>
                  </a:ext>
                </a:extLst>
              </p:cNvPr>
              <p:cNvGrpSpPr/>
              <p:nvPr/>
            </p:nvGrpSpPr>
            <p:grpSpPr>
              <a:xfrm>
                <a:off x="7144704" y="20595774"/>
                <a:ext cx="3273407" cy="1629311"/>
                <a:chOff x="574642" y="22806511"/>
                <a:chExt cx="3656020" cy="162931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C97F736F-557C-E344-964A-73A9588B33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4642" y="22806511"/>
                      <a:ext cx="3631947" cy="87068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l-GR" sz="20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Ψ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𝑚</m:t>
                                        </m:r>
                                      </m:sub>
                                      <m:sup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+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p>
                            </m:sSup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mr-IN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nary>
                                  <m:naryPr>
                                    <m:chr m:val="∑"/>
                                    <m:ctrlPr>
                                      <a:rPr lang="is-I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𝑝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cos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(</m:t>
                                    </m:r>
                                    <m:f>
                                      <m:f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𝑚</m:t>
                                        </m:r>
                                      </m:num>
                                      <m:den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 </m:t>
                                    </m:r>
                                    <m:r>
                                      <a:rPr lang="en-U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∆</m:t>
                                    </m:r>
                                    <m:r>
                                      <a:rPr lang="en-US" sz="200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  <m:t>𝜑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</m:nary>
                              </m:num>
                              <m:den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𝑝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C97F736F-557C-E344-964A-73A9588B332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4642" y="22806511"/>
                      <a:ext cx="3631947" cy="870688"/>
                    </a:xfrm>
                    <a:prstGeom prst="rect">
                      <a:avLst/>
                    </a:prstGeom>
                    <a:blipFill>
                      <a:blip r:embed="rId127"/>
                      <a:stretch>
                        <a:fillRect t="-46377" b="-3623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E3AD0576-588D-EE40-B490-0B05B44CEE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550" y="23616943"/>
                      <a:ext cx="3641112" cy="81887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l-GR" sz="20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Ψ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𝑚</m:t>
                                        </m:r>
                                      </m:sub>
                                      <m:sup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−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p>
                            </m:s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mr-IN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nary>
                                  <m:naryPr>
                                    <m:chr m:val="∑"/>
                                    <m:ctrlPr>
                                      <a:rPr lang="is-I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cos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⁡(</m:t>
                                    </m:r>
                                    <m:f>
                                      <m:f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𝑚</m:t>
                                        </m:r>
                                      </m:num>
                                      <m:den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 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∆</m:t>
                                    </m:r>
                                    <m:r>
                                      <a:rPr lang="en-US" sz="200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  <m:t>𝜑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</m:nary>
                              </m:num>
                              <m:den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𝑛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E3AD0576-588D-EE40-B490-0B05B44CEE3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9550" y="23616943"/>
                      <a:ext cx="3641112" cy="818879"/>
                    </a:xfrm>
                    <a:prstGeom prst="rect">
                      <a:avLst/>
                    </a:prstGeom>
                    <a:blipFill>
                      <a:blip r:embed="rId128"/>
                      <a:stretch>
                        <a:fillRect t="-49231" b="-4461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0D06EE92-7F88-5345-A93A-C750815F708E}"/>
                  </a:ext>
                </a:extLst>
              </p:cNvPr>
              <p:cNvGrpSpPr/>
              <p:nvPr/>
            </p:nvGrpSpPr>
            <p:grpSpPr>
              <a:xfrm>
                <a:off x="7024229" y="23757660"/>
                <a:ext cx="3372328" cy="1660603"/>
                <a:chOff x="447960" y="27616266"/>
                <a:chExt cx="3372328" cy="166060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2CC7DE50-282C-A548-BD62-DB764DE466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960" y="27616266"/>
                      <a:ext cx="3346364" cy="92512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l-GR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Ψ</m:t>
                                        </m:r>
                                        <m:r>
                                          <a:rPr lang="en-US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𝑚</m:t>
                                        </m:r>
                                      </m:sub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+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𝑆h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p>
                            </m:sSub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mr-IN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nary>
                                  <m:naryPr>
                                    <m:chr m:val="∑"/>
                                    <m:ctrlPr>
                                      <a:rPr lang="is-I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𝑝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cos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(</m:t>
                                    </m:r>
                                    <m:f>
                                      <m:f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𝑚</m:t>
                                        </m:r>
                                      </m:num>
                                      <m:den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 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∆</m:t>
                                    </m:r>
                                    <m:r>
                                      <a:rPr lang="en-US" sz="200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  <m:t>𝜑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</m:nary>
                              </m:num>
                              <m:den>
                                <m:sSubSup>
                                  <m:sSub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𝑆h</m:t>
                                    </m:r>
                                  </m:sup>
                                </m:sSubSup>
                              </m:den>
                            </m:f>
                          </m:oMath>
                        </m:oMathPara>
                      </a14:m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2CC7DE50-282C-A548-BD62-DB764DE46667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7960" y="27616266"/>
                      <a:ext cx="3346364" cy="925125"/>
                    </a:xfrm>
                    <a:prstGeom prst="rect">
                      <a:avLst/>
                    </a:prstGeom>
                    <a:blipFill>
                      <a:blip r:embed="rId129"/>
                      <a:stretch>
                        <a:fillRect t="-43243" b="-283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3B104812-08D8-1B40-A2E3-465E3555B9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5715" y="28385599"/>
                      <a:ext cx="3354573" cy="89127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l-GR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Ψ</m:t>
                                        </m:r>
                                        <m:r>
                                          <a:rPr lang="en-US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𝑚</m:t>
                                        </m:r>
                                      </m:sub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−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𝑆h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p>
                            </m:sSub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mr-IN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nary>
                                  <m:naryPr>
                                    <m:chr m:val="∑"/>
                                    <m:ctrlPr>
                                      <a:rPr lang="is-I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cos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⁡(</m:t>
                                    </m:r>
                                    <m:f>
                                      <m:f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𝑚</m:t>
                                        </m:r>
                                      </m:num>
                                      <m:den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 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∆</m:t>
                                    </m:r>
                                    <m:r>
                                      <a:rPr lang="en-US" sz="200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  <m:t>𝜑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</m:nary>
                              </m:num>
                              <m:den>
                                <m:sSubSup>
                                  <m:sSub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𝑆h</m:t>
                                    </m:r>
                                  </m:sup>
                                </m:sSubSup>
                              </m:den>
                            </m:f>
                          </m:oMath>
                        </m:oMathPara>
                      </a14:m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3B104812-08D8-1B40-A2E3-465E3555B9F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5715" y="28385599"/>
                      <a:ext cx="3354573" cy="891270"/>
                    </a:xfrm>
                    <a:prstGeom prst="rect">
                      <a:avLst/>
                    </a:prstGeom>
                    <a:blipFill>
                      <a:blip r:embed="rId130"/>
                      <a:stretch>
                        <a:fillRect t="-44444" b="-3194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C402BF65-F8E5-1043-8ED9-DE25B8D8A393}"/>
                  </a:ext>
                </a:extLst>
              </p:cNvPr>
              <p:cNvSpPr/>
              <p:nvPr/>
            </p:nvSpPr>
            <p:spPr>
              <a:xfrm>
                <a:off x="803642" y="16569969"/>
                <a:ext cx="1029613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latin typeface="Times New Roman"/>
                  </a:rPr>
                  <a:t>As outlined in Ref. [1], the correlators can be expressed as the ratio:</a:t>
                </a:r>
              </a:p>
            </p:txBody>
          </p:sp>
          <p:sp>
            <p:nvSpPr>
              <p:cNvPr id="167" name="Left Brace 166">
                <a:extLst>
                  <a:ext uri="{FF2B5EF4-FFF2-40B4-BE49-F238E27FC236}">
                    <a16:creationId xmlns:a16="http://schemas.microsoft.com/office/drawing/2014/main" id="{5D87AA71-1707-B84A-83C7-43F419D54EA8}"/>
                  </a:ext>
                </a:extLst>
              </p:cNvPr>
              <p:cNvSpPr/>
              <p:nvPr/>
            </p:nvSpPr>
            <p:spPr>
              <a:xfrm rot="5400000">
                <a:off x="5413995" y="14599318"/>
                <a:ext cx="1263638" cy="7211444"/>
              </a:xfrm>
              <a:prstGeom prst="leftBrace">
                <a:avLst/>
              </a:prstGeom>
              <a:ln w="222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AE5A9B30-5B82-EC4C-88B8-2A2954A137E4}"/>
                      </a:ext>
                    </a:extLst>
                  </p:cNvPr>
                  <p:cNvSpPr/>
                  <p:nvPr/>
                </p:nvSpPr>
                <p:spPr>
                  <a:xfrm>
                    <a:off x="4515638" y="17076211"/>
                    <a:ext cx="3135923" cy="902876"/>
                  </a:xfrm>
                  <a:prstGeom prst="rect">
                    <a:avLst/>
                  </a:prstGeom>
                  <a:ln w="222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4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Ψ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∆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mr-I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sz="240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Ψ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sz="240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sz="240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Ψ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⊥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sz="2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e>
                              </m:d>
                            </m:den>
                          </m:f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2400" i="1" dirty="0">
                      <a:solidFill>
                        <a:schemeClr val="tx1"/>
                      </a:solidFill>
                      <a:latin typeface="Cambria Math" charset="0"/>
                      <a:ea typeface="Cambria Math" charset="0"/>
                      <a:cs typeface="Cambria Math" charset="0"/>
                    </a:endParaRPr>
                  </a:p>
                </p:txBody>
              </p:sp>
            </mc:Choice>
            <mc:Fallback xmlns=""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AE5A9B30-5B82-EC4C-88B8-2A2954A137E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15638" y="17076211"/>
                    <a:ext cx="3135923" cy="902876"/>
                  </a:xfrm>
                  <a:prstGeom prst="rect">
                    <a:avLst/>
                  </a:prstGeom>
                  <a:blipFill>
                    <a:blip r:embed="rId131"/>
                    <a:stretch>
                      <a:fillRect/>
                    </a:stretch>
                  </a:blipFill>
                  <a:ln w="222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D728C9F7-49F1-744E-8EAB-8549E1911538}"/>
                      </a:ext>
                    </a:extLst>
                  </p:cNvPr>
                  <p:cNvSpPr/>
                  <p:nvPr/>
                </p:nvSpPr>
                <p:spPr>
                  <a:xfrm>
                    <a:off x="886707" y="18371037"/>
                    <a:ext cx="3196237" cy="993413"/>
                  </a:xfrm>
                  <a:prstGeom prst="rect">
                    <a:avLst/>
                  </a:prstGeom>
                  <a:ln w="22225">
                    <a:solidFill>
                      <a:srgbClr val="7030A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Ψ</m:t>
                              </m:r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(∆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)=</m:t>
                          </m:r>
                          <m:f>
                            <m:fPr>
                              <m:ctrlPr>
                                <a:rPr lang="mr-IN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(∆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e>
                                <m:sup/>
                              </m:s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 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(∆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𝑠h</m:t>
                                  </m:r>
                                </m:sub>
                                <m:sup/>
                              </m:sSub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 </m:t>
                              </m:r>
                            </m:den>
                          </m:f>
                        </m:oMath>
                      </m:oMathPara>
                    </a14:m>
                    <a:endParaRPr lang="en-US" sz="2400" i="1" dirty="0">
                      <a:solidFill>
                        <a:srgbClr val="7030A0"/>
                      </a:solidFill>
                      <a:latin typeface="Cambria Math" charset="0"/>
                      <a:ea typeface="Cambria Math" charset="0"/>
                      <a:cs typeface="Cambria Math" charset="0"/>
                    </a:endParaRPr>
                  </a:p>
                </p:txBody>
              </p:sp>
            </mc:Choice>
            <mc:Fallback xmlns=""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D728C9F7-49F1-744E-8EAB-8549E191153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6707" y="18371037"/>
                    <a:ext cx="3196237" cy="993413"/>
                  </a:xfrm>
                  <a:prstGeom prst="rect">
                    <a:avLst/>
                  </a:prstGeom>
                  <a:blipFill>
                    <a:blip r:embed="rId132"/>
                    <a:stretch>
                      <a:fillRect b="-6173"/>
                    </a:stretch>
                  </a:blipFill>
                  <a:ln w="22225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7189DE73-396E-F144-9431-C2BD23CF6DF4}"/>
                      </a:ext>
                    </a:extLst>
                  </p:cNvPr>
                  <p:cNvSpPr/>
                  <p:nvPr/>
                </p:nvSpPr>
                <p:spPr>
                  <a:xfrm>
                    <a:off x="7963034" y="18387908"/>
                    <a:ext cx="2922277" cy="926472"/>
                  </a:xfrm>
                  <a:prstGeom prst="rect">
                    <a:avLst/>
                  </a:prstGeom>
                  <a:ln w="222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4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Ψ</m:t>
                              </m:r>
                              <m:r>
                                <a:rPr lang="en-US" sz="2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⊥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∆</m:t>
                              </m:r>
                              <m:r>
                                <a:rPr lang="en-US" sz="2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mr-IN" sz="2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  <m:r>
                                <a:rPr lang="en-US" sz="2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(∆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⊥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  <m:r>
                                <a:rPr lang="en-US" sz="2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(∆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𝑠h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⊥</m:t>
                                  </m:r>
                                </m:sup>
                              </m:sSubSup>
                              <m:r>
                                <a:rPr lang="en-US" sz="2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den>
                          </m:f>
                        </m:oMath>
                      </m:oMathPara>
                    </a14:m>
                    <a:endParaRPr lang="en-US" sz="2400" i="1" dirty="0">
                      <a:solidFill>
                        <a:schemeClr val="accent6">
                          <a:lumMod val="75000"/>
                        </a:schemeClr>
                      </a:solidFill>
                      <a:latin typeface="Cambria Math" charset="0"/>
                      <a:ea typeface="Cambria Math" charset="0"/>
                      <a:cs typeface="Cambria Math" charset="0"/>
                    </a:endParaRPr>
                  </a:p>
                </p:txBody>
              </p:sp>
            </mc:Choice>
            <mc:Fallback xmlns=""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7189DE73-396E-F144-9431-C2BD23CF6D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63034" y="18387908"/>
                    <a:ext cx="2922277" cy="926472"/>
                  </a:xfrm>
                  <a:prstGeom prst="rect">
                    <a:avLst/>
                  </a:prstGeom>
                  <a:blipFill>
                    <a:blip r:embed="rId133"/>
                    <a:stretch>
                      <a:fillRect b="-3947"/>
                    </a:stretch>
                  </a:blipFill>
                  <a:ln w="222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DA1E7EC2-437F-FA48-B082-AD76C020A0CE}"/>
                </a:ext>
              </a:extLst>
            </p:cNvPr>
            <p:cNvSpPr/>
            <p:nvPr/>
          </p:nvSpPr>
          <p:spPr>
            <a:xfrm>
              <a:off x="905229" y="20765714"/>
              <a:ext cx="696270" cy="1312525"/>
            </a:xfrm>
            <a:prstGeom prst="leftBrace">
              <a:avLst/>
            </a:prstGeom>
            <a:ln w="222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75508A6-C9CC-7F4C-905E-36F0767DDCFC}"/>
                </a:ext>
              </a:extLst>
            </p:cNvPr>
            <p:cNvCxnSpPr>
              <a:cxnSpLocks/>
            </p:cNvCxnSpPr>
            <p:nvPr/>
          </p:nvCxnSpPr>
          <p:spPr>
            <a:xfrm>
              <a:off x="916797" y="20337725"/>
              <a:ext cx="0" cy="1071707"/>
            </a:xfrm>
            <a:prstGeom prst="line">
              <a:avLst/>
            </a:prstGeom>
            <a:ln w="2222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2" name="Left Brace 171">
            <a:extLst>
              <a:ext uri="{FF2B5EF4-FFF2-40B4-BE49-F238E27FC236}">
                <a16:creationId xmlns:a16="http://schemas.microsoft.com/office/drawing/2014/main" id="{9A3751D5-8991-C945-AB40-3C7D8FC4D100}"/>
              </a:ext>
            </a:extLst>
          </p:cNvPr>
          <p:cNvSpPr/>
          <p:nvPr/>
        </p:nvSpPr>
        <p:spPr>
          <a:xfrm>
            <a:off x="928770" y="23885011"/>
            <a:ext cx="696270" cy="1312525"/>
          </a:xfrm>
          <a:prstGeom prst="leftBrace">
            <a:avLst/>
          </a:prstGeom>
          <a:ln w="222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8DAA81FF-A5EE-D743-8A5B-9366D62B2E6C}"/>
              </a:ext>
            </a:extLst>
          </p:cNvPr>
          <p:cNvCxnSpPr>
            <a:cxnSpLocks/>
          </p:cNvCxnSpPr>
          <p:nvPr/>
        </p:nvCxnSpPr>
        <p:spPr>
          <a:xfrm>
            <a:off x="940338" y="23457022"/>
            <a:ext cx="0" cy="1071707"/>
          </a:xfrm>
          <a:prstGeom prst="line">
            <a:avLst/>
          </a:prstGeom>
          <a:ln w="222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5128A8AC-9E00-BA4B-83E0-03CB9D0072BE}"/>
                  </a:ext>
                </a:extLst>
              </p:cNvPr>
              <p:cNvSpPr/>
              <p:nvPr/>
            </p:nvSpPr>
            <p:spPr>
              <a:xfrm>
                <a:off x="663245" y="23045467"/>
                <a:ext cx="4861844" cy="466410"/>
              </a:xfrm>
              <a:prstGeom prst="rect">
                <a:avLst/>
              </a:prstGeom>
              <a:ln w="22225">
                <a:solidFill>
                  <a:srgbClr val="7030A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𝑁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𝑠h</m:t>
                              </m:r>
                            </m:sub>
                          </m:sSub>
                        </m:e>
                      </m:d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N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Ψ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𝑠h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Ψ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𝑠h</m:t>
                          </m:r>
                        </m:sub>
                      </m:sSub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5128A8AC-9E00-BA4B-83E0-03CB9D0072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45" y="23045467"/>
                <a:ext cx="4861844" cy="466410"/>
              </a:xfrm>
              <a:prstGeom prst="rect">
                <a:avLst/>
              </a:prstGeom>
              <a:blipFill>
                <a:blip r:embed="rId134"/>
                <a:stretch>
                  <a:fillRect b="-12821"/>
                </a:stretch>
              </a:blipFill>
              <a:ln w="222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51542DF8-C2EB-884F-95BD-4611CB48DD10}"/>
              </a:ext>
            </a:extLst>
          </p:cNvPr>
          <p:cNvCxnSpPr>
            <a:cxnSpLocks/>
          </p:cNvCxnSpPr>
          <p:nvPr/>
        </p:nvCxnSpPr>
        <p:spPr>
          <a:xfrm flipH="1">
            <a:off x="663245" y="19389547"/>
            <a:ext cx="9525" cy="3655920"/>
          </a:xfrm>
          <a:prstGeom prst="line">
            <a:avLst/>
          </a:prstGeom>
          <a:ln w="222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3B924A0F-E495-6445-B8A5-FD7DE72338FD}"/>
              </a:ext>
            </a:extLst>
          </p:cNvPr>
          <p:cNvCxnSpPr>
            <a:cxnSpLocks/>
          </p:cNvCxnSpPr>
          <p:nvPr/>
        </p:nvCxnSpPr>
        <p:spPr>
          <a:xfrm flipH="1">
            <a:off x="672770" y="19389547"/>
            <a:ext cx="253552" cy="1"/>
          </a:xfrm>
          <a:prstGeom prst="line">
            <a:avLst/>
          </a:prstGeom>
          <a:ln w="222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0FF2D54B-791E-334C-B1FC-E3E8738BC450}"/>
              </a:ext>
            </a:extLst>
          </p:cNvPr>
          <p:cNvCxnSpPr>
            <a:cxnSpLocks/>
          </p:cNvCxnSpPr>
          <p:nvPr/>
        </p:nvCxnSpPr>
        <p:spPr>
          <a:xfrm>
            <a:off x="11148349" y="19331361"/>
            <a:ext cx="0" cy="3695031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92C8E4CB-313B-B44C-9EDC-88706B479C5E}"/>
                  </a:ext>
                </a:extLst>
              </p:cNvPr>
              <p:cNvSpPr/>
              <p:nvPr/>
            </p:nvSpPr>
            <p:spPr>
              <a:xfrm>
                <a:off x="6701788" y="19845320"/>
                <a:ext cx="4438395" cy="466859"/>
              </a:xfrm>
              <a:prstGeom prst="rect">
                <a:avLst/>
              </a:prstGeom>
              <a:ln w="222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𝑁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⊥</m:t>
                              </m:r>
                            </m:sup>
                          </m:sSup>
                        </m:e>
                      </m:d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N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Ψ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⊥</m:t>
                          </m:r>
                        </m:sup>
                      </m:sSup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Ψ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⊥</m:t>
                          </m:r>
                        </m:sup>
                      </m:sSup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92C8E4CB-313B-B44C-9EDC-88706B479C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788" y="19845320"/>
                <a:ext cx="4438395" cy="466859"/>
              </a:xfrm>
              <a:prstGeom prst="rect">
                <a:avLst/>
              </a:prstGeom>
              <a:blipFill>
                <a:blip r:embed="rId135"/>
                <a:stretch>
                  <a:fillRect b="-12821"/>
                </a:stretch>
              </a:blipFill>
              <a:ln w="2222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73484C14-148B-ED44-9521-21E84C04E6CF}"/>
              </a:ext>
            </a:extLst>
          </p:cNvPr>
          <p:cNvCxnSpPr>
            <a:cxnSpLocks/>
          </p:cNvCxnSpPr>
          <p:nvPr/>
        </p:nvCxnSpPr>
        <p:spPr>
          <a:xfrm>
            <a:off x="10893209" y="20324618"/>
            <a:ext cx="0" cy="1071707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Left Brace 180">
            <a:extLst>
              <a:ext uri="{FF2B5EF4-FFF2-40B4-BE49-F238E27FC236}">
                <a16:creationId xmlns:a16="http://schemas.microsoft.com/office/drawing/2014/main" id="{9B5C90E6-4302-4F4B-957C-DA7114C72481}"/>
              </a:ext>
            </a:extLst>
          </p:cNvPr>
          <p:cNvSpPr/>
          <p:nvPr/>
        </p:nvSpPr>
        <p:spPr>
          <a:xfrm rot="10800000">
            <a:off x="10185622" y="20726207"/>
            <a:ext cx="696270" cy="1312525"/>
          </a:xfrm>
          <a:prstGeom prst="leftBrace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D1F7AF5C-5CB7-E542-8216-293AB1DD1031}"/>
                  </a:ext>
                </a:extLst>
              </p:cNvPr>
              <p:cNvSpPr/>
              <p:nvPr/>
            </p:nvSpPr>
            <p:spPr>
              <a:xfrm>
                <a:off x="6419628" y="23026769"/>
                <a:ext cx="4724370" cy="476477"/>
              </a:xfrm>
              <a:prstGeom prst="rect">
                <a:avLst/>
              </a:prstGeom>
              <a:ln w="222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𝑁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𝑠h</m:t>
                              </m:r>
                            </m:sub>
                          </m:sSub>
                        </m:e>
                      </m:d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N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Ψ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𝑆h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Ψ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𝑆h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D1F7AF5C-5CB7-E542-8216-293AB1DD10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628" y="23026769"/>
                <a:ext cx="4724370" cy="476477"/>
              </a:xfrm>
              <a:prstGeom prst="rect">
                <a:avLst/>
              </a:prstGeom>
              <a:blipFill>
                <a:blip r:embed="rId136"/>
                <a:stretch>
                  <a:fillRect b="-12500"/>
                </a:stretch>
              </a:blipFill>
              <a:ln w="2222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81E52854-1D07-6341-AA39-636BE0043CF2}"/>
              </a:ext>
            </a:extLst>
          </p:cNvPr>
          <p:cNvCxnSpPr>
            <a:cxnSpLocks/>
          </p:cNvCxnSpPr>
          <p:nvPr/>
        </p:nvCxnSpPr>
        <p:spPr>
          <a:xfrm>
            <a:off x="10841326" y="23521045"/>
            <a:ext cx="0" cy="1071707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Left Brace 261">
            <a:extLst>
              <a:ext uri="{FF2B5EF4-FFF2-40B4-BE49-F238E27FC236}">
                <a16:creationId xmlns:a16="http://schemas.microsoft.com/office/drawing/2014/main" id="{2709468B-C0B2-894A-BF8D-893FE4DE5C5D}"/>
              </a:ext>
            </a:extLst>
          </p:cNvPr>
          <p:cNvSpPr/>
          <p:nvPr/>
        </p:nvSpPr>
        <p:spPr>
          <a:xfrm rot="10800000">
            <a:off x="10158911" y="23912149"/>
            <a:ext cx="696270" cy="1312525"/>
          </a:xfrm>
          <a:prstGeom prst="leftBrace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80FC4B57-B5FE-C842-A258-69FAA5AEE6E8}"/>
              </a:ext>
            </a:extLst>
          </p:cNvPr>
          <p:cNvCxnSpPr>
            <a:cxnSpLocks/>
          </p:cNvCxnSpPr>
          <p:nvPr/>
        </p:nvCxnSpPr>
        <p:spPr>
          <a:xfrm flipH="1">
            <a:off x="10900414" y="19342090"/>
            <a:ext cx="253552" cy="1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E97D178D-2CE7-F64A-9E43-B0467F736F86}"/>
                  </a:ext>
                </a:extLst>
              </p:cNvPr>
              <p:cNvSpPr/>
              <p:nvPr/>
            </p:nvSpPr>
            <p:spPr>
              <a:xfrm>
                <a:off x="4191590" y="20401097"/>
                <a:ext cx="307289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: charge-dependent detector acceptance</a:t>
                </a:r>
              </a:p>
            </p:txBody>
          </p:sp>
        </mc:Choice>
        <mc:Fallback xmlns=""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E97D178D-2CE7-F64A-9E43-B0467F736F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590" y="20401097"/>
                <a:ext cx="3072892" cy="707886"/>
              </a:xfrm>
              <a:prstGeom prst="rect">
                <a:avLst/>
              </a:prstGeom>
              <a:blipFill>
                <a:blip r:embed="rId137"/>
                <a:stretch>
                  <a:fillRect t="-350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5" name="Rectangle 264">
            <a:extLst>
              <a:ext uri="{FF2B5EF4-FFF2-40B4-BE49-F238E27FC236}">
                <a16:creationId xmlns:a16="http://schemas.microsoft.com/office/drawing/2014/main" id="{533206F5-65EE-EE4D-9347-3DE7E30E2E3F}"/>
              </a:ext>
            </a:extLst>
          </p:cNvPr>
          <p:cNvSpPr/>
          <p:nvPr/>
        </p:nvSpPr>
        <p:spPr>
          <a:xfrm>
            <a:off x="4205445" y="21177000"/>
            <a:ext cx="3072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p/n: number of positive/negative hadrons per event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415EFC9-C85F-1149-817D-2EC88635F624}"/>
              </a:ext>
            </a:extLst>
          </p:cNvPr>
          <p:cNvGrpSpPr/>
          <p:nvPr/>
        </p:nvGrpSpPr>
        <p:grpSpPr>
          <a:xfrm>
            <a:off x="22334222" y="15846838"/>
            <a:ext cx="7043651" cy="4688561"/>
            <a:chOff x="22334222" y="15846838"/>
            <a:chExt cx="7043651" cy="4688561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203718B-30B9-DF48-BB8D-C0FE77E4458E}"/>
                </a:ext>
              </a:extLst>
            </p:cNvPr>
            <p:cNvGrpSpPr/>
            <p:nvPr/>
          </p:nvGrpSpPr>
          <p:grpSpPr>
            <a:xfrm>
              <a:off x="22334222" y="15846838"/>
              <a:ext cx="7043651" cy="4229544"/>
              <a:chOff x="22372153" y="16353020"/>
              <a:chExt cx="7043651" cy="4229544"/>
            </a:xfrm>
          </p:grpSpPr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87646373-6ABB-8B45-A554-D370BA3523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8"/>
              <a:srcRect r="9404"/>
              <a:stretch/>
            </p:blipFill>
            <p:spPr>
              <a:xfrm rot="5400000">
                <a:off x="23779207" y="14945966"/>
                <a:ext cx="4229544" cy="7043651"/>
              </a:xfrm>
              <a:prstGeom prst="rect">
                <a:avLst/>
              </a:prstGeom>
            </p:spPr>
          </p:pic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FADFD92-434E-2C49-A01C-56756293B69E}"/>
                  </a:ext>
                </a:extLst>
              </p:cNvPr>
              <p:cNvSpPr/>
              <p:nvPr/>
            </p:nvSpPr>
            <p:spPr>
              <a:xfrm>
                <a:off x="25647926" y="17234546"/>
                <a:ext cx="173652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70C0"/>
                    </a:solidFill>
                    <a:latin typeface="Times New Roman"/>
                  </a:rPr>
                  <a:t>STAR Preliminary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B264A71A-CBA5-6044-83B5-2A354C9BD6D7}"/>
                    </a:ext>
                  </a:extLst>
                </p:cNvPr>
                <p:cNvSpPr/>
                <p:nvPr/>
              </p:nvSpPr>
              <p:spPr>
                <a:xfrm>
                  <a:off x="26208963" y="19981401"/>
                  <a:ext cx="652248" cy="553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  <m:sSup>
                          <m:sSupPr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0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S</m:t>
                            </m:r>
                          </m:e>
                          <m:sup>
                            <m:r>
                              <a:rPr lang="en-US" sz="30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  <m:r>
                              <a:rPr lang="en-US" sz="3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B264A71A-CBA5-6044-83B5-2A354C9BD6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08963" y="19981401"/>
                  <a:ext cx="652248" cy="553998"/>
                </a:xfrm>
                <a:prstGeom prst="rect">
                  <a:avLst/>
                </a:prstGeom>
                <a:blipFill>
                  <a:blip r:embed="rId139"/>
                  <a:stretch>
                    <a:fillRect l="-7843" r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412BB4A-6B2D-424B-95BB-1F629F83597B}"/>
              </a:ext>
            </a:extLst>
          </p:cNvPr>
          <p:cNvGrpSpPr/>
          <p:nvPr/>
        </p:nvGrpSpPr>
        <p:grpSpPr>
          <a:xfrm>
            <a:off x="12129676" y="10484637"/>
            <a:ext cx="9999204" cy="3350315"/>
            <a:chOff x="12129676" y="10484637"/>
            <a:chExt cx="9999204" cy="3350315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340E4DB0-D6EE-C34D-BEF8-625669FB33A3}"/>
                </a:ext>
              </a:extLst>
            </p:cNvPr>
            <p:cNvGrpSpPr/>
            <p:nvPr/>
          </p:nvGrpSpPr>
          <p:grpSpPr>
            <a:xfrm>
              <a:off x="12129676" y="10484637"/>
              <a:ext cx="9999204" cy="3350315"/>
              <a:chOff x="12129676" y="10484637"/>
              <a:chExt cx="9999204" cy="3350315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ACDD858E-4F74-854B-9E16-A0BE79C14CF7}"/>
                  </a:ext>
                </a:extLst>
              </p:cNvPr>
              <p:cNvGrpSpPr/>
              <p:nvPr/>
            </p:nvGrpSpPr>
            <p:grpSpPr>
              <a:xfrm>
                <a:off x="12129676" y="10484637"/>
                <a:ext cx="9999204" cy="3350315"/>
                <a:chOff x="12129676" y="10484637"/>
                <a:chExt cx="9999204" cy="3350315"/>
              </a:xfrm>
            </p:grpSpPr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A44AE0A5-6E2B-6842-93FF-00F39D63E876}"/>
                    </a:ext>
                  </a:extLst>
                </p:cNvPr>
                <p:cNvGrpSpPr/>
                <p:nvPr/>
              </p:nvGrpSpPr>
              <p:grpSpPr>
                <a:xfrm>
                  <a:off x="12129676" y="10484637"/>
                  <a:ext cx="9999204" cy="3350315"/>
                  <a:chOff x="12129676" y="10484637"/>
                  <a:chExt cx="9999204" cy="3350315"/>
                </a:xfrm>
              </p:grpSpPr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3FEECDE2-3A9E-9B47-887D-DA010577F9C1}"/>
                      </a:ext>
                    </a:extLst>
                  </p:cNvPr>
                  <p:cNvGrpSpPr/>
                  <p:nvPr/>
                </p:nvGrpSpPr>
                <p:grpSpPr>
                  <a:xfrm>
                    <a:off x="12129676" y="10484637"/>
                    <a:ext cx="9999204" cy="3134403"/>
                    <a:chOff x="11981043" y="11100805"/>
                    <a:chExt cx="9999204" cy="3134403"/>
                  </a:xfrm>
                </p:grpSpPr>
                <p:grpSp>
                  <p:nvGrpSpPr>
                    <p:cNvPr id="42" name="Group 41">
                      <a:extLst>
                        <a:ext uri="{FF2B5EF4-FFF2-40B4-BE49-F238E27FC236}">
                          <a16:creationId xmlns:a16="http://schemas.microsoft.com/office/drawing/2014/main" id="{3BAF471E-398B-BE47-834E-1CA3889B47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981043" y="11100805"/>
                      <a:ext cx="9999204" cy="3134403"/>
                      <a:chOff x="11981043" y="11100805"/>
                      <a:chExt cx="9999204" cy="3134403"/>
                    </a:xfrm>
                  </p:grpSpPr>
                  <p:grpSp>
                    <p:nvGrpSpPr>
                      <p:cNvPr id="40" name="Group 39">
                        <a:extLst>
                          <a:ext uri="{FF2B5EF4-FFF2-40B4-BE49-F238E27FC236}">
                            <a16:creationId xmlns:a16="http://schemas.microsoft.com/office/drawing/2014/main" id="{E257E303-3035-DD43-8D79-27A129F70A3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445749" y="11100805"/>
                        <a:ext cx="3534498" cy="3134403"/>
                        <a:chOff x="18321763" y="11100805"/>
                        <a:chExt cx="3534498" cy="3134403"/>
                      </a:xfrm>
                    </p:grpSpPr>
                    <p:grpSp>
                      <p:nvGrpSpPr>
                        <p:cNvPr id="197" name="Group 196">
                          <a:extLst>
                            <a:ext uri="{FF2B5EF4-FFF2-40B4-BE49-F238E27FC236}">
                              <a16:creationId xmlns:a16="http://schemas.microsoft.com/office/drawing/2014/main" id="{4AB5F239-00C2-BF48-9450-2DD032F8FB4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8321763" y="11401901"/>
                          <a:ext cx="3534498" cy="2833307"/>
                          <a:chOff x="3033278" y="1841926"/>
                          <a:chExt cx="2929833" cy="2810752"/>
                        </a:xfrm>
                      </p:grpSpPr>
                      <p:pic>
                        <p:nvPicPr>
                          <p:cNvPr id="198" name="Picture 197">
                            <a:extLst>
                              <a:ext uri="{FF2B5EF4-FFF2-40B4-BE49-F238E27FC236}">
                                <a16:creationId xmlns:a16="http://schemas.microsoft.com/office/drawing/2014/main" id="{894914E3-E859-F44C-B219-FCB79FBE292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140"/>
                          <a:srcRect b="6825"/>
                          <a:stretch/>
                        </p:blipFill>
                        <p:spPr>
                          <a:xfrm>
                            <a:off x="3333751" y="1842999"/>
                            <a:ext cx="2629360" cy="2634605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199" name="Picture 198">
                            <a:extLst>
                              <a:ext uri="{FF2B5EF4-FFF2-40B4-BE49-F238E27FC236}">
                                <a16:creationId xmlns:a16="http://schemas.microsoft.com/office/drawing/2014/main" id="{34FCCDB9-99BD-C148-BCCE-82A2D4E2069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141"/>
                          <a:srcRect l="51619"/>
                          <a:stretch/>
                        </p:blipFill>
                        <p:spPr>
                          <a:xfrm>
                            <a:off x="3033278" y="1841926"/>
                            <a:ext cx="366708" cy="2810752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sp>
                      <p:nvSpPr>
                        <p:cNvPr id="233" name="Rectangle 232">
                          <a:extLst>
                            <a:ext uri="{FF2B5EF4-FFF2-40B4-BE49-F238E27FC236}">
                              <a16:creationId xmlns:a16="http://schemas.microsoft.com/office/drawing/2014/main" id="{3FEB1006-2FF1-B34C-B95B-BCA281E5A6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9277784" y="11100805"/>
                          <a:ext cx="1867833" cy="338554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r>
                            <a:rPr lang="en-US" sz="1600" dirty="0" err="1">
                              <a:latin typeface="Times New Roman"/>
                            </a:rPr>
                            <a:t>EbE</a:t>
                          </a:r>
                          <a:r>
                            <a:rPr lang="en-US" sz="1600" dirty="0">
                              <a:latin typeface="Times New Roman"/>
                            </a:rPr>
                            <a:t>-Hydro + LCC</a:t>
                          </a:r>
                        </a:p>
                      </p:txBody>
                    </p:sp>
                    <p:sp>
                      <p:nvSpPr>
                        <p:cNvPr id="234" name="Rectangle 233">
                          <a:extLst>
                            <a:ext uri="{FF2B5EF4-FFF2-40B4-BE49-F238E27FC236}">
                              <a16:creationId xmlns:a16="http://schemas.microsoft.com/office/drawing/2014/main" id="{D82AE6F7-3A45-1642-A825-7F83638465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9277784" y="11471363"/>
                          <a:ext cx="1592591" cy="338554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r>
                            <a:rPr lang="en-US" sz="1600" dirty="0" err="1">
                              <a:latin typeface="Times New Roman"/>
                            </a:rPr>
                            <a:t>Au+Au</a:t>
                          </a:r>
                          <a:r>
                            <a:rPr lang="en-US" sz="1600" dirty="0">
                              <a:latin typeface="Times New Roman"/>
                            </a:rPr>
                            <a:t> 200 GeV</a:t>
                          </a:r>
                        </a:p>
                      </p:txBody>
                    </p:sp>
                    <p:sp>
                      <p:nvSpPr>
                        <p:cNvPr id="235" name="Rectangle 234">
                          <a:extLst>
                            <a:ext uri="{FF2B5EF4-FFF2-40B4-BE49-F238E27FC236}">
                              <a16:creationId xmlns:a16="http://schemas.microsoft.com/office/drawing/2014/main" id="{79451E97-E981-7948-A91D-36FF3A4FB6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9278556" y="11763501"/>
                          <a:ext cx="1592591" cy="338554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/>
                            </a:rPr>
                            <a:t>30-40%</a:t>
                          </a:r>
                        </a:p>
                      </p:txBody>
                    </p:sp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236" name="Rectangle 235">
                              <a:extLst>
                                <a:ext uri="{FF2B5EF4-FFF2-40B4-BE49-F238E27FC236}">
                                  <a16:creationId xmlns:a16="http://schemas.microsoft.com/office/drawing/2014/main" id="{DAE620B5-BF15-BC49-9C53-68EF8FB1B63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9262285" y="12009790"/>
                              <a:ext cx="1592591" cy="338554"/>
                            </a:xfrm>
                            <a:prstGeom prst="rect">
                              <a:avLst/>
                            </a:prstGeom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pPr algn="ctr"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16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=0.0%</m:t>
                                    </m:r>
                                  </m:oMath>
                                </m:oMathPara>
                              </a14:m>
                              <a:endParaRPr lang="en-US" sz="1600" dirty="0">
                                <a:solidFill>
                                  <a:schemeClr val="tx1"/>
                                </a:solidFill>
                                <a:latin typeface="Times New Roman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236" name="Rectangle 235">
                              <a:extLst>
                                <a:ext uri="{FF2B5EF4-FFF2-40B4-BE49-F238E27FC236}">
                                  <a16:creationId xmlns:a16="http://schemas.microsoft.com/office/drawing/2014/main" id="{DAE620B5-BF15-BC49-9C53-68EF8FB1B63F}"/>
                                </a:ext>
                              </a:extLst>
                            </p:cNvPr>
                            <p:cNvSpPr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19262285" y="12009790"/>
                              <a:ext cx="1592591" cy="338554"/>
                            </a:xfrm>
                            <a:prstGeom prst="rect">
                              <a:avLst/>
                            </a:prstGeom>
                            <a:blipFill>
                              <a:blip r:embed="rId142"/>
                              <a:stretch>
                                <a:fillRect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</p:grpSp>
                  <p:grpSp>
                    <p:nvGrpSpPr>
                      <p:cNvPr id="41" name="Group 40">
                        <a:extLst>
                          <a:ext uri="{FF2B5EF4-FFF2-40B4-BE49-F238E27FC236}">
                            <a16:creationId xmlns:a16="http://schemas.microsoft.com/office/drawing/2014/main" id="{25740B33-479A-DE46-84E3-0E73109C86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981043" y="11154377"/>
                        <a:ext cx="6464706" cy="2861854"/>
                        <a:chOff x="11981043" y="11154377"/>
                        <a:chExt cx="6464706" cy="2861854"/>
                      </a:xfrm>
                    </p:grpSpPr>
                    <p:pic>
                      <p:nvPicPr>
                        <p:cNvPr id="39" name="Picture 38">
                          <a:extLst>
                            <a:ext uri="{FF2B5EF4-FFF2-40B4-BE49-F238E27FC236}">
                              <a16:creationId xmlns:a16="http://schemas.microsoft.com/office/drawing/2014/main" id="{B8BAEF0A-08D5-2749-89A7-0DC57DAF3DE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43"/>
                        <a:srcRect b="8129"/>
                        <a:stretch/>
                      </p:blipFill>
                      <p:spPr>
                        <a:xfrm>
                          <a:off x="12251794" y="11154377"/>
                          <a:ext cx="6193955" cy="2861854"/>
                        </a:xfrm>
                        <a:prstGeom prst="rect">
                          <a:avLst/>
                        </a:prstGeom>
                      </p:spPr>
                    </p:pic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237" name="Rectangle 236">
                              <a:extLst>
                                <a:ext uri="{FF2B5EF4-FFF2-40B4-BE49-F238E27FC236}">
                                  <a16:creationId xmlns:a16="http://schemas.microsoft.com/office/drawing/2014/main" id="{72C811C7-F2D2-FE42-8B1B-DFB582711E8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6200000">
                              <a:off x="11552780" y="12046618"/>
                              <a:ext cx="1351853" cy="495328"/>
                            </a:xfrm>
                            <a:prstGeom prst="rect">
                              <a:avLst/>
                            </a:prstGeom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pPr algn="ctr"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400" i="1" smtClean="0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l-GR" sz="2400" b="0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𝛹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∆</m:t>
                                        </m:r>
                                        <m:r>
                                          <a:rPr lang="en-US" sz="2400" b="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oMath>
                                </m:oMathPara>
                              </a14:m>
                              <a:endParaRPr lang="en-US" sz="2400" dirty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237" name="Rectangle 236">
                              <a:extLst>
                                <a:ext uri="{FF2B5EF4-FFF2-40B4-BE49-F238E27FC236}">
                                  <a16:creationId xmlns:a16="http://schemas.microsoft.com/office/drawing/2014/main" id="{72C811C7-F2D2-FE42-8B1B-DFB582711E8A}"/>
                                </a:ext>
                              </a:extLst>
                            </p:cNvPr>
                            <p:cNvSpPr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 rot="16200000">
                              <a:off x="11552780" y="12046618"/>
                              <a:ext cx="1351853" cy="495328"/>
                            </a:xfrm>
                            <a:prstGeom prst="rect">
                              <a:avLst/>
                            </a:prstGeom>
                            <a:blipFill>
                              <a:blip r:embed="rId106"/>
                              <a:stretch>
                                <a:fillRect b="-2804"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</p:grpSp>
                </p:grpSp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434C5ACE-A63D-8043-88A9-5AC32A0A1B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732763" y="11521962"/>
                      <a:ext cx="577375" cy="26143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40" name="Rectangle 239">
                      <a:extLst>
                        <a:ext uri="{FF2B5EF4-FFF2-40B4-BE49-F238E27FC236}">
                          <a16:creationId xmlns:a16="http://schemas.microsoft.com/office/drawing/2014/main" id="{1532959B-843D-9140-90ED-9183900F72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50515" y="11503471"/>
                      <a:ext cx="577375" cy="26143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(b)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41" name="Rectangle 240">
                      <a:extLst>
                        <a:ext uri="{FF2B5EF4-FFF2-40B4-BE49-F238E27FC236}">
                          <a16:creationId xmlns:a16="http://schemas.microsoft.com/office/drawing/2014/main" id="{F52D644B-25EC-884B-AA1E-472F23C8C2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895626" y="11500640"/>
                      <a:ext cx="577375" cy="26143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(c)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5" name="Rectangle 274">
                        <a:extLst>
                          <a:ext uri="{FF2B5EF4-FFF2-40B4-BE49-F238E27FC236}">
                            <a16:creationId xmlns:a16="http://schemas.microsoft.com/office/drawing/2014/main" id="{86242D8E-DA43-C143-A5C8-F0EDEDF800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47703" y="13311732"/>
                        <a:ext cx="652248" cy="523220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800" i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∆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US" sz="28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′</m:t>
                                  </m:r>
                                  <m:r>
                                    <a:rPr lang="en-US" sz="2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8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75" name="Rectangle 274">
                        <a:extLst>
                          <a:ext uri="{FF2B5EF4-FFF2-40B4-BE49-F238E27FC236}">
                            <a16:creationId xmlns:a16="http://schemas.microsoft.com/office/drawing/2014/main" id="{86242D8E-DA43-C143-A5C8-F0EDEDF800CF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3947703" y="13311732"/>
                        <a:ext cx="652248" cy="523220"/>
                      </a:xfrm>
                      <a:prstGeom prst="rect">
                        <a:avLst/>
                      </a:prstGeom>
                      <a:blipFill>
                        <a:blip r:embed="rId144"/>
                        <a:stretch>
                          <a:fillRect l="-3774" r="-1132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6" name="Rectangle 275">
                        <a:extLst>
                          <a:ext uri="{FF2B5EF4-FFF2-40B4-BE49-F238E27FC236}">
                            <a16:creationId xmlns:a16="http://schemas.microsoft.com/office/drawing/2014/main" id="{CCA4A17B-9447-5141-91A6-307F7EB747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799556" y="13301251"/>
                        <a:ext cx="652248" cy="523220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800" i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∆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US" sz="28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′</m:t>
                                  </m:r>
                                  <m:r>
                                    <a:rPr lang="en-US" sz="2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8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76" name="Rectangle 275">
                        <a:extLst>
                          <a:ext uri="{FF2B5EF4-FFF2-40B4-BE49-F238E27FC236}">
                            <a16:creationId xmlns:a16="http://schemas.microsoft.com/office/drawing/2014/main" id="{CCA4A17B-9447-5141-91A6-307F7EB747F1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6799556" y="13301251"/>
                        <a:ext cx="652248" cy="523220"/>
                      </a:xfrm>
                      <a:prstGeom prst="rect">
                        <a:avLst/>
                      </a:prstGeom>
                      <a:blipFill>
                        <a:blip r:embed="rId145"/>
                        <a:stretch>
                          <a:fillRect l="-3846" r="-1153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7" name="Rectangle 276">
                        <a:extLst>
                          <a:ext uri="{FF2B5EF4-FFF2-40B4-BE49-F238E27FC236}">
                            <a16:creationId xmlns:a16="http://schemas.microsoft.com/office/drawing/2014/main" id="{CB2883EF-DA7C-1044-AD69-6D436A9D14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232057" y="13310937"/>
                        <a:ext cx="652248" cy="523220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800" i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∆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US" sz="28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′</m:t>
                                  </m:r>
                                  <m:r>
                                    <a:rPr lang="en-US" sz="2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8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77" name="Rectangle 276">
                        <a:extLst>
                          <a:ext uri="{FF2B5EF4-FFF2-40B4-BE49-F238E27FC236}">
                            <a16:creationId xmlns:a16="http://schemas.microsoft.com/office/drawing/2014/main" id="{CB2883EF-DA7C-1044-AD69-6D436A9D1443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0232057" y="13310937"/>
                        <a:ext cx="652248" cy="523220"/>
                      </a:xfrm>
                      <a:prstGeom prst="rect">
                        <a:avLst/>
                      </a:prstGeom>
                      <a:blipFill>
                        <a:blip r:embed="rId146"/>
                        <a:stretch>
                          <a:fillRect l="-3846" r="-1346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FBC3EE1D-3E2B-864C-8691-73907FF5A279}"/>
                    </a:ext>
                  </a:extLst>
                </p:cNvPr>
                <p:cNvSpPr/>
                <p:nvPr/>
              </p:nvSpPr>
              <p:spPr>
                <a:xfrm>
                  <a:off x="14395382" y="13331185"/>
                  <a:ext cx="100547" cy="862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73F6294-5AF1-264B-B4D6-0C48D930E709}"/>
                  </a:ext>
                </a:extLst>
              </p:cNvPr>
              <p:cNvSpPr/>
              <p:nvPr/>
            </p:nvSpPr>
            <p:spPr>
              <a:xfrm>
                <a:off x="17213476" y="13331185"/>
                <a:ext cx="90199" cy="773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B8AF879-5F16-EC4A-B503-D00119980F60}"/>
                </a:ext>
              </a:extLst>
            </p:cNvPr>
            <p:cNvSpPr/>
            <p:nvPr/>
          </p:nvSpPr>
          <p:spPr>
            <a:xfrm>
              <a:off x="20686720" y="13357031"/>
              <a:ext cx="69522" cy="920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06757AB-424B-7641-B280-7EB33479C5D5}"/>
              </a:ext>
            </a:extLst>
          </p:cNvPr>
          <p:cNvGrpSpPr/>
          <p:nvPr/>
        </p:nvGrpSpPr>
        <p:grpSpPr>
          <a:xfrm>
            <a:off x="23829477" y="10668490"/>
            <a:ext cx="4244946" cy="3120315"/>
            <a:chOff x="23829477" y="10668490"/>
            <a:chExt cx="4244946" cy="3120315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972ECFD2-E653-FE45-955B-CC03D626DB58}"/>
                </a:ext>
              </a:extLst>
            </p:cNvPr>
            <p:cNvGrpSpPr/>
            <p:nvPr/>
          </p:nvGrpSpPr>
          <p:grpSpPr>
            <a:xfrm>
              <a:off x="23829477" y="10668490"/>
              <a:ext cx="4244946" cy="3120315"/>
              <a:chOff x="23829477" y="10668490"/>
              <a:chExt cx="4244946" cy="3120315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76148CEC-4922-FD49-8F26-A1AADB857143}"/>
                  </a:ext>
                </a:extLst>
              </p:cNvPr>
              <p:cNvGrpSpPr/>
              <p:nvPr/>
            </p:nvGrpSpPr>
            <p:grpSpPr>
              <a:xfrm>
                <a:off x="23829477" y="10668490"/>
                <a:ext cx="4244946" cy="3067746"/>
                <a:chOff x="24441296" y="11254789"/>
                <a:chExt cx="4244946" cy="3067746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40BFBE9F-241F-004C-B3E5-8991661556AA}"/>
                    </a:ext>
                  </a:extLst>
                </p:cNvPr>
                <p:cNvGrpSpPr/>
                <p:nvPr/>
              </p:nvGrpSpPr>
              <p:grpSpPr>
                <a:xfrm>
                  <a:off x="24441296" y="11254789"/>
                  <a:ext cx="4244946" cy="3067746"/>
                  <a:chOff x="24404291" y="11253018"/>
                  <a:chExt cx="4244946" cy="3067746"/>
                </a:xfrm>
              </p:grpSpPr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3E479166-D1C6-5F4E-AF48-8932BA92D899}"/>
                      </a:ext>
                    </a:extLst>
                  </p:cNvPr>
                  <p:cNvGrpSpPr/>
                  <p:nvPr/>
                </p:nvGrpSpPr>
                <p:grpSpPr>
                  <a:xfrm>
                    <a:off x="24404291" y="11253018"/>
                    <a:ext cx="4244946" cy="3067746"/>
                    <a:chOff x="24404291" y="11253018"/>
                    <a:chExt cx="4244946" cy="3067746"/>
                  </a:xfrm>
                </p:grpSpPr>
                <p:grpSp>
                  <p:nvGrpSpPr>
                    <p:cNvPr id="249" name="Group 248">
                      <a:extLst>
                        <a:ext uri="{FF2B5EF4-FFF2-40B4-BE49-F238E27FC236}">
                          <a16:creationId xmlns:a16="http://schemas.microsoft.com/office/drawing/2014/main" id="{BCFD22C2-09A7-1242-BD7F-B78159F095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824497" y="11253018"/>
                      <a:ext cx="3824740" cy="3067746"/>
                      <a:chOff x="5544151" y="657966"/>
                      <a:chExt cx="3824740" cy="3067746"/>
                    </a:xfrm>
                  </p:grpSpPr>
                  <p:pic>
                    <p:nvPicPr>
                      <p:cNvPr id="250" name="Picture 249">
                        <a:extLst>
                          <a:ext uri="{FF2B5EF4-FFF2-40B4-BE49-F238E27FC236}">
                            <a16:creationId xmlns:a16="http://schemas.microsoft.com/office/drawing/2014/main" id="{2F245C0D-8CA4-EA4A-8BE1-E1B9AA967D4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47"/>
                      <a:srcRect b="11653"/>
                      <a:stretch/>
                    </p:blipFill>
                    <p:spPr>
                      <a:xfrm>
                        <a:off x="6066670" y="657967"/>
                        <a:ext cx="3302221" cy="271027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51" name="Picture 250">
                        <a:extLst>
                          <a:ext uri="{FF2B5EF4-FFF2-40B4-BE49-F238E27FC236}">
                            <a16:creationId xmlns:a16="http://schemas.microsoft.com/office/drawing/2014/main" id="{7C9E4DE3-4B6B-754E-9C5E-63AAE0B1FDE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48"/>
                      <a:srcRect l="46301"/>
                      <a:stretch/>
                    </p:blipFill>
                    <p:spPr>
                      <a:xfrm>
                        <a:off x="5544151" y="657966"/>
                        <a:ext cx="629558" cy="3067746"/>
                      </a:xfrm>
                      <a:prstGeom prst="rect">
                        <a:avLst/>
                      </a:prstGeom>
                    </p:spPr>
                  </p:pic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54" name="Rectangle 253">
                          <a:extLst>
                            <a:ext uri="{FF2B5EF4-FFF2-40B4-BE49-F238E27FC236}">
                              <a16:creationId xmlns:a16="http://schemas.microsoft.com/office/drawing/2014/main" id="{2FECDF40-4E9F-0A4B-91C7-E530C90D51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>
                          <a:off x="23976028" y="12132161"/>
                          <a:ext cx="1351853" cy="495328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2400" b="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𝛹</m:t>
                                        </m:r>
                                      </m:e>
                                      <m:sub>
                                        <m:r>
                                          <a:rPr lang="en-US" sz="2400" b="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sub>
                                </m:sSub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∆</m:t>
                                    </m:r>
                                    <m:r>
                                      <a:rPr lang="en-US" sz="2400" b="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𝑆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54" name="Rectangle 253">
                          <a:extLst>
                            <a:ext uri="{FF2B5EF4-FFF2-40B4-BE49-F238E27FC236}">
                              <a16:creationId xmlns:a16="http://schemas.microsoft.com/office/drawing/2014/main" id="{2FECDF40-4E9F-0A4B-91C7-E530C90D5155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 rot="16200000">
                          <a:off x="23976028" y="12132161"/>
                          <a:ext cx="1351853" cy="495328"/>
                        </a:xfrm>
                        <a:prstGeom prst="rect">
                          <a:avLst/>
                        </a:prstGeom>
                        <a:blipFill>
                          <a:blip r:embed="rId111"/>
                          <a:stretch>
                            <a:fillRect b="-3738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255" name="Rectangle 254">
                    <a:extLst>
                      <a:ext uri="{FF2B5EF4-FFF2-40B4-BE49-F238E27FC236}">
                        <a16:creationId xmlns:a16="http://schemas.microsoft.com/office/drawing/2014/main" id="{ACA68D97-40DC-F442-8A60-19BA28ADCD34}"/>
                      </a:ext>
                    </a:extLst>
                  </p:cNvPr>
                  <p:cNvSpPr/>
                  <p:nvPr/>
                </p:nvSpPr>
                <p:spPr>
                  <a:xfrm>
                    <a:off x="25561054" y="11388626"/>
                    <a:ext cx="577375" cy="2614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(d)</a:t>
                    </a:r>
                    <a:endParaRPr lang="en-US" sz="4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D8450F57-0DC5-F84D-B0CF-7E16348C830B}"/>
                    </a:ext>
                  </a:extLst>
                </p:cNvPr>
                <p:cNvSpPr/>
                <p:nvPr/>
              </p:nvSpPr>
              <p:spPr>
                <a:xfrm>
                  <a:off x="26234788" y="13280062"/>
                  <a:ext cx="1736529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0070C0"/>
                      </a:solidFill>
                      <a:latin typeface="Times New Roman"/>
                    </a:rPr>
                    <a:t>STAR Preliminary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4" name="Rectangle 273">
                    <a:extLst>
                      <a:ext uri="{FF2B5EF4-FFF2-40B4-BE49-F238E27FC236}">
                        <a16:creationId xmlns:a16="http://schemas.microsoft.com/office/drawing/2014/main" id="{7601C95C-38EB-A14B-8E25-822DAE88EBFF}"/>
                      </a:ext>
                    </a:extLst>
                  </p:cNvPr>
                  <p:cNvSpPr/>
                  <p:nvPr/>
                </p:nvSpPr>
                <p:spPr>
                  <a:xfrm>
                    <a:off x="26152135" y="13265585"/>
                    <a:ext cx="652248" cy="52322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sz="2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  <m: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US" sz="28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4" name="Rectangle 273">
                    <a:extLst>
                      <a:ext uri="{FF2B5EF4-FFF2-40B4-BE49-F238E27FC236}">
                        <a16:creationId xmlns:a16="http://schemas.microsoft.com/office/drawing/2014/main" id="{7601C95C-38EB-A14B-8E25-822DAE88EBF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152135" y="13265585"/>
                    <a:ext cx="652248" cy="523220"/>
                  </a:xfrm>
                  <a:prstGeom prst="rect">
                    <a:avLst/>
                  </a:prstGeom>
                  <a:blipFill>
                    <a:blip r:embed="rId149"/>
                    <a:stretch>
                      <a:fillRect l="-3774" r="-113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2D304DD-7094-5345-AA7A-44DCA5DAD37B}"/>
                </a:ext>
              </a:extLst>
            </p:cNvPr>
            <p:cNvSpPr/>
            <p:nvPr/>
          </p:nvSpPr>
          <p:spPr>
            <a:xfrm>
              <a:off x="26652071" y="13265536"/>
              <a:ext cx="86061" cy="1078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CDEC996-1350-D94A-A1DF-F90B4F8FEC81}"/>
              </a:ext>
            </a:extLst>
          </p:cNvPr>
          <p:cNvGrpSpPr/>
          <p:nvPr/>
        </p:nvGrpSpPr>
        <p:grpSpPr>
          <a:xfrm>
            <a:off x="20116870" y="23281985"/>
            <a:ext cx="9204994" cy="3642358"/>
            <a:chOff x="20116870" y="23281985"/>
            <a:chExt cx="9204994" cy="3642358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678A8604-6DFC-D84B-8FBC-91AB517F1C1F}"/>
                </a:ext>
              </a:extLst>
            </p:cNvPr>
            <p:cNvGrpSpPr/>
            <p:nvPr/>
          </p:nvGrpSpPr>
          <p:grpSpPr>
            <a:xfrm>
              <a:off x="20116870" y="23281985"/>
              <a:ext cx="9204994" cy="3642358"/>
              <a:chOff x="20116870" y="23281985"/>
              <a:chExt cx="9204994" cy="3642358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D447F946-3EE3-E44E-BAD6-5F71C2B00836}"/>
                  </a:ext>
                </a:extLst>
              </p:cNvPr>
              <p:cNvGrpSpPr/>
              <p:nvPr/>
            </p:nvGrpSpPr>
            <p:grpSpPr>
              <a:xfrm>
                <a:off x="20116870" y="23281985"/>
                <a:ext cx="9204994" cy="3192992"/>
                <a:chOff x="19982839" y="23673966"/>
                <a:chExt cx="9204994" cy="3192992"/>
              </a:xfrm>
            </p:grpSpPr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F7CDD4D4-5298-FE4B-8195-130D1F767E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0"/>
                <a:srcRect b="8312"/>
                <a:stretch/>
              </p:blipFill>
              <p:spPr>
                <a:xfrm>
                  <a:off x="19982839" y="23673966"/>
                  <a:ext cx="9204994" cy="3192992"/>
                </a:xfrm>
                <a:prstGeom prst="rect">
                  <a:avLst/>
                </a:prstGeom>
              </p:spPr>
            </p:pic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B3FA12DC-C8F5-4B45-A9B6-810C60AC83C5}"/>
                    </a:ext>
                  </a:extLst>
                </p:cNvPr>
                <p:cNvSpPr/>
                <p:nvPr/>
              </p:nvSpPr>
              <p:spPr>
                <a:xfrm>
                  <a:off x="25701042" y="23980442"/>
                  <a:ext cx="1736529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0070C0"/>
                      </a:solidFill>
                      <a:latin typeface="Times New Roman"/>
                    </a:rPr>
                    <a:t>STAR Preliminary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1" name="Rectangle 270">
                    <a:extLst>
                      <a:ext uri="{FF2B5EF4-FFF2-40B4-BE49-F238E27FC236}">
                        <a16:creationId xmlns:a16="http://schemas.microsoft.com/office/drawing/2014/main" id="{689936ED-A2BD-7A44-B219-3EAF61ECC5A9}"/>
                      </a:ext>
                    </a:extLst>
                  </p:cNvPr>
                  <p:cNvSpPr/>
                  <p:nvPr/>
                </p:nvSpPr>
                <p:spPr>
                  <a:xfrm>
                    <a:off x="22666475" y="26462678"/>
                    <a:ext cx="652248" cy="46166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1" name="Rectangle 270">
                    <a:extLst>
                      <a:ext uri="{FF2B5EF4-FFF2-40B4-BE49-F238E27FC236}">
                        <a16:creationId xmlns:a16="http://schemas.microsoft.com/office/drawing/2014/main" id="{689936ED-A2BD-7A44-B219-3EAF61ECC5A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66475" y="26462678"/>
                    <a:ext cx="652248" cy="461665"/>
                  </a:xfrm>
                  <a:prstGeom prst="rect">
                    <a:avLst/>
                  </a:prstGeom>
                  <a:blipFill>
                    <a:blip r:embed="rId151"/>
                    <a:stretch>
                      <a:fillRect l="-1923" r="-192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2" name="Rectangle 271">
                    <a:extLst>
                      <a:ext uri="{FF2B5EF4-FFF2-40B4-BE49-F238E27FC236}">
                        <a16:creationId xmlns:a16="http://schemas.microsoft.com/office/drawing/2014/main" id="{BAFF6648-7EAA-884A-B4B8-9BFA8559F6CD}"/>
                      </a:ext>
                    </a:extLst>
                  </p:cNvPr>
                  <p:cNvSpPr/>
                  <p:nvPr/>
                </p:nvSpPr>
                <p:spPr>
                  <a:xfrm>
                    <a:off x="26370678" y="26414695"/>
                    <a:ext cx="652248" cy="46166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%</m:t>
                          </m:r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2" name="Rectangle 271">
                    <a:extLst>
                      <a:ext uri="{FF2B5EF4-FFF2-40B4-BE49-F238E27FC236}">
                        <a16:creationId xmlns:a16="http://schemas.microsoft.com/office/drawing/2014/main" id="{BAFF6648-7EAA-884A-B4B8-9BFA8559F6C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370678" y="26414695"/>
                    <a:ext cx="652248" cy="461665"/>
                  </a:xfrm>
                  <a:prstGeom prst="rect">
                    <a:avLst/>
                  </a:prstGeom>
                  <a:blipFill>
                    <a:blip r:embed="rId152"/>
                    <a:stretch>
                      <a:fillRect l="-1923" r="-17308" b="-810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F02B775-69EF-5642-BCE6-CAC0FF7D803D}"/>
                </a:ext>
              </a:extLst>
            </p:cNvPr>
            <p:cNvSpPr/>
            <p:nvPr/>
          </p:nvSpPr>
          <p:spPr>
            <a:xfrm>
              <a:off x="23042880" y="26386420"/>
              <a:ext cx="96819" cy="116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5BC4F0C3-5B9E-6843-9883-B40BB2549D5F}"/>
              </a:ext>
            </a:extLst>
          </p:cNvPr>
          <p:cNvSpPr/>
          <p:nvPr/>
        </p:nvSpPr>
        <p:spPr>
          <a:xfrm>
            <a:off x="17408305" y="33473991"/>
            <a:ext cx="131295" cy="137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F7AC27C-88AA-394B-93D4-9F97BE707D9E}"/>
              </a:ext>
            </a:extLst>
          </p:cNvPr>
          <p:cNvSpPr/>
          <p:nvPr/>
        </p:nvSpPr>
        <p:spPr>
          <a:xfrm>
            <a:off x="21176428" y="33473991"/>
            <a:ext cx="193638" cy="162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B9DC189-AC61-DB42-A037-24815AECEC46}"/>
              </a:ext>
            </a:extLst>
          </p:cNvPr>
          <p:cNvGrpSpPr/>
          <p:nvPr/>
        </p:nvGrpSpPr>
        <p:grpSpPr>
          <a:xfrm>
            <a:off x="14053673" y="30465309"/>
            <a:ext cx="12760352" cy="3642935"/>
            <a:chOff x="14053673" y="30448056"/>
            <a:chExt cx="12760352" cy="3642935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2F849402-45A5-B547-AE71-50AFD3E26A07}"/>
                </a:ext>
              </a:extLst>
            </p:cNvPr>
            <p:cNvGrpSpPr/>
            <p:nvPr/>
          </p:nvGrpSpPr>
          <p:grpSpPr>
            <a:xfrm>
              <a:off x="14053673" y="30448056"/>
              <a:ext cx="12760352" cy="3642935"/>
              <a:chOff x="14053673" y="30448056"/>
              <a:chExt cx="12760352" cy="364293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B321D61-8A30-4C4A-9B7A-692220EDECCA}"/>
                  </a:ext>
                </a:extLst>
              </p:cNvPr>
              <p:cNvGrpSpPr/>
              <p:nvPr/>
            </p:nvGrpSpPr>
            <p:grpSpPr>
              <a:xfrm>
                <a:off x="14053673" y="30448056"/>
                <a:ext cx="12760352" cy="3140474"/>
                <a:chOff x="14053673" y="30448056"/>
                <a:chExt cx="12760352" cy="3140474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38413AB6-E49D-F54B-8A04-3FAC660E3E6D}"/>
                    </a:ext>
                  </a:extLst>
                </p:cNvPr>
                <p:cNvGrpSpPr/>
                <p:nvPr/>
              </p:nvGrpSpPr>
              <p:grpSpPr>
                <a:xfrm>
                  <a:off x="14053673" y="30448056"/>
                  <a:ext cx="12760352" cy="3140474"/>
                  <a:chOff x="14053673" y="30448056"/>
                  <a:chExt cx="12760352" cy="3140474"/>
                </a:xfrm>
              </p:grpSpPr>
              <p:pic>
                <p:nvPicPr>
                  <p:cNvPr id="202" name="Picture 201">
                    <a:extLst>
                      <a:ext uri="{FF2B5EF4-FFF2-40B4-BE49-F238E27FC236}">
                        <a16:creationId xmlns:a16="http://schemas.microsoft.com/office/drawing/2014/main" id="{A04F86FC-A4E9-7542-8218-7FBE66F0C8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3"/>
                  <a:srcRect b="10025"/>
                  <a:stretch/>
                </p:blipFill>
                <p:spPr>
                  <a:xfrm>
                    <a:off x="14053673" y="30448056"/>
                    <a:ext cx="12760352" cy="3140474"/>
                  </a:xfrm>
                  <a:prstGeom prst="rect">
                    <a:avLst/>
                  </a:prstGeom>
                </p:spPr>
              </p:pic>
              <p:sp>
                <p:nvSpPr>
                  <p:cNvPr id="244" name="Rectangle 243">
                    <a:extLst>
                      <a:ext uri="{FF2B5EF4-FFF2-40B4-BE49-F238E27FC236}">
                        <a16:creationId xmlns:a16="http://schemas.microsoft.com/office/drawing/2014/main" id="{A4833144-C986-184F-980D-F6A1D1C3CC96}"/>
                      </a:ext>
                    </a:extLst>
                  </p:cNvPr>
                  <p:cNvSpPr/>
                  <p:nvPr/>
                </p:nvSpPr>
                <p:spPr>
                  <a:xfrm>
                    <a:off x="16215174" y="31229702"/>
                    <a:ext cx="1736529" cy="33855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rgbClr val="0070C0"/>
                        </a:solidFill>
                        <a:latin typeface="Times New Roman"/>
                      </a:rPr>
                      <a:t>STAR Preliminary</a:t>
                    </a:r>
                  </a:p>
                </p:txBody>
              </p:sp>
            </p:grpSp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EA0D9018-6A93-2440-AF60-17ED17E3AD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20427165" y="30866171"/>
                  <a:ext cx="914280" cy="324422"/>
                </a:xfrm>
                <a:prstGeom prst="rect">
                  <a:avLst/>
                </a:prstGeom>
              </p:spPr>
            </p:pic>
            <p:pic>
              <p:nvPicPr>
                <p:cNvPr id="176" name="Picture 175">
                  <a:extLst>
                    <a:ext uri="{FF2B5EF4-FFF2-40B4-BE49-F238E27FC236}">
                      <a16:creationId xmlns:a16="http://schemas.microsoft.com/office/drawing/2014/main" id="{6273B0CD-286D-FF48-A43B-4B6102211E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4278556" y="30837700"/>
                  <a:ext cx="914280" cy="324422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8" name="Rectangle 267">
                    <a:extLst>
                      <a:ext uri="{FF2B5EF4-FFF2-40B4-BE49-F238E27FC236}">
                        <a16:creationId xmlns:a16="http://schemas.microsoft.com/office/drawing/2014/main" id="{8B5A1FCC-4892-7B49-916E-7727D405A297}"/>
                      </a:ext>
                    </a:extLst>
                  </p:cNvPr>
                  <p:cNvSpPr/>
                  <p:nvPr/>
                </p:nvSpPr>
                <p:spPr>
                  <a:xfrm>
                    <a:off x="16887352" y="33538985"/>
                    <a:ext cx="652248" cy="52322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US" sz="28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8" name="Rectangle 267">
                    <a:extLst>
                      <a:ext uri="{FF2B5EF4-FFF2-40B4-BE49-F238E27FC236}">
                        <a16:creationId xmlns:a16="http://schemas.microsoft.com/office/drawing/2014/main" id="{8B5A1FCC-4892-7B49-916E-7727D405A29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887352" y="33538985"/>
                    <a:ext cx="652248" cy="523220"/>
                  </a:xfrm>
                  <a:prstGeom prst="rect">
                    <a:avLst/>
                  </a:prstGeom>
                  <a:blipFill>
                    <a:blip r:embed="rId156"/>
                    <a:stretch>
                      <a:fillRect l="-3846" r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Rectangle 268">
                    <a:extLst>
                      <a:ext uri="{FF2B5EF4-FFF2-40B4-BE49-F238E27FC236}">
                        <a16:creationId xmlns:a16="http://schemas.microsoft.com/office/drawing/2014/main" id="{96FF78B3-B806-DD45-8ECA-459C3DBAA128}"/>
                      </a:ext>
                    </a:extLst>
                  </p:cNvPr>
                  <p:cNvSpPr/>
                  <p:nvPr/>
                </p:nvSpPr>
                <p:spPr>
                  <a:xfrm>
                    <a:off x="20693728" y="33567771"/>
                    <a:ext cx="652248" cy="52322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US" sz="28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9" name="Rectangle 268">
                    <a:extLst>
                      <a:ext uri="{FF2B5EF4-FFF2-40B4-BE49-F238E27FC236}">
                        <a16:creationId xmlns:a16="http://schemas.microsoft.com/office/drawing/2014/main" id="{96FF78B3-B806-DD45-8ECA-459C3DBAA12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693728" y="33567771"/>
                    <a:ext cx="652248" cy="523220"/>
                  </a:xfrm>
                  <a:prstGeom prst="rect">
                    <a:avLst/>
                  </a:prstGeom>
                  <a:blipFill>
                    <a:blip r:embed="rId157"/>
                    <a:stretch>
                      <a:fillRect l="-3774" r="-1509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0" name="Rectangle 269">
                    <a:extLst>
                      <a:ext uri="{FF2B5EF4-FFF2-40B4-BE49-F238E27FC236}">
                        <a16:creationId xmlns:a16="http://schemas.microsoft.com/office/drawing/2014/main" id="{3534DA4E-E9FC-6240-868D-940342776C7D}"/>
                      </a:ext>
                    </a:extLst>
                  </p:cNvPr>
                  <p:cNvSpPr/>
                  <p:nvPr/>
                </p:nvSpPr>
                <p:spPr>
                  <a:xfrm>
                    <a:off x="24540588" y="33561751"/>
                    <a:ext cx="652248" cy="52322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US" sz="28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0" name="Rectangle 269">
                    <a:extLst>
                      <a:ext uri="{FF2B5EF4-FFF2-40B4-BE49-F238E27FC236}">
                        <a16:creationId xmlns:a16="http://schemas.microsoft.com/office/drawing/2014/main" id="{3534DA4E-E9FC-6240-868D-940342776C7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540588" y="33561751"/>
                    <a:ext cx="652248" cy="523220"/>
                  </a:xfrm>
                  <a:prstGeom prst="rect">
                    <a:avLst/>
                  </a:prstGeom>
                  <a:blipFill>
                    <a:blip r:embed="rId158"/>
                    <a:stretch>
                      <a:fillRect l="-5769" r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A16D5B4-6B0F-DA43-9878-5F9235D05408}"/>
                </a:ext>
              </a:extLst>
            </p:cNvPr>
            <p:cNvSpPr/>
            <p:nvPr/>
          </p:nvSpPr>
          <p:spPr>
            <a:xfrm>
              <a:off x="24946984" y="33473991"/>
              <a:ext cx="155985" cy="162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26C8A8E-D41C-CB42-9576-A77435483E64}"/>
              </a:ext>
            </a:extLst>
          </p:cNvPr>
          <p:cNvGrpSpPr/>
          <p:nvPr/>
        </p:nvGrpSpPr>
        <p:grpSpPr>
          <a:xfrm>
            <a:off x="601131" y="32516471"/>
            <a:ext cx="10761078" cy="3196012"/>
            <a:chOff x="601131" y="32516471"/>
            <a:chExt cx="10761078" cy="3196012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A9AB0F89-2EE7-554E-AE44-32C1302B768B}"/>
                </a:ext>
              </a:extLst>
            </p:cNvPr>
            <p:cNvGrpSpPr/>
            <p:nvPr/>
          </p:nvGrpSpPr>
          <p:grpSpPr>
            <a:xfrm>
              <a:off x="601131" y="32516471"/>
              <a:ext cx="10761078" cy="3196012"/>
              <a:chOff x="601131" y="32516471"/>
              <a:chExt cx="10761078" cy="3196012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50209AB-88F5-0640-AEA7-ECEE9686CE9F}"/>
                  </a:ext>
                </a:extLst>
              </p:cNvPr>
              <p:cNvGrpSpPr/>
              <p:nvPr/>
            </p:nvGrpSpPr>
            <p:grpSpPr>
              <a:xfrm>
                <a:off x="601131" y="32516471"/>
                <a:ext cx="10761078" cy="3196012"/>
                <a:chOff x="601131" y="32457236"/>
                <a:chExt cx="10761078" cy="3196012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2005D785-4AC7-CD45-AD90-A63843F122D2}"/>
                    </a:ext>
                  </a:extLst>
                </p:cNvPr>
                <p:cNvGrpSpPr/>
                <p:nvPr/>
              </p:nvGrpSpPr>
              <p:grpSpPr>
                <a:xfrm>
                  <a:off x="601131" y="32457236"/>
                  <a:ext cx="10761078" cy="2763064"/>
                  <a:chOff x="625864" y="32600322"/>
                  <a:chExt cx="10761078" cy="2763064"/>
                </a:xfrm>
              </p:grpSpPr>
              <p:pic>
                <p:nvPicPr>
                  <p:cNvPr id="204" name="Picture 203">
                    <a:extLst>
                      <a:ext uri="{FF2B5EF4-FFF2-40B4-BE49-F238E27FC236}">
                        <a16:creationId xmlns:a16="http://schemas.microsoft.com/office/drawing/2014/main" id="{D860AC08-3B93-B341-B424-B9BCFE156E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9"/>
                  <a:srcRect t="1" b="7360"/>
                  <a:stretch/>
                </p:blipFill>
                <p:spPr>
                  <a:xfrm>
                    <a:off x="625864" y="32600322"/>
                    <a:ext cx="10761078" cy="2763064"/>
                  </a:xfrm>
                  <a:prstGeom prst="rect">
                    <a:avLst/>
                  </a:prstGeom>
                </p:spPr>
              </p:pic>
              <p:grpSp>
                <p:nvGrpSpPr>
                  <p:cNvPr id="205" name="Group 204">
                    <a:extLst>
                      <a:ext uri="{FF2B5EF4-FFF2-40B4-BE49-F238E27FC236}">
                        <a16:creationId xmlns:a16="http://schemas.microsoft.com/office/drawing/2014/main" id="{8D17DA57-E1C9-C44C-8911-FA8E166B7029}"/>
                      </a:ext>
                    </a:extLst>
                  </p:cNvPr>
                  <p:cNvGrpSpPr/>
                  <p:nvPr/>
                </p:nvGrpSpPr>
                <p:grpSpPr>
                  <a:xfrm>
                    <a:off x="5454859" y="32699516"/>
                    <a:ext cx="5600043" cy="2423103"/>
                    <a:chOff x="5451617" y="32701025"/>
                    <a:chExt cx="5600043" cy="2423103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06" name="Rectangle 205">
                          <a:extLst>
                            <a:ext uri="{FF2B5EF4-FFF2-40B4-BE49-F238E27FC236}">
                              <a16:creationId xmlns:a16="http://schemas.microsoft.com/office/drawing/2014/main" id="{45B2FC9E-6992-0E4A-A996-A66ABF7C23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66797" y="32701025"/>
                          <a:ext cx="2101921" cy="400110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  <m:t>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  <m:t>′′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𝑆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∗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𝑅𝑒𝑠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>
                            <a:solidFill>
                              <a:srgbClr val="FF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06" name="Rectangle 205">
                          <a:extLst>
                            <a:ext uri="{FF2B5EF4-FFF2-40B4-BE49-F238E27FC236}">
                              <a16:creationId xmlns:a16="http://schemas.microsoft.com/office/drawing/2014/main" id="{45B2FC9E-6992-0E4A-A996-A66ABF7C2391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8666797" y="32701025"/>
                          <a:ext cx="2101921" cy="400110"/>
                        </a:xfrm>
                        <a:prstGeom prst="rect">
                          <a:avLst/>
                        </a:prstGeom>
                        <a:blipFill>
                          <a:blip r:embed="rId16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07" name="Rectangle 206">
                          <a:extLst>
                            <a:ext uri="{FF2B5EF4-FFF2-40B4-BE49-F238E27FC236}">
                              <a16:creationId xmlns:a16="http://schemas.microsoft.com/office/drawing/2014/main" id="{26137934-23F9-B643-9EDC-89C346A1189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85417" y="34681699"/>
                          <a:ext cx="2666243" cy="442429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𝑅𝑒𝑠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𝑅𝑒𝑠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sSup>
                                      <m:sSupPr>
                                        <m:ctrlPr>
                                          <a:rPr 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en-US" sz="20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𝑅𝑒𝑠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sup>
                                </m:sSup>
                              </m:oMath>
                            </m:oMathPara>
                          </a14:m>
                          <a:endParaRPr lang="en-US" sz="2000" dirty="0">
                            <a:latin typeface="Times New Roman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07" name="Rectangle 206">
                          <a:extLst>
                            <a:ext uri="{FF2B5EF4-FFF2-40B4-BE49-F238E27FC236}">
                              <a16:creationId xmlns:a16="http://schemas.microsoft.com/office/drawing/2014/main" id="{26137934-23F9-B643-9EDC-89C346A1189B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8385417" y="34681699"/>
                          <a:ext cx="2666243" cy="442429"/>
                        </a:xfrm>
                        <a:prstGeom prst="rect">
                          <a:avLst/>
                        </a:prstGeom>
                        <a:blipFill>
                          <a:blip r:embed="rId161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08" name="Rectangle 207">
                          <a:extLst>
                            <a:ext uri="{FF2B5EF4-FFF2-40B4-BE49-F238E27FC236}">
                              <a16:creationId xmlns:a16="http://schemas.microsoft.com/office/drawing/2014/main" id="{45C9FE10-8132-1946-B105-2661ACC740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51617" y="32701872"/>
                          <a:ext cx="1953162" cy="419795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  <m:t>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𝑆</m:t>
                                </m:r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∆</m:t>
                                    </m:r>
                                    <m:sSup>
                                      <m:sSupPr>
                                        <m:ctrlPr>
                                          <a:rPr 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𝑆</m:t>
                                        </m:r>
                                      </m:e>
                                      <m:sup>
                                        <m:r>
                                          <a:rPr 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𝑠h</m:t>
                                        </m:r>
                                      </m:sup>
                                    </m:sSup>
                                  </m:sub>
                                </m:sSub>
                              </m:oMath>
                            </m:oMathPara>
                          </a14:m>
                          <a:endParaRPr lang="en-US" sz="2000" dirty="0">
                            <a:solidFill>
                              <a:srgbClr val="FF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08" name="Rectangle 207">
                          <a:extLst>
                            <a:ext uri="{FF2B5EF4-FFF2-40B4-BE49-F238E27FC236}">
                              <a16:creationId xmlns:a16="http://schemas.microsoft.com/office/drawing/2014/main" id="{45C9FE10-8132-1946-B105-2661ACC7401F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451617" y="32701872"/>
                          <a:ext cx="1953162" cy="419795"/>
                        </a:xfrm>
                        <a:prstGeom prst="rect">
                          <a:avLst/>
                        </a:prstGeom>
                        <a:blipFill>
                          <a:blip r:embed="rId162"/>
                          <a:stretch>
                            <a:fillRect b="-5882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1" name="Rectangle 90">
                      <a:extLst>
                        <a:ext uri="{FF2B5EF4-FFF2-40B4-BE49-F238E27FC236}">
                          <a16:creationId xmlns:a16="http://schemas.microsoft.com/office/drawing/2014/main" id="{4D54C509-3194-124A-82B0-0273F0CBD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22067" y="35191583"/>
                      <a:ext cx="652248" cy="461665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91" name="Rectangle 90">
                      <a:extLst>
                        <a:ext uri="{FF2B5EF4-FFF2-40B4-BE49-F238E27FC236}">
                          <a16:creationId xmlns:a16="http://schemas.microsoft.com/office/drawing/2014/main" id="{4D54C509-3194-124A-82B0-0273F0CBD594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22067" y="35191583"/>
                      <a:ext cx="652248" cy="461665"/>
                    </a:xfrm>
                    <a:prstGeom prst="rect">
                      <a:avLst/>
                    </a:prstGeom>
                    <a:blipFill>
                      <a:blip r:embed="rId16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6C92E85A-5661-D14C-9357-3B03B0C8CD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62101" y="35178785"/>
                      <a:ext cx="652248" cy="461665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𝑆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6C92E85A-5661-D14C-9357-3B03B0C8CD39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62101" y="35178785"/>
                      <a:ext cx="652248" cy="461665"/>
                    </a:xfrm>
                    <a:prstGeom prst="rect">
                      <a:avLst/>
                    </a:prstGeom>
                    <a:blipFill>
                      <a:blip r:embed="rId16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7" name="Rectangle 266">
                      <a:extLst>
                        <a:ext uri="{FF2B5EF4-FFF2-40B4-BE49-F238E27FC236}">
                          <a16:creationId xmlns:a16="http://schemas.microsoft.com/office/drawing/2014/main" id="{692F8570-2130-0249-92C6-EFF9219E27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52935" y="35166579"/>
                      <a:ext cx="652248" cy="461665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𝑆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67" name="Rectangle 266">
                      <a:extLst>
                        <a:ext uri="{FF2B5EF4-FFF2-40B4-BE49-F238E27FC236}">
                          <a16:creationId xmlns:a16="http://schemas.microsoft.com/office/drawing/2014/main" id="{692F8570-2130-0249-92C6-EFF9219E27E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452935" y="35166579"/>
                      <a:ext cx="652248" cy="461665"/>
                    </a:xfrm>
                    <a:prstGeom prst="rect">
                      <a:avLst/>
                    </a:prstGeom>
                    <a:blipFill>
                      <a:blip r:embed="rId165"/>
                      <a:stretch>
                        <a:fillRect l="-192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2239A05D-881D-A942-9FAF-3280F450EE6F}"/>
                  </a:ext>
                </a:extLst>
              </p:cNvPr>
              <p:cNvSpPr/>
              <p:nvPr/>
            </p:nvSpPr>
            <p:spPr>
              <a:xfrm>
                <a:off x="6569298" y="35218379"/>
                <a:ext cx="84307" cy="733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B2A35228-F101-A845-9E2C-1A757990269B}"/>
                </a:ext>
              </a:extLst>
            </p:cNvPr>
            <p:cNvSpPr/>
            <p:nvPr/>
          </p:nvSpPr>
          <p:spPr>
            <a:xfrm>
              <a:off x="9826651" y="35218380"/>
              <a:ext cx="129551" cy="781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8" name="Picture 277">
            <a:extLst>
              <a:ext uri="{FF2B5EF4-FFF2-40B4-BE49-F238E27FC236}">
                <a16:creationId xmlns:a16="http://schemas.microsoft.com/office/drawing/2014/main" id="{C6D2AE6A-06CC-1E44-BE60-576C5510DC19}"/>
              </a:ext>
            </a:extLst>
          </p:cNvPr>
          <p:cNvPicPr>
            <a:picLocks noChangeAspect="1"/>
          </p:cNvPicPr>
          <p:nvPr/>
        </p:nvPicPr>
        <p:blipFill>
          <a:blip r:embed="rId166"/>
          <a:stretch>
            <a:fillRect/>
          </a:stretch>
        </p:blipFill>
        <p:spPr>
          <a:xfrm>
            <a:off x="605358" y="10556146"/>
            <a:ext cx="4944812" cy="34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9989</TotalTime>
  <Words>1197</Words>
  <Application>Microsoft Macintosh PowerPoint</Application>
  <PresentationFormat>Custom</PresentationFormat>
  <Paragraphs>108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Cambria Math</vt:lpstr>
      <vt:lpstr>Helvetica</vt:lpstr>
      <vt:lpstr>Times New Roman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Niseem M Abdelrahman</cp:lastModifiedBy>
  <cp:revision>242</cp:revision>
  <cp:lastPrinted>2018-05-10T05:42:42Z</cp:lastPrinted>
  <dcterms:created xsi:type="dcterms:W3CDTF">2016-12-30T14:20:47Z</dcterms:created>
  <dcterms:modified xsi:type="dcterms:W3CDTF">2019-11-01T02:10:30Z</dcterms:modified>
</cp:coreProperties>
</file>