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323" r:id="rId3"/>
    <p:sldId id="259" r:id="rId4"/>
    <p:sldId id="258" r:id="rId5"/>
    <p:sldId id="296" r:id="rId6"/>
    <p:sldId id="260" r:id="rId7"/>
    <p:sldId id="267" r:id="rId8"/>
    <p:sldId id="299" r:id="rId9"/>
    <p:sldId id="294" r:id="rId10"/>
    <p:sldId id="302" r:id="rId11"/>
    <p:sldId id="315" r:id="rId12"/>
    <p:sldId id="314" r:id="rId13"/>
    <p:sldId id="313" r:id="rId14"/>
    <p:sldId id="312" r:id="rId15"/>
    <p:sldId id="311" r:id="rId16"/>
    <p:sldId id="310" r:id="rId17"/>
    <p:sldId id="303" r:id="rId18"/>
    <p:sldId id="268" r:id="rId19"/>
    <p:sldId id="326" r:id="rId20"/>
    <p:sldId id="262" r:id="rId21"/>
    <p:sldId id="263" r:id="rId22"/>
    <p:sldId id="293" r:id="rId23"/>
    <p:sldId id="261" r:id="rId24"/>
    <p:sldId id="317" r:id="rId25"/>
    <p:sldId id="318" r:id="rId26"/>
    <p:sldId id="319" r:id="rId27"/>
    <p:sldId id="320" r:id="rId28"/>
    <p:sldId id="321" r:id="rId29"/>
    <p:sldId id="266" r:id="rId30"/>
    <p:sldId id="327" r:id="rId31"/>
    <p:sldId id="298" r:id="rId32"/>
    <p:sldId id="328" r:id="rId33"/>
    <p:sldId id="295" r:id="rId34"/>
    <p:sldId id="32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0" autoAdjust="0"/>
    <p:restoredTop sz="94660"/>
  </p:normalViewPr>
  <p:slideViewPr>
    <p:cSldViewPr>
      <p:cViewPr varScale="1">
        <p:scale>
          <a:sx n="75" d="100"/>
          <a:sy n="75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6993A-DA88-4107-8926-42B56F5B7E80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701C-CC67-4E3E-A055-2B2EB918D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5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7A6DEC-C364-4064-9BA0-4749F016E275}" type="slidenum">
              <a:rPr lang="en-US"/>
              <a:pPr/>
              <a:t>3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701C-CC67-4E3E-A055-2B2EB918D5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04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701C-CC67-4E3E-A055-2B2EB918D5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04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701C-CC67-4E3E-A055-2B2EB918D5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0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05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701C-CC67-4E3E-A055-2B2EB918D5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04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701C-CC67-4E3E-A055-2B2EB918D5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04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701C-CC67-4E3E-A055-2B2EB918D5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04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701C-CC67-4E3E-A055-2B2EB918D5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04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701C-CC67-4E3E-A055-2B2EB918D5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04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701C-CC67-4E3E-A055-2B2EB918D5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04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701C-CC67-4E3E-A055-2B2EB918D5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0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3962400" cy="365125"/>
          </a:xfrm>
        </p:spPr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8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6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37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19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39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7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4192588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81200"/>
            <a:ext cx="4192588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194175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194175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82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94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31607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76200"/>
            <a:ext cx="5181600" cy="6049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066800"/>
            <a:ext cx="3160713" cy="5059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57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70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5000">
              <a:schemeClr val="accent1"/>
            </a:gs>
            <a:gs pos="17000">
              <a:srgbClr val="FFFFFF"/>
            </a:gs>
            <a:gs pos="93000">
              <a:srgbClr val="FFFFFF"/>
            </a:gs>
            <a:gs pos="94000">
              <a:schemeClr val="accent1"/>
            </a:gs>
            <a:gs pos="100000">
              <a:schemeClr val="accent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7917"/>
            <a:ext cx="7239000" cy="1058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Stephen Horvat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4038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Quark Matter 2015, Kobe, Japan, 27 September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B0A07AF-E901-461A-801E-A5E8FC989F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4" descr="STAR-logo-base-balck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82947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86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4.jpeg"/><Relationship Id="rId4" Type="http://schemas.openxmlformats.org/officeDocument/2006/relationships/image" Target="../media/image1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18.gif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18.gif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04800" y="2666999"/>
                <a:ext cx="8610600" cy="1905001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/>
                  <a:t>Measurement </a:t>
                </a:r>
                <a:r>
                  <a:rPr lang="en-US" sz="2800" dirty="0"/>
                  <a:t>of hadron suppression </a:t>
                </a:r>
                <a:r>
                  <a:rPr lang="en-US" sz="2800" dirty="0" smtClean="0"/>
                  <a:t>and </a:t>
                </a:r>
                <a:r>
                  <a:rPr lang="en-US" sz="2800" dirty="0"/>
                  <a:t>study of its connection with vanishing </a:t>
                </a:r>
                <a:r>
                  <a:rPr lang="en-US" sz="2800" dirty="0" smtClean="0"/>
                  <a:t>v</a:t>
                </a:r>
                <a:r>
                  <a:rPr lang="en-US" sz="2800" baseline="-25000" dirty="0"/>
                  <a:t>3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at low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NN</m:t>
                            </m:r>
                          </m:sub>
                        </m:sSub>
                      </m:e>
                    </m:ra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04800" y="2666999"/>
                <a:ext cx="8610600" cy="1905001"/>
              </a:xfrm>
              <a:blipFill rotWithShape="1">
                <a:blip r:embed="rId2"/>
                <a:stretch>
                  <a:fillRect l="-708" r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95800"/>
            <a:ext cx="9144000" cy="1371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Stephen </a:t>
            </a:r>
            <a:r>
              <a:rPr lang="en-US" sz="1800" dirty="0" err="1" smtClean="0"/>
              <a:t>Horvat</a:t>
            </a:r>
            <a:endParaRPr lang="en-US" sz="1800" dirty="0" smtClean="0"/>
          </a:p>
          <a:p>
            <a:r>
              <a:rPr lang="en-US" sz="1800" dirty="0" smtClean="0"/>
              <a:t>for the STAR collaboration</a:t>
            </a:r>
          </a:p>
          <a:p>
            <a:endParaRPr lang="en-US" sz="1800" dirty="0"/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Yale University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26" y="1"/>
            <a:ext cx="778774" cy="838199"/>
          </a:xfrm>
          <a:prstGeom prst="rect">
            <a:avLst/>
          </a:prstGeom>
        </p:spPr>
      </p:pic>
      <p:pic>
        <p:nvPicPr>
          <p:cNvPr id="9" name="Picture 2" descr="http://www.quantumdiaries.org/wp-content/uploads/2011/07/doeO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6338"/>
            <a:ext cx="2132064" cy="6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17141"/>
            <a:ext cx="2624046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0" y="0"/>
            <a:ext cx="48768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–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r>
              <a:rPr lang="en-US" dirty="0" smtClean="0"/>
              <a:t> v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</a:t>
            </a:r>
            <a:r>
              <a:rPr lang="en-US" dirty="0" smtClean="0"/>
              <a:t>{2</a:t>
            </a:r>
            <a:r>
              <a:rPr lang="en-US" dirty="0"/>
              <a:t>}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6" y="1223497"/>
            <a:ext cx="5277499" cy="417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smtClean="0"/>
              <a:t>Stephen Horvat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4191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562987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Scaled by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counter the approximate 1/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dependence one would expect from fluctuation driven v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{2}    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8" y="5028747"/>
            <a:ext cx="846848" cy="601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028747"/>
            <a:ext cx="845924" cy="6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0" y="0"/>
            <a:ext cx="48768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–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r>
              <a:rPr lang="en-US" dirty="0" smtClean="0"/>
              <a:t> v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</a:t>
            </a:r>
            <a:r>
              <a:rPr lang="en-US" dirty="0" smtClean="0"/>
              <a:t>{2</a:t>
            </a:r>
            <a:r>
              <a:rPr lang="en-US" dirty="0"/>
              <a:t>}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7" y="1223497"/>
            <a:ext cx="5277495" cy="417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smtClean="0"/>
              <a:t>Stephen Horvat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4191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562987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Scaled by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counter the approximate 1/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dependence one would expect from fluctuation driven v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{2}    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8" y="5028747"/>
            <a:ext cx="846848" cy="601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028747"/>
            <a:ext cx="845924" cy="6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7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0" y="0"/>
            <a:ext cx="48768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–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r>
              <a:rPr lang="en-US" dirty="0" smtClean="0"/>
              <a:t> v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</a:t>
            </a:r>
            <a:r>
              <a:rPr lang="en-US" dirty="0" smtClean="0"/>
              <a:t>{2</a:t>
            </a:r>
            <a:r>
              <a:rPr lang="en-US" dirty="0"/>
              <a:t>}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7" y="1223497"/>
            <a:ext cx="5277495" cy="417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smtClean="0"/>
              <a:t>Stephen Horvat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4191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562987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Scaled by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counter the approximate 1/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dependence one would expect from fluctuation driven v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{2}    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8" y="5028747"/>
            <a:ext cx="846848" cy="601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028747"/>
            <a:ext cx="845924" cy="6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0" y="0"/>
            <a:ext cx="48768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–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r>
              <a:rPr lang="en-US" dirty="0" smtClean="0"/>
              <a:t> v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</a:t>
            </a:r>
            <a:r>
              <a:rPr lang="en-US" dirty="0" smtClean="0"/>
              <a:t>{2</a:t>
            </a:r>
            <a:r>
              <a:rPr lang="en-US" dirty="0"/>
              <a:t>}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7" y="1223497"/>
            <a:ext cx="5277496" cy="417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smtClean="0"/>
              <a:t>Stephen Horvat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4191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562987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Scaled by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counter the approximate 1/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dependence one would expect from fluctuation driven v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{2}    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8" y="5028747"/>
            <a:ext cx="846848" cy="601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028747"/>
            <a:ext cx="845924" cy="6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4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0" y="0"/>
            <a:ext cx="48768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–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r>
              <a:rPr lang="en-US" dirty="0" smtClean="0"/>
              <a:t> v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</a:t>
            </a:r>
            <a:r>
              <a:rPr lang="en-US" dirty="0" smtClean="0"/>
              <a:t>{2</a:t>
            </a:r>
            <a:r>
              <a:rPr lang="en-US" dirty="0"/>
              <a:t>}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7" y="1223497"/>
            <a:ext cx="5277496" cy="417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smtClean="0"/>
              <a:t>Stephen Horvat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4191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562987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Scaled by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counter the approximate 1/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dependence one would expect from fluctuation driven v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{2}    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8" y="5028747"/>
            <a:ext cx="846848" cy="601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028747"/>
            <a:ext cx="845924" cy="6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4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0" y="0"/>
            <a:ext cx="48768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–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r>
              <a:rPr lang="en-US" dirty="0" smtClean="0"/>
              <a:t> v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</a:t>
            </a:r>
            <a:r>
              <a:rPr lang="en-US" dirty="0" smtClean="0"/>
              <a:t>{2</a:t>
            </a:r>
            <a:r>
              <a:rPr lang="en-US" dirty="0"/>
              <a:t>}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7" y="1223497"/>
            <a:ext cx="5277497" cy="417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smtClean="0"/>
              <a:t>Stephen Horvat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4191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562987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Scaled by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counter the approximate 1/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dependence one would expect from fluctuation driven v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{2}    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8" y="5028747"/>
            <a:ext cx="846848" cy="601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028747"/>
            <a:ext cx="845924" cy="6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8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0" y="0"/>
            <a:ext cx="48768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–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r>
              <a:rPr lang="en-US" dirty="0" smtClean="0"/>
              <a:t> v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</a:t>
            </a:r>
            <a:r>
              <a:rPr lang="en-US" dirty="0" smtClean="0"/>
              <a:t>{2</a:t>
            </a:r>
            <a:r>
              <a:rPr lang="en-US" dirty="0"/>
              <a:t>}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7" y="1223497"/>
            <a:ext cx="5277497" cy="417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smtClean="0"/>
              <a:t>Stephen Horvat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4191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562987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Scaled by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counter the approximate 1/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dependence one would expect from fluctuation driven v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{2}    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8" y="5028747"/>
            <a:ext cx="846848" cy="601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028747"/>
            <a:ext cx="845924" cy="6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0" y="0"/>
            <a:ext cx="48768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–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r>
              <a:rPr lang="en-US" dirty="0" smtClean="0"/>
              <a:t> v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</a:t>
            </a:r>
            <a:r>
              <a:rPr lang="en-US" dirty="0" smtClean="0"/>
              <a:t>{2</a:t>
            </a:r>
            <a:r>
              <a:rPr lang="en-US" dirty="0"/>
              <a:t>}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6" y="1223497"/>
            <a:ext cx="5277499" cy="417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1365997"/>
            <a:ext cx="419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v</a:t>
            </a:r>
            <a:r>
              <a:rPr lang="en-US" sz="2400" baseline="-25000" dirty="0"/>
              <a:t>3</a:t>
            </a:r>
            <a:r>
              <a:rPr lang="en-US" sz="2400" baseline="30000" dirty="0"/>
              <a:t>2</a:t>
            </a:r>
            <a:r>
              <a:rPr lang="en-US" sz="2400" dirty="0"/>
              <a:t>{2}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is positive for data more central than 50-60% centralities, for all energies measured here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Hybrid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UrQMD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expectations suggest that these results are consistent with QGP formation, even in the lowest energy collisions at RHIC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smtClean="0"/>
              <a:t>Stephen Horvat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4191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562987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Scaled by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counter the approximate 1/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dependence one would expect from fluctuation driven v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{2}    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8" y="5028747"/>
            <a:ext cx="846848" cy="601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028747"/>
            <a:ext cx="845924" cy="6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0" y="0"/>
            <a:ext cx="4114800" cy="1252728"/>
          </a:xfrm>
        </p:spPr>
        <p:txBody>
          <a:bodyPr>
            <a:normAutofit/>
          </a:bodyPr>
          <a:lstStyle/>
          <a:p>
            <a:r>
              <a:rPr lang="en-US" dirty="0"/>
              <a:t>Results – </a:t>
            </a:r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</a:t>
            </a:r>
            <a:r>
              <a:rPr lang="en-US" dirty="0" smtClean="0"/>
              <a:t>{2}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221672"/>
            <a:ext cx="5387938" cy="364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1365997"/>
            <a:ext cx="388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v</a:t>
            </a:r>
            <a:r>
              <a:rPr lang="en-US" sz="2400" baseline="-25000" dirty="0"/>
              <a:t>3</a:t>
            </a:r>
            <a:r>
              <a:rPr lang="en-US" sz="2400" baseline="30000" dirty="0"/>
              <a:t>2</a:t>
            </a:r>
            <a:r>
              <a:rPr lang="en-US" sz="2400" dirty="0"/>
              <a:t>{2}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vanishes for the lowest energy peripheral data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This is consistent with the hybrid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UrQMD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model’s expectations for the turn-off of QGP formation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smtClean="0"/>
              <a:t>Stephen Horvat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3581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8768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2.76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data from ALICE,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Phys. Rev. Lett.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032301 (2011)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world’s R</a:t>
            </a:r>
            <a:r>
              <a:rPr lang="en-US" baseline="-25000" dirty="0" smtClean="0"/>
              <a:t>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36576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use R</a:t>
            </a:r>
            <a:r>
              <a:rPr lang="en-US" sz="2400" baseline="-25000" dirty="0" smtClean="0"/>
              <a:t>CP</a:t>
            </a:r>
            <a:r>
              <a:rPr lang="en-US" sz="2400" dirty="0" smtClean="0"/>
              <a:t> in the BES since we do not have a p+p reference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0668" y="1275257"/>
            <a:ext cx="5593332" cy="504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05400" y="1105980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CMS: 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. Phys. J. C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(2012) 1945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86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9530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Beam Energy Scan (BES)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Data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</a:t>
            </a:r>
            <a:r>
              <a:rPr lang="en-US" dirty="0" smtClean="0"/>
              <a:t>{2} and its connection to a partonic phase</a:t>
            </a:r>
          </a:p>
          <a:p>
            <a:r>
              <a:rPr lang="en-US" dirty="0" smtClean="0"/>
              <a:t>Hadron suppression in BES with Y(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Suppression of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5" t="45223"/>
          <a:stretch/>
        </p:blipFill>
        <p:spPr>
          <a:xfrm>
            <a:off x="486032" y="2584166"/>
            <a:ext cx="4009768" cy="21433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4757697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STAR: Phys. Rev.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Lett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91, 172302 (2003)</a:t>
            </a:r>
            <a:endParaRPr lang="en-US" sz="1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8" t="31011" r="19750" b="56285"/>
          <a:stretch/>
        </p:blipFill>
        <p:spPr>
          <a:xfrm>
            <a:off x="2047103" y="3791790"/>
            <a:ext cx="848497" cy="40230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72000" y="2721861"/>
                <a:ext cx="4495800" cy="3056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en-US" sz="2400" dirty="0">
                  <a:latin typeface="Arial" pitchFamily="34" charset="0"/>
                  <a:cs typeface="Arial" pitchFamily="34" charset="0"/>
                </a:endParaRPr>
              </a:p>
              <a:p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high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en-US" sz="2400" baseline="-25000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charged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hadrons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are suppressed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2400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= 200GeV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721861"/>
                <a:ext cx="4495800" cy="3056606"/>
              </a:xfrm>
              <a:prstGeom prst="rect">
                <a:avLst/>
              </a:prstGeom>
              <a:blipFill rotWithShape="1">
                <a:blip r:embed="rId3"/>
                <a:stretch>
                  <a:fillRect l="-2033" r="-1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3" r="89459" b="26881"/>
          <a:stretch/>
        </p:blipFill>
        <p:spPr>
          <a:xfrm>
            <a:off x="78044" y="2514600"/>
            <a:ext cx="465653" cy="21366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91000" y="1117600"/>
            <a:ext cx="495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‘Suppression’ ≡ R</a:t>
            </a:r>
            <a:r>
              <a:rPr lang="en-US" sz="24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CP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&lt; 1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‘Quenching’ ≡ loss of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high momentum particles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smtClean="0"/>
              <a:t>Stephen Horvat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832" y="2209800"/>
            <a:ext cx="240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Au+Au 200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953505"/>
            <a:ext cx="822960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‘Cronin Effect’ is the experimentally observed enhancement  of spectra in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p+A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collisions relative to a p+p reference 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d+Au</a:t>
            </a:r>
            <a:r>
              <a:rPr lang="en-US" dirty="0" smtClean="0"/>
              <a:t> for Cold Nuclear Matter (CNM)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17200"/>
            <a:ext cx="5661974" cy="32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4022" y="1078700"/>
            <a:ext cx="3279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STAR: Physics Letters B 637 (2006) 161–169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527248" y="1217200"/>
            <a:ext cx="3616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suppression observed at 200GeV is due to quenching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smtClean="0"/>
              <a:t>Stephen Horvat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1397000"/>
            <a:ext cx="1447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Protons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3272135"/>
            <a:ext cx="990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Pions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033355"/>
            <a:ext cx="1447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dAu200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5" t="45223"/>
          <a:stretch/>
        </p:blipFill>
        <p:spPr>
          <a:xfrm>
            <a:off x="6087679" y="2985173"/>
            <a:ext cx="3011876" cy="16099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39580" y="4595102"/>
            <a:ext cx="275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STAR: Phys. Rev.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Lett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91, 172302 (2003)</a:t>
            </a:r>
            <a:endParaRPr lang="en-US" sz="1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8" t="31011" r="19750" b="56285"/>
          <a:stretch/>
        </p:blipFill>
        <p:spPr>
          <a:xfrm>
            <a:off x="7016956" y="3882262"/>
            <a:ext cx="637335" cy="3021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3" r="89459" b="26881"/>
          <a:stretch/>
        </p:blipFill>
        <p:spPr>
          <a:xfrm>
            <a:off x="5762794" y="3002205"/>
            <a:ext cx="349768" cy="16049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60425" y="2633734"/>
            <a:ext cx="173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Au+Au 200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5911334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PRL 68, 452 (1992)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Straub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4140" y="1222314"/>
            <a:ext cx="6252060" cy="449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0" y="5562600"/>
                <a:ext cx="9113108" cy="840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Enhancement effects compete against suppression effects concealing </a:t>
                </a:r>
                <a:r>
                  <a:rPr lang="en-US" sz="24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the turn off of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QGP formation at low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NN</m:t>
                            </m:r>
                          </m:sub>
                        </m:sSub>
                      </m:e>
                    </m:rad>
                  </m:oMath>
                </a14:m>
                <a:endParaRPr lang="en-US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62600"/>
                <a:ext cx="9113108" cy="840999"/>
              </a:xfrm>
              <a:prstGeom prst="rect">
                <a:avLst/>
              </a:prstGeom>
              <a:blipFill rotWithShape="1">
                <a:blip r:embed="rId3"/>
                <a:stretch>
                  <a:fillRect l="-870" t="-5109" b="-14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smtClean="0"/>
              <a:t>Stephen Horvat</a:t>
            </a:r>
            <a:endParaRPr lang="en-US" dirty="0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 I </a:t>
            </a:r>
            <a:r>
              <a:rPr lang="en-US" dirty="0"/>
              <a:t>C</a:t>
            </a:r>
            <a:r>
              <a:rPr lang="en-US" dirty="0" smtClean="0"/>
              <a:t>harged </a:t>
            </a:r>
            <a:r>
              <a:rPr lang="en-US" dirty="0"/>
              <a:t>H</a:t>
            </a:r>
            <a:r>
              <a:rPr lang="en-US" dirty="0" smtClean="0"/>
              <a:t>adron R</a:t>
            </a:r>
            <a:r>
              <a:rPr lang="en-US" baseline="-25000" dirty="0" smtClean="0"/>
              <a:t>CP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1459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8800" y="19812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38900" y="194161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NEW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/>
          <a:lstStyle/>
          <a:p>
            <a:r>
              <a:rPr lang="en-US" dirty="0"/>
              <a:t>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part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59600"/>
            <a:ext cx="2358856" cy="1674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766" y="3539699"/>
            <a:ext cx="2632245" cy="18705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16022" y="2795734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Au + Au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Peripheral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05600" y="2839952"/>
            <a:ext cx="1764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Au + Au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Central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58674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coll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≡ number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binary collisions (from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Glauber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MC)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smtClean="0"/>
              <a:t>Stephen Horvat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4600" y="2860087"/>
                <a:ext cx="3646191" cy="629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𝑝𝑎𝑟𝑡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d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num>
                              <m:den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𝑐𝑜𝑙𝑙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d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p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T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d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/>
                                  </a:rPr>
                                  <m:t>η</m:t>
                                </m:r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h𝑖𝑔h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𝑏𝑖𝑛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860087"/>
                <a:ext cx="3646191" cy="629724"/>
              </a:xfrm>
              <a:prstGeom prst="rect">
                <a:avLst/>
              </a:prstGeom>
              <a:blipFill rotWithShape="1">
                <a:blip r:embed="rId4"/>
                <a:stretch>
                  <a:fillRect l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771" y="5047565"/>
            <a:ext cx="9144000" cy="9722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method should increase sensitivity to suppression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rovides </a:t>
            </a:r>
            <a:r>
              <a:rPr lang="en-US" sz="2400" dirty="0">
                <a:solidFill>
                  <a:srgbClr val="FF0000"/>
                </a:solidFill>
              </a:rPr>
              <a:t>possible evidence for where a QGP </a:t>
            </a:r>
            <a:r>
              <a:rPr lang="en-US" sz="2400" b="1" dirty="0">
                <a:solidFill>
                  <a:srgbClr val="FF0000"/>
                </a:solidFill>
              </a:rPr>
              <a:t>is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formed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0" y="1161365"/>
            <a:ext cx="9144000" cy="972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Y</a:t>
            </a:r>
            <a:r>
              <a:rPr lang="en-US" sz="2400" dirty="0" smtClean="0"/>
              <a:t>(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part</a:t>
            </a:r>
            <a:r>
              <a:rPr lang="en-US" sz="2400" dirty="0" smtClean="0"/>
              <a:t>) takes a projection at high-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of the numerator from R</a:t>
            </a:r>
            <a:r>
              <a:rPr lang="en-US" sz="2400" baseline="-25000" dirty="0" smtClean="0"/>
              <a:t>CP</a:t>
            </a:r>
            <a:r>
              <a:rPr lang="en-US" sz="2400" dirty="0" smtClean="0"/>
              <a:t> and investigates its centrality dependence</a:t>
            </a:r>
            <a:endParaRPr lang="en-US" sz="24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72828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/>
          <a:lstStyle/>
          <a:p>
            <a:r>
              <a:rPr lang="en-US" dirty="0"/>
              <a:t>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part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smtClean="0"/>
              <a:t>Stephen Horvat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4600" y="3317286"/>
                <a:ext cx="3525132" cy="629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𝑝𝑎𝑟𝑡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d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𝑐𝑜𝑙𝑙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d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p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T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d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/>
                                  </a:rPr>
                                  <m:t>η</m:t>
                                </m:r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h𝑖𝑔h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𝑏𝑖𝑛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317286"/>
                <a:ext cx="3525132" cy="629724"/>
              </a:xfrm>
              <a:prstGeom prst="rect">
                <a:avLst/>
              </a:prstGeom>
              <a:blipFill rotWithShape="1">
                <a:blip r:embed="rId2"/>
                <a:stretch>
                  <a:fillRect l="-1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55620" y="1219200"/>
            <a:ext cx="6688380" cy="2286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the “high-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” region scales with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coll</a:t>
            </a:r>
            <a:r>
              <a:rPr lang="en-US" sz="2400" dirty="0"/>
              <a:t> </a:t>
            </a:r>
            <a:r>
              <a:rPr lang="en-US" sz="2400" dirty="0" smtClean="0"/>
              <a:t>such that we can consider the Au+Au collision to be a linear superposition of p+p-like collisions then we would expect Y(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part</a:t>
            </a:r>
            <a:r>
              <a:rPr lang="en-US" sz="2400" dirty="0"/>
              <a:t>)</a:t>
            </a:r>
            <a:r>
              <a:rPr lang="en-US" sz="2400" dirty="0" smtClean="0"/>
              <a:t> to be flat at unity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2736" cy="57188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"/>
            <a:ext cx="2455621" cy="640452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54122" y="4191000"/>
            <a:ext cx="163861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/>
          <a:lstStyle/>
          <a:p>
            <a:r>
              <a:rPr lang="en-US" dirty="0"/>
              <a:t>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part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6022" y="164563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Au + Au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Peripheral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smtClean="0"/>
              <a:t>Stephen Horvat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4600" y="3317286"/>
                <a:ext cx="3525132" cy="629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𝑝𝑎𝑟𝑡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d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𝑐𝑜𝑙𝑙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d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p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T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d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/>
                                  </a:rPr>
                                  <m:t>η</m:t>
                                </m:r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h𝑖𝑔h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𝑏𝑖𝑛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317286"/>
                <a:ext cx="3525132" cy="629724"/>
              </a:xfrm>
              <a:prstGeom prst="rect">
                <a:avLst/>
              </a:prstGeom>
              <a:blipFill rotWithShape="1">
                <a:blip r:embed="rId2"/>
                <a:stretch>
                  <a:fillRect l="-1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55620" y="1219200"/>
            <a:ext cx="6688380" cy="2286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there are enhancement effects that grow stronger as you go more central then you would </a:t>
            </a:r>
            <a:r>
              <a:rPr lang="en-US" sz="2400" dirty="0"/>
              <a:t>expect </a:t>
            </a:r>
            <a:r>
              <a:rPr lang="en-US" sz="2400" dirty="0" smtClean="0"/>
              <a:t>Y(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part</a:t>
            </a:r>
            <a:r>
              <a:rPr lang="en-US" sz="2400" dirty="0"/>
              <a:t>) to </a:t>
            </a:r>
            <a:r>
              <a:rPr lang="en-US" sz="2400" dirty="0" smtClean="0"/>
              <a:t>increase with </a:t>
            </a:r>
            <a:r>
              <a:rPr lang="en-US" sz="2400" dirty="0" err="1"/>
              <a:t>N</a:t>
            </a:r>
            <a:r>
              <a:rPr lang="en-US" sz="2400" baseline="-25000" dirty="0" err="1"/>
              <a:t>part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2736" cy="57188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"/>
            <a:ext cx="2455621" cy="640452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581925" y="2061128"/>
            <a:ext cx="1704075" cy="21317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98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/>
          <a:lstStyle/>
          <a:p>
            <a:r>
              <a:rPr lang="en-US" dirty="0"/>
              <a:t>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part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6022" y="164563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Au + Au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Peripheral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smtClean="0"/>
              <a:t>Stephen Horvat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4600" y="3317286"/>
                <a:ext cx="3525132" cy="629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𝑝𝑎𝑟𝑡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d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𝑐𝑜𝑙𝑙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d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p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T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d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/>
                                  </a:rPr>
                                  <m:t>η</m:t>
                                </m:r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h𝑖𝑔h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𝑏𝑖𝑛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317286"/>
                <a:ext cx="3525132" cy="629724"/>
              </a:xfrm>
              <a:prstGeom prst="rect">
                <a:avLst/>
              </a:prstGeom>
              <a:blipFill rotWithShape="1">
                <a:blip r:embed="rId2"/>
                <a:stretch>
                  <a:fillRect l="-1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55620" y="1219200"/>
            <a:ext cx="6688380" cy="2286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the enhancement effects grow stronger as you go more central and then saturate then you would expect: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2736" cy="57188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"/>
            <a:ext cx="2455621" cy="6404524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536931" y="3037438"/>
            <a:ext cx="1749069" cy="1104444"/>
          </a:xfrm>
          <a:custGeom>
            <a:avLst/>
            <a:gdLst>
              <a:gd name="connsiteX0" fmla="*/ 0 w 1655805"/>
              <a:gd name="connsiteY0" fmla="*/ 1104444 h 1104444"/>
              <a:gd name="connsiteX1" fmla="*/ 667264 w 1655805"/>
              <a:gd name="connsiteY1" fmla="*/ 165330 h 1104444"/>
              <a:gd name="connsiteX2" fmla="*/ 1622854 w 1655805"/>
              <a:gd name="connsiteY2" fmla="*/ 574 h 1104444"/>
              <a:gd name="connsiteX3" fmla="*/ 1622854 w 1655805"/>
              <a:gd name="connsiteY3" fmla="*/ 574 h 1104444"/>
              <a:gd name="connsiteX4" fmla="*/ 1655805 w 1655805"/>
              <a:gd name="connsiteY4" fmla="*/ 17049 h 110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805" h="1104444">
                <a:moveTo>
                  <a:pt x="0" y="1104444"/>
                </a:moveTo>
                <a:cubicBezTo>
                  <a:pt x="198394" y="726876"/>
                  <a:pt x="396788" y="349308"/>
                  <a:pt x="667264" y="165330"/>
                </a:cubicBezTo>
                <a:cubicBezTo>
                  <a:pt x="937740" y="-18648"/>
                  <a:pt x="1622854" y="574"/>
                  <a:pt x="1622854" y="574"/>
                </a:cubicBezTo>
                <a:lnTo>
                  <a:pt x="1622854" y="574"/>
                </a:lnTo>
                <a:lnTo>
                  <a:pt x="1655805" y="17049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/>
          <a:lstStyle/>
          <a:p>
            <a:r>
              <a:rPr lang="en-US" dirty="0"/>
              <a:t>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part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6022" y="164563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Au + Au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Peripheral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smtClean="0"/>
              <a:t>Stephen Horvat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4600" y="3317286"/>
                <a:ext cx="3525132" cy="629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𝑝𝑎𝑟𝑡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d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𝑐𝑜𝑙𝑙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d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p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T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d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/>
                                  </a:rPr>
                                  <m:t>η</m:t>
                                </m:r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h𝑖𝑔h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𝑏𝑖𝑛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317286"/>
                <a:ext cx="3525132" cy="629724"/>
              </a:xfrm>
              <a:prstGeom prst="rect">
                <a:avLst/>
              </a:prstGeom>
              <a:blipFill rotWithShape="1">
                <a:blip r:embed="rId2"/>
                <a:stretch>
                  <a:fillRect l="-1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55620" y="1219200"/>
            <a:ext cx="6688380" cy="2286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Suppression that grows stronger as you go more central would give: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2736" cy="57188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"/>
            <a:ext cx="2455621" cy="640452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71627" y="4191000"/>
            <a:ext cx="1714373" cy="762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8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/>
          <a:lstStyle/>
          <a:p>
            <a:r>
              <a:rPr lang="en-US" dirty="0"/>
              <a:t>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part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6022" y="164563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Au + Au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Peripheral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smtClean="0"/>
              <a:t>Stephen Horvat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33800" y="5486400"/>
                <a:ext cx="3525132" cy="629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𝑝𝑎𝑟𝑡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d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N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𝑐𝑜𝑙𝑙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d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p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T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d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/>
                                  </a:rPr>
                                  <m:t>η</m:t>
                                </m:r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h𝑖𝑔h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𝑏𝑖𝑛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486400"/>
                <a:ext cx="3525132" cy="629724"/>
              </a:xfrm>
              <a:prstGeom prst="rect">
                <a:avLst/>
              </a:prstGeom>
              <a:blipFill rotWithShape="1">
                <a:blip r:embed="rId2"/>
                <a:stretch>
                  <a:fillRect l="-1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55620" y="1219199"/>
            <a:ext cx="6688380" cy="383873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Enhancement and suppression effects compete against each other</a:t>
            </a:r>
          </a:p>
          <a:p>
            <a:r>
              <a:rPr lang="en-US" sz="2400" dirty="0"/>
              <a:t>Y</a:t>
            </a:r>
            <a:r>
              <a:rPr lang="en-US" sz="2400" dirty="0" smtClean="0"/>
              <a:t>(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part</a:t>
            </a:r>
            <a:r>
              <a:rPr lang="en-US" sz="2400" dirty="0" smtClean="0"/>
              <a:t>) measures the net change in these as a function of centrality</a:t>
            </a:r>
          </a:p>
          <a:p>
            <a:r>
              <a:rPr lang="en-US" sz="2400" dirty="0" smtClean="0"/>
              <a:t>If enhancement grows faster initially but suppression effects become more dominant as you go more central (or enhancement effects become weaker) then there will be a turnover </a:t>
            </a:r>
            <a:r>
              <a:rPr lang="en-US" sz="2400" dirty="0"/>
              <a:t>in </a:t>
            </a:r>
            <a:r>
              <a:rPr lang="en-US" sz="2400" dirty="0" smtClean="0"/>
              <a:t>Y(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part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The suppression is measured relative to a centrality that contains enhancement effects (Cronin, Radial Flow, etc.) rather than a p+p-like system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2736" cy="57188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"/>
            <a:ext cx="2455621" cy="6404524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516022" y="3329982"/>
            <a:ext cx="1769978" cy="831893"/>
          </a:xfrm>
          <a:custGeom>
            <a:avLst/>
            <a:gdLst>
              <a:gd name="connsiteX0" fmla="*/ 0 w 1548714"/>
              <a:gd name="connsiteY0" fmla="*/ 831893 h 831893"/>
              <a:gd name="connsiteX1" fmla="*/ 494270 w 1548714"/>
              <a:gd name="connsiteY1" fmla="*/ 131677 h 831893"/>
              <a:gd name="connsiteX2" fmla="*/ 996778 w 1548714"/>
              <a:gd name="connsiteY2" fmla="*/ 8109 h 831893"/>
              <a:gd name="connsiteX3" fmla="*/ 1548714 w 1548714"/>
              <a:gd name="connsiteY3" fmla="*/ 247006 h 831893"/>
              <a:gd name="connsiteX4" fmla="*/ 1548714 w 1548714"/>
              <a:gd name="connsiteY4" fmla="*/ 247006 h 831893"/>
              <a:gd name="connsiteX5" fmla="*/ 1548714 w 1548714"/>
              <a:gd name="connsiteY5" fmla="*/ 247006 h 831893"/>
              <a:gd name="connsiteX6" fmla="*/ 1548714 w 1548714"/>
              <a:gd name="connsiteY6" fmla="*/ 247006 h 83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8714" h="831893">
                <a:moveTo>
                  <a:pt x="0" y="831893"/>
                </a:moveTo>
                <a:cubicBezTo>
                  <a:pt x="164070" y="550433"/>
                  <a:pt x="328140" y="268974"/>
                  <a:pt x="494270" y="131677"/>
                </a:cubicBezTo>
                <a:cubicBezTo>
                  <a:pt x="660400" y="-5620"/>
                  <a:pt x="821037" y="-11112"/>
                  <a:pt x="996778" y="8109"/>
                </a:cubicBezTo>
                <a:cubicBezTo>
                  <a:pt x="1172519" y="27330"/>
                  <a:pt x="1548714" y="247006"/>
                  <a:pt x="1548714" y="247006"/>
                </a:cubicBezTo>
                <a:lnTo>
                  <a:pt x="1548714" y="247006"/>
                </a:lnTo>
                <a:lnTo>
                  <a:pt x="1548714" y="247006"/>
                </a:lnTo>
                <a:lnTo>
                  <a:pt x="1548714" y="247006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55621" y="-109728"/>
            <a:ext cx="6688379" cy="1252728"/>
          </a:xfrm>
        </p:spPr>
        <p:txBody>
          <a:bodyPr>
            <a:normAutofit/>
          </a:bodyPr>
          <a:lstStyle/>
          <a:p>
            <a:r>
              <a:rPr lang="en-US" sz="3600" dirty="0"/>
              <a:t>Y</a:t>
            </a:r>
            <a:r>
              <a:rPr lang="en-US" sz="3600" dirty="0" smtClean="0"/>
              <a:t>(</a:t>
            </a:r>
            <a:r>
              <a:rPr lang="en-US" sz="3600" dirty="0" err="1" smtClean="0"/>
              <a:t>N</a:t>
            </a:r>
            <a:r>
              <a:rPr lang="en-US" sz="3600" baseline="-25000" dirty="0" err="1" smtClean="0"/>
              <a:t>part</a:t>
            </a:r>
            <a:r>
              <a:rPr lang="en-US" sz="3600" dirty="0" smtClean="0"/>
              <a:t>)  3.0 &lt; </a:t>
            </a:r>
            <a:r>
              <a:rPr lang="en-US" sz="3600" dirty="0" err="1" smtClean="0"/>
              <a:t>p</a:t>
            </a:r>
            <a:r>
              <a:rPr lang="en-US" sz="3600" baseline="-25000" dirty="0" err="1" smtClean="0"/>
              <a:t>T</a:t>
            </a:r>
            <a:r>
              <a:rPr lang="en-US" sz="3600" dirty="0" smtClean="0"/>
              <a:t> &lt; 3.5 GeV/c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"/>
            <a:ext cx="2455621" cy="6404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19400" y="1295400"/>
                <a:ext cx="6172200" cy="3302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Most central data are suppressed (turnover) for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≥ 14.5 GeV</a:t>
                </a:r>
              </a:p>
              <a:p>
                <a:pPr marL="0" lvl="1"/>
                <a:r>
                  <a:rPr lang="en-US" sz="2000" dirty="0" smtClean="0">
                    <a:solidFill>
                      <a:srgbClr val="FF0000"/>
                    </a:solidFill>
                  </a:rPr>
                  <a:t>    -   This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does not rule out the formation of a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QGP at </a:t>
                </a:r>
              </a:p>
              <a:p>
                <a:pPr marL="0" lvl="1"/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       lower energies than </a:t>
                </a:r>
                <a:r>
                  <a:rPr lang="en-US" sz="2000" dirty="0">
                    <a:solidFill>
                      <a:srgbClr val="FF0000"/>
                    </a:solidFill>
                  </a:rPr>
                  <a:t>14.5 GeV</a:t>
                </a:r>
              </a:p>
              <a:p>
                <a:endParaRPr lang="en-US" sz="2400" dirty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7.7 and 11.5 GeV results increase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monotonically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200 GeV results decrease monotonically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295400"/>
                <a:ext cx="6172200" cy="3302827"/>
              </a:xfrm>
              <a:prstGeom prst="rect">
                <a:avLst/>
              </a:prstGeom>
              <a:blipFill rotWithShape="1">
                <a:blip r:embed="rId3"/>
                <a:stretch>
                  <a:fillRect l="-1383" t="-1294" b="-3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smtClean="0"/>
              <a:t>Stephen Horvat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2" y="5647277"/>
            <a:ext cx="846848" cy="6011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5647277"/>
            <a:ext cx="845924" cy="6011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600" y="4648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4524" y="5414665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Error bands are correlated uncertainties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64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228960" cy="694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055201" y="2093980"/>
            <a:ext cx="1005118" cy="38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VPD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109120" y="757520"/>
            <a:ext cx="116064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Magnet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99840" y="1045550"/>
            <a:ext cx="95472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TOF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720161" y="881373"/>
            <a:ext cx="9576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BEMC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976801" y="1821792"/>
            <a:ext cx="7041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BBC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09600" y="1134839"/>
            <a:ext cx="839520" cy="44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EEMC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177599" y="1005226"/>
            <a:ext cx="88272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sz="2400" b="1" u="sng" dirty="0">
                <a:solidFill>
                  <a:srgbClr val="FFFF00"/>
                </a:solidFill>
              </a:rPr>
              <a:t>TPC</a:t>
            </a: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1449120" y="1473275"/>
            <a:ext cx="455880" cy="406123"/>
          </a:xfrm>
          <a:prstGeom prst="line">
            <a:avLst/>
          </a:prstGeom>
          <a:noFill/>
          <a:ln w="1836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6858721" y="2140065"/>
            <a:ext cx="342720" cy="733037"/>
          </a:xfrm>
          <a:prstGeom prst="line">
            <a:avLst/>
          </a:prstGeom>
          <a:noFill/>
          <a:ln w="1836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6282721" y="2402172"/>
            <a:ext cx="198720" cy="720076"/>
          </a:xfrm>
          <a:prstGeom prst="line">
            <a:avLst/>
          </a:prstGeom>
          <a:noFill/>
          <a:ln w="1836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H="1">
            <a:off x="4907520" y="1303337"/>
            <a:ext cx="1442880" cy="1244291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4842720" y="1067153"/>
            <a:ext cx="540000" cy="812245"/>
          </a:xfrm>
          <a:prstGeom prst="line">
            <a:avLst/>
          </a:prstGeom>
          <a:noFill/>
          <a:ln w="1836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3168000" y="1224129"/>
            <a:ext cx="1177920" cy="962021"/>
          </a:xfrm>
          <a:prstGeom prst="line">
            <a:avLst/>
          </a:prstGeom>
          <a:noFill/>
          <a:ln w="3672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2252160" y="1342221"/>
            <a:ext cx="1977120" cy="1216928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304800" y="12962"/>
            <a:ext cx="8545440" cy="60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18000"/>
              </a:lnSpc>
            </a:pPr>
            <a:r>
              <a:rPr lang="en-US" sz="2900" b="1" dirty="0">
                <a:solidFill>
                  <a:srgbClr val="FFFFFF"/>
                </a:solidFill>
                <a:latin typeface="Arial Black" pitchFamily="32" charset="0"/>
              </a:rPr>
              <a:t>The</a:t>
            </a:r>
            <a:r>
              <a:rPr lang="en-US" sz="2900" b="1" dirty="0">
                <a:latin typeface="Arial Black" pitchFamily="32" charset="0"/>
              </a:rPr>
              <a:t> </a:t>
            </a:r>
            <a:r>
              <a:rPr lang="en-US" sz="2900" b="1" dirty="0" smtClean="0">
                <a:solidFill>
                  <a:srgbClr val="FF0000"/>
                </a:solidFill>
                <a:latin typeface="Arial Black" pitchFamily="32" charset="0"/>
              </a:rPr>
              <a:t>S</a:t>
            </a:r>
            <a:r>
              <a:rPr lang="en-US" sz="2900" b="1" dirty="0" smtClean="0">
                <a:solidFill>
                  <a:srgbClr val="FFFFFF"/>
                </a:solidFill>
                <a:latin typeface="Arial Black" pitchFamily="32" charset="0"/>
              </a:rPr>
              <a:t>olenoidal</a:t>
            </a:r>
            <a:r>
              <a:rPr lang="en-US" sz="2900" b="1" dirty="0" smtClean="0">
                <a:latin typeface="Arial Black" pitchFamily="32" charset="0"/>
              </a:rPr>
              <a:t> </a:t>
            </a:r>
            <a:r>
              <a:rPr lang="en-US" sz="2900" b="1" dirty="0">
                <a:solidFill>
                  <a:srgbClr val="FF0000"/>
                </a:solidFill>
                <a:latin typeface="Arial Black" pitchFamily="32" charset="0"/>
              </a:rPr>
              <a:t>T</a:t>
            </a:r>
            <a:r>
              <a:rPr lang="en-US" sz="2900" b="1" dirty="0">
                <a:solidFill>
                  <a:srgbClr val="FFFFFF"/>
                </a:solidFill>
                <a:latin typeface="Arial Black" pitchFamily="32" charset="0"/>
              </a:rPr>
              <a:t>racker</a:t>
            </a:r>
            <a:r>
              <a:rPr lang="en-US" sz="2900" b="1" dirty="0">
                <a:latin typeface="Arial Black" pitchFamily="32" charset="0"/>
              </a:rPr>
              <a:t> </a:t>
            </a:r>
            <a:r>
              <a:rPr lang="en-US" sz="2900" b="1" dirty="0">
                <a:solidFill>
                  <a:srgbClr val="FF0000"/>
                </a:solidFill>
                <a:latin typeface="Arial Black" pitchFamily="32" charset="0"/>
              </a:rPr>
              <a:t>A</a:t>
            </a:r>
            <a:r>
              <a:rPr lang="en-US" sz="2900" b="1" dirty="0">
                <a:solidFill>
                  <a:srgbClr val="FFFFFF"/>
                </a:solidFill>
                <a:latin typeface="Arial Black" pitchFamily="32" charset="0"/>
              </a:rPr>
              <a:t>t</a:t>
            </a:r>
            <a:r>
              <a:rPr lang="en-US" sz="2900" b="1" dirty="0">
                <a:latin typeface="Arial Black" pitchFamily="32" charset="0"/>
              </a:rPr>
              <a:t> </a:t>
            </a:r>
            <a:r>
              <a:rPr lang="en-US" sz="2900" b="1" dirty="0">
                <a:solidFill>
                  <a:srgbClr val="FF0000"/>
                </a:solidFill>
                <a:latin typeface="Arial Black" pitchFamily="32" charset="0"/>
              </a:rPr>
              <a:t>R</a:t>
            </a:r>
            <a:r>
              <a:rPr lang="en-US" sz="2900" b="1" dirty="0">
                <a:solidFill>
                  <a:srgbClr val="FFFFFF"/>
                </a:solidFill>
                <a:latin typeface="Arial Black" pitchFamily="32" charset="0"/>
              </a:rPr>
              <a:t>HIC (</a:t>
            </a:r>
            <a:r>
              <a:rPr lang="en-US" sz="2900" b="1" dirty="0">
                <a:solidFill>
                  <a:srgbClr val="FF0000"/>
                </a:solidFill>
                <a:latin typeface="Arial Black" pitchFamily="32" charset="0"/>
              </a:rPr>
              <a:t>STAR</a:t>
            </a:r>
            <a:r>
              <a:rPr lang="en-US" sz="2900" b="1" dirty="0">
                <a:solidFill>
                  <a:srgbClr val="FFFFFF"/>
                </a:solidFill>
                <a:latin typeface="Arial Black" pitchFamily="32" charset="0"/>
              </a:rPr>
              <a:t>)</a:t>
            </a:r>
          </a:p>
        </p:txBody>
      </p: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1" y="5562600"/>
            <a:ext cx="1199520" cy="97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438400" y="5791200"/>
            <a:ext cx="5005200" cy="436317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  <a:defRPr sz="2200"/>
            </a:pPr>
            <a:r>
              <a:rPr lang="en-US" sz="2400" b="1" dirty="0" smtClean="0">
                <a:solidFill>
                  <a:srgbClr val="6633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TPC: </a:t>
            </a:r>
            <a:r>
              <a:rPr lang="en-US" sz="2400" b="1" dirty="0">
                <a:solidFill>
                  <a:srgbClr val="6633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6633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|</a:t>
            </a:r>
            <a:r>
              <a:rPr lang="en-US" sz="2400" b="1" dirty="0" smtClean="0">
                <a:solidFill>
                  <a:srgbClr val="663300"/>
                </a:solidFill>
                <a:latin typeface="Arial" pitchFamily="34" charset="0"/>
                <a:ea typeface="Arial" pitchFamily="34"/>
                <a:cs typeface="Arial" pitchFamily="34" charset="0"/>
              </a:rPr>
              <a:t>η| </a:t>
            </a:r>
            <a:r>
              <a:rPr lang="en-US" sz="2400" b="1" dirty="0" smtClean="0">
                <a:solidFill>
                  <a:srgbClr val="6633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&lt; 1  &amp;  2</a:t>
            </a:r>
            <a:r>
              <a:rPr lang="el-GR" sz="2400" b="1" dirty="0" smtClean="0">
                <a:solidFill>
                  <a:srgbClr val="6633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π</a:t>
            </a:r>
            <a:r>
              <a:rPr lang="en-US" sz="2400" b="1" dirty="0" smtClean="0">
                <a:solidFill>
                  <a:srgbClr val="6633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 in azimuth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62800" y="6629400"/>
            <a:ext cx="1738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Maria &amp; Alex </a:t>
            </a:r>
            <a:r>
              <a:rPr lang="en-US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Schmah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706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55621" y="-109728"/>
            <a:ext cx="6688379" cy="1252728"/>
          </a:xfrm>
        </p:spPr>
        <p:txBody>
          <a:bodyPr>
            <a:normAutofit/>
          </a:bodyPr>
          <a:lstStyle/>
          <a:p>
            <a:r>
              <a:rPr lang="en-US" sz="3600" dirty="0"/>
              <a:t>Y</a:t>
            </a:r>
            <a:r>
              <a:rPr lang="en-US" sz="3600" dirty="0" smtClean="0"/>
              <a:t>(</a:t>
            </a:r>
            <a:r>
              <a:rPr lang="en-US" sz="3600" dirty="0" err="1" smtClean="0"/>
              <a:t>N</a:t>
            </a:r>
            <a:r>
              <a:rPr lang="en-US" sz="3600" baseline="-25000" dirty="0" err="1" smtClean="0"/>
              <a:t>part</a:t>
            </a:r>
            <a:r>
              <a:rPr lang="en-US" sz="3600" dirty="0" smtClean="0"/>
              <a:t>)  3.0 &lt; </a:t>
            </a:r>
            <a:r>
              <a:rPr lang="en-US" sz="3600" dirty="0" err="1" smtClean="0"/>
              <a:t>p</a:t>
            </a:r>
            <a:r>
              <a:rPr lang="en-US" sz="3600" baseline="-25000" dirty="0" err="1" smtClean="0"/>
              <a:t>T</a:t>
            </a:r>
            <a:r>
              <a:rPr lang="en-US" sz="3600" dirty="0" smtClean="0"/>
              <a:t> &lt; 3.5 GeV/c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"/>
            <a:ext cx="2455620" cy="6404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19400" y="1295400"/>
                <a:ext cx="6172200" cy="3302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Most central data are suppressed (turnover) for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≥ 14.5 GeV</a:t>
                </a:r>
              </a:p>
              <a:p>
                <a:pPr marL="0" lvl="1"/>
                <a:r>
                  <a:rPr lang="en-US" sz="2000" dirty="0" smtClean="0">
                    <a:solidFill>
                      <a:srgbClr val="FF0000"/>
                    </a:solidFill>
                  </a:rPr>
                  <a:t>    -   This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does not rule out the formation of a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QGP at </a:t>
                </a:r>
              </a:p>
              <a:p>
                <a:pPr marL="0" lvl="1"/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       lower energies than </a:t>
                </a:r>
                <a:r>
                  <a:rPr lang="en-US" sz="2000" dirty="0">
                    <a:solidFill>
                      <a:srgbClr val="FF0000"/>
                    </a:solidFill>
                  </a:rPr>
                  <a:t>14.5 GeV</a:t>
                </a:r>
              </a:p>
              <a:p>
                <a:endParaRPr lang="en-US" sz="2400" dirty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7.7 and 11.5 GeV results increase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monotonically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200 GeV results decrease monotonically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295400"/>
                <a:ext cx="6172200" cy="3302827"/>
              </a:xfrm>
              <a:prstGeom prst="rect">
                <a:avLst/>
              </a:prstGeom>
              <a:blipFill rotWithShape="1">
                <a:blip r:embed="rId3"/>
                <a:stretch>
                  <a:fillRect l="-1383" t="-1294" b="-3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smtClean="0"/>
              <a:t>Stephen Horvat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2" y="5647277"/>
            <a:ext cx="846848" cy="6011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5647277"/>
            <a:ext cx="845924" cy="6011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600" y="4648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4524" y="5414665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Error bands are correlated uncertainties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6306" y="762000"/>
            <a:ext cx="1820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Zooming in on 14.5 GeV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"/>
            <a:ext cx="2455620" cy="6404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67000" y="1371600"/>
                <a:ext cx="5486400" cy="2317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Most central data are suppressed for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≥ 14.5 GeV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This method is sensitive to charged hadron suppression to a lower energy than previous techniques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371600"/>
                <a:ext cx="5486400" cy="2317942"/>
              </a:xfrm>
              <a:prstGeom prst="rect">
                <a:avLst/>
              </a:prstGeom>
              <a:blipFill rotWithShape="1">
                <a:blip r:embed="rId3"/>
                <a:stretch>
                  <a:fillRect l="-1556" t="-1842" r="-2222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smtClean="0"/>
              <a:t>Stephen Horvat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2" y="5647277"/>
            <a:ext cx="846848" cy="6011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5647277"/>
            <a:ext cx="845924" cy="601123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2455621" y="-109728"/>
            <a:ext cx="6688379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/>
              <a:t>Y</a:t>
            </a:r>
            <a:r>
              <a:rPr lang="en-US" sz="3600" dirty="0" smtClean="0"/>
              <a:t>(</a:t>
            </a:r>
            <a:r>
              <a:rPr lang="en-US" sz="3600" dirty="0" err="1" smtClean="0"/>
              <a:t>N</a:t>
            </a:r>
            <a:r>
              <a:rPr lang="en-US" sz="3600" baseline="-25000" dirty="0" err="1" smtClean="0"/>
              <a:t>part</a:t>
            </a:r>
            <a:r>
              <a:rPr lang="en-US" sz="3600" dirty="0" smtClean="0"/>
              <a:t>)  4.0 &lt; </a:t>
            </a:r>
            <a:r>
              <a:rPr lang="en-US" sz="3600" dirty="0" err="1" smtClean="0"/>
              <a:t>p</a:t>
            </a:r>
            <a:r>
              <a:rPr lang="en-US" sz="3600" baseline="-25000" dirty="0" err="1" smtClean="0"/>
              <a:t>T</a:t>
            </a:r>
            <a:r>
              <a:rPr lang="en-US" sz="3600" dirty="0" smtClean="0"/>
              <a:t> &lt; 4.5 GeV/c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3962400"/>
            <a:ext cx="6491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prove the suppression is due to quenching, possible </a:t>
            </a:r>
            <a:r>
              <a:rPr lang="en-US" dirty="0">
                <a:latin typeface="Arial" pitchFamily="34" charset="0"/>
                <a:cs typeface="Arial" pitchFamily="34" charset="0"/>
              </a:rPr>
              <a:t>contributions from hadronic energy loss and impact parameter dependent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nPDFs</a:t>
            </a:r>
            <a:r>
              <a:rPr lang="en-US" dirty="0">
                <a:latin typeface="Arial" pitchFamily="34" charset="0"/>
                <a:cs typeface="Arial" pitchFamily="34" charset="0"/>
              </a:rPr>
              <a:t> need further investigation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p+p and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d+Au</a:t>
            </a:r>
            <a:r>
              <a:rPr lang="en-US" dirty="0">
                <a:latin typeface="Arial" pitchFamily="34" charset="0"/>
                <a:cs typeface="Arial" pitchFamily="34" charset="0"/>
              </a:rPr>
              <a:t> collisions for the BES will help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4648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Au+Au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Conclusions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dirty="0" smtClean="0"/>
              <a:t>Stephen </a:t>
            </a:r>
            <a:r>
              <a:rPr lang="en-US" dirty="0" err="1"/>
              <a:t>H</a:t>
            </a:r>
            <a:r>
              <a:rPr lang="en-US" dirty="0" err="1" smtClean="0"/>
              <a:t>orvat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08" y="2058"/>
            <a:ext cx="1547689" cy="403654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1369" y="4194247"/>
            <a:ext cx="3252629" cy="220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912953" y="2971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Au+Au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0" y="56666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Au+Au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176" y="3738038"/>
            <a:ext cx="423424" cy="300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036" y="3738039"/>
            <a:ext cx="422962" cy="3005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1054053"/>
                <a:ext cx="6172200" cy="5651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Suggested QGP signatures</a:t>
                </a:r>
                <a:endPara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Some models suggest v</a:t>
                </a:r>
                <a:r>
                  <a:rPr lang="en-US" sz="2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{2} as a signature for the formation of a low </a:t>
                </a:r>
                <a:r>
                  <a:rPr lang="el-GR" sz="2400" dirty="0" smtClean="0">
                    <a:latin typeface="Arial" pitchFamily="34" charset="0"/>
                    <a:cs typeface="Arial" pitchFamily="34" charset="0"/>
                  </a:rPr>
                  <a:t>η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/s partonic medium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Suppression measured by Y(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400" baseline="-25000" dirty="0" err="1" smtClean="0">
                    <a:latin typeface="Arial" pitchFamily="34" charset="0"/>
                    <a:cs typeface="Arial" pitchFamily="34" charset="0"/>
                  </a:rPr>
                  <a:t>part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may be due to in-medium energy loss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Measurements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For sufficiently central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collisions,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2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{2} persists for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2400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≥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7.7 GeV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Y(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US" sz="2400" baseline="-25000" dirty="0" err="1" smtClean="0">
                    <a:latin typeface="Arial" pitchFamily="34" charset="0"/>
                    <a:cs typeface="Arial" pitchFamily="34" charset="0"/>
                  </a:rPr>
                  <a:t>part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exhibits relative suppression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≥ 14.5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GeV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For lower energy peripheral collisions these signatures are turned off</a:t>
                </a:r>
                <a:endPara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4053"/>
                <a:ext cx="6172200" cy="5651547"/>
              </a:xfrm>
              <a:prstGeom prst="rect">
                <a:avLst/>
              </a:prstGeom>
              <a:blipFill rotWithShape="1">
                <a:blip r:embed="rId6"/>
                <a:stretch>
                  <a:fillRect l="-1283" t="-755" r="-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3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349167">
            <a:off x="6571989" y="1266676"/>
            <a:ext cx="3352800" cy="1058883"/>
          </a:xfrm>
        </p:spPr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" y="2"/>
            <a:ext cx="2454192" cy="640079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82" y="0"/>
            <a:ext cx="2454192" cy="6400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57" y="0"/>
            <a:ext cx="2454191" cy="64007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4724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4724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4724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Au+Au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7" y="5714999"/>
            <a:ext cx="751439" cy="5333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981" y="5715000"/>
            <a:ext cx="750619" cy="5333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961" y="5715000"/>
            <a:ext cx="751439" cy="5333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05" y="5715001"/>
            <a:ext cx="750619" cy="5333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361" y="5715001"/>
            <a:ext cx="751439" cy="5333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605" y="5715002"/>
            <a:ext cx="750619" cy="53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9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1989" y="-68283"/>
            <a:ext cx="3352800" cy="1058883"/>
          </a:xfrm>
        </p:spPr>
        <p:txBody>
          <a:bodyPr/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" y="2"/>
            <a:ext cx="2454191" cy="640079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82" y="0"/>
            <a:ext cx="2454191" cy="6400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57" y="1"/>
            <a:ext cx="2454191" cy="64007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4724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4724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4724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Au+Au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7" y="5714999"/>
            <a:ext cx="751439" cy="5333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981" y="5715000"/>
            <a:ext cx="750619" cy="5333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961" y="5715000"/>
            <a:ext cx="751439" cy="5333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05" y="5715001"/>
            <a:ext cx="750619" cy="5333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361" y="5715001"/>
            <a:ext cx="751439" cy="5333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605" y="5715002"/>
            <a:ext cx="750619" cy="53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3864539" cy="4154226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At what energy do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key QGP formation signatures turn off?</a:t>
            </a:r>
          </a:p>
          <a:p>
            <a:pPr>
              <a:buClrTx/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sz="2600" dirty="0" smtClean="0"/>
              <a:t>Is there a critical point and if so where? </a:t>
            </a:r>
          </a:p>
          <a:p>
            <a:pPr>
              <a:buClrTx/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sz="2600" dirty="0" smtClean="0"/>
              <a:t>Is there evidence for a first order phase transition?</a:t>
            </a:r>
          </a:p>
          <a:p>
            <a:pPr>
              <a:buClrTx/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Beam Energy Scan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smtClean="0"/>
              <a:t>Stephen Horvat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99068"/>
            <a:ext cx="5410200" cy="49493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0200" y="337900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43000"/>
            <a:ext cx="4932658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67200"/>
            <a:ext cx="91440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2 suggested signatures of QGP formation are investigated</a:t>
            </a:r>
          </a:p>
          <a:p>
            <a:pPr lvl="1"/>
            <a:r>
              <a:rPr lang="en-US" sz="2000" dirty="0" smtClean="0">
                <a:solidFill>
                  <a:srgbClr val="7030A0"/>
                </a:solidFill>
              </a:rPr>
              <a:t>One measures v</a:t>
            </a:r>
            <a:r>
              <a:rPr lang="en-US" sz="2000" baseline="-25000" dirty="0" smtClean="0">
                <a:solidFill>
                  <a:srgbClr val="7030A0"/>
                </a:solidFill>
              </a:rPr>
              <a:t>3</a:t>
            </a:r>
            <a:r>
              <a:rPr lang="en-US" sz="2000" baseline="30000" dirty="0" smtClean="0">
                <a:solidFill>
                  <a:srgbClr val="7030A0"/>
                </a:solidFill>
              </a:rPr>
              <a:t>2</a:t>
            </a:r>
            <a:r>
              <a:rPr lang="en-US" sz="2000" dirty="0" smtClean="0">
                <a:solidFill>
                  <a:srgbClr val="7030A0"/>
                </a:solidFill>
              </a:rPr>
              <a:t>{2}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The other looks for “high-</a:t>
            </a:r>
            <a:r>
              <a:rPr lang="en-US" sz="2000" dirty="0" err="1" smtClean="0">
                <a:solidFill>
                  <a:srgbClr val="C0000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C00000"/>
                </a:solidFill>
              </a:rPr>
              <a:t>T</a:t>
            </a:r>
            <a:r>
              <a:rPr lang="en-US" sz="2000" dirty="0" smtClean="0">
                <a:solidFill>
                  <a:srgbClr val="C00000"/>
                </a:solidFill>
              </a:rPr>
              <a:t>” suppression (Y(</a:t>
            </a:r>
            <a:r>
              <a:rPr lang="en-US" sz="2000" dirty="0" err="1" smtClean="0">
                <a:solidFill>
                  <a:srgbClr val="C00000"/>
                </a:solidFill>
              </a:rPr>
              <a:t>N</a:t>
            </a:r>
            <a:r>
              <a:rPr lang="en-US" sz="2000" baseline="-25000" dirty="0" err="1" smtClean="0">
                <a:solidFill>
                  <a:srgbClr val="C00000"/>
                </a:solidFill>
              </a:rPr>
              <a:t>part</a:t>
            </a:r>
            <a:r>
              <a:rPr lang="en-US" sz="2000" dirty="0" smtClean="0">
                <a:solidFill>
                  <a:srgbClr val="C00000"/>
                </a:solidFill>
              </a:rPr>
              <a:t>))</a:t>
            </a:r>
            <a:endParaRPr lang="en-US" sz="2400" dirty="0" smtClean="0"/>
          </a:p>
          <a:p>
            <a:r>
              <a:rPr lang="en-US" sz="2400" dirty="0" smtClean="0"/>
              <a:t>These two techniques are distinct and complementary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Stephen Horvat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7AF-E901-461A-801E-A5E8FC989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21033376">
            <a:off x="8534400" y="4329345"/>
            <a:ext cx="381000" cy="212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00700" y="4299530"/>
            <a:ext cx="342900" cy="258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53200" y="3581400"/>
            <a:ext cx="983392" cy="610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3954079"/>
                  </p:ext>
                </p:extLst>
              </p:nvPr>
            </p:nvGraphicFramePr>
            <p:xfrm>
              <a:off x="4114800" y="1447800"/>
              <a:ext cx="4739951" cy="4059609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1428599"/>
                    <a:gridCol w="1098676"/>
                    <a:gridCol w="941722"/>
                    <a:gridCol w="1270954"/>
                  </a:tblGrid>
                  <a:tr h="401961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18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smtClean="0">
                                          <a:latin typeface="Cambria Math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n-US" sz="1800" smtClean="0">
                                          <a:latin typeface="Cambria Math"/>
                                        </a:rPr>
                                        <m:t>𝑵𝑵</m:t>
                                      </m:r>
                                    </m:sub>
                                  </m:sSub>
                                </m:e>
                              </m:rad>
                            </m:oMath>
                          </a14:m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en-US" sz="1800" dirty="0" err="1" smtClean="0">
                              <a:latin typeface="Arial" pitchFamily="34" charset="0"/>
                              <a:cs typeface="Arial" pitchFamily="34" charset="0"/>
                            </a:rPr>
                            <a:t>GeV</a:t>
                          </a:r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l-GR" sz="1800" dirty="0" smtClean="0">
                              <a:latin typeface="Arial" pitchFamily="34" charset="0"/>
                              <a:cs typeface="Arial" pitchFamily="34" charset="0"/>
                            </a:rPr>
                            <a:t>μ</a:t>
                          </a:r>
                          <a:r>
                            <a:rPr lang="en-US" sz="1800" baseline="-25000" dirty="0" smtClean="0">
                              <a:latin typeface="Arial" pitchFamily="34" charset="0"/>
                              <a:cs typeface="Arial" pitchFamily="34" charset="0"/>
                            </a:rPr>
                            <a:t>B</a:t>
                          </a:r>
                          <a:r>
                            <a:rPr lang="en-US" sz="1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(MeV)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Year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err="1" smtClean="0">
                              <a:latin typeface="Arial" pitchFamily="34" charset="0"/>
                              <a:cs typeface="Arial" pitchFamily="34" charset="0"/>
                            </a:rPr>
                            <a:t>N</a:t>
                          </a:r>
                          <a:r>
                            <a:rPr lang="en-US" sz="1800" baseline="-25000" dirty="0" err="1" smtClean="0">
                              <a:latin typeface="Arial" pitchFamily="34" charset="0"/>
                              <a:cs typeface="Arial" pitchFamily="34" charset="0"/>
                            </a:rPr>
                            <a:t>event</a:t>
                          </a:r>
                          <a:r>
                            <a:rPr lang="en-US" sz="1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(10</a:t>
                          </a:r>
                          <a:r>
                            <a:rPr lang="en-US" sz="1800" baseline="30000" dirty="0" smtClean="0">
                              <a:latin typeface="Arial" pitchFamily="34" charset="0"/>
                              <a:cs typeface="Arial" pitchFamily="34" charset="0"/>
                            </a:rPr>
                            <a:t>6</a:t>
                          </a:r>
                          <a:r>
                            <a:rPr lang="en-US" sz="1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1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7.7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420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smtClean="0">
                              <a:latin typeface="Arial" pitchFamily="34" charset="0"/>
                              <a:cs typeface="Arial" pitchFamily="34" charset="0"/>
                            </a:rPr>
                            <a:t>2010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4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1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11.5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315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2010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12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1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14.5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260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2014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1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19.6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205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2011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36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1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27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155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2011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70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1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39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115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2010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130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1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62.4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70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2010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67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019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2010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350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3954079"/>
                  </p:ext>
                </p:extLst>
              </p:nvPr>
            </p:nvGraphicFramePr>
            <p:xfrm>
              <a:off x="4114800" y="1447800"/>
              <a:ext cx="4739951" cy="4059609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1428599"/>
                    <a:gridCol w="1098676"/>
                    <a:gridCol w="941722"/>
                    <a:gridCol w="1270954"/>
                  </a:tblGrid>
                  <a:tr h="4019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7576" r="-232479" b="-943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l-GR" sz="1800" dirty="0" smtClean="0">
                              <a:latin typeface="Arial" pitchFamily="34" charset="0"/>
                              <a:cs typeface="Arial" pitchFamily="34" charset="0"/>
                            </a:rPr>
                            <a:t>μ</a:t>
                          </a:r>
                          <a:r>
                            <a:rPr lang="en-US" sz="1800" baseline="-25000" dirty="0" smtClean="0">
                              <a:latin typeface="Arial" pitchFamily="34" charset="0"/>
                              <a:cs typeface="Arial" pitchFamily="34" charset="0"/>
                            </a:rPr>
                            <a:t>B</a:t>
                          </a:r>
                          <a:r>
                            <a:rPr lang="en-US" sz="1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(MeV)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itchFamily="34" charset="0"/>
                              <a:cs typeface="Arial" pitchFamily="34" charset="0"/>
                            </a:rPr>
                            <a:t>Year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err="1" smtClean="0">
                              <a:latin typeface="Arial" pitchFamily="34" charset="0"/>
                              <a:cs typeface="Arial" pitchFamily="34" charset="0"/>
                            </a:rPr>
                            <a:t>N</a:t>
                          </a:r>
                          <a:r>
                            <a:rPr lang="en-US" sz="1800" baseline="-25000" dirty="0" err="1" smtClean="0">
                              <a:latin typeface="Arial" pitchFamily="34" charset="0"/>
                              <a:cs typeface="Arial" pitchFamily="34" charset="0"/>
                            </a:rPr>
                            <a:t>event</a:t>
                          </a:r>
                          <a:r>
                            <a:rPr lang="en-US" sz="1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(10</a:t>
                          </a:r>
                          <a:r>
                            <a:rPr lang="en-US" sz="1800" baseline="30000" dirty="0" smtClean="0">
                              <a:latin typeface="Arial" pitchFamily="34" charset="0"/>
                              <a:cs typeface="Arial" pitchFamily="34" charset="0"/>
                            </a:rPr>
                            <a:t>6</a:t>
                          </a:r>
                          <a:r>
                            <a:rPr lang="en-US" sz="18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en-US" sz="18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7.7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420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smtClean="0">
                              <a:latin typeface="Arial" pitchFamily="34" charset="0"/>
                              <a:cs typeface="Arial" pitchFamily="34" charset="0"/>
                            </a:rPr>
                            <a:t>2010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4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11.5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315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2010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12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14.5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260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2014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19.6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205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2011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36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27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155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2011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70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39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115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2010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130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62.4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70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2010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67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2010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itchFamily="34" charset="0"/>
                              <a:cs typeface="Arial" pitchFamily="34" charset="0"/>
                            </a:rPr>
                            <a:t>350</a:t>
                          </a:r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T="45723" marB="45723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295400"/>
                <a:ext cx="4114800" cy="3056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These data are from phase 1 of the BES at RHIC</a:t>
                </a:r>
                <a:endParaRPr lang="en-US" sz="2400" dirty="0" smtClean="0">
                  <a:latin typeface="Arial" pitchFamily="34" charset="0"/>
                  <a:ea typeface="SimSun" pitchFamily="2"/>
                  <a:cs typeface="Arial" pitchFamily="34" charset="0"/>
                </a:endParaRPr>
              </a:p>
              <a:p>
                <a:r>
                  <a:rPr lang="en-US" sz="2400" dirty="0" smtClean="0">
                    <a:latin typeface="Arial" pitchFamily="34" charset="0"/>
                    <a:ea typeface="SimSun" pitchFamily="2"/>
                    <a:cs typeface="Arial" pitchFamily="34" charset="0"/>
                  </a:rPr>
                  <a:t> </a:t>
                </a:r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hase 2 of the BES will provide additional statistics and energies for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</a:rPr>
                              <m:t>NN</m:t>
                            </m:r>
                          </m:sub>
                        </m:sSub>
                      </m:e>
                    </m:rad>
                    <m:r>
                      <a:rPr lang="en-US" sz="2400" b="0" i="0" smtClean="0">
                        <a:latin typeface="Cambria Math"/>
                      </a:rPr>
                      <m:t>&lt;20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GeV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95400"/>
                <a:ext cx="4114800" cy="3056927"/>
              </a:xfrm>
              <a:prstGeom prst="rect">
                <a:avLst/>
              </a:prstGeom>
              <a:blipFill rotWithShape="1">
                <a:blip r:embed="rId3"/>
                <a:stretch>
                  <a:fillRect l="-1926" t="-139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A2F7-86BD-4394-9F8B-9E86F960A241}" type="slidenum">
              <a:rPr lang="en-US" smtClean="0"/>
              <a:t>6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smtClean="0"/>
              <a:t>Stephen Horvat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35165" y="5638800"/>
            <a:ext cx="343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Internal Note SN0598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7917"/>
            <a:ext cx="8001000" cy="10588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Signatures from the </a:t>
            </a:r>
            <a:r>
              <a:rPr lang="en-US" dirty="0"/>
              <a:t>bulk (v</a:t>
            </a:r>
            <a:r>
              <a:rPr lang="en-US" baseline="-25000" dirty="0"/>
              <a:t>3</a:t>
            </a:r>
            <a:r>
              <a:rPr lang="en-US" baseline="30000" dirty="0"/>
              <a:t>2</a:t>
            </a:r>
            <a:r>
              <a:rPr lang="en-US" dirty="0"/>
              <a:t>{2})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smtClean="0"/>
              <a:t>Stephen Horvat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5214025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shear viscosity suppresses the higher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-integrated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coefficients more strongly than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C. Chen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Phys.Rev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91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(2015) 2, 024908 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4200988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295400"/>
            <a:ext cx="5196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Jacak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 B. Müller, Science 337 (2012) 310-314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68" y="1219200"/>
            <a:ext cx="4410332" cy="36876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38600" y="4919187"/>
            <a:ext cx="5105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Auvinen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H. Petersen, Phys. Rev. C 88, no. 6, 397 064908 (2013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7000" y="1433899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Au+Au Hybrid Model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9316" y="3016265"/>
                <a:ext cx="4992284" cy="14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∝1+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cos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⁡(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16" y="3016265"/>
                <a:ext cx="4992284" cy="14016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3962400"/>
            <a:ext cx="4505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Hybrid model shows v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as a signature for the formation of a low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η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partonic medium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4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7917"/>
            <a:ext cx="8001000" cy="1058883"/>
          </a:xfrm>
        </p:spPr>
        <p:txBody>
          <a:bodyPr>
            <a:normAutofit/>
          </a:bodyPr>
          <a:lstStyle/>
          <a:p>
            <a:r>
              <a:rPr lang="en-US" dirty="0" smtClean="0"/>
              <a:t>Extracting v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</a:t>
            </a:r>
            <a:r>
              <a:rPr lang="en-US" dirty="0" smtClean="0"/>
              <a:t>{2}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smtClean="0"/>
              <a:t>Stephen Horvat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4200988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295400"/>
            <a:ext cx="5196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B. </a:t>
            </a:r>
            <a:r>
              <a:rPr lang="en-US" sz="1200" dirty="0" err="1" smtClean="0"/>
              <a:t>Jacak</a:t>
            </a:r>
            <a:r>
              <a:rPr lang="en-US" sz="1200" dirty="0" smtClean="0"/>
              <a:t> and B. Müller, Science 337 (2012) 310-314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20838"/>
            <a:ext cx="4038600" cy="33908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838" y="1828800"/>
            <a:ext cx="1209524" cy="209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9316" y="3016265"/>
                <a:ext cx="4992284" cy="3340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∝1+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cos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⁡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Corrected for detector acceptance and efficiency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∆</a:t>
                </a:r>
                <a:r>
                  <a:rPr lang="el-G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η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distribution is fit with 2 Gaussians and the broader Gaussian is used to extract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narrow Gaussian is dominated by HBT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16" y="3016265"/>
                <a:ext cx="4992284" cy="3340594"/>
              </a:xfrm>
              <a:prstGeom prst="rect">
                <a:avLst/>
              </a:prstGeom>
              <a:blipFill rotWithShape="1">
                <a:blip r:embed="rId5"/>
                <a:stretch>
                  <a:fillRect l="-733" r="-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391400" y="2032146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Au+Au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+h</a:t>
            </a:r>
            <a:r>
              <a:rPr lang="en-US" baseline="30000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2217" y="5105400"/>
            <a:ext cx="3643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Liao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SONG’s Talk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Tuesday 2:40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Correlations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Fluctuations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0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0" y="0"/>
            <a:ext cx="48768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–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r>
              <a:rPr lang="en-US" dirty="0" smtClean="0"/>
              <a:t> v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</a:t>
            </a:r>
            <a:r>
              <a:rPr lang="en-US" dirty="0" smtClean="0"/>
              <a:t>{2</a:t>
            </a:r>
            <a:r>
              <a:rPr lang="en-US" dirty="0"/>
              <a:t>}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6" y="1223497"/>
            <a:ext cx="5277500" cy="417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smtClean="0"/>
              <a:t>Quark Matter 2015, Kobe, Japan, 27 September 2015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r>
              <a:rPr lang="en-US" smtClean="0"/>
              <a:t>Stephen Horvat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4191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562987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Scaled by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counter the approximate 1/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dependence one would expect from fluctuation driven v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{2}    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8" y="5028747"/>
            <a:ext cx="846848" cy="601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028747"/>
            <a:ext cx="845924" cy="6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9971</TotalTime>
  <Words>2209</Words>
  <Application>Microsoft Office PowerPoint</Application>
  <PresentationFormat>On-screen Show (4:3)</PresentationFormat>
  <Paragraphs>355</Paragraphs>
  <Slides>34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Measurement of hadron suppression and study of its connection with vanishing v3 at low √(s_NN )</vt:lpstr>
      <vt:lpstr>Outline</vt:lpstr>
      <vt:lpstr>PowerPoint Presentation</vt:lpstr>
      <vt:lpstr>Beam Energy Scan</vt:lpstr>
      <vt:lpstr>Motivation</vt:lpstr>
      <vt:lpstr>Data</vt:lpstr>
      <vt:lpstr>Signatures from the bulk (v32{2})</vt:lpstr>
      <vt:lpstr>Extracting v32{2}</vt:lpstr>
      <vt:lpstr>Results – Npart v32{2}</vt:lpstr>
      <vt:lpstr>Results – Npart v32{2}</vt:lpstr>
      <vt:lpstr>Results – Npart v32{2}</vt:lpstr>
      <vt:lpstr>Results – Npart v32{2}</vt:lpstr>
      <vt:lpstr>Results – Npart v32{2}</vt:lpstr>
      <vt:lpstr>Results – Npart v32{2}</vt:lpstr>
      <vt:lpstr>Results – Npart v32{2}</vt:lpstr>
      <vt:lpstr>Results – Npart v32{2}</vt:lpstr>
      <vt:lpstr>Results – Npart v32{2}</vt:lpstr>
      <vt:lpstr>Results – v32{2}</vt:lpstr>
      <vt:lpstr>State of world’s RAA</vt:lpstr>
      <vt:lpstr>Suppression of high pT</vt:lpstr>
      <vt:lpstr>d+Au for Cold Nuclear Matter (CNM)</vt:lpstr>
      <vt:lpstr>BES I Charged Hadron RCP</vt:lpstr>
      <vt:lpstr>Y(Npart)</vt:lpstr>
      <vt:lpstr>Y(Npart)</vt:lpstr>
      <vt:lpstr>Y(Npart)</vt:lpstr>
      <vt:lpstr>Y(Npart)</vt:lpstr>
      <vt:lpstr>Y(Npart)</vt:lpstr>
      <vt:lpstr>Y(Npart)</vt:lpstr>
      <vt:lpstr>Y(Npart)  3.0 &lt; pT &lt; 3.5 GeV/c</vt:lpstr>
      <vt:lpstr>Y(Npart)  3.0 &lt; pT &lt; 3.5 GeV/c</vt:lpstr>
      <vt:lpstr>PowerPoint Presentation</vt:lpstr>
      <vt:lpstr>Conclusions</vt:lpstr>
      <vt:lpstr>Backups</vt:lpstr>
      <vt:lpstr>xT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sph5</dc:creator>
  <cp:lastModifiedBy>sph5</cp:lastModifiedBy>
  <cp:revision>230</cp:revision>
  <dcterms:created xsi:type="dcterms:W3CDTF">2013-02-20T16:24:42Z</dcterms:created>
  <dcterms:modified xsi:type="dcterms:W3CDTF">2015-09-29T13:28:57Z</dcterms:modified>
</cp:coreProperties>
</file>