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4100" cy="42786300"/>
  <p:notesSz cx="6858000" cy="9144000"/>
  <p:defaultTextStyle>
    <a:lvl1pPr>
      <a:defRPr sz="8200">
        <a:latin typeface="Arial"/>
        <a:ea typeface="Arial"/>
        <a:cs typeface="Arial"/>
        <a:sym typeface="Arial"/>
      </a:defRPr>
    </a:lvl1pPr>
    <a:lvl2pPr indent="457200">
      <a:defRPr sz="8200">
        <a:latin typeface="Arial"/>
        <a:ea typeface="Arial"/>
        <a:cs typeface="Arial"/>
        <a:sym typeface="Arial"/>
      </a:defRPr>
    </a:lvl2pPr>
    <a:lvl3pPr indent="914400">
      <a:defRPr sz="8200">
        <a:latin typeface="Arial"/>
        <a:ea typeface="Arial"/>
        <a:cs typeface="Arial"/>
        <a:sym typeface="Arial"/>
      </a:defRPr>
    </a:lvl3pPr>
    <a:lvl4pPr indent="1371600">
      <a:defRPr sz="8200">
        <a:latin typeface="Arial"/>
        <a:ea typeface="Arial"/>
        <a:cs typeface="Arial"/>
        <a:sym typeface="Arial"/>
      </a:defRPr>
    </a:lvl4pPr>
    <a:lvl5pPr indent="1828800">
      <a:defRPr sz="8200">
        <a:latin typeface="Arial"/>
        <a:ea typeface="Arial"/>
        <a:cs typeface="Arial"/>
        <a:sym typeface="Arial"/>
      </a:defRPr>
    </a:lvl5pPr>
    <a:lvl6pPr>
      <a:defRPr sz="8200">
        <a:latin typeface="Arial"/>
        <a:ea typeface="Arial"/>
        <a:cs typeface="Arial"/>
        <a:sym typeface="Arial"/>
      </a:defRPr>
    </a:lvl6pPr>
    <a:lvl7pPr>
      <a:defRPr sz="8200">
        <a:latin typeface="Arial"/>
        <a:ea typeface="Arial"/>
        <a:cs typeface="Arial"/>
        <a:sym typeface="Arial"/>
      </a:defRPr>
    </a:lvl7pPr>
    <a:lvl8pPr>
      <a:defRPr sz="8200">
        <a:latin typeface="Arial"/>
        <a:ea typeface="Arial"/>
        <a:cs typeface="Arial"/>
        <a:sym typeface="Arial"/>
      </a:defRPr>
    </a:lvl8pPr>
    <a:lvl9pPr>
      <a:defRPr sz="8200">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4"/>
  </p:normalViewPr>
  <p:slideViewPr>
    <p:cSldViewPr snapToGrid="0" snapToObjects="1">
      <p:cViewPr>
        <p:scale>
          <a:sx n="26" d="100"/>
          <a:sy n="26" d="100"/>
        </p:scale>
        <p:origin x="1920" y="-1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58244709"/>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21690012" y="38971537"/>
            <a:ext cx="7064376" cy="1330690"/>
          </a:xfrm>
          <a:prstGeom prst="rect">
            <a:avLst/>
          </a:prstGeom>
          <a:ln w="12700">
            <a:miter lim="400000"/>
          </a:ln>
        </p:spPr>
        <p:txBody>
          <a:bodyPr lIns="208739" tIns="208739" rIns="208739" bIns="208739">
            <a:spAutoFit/>
          </a:bodyPr>
          <a:lstStyle>
            <a:lvl1pPr algn="r" defTabSz="506412">
              <a:defRPr sz="6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defTabSz="4173537">
        <a:defRPr sz="20100">
          <a:latin typeface="Arial"/>
          <a:ea typeface="Arial"/>
          <a:cs typeface="Arial"/>
          <a:sym typeface="Arial"/>
        </a:defRPr>
      </a:lvl1pPr>
      <a:lvl2pPr algn="ctr" defTabSz="4173537">
        <a:defRPr sz="20100">
          <a:latin typeface="Arial"/>
          <a:ea typeface="Arial"/>
          <a:cs typeface="Arial"/>
          <a:sym typeface="Arial"/>
        </a:defRPr>
      </a:lvl2pPr>
      <a:lvl3pPr algn="ctr" defTabSz="4173537">
        <a:defRPr sz="20100">
          <a:latin typeface="Arial"/>
          <a:ea typeface="Arial"/>
          <a:cs typeface="Arial"/>
          <a:sym typeface="Arial"/>
        </a:defRPr>
      </a:lvl3pPr>
      <a:lvl4pPr algn="ctr" defTabSz="4173537">
        <a:defRPr sz="20100">
          <a:latin typeface="Arial"/>
          <a:ea typeface="Arial"/>
          <a:cs typeface="Arial"/>
          <a:sym typeface="Arial"/>
        </a:defRPr>
      </a:lvl4pPr>
      <a:lvl5pPr algn="ctr" defTabSz="4173537">
        <a:defRPr sz="20100">
          <a:latin typeface="Arial"/>
          <a:ea typeface="Arial"/>
          <a:cs typeface="Arial"/>
          <a:sym typeface="Arial"/>
        </a:defRPr>
      </a:lvl5pPr>
      <a:lvl6pPr indent="457200" algn="ctr" defTabSz="4173537">
        <a:defRPr sz="20100">
          <a:latin typeface="Arial"/>
          <a:ea typeface="Arial"/>
          <a:cs typeface="Arial"/>
          <a:sym typeface="Arial"/>
        </a:defRPr>
      </a:lvl6pPr>
      <a:lvl7pPr indent="914400" algn="ctr" defTabSz="4173537">
        <a:defRPr sz="20100">
          <a:latin typeface="Arial"/>
          <a:ea typeface="Arial"/>
          <a:cs typeface="Arial"/>
          <a:sym typeface="Arial"/>
        </a:defRPr>
      </a:lvl7pPr>
      <a:lvl8pPr indent="1371600" algn="ctr" defTabSz="4173537">
        <a:defRPr sz="20100">
          <a:latin typeface="Arial"/>
          <a:ea typeface="Arial"/>
          <a:cs typeface="Arial"/>
          <a:sym typeface="Arial"/>
        </a:defRPr>
      </a:lvl8pPr>
      <a:lvl9pPr indent="1828800" algn="ctr" defTabSz="4173537">
        <a:defRPr sz="20100">
          <a:latin typeface="Arial"/>
          <a:ea typeface="Arial"/>
          <a:cs typeface="Arial"/>
          <a:sym typeface="Arial"/>
        </a:defRPr>
      </a:lvl9pPr>
    </p:titleStyle>
    <p:bodyStyle>
      <a:lvl1pPr marL="1565275" indent="-1565275" defTabSz="4173537">
        <a:spcBef>
          <a:spcPts val="3500"/>
        </a:spcBef>
        <a:buSzPct val="100000"/>
        <a:buChar char="»"/>
        <a:defRPr sz="14600">
          <a:latin typeface="Arial"/>
          <a:ea typeface="Arial"/>
          <a:cs typeface="Arial"/>
          <a:sym typeface="Arial"/>
        </a:defRPr>
      </a:lvl1pPr>
      <a:lvl2pPr marL="3562657" indent="-1475095" defTabSz="4173537">
        <a:spcBef>
          <a:spcPts val="3500"/>
        </a:spcBef>
        <a:buSzPct val="100000"/>
        <a:buChar char="–"/>
        <a:defRPr sz="14600">
          <a:latin typeface="Arial"/>
          <a:ea typeface="Arial"/>
          <a:cs typeface="Arial"/>
          <a:sym typeface="Arial"/>
        </a:defRPr>
      </a:lvl2pPr>
      <a:lvl3pPr marL="5561560" indent="-1386435" defTabSz="4173537">
        <a:spcBef>
          <a:spcPts val="3500"/>
        </a:spcBef>
        <a:buSzPct val="100000"/>
        <a:buChar char="•"/>
        <a:defRPr sz="14600">
          <a:latin typeface="Arial"/>
          <a:ea typeface="Arial"/>
          <a:cs typeface="Arial"/>
          <a:sym typeface="Arial"/>
        </a:defRPr>
      </a:lvl3pPr>
      <a:lvl4pPr marL="7920382" indent="-1657694" defTabSz="4173537">
        <a:spcBef>
          <a:spcPts val="3500"/>
        </a:spcBef>
        <a:buSzPct val="100000"/>
        <a:buChar char="–"/>
        <a:defRPr sz="14600">
          <a:latin typeface="Arial"/>
          <a:ea typeface="Arial"/>
          <a:cs typeface="Arial"/>
          <a:sym typeface="Arial"/>
        </a:defRPr>
      </a:lvl4pPr>
      <a:lvl5pPr marL="16797160" indent="-8446910" defTabSz="4173537">
        <a:spcBef>
          <a:spcPts val="3500"/>
        </a:spcBef>
        <a:buSzPct val="100000"/>
        <a:buChar char="»"/>
        <a:defRPr sz="14600">
          <a:latin typeface="Arial"/>
          <a:ea typeface="Arial"/>
          <a:cs typeface="Arial"/>
          <a:sym typeface="Arial"/>
        </a:defRPr>
      </a:lvl5pPr>
      <a:lvl6pPr marL="17254360" indent="-8446910" defTabSz="4173537">
        <a:spcBef>
          <a:spcPts val="3500"/>
        </a:spcBef>
        <a:buSzPct val="100000"/>
        <a:buChar char="•"/>
        <a:defRPr sz="14600">
          <a:latin typeface="Arial"/>
          <a:ea typeface="Arial"/>
          <a:cs typeface="Arial"/>
          <a:sym typeface="Arial"/>
        </a:defRPr>
      </a:lvl6pPr>
      <a:lvl7pPr marL="17711560" indent="-8446910" defTabSz="4173537">
        <a:spcBef>
          <a:spcPts val="3500"/>
        </a:spcBef>
        <a:buSzPct val="100000"/>
        <a:buChar char="•"/>
        <a:defRPr sz="14600">
          <a:latin typeface="Arial"/>
          <a:ea typeface="Arial"/>
          <a:cs typeface="Arial"/>
          <a:sym typeface="Arial"/>
        </a:defRPr>
      </a:lvl7pPr>
      <a:lvl8pPr marL="18168760" indent="-8446910" defTabSz="4173537">
        <a:spcBef>
          <a:spcPts val="3500"/>
        </a:spcBef>
        <a:buSzPct val="100000"/>
        <a:buChar char="•"/>
        <a:defRPr sz="14600">
          <a:latin typeface="Arial"/>
          <a:ea typeface="Arial"/>
          <a:cs typeface="Arial"/>
          <a:sym typeface="Arial"/>
        </a:defRPr>
      </a:lvl8pPr>
      <a:lvl9pPr marL="18625960" indent="-8446910" defTabSz="4173537">
        <a:spcBef>
          <a:spcPts val="3500"/>
        </a:spcBef>
        <a:buSzPct val="100000"/>
        <a:buChar char="•"/>
        <a:defRPr sz="14600">
          <a:latin typeface="Arial"/>
          <a:ea typeface="Arial"/>
          <a:cs typeface="Arial"/>
          <a:sym typeface="Arial"/>
        </a:defRPr>
      </a:lvl9pPr>
    </p:bodyStyle>
    <p:otherStyle>
      <a:lvl1pPr algn="r" defTabSz="506412">
        <a:defRPr sz="6400">
          <a:solidFill>
            <a:schemeClr val="tx1"/>
          </a:solidFill>
          <a:latin typeface="+mn-lt"/>
          <a:ea typeface="+mn-ea"/>
          <a:cs typeface="+mn-cs"/>
          <a:sym typeface="Arial"/>
        </a:defRPr>
      </a:lvl1pPr>
      <a:lvl2pPr indent="457200" algn="r" defTabSz="506412">
        <a:defRPr sz="6400">
          <a:solidFill>
            <a:schemeClr val="tx1"/>
          </a:solidFill>
          <a:latin typeface="+mn-lt"/>
          <a:ea typeface="+mn-ea"/>
          <a:cs typeface="+mn-cs"/>
          <a:sym typeface="Arial"/>
        </a:defRPr>
      </a:lvl2pPr>
      <a:lvl3pPr indent="914400" algn="r" defTabSz="506412">
        <a:defRPr sz="6400">
          <a:solidFill>
            <a:schemeClr val="tx1"/>
          </a:solidFill>
          <a:latin typeface="+mn-lt"/>
          <a:ea typeface="+mn-ea"/>
          <a:cs typeface="+mn-cs"/>
          <a:sym typeface="Arial"/>
        </a:defRPr>
      </a:lvl3pPr>
      <a:lvl4pPr indent="1371600" algn="r" defTabSz="506412">
        <a:defRPr sz="6400">
          <a:solidFill>
            <a:schemeClr val="tx1"/>
          </a:solidFill>
          <a:latin typeface="+mn-lt"/>
          <a:ea typeface="+mn-ea"/>
          <a:cs typeface="+mn-cs"/>
          <a:sym typeface="Arial"/>
        </a:defRPr>
      </a:lvl4pPr>
      <a:lvl5pPr indent="1828800" algn="r" defTabSz="506412">
        <a:defRPr sz="6400">
          <a:solidFill>
            <a:schemeClr val="tx1"/>
          </a:solidFill>
          <a:latin typeface="+mn-lt"/>
          <a:ea typeface="+mn-ea"/>
          <a:cs typeface="+mn-cs"/>
          <a:sym typeface="Arial"/>
        </a:defRPr>
      </a:lvl5pPr>
      <a:lvl6pPr algn="r" defTabSz="506412">
        <a:defRPr sz="6400">
          <a:solidFill>
            <a:schemeClr val="tx1"/>
          </a:solidFill>
          <a:latin typeface="+mn-lt"/>
          <a:ea typeface="+mn-ea"/>
          <a:cs typeface="+mn-cs"/>
          <a:sym typeface="Arial"/>
        </a:defRPr>
      </a:lvl6pPr>
      <a:lvl7pPr algn="r" defTabSz="506412">
        <a:defRPr sz="6400">
          <a:solidFill>
            <a:schemeClr val="tx1"/>
          </a:solidFill>
          <a:latin typeface="+mn-lt"/>
          <a:ea typeface="+mn-ea"/>
          <a:cs typeface="+mn-cs"/>
          <a:sym typeface="Arial"/>
        </a:defRPr>
      </a:lvl7pPr>
      <a:lvl8pPr algn="r" defTabSz="506412">
        <a:defRPr sz="6400">
          <a:solidFill>
            <a:schemeClr val="tx1"/>
          </a:solidFill>
          <a:latin typeface="+mn-lt"/>
          <a:ea typeface="+mn-ea"/>
          <a:cs typeface="+mn-cs"/>
          <a:sym typeface="Arial"/>
        </a:defRPr>
      </a:lvl8pPr>
      <a:lvl9pPr algn="r" defTabSz="506412">
        <a:defRPr sz="6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gif"/><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10" name="Group 10"/>
          <p:cNvGrpSpPr/>
          <p:nvPr/>
        </p:nvGrpSpPr>
        <p:grpSpPr>
          <a:xfrm>
            <a:off x="4548074" y="1003646"/>
            <a:ext cx="19447102" cy="2845100"/>
            <a:chOff x="0" y="-206704"/>
            <a:chExt cx="19447101" cy="2845098"/>
          </a:xfrm>
        </p:grpSpPr>
        <p:sp>
          <p:nvSpPr>
            <p:cNvPr id="8" name="Shape 8"/>
            <p:cNvSpPr/>
            <p:nvPr/>
          </p:nvSpPr>
          <p:spPr>
            <a:xfrm>
              <a:off x="0" y="0"/>
              <a:ext cx="19447102" cy="2431691"/>
            </a:xfrm>
            <a:prstGeom prst="roundRect">
              <a:avLst>
                <a:gd name="adj" fmla="val 16667"/>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defTabSz="808037">
                <a:spcBef>
                  <a:spcPts val="1200"/>
                </a:spcBef>
                <a:defRPr sz="3500" i="1">
                  <a:latin typeface="+mj-lt"/>
                  <a:ea typeface="+mj-ea"/>
                  <a:cs typeface="+mj-cs"/>
                  <a:sym typeface="Helvetica"/>
                </a:defRPr>
              </a:pPr>
              <a:endParaRPr/>
            </a:p>
          </p:txBody>
        </p:sp>
        <p:sp>
          <p:nvSpPr>
            <p:cNvPr id="9" name="Shape 9"/>
            <p:cNvSpPr/>
            <p:nvPr/>
          </p:nvSpPr>
          <p:spPr>
            <a:xfrm>
              <a:off x="118657" y="-206705"/>
              <a:ext cx="19209788" cy="2845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0452" tIns="40452" rIns="40452" bIns="40452" numCol="1" anchor="ctr">
              <a:noAutofit/>
            </a:bodyPr>
            <a:lstStyle/>
            <a:p>
              <a:pPr lvl="0" algn="ctr" defTabSz="808037">
                <a:lnSpc>
                  <a:spcPct val="80000"/>
                </a:lnSpc>
                <a:spcBef>
                  <a:spcPts val="4300"/>
                </a:spcBef>
                <a:defRPr sz="1800"/>
              </a:pPr>
              <a:r>
                <a:rPr sz="5700" b="1">
                  <a:solidFill>
                    <a:srgbClr val="333399"/>
                  </a:solidFill>
                  <a:effectLst>
                    <a:outerShdw blurRad="12700" dist="38100" dir="2700000" rotWithShape="0">
                      <a:srgbClr val="000000"/>
                    </a:outerShdw>
                  </a:effectLst>
                </a:rPr>
                <a:t>Measurements of Charm and Bottom Productions </a:t>
              </a:r>
              <a:br>
                <a:rPr sz="5700" b="1">
                  <a:solidFill>
                    <a:srgbClr val="333399"/>
                  </a:solidFill>
                  <a:effectLst>
                    <a:outerShdw blurRad="12700" dist="38100" dir="2700000" rotWithShape="0">
                      <a:srgbClr val="000000"/>
                    </a:outerShdw>
                  </a:effectLst>
                </a:rPr>
              </a:br>
              <a:r>
                <a:rPr sz="5700" b="1">
                  <a:solidFill>
                    <a:srgbClr val="333399"/>
                  </a:solidFill>
                  <a:effectLst>
                    <a:outerShdw blurRad="12700" dist="38100" dir="2700000" rotWithShape="0">
                      <a:srgbClr val="000000"/>
                    </a:outerShdw>
                  </a:effectLst>
                </a:rPr>
                <a:t>in Semi-leptonic Channels at STAR </a:t>
              </a:r>
              <a:endParaRPr sz="5700">
                <a:latin typeface="+mj-lt"/>
                <a:ea typeface="+mj-ea"/>
                <a:cs typeface="+mj-cs"/>
                <a:sym typeface="Helvetica"/>
              </a:endParaRPr>
            </a:p>
            <a:p>
              <a:pPr lvl="0" algn="ctr" defTabSz="808037">
                <a:spcBef>
                  <a:spcPts val="2500"/>
                </a:spcBef>
                <a:defRPr sz="1800"/>
              </a:pPr>
              <a:r>
                <a:rPr sz="3900">
                  <a:latin typeface="+mj-lt"/>
                  <a:ea typeface="+mj-ea"/>
                  <a:cs typeface="+mj-cs"/>
                  <a:sym typeface="Helvetica"/>
                </a:rPr>
                <a:t>KUNSU OH (Pusan National University) </a:t>
              </a:r>
              <a:r>
                <a:rPr sz="3900" i="1">
                  <a:latin typeface="+mj-lt"/>
                  <a:ea typeface="+mj-ea"/>
                  <a:cs typeface="+mj-cs"/>
                  <a:sym typeface="Helvetica"/>
                </a:rPr>
                <a:t>for the STAR Collaboration</a:t>
              </a:r>
            </a:p>
          </p:txBody>
        </p:sp>
      </p:grpSp>
      <p:grpSp>
        <p:nvGrpSpPr>
          <p:cNvPr id="13" name="Group 13" descr="2"/>
          <p:cNvGrpSpPr/>
          <p:nvPr/>
        </p:nvGrpSpPr>
        <p:grpSpPr>
          <a:xfrm>
            <a:off x="6408737" y="41098787"/>
            <a:ext cx="18175288" cy="87313"/>
            <a:chOff x="0" y="0"/>
            <a:chExt cx="18175287" cy="87312"/>
          </a:xfrm>
        </p:grpSpPr>
        <p:sp>
          <p:nvSpPr>
            <p:cNvPr id="11" name="Shape 11"/>
            <p:cNvSpPr/>
            <p:nvPr/>
          </p:nvSpPr>
          <p:spPr>
            <a:xfrm>
              <a:off x="0" y="0"/>
              <a:ext cx="18175288" cy="87313"/>
            </a:xfrm>
            <a:prstGeom prst="rect">
              <a:avLst/>
            </a:prstGeom>
            <a:solidFill>
              <a:srgbClr val="333399"/>
            </a:solidFill>
            <a:ln w="12700" cap="flat">
              <a:noFill/>
              <a:miter lim="400000"/>
            </a:ln>
            <a:effectLst/>
          </p:spPr>
          <p:txBody>
            <a:bodyPr wrap="square" lIns="0" tIns="0" rIns="0" bIns="0" numCol="1" anchor="t">
              <a:noAutofit/>
            </a:bodyPr>
            <a:lstStyle/>
            <a:p>
              <a:pPr lvl="0"/>
              <a:endParaRPr/>
            </a:p>
          </p:txBody>
        </p:sp>
        <p:pic>
          <p:nvPicPr>
            <p:cNvPr id="12" name="2.pdf"/>
            <p:cNvPicPr/>
            <p:nvPr/>
          </p:nvPicPr>
          <p:blipFill>
            <a:blip r:embed="rId2">
              <a:extLst/>
            </a:blip>
            <a:stretch>
              <a:fillRect/>
            </a:stretch>
          </p:blipFill>
          <p:spPr>
            <a:xfrm>
              <a:off x="0" y="0"/>
              <a:ext cx="18175288" cy="87313"/>
            </a:xfrm>
            <a:prstGeom prst="rect">
              <a:avLst/>
            </a:prstGeom>
            <a:ln w="12700" cap="flat">
              <a:noFill/>
              <a:miter lim="400000"/>
            </a:ln>
            <a:effectLst/>
          </p:spPr>
        </p:pic>
      </p:grpSp>
      <p:sp>
        <p:nvSpPr>
          <p:cNvPr id="14" name="Shape 14"/>
          <p:cNvSpPr/>
          <p:nvPr/>
        </p:nvSpPr>
        <p:spPr>
          <a:xfrm>
            <a:off x="10010775" y="41457562"/>
            <a:ext cx="10895429" cy="483953"/>
          </a:xfrm>
          <a:prstGeom prst="rect">
            <a:avLst/>
          </a:prstGeom>
          <a:ln w="12700">
            <a:miter lim="400000"/>
          </a:ln>
          <a:extLst>
            <a:ext uri="{C572A759-6A51-4108-AA02-DFA0A04FC94B}">
              <ma14:wrappingTextBoxFlag xmlns:ma14="http://schemas.microsoft.com/office/mac/drawingml/2011/main" val="1"/>
            </a:ext>
          </a:extLst>
        </p:spPr>
        <p:txBody>
          <a:bodyPr wrap="none" lIns="50734" tIns="50734" rIns="50734" bIns="50734">
            <a:spAutoFit/>
          </a:bodyPr>
          <a:lstStyle>
            <a:lvl1pPr defTabSz="3762375">
              <a:defRPr sz="2700" i="1"/>
            </a:lvl1pPr>
          </a:lstStyle>
          <a:p>
            <a:pPr lvl="0">
              <a:defRPr sz="1800" i="0"/>
            </a:pPr>
            <a:r>
              <a:rPr sz="2700" i="1"/>
              <a:t>The STAR Collaboration:  http://drupal.star.bnl.gov/STAR/presentations</a:t>
            </a:r>
          </a:p>
        </p:txBody>
      </p:sp>
      <p:pic>
        <p:nvPicPr>
          <p:cNvPr id="15" name="STAR-logo-base-balck.png" descr="STAR-logo-base-balck"/>
          <p:cNvPicPr/>
          <p:nvPr/>
        </p:nvPicPr>
        <p:blipFill>
          <a:blip r:embed="rId3">
            <a:extLst/>
          </a:blip>
          <a:stretch>
            <a:fillRect/>
          </a:stretch>
        </p:blipFill>
        <p:spPr>
          <a:xfrm>
            <a:off x="-315913" y="0"/>
            <a:ext cx="5834063" cy="5089525"/>
          </a:xfrm>
          <a:prstGeom prst="rect">
            <a:avLst/>
          </a:prstGeom>
          <a:ln w="12700">
            <a:miter lim="400000"/>
          </a:ln>
        </p:spPr>
      </p:pic>
      <p:pic>
        <p:nvPicPr>
          <p:cNvPr id="16" name="qm2015.png" descr="qm2015.png"/>
          <p:cNvPicPr/>
          <p:nvPr/>
        </p:nvPicPr>
        <p:blipFill>
          <a:blip r:embed="rId4">
            <a:extLst/>
          </a:blip>
          <a:stretch>
            <a:fillRect/>
          </a:stretch>
        </p:blipFill>
        <p:spPr>
          <a:xfrm>
            <a:off x="23804562" y="534987"/>
            <a:ext cx="6462713" cy="3887788"/>
          </a:xfrm>
          <a:prstGeom prst="rect">
            <a:avLst/>
          </a:prstGeom>
          <a:ln w="12700">
            <a:miter lim="400000"/>
          </a:ln>
        </p:spPr>
      </p:pic>
      <p:sp>
        <p:nvSpPr>
          <p:cNvPr id="17" name="Shape 17"/>
          <p:cNvSpPr/>
          <p:nvPr/>
        </p:nvSpPr>
        <p:spPr>
          <a:xfrm>
            <a:off x="856655" y="4975225"/>
            <a:ext cx="28550791" cy="3668118"/>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p>
            <a:pPr lvl="0" algn="just" defTabSz="728662">
              <a:lnSpc>
                <a:spcPct val="130000"/>
              </a:lnSpc>
              <a:spcBef>
                <a:spcPts val="2100"/>
              </a:spcBef>
              <a:defRPr sz="1800"/>
            </a:pPr>
            <a:r>
              <a:rPr sz="3600" b="1" i="1" u="sng">
                <a:effectLst>
                  <a:outerShdw blurRad="12700" dist="25400" dir="2700000" rotWithShape="0">
                    <a:srgbClr val="FFFFFF"/>
                  </a:outerShdw>
                </a:effectLst>
              </a:rPr>
              <a:t>Abstract</a:t>
            </a:r>
          </a:p>
          <a:p>
            <a:pPr lvl="0" algn="just" defTabSz="728662">
              <a:lnSpc>
                <a:spcPct val="130000"/>
              </a:lnSpc>
              <a:defRPr sz="1800"/>
            </a:pPr>
            <a:r>
              <a:rPr sz="2200"/>
              <a:t>Heavy flavor quarks are suggested as excellent probes to study the strongly interacting Quark-Gluon Plasma (QGP) created in high-energy heavy-ion collisions. Measurements of Non-Photonic Electron (NPE) production from open heavy flavor hadron decays have revealed strong suppression at large transverse momentum in Au+Au collisions relative to p+p collisions at the Relativistic Heavy Ion Collider (RHIC). Such suppression has been attributed to energy losses of heavy flavor quarks within the QGP. Theoretical predictions that are able to describe existing NPE data suggest that bottom quarks lose less energy than charm quarks, but it varies among models how exactly they differ. Therefore it is important to experimentally constrain such model calculations, which can further improve our understanding of parton interactions with the QGP and the QGP properties. Electrons from bottom hadron decays can be statistically separated from charm hadron decay electrons by studying their impact parameter distributions. In this poster, we will present a first attempt to separately measure charm and bottom quark productions through semi-leptonic channels in Au+Au collisions at √s</a:t>
            </a:r>
            <a:r>
              <a:rPr sz="2200" baseline="-5999"/>
              <a:t>NN </a:t>
            </a:r>
            <a:r>
              <a:rPr sz="2200"/>
              <a:t>= 200 GeV at RHIC, utilizing the new Heavy Flavor Tracker of the STAR experiment. </a:t>
            </a:r>
          </a:p>
        </p:txBody>
      </p:sp>
      <p:sp>
        <p:nvSpPr>
          <p:cNvPr id="18" name="Shape 18"/>
          <p:cNvSpPr/>
          <p:nvPr/>
        </p:nvSpPr>
        <p:spPr>
          <a:xfrm>
            <a:off x="15412739" y="37266165"/>
            <a:ext cx="13970001" cy="3467101"/>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Summary and outlook</a:t>
            </a:r>
          </a:p>
        </p:txBody>
      </p:sp>
      <p:sp>
        <p:nvSpPr>
          <p:cNvPr id="19" name="Shape 19"/>
          <p:cNvSpPr/>
          <p:nvPr/>
        </p:nvSpPr>
        <p:spPr>
          <a:xfrm>
            <a:off x="15625481" y="38193913"/>
            <a:ext cx="13488328" cy="228591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220578" lvl="0" indent="-220578" algn="just" defTabSz="728662">
              <a:lnSpc>
                <a:spcPct val="130000"/>
              </a:lnSpc>
              <a:spcBef>
                <a:spcPts val="800"/>
              </a:spcBef>
              <a:buSzPct val="100000"/>
              <a:buChar char="★ "/>
              <a:defRPr sz="1800"/>
            </a:pPr>
            <a:r>
              <a:rPr sz="2600"/>
              <a:t>With the newly installed HFT, STAR can separately</a:t>
            </a:r>
            <a:r>
              <a:rPr sz="2600">
                <a:effectLst>
                  <a:outerShdw blurRad="12700" dist="25400" dir="2700000" rotWithShape="0">
                    <a:srgbClr val="FFFFFF"/>
                  </a:outerShdw>
                </a:effectLst>
              </a:rPr>
              <a:t> measure charm and bottom quark productions through semi-leptonic channels. </a:t>
            </a:r>
          </a:p>
          <a:p>
            <a:pPr marL="220578" lvl="0" indent="-220578" algn="just" defTabSz="728662">
              <a:lnSpc>
                <a:spcPct val="130000"/>
              </a:lnSpc>
              <a:spcBef>
                <a:spcPts val="800"/>
              </a:spcBef>
              <a:buSzPct val="100000"/>
              <a:buChar char="★ "/>
              <a:defRPr sz="1800"/>
            </a:pPr>
            <a:r>
              <a:rPr sz="2600">
                <a:effectLst>
                  <a:outerShdw blurRad="12700" dist="25400" dir="2700000" rotWithShape="0">
                    <a:srgbClr val="FFFFFF"/>
                  </a:outerShdw>
                </a:effectLst>
              </a:rPr>
              <a:t>The measurement of Charm and Bottom production in semi-leptonic channel in Au+Au 200 GeV collisions is ongoing. </a:t>
            </a:r>
          </a:p>
        </p:txBody>
      </p:sp>
      <p:grpSp>
        <p:nvGrpSpPr>
          <p:cNvPr id="25" name="Group 25"/>
          <p:cNvGrpSpPr/>
          <p:nvPr/>
        </p:nvGrpSpPr>
        <p:grpSpPr>
          <a:xfrm>
            <a:off x="888157" y="16753634"/>
            <a:ext cx="14008948" cy="11772547"/>
            <a:chOff x="0" y="0"/>
            <a:chExt cx="14008947" cy="11772545"/>
          </a:xfrm>
        </p:grpSpPr>
        <p:sp>
          <p:nvSpPr>
            <p:cNvPr id="20" name="Shape 20"/>
            <p:cNvSpPr/>
            <p:nvPr/>
          </p:nvSpPr>
          <p:spPr>
            <a:xfrm>
              <a:off x="0" y="0"/>
              <a:ext cx="13969802" cy="11772546"/>
            </a:xfrm>
            <a:prstGeom prst="rect">
              <a:avLst/>
            </a:pr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STAR and HFT detector</a:t>
              </a:r>
            </a:p>
          </p:txBody>
        </p:sp>
        <p:pic>
          <p:nvPicPr>
            <p:cNvPr id="21" name="Screen Shot 2014-04-16 at 6.47.57 AM.png"/>
            <p:cNvPicPr/>
            <p:nvPr/>
          </p:nvPicPr>
          <p:blipFill>
            <a:blip r:embed="rId5">
              <a:extLst/>
            </a:blip>
            <a:srcRect r="5462"/>
            <a:stretch>
              <a:fillRect/>
            </a:stretch>
          </p:blipFill>
          <p:spPr>
            <a:xfrm>
              <a:off x="174006" y="1036479"/>
              <a:ext cx="6953017" cy="5477580"/>
            </a:xfrm>
            <a:prstGeom prst="rect">
              <a:avLst/>
            </a:prstGeom>
            <a:ln w="12700" cap="flat">
              <a:noFill/>
              <a:miter lim="400000"/>
            </a:ln>
            <a:effectLst/>
          </p:spPr>
        </p:pic>
        <p:sp>
          <p:nvSpPr>
            <p:cNvPr id="22" name="Shape 22"/>
            <p:cNvSpPr/>
            <p:nvPr/>
          </p:nvSpPr>
          <p:spPr>
            <a:xfrm>
              <a:off x="212641" y="6980284"/>
              <a:ext cx="13544520" cy="4316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260684" lvl="0" indent="-260684" algn="just" defTabSz="728662">
                <a:lnSpc>
                  <a:spcPct val="130000"/>
                </a:lnSpc>
                <a:spcBef>
                  <a:spcPts val="1500"/>
                </a:spcBef>
                <a:buSzPct val="100000"/>
                <a:buChar char="★"/>
                <a:defRPr sz="1800"/>
              </a:pPr>
              <a:r>
                <a:rPr sz="2600">
                  <a:effectLst>
                    <a:outerShdw blurRad="12700" dist="25400" dir="2700000" rotWithShape="0">
                      <a:srgbClr val="FFFFFF"/>
                    </a:outerShdw>
                  </a:effectLst>
                </a:rPr>
                <a:t>Heavy Flavor Tracker (HFT) : enhance track DCA resolution, installed in 2014</a:t>
              </a:r>
            </a:p>
            <a:p>
              <a:pPr marL="260684" lvl="0" indent="-260684" algn="just" defTabSz="728662">
                <a:lnSpc>
                  <a:spcPct val="130000"/>
                </a:lnSpc>
                <a:spcBef>
                  <a:spcPts val="1500"/>
                </a:spcBef>
                <a:buSzPct val="100000"/>
                <a:buChar char="★"/>
                <a:defRPr sz="1800"/>
              </a:pPr>
              <a:r>
                <a:rPr sz="2600">
                  <a:effectLst>
                    <a:outerShdw blurRad="12700" dist="25400" dir="2700000" rotWithShape="0">
                      <a:srgbClr val="FFFFFF"/>
                    </a:outerShdw>
                  </a:effectLst>
                </a:rPr>
                <a:t>Time Projection Chamber (TPC) : particle identification (dE/dx → nSigE : modified dE/dx for electron mean is 0 and sigma is 1) and tracking</a:t>
              </a:r>
            </a:p>
            <a:p>
              <a:pPr marL="260684" lvl="0" indent="-260684" algn="just" defTabSz="728662">
                <a:lnSpc>
                  <a:spcPct val="130000"/>
                </a:lnSpc>
                <a:spcBef>
                  <a:spcPts val="1500"/>
                </a:spcBef>
                <a:buSzPct val="100000"/>
                <a:buChar char="★"/>
                <a:defRPr sz="1800"/>
              </a:pPr>
              <a:r>
                <a:rPr sz="2600">
                  <a:effectLst>
                    <a:outerShdw blurRad="12700" dist="25400" dir="2700000" rotWithShape="0">
                      <a:srgbClr val="FFFFFF"/>
                    </a:outerShdw>
                  </a:effectLst>
                </a:rPr>
                <a:t>Barrel ElectroMagnetic Calorimeter (BEMC) and Barrel Shower Maximum Detector (BSMD) : electron identification (e0 : highest tower energy deposit in the cluster)</a:t>
              </a:r>
            </a:p>
            <a:p>
              <a:pPr marL="260684" lvl="0" indent="-260684" algn="just" defTabSz="728662">
                <a:lnSpc>
                  <a:spcPct val="130000"/>
                </a:lnSpc>
                <a:spcBef>
                  <a:spcPts val="1500"/>
                </a:spcBef>
                <a:buSzPct val="100000"/>
                <a:buChar char="★"/>
                <a:defRPr sz="1800"/>
              </a:pPr>
              <a:r>
                <a:rPr sz="2600">
                  <a:effectLst>
                    <a:outerShdw blurRad="12700" dist="25400" dir="2700000" rotWithShape="0">
                      <a:srgbClr val="FFFFFF"/>
                    </a:outerShdw>
                  </a:effectLst>
                </a:rPr>
                <a:t>STAR take ~1.2B Au+Au MinBias and ~0.4 nb</a:t>
              </a:r>
              <a:r>
                <a:rPr sz="2600" baseline="31999">
                  <a:effectLst>
                    <a:outerShdw blurRad="12700" dist="25400" dir="2700000" rotWithShape="0">
                      <a:srgbClr val="FFFFFF"/>
                    </a:outerShdw>
                  </a:effectLst>
                </a:rPr>
                <a:t>-1</a:t>
              </a:r>
              <a:r>
                <a:rPr sz="2600">
                  <a:effectLst>
                    <a:outerShdw blurRad="12700" dist="25400" dir="2700000" rotWithShape="0">
                      <a:srgbClr val="FFFFFF"/>
                    </a:outerShdw>
                  </a:effectLst>
                </a:rPr>
                <a:t> BEMC triggered data at Run14 with HFT and we expect to increase the Au+Au statistics by a factor of 3 in Run16.</a:t>
              </a:r>
            </a:p>
          </p:txBody>
        </p:sp>
        <p:pic>
          <p:nvPicPr>
            <p:cNvPr id="23" name="Screenshot 2015-09-08 06.14.34.png"/>
            <p:cNvPicPr/>
            <p:nvPr/>
          </p:nvPicPr>
          <p:blipFill>
            <a:blip r:embed="rId6">
              <a:extLst/>
            </a:blip>
            <a:stretch>
              <a:fillRect/>
            </a:stretch>
          </p:blipFill>
          <p:spPr>
            <a:xfrm>
              <a:off x="7678572" y="163193"/>
              <a:ext cx="6104646" cy="3572348"/>
            </a:xfrm>
            <a:prstGeom prst="rect">
              <a:avLst/>
            </a:prstGeom>
            <a:ln w="12700" cap="flat">
              <a:noFill/>
              <a:miter lim="400000"/>
            </a:ln>
            <a:effectLst/>
          </p:spPr>
        </p:pic>
        <p:sp>
          <p:nvSpPr>
            <p:cNvPr id="24" name="Shape 24"/>
            <p:cNvSpPr/>
            <p:nvPr/>
          </p:nvSpPr>
          <p:spPr>
            <a:xfrm>
              <a:off x="7308893" y="3823278"/>
              <a:ext cx="6700055" cy="33345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276726" lvl="0" indent="-276726" defTabSz="728662">
                <a:lnSpc>
                  <a:spcPct val="130000"/>
                </a:lnSpc>
                <a:buSzPct val="100000"/>
                <a:buChar char="★"/>
                <a:defRPr sz="1800"/>
              </a:pPr>
              <a:r>
                <a:rPr sz="2300">
                  <a:effectLst>
                    <a:outerShdw blurRad="12700" dist="25400" dir="2700000" rotWithShape="0">
                      <a:srgbClr val="FFFFFF"/>
                    </a:outerShdw>
                  </a:effectLst>
                </a:rPr>
                <a:t> 2 layers of silicon pixel (MAPS)   </a:t>
              </a:r>
            </a:p>
            <a:p>
              <a:pPr marL="657726" lvl="1" indent="-276726" defTabSz="728662">
                <a:lnSpc>
                  <a:spcPct val="130000"/>
                </a:lnSpc>
                <a:buSzPct val="100000"/>
                <a:buChar char="-"/>
                <a:defRPr sz="1800"/>
              </a:pPr>
              <a:r>
                <a:rPr sz="2300">
                  <a:effectLst>
                    <a:outerShdw blurRad="12700" dist="25400" dir="2700000" rotWithShape="0">
                      <a:srgbClr val="FFFFFF"/>
                    </a:outerShdw>
                  </a:effectLst>
                </a:rPr>
                <a:t>Light material budget : ~0.4% (0.6%) X</a:t>
              </a:r>
              <a:r>
                <a:rPr sz="2300" baseline="-5999">
                  <a:effectLst>
                    <a:outerShdw blurRad="12700" dist="25400" dir="2700000" rotWithShape="0">
                      <a:srgbClr val="FFFFFF"/>
                    </a:outerShdw>
                  </a:effectLst>
                </a:rPr>
                <a:t>0</a:t>
              </a:r>
              <a:r>
                <a:rPr sz="2300">
                  <a:effectLst>
                    <a:outerShdw blurRad="12700" dist="25400" dir="2700000" rotWithShape="0">
                      <a:srgbClr val="FFFFFF"/>
                    </a:outerShdw>
                  </a:effectLst>
                </a:rPr>
                <a:t> inner (outer) layer </a:t>
              </a:r>
            </a:p>
            <a:p>
              <a:pPr marL="657726" lvl="1" indent="-276726" defTabSz="728662">
                <a:lnSpc>
                  <a:spcPct val="130000"/>
                </a:lnSpc>
                <a:buSzPct val="100000"/>
                <a:buChar char="-"/>
                <a:defRPr sz="1800"/>
              </a:pPr>
              <a:r>
                <a:rPr sz="2300">
                  <a:effectLst>
                    <a:outerShdw blurRad="12700" dist="25400" dir="2700000" rotWithShape="0">
                      <a:srgbClr val="FFFFFF"/>
                    </a:outerShdw>
                  </a:effectLst>
                </a:rPr>
                <a:t>Excellent DCA resolution : ~30µm at p</a:t>
              </a:r>
              <a:r>
                <a:rPr sz="2300" baseline="-5999">
                  <a:effectLst>
                    <a:outerShdw blurRad="12700" dist="25400" dir="2700000" rotWithShape="0">
                      <a:srgbClr val="FFFFFF"/>
                    </a:outerShdw>
                  </a:effectLst>
                </a:rPr>
                <a:t>T</a:t>
              </a:r>
              <a:r>
                <a:rPr sz="2300">
                  <a:effectLst>
                    <a:outerShdw blurRad="12700" dist="25400" dir="2700000" rotWithShape="0">
                      <a:srgbClr val="FFFFFF"/>
                    </a:outerShdw>
                  </a:effectLst>
                </a:rPr>
                <a:t> &gt; 1.5 GeV/c</a:t>
              </a:r>
            </a:p>
            <a:p>
              <a:pPr marL="276726" lvl="0" indent="-276726" defTabSz="728662">
                <a:lnSpc>
                  <a:spcPct val="130000"/>
                </a:lnSpc>
                <a:buSzPct val="100000"/>
                <a:buChar char="★"/>
                <a:defRPr sz="1800"/>
              </a:pPr>
              <a:r>
                <a:rPr sz="2300">
                  <a:effectLst>
                    <a:outerShdw blurRad="12700" dist="25400" dir="2700000" rotWithShape="0">
                      <a:srgbClr val="FFFFFF"/>
                    </a:outerShdw>
                  </a:effectLst>
                </a:rPr>
                <a:t> 2 layers of silicon strip detectors: </a:t>
              </a:r>
            </a:p>
            <a:p>
              <a:pPr marL="657726" lvl="1" indent="-276726" defTabSz="728662">
                <a:lnSpc>
                  <a:spcPct val="130000"/>
                </a:lnSpc>
                <a:buSzPct val="100000"/>
                <a:buChar char="-"/>
                <a:defRPr sz="1800"/>
              </a:pPr>
              <a:r>
                <a:rPr sz="2300">
                  <a:effectLst>
                    <a:outerShdw blurRad="12700" dist="25400" dir="2700000" rotWithShape="0">
                      <a:srgbClr val="FFFFFF"/>
                    </a:outerShdw>
                  </a:effectLst>
                </a:rPr>
                <a:t>Fast readout, bridging TPC and PXL </a:t>
              </a:r>
            </a:p>
          </p:txBody>
        </p:sp>
      </p:grpSp>
      <p:grpSp>
        <p:nvGrpSpPr>
          <p:cNvPr id="32" name="Group 32"/>
          <p:cNvGrpSpPr/>
          <p:nvPr/>
        </p:nvGrpSpPr>
        <p:grpSpPr>
          <a:xfrm>
            <a:off x="15412739" y="16749591"/>
            <a:ext cx="13970001" cy="7585538"/>
            <a:chOff x="0" y="0"/>
            <a:chExt cx="13970000" cy="7585536"/>
          </a:xfrm>
        </p:grpSpPr>
        <p:sp>
          <p:nvSpPr>
            <p:cNvPr id="26" name="Shape 26"/>
            <p:cNvSpPr/>
            <p:nvPr/>
          </p:nvSpPr>
          <p:spPr>
            <a:xfrm>
              <a:off x="0" y="0"/>
              <a:ext cx="13970000" cy="7585537"/>
            </a:xfrm>
            <a:prstGeom prst="rect">
              <a:avLst/>
            </a:pr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Photonic electrons</a:t>
              </a:r>
            </a:p>
          </p:txBody>
        </p:sp>
        <p:pic>
          <p:nvPicPr>
            <p:cNvPr id="27" name="convRadi.png"/>
            <p:cNvPicPr/>
            <p:nvPr/>
          </p:nvPicPr>
          <p:blipFill>
            <a:blip r:embed="rId7">
              <a:extLst/>
            </a:blip>
            <a:stretch>
              <a:fillRect/>
            </a:stretch>
          </p:blipFill>
          <p:spPr>
            <a:xfrm>
              <a:off x="5274168" y="592283"/>
              <a:ext cx="8225879" cy="4889104"/>
            </a:xfrm>
            <a:prstGeom prst="rect">
              <a:avLst/>
            </a:prstGeom>
            <a:ln w="12700" cap="flat">
              <a:noFill/>
              <a:miter lim="400000"/>
            </a:ln>
            <a:effectLst/>
          </p:spPr>
        </p:pic>
        <p:sp>
          <p:nvSpPr>
            <p:cNvPr id="28" name="Shape 28"/>
            <p:cNvSpPr/>
            <p:nvPr/>
          </p:nvSpPr>
          <p:spPr>
            <a:xfrm>
              <a:off x="6664373" y="1308769"/>
              <a:ext cx="4741422" cy="647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defRPr sz="1800"/>
              </a:pPr>
              <a:r>
                <a:rPr sz="1600" b="1"/>
                <a:t>2.5 &lt; pT &lt; 4.0 GeV/c, |eta| &lt; 0.7 </a:t>
              </a:r>
            </a:p>
            <a:p>
              <a:pPr lvl="0">
                <a:defRPr sz="1800"/>
              </a:pPr>
              <a:r>
                <a:rPr sz="1600" b="1"/>
                <a:t>Au+Au 200 GeV MB</a:t>
              </a:r>
            </a:p>
          </p:txBody>
        </p:sp>
        <p:pic>
          <p:nvPicPr>
            <p:cNvPr id="29" name="mass.png"/>
            <p:cNvPicPr/>
            <p:nvPr/>
          </p:nvPicPr>
          <p:blipFill>
            <a:blip r:embed="rId8">
              <a:extLst/>
            </a:blip>
            <a:srcRect l="4217" r="2547" b="1149"/>
            <a:stretch>
              <a:fillRect/>
            </a:stretch>
          </p:blipFill>
          <p:spPr>
            <a:xfrm>
              <a:off x="380670" y="599426"/>
              <a:ext cx="5793544" cy="4874981"/>
            </a:xfrm>
            <a:prstGeom prst="rect">
              <a:avLst/>
            </a:prstGeom>
            <a:ln w="12700" cap="flat">
              <a:noFill/>
              <a:miter lim="400000"/>
            </a:ln>
            <a:effectLst/>
          </p:spPr>
        </p:pic>
        <p:sp>
          <p:nvSpPr>
            <p:cNvPr id="30" name="Shape 30"/>
            <p:cNvSpPr/>
            <p:nvPr/>
          </p:nvSpPr>
          <p:spPr>
            <a:xfrm>
              <a:off x="184645" y="5221951"/>
              <a:ext cx="13600709" cy="22186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220578" lvl="0" indent="-220578" algn="just" defTabSz="728662">
                <a:lnSpc>
                  <a:spcPct val="130000"/>
                </a:lnSpc>
                <a:spcBef>
                  <a:spcPts val="800"/>
                </a:spcBef>
                <a:buSzPct val="100000"/>
                <a:buChar char="-"/>
                <a:defRPr sz="1800"/>
              </a:pPr>
              <a:r>
                <a:rPr sz="2600">
                  <a:effectLst>
                    <a:outerShdw blurRad="12700" dist="25400" dir="2700000" rotWithShape="0">
                      <a:srgbClr val="FFFFFF"/>
                    </a:outerShdw>
                  </a:effectLst>
                </a:rPr>
                <a:t>Gamma conversion and pi0/eta Dalitz decay electrons can be reconstructed in data using e</a:t>
              </a:r>
              <a:r>
                <a:rPr sz="2600" baseline="31999">
                  <a:effectLst>
                    <a:outerShdw blurRad="12700" dist="25400" dir="2700000" rotWithShape="0">
                      <a:srgbClr val="FFFFFF"/>
                    </a:outerShdw>
                  </a:effectLst>
                </a:rPr>
                <a:t>+</a:t>
              </a:r>
              <a:r>
                <a:rPr sz="2600">
                  <a:effectLst>
                    <a:outerShdw blurRad="12700" dist="25400" dir="2700000" rotWithShape="0">
                      <a:srgbClr val="FFFFFF"/>
                    </a:outerShdw>
                  </a:effectLst>
                </a:rPr>
                <a:t>e</a:t>
              </a:r>
              <a:r>
                <a:rPr sz="2600" baseline="31999">
                  <a:effectLst>
                    <a:outerShdw blurRad="12700" dist="25400" dir="2700000" rotWithShape="0">
                      <a:srgbClr val="FFFFFF"/>
                    </a:outerShdw>
                  </a:effectLst>
                </a:rPr>
                <a:t>-</a:t>
              </a:r>
              <a:r>
                <a:rPr sz="2600">
                  <a:effectLst>
                    <a:outerShdw blurRad="12700" dist="25400" dir="2700000" rotWithShape="0">
                      <a:srgbClr val="FFFFFF"/>
                    </a:outerShdw>
                  </a:effectLst>
                </a:rPr>
                <a:t> pairs with small invariant masses</a:t>
              </a:r>
            </a:p>
            <a:p>
              <a:pPr marL="220578" lvl="0" indent="-220578" algn="just" defTabSz="728662">
                <a:lnSpc>
                  <a:spcPct val="130000"/>
                </a:lnSpc>
                <a:spcBef>
                  <a:spcPts val="800"/>
                </a:spcBef>
                <a:buSzPct val="100000"/>
                <a:buChar char="-"/>
                <a:defRPr sz="1800"/>
              </a:pPr>
              <a:r>
                <a:rPr sz="2600">
                  <a:effectLst>
                    <a:outerShdw blurRad="12700" dist="25400" dir="2700000" rotWithShape="0">
                      <a:srgbClr val="FFFFFF"/>
                    </a:outerShdw>
                  </a:effectLst>
                </a:rPr>
                <a:t>HFT matching requirement (track hits inner and outer PXL layers) significantly reduces gamma conversion electron background. </a:t>
              </a:r>
            </a:p>
          </p:txBody>
        </p:sp>
        <p:sp>
          <p:nvSpPr>
            <p:cNvPr id="31" name="Shape 31"/>
            <p:cNvSpPr/>
            <p:nvPr/>
          </p:nvSpPr>
          <p:spPr>
            <a:xfrm>
              <a:off x="1163727" y="1308769"/>
              <a:ext cx="3110859" cy="647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defRPr sz="1800"/>
              </a:pPr>
              <a:r>
                <a:rPr sz="1600" b="1"/>
                <a:t>2.5 &lt; pT &lt; 4.0 GeV/c, |eta| &lt; 0.7 </a:t>
              </a:r>
            </a:p>
            <a:p>
              <a:pPr lvl="0">
                <a:defRPr sz="1800"/>
              </a:pPr>
              <a:r>
                <a:rPr sz="1600" b="1"/>
                <a:t>Au+Au 200 GeV MB</a:t>
              </a:r>
            </a:p>
          </p:txBody>
        </p:sp>
      </p:grpSp>
      <p:sp>
        <p:nvSpPr>
          <p:cNvPr id="33" name="Shape 33"/>
          <p:cNvSpPr/>
          <p:nvPr/>
        </p:nvSpPr>
        <p:spPr>
          <a:xfrm>
            <a:off x="15412739" y="24687655"/>
            <a:ext cx="13970001" cy="12273315"/>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Simulation</a:t>
            </a:r>
          </a:p>
        </p:txBody>
      </p:sp>
      <p:sp>
        <p:nvSpPr>
          <p:cNvPr id="34" name="Shape 34"/>
          <p:cNvSpPr/>
          <p:nvPr/>
        </p:nvSpPr>
        <p:spPr>
          <a:xfrm>
            <a:off x="907630" y="8984216"/>
            <a:ext cx="13970001" cy="7392238"/>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Motivation</a:t>
            </a:r>
          </a:p>
        </p:txBody>
      </p:sp>
      <p:grpSp>
        <p:nvGrpSpPr>
          <p:cNvPr id="37" name="Group 37"/>
          <p:cNvGrpSpPr/>
          <p:nvPr/>
        </p:nvGrpSpPr>
        <p:grpSpPr>
          <a:xfrm>
            <a:off x="8715446" y="9703270"/>
            <a:ext cx="5894255" cy="3887789"/>
            <a:chOff x="0" y="0"/>
            <a:chExt cx="5894254" cy="3887787"/>
          </a:xfrm>
        </p:grpSpPr>
        <p:pic>
          <p:nvPicPr>
            <p:cNvPr id="35" name="Screen Shot 2015-04-25 at 4.48.59 PM.png"/>
            <p:cNvPicPr/>
            <p:nvPr/>
          </p:nvPicPr>
          <p:blipFill>
            <a:blip r:embed="rId9">
              <a:extLst/>
            </a:blip>
            <a:srcRect r="2052"/>
            <a:stretch>
              <a:fillRect/>
            </a:stretch>
          </p:blipFill>
          <p:spPr>
            <a:xfrm>
              <a:off x="0" y="70048"/>
              <a:ext cx="5894255" cy="3817740"/>
            </a:xfrm>
            <a:prstGeom prst="rect">
              <a:avLst/>
            </a:prstGeom>
            <a:ln w="12700" cap="flat">
              <a:noFill/>
              <a:miter lim="400000"/>
            </a:ln>
            <a:effectLst/>
          </p:spPr>
        </p:pic>
        <p:sp>
          <p:nvSpPr>
            <p:cNvPr id="36" name="Shape 36"/>
            <p:cNvSpPr/>
            <p:nvPr/>
          </p:nvSpPr>
          <p:spPr>
            <a:xfrm>
              <a:off x="3173111" y="-1"/>
              <a:ext cx="2700332" cy="2964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ctr" defTabSz="584200">
                <a:defRPr sz="1800"/>
              </a:pPr>
              <a:r>
                <a:rPr sz="1400" b="1">
                  <a:latin typeface="+mj-lt"/>
                  <a:ea typeface="+mj-ea"/>
                  <a:cs typeface="+mj-cs"/>
                  <a:sym typeface="Helvetica"/>
                </a:rPr>
                <a:t>STAR</a:t>
              </a:r>
              <a:r>
                <a:rPr sz="1400">
                  <a:latin typeface="Helvetica Light"/>
                  <a:ea typeface="Helvetica Light"/>
                  <a:cs typeface="Helvetica Light"/>
                  <a:sym typeface="Helvetica Light"/>
                </a:rPr>
                <a:t> PRL </a:t>
              </a:r>
              <a:r>
                <a:rPr sz="1400" b="1">
                  <a:latin typeface="+mj-lt"/>
                  <a:ea typeface="+mj-ea"/>
                  <a:cs typeface="+mj-cs"/>
                  <a:sym typeface="Helvetica"/>
                </a:rPr>
                <a:t>105</a:t>
              </a:r>
              <a:r>
                <a:rPr sz="1400">
                  <a:latin typeface="Helvetica Light"/>
                  <a:ea typeface="Helvetica Light"/>
                  <a:cs typeface="Helvetica Light"/>
                  <a:sym typeface="Helvetica Light"/>
                </a:rPr>
                <a:t>, 202301 (2010)</a:t>
              </a:r>
            </a:p>
          </p:txBody>
        </p:sp>
      </p:grpSp>
      <p:sp>
        <p:nvSpPr>
          <p:cNvPr id="38" name="Shape 38"/>
          <p:cNvSpPr/>
          <p:nvPr/>
        </p:nvSpPr>
        <p:spPr>
          <a:xfrm>
            <a:off x="1085782" y="9835398"/>
            <a:ext cx="13600709" cy="635639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220578" lvl="0" indent="-220578" algn="just" defTabSz="728662">
              <a:lnSpc>
                <a:spcPct val="140000"/>
              </a:lnSpc>
              <a:spcBef>
                <a:spcPts val="1500"/>
              </a:spcBef>
              <a:buSzPct val="100000"/>
              <a:buChar char="★"/>
              <a:defRPr sz="1800"/>
            </a:pPr>
            <a:r>
              <a:rPr sz="2600">
                <a:effectLst>
                  <a:outerShdw blurRad="12700" dist="25400" dir="2700000" rotWithShape="0">
                    <a:srgbClr val="FFFFFF"/>
                  </a:outerShdw>
                </a:effectLst>
              </a:rPr>
              <a:t>HF quarks are primarily produced in initial hard </a:t>
            </a:r>
            <a:br>
              <a:rPr sz="2600">
                <a:effectLst>
                  <a:outerShdw blurRad="12700" dist="25400" dir="2700000" rotWithShape="0">
                    <a:srgbClr val="FFFFFF"/>
                  </a:outerShdw>
                </a:effectLst>
              </a:rPr>
            </a:br>
            <a:r>
              <a:rPr sz="2600">
                <a:effectLst>
                  <a:outerShdw blurRad="12700" dist="25400" dir="2700000" rotWithShape="0">
                    <a:srgbClr val="FFFFFF"/>
                  </a:outerShdw>
                </a:effectLst>
              </a:rPr>
              <a:t>scattering, and are exposed to the evolution of the </a:t>
            </a:r>
            <a:br>
              <a:rPr sz="2600">
                <a:effectLst>
                  <a:outerShdw blurRad="12700" dist="25400" dir="2700000" rotWithShape="0">
                    <a:srgbClr val="FFFFFF"/>
                  </a:outerShdw>
                </a:effectLst>
              </a:rPr>
            </a:br>
            <a:r>
              <a:rPr sz="2600">
                <a:effectLst>
                  <a:outerShdw blurRad="12700" dist="25400" dir="2700000" rotWithShape="0">
                    <a:srgbClr val="FFFFFF"/>
                  </a:outerShdw>
                </a:effectLst>
              </a:rPr>
              <a:t>hot nuclear matter created at RHIC.</a:t>
            </a:r>
          </a:p>
          <a:p>
            <a:pPr marL="220578" lvl="0" indent="-220578" algn="just" defTabSz="728662">
              <a:lnSpc>
                <a:spcPct val="140000"/>
              </a:lnSpc>
              <a:spcBef>
                <a:spcPts val="1500"/>
              </a:spcBef>
              <a:buSzPct val="100000"/>
              <a:buChar char="★"/>
              <a:defRPr sz="1800"/>
            </a:pPr>
            <a:r>
              <a:rPr sz="2600">
                <a:effectLst>
                  <a:outerShdw blurRad="12700" dist="25400" dir="2700000" rotWithShape="0">
                    <a:srgbClr val="FFFFFF"/>
                  </a:outerShdw>
                </a:effectLst>
              </a:rPr>
              <a:t>Using the HF as a probe to study properties of the </a:t>
            </a:r>
            <a:br>
              <a:rPr sz="2600">
                <a:effectLst>
                  <a:outerShdw blurRad="12700" dist="25400" dir="2700000" rotWithShape="0">
                    <a:srgbClr val="FFFFFF"/>
                  </a:outerShdw>
                </a:effectLst>
              </a:rPr>
            </a:br>
            <a:r>
              <a:rPr sz="2600">
                <a:effectLst>
                  <a:outerShdw blurRad="12700" dist="25400" dir="2700000" rotWithShape="0">
                    <a:srgbClr val="FFFFFF"/>
                  </a:outerShdw>
                </a:effectLst>
              </a:rPr>
              <a:t>QGP and their dependence on e.g. parton energy </a:t>
            </a:r>
            <a:br>
              <a:rPr sz="2600">
                <a:effectLst>
                  <a:outerShdw blurRad="12700" dist="25400" dir="2700000" rotWithShape="0">
                    <a:srgbClr val="FFFFFF"/>
                  </a:outerShdw>
                </a:effectLst>
              </a:rPr>
            </a:br>
            <a:r>
              <a:rPr sz="2600">
                <a:effectLst>
                  <a:outerShdw blurRad="12700" dist="25400" dir="2700000" rotWithShape="0">
                    <a:srgbClr val="FFFFFF"/>
                  </a:outerShdw>
                </a:effectLst>
              </a:rPr>
              <a:t>loss in medium, system size and collisional energy.</a:t>
            </a:r>
          </a:p>
          <a:p>
            <a:pPr lvl="0" algn="just" defTabSz="728662">
              <a:lnSpc>
                <a:spcPct val="140000"/>
              </a:lnSpc>
              <a:spcBef>
                <a:spcPts val="1500"/>
              </a:spcBef>
              <a:defRPr sz="1800"/>
            </a:pPr>
            <a:r>
              <a:rPr sz="2600">
                <a:effectLst>
                  <a:outerShdw blurRad="12700" dist="25400" dir="2700000" rotWithShape="0">
                    <a:srgbClr val="FFFFFF"/>
                  </a:outerShdw>
                </a:effectLst>
              </a:rPr>
              <a:t>→ Theories predict for </a:t>
            </a:r>
            <a:r>
              <a:rPr sz="2600" i="1">
                <a:effectLst>
                  <a:outerShdw blurRad="12700" dist="25400" dir="2700000" rotWithShape="0">
                    <a:srgbClr val="FFFFFF"/>
                  </a:outerShdw>
                </a:effectLst>
              </a:rPr>
              <a:t>ΔE</a:t>
            </a:r>
            <a:r>
              <a:rPr sz="2600">
                <a:effectLst>
                  <a:outerShdw blurRad="12700" dist="25400" dir="2700000" rotWithShape="0">
                    <a:srgbClr val="FFFFFF"/>
                  </a:outerShdw>
                </a:effectLst>
              </a:rPr>
              <a:t> in medium : </a:t>
            </a:r>
            <a:r>
              <a:rPr sz="2600" i="1">
                <a:effectLst>
                  <a:outerShdw blurRad="12700" dist="25400" dir="2700000" rotWithShape="0">
                    <a:srgbClr val="FFFFFF"/>
                  </a:outerShdw>
                </a:effectLst>
              </a:rPr>
              <a:t>ΔE</a:t>
            </a:r>
            <a:r>
              <a:rPr sz="2600" i="1" baseline="-5999">
                <a:effectLst>
                  <a:outerShdw blurRad="12700" dist="25400" dir="2700000" rotWithShape="0">
                    <a:srgbClr val="FFFFFF"/>
                  </a:outerShdw>
                </a:effectLst>
              </a:rPr>
              <a:t>g</a:t>
            </a:r>
            <a:r>
              <a:rPr sz="2600" i="1">
                <a:effectLst>
                  <a:outerShdw blurRad="12700" dist="25400" dir="2700000" rotWithShape="0">
                    <a:srgbClr val="FFFFFF"/>
                  </a:outerShdw>
                </a:effectLst>
              </a:rPr>
              <a:t> &gt; ΔE</a:t>
            </a:r>
            <a:r>
              <a:rPr sz="2600" i="1" baseline="-5999">
                <a:effectLst>
                  <a:outerShdw blurRad="12700" dist="25400" dir="2700000" rotWithShape="0">
                    <a:srgbClr val="FFFFFF"/>
                  </a:outerShdw>
                </a:effectLst>
              </a:rPr>
              <a:t>light quark</a:t>
            </a:r>
            <a:r>
              <a:rPr sz="2600" i="1">
                <a:effectLst>
                  <a:outerShdw blurRad="12700" dist="25400" dir="2700000" rotWithShape="0">
                    <a:srgbClr val="FFFFFF"/>
                  </a:outerShdw>
                </a:effectLst>
              </a:rPr>
              <a:t> &gt; ΔE</a:t>
            </a:r>
            <a:r>
              <a:rPr sz="2600" i="1" baseline="-5999">
                <a:effectLst>
                  <a:outerShdw blurRad="12700" dist="25400" dir="2700000" rotWithShape="0">
                    <a:srgbClr val="FFFFFF"/>
                  </a:outerShdw>
                </a:effectLst>
              </a:rPr>
              <a:t>c</a:t>
            </a:r>
            <a:r>
              <a:rPr sz="2600" i="1">
                <a:effectLst>
                  <a:outerShdw blurRad="12700" dist="25400" dir="2700000" rotWithShape="0">
                    <a:srgbClr val="FFFFFF"/>
                  </a:outerShdw>
                </a:effectLst>
              </a:rPr>
              <a:t> &gt; ΔE</a:t>
            </a:r>
            <a:r>
              <a:rPr sz="2600" i="1" baseline="-5999">
                <a:effectLst>
                  <a:outerShdw blurRad="12700" dist="25400" dir="2700000" rotWithShape="0">
                    <a:srgbClr val="FFFFFF"/>
                  </a:outerShdw>
                </a:effectLst>
              </a:rPr>
              <a:t>b</a:t>
            </a:r>
            <a:r>
              <a:rPr sz="2600">
                <a:effectLst>
                  <a:outerShdw blurRad="12700" dist="25400" dir="2700000" rotWithShape="0">
                    <a:srgbClr val="FFFFFF"/>
                  </a:outerShdw>
                </a:effectLst>
              </a:rPr>
              <a:t> (?)</a:t>
            </a:r>
          </a:p>
          <a:p>
            <a:pPr lvl="0" algn="just" defTabSz="728662">
              <a:lnSpc>
                <a:spcPct val="140000"/>
              </a:lnSpc>
              <a:spcBef>
                <a:spcPts val="1500"/>
              </a:spcBef>
              <a:defRPr sz="1800"/>
            </a:pPr>
            <a:r>
              <a:rPr sz="2600">
                <a:effectLst>
                  <a:outerShdw blurRad="12700" dist="25400" dir="2700000" rotWithShape="0">
                    <a:srgbClr val="FFFFFF"/>
                  </a:outerShdw>
                </a:effectLst>
              </a:rPr>
              <a:t>→ Precise measurements of charm and bottom quark energy loss separately are crucial for understanding the heavy quark energy loss mechanism.</a:t>
            </a:r>
          </a:p>
          <a:p>
            <a:pPr marL="220578" lvl="0" indent="-220578" algn="just" defTabSz="728662">
              <a:lnSpc>
                <a:spcPct val="140000"/>
              </a:lnSpc>
              <a:spcBef>
                <a:spcPts val="1500"/>
              </a:spcBef>
              <a:buSzPct val="100000"/>
              <a:buChar char="★"/>
              <a:defRPr sz="1800"/>
            </a:pPr>
            <a:r>
              <a:rPr sz="2600">
                <a:effectLst>
                  <a:outerShdw blurRad="12700" dist="25400" dir="2700000" rotWithShape="0">
                    <a:srgbClr val="FFFFFF"/>
                  </a:outerShdw>
                </a:effectLst>
              </a:rPr>
              <a:t>STAR published N</a:t>
            </a:r>
            <a:r>
              <a:rPr sz="2600" baseline="-5999">
                <a:effectLst>
                  <a:outerShdw blurRad="12700" dist="25400" dir="2700000" rotWithShape="0">
                    <a:srgbClr val="FFFFFF"/>
                  </a:outerShdw>
                </a:effectLst>
              </a:rPr>
              <a:t>b→e</a:t>
            </a:r>
            <a:r>
              <a:rPr sz="2600">
                <a:effectLst>
                  <a:outerShdw blurRad="12700" dist="25400" dir="2700000" rotWithShape="0">
                    <a:srgbClr val="FFFFFF"/>
                  </a:outerShdw>
                </a:effectLst>
              </a:rPr>
              <a:t>/N</a:t>
            </a:r>
            <a:r>
              <a:rPr sz="2600" baseline="-5999">
                <a:effectLst>
                  <a:outerShdw blurRad="12700" dist="25400" dir="2700000" rotWithShape="0">
                    <a:srgbClr val="FFFFFF"/>
                  </a:outerShdw>
                </a:effectLst>
              </a:rPr>
              <a:t>b,c→e</a:t>
            </a:r>
            <a:r>
              <a:rPr sz="2600">
                <a:effectLst>
                  <a:outerShdw blurRad="12700" dist="25400" dir="2700000" rotWithShape="0">
                    <a:srgbClr val="FFFFFF"/>
                  </a:outerShdw>
                </a:effectLst>
              </a:rPr>
              <a:t> ratio using e-h and e-D</a:t>
            </a:r>
            <a:r>
              <a:rPr sz="2600" baseline="31999">
                <a:effectLst>
                  <a:outerShdw blurRad="12700" dist="25400" dir="2700000" rotWithShape="0">
                    <a:srgbClr val="FFFFFF"/>
                  </a:outerShdw>
                </a:effectLst>
              </a:rPr>
              <a:t>0</a:t>
            </a:r>
            <a:r>
              <a:rPr sz="2600">
                <a:effectLst>
                  <a:outerShdw blurRad="12700" dist="25400" dir="2700000" rotWithShape="0">
                    <a:srgbClr val="FFFFFF"/>
                  </a:outerShdw>
                </a:effectLst>
              </a:rPr>
              <a:t> correlation in p+p 200 GeV.</a:t>
            </a:r>
          </a:p>
        </p:txBody>
      </p:sp>
      <p:sp>
        <p:nvSpPr>
          <p:cNvPr id="39" name="Shape 39"/>
          <p:cNvSpPr/>
          <p:nvPr/>
        </p:nvSpPr>
        <p:spPr>
          <a:xfrm>
            <a:off x="15412739" y="8995354"/>
            <a:ext cx="13970001" cy="7369962"/>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p>
            <a:pPr lvl="0" algn="just" defTabSz="728662">
              <a:lnSpc>
                <a:spcPct val="130000"/>
              </a:lnSpc>
              <a:spcBef>
                <a:spcPts val="1100"/>
              </a:spcBef>
              <a:defRPr sz="1800"/>
            </a:pPr>
            <a:r>
              <a:rPr sz="3600" b="1" i="1" u="sng">
                <a:effectLst>
                  <a:outerShdw blurRad="12700" dist="25400" dir="2700000" rotWithShape="0">
                    <a:srgbClr val="FFFFFF"/>
                  </a:outerShdw>
                </a:effectLst>
              </a:rPr>
              <a:t>Analysis method</a:t>
            </a:r>
          </a:p>
          <a:p>
            <a:pPr marL="260684" lvl="0"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b hadron decay electrons have larger DCA value than </a:t>
            </a:r>
            <a:br>
              <a:rPr sz="2600">
                <a:effectLst>
                  <a:outerShdw blurRad="12700" dist="25400" dir="2700000" rotWithShape="0">
                    <a:srgbClr val="FFFFFF"/>
                  </a:outerShdw>
                </a:effectLst>
              </a:rPr>
            </a:br>
            <a:r>
              <a:rPr sz="2600">
                <a:effectLst>
                  <a:outerShdw blurRad="12700" dist="25400" dir="2700000" rotWithShape="0">
                    <a:srgbClr val="FFFFFF"/>
                  </a:outerShdw>
                </a:effectLst>
              </a:rPr>
              <a:t>c hadron decay electrons. </a:t>
            </a:r>
            <a:br>
              <a:rPr sz="2600">
                <a:effectLst>
                  <a:outerShdw blurRad="12700" dist="25400" dir="2700000" rotWithShape="0">
                    <a:srgbClr val="FFFFFF"/>
                  </a:outerShdw>
                </a:effectLst>
              </a:rPr>
            </a:br>
            <a:r>
              <a:rPr sz="2600">
                <a:effectLst>
                  <a:outerShdw blurRad="12700" dist="25400" dir="2700000" rotWithShape="0">
                    <a:srgbClr val="FFFFFF"/>
                  </a:outerShdw>
                </a:effectLst>
              </a:rPr>
              <a:t>→ We can distinguish b and c using DCA distributions.</a:t>
            </a:r>
          </a:p>
          <a:p>
            <a:pPr marL="260684" lvl="0"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We can obtain DCA distributions for different electron sources </a:t>
            </a:r>
            <a:br>
              <a:rPr sz="2600">
                <a:effectLst>
                  <a:outerShdw blurRad="12700" dist="25400" dir="2700000" rotWithShape="0">
                    <a:srgbClr val="FFFFFF"/>
                  </a:outerShdw>
                </a:effectLst>
              </a:rPr>
            </a:br>
            <a:r>
              <a:rPr sz="2600">
                <a:effectLst>
                  <a:outerShdw blurRad="12700" dist="25400" dir="2700000" rotWithShape="0">
                    <a:srgbClr val="FFFFFF"/>
                  </a:outerShdw>
                </a:effectLst>
              </a:rPr>
              <a:t>in data and/or simulation, and fit the inclusive electron </a:t>
            </a:r>
            <a:br>
              <a:rPr sz="2600">
                <a:effectLst>
                  <a:outerShdw blurRad="12700" dist="25400" dir="2700000" rotWithShape="0">
                    <a:srgbClr val="FFFFFF"/>
                  </a:outerShdw>
                </a:effectLst>
              </a:rPr>
            </a:br>
            <a:r>
              <a:rPr sz="2600">
                <a:effectLst>
                  <a:outerShdw blurRad="12700" dist="25400" dir="2700000" rotWithShape="0">
                    <a:srgbClr val="FFFFFF"/>
                  </a:outerShdw>
                </a:effectLst>
              </a:rPr>
              <a:t>DCA distribution in data to these distributions.</a:t>
            </a:r>
          </a:p>
          <a:p>
            <a:pPr marL="641684" lvl="1"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gamma conversion electrons: data and simulation</a:t>
            </a:r>
          </a:p>
          <a:p>
            <a:pPr marL="641684" lvl="1"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pi0/eta Dalitz decay electrons: data and simulation</a:t>
            </a:r>
          </a:p>
          <a:p>
            <a:pPr marL="641684" lvl="1"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D</a:t>
            </a:r>
            <a:r>
              <a:rPr sz="2600" baseline="31999">
                <a:effectLst>
                  <a:outerShdw blurRad="12700" dist="25400" dir="2700000" rotWithShape="0">
                    <a:srgbClr val="FFFFFF"/>
                  </a:outerShdw>
                </a:effectLst>
              </a:rPr>
              <a:t>0</a:t>
            </a:r>
            <a:r>
              <a:rPr sz="2600">
                <a:effectLst>
                  <a:outerShdw blurRad="12700" dist="25400" dir="2700000" rotWithShape="0">
                    <a:srgbClr val="FFFFFF"/>
                  </a:outerShdw>
                </a:effectLst>
              </a:rPr>
              <a:t>/D*/D</a:t>
            </a:r>
            <a:r>
              <a:rPr sz="2600" baseline="31999">
                <a:effectLst>
                  <a:outerShdw blurRad="12700" dist="25400" dir="2700000" rotWithShape="0">
                    <a:srgbClr val="FFFFFF"/>
                  </a:outerShdw>
                </a:effectLst>
              </a:rPr>
              <a:t>±</a:t>
            </a:r>
            <a:r>
              <a:rPr sz="2600">
                <a:effectLst>
                  <a:outerShdw blurRad="12700" dist="25400" dir="2700000" rotWithShape="0">
                    <a:srgbClr val="FFFFFF"/>
                  </a:outerShdw>
                </a:effectLst>
              </a:rPr>
              <a:t> ... decay electrons: simulation</a:t>
            </a:r>
          </a:p>
          <a:p>
            <a:pPr marL="641684" lvl="1" indent="-260684" algn="just" defTabSz="728662">
              <a:lnSpc>
                <a:spcPct val="130000"/>
              </a:lnSpc>
              <a:spcBef>
                <a:spcPts val="1100"/>
              </a:spcBef>
              <a:buSzPct val="100000"/>
              <a:buChar char="-"/>
              <a:defRPr sz="1800"/>
            </a:pPr>
            <a:r>
              <a:rPr sz="2600">
                <a:effectLst>
                  <a:outerShdw blurRad="12700" dist="25400" dir="2700000" rotWithShape="0">
                    <a:srgbClr val="FFFFFF"/>
                  </a:outerShdw>
                </a:effectLst>
              </a:rPr>
              <a:t>B</a:t>
            </a:r>
            <a:r>
              <a:rPr sz="2600" baseline="31999">
                <a:effectLst>
                  <a:outerShdw blurRad="12700" dist="25400" dir="2700000" rotWithShape="0">
                    <a:srgbClr val="FFFFFF"/>
                  </a:outerShdw>
                </a:effectLst>
              </a:rPr>
              <a:t>0</a:t>
            </a:r>
            <a:r>
              <a:rPr sz="2600">
                <a:effectLst>
                  <a:outerShdw blurRad="12700" dist="25400" dir="2700000" rotWithShape="0">
                    <a:srgbClr val="FFFFFF"/>
                  </a:outerShdw>
                </a:effectLst>
              </a:rPr>
              <a:t>/B</a:t>
            </a:r>
            <a:r>
              <a:rPr sz="2600" baseline="31999">
                <a:effectLst>
                  <a:outerShdw blurRad="12700" dist="25400" dir="2700000" rotWithShape="0">
                    <a:srgbClr val="FFFFFF"/>
                  </a:outerShdw>
                </a:effectLst>
              </a:rPr>
              <a:t>±</a:t>
            </a:r>
            <a:r>
              <a:rPr sz="2600">
                <a:effectLst>
                  <a:outerShdw blurRad="12700" dist="25400" dir="2700000" rotWithShape="0">
                    <a:srgbClr val="FFFFFF"/>
                  </a:outerShdw>
                </a:effectLst>
              </a:rPr>
              <a:t>... decay electrons: simulation</a:t>
            </a:r>
          </a:p>
        </p:txBody>
      </p:sp>
      <p:grpSp>
        <p:nvGrpSpPr>
          <p:cNvPr id="57" name="Group 57"/>
          <p:cNvGrpSpPr/>
          <p:nvPr/>
        </p:nvGrpSpPr>
        <p:grpSpPr>
          <a:xfrm>
            <a:off x="21384986" y="9136923"/>
            <a:ext cx="7393483" cy="4715528"/>
            <a:chOff x="0" y="0"/>
            <a:chExt cx="7393482" cy="4715526"/>
          </a:xfrm>
        </p:grpSpPr>
        <p:sp>
          <p:nvSpPr>
            <p:cNvPr id="73" name="Shape 73"/>
            <p:cNvSpPr/>
            <p:nvPr/>
          </p:nvSpPr>
          <p:spPr>
            <a:xfrm>
              <a:off x="4414923" y="52288"/>
              <a:ext cx="225937" cy="1697940"/>
            </a:xfrm>
            <a:custGeom>
              <a:avLst/>
              <a:gdLst/>
              <a:ahLst/>
              <a:cxnLst>
                <a:cxn ang="0">
                  <a:pos x="wd2" y="hd2"/>
                </a:cxn>
                <a:cxn ang="5400000">
                  <a:pos x="wd2" y="hd2"/>
                </a:cxn>
                <a:cxn ang="10800000">
                  <a:pos x="wd2" y="hd2"/>
                </a:cxn>
                <a:cxn ang="16200000">
                  <a:pos x="wd2" y="hd2"/>
                </a:cxn>
              </a:cxnLst>
              <a:rect l="0" t="0" r="r" b="b"/>
              <a:pathLst>
                <a:path w="16208" h="21600" extrusionOk="0">
                  <a:moveTo>
                    <a:pt x="14790" y="21600"/>
                  </a:moveTo>
                  <a:cubicBezTo>
                    <a:pt x="-5392" y="13684"/>
                    <a:pt x="-4919" y="6484"/>
                    <a:pt x="16208" y="0"/>
                  </a:cubicBezTo>
                </a:path>
              </a:pathLst>
            </a:custGeom>
            <a:noFill/>
            <a:ln w="25400" cap="flat">
              <a:solidFill>
                <a:srgbClr val="000000"/>
              </a:solidFill>
              <a:prstDash val="solid"/>
              <a:miter lim="400000"/>
              <a:tailEnd type="triangle" w="med" len="med"/>
            </a:ln>
            <a:effectLst/>
          </p:spPr>
          <p:txBody>
            <a:bodyPr/>
            <a:lstStyle/>
            <a:p>
              <a:pPr lvl="0"/>
              <a:endParaRPr/>
            </a:p>
          </p:txBody>
        </p:sp>
        <p:sp>
          <p:nvSpPr>
            <p:cNvPr id="41" name="Shape 41"/>
            <p:cNvSpPr/>
            <p:nvPr/>
          </p:nvSpPr>
          <p:spPr>
            <a:xfrm flipH="1" flipV="1">
              <a:off x="3360624" y="56668"/>
              <a:ext cx="1247873" cy="1690578"/>
            </a:xfrm>
            <a:prstGeom prst="line">
              <a:avLst/>
            </a:prstGeom>
            <a:noFill/>
            <a:ln w="12700" cap="flat">
              <a:solidFill>
                <a:srgbClr val="000000"/>
              </a:solidFill>
              <a:custDash>
                <a:ds d="200000" sp="200000"/>
              </a:custDash>
              <a:miter lim="400000"/>
              <a:tailEnd type="triangle" w="med" len="med"/>
            </a:ln>
            <a:effectLst/>
          </p:spPr>
          <p:txBody>
            <a:bodyPr wrap="square" lIns="50800" tIns="50800" rIns="50800" bIns="50800" numCol="1" anchor="ctr">
              <a:noAutofit/>
            </a:bodyPr>
            <a:lstStyle/>
            <a:p>
              <a:pPr lvl="0" algn="ctr" defTabSz="584200">
                <a:defRPr sz="2400">
                  <a:latin typeface="Helvetica Light"/>
                  <a:ea typeface="Helvetica Light"/>
                  <a:cs typeface="Helvetica Light"/>
                  <a:sym typeface="Helvetica Light"/>
                </a:defRPr>
              </a:pPr>
              <a:endParaRPr/>
            </a:p>
          </p:txBody>
        </p:sp>
        <p:sp>
          <p:nvSpPr>
            <p:cNvPr id="42" name="Shape 42"/>
            <p:cNvSpPr/>
            <p:nvPr/>
          </p:nvSpPr>
          <p:spPr>
            <a:xfrm flipH="1" flipV="1">
              <a:off x="4661122" y="1893939"/>
              <a:ext cx="746949" cy="2091507"/>
            </a:xfrm>
            <a:prstGeom prst="line">
              <a:avLst/>
            </a:prstGeom>
            <a:noFill/>
            <a:ln w="25400" cap="flat">
              <a:solidFill>
                <a:srgbClr val="000000"/>
              </a:solidFill>
              <a:prstDash val="sysDot"/>
              <a:miter lim="400000"/>
              <a:tailEnd type="triangle" w="med" len="med"/>
            </a:ln>
            <a:effectLst/>
          </p:spPr>
          <p:txBody>
            <a:bodyPr wrap="square" lIns="50800" tIns="50800" rIns="50800" bIns="50800" numCol="1" anchor="ctr">
              <a:noAutofit/>
            </a:bodyPr>
            <a:lstStyle/>
            <a:p>
              <a:pPr lvl="0" algn="ctr" defTabSz="584200">
                <a:defRPr sz="2400">
                  <a:latin typeface="Helvetica Light"/>
                  <a:ea typeface="Helvetica Light"/>
                  <a:cs typeface="Helvetica Light"/>
                  <a:sym typeface="Helvetica Light"/>
                </a:defRPr>
              </a:pPr>
              <a:endParaRPr/>
            </a:p>
          </p:txBody>
        </p:sp>
        <p:sp>
          <p:nvSpPr>
            <p:cNvPr id="74" name="Shape 74"/>
            <p:cNvSpPr/>
            <p:nvPr/>
          </p:nvSpPr>
          <p:spPr>
            <a:xfrm>
              <a:off x="0" y="153523"/>
              <a:ext cx="7393483" cy="45620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175" y="1227"/>
                    <a:pt x="16375" y="8427"/>
                    <a:pt x="21600" y="21600"/>
                  </a:cubicBezTo>
                </a:path>
              </a:pathLst>
            </a:custGeom>
            <a:noFill/>
            <a:ln w="38100" cap="flat">
              <a:solidFill>
                <a:srgbClr val="DE6A10"/>
              </a:solidFill>
              <a:custDash>
                <a:ds d="200000" sp="200000"/>
              </a:custDash>
              <a:miter lim="400000"/>
              <a:headEnd type="triangle" w="med" len="med"/>
            </a:ln>
            <a:effectLst/>
          </p:spPr>
          <p:txBody>
            <a:bodyPr/>
            <a:lstStyle/>
            <a:p>
              <a:pPr lvl="0"/>
              <a:endParaRPr/>
            </a:p>
          </p:txBody>
        </p:sp>
        <p:sp>
          <p:nvSpPr>
            <p:cNvPr id="44" name="Shape 44"/>
            <p:cNvSpPr/>
            <p:nvPr/>
          </p:nvSpPr>
          <p:spPr>
            <a:xfrm rot="18548716">
              <a:off x="4494885" y="1645506"/>
              <a:ext cx="222151" cy="2221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lvl="0" algn="ctr" defTabSz="584200">
                <a:defRPr sz="2400">
                  <a:solidFill>
                    <a:srgbClr val="FFFFFF"/>
                  </a:solidFill>
                  <a:latin typeface="Helvetica Light"/>
                  <a:ea typeface="Helvetica Light"/>
                  <a:cs typeface="Helvetica Light"/>
                  <a:sym typeface="Helvetica Light"/>
                </a:defRPr>
              </a:pPr>
              <a:endParaRPr/>
            </a:p>
          </p:txBody>
        </p:sp>
        <p:sp>
          <p:nvSpPr>
            <p:cNvPr id="45" name="Shape 45"/>
            <p:cNvSpPr/>
            <p:nvPr/>
          </p:nvSpPr>
          <p:spPr>
            <a:xfrm>
              <a:off x="4908537" y="1448246"/>
              <a:ext cx="2223302" cy="415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100" b="1">
                  <a:latin typeface="Times New Roman"/>
                  <a:ea typeface="Times New Roman"/>
                  <a:cs typeface="Times New Roman"/>
                  <a:sym typeface="Times New Roman"/>
                </a:defRPr>
              </a:lvl1pPr>
            </a:lstStyle>
            <a:p>
              <a:pPr lvl="0">
                <a:defRPr sz="1800" b="0"/>
              </a:pPr>
              <a:r>
                <a:rPr sz="2100" b="1"/>
                <a:t>secondary vertex</a:t>
              </a:r>
            </a:p>
          </p:txBody>
        </p:sp>
        <p:sp>
          <p:nvSpPr>
            <p:cNvPr id="46" name="Shape 46"/>
            <p:cNvSpPr/>
            <p:nvPr/>
          </p:nvSpPr>
          <p:spPr>
            <a:xfrm>
              <a:off x="3238541" y="3827704"/>
              <a:ext cx="1995424" cy="415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100" b="1">
                  <a:latin typeface="Times New Roman"/>
                  <a:ea typeface="Times New Roman"/>
                  <a:cs typeface="Times New Roman"/>
                  <a:sym typeface="Times New Roman"/>
                </a:defRPr>
              </a:lvl1pPr>
            </a:lstStyle>
            <a:p>
              <a:pPr lvl="0">
                <a:defRPr sz="1800" b="0"/>
              </a:pPr>
              <a:r>
                <a:rPr sz="2100" b="1"/>
                <a:t>primary vertex</a:t>
              </a:r>
            </a:p>
          </p:txBody>
        </p:sp>
        <p:sp>
          <p:nvSpPr>
            <p:cNvPr id="47" name="Shape 47"/>
            <p:cNvSpPr/>
            <p:nvPr/>
          </p:nvSpPr>
          <p:spPr>
            <a:xfrm rot="18548716">
              <a:off x="5276858" y="3792278"/>
              <a:ext cx="222151" cy="222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BD23"/>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lvl="0" algn="ctr" defTabSz="584200">
                <a:defRPr sz="2400">
                  <a:solidFill>
                    <a:srgbClr val="FFFFFF"/>
                  </a:solidFill>
                  <a:latin typeface="Helvetica Light"/>
                  <a:ea typeface="Helvetica Light"/>
                  <a:cs typeface="Helvetica Light"/>
                  <a:sym typeface="Helvetica Light"/>
                </a:defRPr>
              </a:pPr>
              <a:endParaRPr/>
            </a:p>
          </p:txBody>
        </p:sp>
        <p:sp>
          <p:nvSpPr>
            <p:cNvPr id="48" name="Shape 48"/>
            <p:cNvSpPr/>
            <p:nvPr/>
          </p:nvSpPr>
          <p:spPr>
            <a:xfrm>
              <a:off x="1977457" y="0"/>
              <a:ext cx="435281" cy="545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ctr" defTabSz="584200">
                <a:defRPr sz="1800"/>
              </a:pPr>
              <a:r>
                <a:rPr sz="3100" b="1" i="1">
                  <a:solidFill>
                    <a:srgbClr val="DE6A10"/>
                  </a:solidFill>
                  <a:latin typeface="Times New Roman"/>
                  <a:ea typeface="Times New Roman"/>
                  <a:cs typeface="Times New Roman"/>
                  <a:sym typeface="Times New Roman"/>
                </a:rPr>
                <a:t>e</a:t>
              </a:r>
              <a:r>
                <a:rPr sz="3100" b="1" i="1" baseline="31999">
                  <a:solidFill>
                    <a:srgbClr val="DE6A10"/>
                  </a:solidFill>
                  <a:latin typeface="Times New Roman"/>
                  <a:ea typeface="Times New Roman"/>
                  <a:cs typeface="Times New Roman"/>
                  <a:sym typeface="Times New Roman"/>
                </a:rPr>
                <a:t>+</a:t>
              </a:r>
            </a:p>
          </p:txBody>
        </p:sp>
        <p:sp>
          <p:nvSpPr>
            <p:cNvPr id="49" name="Shape 49"/>
            <p:cNvSpPr/>
            <p:nvPr/>
          </p:nvSpPr>
          <p:spPr>
            <a:xfrm flipV="1">
              <a:off x="5396808" y="2709634"/>
              <a:ext cx="1411692" cy="1196986"/>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lvl="0" algn="ctr" defTabSz="584200">
                <a:defRPr sz="2400">
                  <a:latin typeface="Helvetica Light"/>
                  <a:ea typeface="Helvetica Light"/>
                  <a:cs typeface="Helvetica Light"/>
                  <a:sym typeface="Helvetica Light"/>
                </a:defRPr>
              </a:pPr>
              <a:endParaRPr/>
            </a:p>
          </p:txBody>
        </p:sp>
        <p:sp>
          <p:nvSpPr>
            <p:cNvPr id="50" name="Shape 50"/>
            <p:cNvSpPr/>
            <p:nvPr/>
          </p:nvSpPr>
          <p:spPr>
            <a:xfrm flipH="1" flipV="1">
              <a:off x="3243142" y="1377140"/>
              <a:ext cx="2440023" cy="2877177"/>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lvl="0" algn="ctr" defTabSz="584200">
                <a:defRPr sz="2400">
                  <a:latin typeface="Helvetica Light"/>
                  <a:ea typeface="Helvetica Light"/>
                  <a:cs typeface="Helvetica Light"/>
                  <a:sym typeface="Helvetica Light"/>
                </a:defRPr>
              </a:pPr>
              <a:endParaRPr/>
            </a:p>
          </p:txBody>
        </p:sp>
        <p:sp>
          <p:nvSpPr>
            <p:cNvPr id="51" name="Shape 51"/>
            <p:cNvSpPr/>
            <p:nvPr/>
          </p:nvSpPr>
          <p:spPr>
            <a:xfrm flipV="1">
              <a:off x="5558209" y="3382818"/>
              <a:ext cx="849539" cy="720462"/>
            </a:xfrm>
            <a:prstGeom prst="line">
              <a:avLst/>
            </a:prstGeom>
            <a:noFill/>
            <a:ln w="25400" cap="flat">
              <a:solidFill>
                <a:srgbClr val="000000"/>
              </a:solidFill>
              <a:prstDash val="solid"/>
              <a:miter lim="400000"/>
              <a:headEnd type="triangle" w="med" len="sm"/>
              <a:tailEnd type="triangle" w="med" len="sm"/>
            </a:ln>
            <a:effectLst/>
          </p:spPr>
          <p:txBody>
            <a:bodyPr wrap="square" lIns="50800" tIns="50800" rIns="50800" bIns="50800" numCol="1" anchor="ctr">
              <a:noAutofit/>
            </a:bodyPr>
            <a:lstStyle/>
            <a:p>
              <a:pPr lvl="0" algn="ctr" defTabSz="584200">
                <a:defRPr sz="2400">
                  <a:latin typeface="Helvetica Light"/>
                  <a:ea typeface="Helvetica Light"/>
                  <a:cs typeface="Helvetica Light"/>
                  <a:sym typeface="Helvetica Light"/>
                </a:defRPr>
              </a:pPr>
              <a:endParaRPr/>
            </a:p>
          </p:txBody>
        </p:sp>
        <p:sp>
          <p:nvSpPr>
            <p:cNvPr id="52" name="Shape 52"/>
            <p:cNvSpPr/>
            <p:nvPr/>
          </p:nvSpPr>
          <p:spPr>
            <a:xfrm>
              <a:off x="5855725" y="3764138"/>
              <a:ext cx="833249" cy="458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500" b="1">
                  <a:latin typeface="Times New Roman"/>
                  <a:ea typeface="Times New Roman"/>
                  <a:cs typeface="Times New Roman"/>
                  <a:sym typeface="Times New Roman"/>
                </a:defRPr>
              </a:lvl1pPr>
            </a:lstStyle>
            <a:p>
              <a:pPr lvl="0">
                <a:defRPr sz="1800" b="0"/>
              </a:pPr>
              <a:r>
                <a:rPr sz="2500" b="1"/>
                <a:t>DCA</a:t>
              </a:r>
            </a:p>
          </p:txBody>
        </p:sp>
        <p:sp>
          <p:nvSpPr>
            <p:cNvPr id="75" name="Shape 75"/>
            <p:cNvSpPr/>
            <p:nvPr/>
          </p:nvSpPr>
          <p:spPr>
            <a:xfrm>
              <a:off x="0" y="153523"/>
              <a:ext cx="4513908" cy="1540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17" y="2134"/>
                    <a:pt x="15317" y="9334"/>
                    <a:pt x="21600" y="21600"/>
                  </a:cubicBezTo>
                </a:path>
              </a:pathLst>
            </a:custGeom>
            <a:noFill/>
            <a:ln w="63500" cap="flat">
              <a:solidFill>
                <a:srgbClr val="DE6A10"/>
              </a:solidFill>
              <a:prstDash val="solid"/>
              <a:miter lim="400000"/>
              <a:headEnd type="triangle" w="med" len="med"/>
            </a:ln>
            <a:effectLst/>
          </p:spPr>
          <p:txBody>
            <a:bodyPr/>
            <a:lstStyle/>
            <a:p>
              <a:pPr lvl="0"/>
              <a:endParaRPr/>
            </a:p>
          </p:txBody>
        </p:sp>
        <p:sp>
          <p:nvSpPr>
            <p:cNvPr id="54" name="Shape 54"/>
            <p:cNvSpPr/>
            <p:nvPr/>
          </p:nvSpPr>
          <p:spPr>
            <a:xfrm rot="4230987">
              <a:off x="4548311" y="2782609"/>
              <a:ext cx="1274368" cy="317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ctr" defTabSz="584200">
                <a:defRPr sz="1800"/>
              </a:pPr>
              <a:r>
                <a:rPr sz="1300" i="1">
                  <a:latin typeface="Times New Roman"/>
                  <a:ea typeface="Times New Roman"/>
                  <a:cs typeface="Times New Roman"/>
                  <a:sym typeface="Times New Roman"/>
                </a:rPr>
                <a:t>B</a:t>
              </a:r>
              <a:r>
                <a:rPr sz="1300" i="1" baseline="31999">
                  <a:latin typeface="Times New Roman"/>
                  <a:ea typeface="Times New Roman"/>
                  <a:cs typeface="Times New Roman"/>
                  <a:sym typeface="Times New Roman"/>
                </a:rPr>
                <a:t>0</a:t>
              </a:r>
              <a:r>
                <a:rPr sz="1300" i="1">
                  <a:latin typeface="Times New Roman"/>
                  <a:ea typeface="Times New Roman"/>
                  <a:cs typeface="Times New Roman"/>
                  <a:sym typeface="Times New Roman"/>
                </a:rPr>
                <a:t>/B</a:t>
              </a:r>
              <a:r>
                <a:rPr sz="1300" i="1" baseline="31999">
                  <a:latin typeface="Times New Roman"/>
                  <a:ea typeface="Times New Roman"/>
                  <a:cs typeface="Times New Roman"/>
                  <a:sym typeface="Times New Roman"/>
                </a:rPr>
                <a:t>±</a:t>
              </a:r>
              <a:r>
                <a:rPr sz="1300" i="1">
                  <a:latin typeface="Times New Roman"/>
                  <a:ea typeface="Times New Roman"/>
                  <a:cs typeface="Times New Roman"/>
                  <a:sym typeface="Times New Roman"/>
                </a:rPr>
                <a:t>/D</a:t>
              </a:r>
              <a:r>
                <a:rPr sz="1300" i="1" baseline="31999">
                  <a:latin typeface="Times New Roman"/>
                  <a:ea typeface="Times New Roman"/>
                  <a:cs typeface="Times New Roman"/>
                  <a:sym typeface="Times New Roman"/>
                </a:rPr>
                <a:t>0</a:t>
              </a:r>
              <a:r>
                <a:rPr sz="1300" i="1">
                  <a:latin typeface="Times New Roman"/>
                  <a:ea typeface="Times New Roman"/>
                  <a:cs typeface="Times New Roman"/>
                  <a:sym typeface="Times New Roman"/>
                </a:rPr>
                <a:t>/D</a:t>
              </a:r>
              <a:r>
                <a:rPr sz="1300" i="1" baseline="31999">
                  <a:latin typeface="Times New Roman"/>
                  <a:ea typeface="Times New Roman"/>
                  <a:cs typeface="Times New Roman"/>
                  <a:sym typeface="Times New Roman"/>
                </a:rPr>
                <a:t>±</a:t>
              </a:r>
              <a:r>
                <a:rPr sz="1300" i="1">
                  <a:latin typeface="Times New Roman"/>
                  <a:ea typeface="Times New Roman"/>
                  <a:cs typeface="Times New Roman"/>
                  <a:sym typeface="Times New Roman"/>
                </a:rPr>
                <a:t>…</a:t>
              </a:r>
            </a:p>
          </p:txBody>
        </p:sp>
        <p:sp>
          <p:nvSpPr>
            <p:cNvPr id="55" name="Shape 55"/>
            <p:cNvSpPr/>
            <p:nvPr/>
          </p:nvSpPr>
          <p:spPr>
            <a:xfrm>
              <a:off x="4448668" y="368711"/>
              <a:ext cx="314584" cy="480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600" i="1">
                  <a:latin typeface="Times New Roman"/>
                  <a:ea typeface="Times New Roman"/>
                  <a:cs typeface="Times New Roman"/>
                  <a:sym typeface="Times New Roman"/>
                </a:defRPr>
              </a:lvl1pPr>
            </a:lstStyle>
            <a:p>
              <a:pPr lvl="0">
                <a:defRPr sz="1800" i="0"/>
              </a:pPr>
              <a:r>
                <a:rPr sz="2600" i="1"/>
                <a:t>X</a:t>
              </a:r>
            </a:p>
          </p:txBody>
        </p:sp>
        <p:sp>
          <p:nvSpPr>
            <p:cNvPr id="56" name="Shape 56"/>
            <p:cNvSpPr/>
            <p:nvPr/>
          </p:nvSpPr>
          <p:spPr>
            <a:xfrm>
              <a:off x="3626031" y="32586"/>
              <a:ext cx="359584" cy="480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ctr" defTabSz="584200">
                <a:defRPr sz="1800"/>
              </a:pPr>
              <a:r>
                <a:rPr sz="2600" i="1">
                  <a:latin typeface="Times New Roman"/>
                  <a:ea typeface="Times New Roman"/>
                  <a:cs typeface="Times New Roman"/>
                  <a:sym typeface="Times New Roman"/>
                </a:rPr>
                <a:t>v</a:t>
              </a:r>
              <a:r>
                <a:rPr sz="2600" i="1" baseline="-5999">
                  <a:latin typeface="Times New Roman"/>
                  <a:ea typeface="Times New Roman"/>
                  <a:cs typeface="Times New Roman"/>
                  <a:sym typeface="Times New Roman"/>
                </a:rPr>
                <a:t>e</a:t>
              </a:r>
            </a:p>
          </p:txBody>
        </p:sp>
      </p:grpSp>
      <p:graphicFrame>
        <p:nvGraphicFramePr>
          <p:cNvPr id="58" name="Table 58"/>
          <p:cNvGraphicFramePr/>
          <p:nvPr/>
        </p:nvGraphicFramePr>
        <p:xfrm>
          <a:off x="23624700" y="13783189"/>
          <a:ext cx="5588237" cy="2240264"/>
        </p:xfrm>
        <a:graphic>
          <a:graphicData uri="http://schemas.openxmlformats.org/drawingml/2006/table">
            <a:tbl>
              <a:tblPr>
                <a:tableStyleId>{2708684C-4D16-4618-839F-0558EEFCDFE6}</a:tableStyleId>
              </a:tblPr>
              <a:tblGrid>
                <a:gridCol w="1054100"/>
                <a:gridCol w="1003300"/>
                <a:gridCol w="1872281"/>
                <a:gridCol w="1658556"/>
              </a:tblGrid>
              <a:tr h="444500">
                <a:tc>
                  <a:txBody>
                    <a:bodyPr/>
                    <a:lstStyle/>
                    <a:p>
                      <a:pPr lvl="0" algn="l" defTabSz="4173537">
                        <a:spcBef>
                          <a:spcPts val="2800"/>
                        </a:spcBef>
                        <a:defRPr sz="1800" b="0" i="0"/>
                      </a:pPr>
                      <a:r>
                        <a:rPr sz="2000"/>
                        <a:t>Particle</a:t>
                      </a:r>
                    </a:p>
                  </a:txBody>
                  <a:tcPr marL="63500" marR="63500" marT="63500" marB="63500" horzOverflow="overflow">
                    <a:lnL w="12700">
                      <a:miter lim="400000"/>
                    </a:lnL>
                    <a:lnR w="12700">
                      <a:miter lim="400000"/>
                    </a:lnR>
                    <a:lnT w="38100">
                      <a:solidFill>
                        <a:srgbClr val="000000"/>
                      </a:solidFill>
                      <a:miter lim="400000"/>
                    </a:lnT>
                    <a:lnB w="25400">
                      <a:solidFill>
                        <a:srgbClr val="000000"/>
                      </a:solidFill>
                      <a:miter lim="400000"/>
                    </a:lnB>
                    <a:solidFill>
                      <a:srgbClr val="FFFFFF"/>
                    </a:solidFill>
                  </a:tcPr>
                </a:tc>
                <a:tc>
                  <a:txBody>
                    <a:bodyPr/>
                    <a:lstStyle/>
                    <a:p>
                      <a:pPr lvl="0" algn="l" defTabSz="4173537">
                        <a:spcBef>
                          <a:spcPts val="2800"/>
                        </a:spcBef>
                        <a:defRPr sz="1800" b="0" i="0"/>
                      </a:pPr>
                      <a:r>
                        <a:rPr sz="2000" i="1"/>
                        <a:t>c</a:t>
                      </a:r>
                      <a:r>
                        <a:rPr sz="2000"/>
                        <a:t>𝜏 (µm)</a:t>
                      </a:r>
                    </a:p>
                  </a:txBody>
                  <a:tcPr marL="63500" marR="63500" marT="63500" marB="63500" horzOverflow="overflow">
                    <a:lnL w="12700">
                      <a:miter lim="400000"/>
                    </a:lnL>
                    <a:lnR w="12700">
                      <a:miter lim="400000"/>
                    </a:lnR>
                    <a:lnT w="38100">
                      <a:solidFill>
                        <a:srgbClr val="000000"/>
                      </a:solidFill>
                      <a:miter lim="400000"/>
                    </a:lnT>
                    <a:lnB w="25400">
                      <a:solidFill>
                        <a:srgbClr val="000000"/>
                      </a:solidFill>
                      <a:miter lim="400000"/>
                    </a:lnB>
                    <a:solidFill>
                      <a:srgbClr val="FFFFFF"/>
                    </a:solidFill>
                  </a:tcPr>
                </a:tc>
                <a:tc>
                  <a:txBody>
                    <a:bodyPr/>
                    <a:lstStyle/>
                    <a:p>
                      <a:pPr lvl="0" algn="l" defTabSz="4173537">
                        <a:spcBef>
                          <a:spcPts val="2800"/>
                        </a:spcBef>
                        <a:defRPr sz="1800" b="0" i="0"/>
                      </a:pPr>
                      <a:r>
                        <a:rPr sz="2000"/>
                        <a:t>Mass (GeV/</a:t>
                      </a:r>
                      <a:r>
                        <a:rPr sz="2000" i="1"/>
                        <a:t>c</a:t>
                      </a:r>
                      <a:r>
                        <a:rPr sz="2000" baseline="31999"/>
                        <a:t>2</a:t>
                      </a:r>
                      <a:r>
                        <a:rPr sz="2000"/>
                        <a:t>)</a:t>
                      </a:r>
                    </a:p>
                  </a:txBody>
                  <a:tcPr marL="63500" marR="63500" marT="63500" marB="63500" horzOverflow="overflow">
                    <a:lnL w="12700">
                      <a:miter lim="400000"/>
                    </a:lnL>
                    <a:lnR w="12700">
                      <a:miter lim="400000"/>
                    </a:lnR>
                    <a:lnT w="38100">
                      <a:solidFill>
                        <a:srgbClr val="000000"/>
                      </a:solidFill>
                      <a:miter lim="400000"/>
                    </a:lnT>
                    <a:lnB w="25400">
                      <a:solidFill>
                        <a:srgbClr val="000000"/>
                      </a:solidFill>
                      <a:miter lim="400000"/>
                    </a:lnB>
                    <a:solidFill>
                      <a:srgbClr val="FFFFFF"/>
                    </a:solidFill>
                  </a:tcPr>
                </a:tc>
                <a:tc>
                  <a:txBody>
                    <a:bodyPr/>
                    <a:lstStyle/>
                    <a:p>
                      <a:pPr lvl="0" algn="l" defTabSz="4173537">
                        <a:spcBef>
                          <a:spcPts val="2800"/>
                        </a:spcBef>
                        <a:defRPr sz="1800" b="0" i="0"/>
                      </a:pPr>
                      <a:r>
                        <a:rPr sz="2000" i="1"/>
                        <a:t>X → e</a:t>
                      </a:r>
                      <a:r>
                        <a:rPr sz="2000"/>
                        <a:t> (BR)</a:t>
                      </a:r>
                    </a:p>
                  </a:txBody>
                  <a:tcPr marL="63500" marR="63500" marT="63500" marB="63500" horzOverflow="overflow">
                    <a:lnL w="12700">
                      <a:miter lim="400000"/>
                    </a:lnL>
                    <a:lnR w="12700">
                      <a:miter lim="400000"/>
                    </a:lnR>
                    <a:lnT w="38100">
                      <a:solidFill>
                        <a:srgbClr val="000000"/>
                      </a:solidFill>
                      <a:miter lim="400000"/>
                    </a:lnT>
                    <a:lnB w="25400">
                      <a:solidFill>
                        <a:srgbClr val="000000"/>
                      </a:solidFill>
                      <a:miter lim="400000"/>
                    </a:lnB>
                    <a:solidFill>
                      <a:srgbClr val="FFFFFF"/>
                    </a:solidFill>
                  </a:tcPr>
                </a:tc>
              </a:tr>
              <a:tr h="448941">
                <a:tc>
                  <a:txBody>
                    <a:bodyPr/>
                    <a:lstStyle/>
                    <a:p>
                      <a:pPr lvl="0" indent="88900" algn="l" defTabSz="4173537">
                        <a:spcBef>
                          <a:spcPts val="2800"/>
                        </a:spcBef>
                        <a:defRPr sz="1800" b="0" i="0"/>
                      </a:pPr>
                      <a:r>
                        <a:rPr sz="2000" i="1"/>
                        <a:t>D</a:t>
                      </a:r>
                      <a:r>
                        <a:rPr sz="2000" i="1" baseline="31999"/>
                        <a:t>0</a:t>
                      </a:r>
                    </a:p>
                  </a:txBody>
                  <a:tcPr marL="63500" marR="63500" marT="63500" marB="63500" horzOverflow="overflow">
                    <a:lnL w="12700">
                      <a:miter lim="400000"/>
                    </a:lnL>
                    <a:lnR w="12700">
                      <a:miter lim="400000"/>
                    </a:lnR>
                    <a:lnT w="25400">
                      <a:solidFill>
                        <a:srgbClr val="000000"/>
                      </a:solidFill>
                      <a:miter lim="400000"/>
                    </a:lnT>
                    <a:lnB w="12700">
                      <a:miter lim="400000"/>
                    </a:lnB>
                    <a:solidFill>
                      <a:srgbClr val="FFFFFF"/>
                    </a:solidFill>
                  </a:tcPr>
                </a:tc>
                <a:tc>
                  <a:txBody>
                    <a:bodyPr/>
                    <a:lstStyle/>
                    <a:p>
                      <a:pPr lvl="0" indent="88900" algn="l" defTabSz="4173537">
                        <a:spcBef>
                          <a:spcPts val="2800"/>
                        </a:spcBef>
                        <a:defRPr sz="1800" b="0" i="0"/>
                      </a:pPr>
                      <a:r>
                        <a:rPr sz="2000"/>
                        <a:t>123</a:t>
                      </a:r>
                    </a:p>
                  </a:txBody>
                  <a:tcPr marL="63500" marR="63500" marT="63500" marB="63500" horzOverflow="overflow">
                    <a:lnL w="12700">
                      <a:miter lim="400000"/>
                    </a:lnL>
                    <a:lnR w="12700">
                      <a:miter lim="400000"/>
                    </a:lnR>
                    <a:lnT w="25400">
                      <a:solidFill>
                        <a:srgbClr val="000000"/>
                      </a:solidFill>
                      <a:miter lim="400000"/>
                    </a:lnT>
                    <a:lnB w="12700">
                      <a:miter lim="400000"/>
                    </a:lnB>
                    <a:solidFill>
                      <a:srgbClr val="FFFFFF"/>
                    </a:solidFill>
                  </a:tcPr>
                </a:tc>
                <a:tc>
                  <a:txBody>
                    <a:bodyPr/>
                    <a:lstStyle/>
                    <a:p>
                      <a:pPr lvl="0" indent="88900" algn="l" defTabSz="4173537">
                        <a:spcBef>
                          <a:spcPts val="2800"/>
                        </a:spcBef>
                        <a:defRPr sz="1800" b="0" i="0"/>
                      </a:pPr>
                      <a:r>
                        <a:rPr sz="2000"/>
                        <a:t>1.865</a:t>
                      </a:r>
                    </a:p>
                  </a:txBody>
                  <a:tcPr marL="63500" marR="63500" marT="63500" marB="63500" horzOverflow="overflow">
                    <a:lnL w="12700">
                      <a:miter lim="400000"/>
                    </a:lnL>
                    <a:lnR w="12700">
                      <a:miter lim="400000"/>
                    </a:lnR>
                    <a:lnT w="25400">
                      <a:solidFill>
                        <a:srgbClr val="000000"/>
                      </a:solidFill>
                      <a:miter lim="400000"/>
                    </a:lnT>
                    <a:lnB w="12700">
                      <a:miter lim="400000"/>
                    </a:lnB>
                    <a:solidFill>
                      <a:srgbClr val="FFFFFF"/>
                    </a:solidFill>
                  </a:tcPr>
                </a:tc>
                <a:tc>
                  <a:txBody>
                    <a:bodyPr/>
                    <a:lstStyle/>
                    <a:p>
                      <a:pPr lvl="0" indent="88900" algn="l" defTabSz="4173537">
                        <a:spcBef>
                          <a:spcPts val="2800"/>
                        </a:spcBef>
                        <a:defRPr sz="1800" b="0" i="0"/>
                      </a:pPr>
                      <a:r>
                        <a:rPr sz="2000"/>
                        <a:t>0.0653</a:t>
                      </a:r>
                    </a:p>
                  </a:txBody>
                  <a:tcPr marL="63500" marR="63500" marT="63500" marB="63500" horzOverflow="overflow">
                    <a:lnL w="12700">
                      <a:miter lim="400000"/>
                    </a:lnL>
                    <a:lnR w="12700">
                      <a:miter lim="400000"/>
                    </a:lnR>
                    <a:lnT w="25400">
                      <a:solidFill>
                        <a:srgbClr val="000000"/>
                      </a:solidFill>
                      <a:miter lim="400000"/>
                    </a:lnT>
                    <a:lnB w="12700">
                      <a:miter lim="400000"/>
                    </a:lnB>
                    <a:solidFill>
                      <a:srgbClr val="FFFFFF"/>
                    </a:solidFill>
                  </a:tcPr>
                </a:tc>
              </a:tr>
              <a:tr h="448941">
                <a:tc>
                  <a:txBody>
                    <a:bodyPr/>
                    <a:lstStyle/>
                    <a:p>
                      <a:pPr lvl="0" indent="88900" algn="l" defTabSz="4173537">
                        <a:spcBef>
                          <a:spcPts val="2800"/>
                        </a:spcBef>
                        <a:defRPr sz="1800" b="0" i="0"/>
                      </a:pPr>
                      <a:r>
                        <a:rPr sz="2000" i="1"/>
                        <a:t>D</a:t>
                      </a:r>
                      <a:r>
                        <a:rPr sz="2000" i="1" baseline="31999"/>
                        <a:t>+</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312</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1.868</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0.160</a:t>
                      </a:r>
                    </a:p>
                  </a:txBody>
                  <a:tcPr marL="63500" marR="63500" marT="63500" marB="63500" horzOverflow="overflow">
                    <a:lnL w="12700">
                      <a:miter lim="400000"/>
                    </a:lnL>
                    <a:lnR w="12700">
                      <a:miter lim="400000"/>
                    </a:lnR>
                    <a:lnT w="12700">
                      <a:miter lim="400000"/>
                    </a:lnT>
                    <a:lnB w="12700">
                      <a:miter lim="400000"/>
                    </a:lnB>
                    <a:solidFill>
                      <a:srgbClr val="FFFFFF"/>
                    </a:solidFill>
                  </a:tcPr>
                </a:tc>
              </a:tr>
              <a:tr h="448941">
                <a:tc>
                  <a:txBody>
                    <a:bodyPr/>
                    <a:lstStyle/>
                    <a:p>
                      <a:pPr lvl="0" indent="88900" algn="l" defTabSz="4173537">
                        <a:spcBef>
                          <a:spcPts val="2800"/>
                        </a:spcBef>
                        <a:defRPr sz="1800" b="0" i="0"/>
                      </a:pPr>
                      <a:r>
                        <a:rPr sz="2000" i="1"/>
                        <a:t>B</a:t>
                      </a:r>
                      <a:r>
                        <a:rPr sz="2000" i="1" baseline="31999"/>
                        <a:t>0</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459</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5.279</a:t>
                      </a:r>
                    </a:p>
                  </a:txBody>
                  <a:tcPr marL="63500" marR="63500" marT="63500" marB="63500" horzOverflow="overflow">
                    <a:lnL w="12700">
                      <a:miter lim="400000"/>
                    </a:lnL>
                    <a:lnR w="12700">
                      <a:miter lim="400000"/>
                    </a:lnR>
                    <a:lnT w="12700">
                      <a:miter lim="400000"/>
                    </a:lnT>
                    <a:lnB w="12700">
                      <a:miter lim="400000"/>
                    </a:lnB>
                    <a:solidFill>
                      <a:srgbClr val="FFFFFF"/>
                    </a:solidFill>
                  </a:tcPr>
                </a:tc>
                <a:tc>
                  <a:txBody>
                    <a:bodyPr/>
                    <a:lstStyle/>
                    <a:p>
                      <a:pPr lvl="0" indent="88900" algn="l" defTabSz="4173537">
                        <a:spcBef>
                          <a:spcPts val="2800"/>
                        </a:spcBef>
                        <a:defRPr sz="1800" b="0" i="0"/>
                      </a:pPr>
                      <a:r>
                        <a:rPr sz="2000"/>
                        <a:t>0.101</a:t>
                      </a:r>
                    </a:p>
                  </a:txBody>
                  <a:tcPr marL="63500" marR="63500" marT="63500" marB="63500" horzOverflow="overflow">
                    <a:lnL w="12700">
                      <a:miter lim="400000"/>
                    </a:lnL>
                    <a:lnR w="12700">
                      <a:miter lim="400000"/>
                    </a:lnR>
                    <a:lnT w="12700">
                      <a:miter lim="400000"/>
                    </a:lnT>
                    <a:lnB w="12700">
                      <a:miter lim="400000"/>
                    </a:lnB>
                    <a:solidFill>
                      <a:srgbClr val="FFFFFF"/>
                    </a:solidFill>
                  </a:tcPr>
                </a:tc>
              </a:tr>
              <a:tr h="448941">
                <a:tc>
                  <a:txBody>
                    <a:bodyPr/>
                    <a:lstStyle/>
                    <a:p>
                      <a:pPr lvl="0" indent="88900" algn="l" defTabSz="4173537">
                        <a:spcBef>
                          <a:spcPts val="2800"/>
                        </a:spcBef>
                        <a:defRPr sz="1800" b="0" i="0"/>
                      </a:pPr>
                      <a:r>
                        <a:rPr sz="2000" i="1"/>
                        <a:t>B</a:t>
                      </a:r>
                      <a:r>
                        <a:rPr sz="2000" i="1" baseline="31999"/>
                        <a:t>+</a:t>
                      </a:r>
                    </a:p>
                  </a:txBody>
                  <a:tcPr marL="63500" marR="63500" marT="63500" marB="63500" horzOverflow="overflow">
                    <a:lnL w="12700">
                      <a:miter lim="400000"/>
                    </a:lnL>
                    <a:lnR w="12700">
                      <a:miter lim="400000"/>
                    </a:lnR>
                    <a:lnT w="12700">
                      <a:miter lim="400000"/>
                    </a:lnT>
                    <a:lnB w="38100">
                      <a:solidFill>
                        <a:srgbClr val="000000"/>
                      </a:solidFill>
                      <a:miter lim="400000"/>
                    </a:lnB>
                    <a:solidFill>
                      <a:srgbClr val="FFFFFF"/>
                    </a:solidFill>
                  </a:tcPr>
                </a:tc>
                <a:tc>
                  <a:txBody>
                    <a:bodyPr/>
                    <a:lstStyle/>
                    <a:p>
                      <a:pPr lvl="0" indent="88900" algn="l" defTabSz="4173537">
                        <a:spcBef>
                          <a:spcPts val="2800"/>
                        </a:spcBef>
                        <a:defRPr sz="1800" b="0" i="0"/>
                      </a:pPr>
                      <a:r>
                        <a:rPr sz="2000"/>
                        <a:t>491</a:t>
                      </a:r>
                    </a:p>
                  </a:txBody>
                  <a:tcPr marL="63500" marR="63500" marT="63500" marB="63500" horzOverflow="overflow">
                    <a:lnL w="12700">
                      <a:miter lim="400000"/>
                    </a:lnL>
                    <a:lnR w="12700">
                      <a:miter lim="400000"/>
                    </a:lnR>
                    <a:lnT w="12700">
                      <a:miter lim="400000"/>
                    </a:lnT>
                    <a:lnB w="38100">
                      <a:solidFill>
                        <a:srgbClr val="000000"/>
                      </a:solidFill>
                      <a:miter lim="400000"/>
                    </a:lnB>
                    <a:solidFill>
                      <a:srgbClr val="FFFFFF"/>
                    </a:solidFill>
                  </a:tcPr>
                </a:tc>
                <a:tc>
                  <a:txBody>
                    <a:bodyPr/>
                    <a:lstStyle/>
                    <a:p>
                      <a:pPr lvl="0" indent="88900" algn="l" defTabSz="4173537">
                        <a:spcBef>
                          <a:spcPts val="2800"/>
                        </a:spcBef>
                        <a:defRPr sz="1800" b="0" i="0"/>
                      </a:pPr>
                      <a:r>
                        <a:rPr sz="2000"/>
                        <a:t>5.279</a:t>
                      </a:r>
                    </a:p>
                  </a:txBody>
                  <a:tcPr marL="63500" marR="63500" marT="63500" marB="63500" horzOverflow="overflow">
                    <a:lnL w="12700">
                      <a:miter lim="400000"/>
                    </a:lnL>
                    <a:lnR w="12700">
                      <a:miter lim="400000"/>
                    </a:lnR>
                    <a:lnT w="12700">
                      <a:miter lim="400000"/>
                    </a:lnT>
                    <a:lnB w="38100">
                      <a:solidFill>
                        <a:srgbClr val="000000"/>
                      </a:solidFill>
                      <a:miter lim="400000"/>
                    </a:lnB>
                    <a:solidFill>
                      <a:srgbClr val="FFFFFF"/>
                    </a:solidFill>
                  </a:tcPr>
                </a:tc>
                <a:tc>
                  <a:txBody>
                    <a:bodyPr/>
                    <a:lstStyle/>
                    <a:p>
                      <a:pPr lvl="0" indent="88900" algn="l" defTabSz="4173537">
                        <a:spcBef>
                          <a:spcPts val="2800"/>
                        </a:spcBef>
                        <a:defRPr sz="1800" b="0" i="0"/>
                      </a:pPr>
                      <a:r>
                        <a:rPr sz="2000"/>
                        <a:t>0.108</a:t>
                      </a:r>
                    </a:p>
                  </a:txBody>
                  <a:tcPr marL="63500" marR="63500" marT="63500" marB="63500" horzOverflow="overflow">
                    <a:lnL w="12700">
                      <a:miter lim="400000"/>
                    </a:lnL>
                    <a:lnR w="12700">
                      <a:miter lim="400000"/>
                    </a:lnR>
                    <a:lnT w="12700">
                      <a:miter lim="400000"/>
                    </a:lnT>
                    <a:lnB w="38100">
                      <a:solidFill>
                        <a:srgbClr val="000000"/>
                      </a:solidFill>
                      <a:miter lim="400000"/>
                    </a:lnB>
                    <a:solidFill>
                      <a:srgbClr val="FFFFFF"/>
                    </a:solidFill>
                  </a:tcPr>
                </a:tc>
              </a:tr>
            </a:tbl>
          </a:graphicData>
        </a:graphic>
      </p:graphicFrame>
      <p:sp>
        <p:nvSpPr>
          <p:cNvPr id="59" name="Shape 59"/>
          <p:cNvSpPr/>
          <p:nvPr/>
        </p:nvSpPr>
        <p:spPr>
          <a:xfrm>
            <a:off x="26207426" y="16012481"/>
            <a:ext cx="3018397"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spcBef>
                <a:spcPts val="1200"/>
              </a:spcBef>
              <a:defRPr sz="1800"/>
            </a:pPr>
            <a:r>
              <a:rPr sz="1100">
                <a:latin typeface="+mj-lt"/>
                <a:ea typeface="+mj-ea"/>
                <a:cs typeface="+mj-cs"/>
                <a:sym typeface="Helvetica"/>
              </a:rPr>
              <a:t>J. Phys. G: Nucl. Part. Phys. </a:t>
            </a:r>
            <a:r>
              <a:rPr sz="1100" b="1">
                <a:latin typeface="+mj-lt"/>
                <a:ea typeface="+mj-ea"/>
                <a:cs typeface="+mj-cs"/>
                <a:sym typeface="Helvetica"/>
              </a:rPr>
              <a:t>41 </a:t>
            </a:r>
            <a:r>
              <a:rPr sz="1100">
                <a:latin typeface="+mj-lt"/>
                <a:ea typeface="+mj-ea"/>
                <a:cs typeface="+mj-cs"/>
                <a:sym typeface="Helvetica"/>
              </a:rPr>
              <a:t>(2014) 025103</a:t>
            </a:r>
          </a:p>
        </p:txBody>
      </p:sp>
      <p:sp>
        <p:nvSpPr>
          <p:cNvPr id="60" name="Shape 60"/>
          <p:cNvSpPr/>
          <p:nvPr/>
        </p:nvSpPr>
        <p:spPr>
          <a:xfrm>
            <a:off x="907729" y="28883210"/>
            <a:ext cx="13969803" cy="11881806"/>
          </a:xfrm>
          <a:prstGeom prst="rect">
            <a:avLst/>
          </a:prstGeom>
          <a:solidFill>
            <a:srgbClr val="FFFFFF"/>
          </a:solidFill>
          <a:ln w="63500">
            <a:solidFill/>
            <a:miter lim="400000"/>
          </a:ln>
          <a:extLst>
            <a:ext uri="{C572A759-6A51-4108-AA02-DFA0A04FC94B}">
              <ma14:wrappingTextBoxFlag xmlns:ma14="http://schemas.microsoft.com/office/mac/drawingml/2011/main" val="1"/>
            </a:ext>
          </a:extLst>
        </p:spPr>
        <p:txBody>
          <a:bodyPr lIns="0" tIns="0" rIns="0" bIns="0"/>
          <a:lstStyle>
            <a:lvl1pPr algn="just" defTabSz="728662">
              <a:lnSpc>
                <a:spcPct val="130000"/>
              </a:lnSpc>
              <a:spcBef>
                <a:spcPts val="2100"/>
              </a:spcBef>
              <a:defRPr sz="3600" b="1" i="1" u="sng">
                <a:effectLst>
                  <a:outerShdw blurRad="12700" dist="25400" dir="2700000" rotWithShape="0">
                    <a:srgbClr val="FFFFFF"/>
                  </a:outerShdw>
                </a:effectLst>
              </a:defRPr>
            </a:lvl1pPr>
          </a:lstStyle>
          <a:p>
            <a:pPr lvl="0">
              <a:defRPr sz="1800" b="0" i="0" u="none">
                <a:effectLst/>
              </a:defRPr>
            </a:pPr>
            <a:r>
              <a:rPr sz="3600" b="1" i="1" u="sng">
                <a:effectLst>
                  <a:outerShdw blurRad="12700" dist="25400" dir="2700000" rotWithShape="0">
                    <a:srgbClr val="FFFFFF"/>
                  </a:outerShdw>
                </a:effectLst>
              </a:rPr>
              <a:t>Electron candidates </a:t>
            </a:r>
          </a:p>
        </p:txBody>
      </p:sp>
      <p:sp>
        <p:nvSpPr>
          <p:cNvPr id="61" name="Shape 61"/>
          <p:cNvSpPr/>
          <p:nvPr/>
        </p:nvSpPr>
        <p:spPr>
          <a:xfrm>
            <a:off x="1012983" y="36204937"/>
            <a:ext cx="8512479" cy="406849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220578" lvl="0" indent="-220578" algn="just" defTabSz="728662">
              <a:lnSpc>
                <a:spcPct val="150000"/>
              </a:lnSpc>
              <a:spcBef>
                <a:spcPts val="800"/>
              </a:spcBef>
              <a:buSzPct val="100000"/>
              <a:buChar char="★ "/>
              <a:defRPr sz="1800"/>
            </a:pPr>
            <a:r>
              <a:rPr sz="2600"/>
              <a:t>Run14 Au+Au 200 GeV 541M MB (~50M BHT) events</a:t>
            </a:r>
          </a:p>
          <a:p>
            <a:pPr marL="220578" lvl="0" indent="-220578" algn="just" defTabSz="728662">
              <a:lnSpc>
                <a:spcPct val="150000"/>
              </a:lnSpc>
              <a:spcBef>
                <a:spcPts val="800"/>
              </a:spcBef>
              <a:buSzPct val="100000"/>
              <a:buChar char="★ "/>
              <a:defRPr sz="1800"/>
            </a:pPr>
            <a:r>
              <a:rPr sz="2600">
                <a:effectLst>
                  <a:outerShdw blurRad="12700" dist="25400" dir="2700000" rotWithShape="0">
                    <a:srgbClr val="FFFFFF"/>
                  </a:outerShdw>
                </a:effectLst>
              </a:rPr>
              <a:t>Electron identification with TPC+BEMC(+BSMD)</a:t>
            </a:r>
          </a:p>
          <a:p>
            <a:pPr marL="601578" lvl="1" indent="-220578" algn="just" defTabSz="728662">
              <a:lnSpc>
                <a:spcPct val="150000"/>
              </a:lnSpc>
              <a:spcBef>
                <a:spcPts val="800"/>
              </a:spcBef>
              <a:buSzPct val="100000"/>
              <a:buChar char="-"/>
              <a:defRPr sz="1800"/>
            </a:pPr>
            <a:r>
              <a:rPr sz="2600">
                <a:effectLst>
                  <a:outerShdw blurRad="12700" dist="25400" dir="2700000" rotWithShape="0">
                    <a:srgbClr val="FFFFFF"/>
                  </a:outerShdw>
                </a:effectLst>
              </a:rPr>
              <a:t>BEMC : 0.8 &lt; e0/p &lt; 2.0</a:t>
            </a:r>
          </a:p>
          <a:p>
            <a:pPr marL="601578" lvl="1" indent="-220578" algn="just" defTabSz="728662">
              <a:lnSpc>
                <a:spcPct val="150000"/>
              </a:lnSpc>
              <a:spcBef>
                <a:spcPts val="800"/>
              </a:spcBef>
              <a:buSzPct val="100000"/>
              <a:buChar char="-"/>
              <a:defRPr sz="1800"/>
            </a:pPr>
            <a:r>
              <a:rPr sz="2600">
                <a:effectLst>
                  <a:outerShdw blurRad="12700" dist="25400" dir="2700000" rotWithShape="0">
                    <a:srgbClr val="FFFFFF"/>
                  </a:outerShdw>
                </a:effectLst>
              </a:rPr>
              <a:t>TPC : 0 &lt; nSigE &lt; 2.5 at 2.0 &lt; p</a:t>
            </a:r>
            <a:r>
              <a:rPr sz="2600" baseline="-5999">
                <a:effectLst>
                  <a:outerShdw blurRad="12700" dist="25400" dir="2700000" rotWithShape="0">
                    <a:srgbClr val="FFFFFF"/>
                  </a:outerShdw>
                </a:effectLst>
              </a:rPr>
              <a:t>T</a:t>
            </a:r>
            <a:r>
              <a:rPr sz="2600">
                <a:effectLst>
                  <a:outerShdw blurRad="12700" dist="25400" dir="2700000" rotWithShape="0">
                    <a:srgbClr val="FFFFFF"/>
                  </a:outerShdw>
                </a:effectLst>
              </a:rPr>
              <a:t> &lt; 4.0 GeV</a:t>
            </a:r>
          </a:p>
          <a:p>
            <a:pPr marL="982578" lvl="2" indent="-220578" algn="just" defTabSz="728662">
              <a:lnSpc>
                <a:spcPct val="150000"/>
              </a:lnSpc>
              <a:spcBef>
                <a:spcPts val="800"/>
              </a:spcBef>
              <a:buSzPct val="100000"/>
              <a:buChar char="→ "/>
              <a:defRPr sz="1800"/>
            </a:pPr>
            <a:r>
              <a:rPr sz="2600">
                <a:effectLst>
                  <a:outerShdw blurRad="12700" dist="25400" dir="2700000" rotWithShape="0">
                    <a:srgbClr val="FFFFFF"/>
                  </a:outerShdw>
                </a:effectLst>
              </a:rPr>
              <a:t>Purity is higher than ~96%.</a:t>
            </a:r>
          </a:p>
          <a:p>
            <a:pPr marL="220578" lvl="0" indent="-220578" algn="just" defTabSz="728662">
              <a:lnSpc>
                <a:spcPct val="150000"/>
              </a:lnSpc>
              <a:spcBef>
                <a:spcPts val="800"/>
              </a:spcBef>
              <a:buSzPct val="100000"/>
              <a:buChar char="★ "/>
              <a:defRPr sz="1800"/>
            </a:pPr>
            <a:r>
              <a:rPr sz="2600">
                <a:effectLst>
                  <a:outerShdw blurRad="12700" dist="25400" dir="2700000" rotWithShape="0">
                    <a:srgbClr val="FFFFFF"/>
                  </a:outerShdw>
                </a:effectLst>
              </a:rPr>
              <a:t>Inclusive electron DCA distribution</a:t>
            </a:r>
          </a:p>
        </p:txBody>
      </p:sp>
      <p:pic>
        <p:nvPicPr>
          <p:cNvPr id="62" name="HIPEx_Logo_white_transparent.png"/>
          <p:cNvPicPr/>
          <p:nvPr/>
        </p:nvPicPr>
        <p:blipFill>
          <a:blip r:embed="rId10">
            <a:extLst/>
          </a:blip>
          <a:stretch>
            <a:fillRect/>
          </a:stretch>
        </p:blipFill>
        <p:spPr>
          <a:xfrm>
            <a:off x="25025362" y="40614947"/>
            <a:ext cx="4723818" cy="2271206"/>
          </a:xfrm>
          <a:prstGeom prst="rect">
            <a:avLst/>
          </a:prstGeom>
          <a:ln w="12700">
            <a:miter lim="400000"/>
          </a:ln>
        </p:spPr>
      </p:pic>
      <p:pic>
        <p:nvPicPr>
          <p:cNvPr id="63" name="signature03.gif"/>
          <p:cNvPicPr/>
          <p:nvPr/>
        </p:nvPicPr>
        <p:blipFill>
          <a:blip r:embed="rId11">
            <a:extLst/>
          </a:blip>
          <a:stretch>
            <a:fillRect/>
          </a:stretch>
        </p:blipFill>
        <p:spPr>
          <a:xfrm>
            <a:off x="924249" y="41088223"/>
            <a:ext cx="5056268" cy="1273431"/>
          </a:xfrm>
          <a:prstGeom prst="rect">
            <a:avLst/>
          </a:prstGeom>
          <a:ln w="12700">
            <a:miter lim="400000"/>
          </a:ln>
        </p:spPr>
      </p:pic>
      <p:pic>
        <p:nvPicPr>
          <p:cNvPr id="64" name="pid.png"/>
          <p:cNvPicPr/>
          <p:nvPr/>
        </p:nvPicPr>
        <p:blipFill>
          <a:blip r:embed="rId12">
            <a:extLst/>
          </a:blip>
          <a:srcRect l="8955" b="3199"/>
          <a:stretch>
            <a:fillRect/>
          </a:stretch>
        </p:blipFill>
        <p:spPr>
          <a:xfrm>
            <a:off x="1079912" y="29842252"/>
            <a:ext cx="7429178" cy="6268933"/>
          </a:xfrm>
          <a:prstGeom prst="rect">
            <a:avLst/>
          </a:prstGeom>
          <a:ln w="12700">
            <a:miter lim="400000"/>
          </a:ln>
        </p:spPr>
      </p:pic>
      <p:sp>
        <p:nvSpPr>
          <p:cNvPr id="65" name="Shape 65"/>
          <p:cNvSpPr/>
          <p:nvPr/>
        </p:nvSpPr>
        <p:spPr>
          <a:xfrm>
            <a:off x="1972959" y="30303688"/>
            <a:ext cx="4847543" cy="85896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2300" b="1"/>
              <a:t>2.0 &lt; p</a:t>
            </a:r>
            <a:r>
              <a:rPr sz="2300" b="1" baseline="-5999"/>
              <a:t>T</a:t>
            </a:r>
            <a:r>
              <a:rPr sz="2300" b="1"/>
              <a:t> &lt; 4.0 GeV/c, |eta| &lt; 0.7 </a:t>
            </a:r>
          </a:p>
          <a:p>
            <a:pPr lvl="0">
              <a:defRPr sz="1800"/>
            </a:pPr>
            <a:r>
              <a:rPr sz="2300" b="1"/>
              <a:t>Au+Au 200 GeV MB</a:t>
            </a:r>
          </a:p>
        </p:txBody>
      </p:sp>
      <p:pic>
        <p:nvPicPr>
          <p:cNvPr id="66" name="dca.png"/>
          <p:cNvPicPr/>
          <p:nvPr/>
        </p:nvPicPr>
        <p:blipFill>
          <a:blip r:embed="rId13">
            <a:extLst/>
          </a:blip>
          <a:srcRect l="9003" t="2531" b="3665"/>
          <a:stretch>
            <a:fillRect/>
          </a:stretch>
        </p:blipFill>
        <p:spPr>
          <a:xfrm>
            <a:off x="9598823" y="35469143"/>
            <a:ext cx="5242827" cy="5156663"/>
          </a:xfrm>
          <a:prstGeom prst="rect">
            <a:avLst/>
          </a:prstGeom>
          <a:ln w="12700">
            <a:miter lim="400000"/>
          </a:ln>
        </p:spPr>
      </p:pic>
      <p:sp>
        <p:nvSpPr>
          <p:cNvPr id="67" name="Shape 67"/>
          <p:cNvSpPr/>
          <p:nvPr/>
        </p:nvSpPr>
        <p:spPr>
          <a:xfrm>
            <a:off x="10071074" y="35824786"/>
            <a:ext cx="4463770" cy="127343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1900" b="1"/>
              <a:t>2.0 &lt; pT &lt; 4.0 GeV/c, |eta| &lt; 0.7 </a:t>
            </a:r>
          </a:p>
          <a:p>
            <a:pPr lvl="0">
              <a:defRPr sz="1800"/>
            </a:pPr>
            <a:r>
              <a:rPr sz="1900" b="1"/>
              <a:t>Au+Au 200 GeV MB</a:t>
            </a:r>
          </a:p>
          <a:p>
            <a:pPr lvl="0">
              <a:defRPr sz="1800"/>
            </a:pPr>
            <a:r>
              <a:rPr sz="1900" b="1"/>
              <a:t>Inclusive e</a:t>
            </a:r>
          </a:p>
        </p:txBody>
      </p:sp>
      <p:pic>
        <p:nvPicPr>
          <p:cNvPr id="68" name="bfrac-PHE1.0.txt.png"/>
          <p:cNvPicPr/>
          <p:nvPr/>
        </p:nvPicPr>
        <p:blipFill>
          <a:blip r:embed="rId14">
            <a:extLst/>
          </a:blip>
          <a:srcRect r="67366" b="456"/>
          <a:stretch>
            <a:fillRect/>
          </a:stretch>
        </p:blipFill>
        <p:spPr>
          <a:xfrm>
            <a:off x="21889657" y="31761918"/>
            <a:ext cx="7273966" cy="5048016"/>
          </a:xfrm>
          <a:prstGeom prst="rect">
            <a:avLst/>
          </a:prstGeom>
          <a:ln w="12700">
            <a:miter lim="400000"/>
          </a:ln>
        </p:spPr>
      </p:pic>
      <p:pic>
        <p:nvPicPr>
          <p:cNvPr id="69" name="fit-PHE1.0.png"/>
          <p:cNvPicPr/>
          <p:nvPr/>
        </p:nvPicPr>
        <p:blipFill>
          <a:blip r:embed="rId15">
            <a:extLst/>
          </a:blip>
          <a:srcRect r="67450"/>
          <a:stretch>
            <a:fillRect/>
          </a:stretch>
        </p:blipFill>
        <p:spPr>
          <a:xfrm>
            <a:off x="20148658" y="25450159"/>
            <a:ext cx="9107129" cy="6365680"/>
          </a:xfrm>
          <a:prstGeom prst="rect">
            <a:avLst/>
          </a:prstGeom>
          <a:ln w="12700">
            <a:miter lim="400000"/>
          </a:ln>
        </p:spPr>
      </p:pic>
      <p:sp>
        <p:nvSpPr>
          <p:cNvPr id="70" name="Shape 70"/>
          <p:cNvSpPr/>
          <p:nvPr/>
        </p:nvSpPr>
        <p:spPr>
          <a:xfrm>
            <a:off x="15555872" y="25444304"/>
            <a:ext cx="9107052" cy="1076001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220578" lvl="0" indent="-220578" defTabSz="728662">
              <a:lnSpc>
                <a:spcPct val="130000"/>
              </a:lnSpc>
              <a:buSzPct val="100000"/>
              <a:buChar char="★ "/>
              <a:defRPr sz="1800"/>
            </a:pPr>
            <a:r>
              <a:rPr sz="2600"/>
              <a:t>Construct pseudo-data by </a:t>
            </a:r>
            <a:br>
              <a:rPr sz="2600"/>
            </a:br>
            <a:r>
              <a:rPr sz="2600"/>
              <a:t>adding DCA distribution for</a:t>
            </a:r>
            <a:br>
              <a:rPr sz="2600"/>
            </a:br>
            <a:r>
              <a:rPr sz="2600"/>
              <a:t>D→e, B→e and Dalitz decay</a:t>
            </a:r>
            <a:br>
              <a:rPr sz="2600"/>
            </a:br>
            <a:r>
              <a:rPr sz="2600"/>
              <a:t>electrons from fast simulations</a:t>
            </a:r>
            <a:br>
              <a:rPr sz="2600"/>
            </a:br>
            <a:r>
              <a:rPr sz="2600"/>
              <a:t>to obtain the inclusive electron </a:t>
            </a:r>
            <a:br>
              <a:rPr sz="2600"/>
            </a:br>
            <a:r>
              <a:rPr sz="2600"/>
              <a:t>DCA distribution, where D→e </a:t>
            </a:r>
            <a:br>
              <a:rPr sz="2600"/>
            </a:br>
            <a:r>
              <a:rPr sz="2600"/>
              <a:t>vs B→e ratio is from FONLL and </a:t>
            </a:r>
            <a:br>
              <a:rPr sz="2600"/>
            </a:br>
            <a:r>
              <a:rPr sz="2600"/>
              <a:t>assuming PHE/NPE ratio of 1.</a:t>
            </a:r>
            <a:br>
              <a:rPr sz="2600"/>
            </a:br>
            <a:endParaRPr sz="2600"/>
          </a:p>
          <a:p>
            <a:pPr marL="220578" lvl="0" indent="-220578" defTabSz="728662">
              <a:lnSpc>
                <a:spcPct val="130000"/>
              </a:lnSpc>
              <a:spcBef>
                <a:spcPts val="700"/>
              </a:spcBef>
              <a:buSzPct val="100000"/>
              <a:buChar char="★ "/>
              <a:defRPr sz="1800"/>
            </a:pPr>
            <a:r>
              <a:rPr sz="2600"/>
              <a:t>Assume 3x10</a:t>
            </a:r>
            <a:r>
              <a:rPr sz="2600" baseline="31999"/>
              <a:t>5</a:t>
            </a:r>
            <a:r>
              <a:rPr sz="2600"/>
              <a:t> electron can-</a:t>
            </a:r>
            <a:br>
              <a:rPr sz="2600"/>
            </a:br>
            <a:r>
              <a:rPr sz="2600"/>
              <a:t>didates in 2 &lt; p</a:t>
            </a:r>
            <a:r>
              <a:rPr sz="2600" baseline="-5999"/>
              <a:t>T</a:t>
            </a:r>
            <a:r>
              <a:rPr sz="2600"/>
              <a:t> &lt; 4 GeV/c for</a:t>
            </a:r>
            <a:br>
              <a:rPr sz="2600"/>
            </a:br>
            <a:r>
              <a:rPr sz="2600"/>
              <a:t>Run14+Run16 sample, based</a:t>
            </a:r>
            <a:br>
              <a:rPr sz="2600"/>
            </a:br>
            <a:r>
              <a:rPr sz="2600"/>
              <a:t>on current data statistics. (~50% of Run14 data)</a:t>
            </a:r>
          </a:p>
          <a:p>
            <a:pPr marL="220578" lvl="0" indent="-220578" defTabSz="728662">
              <a:lnSpc>
                <a:spcPct val="130000"/>
              </a:lnSpc>
              <a:spcBef>
                <a:spcPts val="700"/>
              </a:spcBef>
              <a:buSzPct val="100000"/>
              <a:buChar char="★ "/>
              <a:defRPr sz="1800"/>
            </a:pPr>
            <a:r>
              <a:rPr sz="2600"/>
              <a:t>Extract B→e fraction</a:t>
            </a:r>
          </a:p>
          <a:p>
            <a:pPr marL="601578" lvl="1" indent="-220578" defTabSz="728662">
              <a:lnSpc>
                <a:spcPct val="130000"/>
              </a:lnSpc>
              <a:spcBef>
                <a:spcPts val="700"/>
              </a:spcBef>
              <a:buSzPct val="100000"/>
              <a:buChar char="- "/>
              <a:defRPr sz="1800"/>
            </a:pPr>
            <a:r>
              <a:rPr sz="2600"/>
              <a:t>Fit the pseudo-data inclusive electron </a:t>
            </a:r>
            <a:br>
              <a:rPr sz="2600"/>
            </a:br>
            <a:r>
              <a:rPr sz="2600"/>
              <a:t>distribution by D→e, B→e and Dalitz </a:t>
            </a:r>
            <a:br>
              <a:rPr sz="2600"/>
            </a:br>
            <a:r>
              <a:rPr sz="2600"/>
              <a:t>electron template.</a:t>
            </a:r>
          </a:p>
          <a:p>
            <a:pPr marL="601578" lvl="1" indent="-220578" defTabSz="728662">
              <a:lnSpc>
                <a:spcPct val="130000"/>
              </a:lnSpc>
              <a:spcBef>
                <a:spcPts val="700"/>
              </a:spcBef>
              <a:buSzPct val="100000"/>
              <a:buChar char="- "/>
              <a:defRPr sz="1800"/>
            </a:pPr>
            <a:r>
              <a:rPr sz="2600"/>
              <a:t>Repeat 1000 times the generation of </a:t>
            </a:r>
            <a:br>
              <a:rPr sz="2600"/>
            </a:br>
            <a:r>
              <a:rPr sz="2600"/>
              <a:t>pseudo-data, and D→e, B→e and Dalitz </a:t>
            </a:r>
            <a:br>
              <a:rPr sz="2600"/>
            </a:br>
            <a:r>
              <a:rPr sz="2600"/>
              <a:t>electron template fit.</a:t>
            </a:r>
          </a:p>
        </p:txBody>
      </p:sp>
      <p:pic>
        <p:nvPicPr>
          <p:cNvPr id="71" name="purity.png"/>
          <p:cNvPicPr/>
          <p:nvPr/>
        </p:nvPicPr>
        <p:blipFill>
          <a:blip r:embed="rId16">
            <a:extLst/>
          </a:blip>
          <a:srcRect l="9762" r="3823" b="2551"/>
          <a:stretch>
            <a:fillRect/>
          </a:stretch>
        </p:blipFill>
        <p:spPr>
          <a:xfrm>
            <a:off x="8460842" y="29903325"/>
            <a:ext cx="6222573" cy="5272179"/>
          </a:xfrm>
          <a:prstGeom prst="rect">
            <a:avLst/>
          </a:prstGeom>
          <a:ln w="12700">
            <a:miter lim="400000"/>
          </a:ln>
        </p:spPr>
      </p:pic>
      <p:sp>
        <p:nvSpPr>
          <p:cNvPr id="72" name="Shape 72"/>
          <p:cNvSpPr/>
          <p:nvPr/>
        </p:nvSpPr>
        <p:spPr>
          <a:xfrm>
            <a:off x="10639867" y="29690612"/>
            <a:ext cx="1889955" cy="4125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200"/>
            </a:lvl1pPr>
          </a:lstStyle>
          <a:p>
            <a:pPr lvl="0">
              <a:defRPr sz="1800"/>
            </a:pPr>
            <a:r>
              <a:rPr sz="2200"/>
              <a:t>Electron purity</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671</Words>
  <Application>Microsoft Macintosh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Helvetica</vt:lpstr>
      <vt:lpstr>Helvetica Light</vt:lpstr>
      <vt:lpstr>Helvetica Neue</vt:lpstr>
      <vt:lpstr>Times New Roman</vt:lpstr>
      <vt:lpstr>Default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Kunsu Oh</cp:lastModifiedBy>
  <cp:revision>1</cp:revision>
  <dcterms:modified xsi:type="dcterms:W3CDTF">2015-11-19T23:12:14Z</dcterms:modified>
</cp:coreProperties>
</file>