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0" r:id="rId4"/>
    <p:sldId id="290" r:id="rId5"/>
    <p:sldId id="259" r:id="rId6"/>
    <p:sldId id="281" r:id="rId7"/>
    <p:sldId id="283" r:id="rId8"/>
    <p:sldId id="295" r:id="rId9"/>
    <p:sldId id="286" r:id="rId10"/>
    <p:sldId id="282" r:id="rId11"/>
    <p:sldId id="287" r:id="rId12"/>
    <p:sldId id="288" r:id="rId13"/>
    <p:sldId id="294" r:id="rId14"/>
    <p:sldId id="289" r:id="rId15"/>
    <p:sldId id="291" r:id="rId16"/>
    <p:sldId id="292" r:id="rId17"/>
    <p:sldId id="29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10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A1E3-9493-4C10-9858-1EA225B31163}" type="datetimeFigureOut">
              <a:rPr lang="zh-CN" altLang="en-US" smtClean="0"/>
              <a:t>2015/9/29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BF89-6519-4828-AC99-BB9BAB12C7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50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948F-6AE1-4C7F-BA3D-75BEFB0A5795}" type="datetimeFigureOut">
              <a:rPr lang="zh-CN" altLang="en-US" smtClean="0"/>
              <a:t>2015/9/29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0098-1AF8-4107-B196-322EFA9027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50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0098-1AF8-4107-B196-322EFA9027E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02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B0098-1AF8-4107-B196-322EFA9027E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35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2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90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28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600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34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59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7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87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15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993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09/30/2015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Shuai Yang, Quark Matter 2015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0BBBBB8D-5C56-4C77-BC9E-145F76BFA86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00" y="0"/>
            <a:ext cx="1771300" cy="1366221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389065" y="1014745"/>
            <a:ext cx="7528563" cy="0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320" y="1048714"/>
            <a:ext cx="8553690" cy="1983853"/>
          </a:xfrm>
        </p:spPr>
        <p:txBody>
          <a:bodyPr>
            <a:normAutofit/>
          </a:bodyPr>
          <a:lstStyle/>
          <a:p>
            <a:r>
              <a:rPr lang="en-US" altLang="zh-CN" sz="4200" dirty="0"/>
              <a:t>System-size and energy </a:t>
            </a:r>
            <a:r>
              <a:rPr lang="en-US" altLang="zh-CN" sz="4200" dirty="0" smtClean="0"/>
              <a:t>dependence </a:t>
            </a:r>
            <a:r>
              <a:rPr lang="en-US" altLang="zh-CN" sz="4200" dirty="0"/>
              <a:t>of </a:t>
            </a:r>
            <a:r>
              <a:rPr lang="en-US" altLang="zh-CN" sz="4200" dirty="0" smtClean="0"/>
              <a:t>di-electron </a:t>
            </a:r>
            <a:r>
              <a:rPr lang="en-US" altLang="zh-CN" sz="4200" dirty="0"/>
              <a:t>excess invariant-mass spectra at STAR</a:t>
            </a:r>
            <a:endParaRPr lang="zh-CN" altLang="en-US" sz="4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04739" y="3163714"/>
            <a:ext cx="5492851" cy="1190569"/>
          </a:xfrm>
        </p:spPr>
        <p:txBody>
          <a:bodyPr anchor="ctr" anchorCtr="1">
            <a:noAutofit/>
          </a:bodyPr>
          <a:lstStyle/>
          <a:p>
            <a:r>
              <a:rPr lang="en-US" altLang="zh-CN" sz="2000" dirty="0"/>
              <a:t>Shuai </a:t>
            </a:r>
            <a:r>
              <a:rPr lang="en-US" altLang="zh-CN" sz="2000" dirty="0" smtClean="0"/>
              <a:t>Yang (</a:t>
            </a:r>
            <a:r>
              <a:rPr lang="en-US" altLang="zh-CN" sz="2000" dirty="0" smtClean="0">
                <a:solidFill>
                  <a:srgbClr val="0000FF"/>
                </a:solidFill>
              </a:rPr>
              <a:t>for the STAR Collaboration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University of Science and Technology of China</a:t>
            </a:r>
          </a:p>
          <a:p>
            <a:r>
              <a:rPr lang="en-US" altLang="zh-CN" sz="2000" dirty="0" smtClean="0"/>
              <a:t>Brookhaven National Laboratory 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FB8D7"/>
              </a:clrFrom>
              <a:clrTo>
                <a:srgbClr val="9FB8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" y="113893"/>
            <a:ext cx="1131094" cy="112303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085756" y="4485430"/>
            <a:ext cx="493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Quark Matter 2015</a:t>
            </a:r>
          </a:p>
          <a:p>
            <a:pPr algn="ctr"/>
            <a:r>
              <a:rPr lang="en-US" altLang="zh-CN" sz="2400" dirty="0" smtClean="0"/>
              <a:t>Kobe Fashion Mart, Kobe, Japan</a:t>
            </a:r>
          </a:p>
          <a:p>
            <a:pPr algn="ctr"/>
            <a:r>
              <a:rPr lang="en-US" altLang="zh-CN" sz="2400" dirty="0" smtClean="0"/>
              <a:t>September 27 – October 3, 2015</a:t>
            </a:r>
            <a:endParaRPr lang="zh-CN" altLang="en-US" sz="2400" dirty="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9" y="5697046"/>
            <a:ext cx="2911013" cy="1069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18" y="5443423"/>
            <a:ext cx="2293782" cy="13230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64" y="5725853"/>
            <a:ext cx="3627562" cy="10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36"/>
    </mc:Choice>
    <mc:Fallback>
      <p:transition spd="slow" advTm="1143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687" y="196768"/>
            <a:ext cx="7886700" cy="891252"/>
          </a:xfrm>
        </p:spPr>
        <p:txBody>
          <a:bodyPr/>
          <a:lstStyle/>
          <a:p>
            <a:pPr algn="ctr"/>
            <a:r>
              <a:rPr lang="en-US" altLang="zh-CN" dirty="0"/>
              <a:t>Excess </a:t>
            </a:r>
            <a:r>
              <a:rPr lang="en-US" altLang="zh-CN" dirty="0" smtClean="0"/>
              <a:t>spectrum </a:t>
            </a:r>
            <a:r>
              <a:rPr lang="en-US" altLang="zh-CN" dirty="0"/>
              <a:t>and </a:t>
            </a:r>
            <a:r>
              <a:rPr lang="en-US" altLang="zh-CN" dirty="0" smtClean="0"/>
              <a:t>yield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09/30/2015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2" y="1088021"/>
            <a:ext cx="3861972" cy="5020564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103464" y="4853503"/>
            <a:ext cx="4761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buFont typeface="Wingdings" panose="05000000000000000000" pitchFamily="2" charset="2"/>
              <a:buChar char="Ø"/>
              <a:tabLst>
                <a:tab pos="114300" algn="l"/>
              </a:tabLst>
            </a:pPr>
            <a:r>
              <a:rPr lang="en-US" altLang="zh-CN" sz="2400" dirty="0" smtClean="0"/>
              <a:t>Excess yield in </a:t>
            </a:r>
            <a:r>
              <a:rPr lang="el-GR" altLang="zh-CN" sz="2400" dirty="0" smtClean="0"/>
              <a:t>ρ</a:t>
            </a:r>
            <a:r>
              <a:rPr lang="en-US" altLang="zh-CN" sz="2400" dirty="0" smtClean="0"/>
              <a:t>-like mass region:</a:t>
            </a:r>
          </a:p>
          <a:p>
            <a:pPr marL="515938" indent="-2286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altLang="zh-CN" sz="2400" dirty="0" smtClean="0"/>
              <a:t>Increase faster than </a:t>
            </a:r>
            <a:r>
              <a:rPr lang="en-US" altLang="zh-CN" sz="2400" dirty="0" err="1" smtClean="0"/>
              <a:t>N</a:t>
            </a:r>
            <a:r>
              <a:rPr lang="en-US" altLang="zh-CN" sz="2400" baseline="-25000" dirty="0" err="1" smtClean="0"/>
              <a:t>part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scaling</a:t>
            </a:r>
          </a:p>
          <a:p>
            <a:pPr marL="515938" indent="-2286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altLang="zh-CN" sz="2400" dirty="0" smtClean="0"/>
              <a:t>Sensitive to medium dynamics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4027335" y="990378"/>
            <a:ext cx="4475544" cy="3580201"/>
            <a:chOff x="4027335" y="990378"/>
            <a:chExt cx="4475544" cy="3580201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335" y="990378"/>
              <a:ext cx="4475544" cy="3356658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4572000" y="4293580"/>
              <a:ext cx="31531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/>
                <a:t>AuAu@200 GeV: </a:t>
              </a:r>
              <a:r>
                <a:rPr lang="en-US" altLang="zh-CN" sz="1200" i="1" dirty="0" smtClean="0"/>
                <a:t>STAR, PRL 113 (2014) 022301</a:t>
              </a:r>
              <a:endParaRPr lang="zh-CN" altLang="en-US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9071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06"/>
    </mc:Choice>
    <mc:Fallback>
      <p:transition spd="slow" advTm="8620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08" y="3362189"/>
            <a:ext cx="3435709" cy="246887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037678" y="4655976"/>
            <a:ext cx="2135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Theory:</a:t>
            </a:r>
          </a:p>
          <a:p>
            <a:r>
              <a:rPr lang="en-US" altLang="zh-CN" sz="1200" i="1" dirty="0" smtClean="0"/>
              <a:t>R</a:t>
            </a:r>
            <a:r>
              <a:rPr lang="en-US" altLang="zh-CN" sz="1200" i="1" dirty="0"/>
              <a:t>. Rapp</a:t>
            </a:r>
            <a:r>
              <a:rPr lang="en-US" altLang="zh-CN" sz="1200" i="1" dirty="0" smtClean="0"/>
              <a:t>, PRC 63 (2001) 054907</a:t>
            </a:r>
          </a:p>
          <a:p>
            <a:r>
              <a:rPr lang="en-US" altLang="zh-CN" sz="1200" dirty="0" smtClean="0"/>
              <a:t>AuAu@200 GeV:</a:t>
            </a:r>
          </a:p>
          <a:p>
            <a:r>
              <a:rPr lang="en-US" altLang="zh-CN" sz="1200" i="1" dirty="0" smtClean="0"/>
              <a:t>STAR, PLB 750 (2015) 64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833" y="81017"/>
            <a:ext cx="8029215" cy="98384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/>
              <a:t>Acceptance corrected excess </a:t>
            </a:r>
            <a:r>
              <a:rPr lang="en-US" altLang="zh-CN" sz="3600" dirty="0" smtClean="0"/>
              <a:t>spectra</a:t>
            </a:r>
            <a:endParaRPr lang="zh-CN" altLang="en-US" sz="3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8" y="3362188"/>
            <a:ext cx="3435709" cy="24688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007" y="1008026"/>
            <a:ext cx="3435711" cy="24688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28650" y="5786042"/>
            <a:ext cx="8341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altLang="zh-CN" dirty="0"/>
              <a:t>A</a:t>
            </a:r>
            <a:r>
              <a:rPr lang="en-US" altLang="zh-CN" dirty="0" smtClean="0"/>
              <a:t>cceptance-corrected excess </a:t>
            </a:r>
            <a:r>
              <a:rPr lang="en-US" altLang="zh-CN" dirty="0"/>
              <a:t>mass </a:t>
            </a:r>
            <a:r>
              <a:rPr lang="en-US" altLang="zh-CN" dirty="0" smtClean="0"/>
              <a:t>spectra are </a:t>
            </a:r>
            <a:r>
              <a:rPr lang="en-US" altLang="zh-CN" b="1" dirty="0" smtClean="0">
                <a:solidFill>
                  <a:srgbClr val="FF0000"/>
                </a:solidFill>
              </a:rPr>
              <a:t>well </a:t>
            </a:r>
            <a:r>
              <a:rPr lang="en-US" altLang="zh-CN" b="1" dirty="0">
                <a:solidFill>
                  <a:srgbClr val="FF0000"/>
                </a:solidFill>
              </a:rPr>
              <a:t>described by a </a:t>
            </a:r>
            <a:r>
              <a:rPr lang="el-GR" altLang="zh-CN" b="1" dirty="0" smtClean="0">
                <a:solidFill>
                  <a:srgbClr val="FF0000"/>
                </a:solidFill>
              </a:rPr>
              <a:t>ρ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broadened spectral function </a:t>
            </a:r>
            <a:r>
              <a:rPr lang="en-US" altLang="zh-CN" b="1" dirty="0" smtClean="0">
                <a:solidFill>
                  <a:srgbClr val="FF0000"/>
                </a:solidFill>
              </a:rPr>
              <a:t>in </a:t>
            </a:r>
            <a:r>
              <a:rPr lang="en-US" altLang="zh-CN" b="1" dirty="0">
                <a:solidFill>
                  <a:srgbClr val="FF0000"/>
                </a:solidFill>
              </a:rPr>
              <a:t>various collision systems and </a:t>
            </a:r>
            <a:r>
              <a:rPr lang="en-US" altLang="zh-CN" b="1" dirty="0" smtClean="0">
                <a:solidFill>
                  <a:srgbClr val="FF0000"/>
                </a:solidFill>
              </a:rPr>
              <a:t>energies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3" y="1008024"/>
            <a:ext cx="3435714" cy="246887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037678" y="1631113"/>
            <a:ext cx="213574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0000FF"/>
                </a:solidFill>
              </a:rPr>
              <a:t>B</a:t>
            </a:r>
            <a:r>
              <a:rPr lang="en-US" altLang="zh-CN" sz="2200" dirty="0" smtClean="0"/>
              <a:t>eam</a:t>
            </a:r>
            <a:r>
              <a:rPr lang="en-US" altLang="zh-CN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</a:rPr>
              <a:t>E</a:t>
            </a:r>
            <a:r>
              <a:rPr lang="en-US" altLang="zh-CN" sz="2200" dirty="0" smtClean="0"/>
              <a:t>nergy</a:t>
            </a:r>
            <a:r>
              <a:rPr lang="en-US" altLang="zh-CN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</a:rPr>
              <a:t>S</a:t>
            </a:r>
            <a:r>
              <a:rPr lang="en-US" altLang="zh-CN" sz="2200" dirty="0" smtClean="0"/>
              <a:t>can</a:t>
            </a:r>
            <a:r>
              <a:rPr lang="en-US" altLang="zh-CN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</a:rPr>
              <a:t>I</a:t>
            </a:r>
            <a:r>
              <a:rPr lang="en-US" altLang="zh-CN" sz="2200" dirty="0" smtClean="0"/>
              <a:t>:</a:t>
            </a:r>
            <a:r>
              <a:rPr lang="en-US" altLang="zh-CN" sz="2200" dirty="0" smtClean="0">
                <a:solidFill>
                  <a:srgbClr val="FF0000"/>
                </a:solidFill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</a:rPr>
              <a:t>27, 39, 62.4 GeV</a:t>
            </a:r>
            <a:endParaRPr lang="en-US" altLang="zh-CN" sz="2200" i="1" dirty="0" smtClean="0">
              <a:solidFill>
                <a:srgbClr val="0000FF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41532" y="3498273"/>
            <a:ext cx="21357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 smtClean="0">
                <a:solidFill>
                  <a:srgbClr val="0000FF"/>
                </a:solidFill>
              </a:rPr>
              <a:t>AuAu@200 GeV</a:t>
            </a:r>
            <a:endParaRPr lang="en-US" altLang="zh-CN" sz="2200" i="1" dirty="0">
              <a:solidFill>
                <a:srgbClr val="0000FF"/>
              </a:solidFill>
            </a:endParaRPr>
          </a:p>
          <a:p>
            <a:r>
              <a:rPr lang="en-US" altLang="zh-CN" sz="2200" dirty="0" smtClean="0">
                <a:solidFill>
                  <a:srgbClr val="0000FF"/>
                </a:solidFill>
              </a:rPr>
              <a:t>UU@193 GeV</a:t>
            </a:r>
          </a:p>
        </p:txBody>
      </p:sp>
    </p:spTree>
    <p:extLst>
      <p:ext uri="{BB962C8B-B14F-4D97-AF65-F5344CB8AC3E}">
        <p14:creationId xmlns:p14="http://schemas.microsoft.com/office/powerpoint/2010/main" val="428639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920"/>
    </mc:Choice>
    <mc:Fallback>
      <p:transition spd="slow" advTm="719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62288"/>
            <a:ext cx="5089946" cy="36575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156" y="61008"/>
            <a:ext cx="7886700" cy="896515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Energy and system-size </a:t>
            </a:r>
            <a:r>
              <a:rPr lang="en-US" altLang="zh-CN" dirty="0" smtClean="0"/>
              <a:t>dependence </a:t>
            </a:r>
            <a:r>
              <a:rPr lang="en-US" altLang="zh-CN" dirty="0"/>
              <a:t>of integrated excess yield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404922" y="1326929"/>
            <a:ext cx="3484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AuAu@200 GeV, 19.6 GeV:  </a:t>
            </a:r>
            <a:r>
              <a:rPr lang="en-US" altLang="zh-CN" sz="1200" i="1" dirty="0" smtClean="0"/>
              <a:t>STAR, PLB </a:t>
            </a:r>
            <a:r>
              <a:rPr lang="en-US" altLang="zh-CN" sz="1200" i="1" dirty="0"/>
              <a:t>750 (2015) </a:t>
            </a:r>
            <a:r>
              <a:rPr lang="en-US" altLang="zh-CN" sz="1200" i="1" dirty="0" smtClean="0"/>
              <a:t>64</a:t>
            </a:r>
            <a:endParaRPr lang="en-US" altLang="zh-CN" sz="1200" i="1" dirty="0"/>
          </a:p>
          <a:p>
            <a:r>
              <a:rPr lang="en-US" altLang="zh-CN" sz="1200" dirty="0" smtClean="0"/>
              <a:t>InIn@17.3 GeV: </a:t>
            </a:r>
            <a:r>
              <a:rPr lang="fr-FR" altLang="zh-CN" sz="1200" i="1" dirty="0" smtClean="0"/>
              <a:t>NA60, Eur. Phys. J. C 59 (2009) 607</a:t>
            </a:r>
            <a:endParaRPr lang="en-US" altLang="zh-CN" sz="1200" i="1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430473" y="4814227"/>
            <a:ext cx="828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The normalized excess yields of UU@193GeV and AuAu@200GeV</a:t>
            </a: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altLang="zh-CN" dirty="0"/>
              <a:t>I</a:t>
            </a:r>
            <a:r>
              <a:rPr lang="en-US" altLang="zh-CN" dirty="0" smtClean="0"/>
              <a:t>ncrease </a:t>
            </a:r>
            <a:r>
              <a:rPr lang="en-US" altLang="zh-CN" dirty="0"/>
              <a:t>from peripheral to central </a:t>
            </a:r>
            <a:r>
              <a:rPr lang="en-US" altLang="zh-CN" dirty="0" smtClean="0"/>
              <a:t>collisions.</a:t>
            </a:r>
          </a:p>
          <a:p>
            <a:pPr marL="457200" indent="-220663">
              <a:buFont typeface="Arial" panose="020B0604020202020204" pitchFamily="34" charset="0"/>
              <a:buChar char="•"/>
            </a:pPr>
            <a:r>
              <a:rPr lang="en-US" altLang="zh-CN" dirty="0" smtClean="0"/>
              <a:t>In central collisions are higher than those at lower energies.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solidFill>
                  <a:srgbClr val="FF0000"/>
                </a:solidFill>
              </a:rPr>
              <a:t>Indicate longer medium lifetime in central UU@193GeV and AuAu@200GeV collisions.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60704"/>
            <a:ext cx="5089946" cy="365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5158235" y="2016002"/>
                <a:ext cx="4078361" cy="2533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1775" indent="-231775">
                  <a:buFont typeface="Wingdings" panose="05000000000000000000" pitchFamily="2" charset="2"/>
                  <a:buChar char="Ø"/>
                </a:pP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The normalized excess yield in LMR is proportional to the medium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life 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time (HG </a:t>
                </a:r>
                <a:r>
                  <a:rPr lang="en-US" altLang="zh-CN" sz="2200" dirty="0">
                    <a:solidFill>
                      <a:srgbClr val="FF0000"/>
                    </a:solidFill>
                  </a:rPr>
                  <a:t>+ 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QGP) for</a:t>
                </a:r>
                <a:r>
                  <a:rPr lang="en-US" altLang="zh-CN" sz="22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200" dirty="0" smtClean="0">
                    <a:solidFill>
                      <a:srgbClr val="FF0000"/>
                    </a:solidFill>
                  </a:rPr>
                  <a:t> = 17.3-200 GeV</a:t>
                </a:r>
              </a:p>
              <a:p>
                <a:pPr marL="231775"/>
                <a:r>
                  <a:rPr lang="en-US" altLang="zh-CN" sz="1200" dirty="0" smtClean="0"/>
                  <a:t>[</a:t>
                </a:r>
                <a:r>
                  <a:rPr lang="nl-NL" altLang="zh-CN" sz="1200" i="1" dirty="0" smtClean="0"/>
                  <a:t>R</a:t>
                </a:r>
                <a:r>
                  <a:rPr lang="nl-NL" altLang="zh-CN" sz="1200" i="1" dirty="0"/>
                  <a:t>. Rapp, H. van Hees, arXiv:1411.4612</a:t>
                </a:r>
                <a:r>
                  <a:rPr lang="en-US" altLang="zh-CN" sz="1200" dirty="0" smtClean="0"/>
                  <a:t>]</a:t>
                </a:r>
              </a:p>
              <a:p>
                <a:pPr marL="463550" indent="-231775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00FF"/>
                    </a:solidFill>
                  </a:rPr>
                  <a:t>Nearly constant total baryon density</a:t>
                </a:r>
              </a:p>
              <a:p>
                <a:pPr marL="463550" indent="-231775">
                  <a:buFont typeface="Arial" panose="020B0604020202020204" pitchFamily="34" charset="0"/>
                  <a:buChar char="•"/>
                </a:pPr>
                <a:r>
                  <a:rPr lang="en-US" altLang="zh-CN" dirty="0" smtClean="0">
                    <a:solidFill>
                      <a:srgbClr val="0000FF"/>
                    </a:solidFill>
                  </a:rPr>
                  <a:t>Emission rate dominated around T</a:t>
                </a:r>
                <a:r>
                  <a:rPr lang="en-US" altLang="zh-CN" baseline="-250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463550" indent="-231775">
                  <a:buFont typeface="Arial" panose="020B0604020202020204" pitchFamily="34" charset="0"/>
                  <a:buChar char="•"/>
                </a:pP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35" y="2016002"/>
                <a:ext cx="4078361" cy="2533642"/>
              </a:xfrm>
              <a:prstGeom prst="rect">
                <a:avLst/>
              </a:prstGeom>
              <a:blipFill rotWithShape="0">
                <a:blip r:embed="rId5"/>
                <a:stretch>
                  <a:fillRect l="-1644" t="-1687" r="-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1156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41"/>
    </mc:Choice>
    <mc:Fallback>
      <p:transition spd="slow" advTm="12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3" y="1155679"/>
            <a:ext cx="4622425" cy="346681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82" y="0"/>
            <a:ext cx="7886700" cy="10222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Di-electron measurements in </a:t>
            </a:r>
            <a:r>
              <a:rPr lang="en-US" altLang="zh-CN" dirty="0" smtClean="0">
                <a:solidFill>
                  <a:srgbClr val="0000FF"/>
                </a:solidFill>
              </a:rPr>
              <a:t>B</a:t>
            </a:r>
            <a:r>
              <a:rPr lang="en-US" altLang="zh-CN" dirty="0" smtClean="0"/>
              <a:t>eam </a:t>
            </a:r>
            <a:r>
              <a:rPr lang="en-US" altLang="zh-CN" dirty="0" smtClean="0">
                <a:solidFill>
                  <a:srgbClr val="0000FF"/>
                </a:solidFill>
              </a:rPr>
              <a:t>E</a:t>
            </a:r>
            <a:r>
              <a:rPr lang="en-US" altLang="zh-CN" dirty="0" smtClean="0"/>
              <a:t>nergy </a:t>
            </a:r>
            <a:r>
              <a:rPr lang="en-US" altLang="zh-CN" dirty="0" smtClean="0">
                <a:solidFill>
                  <a:srgbClr val="0000FF"/>
                </a:solidFill>
              </a:rPr>
              <a:t>S</a:t>
            </a:r>
            <a:r>
              <a:rPr lang="en-US" altLang="zh-CN" dirty="0" smtClean="0"/>
              <a:t>can </a:t>
            </a:r>
            <a:r>
              <a:rPr lang="en-US" altLang="zh-CN" dirty="0" smtClean="0">
                <a:solidFill>
                  <a:srgbClr val="0000FF"/>
                </a:solidFill>
              </a:rPr>
              <a:t>II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85582" y="4369264"/>
                <a:ext cx="8612527" cy="2342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Systematically study di-electron continuum from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000" dirty="0" smtClean="0"/>
                  <a:t> = 7.7 – 19.6 GeV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altLang="zh-CN" sz="2000" dirty="0" smtClean="0"/>
                  <a:t>nner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T</a:t>
                </a:r>
                <a:r>
                  <a:rPr lang="en-US" altLang="zh-CN" sz="2000" dirty="0"/>
                  <a:t>ime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P</a:t>
                </a:r>
                <a:r>
                  <a:rPr lang="en-US" altLang="zh-CN" sz="2000" dirty="0"/>
                  <a:t>rojection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zh-CN" sz="2000" dirty="0"/>
                  <a:t>hamber (</a:t>
                </a:r>
                <a:r>
                  <a:rPr lang="en-US" altLang="zh-CN" sz="2000" dirty="0" err="1"/>
                  <a:t>iTPC</a:t>
                </a:r>
                <a:r>
                  <a:rPr lang="en-US" altLang="zh-CN" sz="2000" dirty="0" smtClean="0"/>
                  <a:t>) upgrade: reduce systematic and statistical uncertainties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Distinguish models with different </a:t>
                </a:r>
                <a:r>
                  <a:rPr lang="el-GR" altLang="zh-CN" sz="2000" dirty="0" smtClean="0"/>
                  <a:t>ρ</a:t>
                </a:r>
                <a:r>
                  <a:rPr lang="en-US" altLang="zh-CN" sz="2000" dirty="0" smtClean="0"/>
                  <a:t>-meson broadening mechanisms (</a:t>
                </a:r>
                <a:r>
                  <a:rPr lang="en-US" altLang="zh-CN" sz="2000" dirty="0" smtClean="0">
                    <a:solidFill>
                      <a:srgbClr val="0000FF"/>
                    </a:solidFill>
                  </a:rPr>
                  <a:t>Rapp’s method vs. PHSD</a:t>
                </a:r>
                <a:r>
                  <a:rPr lang="en-US" altLang="zh-CN" sz="2000" dirty="0" smtClean="0"/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000" dirty="0" smtClean="0"/>
                  <a:t>Study the total baryon density effect on LMR excess yield in BESII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2200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2" y="4369264"/>
                <a:ext cx="8612527" cy="2342501"/>
              </a:xfrm>
              <a:prstGeom prst="rect">
                <a:avLst/>
              </a:prstGeom>
              <a:blipFill rotWithShape="0">
                <a:blip r:embed="rId3"/>
                <a:stretch>
                  <a:fillRect l="-6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4" y="1401536"/>
            <a:ext cx="4140178" cy="2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352"/>
    </mc:Choice>
    <mc:Fallback>
      <p:transition spd="slow" advTm="22235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82" y="162046"/>
            <a:ext cx="7886700" cy="891251"/>
          </a:xfrm>
        </p:spPr>
        <p:txBody>
          <a:bodyPr/>
          <a:lstStyle/>
          <a:p>
            <a:pPr algn="ctr"/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0834" y="1246892"/>
            <a:ext cx="8677396" cy="5059986"/>
          </a:xfrm>
        </p:spPr>
        <p:txBody>
          <a:bodyPr>
            <a:noAutofit/>
          </a:bodyPr>
          <a:lstStyle/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The di-electron production is systematically studied in UU@193 GeV for the first time.</a:t>
            </a:r>
          </a:p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LMR excess at all collision systems can be consistently described by a </a:t>
            </a:r>
            <a:r>
              <a:rPr lang="el-GR" altLang="zh-CN" dirty="0" smtClean="0"/>
              <a:t>ρ</a:t>
            </a:r>
            <a:r>
              <a:rPr lang="en-US" altLang="zh-CN" dirty="0" smtClean="0"/>
              <a:t> broadened spectral function scenario.</a:t>
            </a:r>
          </a:p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excess yield in </a:t>
            </a:r>
            <a:r>
              <a:rPr lang="el-GR" altLang="zh-CN" dirty="0" smtClean="0"/>
              <a:t>ρ</a:t>
            </a:r>
            <a:r>
              <a:rPr lang="en-US" altLang="zh-CN" dirty="0" smtClean="0"/>
              <a:t>-like mass region has a strong  centrality dependence and increases faster than </a:t>
            </a: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part</a:t>
            </a:r>
            <a:r>
              <a:rPr lang="en-US" altLang="zh-CN" dirty="0" smtClean="0"/>
              <a:t> scaling in UU@193 GeV and AuAu@200GeV.</a:t>
            </a:r>
          </a:p>
          <a:p>
            <a:pPr marL="349250" indent="-3492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FF0000"/>
                </a:solidFill>
              </a:rPr>
              <a:t>The </a:t>
            </a:r>
            <a:r>
              <a:rPr lang="en-US" altLang="zh-CN" dirty="0">
                <a:solidFill>
                  <a:srgbClr val="FF0000"/>
                </a:solidFill>
              </a:rPr>
              <a:t>measurements indicate that the lifetime of medium created in central UU@193GeV and AuAu@200GeV collisions is longer than those in peripheral collisions and at lower energies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7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5"/>
    </mc:Choice>
    <mc:Fallback>
      <p:transition spd="slow" advTm="4811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65257"/>
            <a:ext cx="78867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7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"/>
    </mc:Choice>
    <mc:Fallback xmlns="">
      <p:transition spd="slow" advTm="115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5" y="1237128"/>
            <a:ext cx="7123949" cy="51192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99497" y="1210231"/>
            <a:ext cx="352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InIn@17.3 </a:t>
            </a:r>
            <a:r>
              <a:rPr lang="en-US" altLang="zh-CN" sz="1200" dirty="0"/>
              <a:t>GeV</a:t>
            </a:r>
            <a:r>
              <a:rPr lang="en-US" altLang="zh-CN" sz="1200" dirty="0" smtClean="0"/>
              <a:t>: </a:t>
            </a:r>
            <a:r>
              <a:rPr lang="en-US" altLang="zh-CN" sz="1200" i="1" dirty="0" smtClean="0"/>
              <a:t>NA60, </a:t>
            </a:r>
            <a:r>
              <a:rPr lang="pl-PL" altLang="zh-CN" sz="1200" i="1" dirty="0" smtClean="0"/>
              <a:t>AIP </a:t>
            </a:r>
            <a:r>
              <a:rPr lang="pl-PL" altLang="zh-CN" sz="1200" i="1" dirty="0"/>
              <a:t>Conf. Proc. 1322 (2010) 1</a:t>
            </a:r>
            <a:endParaRPr lang="en-US" altLang="zh-CN" sz="1200" i="1" dirty="0"/>
          </a:p>
        </p:txBody>
      </p:sp>
    </p:spTree>
    <p:extLst>
      <p:ext uri="{BB962C8B-B14F-4D97-AF65-F5344CB8AC3E}">
        <p14:creationId xmlns:p14="http://schemas.microsoft.com/office/powerpoint/2010/main" val="11655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81" y="145208"/>
            <a:ext cx="7886700" cy="95438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Theoretical temperature and lifetime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17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848"/>
              </p:ext>
            </p:extLst>
          </p:nvPr>
        </p:nvGraphicFramePr>
        <p:xfrm>
          <a:off x="812036" y="1804331"/>
          <a:ext cx="7473627" cy="2966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91209"/>
                <a:gridCol w="2491209"/>
                <a:gridCol w="24912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Collision Energy (GeV)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Temperature (MeV)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Lifetime (</a:t>
                      </a:r>
                      <a:r>
                        <a:rPr lang="en-US" altLang="zh-CN" dirty="0" err="1" smtClean="0"/>
                        <a:t>fm</a:t>
                      </a:r>
                      <a:r>
                        <a:rPr lang="en-US" altLang="zh-CN" dirty="0" smtClean="0"/>
                        <a:t>/c)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AuAu@19.6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7.7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AuAu@27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AuAu@39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237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AuAu@62.4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9.2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AuAu@200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10.5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UU@193       10-40%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357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12.3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UU@193       </a:t>
                      </a:r>
                      <a:r>
                        <a:rPr lang="en-US" altLang="zh-CN" baseline="0" dirty="0" smtClean="0"/>
                        <a:t> 0-10%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392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16.2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30750" y="5017534"/>
            <a:ext cx="60361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[</a:t>
            </a:r>
            <a:r>
              <a:rPr lang="en-US" altLang="zh-CN" sz="1400" i="1" dirty="0"/>
              <a:t>R. Rapp, Adv. High Energy Phys. 2013 (2013) 148253</a:t>
            </a:r>
            <a:r>
              <a:rPr lang="en-US" altLang="zh-CN" sz="1400" dirty="0"/>
              <a:t>] ; </a:t>
            </a:r>
            <a:r>
              <a:rPr lang="en-US" altLang="zh-CN" sz="1400" dirty="0" smtClean="0"/>
              <a:t>(private communication)</a:t>
            </a:r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15735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968" y="115746"/>
            <a:ext cx="7886700" cy="949125"/>
          </a:xfrm>
        </p:spPr>
        <p:txBody>
          <a:bodyPr/>
          <a:lstStyle/>
          <a:p>
            <a:pPr algn="ctr"/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968" y="1238489"/>
            <a:ext cx="8762032" cy="5036837"/>
          </a:xfrm>
        </p:spPr>
        <p:txBody>
          <a:bodyPr>
            <a:normAutofit fontScale="92500"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zh-CN" dirty="0" smtClean="0"/>
              <a:t>Motivation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zh-CN" dirty="0" smtClean="0"/>
              <a:t>STAR experiment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zh-CN" dirty="0" smtClean="0"/>
              <a:t>Electron Identification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zh-CN" dirty="0" smtClean="0"/>
              <a:t>Di-electron measurements</a:t>
            </a:r>
          </a:p>
          <a:p>
            <a:pPr marL="566738" indent="-233363">
              <a:buFont typeface="Calibri" panose="020F0502020204030204" pitchFamily="34" charset="0"/>
              <a:buChar char="‒"/>
            </a:pPr>
            <a:r>
              <a:rPr lang="en-US" altLang="zh-CN" sz="2400" dirty="0" smtClean="0"/>
              <a:t>Di-electron mass spectra within STAR acceptance in U+U@193 GeV</a:t>
            </a:r>
          </a:p>
          <a:p>
            <a:pPr marL="798513" indent="-233363"/>
            <a:r>
              <a:rPr lang="en-US" altLang="zh-CN" sz="2400" dirty="0" smtClean="0"/>
              <a:t>Transverse momentum dependence</a:t>
            </a:r>
          </a:p>
          <a:p>
            <a:pPr marL="798513" indent="-233363"/>
            <a:r>
              <a:rPr lang="en-US" altLang="zh-CN" sz="2400" dirty="0" smtClean="0"/>
              <a:t>Centrality dependence</a:t>
            </a:r>
          </a:p>
          <a:p>
            <a:pPr marL="566738" indent="-233363">
              <a:buFont typeface="Calibri" panose="020F0502020204030204" pitchFamily="34" charset="0"/>
              <a:buChar char="‒"/>
            </a:pPr>
            <a:r>
              <a:rPr lang="en-US" altLang="zh-CN" sz="2400" dirty="0" smtClean="0"/>
              <a:t>Energy </a:t>
            </a:r>
            <a:r>
              <a:rPr lang="en-US" altLang="zh-CN" sz="2400" dirty="0"/>
              <a:t>and system-size dependence of acceptance corrected </a:t>
            </a:r>
            <a:r>
              <a:rPr lang="en-US" altLang="zh-CN" sz="2400" dirty="0" smtClean="0"/>
              <a:t>yield</a:t>
            </a:r>
          </a:p>
          <a:p>
            <a:pPr marL="798513" indent="-233363"/>
            <a:r>
              <a:rPr lang="en-US" altLang="zh-CN" sz="2400" dirty="0" smtClean="0"/>
              <a:t>AuAu@19.6, 27, 39, 62.4, 200 GeV</a:t>
            </a:r>
          </a:p>
          <a:p>
            <a:pPr marL="798513" indent="-233363"/>
            <a:r>
              <a:rPr lang="en-US" altLang="zh-CN" sz="2400" dirty="0" smtClean="0"/>
              <a:t>UU@193 GeV</a:t>
            </a:r>
          </a:p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altLang="zh-CN" dirty="0" smtClean="0"/>
              <a:t>Summary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Shuai Yang, Quark Matter 2015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09/30/2015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70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72"/>
    </mc:Choice>
    <mc:Fallback>
      <p:transition spd="slow" advTm="185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1" y="3014198"/>
            <a:ext cx="4501287" cy="3234592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157" y="104172"/>
            <a:ext cx="7886700" cy="995423"/>
          </a:xfrm>
        </p:spPr>
        <p:txBody>
          <a:bodyPr/>
          <a:lstStyle/>
          <a:p>
            <a:pPr algn="ctr"/>
            <a:r>
              <a:rPr lang="en-US" altLang="zh-CN" dirty="0" smtClean="0"/>
              <a:t>Di-lepton production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Shuai Yang, Quark Matter 2015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60025" y="1310074"/>
            <a:ext cx="4749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Di-leptons </a:t>
            </a:r>
            <a:r>
              <a:rPr lang="en-US" sz="2000" b="1" dirty="0" smtClean="0"/>
              <a:t>– penetrating </a:t>
            </a:r>
            <a:r>
              <a:rPr lang="en-US" sz="2000" b="1" dirty="0"/>
              <a:t>probe</a:t>
            </a:r>
          </a:p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sz="2000" dirty="0"/>
              <a:t>Do not suffer strong interactions </a:t>
            </a:r>
          </a:p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sz="2000" dirty="0"/>
              <a:t>Bring </a:t>
            </a:r>
            <a:r>
              <a:rPr lang="en-US" sz="2000" dirty="0" smtClean="0"/>
              <a:t>direct </a:t>
            </a:r>
            <a:r>
              <a:rPr lang="en-US" sz="2000" dirty="0"/>
              <a:t>information of the </a:t>
            </a:r>
            <a:r>
              <a:rPr lang="en-US" sz="2000" dirty="0" smtClean="0"/>
              <a:t>medium created </a:t>
            </a:r>
            <a:r>
              <a:rPr lang="en-US" sz="2000" dirty="0"/>
              <a:t>in heavy ion collisions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91183" y="1132442"/>
            <a:ext cx="4333217" cy="1714945"/>
            <a:chOff x="913305" y="643557"/>
            <a:chExt cx="5464838" cy="21083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305" y="643557"/>
              <a:ext cx="4636046" cy="1988433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1017479" y="2731624"/>
              <a:ext cx="461289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428036" y="2351813"/>
              <a:ext cx="95010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b="1" dirty="0"/>
                <a:t>Time</a:t>
              </a:r>
              <a:endParaRPr lang="zh-CN" altLang="en-US" sz="1350" b="1" dirty="0"/>
            </a:p>
          </p:txBody>
        </p:sp>
      </p:grp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4119901" y="2981305"/>
            <a:ext cx="5000950" cy="3350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Different physics </a:t>
            </a:r>
            <a:r>
              <a:rPr lang="en-US" sz="2000" b="1" dirty="0" smtClean="0"/>
              <a:t>of </a:t>
            </a:r>
            <a:r>
              <a:rPr lang="en-US" sz="2000" b="1" dirty="0"/>
              <a:t>interest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L</a:t>
            </a:r>
            <a:r>
              <a:rPr lang="en-US" sz="1800" b="1" dirty="0"/>
              <a:t>ow </a:t>
            </a:r>
            <a:r>
              <a:rPr lang="en-US" sz="1800" b="1" dirty="0">
                <a:solidFill>
                  <a:srgbClr val="0000FF"/>
                </a:solidFill>
              </a:rPr>
              <a:t>M</a:t>
            </a:r>
            <a:r>
              <a:rPr lang="en-US" sz="1800" b="1" dirty="0"/>
              <a:t>ass </a:t>
            </a:r>
            <a:r>
              <a:rPr lang="en-US" sz="1800" b="1" dirty="0">
                <a:solidFill>
                  <a:srgbClr val="0000FF"/>
                </a:solidFill>
              </a:rPr>
              <a:t>R</a:t>
            </a:r>
            <a:r>
              <a:rPr lang="en-US" sz="1800" b="1" dirty="0"/>
              <a:t>egion </a:t>
            </a:r>
            <a:r>
              <a:rPr lang="en-US" sz="1800" b="1" dirty="0">
                <a:solidFill>
                  <a:srgbClr val="0000FF"/>
                </a:solidFill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LMR, </a:t>
            </a:r>
            <a:r>
              <a:rPr lang="en-US" sz="1800" b="1" dirty="0" err="1" smtClean="0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>
                <a:solidFill>
                  <a:srgbClr val="0000FF"/>
                </a:solidFill>
              </a:rPr>
              <a:t>l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1800" b="1" dirty="0" smtClean="0">
                <a:solidFill>
                  <a:srgbClr val="0000FF"/>
                </a:solidFill>
              </a:rPr>
              <a:t> &lt; M</a:t>
            </a:r>
            <a:r>
              <a:rPr lang="el-GR" sz="1800" b="1" baseline="-25000" dirty="0" smtClean="0">
                <a:solidFill>
                  <a:srgbClr val="0000FF"/>
                </a:solidFill>
              </a:rPr>
              <a:t>φ</a:t>
            </a:r>
            <a:r>
              <a:rPr lang="en-US" sz="1800" b="1" dirty="0" smtClean="0">
                <a:solidFill>
                  <a:srgbClr val="0000FF"/>
                </a:solidFill>
              </a:rPr>
              <a:t>)</a:t>
            </a:r>
            <a:endParaRPr lang="en-US" sz="1800" b="1" dirty="0">
              <a:solidFill>
                <a:srgbClr val="0000FF"/>
              </a:solidFill>
            </a:endParaRPr>
          </a:p>
          <a:p>
            <a:pPr marL="457200"/>
            <a:r>
              <a:rPr lang="en-US" sz="1800" dirty="0"/>
              <a:t>In-medium modifications of vector meson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I</a:t>
            </a:r>
            <a:r>
              <a:rPr lang="en-US" sz="1800" b="1" dirty="0"/>
              <a:t>ntermediate </a:t>
            </a:r>
            <a:r>
              <a:rPr lang="en-US" sz="1800" b="1" dirty="0">
                <a:solidFill>
                  <a:srgbClr val="0000FF"/>
                </a:solidFill>
              </a:rPr>
              <a:t>M</a:t>
            </a:r>
            <a:r>
              <a:rPr lang="en-US" sz="1800" b="1" dirty="0"/>
              <a:t>ass </a:t>
            </a:r>
            <a:r>
              <a:rPr lang="en-US" sz="1800" b="1" dirty="0">
                <a:solidFill>
                  <a:srgbClr val="0000FF"/>
                </a:solidFill>
              </a:rPr>
              <a:t>R</a:t>
            </a:r>
            <a:r>
              <a:rPr lang="en-US" sz="1800" b="1" dirty="0"/>
              <a:t>egion </a:t>
            </a:r>
            <a:r>
              <a:rPr lang="en-US" sz="1800" b="1" dirty="0">
                <a:solidFill>
                  <a:srgbClr val="0000FF"/>
                </a:solidFill>
              </a:rPr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IMR, </a:t>
            </a:r>
            <a:r>
              <a:rPr lang="en-US" altLang="zh-CN" sz="1800" b="1" dirty="0">
                <a:solidFill>
                  <a:srgbClr val="0000FF"/>
                </a:solidFill>
              </a:rPr>
              <a:t>M</a:t>
            </a:r>
            <a:r>
              <a:rPr lang="el-GR" altLang="zh-CN" sz="1800" b="1" baseline="-25000" dirty="0">
                <a:solidFill>
                  <a:srgbClr val="0000FF"/>
                </a:solidFill>
              </a:rPr>
              <a:t>φ </a:t>
            </a:r>
            <a:r>
              <a:rPr lang="en-US" sz="1800" b="1" dirty="0" smtClean="0">
                <a:solidFill>
                  <a:srgbClr val="0000FF"/>
                </a:solidFill>
              </a:rPr>
              <a:t>&lt;</a:t>
            </a:r>
            <a:r>
              <a:rPr lang="en-US" sz="1800" b="1" dirty="0" err="1" smtClean="0">
                <a:solidFill>
                  <a:srgbClr val="0000FF"/>
                </a:solidFill>
              </a:rPr>
              <a:t>M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1800" b="1" baseline="-25000" dirty="0" err="1">
                <a:solidFill>
                  <a:srgbClr val="0000FF"/>
                </a:solidFill>
              </a:rPr>
              <a:t>l</a:t>
            </a:r>
            <a:r>
              <a:rPr lang="en-US" sz="1800" b="1" dirty="0" smtClean="0">
                <a:solidFill>
                  <a:srgbClr val="0000FF"/>
                </a:solidFill>
              </a:rPr>
              <a:t>&lt;M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J/</a:t>
            </a:r>
            <a:r>
              <a:rPr lang="el-GR" sz="1800" b="1" baseline="-25000" dirty="0" smtClean="0">
                <a:solidFill>
                  <a:srgbClr val="0000FF"/>
                </a:solidFill>
              </a:rPr>
              <a:t>ψ</a:t>
            </a:r>
            <a:r>
              <a:rPr lang="en-US" sz="1800" b="1" dirty="0" smtClean="0">
                <a:solidFill>
                  <a:srgbClr val="0000FF"/>
                </a:solidFill>
              </a:rPr>
              <a:t>)</a:t>
            </a:r>
            <a:endParaRPr lang="en-US" sz="1800" b="1" dirty="0">
              <a:solidFill>
                <a:srgbClr val="0000FF"/>
              </a:solidFill>
            </a:endParaRPr>
          </a:p>
          <a:p>
            <a:pPr marL="457200"/>
            <a:r>
              <a:rPr lang="en-US" sz="1800" dirty="0"/>
              <a:t>QGP thermal radiation</a:t>
            </a:r>
          </a:p>
          <a:p>
            <a:pPr marL="457200"/>
            <a:r>
              <a:rPr lang="en-US" sz="1800" dirty="0"/>
              <a:t>Semi-</a:t>
            </a:r>
            <a:r>
              <a:rPr lang="en-US" sz="1800" dirty="0" err="1"/>
              <a:t>leptonic</a:t>
            </a:r>
            <a:r>
              <a:rPr lang="en-US" sz="1800" dirty="0"/>
              <a:t> decays of  correlated </a:t>
            </a:r>
            <a:r>
              <a:rPr lang="en-US" sz="1800" dirty="0" smtClean="0"/>
              <a:t>charm</a:t>
            </a:r>
          </a:p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 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H</a:t>
            </a:r>
            <a:r>
              <a:rPr lang="en-US" altLang="zh-CN" sz="1800" b="1" dirty="0" smtClean="0"/>
              <a:t>igh 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M</a:t>
            </a:r>
            <a:r>
              <a:rPr lang="en-US" altLang="zh-CN" sz="1800" b="1" dirty="0" smtClean="0"/>
              <a:t>ass 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R</a:t>
            </a:r>
            <a:r>
              <a:rPr lang="en-US" altLang="zh-CN" sz="1800" b="1" dirty="0" smtClean="0"/>
              <a:t>egion 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(HMR, </a:t>
            </a:r>
            <a:r>
              <a:rPr lang="en-US" altLang="zh-CN" sz="1800" b="1" dirty="0">
                <a:solidFill>
                  <a:srgbClr val="0000FF"/>
                </a:solidFill>
              </a:rPr>
              <a:t>M</a:t>
            </a:r>
            <a:r>
              <a:rPr lang="en-US" altLang="zh-CN" sz="1800" b="1" baseline="-25000" dirty="0">
                <a:solidFill>
                  <a:srgbClr val="0000FF"/>
                </a:solidFill>
              </a:rPr>
              <a:t>J/</a:t>
            </a:r>
            <a:r>
              <a:rPr lang="el-GR" altLang="zh-CN" sz="1800" b="1" baseline="-25000" dirty="0">
                <a:solidFill>
                  <a:srgbClr val="0000FF"/>
                </a:solidFill>
              </a:rPr>
              <a:t>ψ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&lt;</a:t>
            </a:r>
            <a:r>
              <a:rPr lang="en-US" altLang="zh-CN" sz="1800" b="1" dirty="0" err="1" smtClean="0">
                <a:solidFill>
                  <a:srgbClr val="0000FF"/>
                </a:solidFill>
              </a:rPr>
              <a:t>M</a:t>
            </a:r>
            <a:r>
              <a:rPr lang="en-US" altLang="zh-CN" sz="1800" b="1" baseline="-25000" dirty="0" err="1" smtClean="0">
                <a:solidFill>
                  <a:srgbClr val="0000FF"/>
                </a:solidFill>
              </a:rPr>
              <a:t>ll</a:t>
            </a:r>
            <a:r>
              <a:rPr lang="en-US" altLang="zh-CN" sz="1800" b="1" dirty="0" smtClean="0">
                <a:solidFill>
                  <a:srgbClr val="0000FF"/>
                </a:solidFill>
              </a:rPr>
              <a:t>)</a:t>
            </a:r>
          </a:p>
          <a:p>
            <a:pPr marL="463550"/>
            <a:r>
              <a:rPr lang="en-US" altLang="zh-CN" sz="1800" dirty="0" err="1"/>
              <a:t>Drell</a:t>
            </a:r>
            <a:r>
              <a:rPr lang="en-US" altLang="zh-CN" sz="1800" dirty="0"/>
              <a:t>-Yan </a:t>
            </a:r>
            <a:r>
              <a:rPr lang="en-US" altLang="zh-CN" sz="1800" dirty="0" smtClean="0"/>
              <a:t>process</a:t>
            </a:r>
          </a:p>
          <a:p>
            <a:pPr marL="463550"/>
            <a:r>
              <a:rPr lang="en-US" sz="1800" dirty="0"/>
              <a:t>Heavy </a:t>
            </a:r>
            <a:r>
              <a:rPr lang="en-US" sz="1800" dirty="0" err="1"/>
              <a:t>quarkonia</a:t>
            </a:r>
            <a:endParaRPr lang="en-US" sz="1800" dirty="0"/>
          </a:p>
        </p:txBody>
      </p:sp>
      <p:sp>
        <p:nvSpPr>
          <p:cNvPr id="3" name="矩形 2"/>
          <p:cNvSpPr/>
          <p:nvPr/>
        </p:nvSpPr>
        <p:spPr>
          <a:xfrm>
            <a:off x="1639608" y="1127906"/>
            <a:ext cx="6078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i="1" dirty="0"/>
              <a:t>S</a:t>
            </a:r>
            <a:r>
              <a:rPr lang="zh-CN" altLang="en-US" sz="1200" i="1" dirty="0" smtClean="0"/>
              <a:t>. Bass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562652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55"/>
    </mc:Choice>
    <mc:Fallback>
      <p:transition spd="slow" advTm="6485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64616" y="3100398"/>
            <a:ext cx="4155311" cy="3283292"/>
            <a:chOff x="4988688" y="3493947"/>
            <a:chExt cx="4155311" cy="32832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88" y="3493947"/>
              <a:ext cx="4155311" cy="297551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367404" y="6469462"/>
              <a:ext cx="3496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altLang="zh-CN" sz="1400" i="1" dirty="0"/>
                <a:t>R. Rapp, H. van </a:t>
              </a:r>
              <a:r>
                <a:rPr lang="nl-NL" altLang="zh-CN" sz="1400" i="1" dirty="0" smtClean="0"/>
                <a:t>Hees,</a:t>
              </a:r>
              <a:r>
                <a:rPr lang="en-US" altLang="zh-CN" sz="1400" i="1" dirty="0" smtClean="0"/>
                <a:t>arXiv:1411.4612</a:t>
              </a:r>
              <a:endParaRPr lang="zh-CN" altLang="en-US" sz="1400" i="1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676" y="191736"/>
            <a:ext cx="7886700" cy="879528"/>
          </a:xfrm>
        </p:spPr>
        <p:txBody>
          <a:bodyPr/>
          <a:lstStyle/>
          <a:p>
            <a:pPr algn="ctr"/>
            <a:r>
              <a:rPr lang="en-US" altLang="zh-CN" dirty="0" smtClean="0"/>
              <a:t>Di-electron physics @ STAR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675" y="1334405"/>
            <a:ext cx="8329293" cy="4714937"/>
          </a:xfrm>
        </p:spPr>
        <p:txBody>
          <a:bodyPr>
            <a:normAutofit/>
          </a:bodyPr>
          <a:lstStyle/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altLang="zh-CN" dirty="0" smtClean="0"/>
              <a:t>UU@193 GeV</a:t>
            </a:r>
            <a:endParaRPr lang="en-US" altLang="zh-CN" sz="2400" dirty="0" smtClean="0"/>
          </a:p>
          <a:p>
            <a:pPr marL="571500" indent="-217488"/>
            <a:r>
              <a:rPr lang="en-US" altLang="zh-CN" sz="2400" dirty="0" smtClean="0"/>
              <a:t>Energy density is higher by 20% than that in AuAu@200 GeV.</a:t>
            </a:r>
          </a:p>
          <a:p>
            <a:pPr marL="571500" indent="-217488"/>
            <a:r>
              <a:rPr lang="en-US" altLang="zh-CN" sz="2400" dirty="0">
                <a:solidFill>
                  <a:srgbClr val="FF0000"/>
                </a:solidFill>
              </a:rPr>
              <a:t>Longer medium life time?  </a:t>
            </a:r>
          </a:p>
          <a:p>
            <a:pPr marL="571500" indent="-217488"/>
            <a:r>
              <a:rPr lang="en-US" altLang="zh-CN" sz="2400" dirty="0" smtClean="0">
                <a:solidFill>
                  <a:srgbClr val="0000FF"/>
                </a:solidFill>
              </a:rPr>
              <a:t>Higher </a:t>
            </a:r>
            <a:r>
              <a:rPr lang="en-US" altLang="zh-CN" sz="2400" dirty="0">
                <a:solidFill>
                  <a:srgbClr val="0000FF"/>
                </a:solidFill>
              </a:rPr>
              <a:t>excess yield in the low mass region?</a:t>
            </a:r>
            <a:endParaRPr lang="en-US" altLang="zh-CN" sz="2400" dirty="0" smtClean="0">
              <a:solidFill>
                <a:srgbClr val="0000FF"/>
              </a:solidFill>
            </a:endParaRPr>
          </a:p>
          <a:p>
            <a:pPr marL="339725" indent="-339725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B</a:t>
            </a:r>
            <a:r>
              <a:rPr lang="en-US" altLang="zh-CN" dirty="0" smtClean="0"/>
              <a:t>eam </a:t>
            </a:r>
            <a:r>
              <a:rPr lang="en-US" altLang="zh-CN" dirty="0" smtClean="0">
                <a:solidFill>
                  <a:srgbClr val="0000FF"/>
                </a:solidFill>
              </a:rPr>
              <a:t>E</a:t>
            </a:r>
            <a:r>
              <a:rPr lang="en-US" altLang="zh-CN" dirty="0" smtClean="0"/>
              <a:t>nergy </a:t>
            </a:r>
            <a:r>
              <a:rPr lang="en-US" altLang="zh-CN" dirty="0" smtClean="0">
                <a:solidFill>
                  <a:srgbClr val="0000FF"/>
                </a:solidFill>
              </a:rPr>
              <a:t>S</a:t>
            </a:r>
            <a:r>
              <a:rPr lang="en-US" altLang="zh-CN" dirty="0" smtClean="0"/>
              <a:t>can Program</a:t>
            </a:r>
          </a:p>
          <a:p>
            <a:pPr marL="571500"/>
            <a:r>
              <a:rPr lang="en-US" altLang="zh-CN" sz="2400" dirty="0" smtClean="0"/>
              <a:t>Systematically study energy</a:t>
            </a:r>
          </a:p>
          <a:p>
            <a:pPr marL="515938" indent="0">
              <a:buNone/>
            </a:pPr>
            <a:r>
              <a:rPr lang="en-US" altLang="zh-CN" sz="2400" dirty="0" smtClean="0"/>
              <a:t> dependence of LMR excess</a:t>
            </a:r>
          </a:p>
          <a:p>
            <a:pPr marL="574675" indent="-234950"/>
            <a:r>
              <a:rPr lang="en-US" altLang="zh-CN" sz="2400" dirty="0" smtClean="0"/>
              <a:t>Systematically study the low</a:t>
            </a:r>
          </a:p>
          <a:p>
            <a:pPr marL="574675" indent="0">
              <a:buNone/>
            </a:pPr>
            <a:r>
              <a:rPr lang="en-US" altLang="zh-CN" sz="2400" dirty="0" smtClean="0"/>
              <a:t>mass excess yield versus medium</a:t>
            </a:r>
          </a:p>
          <a:p>
            <a:pPr marL="574675" indent="0">
              <a:buNone/>
            </a:pPr>
            <a:r>
              <a:rPr lang="en-US" altLang="zh-CN" sz="2400" dirty="0" smtClean="0"/>
              <a:t>life time.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09/30/2015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Shuai Yang, Quark Matter 2015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3518704" y="1500298"/>
            <a:ext cx="49354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i="1" dirty="0"/>
              <a:t>D. </a:t>
            </a:r>
            <a:r>
              <a:rPr lang="zh-CN" altLang="en-US" sz="1200" i="1" dirty="0" smtClean="0"/>
              <a:t>Kiko</a:t>
            </a:r>
            <a:r>
              <a:rPr lang="en-US" altLang="zh-CN" sz="1200" i="1" dirty="0" smtClean="0"/>
              <a:t>l</a:t>
            </a:r>
            <a:r>
              <a:rPr lang="zh-CN" altLang="en-US" sz="1200" i="1" dirty="0" smtClean="0"/>
              <a:t>a</a:t>
            </a:r>
            <a:r>
              <a:rPr lang="zh-CN" altLang="en-US" sz="1200" i="1" dirty="0"/>
              <a:t>, G. Odyniec, and R. Vogt, </a:t>
            </a:r>
            <a:r>
              <a:rPr lang="en-US" altLang="zh-CN" sz="1200" i="1" dirty="0" smtClean="0"/>
              <a:t>PRC </a:t>
            </a:r>
            <a:r>
              <a:rPr lang="zh-CN" altLang="en-US" sz="1200" i="1" dirty="0" smtClean="0"/>
              <a:t>84 </a:t>
            </a:r>
            <a:r>
              <a:rPr lang="en-US" altLang="zh-CN" sz="1200" i="1" dirty="0" smtClean="0"/>
              <a:t>(2011) </a:t>
            </a:r>
            <a:r>
              <a:rPr lang="zh-CN" altLang="en-US" sz="1200" i="1" dirty="0" smtClean="0"/>
              <a:t>054907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2885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249"/>
    </mc:Choice>
    <mc:Fallback>
      <p:transition spd="slow" advTm="902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7" y="206412"/>
            <a:ext cx="7897902" cy="857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STAR detector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Shuai Yang, Quark Matter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5FB-6BE9-A642-8166-EB440601621A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4902364" y="1651000"/>
            <a:ext cx="4210088" cy="4737099"/>
          </a:xfrm>
        </p:spPr>
        <p:txBody>
          <a:bodyPr>
            <a:normAutofit/>
          </a:bodyPr>
          <a:lstStyle/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altLang="zh-CN" dirty="0"/>
              <a:t> </a:t>
            </a:r>
            <a:r>
              <a:rPr lang="en-US" altLang="zh-CN" sz="2700" dirty="0" smtClean="0">
                <a:solidFill>
                  <a:srgbClr val="0000FF"/>
                </a:solidFill>
              </a:rPr>
              <a:t>T</a:t>
            </a:r>
            <a:r>
              <a:rPr lang="en-US" altLang="zh-CN" sz="2700" dirty="0" smtClean="0"/>
              <a:t>ime</a:t>
            </a:r>
            <a:r>
              <a:rPr lang="en-US" altLang="zh-CN" sz="2700" dirty="0" smtClean="0">
                <a:solidFill>
                  <a:srgbClr val="0000FF"/>
                </a:solidFill>
              </a:rPr>
              <a:t> P</a:t>
            </a:r>
            <a:r>
              <a:rPr lang="en-US" altLang="zh-CN" sz="2700" dirty="0" smtClean="0"/>
              <a:t>rojection</a:t>
            </a:r>
            <a:r>
              <a:rPr lang="en-US" altLang="zh-CN" sz="2700" dirty="0" smtClean="0">
                <a:solidFill>
                  <a:srgbClr val="0000FF"/>
                </a:solidFill>
              </a:rPr>
              <a:t> C</a:t>
            </a:r>
            <a:r>
              <a:rPr lang="en-US" altLang="zh-CN" sz="2700" dirty="0" smtClean="0"/>
              <a:t>hamber</a:t>
            </a:r>
          </a:p>
          <a:p>
            <a:pPr marL="566738"/>
            <a:r>
              <a:rPr lang="en-US" altLang="zh-CN" sz="2200" dirty="0" smtClean="0"/>
              <a:t>|</a:t>
            </a:r>
            <a:r>
              <a:rPr lang="el-GR" altLang="zh-CN" sz="2200" dirty="0" smtClean="0"/>
              <a:t>η</a:t>
            </a:r>
            <a:r>
              <a:rPr lang="en-US" altLang="zh-CN" sz="2200" dirty="0" smtClean="0"/>
              <a:t>|&lt;1, 0&lt;</a:t>
            </a:r>
            <a:r>
              <a:rPr lang="el-GR" altLang="zh-CN" sz="2200" dirty="0" smtClean="0"/>
              <a:t>φ</a:t>
            </a:r>
            <a:r>
              <a:rPr lang="en-US" altLang="zh-CN" sz="2200" dirty="0" smtClean="0"/>
              <a:t>&lt;2</a:t>
            </a:r>
            <a:r>
              <a:rPr lang="el-GR" altLang="zh-CN" sz="2200" dirty="0" smtClean="0"/>
              <a:t>π</a:t>
            </a:r>
            <a:endParaRPr lang="en-US" altLang="zh-CN" sz="2200" dirty="0" smtClean="0"/>
          </a:p>
          <a:p>
            <a:pPr marL="566738"/>
            <a:r>
              <a:rPr lang="en-US" altLang="zh-CN" sz="2200" dirty="0" smtClean="0"/>
              <a:t>Main detector: tracking, momenta, and energy loss </a:t>
            </a:r>
          </a:p>
          <a:p>
            <a:pPr marL="338138" indent="0">
              <a:buNone/>
            </a:pPr>
            <a:endParaRPr lang="en-US" altLang="zh-CN" sz="2200" dirty="0" smtClean="0"/>
          </a:p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altLang="zh-CN" dirty="0" smtClean="0"/>
              <a:t> </a:t>
            </a:r>
            <a:r>
              <a:rPr lang="en-US" altLang="zh-CN" sz="2700" dirty="0" smtClean="0">
                <a:solidFill>
                  <a:srgbClr val="0000FF"/>
                </a:solidFill>
              </a:rPr>
              <a:t>T</a:t>
            </a:r>
            <a:r>
              <a:rPr lang="en-US" altLang="zh-CN" sz="2700" dirty="0" smtClean="0"/>
              <a:t>ime </a:t>
            </a:r>
            <a:r>
              <a:rPr lang="en-US" altLang="zh-CN" sz="2700" dirty="0" smtClean="0">
                <a:solidFill>
                  <a:srgbClr val="0000FF"/>
                </a:solidFill>
              </a:rPr>
              <a:t>O</a:t>
            </a:r>
            <a:r>
              <a:rPr lang="en-US" altLang="zh-CN" sz="2700" dirty="0" smtClean="0"/>
              <a:t>f </a:t>
            </a:r>
            <a:r>
              <a:rPr lang="en-US" altLang="zh-CN" sz="2700" dirty="0" smtClean="0">
                <a:solidFill>
                  <a:srgbClr val="0000FF"/>
                </a:solidFill>
              </a:rPr>
              <a:t>F</a:t>
            </a:r>
            <a:r>
              <a:rPr lang="en-US" altLang="zh-CN" sz="2700" dirty="0" smtClean="0"/>
              <a:t>light</a:t>
            </a:r>
          </a:p>
          <a:p>
            <a:pPr marL="566738" indent="-231775"/>
            <a:r>
              <a:rPr lang="en-US" altLang="zh-CN" sz="2200" dirty="0" smtClean="0"/>
              <a:t>|</a:t>
            </a:r>
            <a:r>
              <a:rPr lang="el-GR" altLang="zh-CN" sz="2200" dirty="0"/>
              <a:t>η</a:t>
            </a:r>
            <a:r>
              <a:rPr lang="en-US" altLang="zh-CN" sz="2200" dirty="0" smtClean="0"/>
              <a:t>|&lt;0.9, </a:t>
            </a:r>
            <a:r>
              <a:rPr lang="en-US" altLang="zh-CN" sz="2200" dirty="0"/>
              <a:t>0&lt;</a:t>
            </a:r>
            <a:r>
              <a:rPr lang="el-GR" altLang="zh-CN" sz="2200" dirty="0"/>
              <a:t>φ</a:t>
            </a:r>
            <a:r>
              <a:rPr lang="en-US" altLang="zh-CN" sz="2200" dirty="0"/>
              <a:t>&lt;2</a:t>
            </a:r>
            <a:r>
              <a:rPr lang="el-GR" altLang="zh-CN" sz="2200" dirty="0" smtClean="0"/>
              <a:t>π</a:t>
            </a:r>
            <a:endParaRPr lang="en-US" altLang="zh-CN" sz="2200" dirty="0" smtClean="0"/>
          </a:p>
          <a:p>
            <a:pPr marL="566738" indent="-231775"/>
            <a:r>
              <a:rPr lang="en-US" altLang="zh-CN" sz="2200" dirty="0" smtClean="0"/>
              <a:t>Rejects slow hadrons, enables clean electron identification at p &lt; 3 GeV/c</a:t>
            </a:r>
            <a:endParaRPr lang="en-US" altLang="zh-CN" sz="2200" dirty="0"/>
          </a:p>
        </p:txBody>
      </p:sp>
      <p:grpSp>
        <p:nvGrpSpPr>
          <p:cNvPr id="20" name="组合 19"/>
          <p:cNvGrpSpPr/>
          <p:nvPr/>
        </p:nvGrpSpPr>
        <p:grpSpPr>
          <a:xfrm>
            <a:off x="140259" y="1790901"/>
            <a:ext cx="4747423" cy="3707073"/>
            <a:chOff x="125519" y="1825625"/>
            <a:chExt cx="4774194" cy="3850899"/>
          </a:xfrm>
        </p:grpSpPr>
        <p:pic>
          <p:nvPicPr>
            <p:cNvPr id="7" name="Picture 6" descr="starDiagram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19" y="1825625"/>
              <a:ext cx="4774194" cy="38508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297632" y="1974544"/>
              <a:ext cx="3462636" cy="46166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ime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P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rojection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C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hamber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01019" y="4851721"/>
              <a:ext cx="2127931" cy="46166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solidFill>
                    <a:srgbClr val="FF0000"/>
                  </a:solidFill>
                </a:rPr>
                <a:t>T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ime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O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f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F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light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直接箭头连接符 14"/>
            <p:cNvCxnSpPr>
              <a:stCxn id="12" idx="2"/>
            </p:cNvCxnSpPr>
            <p:nvPr/>
          </p:nvCxnSpPr>
          <p:spPr>
            <a:xfrm flipH="1">
              <a:off x="2777924" y="2436209"/>
              <a:ext cx="251026" cy="885725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3" idx="0"/>
            </p:cNvCxnSpPr>
            <p:nvPr/>
          </p:nvCxnSpPr>
          <p:spPr>
            <a:xfrm flipV="1">
              <a:off x="1964985" y="3912243"/>
              <a:ext cx="697192" cy="939478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96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24"/>
    </mc:Choice>
    <mc:Fallback>
      <p:transition spd="slow" advTm="331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4007" y="162046"/>
            <a:ext cx="7886700" cy="868101"/>
          </a:xfrm>
        </p:spPr>
        <p:txBody>
          <a:bodyPr/>
          <a:lstStyle/>
          <a:p>
            <a:pPr algn="ctr"/>
            <a:r>
              <a:rPr lang="en-US" altLang="zh-CN" dirty="0" smtClean="0"/>
              <a:t>Electron identification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5" y="1223741"/>
            <a:ext cx="4708199" cy="33832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99" y="1223741"/>
            <a:ext cx="4708199" cy="33832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950789" y="5324352"/>
                <a:ext cx="4970020" cy="733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f>
                        <m:f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𝒅𝑬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𝒎𝒆𝒂𝒔𝒖𝒓𝒆𝒅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𝒅𝑬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  <m:r>
                                <a:rPr lang="en-US" altLang="zh-CN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altLang="zh-CN" sz="2000" b="1" i="1" smtClean="0">
                                  <a:latin typeface="Cambria Math" panose="02040503050406030204" pitchFamily="18" charset="0"/>
                                </a:rPr>
                                <m:t>𝒆𝒍𝒆𝒄𝒕𝒓𝒐𝒏</m:t>
                              </m:r>
                            </m:sub>
                          </m:sSub>
                        </m:den>
                      </m:f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89" y="5324352"/>
                <a:ext cx="4970020" cy="7331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628650" y="4800614"/>
            <a:ext cx="7130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Wingdings" panose="05000000000000000000" pitchFamily="2" charset="2"/>
              <a:buChar char="Ø"/>
            </a:pPr>
            <a:r>
              <a:rPr lang="en-US" altLang="zh-CN" sz="2000" dirty="0"/>
              <a:t>Clean electron </a:t>
            </a:r>
            <a:r>
              <a:rPr lang="en-US" altLang="zh-CN" sz="2000" dirty="0" smtClean="0"/>
              <a:t>identification with </a:t>
            </a:r>
            <a:r>
              <a:rPr lang="en-US" altLang="zh-CN" sz="2000" dirty="0"/>
              <a:t>a combination of </a:t>
            </a:r>
            <a:r>
              <a:rPr lang="en-US" altLang="zh-CN" sz="2000" dirty="0" smtClean="0"/>
              <a:t> TPC and TOF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55064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45"/>
    </mc:Choice>
    <mc:Fallback>
      <p:transition spd="slow" advTm="277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157" y="92597"/>
            <a:ext cx="7886700" cy="960699"/>
          </a:xfrm>
        </p:spPr>
        <p:txBody>
          <a:bodyPr/>
          <a:lstStyle/>
          <a:p>
            <a:pPr algn="ctr"/>
            <a:r>
              <a:rPr lang="en-US" altLang="zh-CN" dirty="0" smtClean="0"/>
              <a:t>U+U @ 193 GeV results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09/30/2015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" y="1215750"/>
            <a:ext cx="5132907" cy="49781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935556" y="1315168"/>
                <a:ext cx="4208444" cy="4942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 smtClean="0"/>
                  <a:t>Significant enhancement w.r.t cocktail at </a:t>
                </a:r>
                <a:r>
                  <a:rPr lang="el-GR" altLang="zh-CN" sz="2200" dirty="0" smtClean="0"/>
                  <a:t>ρ</a:t>
                </a:r>
                <a:r>
                  <a:rPr lang="en-US" altLang="zh-CN" sz="2200" dirty="0" smtClean="0"/>
                  <a:t>-like mass region (0.3-0.76 GeV/c</a:t>
                </a:r>
                <a:r>
                  <a:rPr lang="en-US" altLang="zh-CN" sz="2200" baseline="30000" dirty="0"/>
                  <a:t>2</a:t>
                </a:r>
                <a:r>
                  <a:rPr lang="en-US" altLang="zh-CN" sz="2200" dirty="0" smtClean="0"/>
                  <a:t>)</a:t>
                </a:r>
              </a:p>
              <a:p>
                <a:pPr marL="288925"/>
                <a:r>
                  <a:rPr lang="en-US" altLang="zh-CN" sz="2200" dirty="0" smtClean="0">
                    <a:solidFill>
                      <a:srgbClr val="FF0000"/>
                    </a:solidFill>
                  </a:rPr>
                  <a:t>2.1±0.1(stat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.)±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0.2(sys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.)±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0.3 (cocktail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288925" indent="-288925">
                  <a:buFont typeface="Wingdings" panose="05000000000000000000" pitchFamily="2" charset="2"/>
                  <a:buChar char="Ø"/>
                </a:pPr>
                <a:r>
                  <a:rPr lang="en-US" altLang="zh-CN" sz="2200" dirty="0" smtClean="0"/>
                  <a:t>The </a:t>
                </a:r>
                <a:r>
                  <a:rPr lang="en-US" altLang="zh-CN" sz="2200" dirty="0"/>
                  <a:t>charm contribution to the total cocktail is </a:t>
                </a:r>
                <a:r>
                  <a:rPr lang="en-US" altLang="zh-CN" sz="2200" dirty="0" smtClean="0"/>
                  <a:t>significant </a:t>
                </a:r>
                <a:r>
                  <a:rPr lang="en-US" altLang="zh-CN" sz="2200" dirty="0"/>
                  <a:t>in the </a:t>
                </a:r>
                <a:r>
                  <a:rPr lang="el-GR" altLang="zh-CN" sz="2200" dirty="0" smtClean="0"/>
                  <a:t>ρ</a:t>
                </a:r>
                <a:r>
                  <a:rPr lang="en-US" altLang="zh-CN" sz="2200" dirty="0" smtClean="0"/>
                  <a:t>-like </a:t>
                </a:r>
                <a:r>
                  <a:rPr lang="en-US" altLang="zh-CN" sz="2200" dirty="0"/>
                  <a:t>mass </a:t>
                </a:r>
                <a:r>
                  <a:rPr lang="en-US" altLang="zh-CN" sz="2200" dirty="0" smtClean="0"/>
                  <a:t>region (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48.5%</a:t>
                </a:r>
                <a:r>
                  <a:rPr lang="en-US" altLang="zh-CN" sz="2200" dirty="0" smtClean="0"/>
                  <a:t>).</a:t>
                </a:r>
              </a:p>
              <a:p>
                <a:pPr marL="288925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bar>
                          <m:barPr>
                            <m:pos m:val="top"/>
                            <m:ctrlPr>
                              <a:rPr lang="en-US" altLang="zh-CN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sub>
                    </m:sSub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=797 </m:t>
                    </m:r>
                    <m:r>
                      <a:rPr lang="zh-CN" alt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sz="1600" b="0" dirty="0" smtClean="0">
                    <a:solidFill>
                      <a:srgbClr val="0000FF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bar>
                          <m:barPr>
                            <m:pos m:val="top"/>
                            <m:ctrlPr>
                              <a:rPr lang="en-US" altLang="zh-CN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zh-CN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bar>
                      </m:sub>
                    </m:sSub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3.7</m:t>
                    </m:r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160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𝐷𝑌</m:t>
                        </m:r>
                      </m:sub>
                    </m:sSub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42</m:t>
                    </m:r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CN" sz="1600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sz="2200" dirty="0" smtClean="0"/>
                  <a:t>Compared with a theoretical model based on a broadened </a:t>
                </a:r>
                <a:r>
                  <a:rPr lang="el-GR" altLang="zh-CN" sz="2200" dirty="0" smtClean="0"/>
                  <a:t>ρ</a:t>
                </a:r>
                <a:r>
                  <a:rPr lang="en-US" altLang="zh-CN" sz="2200" dirty="0" smtClean="0"/>
                  <a:t> spectral function </a:t>
                </a:r>
                <a:r>
                  <a:rPr lang="en-US" altLang="zh-CN" sz="1200" dirty="0" smtClean="0"/>
                  <a:t>[</a:t>
                </a:r>
                <a:r>
                  <a:rPr lang="en-US" altLang="zh-CN" sz="1200" i="1" dirty="0" smtClean="0"/>
                  <a:t>R</a:t>
                </a:r>
                <a:r>
                  <a:rPr lang="en-US" altLang="zh-CN" sz="1200" i="1" dirty="0"/>
                  <a:t>. Rapp, Adv. High Energy Phys. </a:t>
                </a:r>
                <a:r>
                  <a:rPr lang="en-US" altLang="zh-CN" sz="1200" i="1" dirty="0" smtClean="0"/>
                  <a:t>2013 (2013) 148253</a:t>
                </a:r>
                <a:r>
                  <a:rPr lang="en-US" altLang="zh-CN" sz="1200" dirty="0" smtClean="0"/>
                  <a:t>]  </a:t>
                </a:r>
              </a:p>
              <a:p>
                <a:pPr marL="280988"/>
                <a:r>
                  <a:rPr lang="en-US" altLang="zh-CN" sz="2200" dirty="0" smtClean="0">
                    <a:solidFill>
                      <a:srgbClr val="FF0000"/>
                    </a:solidFill>
                  </a:rPr>
                  <a:t>Model shows good agreement with data within uncertainty.</a:t>
                </a: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556" y="1315168"/>
                <a:ext cx="4208444" cy="4942700"/>
              </a:xfrm>
              <a:prstGeom prst="rect">
                <a:avLst/>
              </a:prstGeom>
              <a:blipFill rotWithShape="0">
                <a:blip r:embed="rId3"/>
                <a:stretch>
                  <a:fillRect l="-1594" t="-863" r="-435" b="-14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68991" y="1111170"/>
            <a:ext cx="4258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/>
              <a:t>Cocktail simulation: </a:t>
            </a:r>
            <a:r>
              <a:rPr lang="en-US" altLang="zh-CN" sz="1200" i="1" dirty="0" smtClean="0"/>
              <a:t>STAR, PRC 92 (2015) 024912</a:t>
            </a:r>
            <a:endParaRPr lang="zh-CN" alt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80332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58"/>
    </mc:Choice>
    <mc:Fallback>
      <p:transition spd="slow" advTm="8505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3" y="860572"/>
            <a:ext cx="4754880" cy="3291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83" y="87333"/>
            <a:ext cx="7886700" cy="1000687"/>
          </a:xfrm>
        </p:spPr>
        <p:txBody>
          <a:bodyPr/>
          <a:lstStyle/>
          <a:p>
            <a:pPr algn="ctr"/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T</a:t>
            </a:r>
            <a:r>
              <a:rPr lang="en-US" altLang="zh-CN" dirty="0" smtClean="0"/>
              <a:t> dependence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848" y="995297"/>
            <a:ext cx="3379594" cy="50693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715" y="6033707"/>
            <a:ext cx="7913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Model calculation consistently describes the LMR excess in all </a:t>
            </a:r>
            <a:r>
              <a:rPr lang="en-US" altLang="zh-CN" sz="2000" dirty="0" err="1" smtClean="0"/>
              <a:t>p</a:t>
            </a:r>
            <a:r>
              <a:rPr lang="en-US" altLang="zh-CN" sz="2000" baseline="-25000" dirty="0" err="1" smtClean="0"/>
              <a:t>T</a:t>
            </a:r>
            <a:r>
              <a:rPr lang="en-US" altLang="zh-CN" sz="2000" dirty="0" smtClean="0"/>
              <a:t> bins.</a:t>
            </a:r>
            <a:endParaRPr lang="zh-CN" altLang="en-US" sz="2000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272335"/>
              </p:ext>
            </p:extLst>
          </p:nvPr>
        </p:nvGraphicFramePr>
        <p:xfrm>
          <a:off x="670864" y="4194826"/>
          <a:ext cx="2832182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3851"/>
                <a:gridCol w="16783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err="1" smtClean="0"/>
                        <a:t>p</a:t>
                      </a:r>
                      <a:r>
                        <a:rPr lang="en-US" altLang="zh-CN" sz="1600" b="1" baseline="-25000" dirty="0" err="1" smtClean="0"/>
                        <a:t>T</a:t>
                      </a:r>
                      <a:r>
                        <a:rPr lang="en-US" altLang="zh-CN" sz="1600" b="1" baseline="0" dirty="0" smtClean="0"/>
                        <a:t> (GeV/c)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Yield/cocktail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0-0.5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2.2±0.2±0.5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0.5-1.0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1.8±0.2±0.3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1.0-1.5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2.7±0.3±0.5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1.5-5.0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3.1±0.4±0.8</a:t>
                      </a:r>
                      <a:endParaRPr lang="zh-CN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97854" y="4112071"/>
            <a:ext cx="17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Integrated mass region: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0.3-0.76 GeV/c</a:t>
            </a:r>
            <a:r>
              <a:rPr lang="en-US" altLang="zh-CN" baseline="30000" dirty="0">
                <a:solidFill>
                  <a:srgbClr val="0000FF"/>
                </a:solidFill>
              </a:rPr>
              <a:t>2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3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44"/>
    </mc:Choice>
    <mc:Fallback>
      <p:transition spd="slow" advTm="5894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0" y="863958"/>
            <a:ext cx="4754880" cy="3291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583" y="87333"/>
            <a:ext cx="7886700" cy="1000687"/>
          </a:xfrm>
        </p:spPr>
        <p:txBody>
          <a:bodyPr/>
          <a:lstStyle/>
          <a:p>
            <a:pPr algn="ctr"/>
            <a:r>
              <a:rPr lang="en-US" altLang="zh-CN" dirty="0" smtClean="0"/>
              <a:t>Centrality dependence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09/30/2015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Shuai Yang, Quark Matter 2015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BB8D-5C56-4C77-BC9E-145F76BFA860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29" y="960691"/>
            <a:ext cx="3760930" cy="488920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3780" y="6006813"/>
            <a:ext cx="852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Model calculation consistently describes the LMR excess in all centrality bins.</a:t>
            </a:r>
            <a:endParaRPr lang="zh-CN" altLang="en-US" sz="20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486258"/>
              </p:ext>
            </p:extLst>
          </p:nvPr>
        </p:nvGraphicFramePr>
        <p:xfrm>
          <a:off x="320185" y="4179507"/>
          <a:ext cx="3025300" cy="1854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17350"/>
                <a:gridCol w="1707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 smtClean="0"/>
                        <a:t>Centrality(%)</a:t>
                      </a:r>
                      <a:endParaRPr lang="zh-CN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+mn-lt"/>
                        </a:rPr>
                        <a:t>Yield/cocktail</a:t>
                      </a:r>
                      <a:endParaRPr lang="zh-CN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0-10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2.2±0.3±0.3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10-40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1.9±0.1±0.2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40-80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1.9±0.1±0.2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0-80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smtClean="0"/>
                        <a:t>2.1±0.1±0.2</a:t>
                      </a:r>
                      <a:endParaRPr lang="zh-CN" alt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481578" y="4088563"/>
            <a:ext cx="173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Integrated mass region: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0.3-0.76 GeV/c</a:t>
            </a:r>
            <a:r>
              <a:rPr lang="en-US" altLang="zh-CN" baseline="30000" dirty="0">
                <a:solidFill>
                  <a:srgbClr val="0000FF"/>
                </a:solidFill>
              </a:rPr>
              <a:t>2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89"/>
    </mc:Choice>
    <mc:Fallback>
      <p:transition spd="slow" advTm="4788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6921</TotalTime>
  <Words>946</Words>
  <Application>Microsoft Office PowerPoint</Application>
  <PresentationFormat>全屏显示(4:3)</PresentationFormat>
  <Paragraphs>211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System-size and energy dependence of di-electron excess invariant-mass spectra at STAR</vt:lpstr>
      <vt:lpstr>Outline</vt:lpstr>
      <vt:lpstr>Di-lepton production</vt:lpstr>
      <vt:lpstr>Di-electron physics @ STAR</vt:lpstr>
      <vt:lpstr>STAR detector</vt:lpstr>
      <vt:lpstr>Electron identification</vt:lpstr>
      <vt:lpstr>U+U @ 193 GeV results</vt:lpstr>
      <vt:lpstr>pT dependence</vt:lpstr>
      <vt:lpstr>Centrality dependence</vt:lpstr>
      <vt:lpstr>Excess spectrum and yield</vt:lpstr>
      <vt:lpstr>Acceptance corrected excess spectra</vt:lpstr>
      <vt:lpstr>Energy and system-size dependence of integrated excess yield </vt:lpstr>
      <vt:lpstr>Di-electron measurements in Beam Energy Scan II</vt:lpstr>
      <vt:lpstr>Summary</vt:lpstr>
      <vt:lpstr>Backup</vt:lpstr>
      <vt:lpstr>PowerPoint 演示文稿</vt:lpstr>
      <vt:lpstr>Theoretical temperature and lifetime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MTD</dc:title>
  <dc:creator>Shuai Yang</dc:creator>
  <cp:lastModifiedBy>Shuai Yang</cp:lastModifiedBy>
  <cp:revision>393</cp:revision>
  <dcterms:created xsi:type="dcterms:W3CDTF">2015-06-02T13:28:34Z</dcterms:created>
  <dcterms:modified xsi:type="dcterms:W3CDTF">2015-09-29T14:41:40Z</dcterms:modified>
</cp:coreProperties>
</file>