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61" r:id="rId4"/>
    <p:sldId id="260" r:id="rId5"/>
    <p:sldId id="267" r:id="rId6"/>
    <p:sldId id="266" r:id="rId7"/>
    <p:sldId id="265" r:id="rId8"/>
    <p:sldId id="268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4435" autoAdjust="0"/>
  </p:normalViewPr>
  <p:slideViewPr>
    <p:cSldViewPr snapToGrid="0">
      <p:cViewPr varScale="1">
        <p:scale>
          <a:sx n="140" d="100"/>
          <a:sy n="140" d="100"/>
        </p:scale>
        <p:origin x="-632" y="-112"/>
      </p:cViewPr>
      <p:guideLst>
        <p:guide orient="horz" pos="100"/>
        <p:guide pos="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1F112-998B-0C4C-AC87-EBEA548B4CBE}" type="datetimeFigureOut">
              <a:rPr lang="en-US" smtClean="0"/>
              <a:t>9/27/15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10090-969D-0E4C-9D30-7B160C635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218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605D1-27B9-F345-A63D-CA62508793E1}" type="datetimeFigureOut">
              <a:rPr lang="en-US" smtClean="0"/>
              <a:t>9/27/15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FB604-23F1-FE4E-AB93-2640DE50E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095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FB604-23F1-FE4E-AB93-2640DE50E8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FB604-23F1-FE4E-AB93-2640DE50E8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72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FB604-23F1-FE4E-AB93-2640DE50E8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6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FB604-23F1-FE4E-AB93-2640DE50E8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FB604-23F1-FE4E-AB93-2640DE50E8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3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FB604-23F1-FE4E-AB93-2640DE50E8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78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FB604-23F1-FE4E-AB93-2640DE50E8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5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1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5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5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7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86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22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3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1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" y="7095"/>
            <a:ext cx="6845843" cy="6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69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965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69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AE860-973E-0541-B8ED-CE5176CB8EC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ndex.jpg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/>
          <a:stretch/>
        </p:blipFill>
        <p:spPr>
          <a:xfrm>
            <a:off x="7465942" y="39740"/>
            <a:ext cx="1621593" cy="5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jpe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rupal.star.bnl.gov/STAR/starnotes/public/sn0619" TargetMode="External"/><Relationship Id="rId4" Type="http://schemas.openxmlformats.org/officeDocument/2006/relationships/hyperlink" Target="https://drupal.star.bnl.gov/STAR/starnotes/public/sn0598" TargetMode="External"/><Relationship Id="rId5" Type="http://schemas.openxmlformats.org/officeDocument/2006/relationships/hyperlink" Target="https://drupal.star.bnl.gov/STAR/starnotes/public/sn0605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.bnl.gov/central/collaboration/" TargetMode="External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hyperlink" Target="https://indico.cern.ch/event/355454/session/28/contribution/221" TargetMode="External"/><Relationship Id="rId20" Type="http://schemas.openxmlformats.org/officeDocument/2006/relationships/hyperlink" Target="https://indico.cern.ch/event/355454/session/41/contribution/323" TargetMode="External"/><Relationship Id="rId21" Type="http://schemas.openxmlformats.org/officeDocument/2006/relationships/hyperlink" Target="https://indico.cern.ch/event/355454/session/45/contribution/60" TargetMode="External"/><Relationship Id="rId10" Type="http://schemas.openxmlformats.org/officeDocument/2006/relationships/hyperlink" Target="https://indico.cern.ch/event/355454/session/25/contribution/251" TargetMode="External"/><Relationship Id="rId11" Type="http://schemas.openxmlformats.org/officeDocument/2006/relationships/hyperlink" Target="https://indico.cern.ch/event/355454/session/28/contribution/496" TargetMode="External"/><Relationship Id="rId12" Type="http://schemas.openxmlformats.org/officeDocument/2006/relationships/hyperlink" Target="https://indico.cern.ch/event/355454/session/27/contribution/320" TargetMode="External"/><Relationship Id="rId13" Type="http://schemas.openxmlformats.org/officeDocument/2006/relationships/hyperlink" Target="https://indico.cern.ch/event/355454/session/30/contribution/258" TargetMode="External"/><Relationship Id="rId14" Type="http://schemas.openxmlformats.org/officeDocument/2006/relationships/hyperlink" Target="https://indico.cern.ch/event/355454/session/29/contribution/311" TargetMode="External"/><Relationship Id="rId15" Type="http://schemas.openxmlformats.org/officeDocument/2006/relationships/hyperlink" Target="https://indico.cern.ch/event/355454/session/32/contribution/254" TargetMode="External"/><Relationship Id="rId16" Type="http://schemas.openxmlformats.org/officeDocument/2006/relationships/hyperlink" Target="https://indico.cern.ch/event/355454/session/34/contribution/492" TargetMode="External"/><Relationship Id="rId17" Type="http://schemas.openxmlformats.org/officeDocument/2006/relationships/hyperlink" Target="https://indico.cern.ch/event/355454/session/35/contribution/497" TargetMode="External"/><Relationship Id="rId18" Type="http://schemas.openxmlformats.org/officeDocument/2006/relationships/hyperlink" Target="https://indico.cern.ch/event/355454/session/39/contribution/274" TargetMode="External"/><Relationship Id="rId19" Type="http://schemas.openxmlformats.org/officeDocument/2006/relationships/hyperlink" Target="https://indico.cern.ch/event/355454/session/40/contribution/290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indico.cern.ch/event/355454/session/7/contribution/606" TargetMode="External"/><Relationship Id="rId4" Type="http://schemas.openxmlformats.org/officeDocument/2006/relationships/hyperlink" Target="https://indico.cern.ch/event/355454/session/13/contribution/153" TargetMode="External"/><Relationship Id="rId5" Type="http://schemas.openxmlformats.org/officeDocument/2006/relationships/hyperlink" Target="https://indico.cern.ch/event/355454/session/15/contribution/523" TargetMode="External"/><Relationship Id="rId6" Type="http://schemas.openxmlformats.org/officeDocument/2006/relationships/hyperlink" Target="https://indico.cern.ch/event/355454/session/20/contribution/263" TargetMode="External"/><Relationship Id="rId7" Type="http://schemas.openxmlformats.org/officeDocument/2006/relationships/hyperlink" Target="https://indico.cern.ch/event/355454/session/23/contribution/493" TargetMode="External"/><Relationship Id="rId8" Type="http://schemas.openxmlformats.org/officeDocument/2006/relationships/hyperlink" Target="https://indico.cern.ch/event/355454/session/23/contribution/39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69" y="1962072"/>
            <a:ext cx="3722770" cy="1102519"/>
          </a:xfrm>
        </p:spPr>
        <p:txBody>
          <a:bodyPr/>
          <a:lstStyle/>
          <a:p>
            <a:pPr algn="l"/>
            <a:r>
              <a:rPr lang="en-US" dirty="0" smtClean="0"/>
              <a:t>STAR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69" y="3064591"/>
            <a:ext cx="3527708" cy="131445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Frank Geurts</a:t>
            </a:r>
          </a:p>
          <a:p>
            <a:pPr algn="l"/>
            <a:r>
              <a:rPr lang="en-US" sz="2000" dirty="0" smtClean="0"/>
              <a:t>(Rice University)</a:t>
            </a:r>
          </a:p>
          <a:p>
            <a:pPr algn="l"/>
            <a:r>
              <a:rPr lang="en-US" sz="2400" dirty="0" smtClean="0"/>
              <a:t>for </a:t>
            </a:r>
            <a:r>
              <a:rPr lang="en-US" sz="2400" dirty="0"/>
              <a:t>the STAR </a:t>
            </a:r>
            <a:r>
              <a:rPr lang="en-US" sz="2400" dirty="0" smtClean="0"/>
              <a:t>Collaboration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69" y="4635719"/>
            <a:ext cx="1404878" cy="503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034" b="36441"/>
          <a:stretch/>
        </p:blipFill>
        <p:spPr>
          <a:xfrm>
            <a:off x="-453101" y="841725"/>
            <a:ext cx="4747846" cy="1364306"/>
          </a:xfrm>
          <a:prstGeom prst="rect">
            <a:avLst/>
          </a:prstGeom>
        </p:spPr>
      </p:pic>
      <p:pic>
        <p:nvPicPr>
          <p:cNvPr id="6" name="star_anim_v16e_800x600b_convert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5694" y="841725"/>
            <a:ext cx="4515168" cy="3386375"/>
          </a:xfrm>
          <a:prstGeom prst="rect">
            <a:avLst/>
          </a:prstGeom>
        </p:spPr>
      </p:pic>
      <p:pic>
        <p:nvPicPr>
          <p:cNvPr id="13" name="Picture 12" descr="office_science_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206" y="4473364"/>
            <a:ext cx="1724776" cy="5174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5400000">
            <a:off x="8150304" y="1486764"/>
            <a:ext cx="13833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courtesy Alex </a:t>
            </a:r>
            <a:r>
              <a:rPr lang="en-US" sz="1050" dirty="0" err="1" smtClean="0"/>
              <a:t>Schmah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3136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_QM2015_16_to_9_blac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8"/>
          <a:stretch/>
        </p:blipFill>
        <p:spPr>
          <a:xfrm>
            <a:off x="147662" y="576013"/>
            <a:ext cx="8833909" cy="4294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Solenoidal</a:t>
            </a:r>
            <a:r>
              <a:rPr lang="en-US" dirty="0" smtClean="0"/>
              <a:t> Tracker at RHIC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60" name="Group 142"/>
          <p:cNvGrpSpPr/>
          <p:nvPr/>
        </p:nvGrpSpPr>
        <p:grpSpPr>
          <a:xfrm>
            <a:off x="6288651" y="1358366"/>
            <a:ext cx="1066801" cy="392926"/>
            <a:chOff x="0" y="-92584"/>
            <a:chExt cx="1517227" cy="745099"/>
          </a:xfrm>
        </p:grpSpPr>
        <p:sp>
          <p:nvSpPr>
            <p:cNvPr id="61" name="Shape 140"/>
            <p:cNvSpPr/>
            <p:nvPr/>
          </p:nvSpPr>
          <p:spPr>
            <a:xfrm>
              <a:off x="0" y="0"/>
              <a:ext cx="1517227" cy="559929"/>
            </a:xfrm>
            <a:prstGeom prst="roundRect">
              <a:avLst>
                <a:gd name="adj" fmla="val 11719"/>
              </a:avLst>
            </a:prstGeom>
            <a:solidFill>
              <a:srgbClr val="FFFFFF"/>
            </a:solidFill>
            <a:ln w="12700" cap="flat">
              <a:solidFill>
                <a:srgbClr val="7C6DB1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42915">
                <a:defRPr sz="2400" b="1">
                  <a:solidFill>
                    <a:srgbClr val="8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" name="Shape 141"/>
            <p:cNvSpPr/>
            <p:nvPr/>
          </p:nvSpPr>
          <p:spPr>
            <a:xfrm>
              <a:off x="27334" y="-92584"/>
              <a:ext cx="1462561" cy="745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 algn="ctr">
                <a:defRPr sz="1800" b="0"/>
              </a:pPr>
              <a:r>
                <a:rPr sz="1700" dirty="0"/>
                <a:t>TPC</a:t>
              </a:r>
            </a:p>
          </p:txBody>
        </p:sp>
      </p:grpSp>
      <p:grpSp>
        <p:nvGrpSpPr>
          <p:cNvPr id="67" name="Group 149"/>
          <p:cNvGrpSpPr/>
          <p:nvPr/>
        </p:nvGrpSpPr>
        <p:grpSpPr>
          <a:xfrm>
            <a:off x="599469" y="1582671"/>
            <a:ext cx="1219201" cy="392926"/>
            <a:chOff x="0" y="-92584"/>
            <a:chExt cx="1733974" cy="745099"/>
          </a:xfrm>
        </p:grpSpPr>
        <p:sp>
          <p:nvSpPr>
            <p:cNvPr id="68" name="Shape 147"/>
            <p:cNvSpPr/>
            <p:nvPr/>
          </p:nvSpPr>
          <p:spPr>
            <a:xfrm>
              <a:off x="0" y="0"/>
              <a:ext cx="1733974" cy="559929"/>
            </a:xfrm>
            <a:prstGeom prst="roundRect">
              <a:avLst>
                <a:gd name="adj" fmla="val 11719"/>
              </a:avLst>
            </a:prstGeom>
            <a:solidFill>
              <a:srgbClr val="FFFFFF"/>
            </a:solidFill>
            <a:ln w="12700" cap="flat">
              <a:solidFill>
                <a:srgbClr val="7C6DB1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42915">
                <a:defRPr sz="2400" b="1">
                  <a:solidFill>
                    <a:srgbClr val="8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" name="Shape 148"/>
            <p:cNvSpPr/>
            <p:nvPr/>
          </p:nvSpPr>
          <p:spPr>
            <a:xfrm>
              <a:off x="27334" y="-92584"/>
              <a:ext cx="1679307" cy="745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 algn="ctr">
                <a:defRPr sz="1800" b="0"/>
              </a:pPr>
              <a:r>
                <a:rPr sz="1700" dirty="0"/>
                <a:t>Magnet</a:t>
              </a:r>
            </a:p>
          </p:txBody>
        </p:sp>
      </p:grpSp>
      <p:sp>
        <p:nvSpPr>
          <p:cNvPr id="70" name="Shape 150"/>
          <p:cNvSpPr/>
          <p:nvPr/>
        </p:nvSpPr>
        <p:spPr>
          <a:xfrm>
            <a:off x="1807752" y="1914497"/>
            <a:ext cx="1178296" cy="574617"/>
          </a:xfrm>
          <a:prstGeom prst="line">
            <a:avLst/>
          </a:prstGeom>
          <a:ln w="25400">
            <a:solidFill>
              <a:srgbClr val="FFFF00"/>
            </a:solidFill>
            <a:tailEnd type="oval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71" name="Group 153"/>
          <p:cNvGrpSpPr/>
          <p:nvPr/>
        </p:nvGrpSpPr>
        <p:grpSpPr>
          <a:xfrm>
            <a:off x="5491097" y="926606"/>
            <a:ext cx="1066802" cy="392926"/>
            <a:chOff x="0" y="-92585"/>
            <a:chExt cx="1517227" cy="745103"/>
          </a:xfrm>
        </p:grpSpPr>
        <p:sp>
          <p:nvSpPr>
            <p:cNvPr id="72" name="Shape 151"/>
            <p:cNvSpPr/>
            <p:nvPr/>
          </p:nvSpPr>
          <p:spPr>
            <a:xfrm>
              <a:off x="0" y="0"/>
              <a:ext cx="1517227" cy="559929"/>
            </a:xfrm>
            <a:prstGeom prst="roundRect">
              <a:avLst>
                <a:gd name="adj" fmla="val 11719"/>
              </a:avLst>
            </a:prstGeom>
            <a:solidFill>
              <a:srgbClr val="FFFFFF"/>
            </a:solidFill>
            <a:ln w="12700" cap="flat">
              <a:solidFill>
                <a:srgbClr val="7C6DB1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42915">
                <a:defRPr sz="2400" b="1">
                  <a:solidFill>
                    <a:srgbClr val="8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" name="Shape 152"/>
            <p:cNvSpPr/>
            <p:nvPr/>
          </p:nvSpPr>
          <p:spPr>
            <a:xfrm>
              <a:off x="27334" y="-92585"/>
              <a:ext cx="1462563" cy="745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 algn="ctr">
                <a:defRPr sz="1800" b="0"/>
              </a:pPr>
              <a:r>
                <a:rPr sz="1700" dirty="0"/>
                <a:t>BEMC</a:t>
              </a:r>
            </a:p>
          </p:txBody>
        </p:sp>
      </p:grpSp>
      <p:sp>
        <p:nvSpPr>
          <p:cNvPr id="74" name="Shape 154"/>
          <p:cNvSpPr/>
          <p:nvPr/>
        </p:nvSpPr>
        <p:spPr>
          <a:xfrm flipH="1">
            <a:off x="4153558" y="1272129"/>
            <a:ext cx="1402694" cy="674769"/>
          </a:xfrm>
          <a:prstGeom prst="line">
            <a:avLst/>
          </a:prstGeom>
          <a:ln w="25400">
            <a:solidFill>
              <a:srgbClr val="FFFF00"/>
            </a:solidFill>
            <a:tailEnd type="oval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155"/>
          <p:cNvSpPr/>
          <p:nvPr/>
        </p:nvSpPr>
        <p:spPr>
          <a:xfrm flipH="1">
            <a:off x="4753647" y="1572173"/>
            <a:ext cx="1544226" cy="780951"/>
          </a:xfrm>
          <a:prstGeom prst="line">
            <a:avLst/>
          </a:prstGeom>
          <a:ln w="25400">
            <a:solidFill>
              <a:srgbClr val="FFFF00"/>
            </a:solidFill>
            <a:tailEnd type="oval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76" name="Group 158"/>
          <p:cNvGrpSpPr/>
          <p:nvPr/>
        </p:nvGrpSpPr>
        <p:grpSpPr>
          <a:xfrm>
            <a:off x="7041760" y="1891131"/>
            <a:ext cx="1066802" cy="392926"/>
            <a:chOff x="0" y="-92584"/>
            <a:chExt cx="1517227" cy="745099"/>
          </a:xfrm>
        </p:grpSpPr>
        <p:sp>
          <p:nvSpPr>
            <p:cNvPr id="77" name="Shape 156"/>
            <p:cNvSpPr/>
            <p:nvPr/>
          </p:nvSpPr>
          <p:spPr>
            <a:xfrm>
              <a:off x="0" y="0"/>
              <a:ext cx="1517227" cy="559929"/>
            </a:xfrm>
            <a:prstGeom prst="roundRect">
              <a:avLst>
                <a:gd name="adj" fmla="val 11719"/>
              </a:avLst>
            </a:prstGeom>
            <a:solidFill>
              <a:srgbClr val="FFFFFF"/>
            </a:solidFill>
            <a:ln w="12700" cap="flat">
              <a:solidFill>
                <a:srgbClr val="7C6DB1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42915">
                <a:defRPr sz="2400" b="1">
                  <a:solidFill>
                    <a:srgbClr val="8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" name="Shape 157"/>
            <p:cNvSpPr/>
            <p:nvPr/>
          </p:nvSpPr>
          <p:spPr>
            <a:xfrm>
              <a:off x="27334" y="-92584"/>
              <a:ext cx="1462563" cy="745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 algn="ctr">
                <a:defRPr sz="1800" b="0"/>
              </a:pPr>
              <a:r>
                <a:rPr sz="1700" dirty="0"/>
                <a:t>TOF</a:t>
              </a:r>
            </a:p>
          </p:txBody>
        </p:sp>
      </p:grpSp>
      <p:sp>
        <p:nvSpPr>
          <p:cNvPr id="79" name="Shape 159"/>
          <p:cNvSpPr/>
          <p:nvPr/>
        </p:nvSpPr>
        <p:spPr>
          <a:xfrm flipH="1">
            <a:off x="5321155" y="2094942"/>
            <a:ext cx="1733548" cy="213202"/>
          </a:xfrm>
          <a:prstGeom prst="line">
            <a:avLst/>
          </a:prstGeom>
          <a:ln w="25400">
            <a:solidFill>
              <a:srgbClr val="FFFF00"/>
            </a:solidFill>
            <a:tailEnd type="oval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071269" y="827399"/>
            <a:ext cx="3538134" cy="882609"/>
            <a:chOff x="1071269" y="1286339"/>
            <a:chExt cx="3538134" cy="1176812"/>
          </a:xfrm>
        </p:grpSpPr>
        <p:sp>
          <p:nvSpPr>
            <p:cNvPr id="66" name="Shape 146"/>
            <p:cNvSpPr/>
            <p:nvPr/>
          </p:nvSpPr>
          <p:spPr>
            <a:xfrm>
              <a:off x="2840336" y="1681862"/>
              <a:ext cx="233426" cy="781289"/>
            </a:xfrm>
            <a:prstGeom prst="line">
              <a:avLst/>
            </a:prstGeom>
            <a:ln w="50800">
              <a:solidFill>
                <a:srgbClr val="FFFF00"/>
              </a:solidFill>
              <a:tailEnd type="oval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lIns="45718" tIns="45718" rIns="45718" bIns="45718"/>
            <a:lstStyle/>
            <a:p>
              <a:pPr defTabSz="32145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71269" y="1286339"/>
              <a:ext cx="3538134" cy="39552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Muon Telescope Detector</a:t>
              </a:r>
              <a:endParaRPr lang="en-US" sz="20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2079" y="2319631"/>
            <a:ext cx="3946456" cy="2423513"/>
            <a:chOff x="502075" y="3275983"/>
            <a:chExt cx="3946456" cy="3231351"/>
          </a:xfrm>
        </p:grpSpPr>
        <p:sp>
          <p:nvSpPr>
            <p:cNvPr id="83" name="Shape 163"/>
            <p:cNvSpPr/>
            <p:nvPr/>
          </p:nvSpPr>
          <p:spPr>
            <a:xfrm rot="21090245">
              <a:off x="4067531" y="3275983"/>
              <a:ext cx="381000" cy="30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22225">
              <a:solidFill>
                <a:srgbClr val="FFFF00"/>
              </a:solidFill>
              <a:prstDash val="solid"/>
            </a:ln>
          </p:spPr>
          <p:txBody>
            <a:bodyPr lIns="45718" tIns="45718" rIns="45718" bIns="45718" anchor="ctr"/>
            <a:lstStyle/>
            <a:p>
              <a:pPr defTabSz="642915">
                <a:defRPr sz="2400" b="1">
                  <a:ln w="12699">
                    <a:solidFill>
                      <a:srgbClr val="FF0000"/>
                    </a:solidFill>
                  </a:ln>
                  <a:noFill/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02075" y="3396622"/>
              <a:ext cx="3892046" cy="3110712"/>
              <a:chOff x="502075" y="3396622"/>
              <a:chExt cx="3892046" cy="3110712"/>
            </a:xfrm>
          </p:grpSpPr>
          <p:sp>
            <p:nvSpPr>
              <p:cNvPr id="80" name="Shape 160"/>
              <p:cNvSpPr/>
              <p:nvPr/>
            </p:nvSpPr>
            <p:spPr>
              <a:xfrm flipH="1">
                <a:off x="1079495" y="3396622"/>
                <a:ext cx="2999435" cy="1510512"/>
              </a:xfrm>
              <a:prstGeom prst="line">
                <a:avLst/>
              </a:prstGeom>
              <a:ln w="38100" cap="rnd">
                <a:solidFill>
                  <a:srgbClr val="FFFF00"/>
                </a:solidFill>
                <a:prstDash val="sysDash"/>
                <a:round/>
              </a:ln>
            </p:spPr>
            <p:txBody>
              <a:bodyPr lIns="45718" tIns="45718" rIns="45718" bIns="45718"/>
              <a:lstStyle/>
              <a:p>
                <a:pPr defTabSz="32145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" name="Shape 161"/>
              <p:cNvSpPr/>
              <p:nvPr/>
            </p:nvSpPr>
            <p:spPr>
              <a:xfrm flipH="1">
                <a:off x="3124196" y="3532578"/>
                <a:ext cx="1269925" cy="2227388"/>
              </a:xfrm>
              <a:prstGeom prst="line">
                <a:avLst/>
              </a:prstGeom>
              <a:ln w="31750" cap="rnd">
                <a:solidFill>
                  <a:srgbClr val="FFFF00"/>
                </a:solidFill>
                <a:prstDash val="sysDash"/>
                <a:round/>
              </a:ln>
            </p:spPr>
            <p:txBody>
              <a:bodyPr lIns="45718" tIns="45718" rIns="45718" bIns="45718"/>
              <a:lstStyle/>
              <a:p>
                <a:pPr defTabSz="32145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" name="Shape 162"/>
              <p:cNvSpPr/>
              <p:nvPr/>
            </p:nvSpPr>
            <p:spPr>
              <a:xfrm>
                <a:off x="502075" y="4754733"/>
                <a:ext cx="2622125" cy="1752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FF00"/>
                </a:solidFill>
              </a:ln>
            </p:spPr>
            <p:txBody>
              <a:bodyPr lIns="45718" tIns="45718" rIns="45718" bIns="45718" anchor="ctr"/>
              <a:lstStyle/>
              <a:p>
                <a:pPr defTabSz="642915">
                  <a:defRPr sz="2400" b="1">
                    <a:ln w="12699">
                      <a:solidFill>
                        <a:srgbClr val="FF0000"/>
                      </a:solidFill>
                    </a:ln>
                    <a:noFill/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599468" y="4201675"/>
                <a:ext cx="2524732" cy="39552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/>
                  <a:t>Heavy Flavor Tracker</a:t>
                </a:r>
                <a:endParaRPr lang="en-US" sz="2000" b="1" dirty="0"/>
              </a:p>
            </p:txBody>
          </p:sp>
        </p:grpSp>
      </p:grpSp>
      <p:grpSp>
        <p:nvGrpSpPr>
          <p:cNvPr id="45" name="Group 158"/>
          <p:cNvGrpSpPr/>
          <p:nvPr/>
        </p:nvGrpSpPr>
        <p:grpSpPr>
          <a:xfrm>
            <a:off x="7495746" y="2330864"/>
            <a:ext cx="1066802" cy="392926"/>
            <a:chOff x="0" y="-92584"/>
            <a:chExt cx="1517227" cy="745099"/>
          </a:xfrm>
        </p:grpSpPr>
        <p:sp>
          <p:nvSpPr>
            <p:cNvPr id="46" name="Shape 156"/>
            <p:cNvSpPr/>
            <p:nvPr/>
          </p:nvSpPr>
          <p:spPr>
            <a:xfrm>
              <a:off x="0" y="0"/>
              <a:ext cx="1517227" cy="559929"/>
            </a:xfrm>
            <a:prstGeom prst="roundRect">
              <a:avLst>
                <a:gd name="adj" fmla="val 11719"/>
              </a:avLst>
            </a:prstGeom>
            <a:solidFill>
              <a:srgbClr val="FFFFFF"/>
            </a:solidFill>
            <a:ln w="12700" cap="flat">
              <a:solidFill>
                <a:srgbClr val="7C6DB1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42915">
                <a:defRPr sz="2400" b="1">
                  <a:solidFill>
                    <a:srgbClr val="8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" name="Shape 157"/>
            <p:cNvSpPr/>
            <p:nvPr/>
          </p:nvSpPr>
          <p:spPr>
            <a:xfrm>
              <a:off x="27334" y="-92584"/>
              <a:ext cx="1462563" cy="745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 algn="ctr">
                <a:defRPr sz="1800" b="0"/>
              </a:pPr>
              <a:r>
                <a:rPr lang="en-US" sz="1700" dirty="0" smtClean="0"/>
                <a:t>BBC</a:t>
              </a:r>
              <a:endParaRPr sz="1700" dirty="0"/>
            </a:p>
          </p:txBody>
        </p:sp>
      </p:grpSp>
      <p:sp>
        <p:nvSpPr>
          <p:cNvPr id="48" name="Shape 159"/>
          <p:cNvSpPr/>
          <p:nvPr/>
        </p:nvSpPr>
        <p:spPr>
          <a:xfrm flipH="1">
            <a:off x="6776595" y="2527327"/>
            <a:ext cx="738368" cy="383345"/>
          </a:xfrm>
          <a:prstGeom prst="line">
            <a:avLst/>
          </a:prstGeom>
          <a:ln w="25400">
            <a:solidFill>
              <a:srgbClr val="FFFF00"/>
            </a:solidFill>
            <a:tailEnd type="oval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49" name="Group 158"/>
          <p:cNvGrpSpPr/>
          <p:nvPr/>
        </p:nvGrpSpPr>
        <p:grpSpPr>
          <a:xfrm>
            <a:off x="6802829" y="3697120"/>
            <a:ext cx="1066802" cy="392926"/>
            <a:chOff x="0" y="-92584"/>
            <a:chExt cx="1517227" cy="745099"/>
          </a:xfrm>
        </p:grpSpPr>
        <p:sp>
          <p:nvSpPr>
            <p:cNvPr id="50" name="Shape 156"/>
            <p:cNvSpPr/>
            <p:nvPr/>
          </p:nvSpPr>
          <p:spPr>
            <a:xfrm>
              <a:off x="0" y="0"/>
              <a:ext cx="1517227" cy="559929"/>
            </a:xfrm>
            <a:prstGeom prst="roundRect">
              <a:avLst>
                <a:gd name="adj" fmla="val 11719"/>
              </a:avLst>
            </a:prstGeom>
            <a:solidFill>
              <a:srgbClr val="FFFFFF"/>
            </a:solidFill>
            <a:ln w="12700" cap="flat">
              <a:solidFill>
                <a:srgbClr val="7C6DB1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42915">
                <a:defRPr sz="2400" b="1">
                  <a:solidFill>
                    <a:srgbClr val="8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" name="Shape 157"/>
            <p:cNvSpPr/>
            <p:nvPr/>
          </p:nvSpPr>
          <p:spPr>
            <a:xfrm>
              <a:off x="27334" y="-92584"/>
              <a:ext cx="1462563" cy="745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 algn="ctr">
                <a:defRPr sz="1800" b="0"/>
              </a:pPr>
              <a:r>
                <a:rPr lang="en-US" sz="1700" dirty="0" smtClean="0"/>
                <a:t>VPD</a:t>
              </a:r>
              <a:endParaRPr sz="1700" dirty="0"/>
            </a:p>
          </p:txBody>
        </p:sp>
      </p:grpSp>
      <p:sp>
        <p:nvSpPr>
          <p:cNvPr id="52" name="Shape 159"/>
          <p:cNvSpPr/>
          <p:nvPr/>
        </p:nvSpPr>
        <p:spPr>
          <a:xfrm flipH="1" flipV="1">
            <a:off x="5923725" y="2975559"/>
            <a:ext cx="1205141" cy="769382"/>
          </a:xfrm>
          <a:prstGeom prst="line">
            <a:avLst/>
          </a:prstGeom>
          <a:ln w="25400">
            <a:solidFill>
              <a:srgbClr val="FFFF00"/>
            </a:solidFill>
            <a:tailEnd type="oval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477104" y="2379979"/>
            <a:ext cx="4431450" cy="20920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smtClean="0"/>
              <a:t>RHIC Runs 14 -16</a:t>
            </a:r>
          </a:p>
          <a:p>
            <a:pPr marL="342900" indent="-342900" algn="ctr">
              <a:buFont typeface="Wingdings" charset="2"/>
              <a:buChar char="Ø"/>
            </a:pPr>
            <a:r>
              <a:rPr lang="en-US" sz="2400" b="1" dirty="0" smtClean="0">
                <a:solidFill>
                  <a:srgbClr val="3366FF"/>
                </a:solidFill>
              </a:rPr>
              <a:t>STAR Heavy Flavor Program</a:t>
            </a:r>
          </a:p>
          <a:p>
            <a:pPr algn="ctr"/>
            <a:r>
              <a:rPr lang="en-US" sz="2400" b="1" i="1" dirty="0" smtClean="0"/>
              <a:t>HFT</a:t>
            </a:r>
            <a:r>
              <a:rPr lang="en-US" sz="2400" dirty="0" smtClean="0"/>
              <a:t> and </a:t>
            </a:r>
            <a:r>
              <a:rPr lang="en-US" sz="2400" b="1" i="1" dirty="0" smtClean="0"/>
              <a:t>MTD</a:t>
            </a:r>
          </a:p>
          <a:p>
            <a:pPr algn="ctr"/>
            <a:r>
              <a:rPr lang="en-US" sz="2000" dirty="0" err="1" smtClean="0"/>
              <a:t>Au+Au</a:t>
            </a:r>
            <a:r>
              <a:rPr lang="en-US" sz="2000" dirty="0" smtClean="0"/>
              <a:t>, </a:t>
            </a:r>
            <a:r>
              <a:rPr lang="en-US" sz="2000" dirty="0" err="1" smtClean="0"/>
              <a:t>p+p</a:t>
            </a:r>
            <a:r>
              <a:rPr lang="en-US" sz="2000" dirty="0" smtClean="0"/>
              <a:t>, </a:t>
            </a:r>
            <a:r>
              <a:rPr lang="en-US" sz="2000" dirty="0" err="1" smtClean="0"/>
              <a:t>p+Au</a:t>
            </a:r>
            <a:r>
              <a:rPr lang="en-US" sz="2000" dirty="0"/>
              <a:t> </a:t>
            </a:r>
            <a:r>
              <a:rPr lang="en-US" sz="2000" dirty="0" smtClean="0"/>
              <a:t>@ √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NN</a:t>
            </a:r>
            <a:r>
              <a:rPr lang="en-US" sz="2000" dirty="0" smtClean="0"/>
              <a:t>=200GeV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62769" y="4485183"/>
            <a:ext cx="2190550" cy="30439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</a:rPr>
              <a:t>Giacomo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Contin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(254)</a:t>
            </a:r>
          </a:p>
        </p:txBody>
      </p:sp>
    </p:spTree>
    <p:extLst>
      <p:ext uri="{BB962C8B-B14F-4D97-AF65-F5344CB8AC3E}">
        <p14:creationId xmlns:p14="http://schemas.microsoft.com/office/powerpoint/2010/main" val="275259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" y="235062"/>
            <a:ext cx="9143999" cy="4634596"/>
          </a:xfrm>
        </p:spPr>
        <p:txBody>
          <a:bodyPr>
            <a:normAutofit fontScale="55000" lnSpcReduction="20000"/>
          </a:bodyPr>
          <a:lstStyle/>
          <a:p>
            <a:pPr marL="280988" indent="-280988">
              <a:buFont typeface="Wingdings" charset="2"/>
              <a:buChar char="Ø"/>
            </a:pPr>
            <a:r>
              <a:rPr lang="en-US" b="1" dirty="0" smtClean="0"/>
              <a:t>Heavy Flavors … first results from </a:t>
            </a:r>
            <a:r>
              <a:rPr lang="en-US" b="1" i="1" dirty="0" smtClean="0"/>
              <a:t>HFT</a:t>
            </a:r>
            <a:r>
              <a:rPr lang="en-US" b="1" dirty="0" smtClean="0"/>
              <a:t> and </a:t>
            </a:r>
            <a:r>
              <a:rPr lang="en-US" b="1" i="1" dirty="0" smtClean="0"/>
              <a:t>MTD</a:t>
            </a:r>
            <a:r>
              <a:rPr lang="en-US" b="1" dirty="0" smtClean="0"/>
              <a:t>!!</a:t>
            </a:r>
          </a:p>
          <a:p>
            <a:pPr marL="344488" lvl="1" indent="-173038"/>
            <a:r>
              <a:rPr lang="en-US" dirty="0" err="1" smtClean="0">
                <a:solidFill>
                  <a:srgbClr val="0000FF"/>
                </a:solidFill>
              </a:rPr>
              <a:t>Thermalization</a:t>
            </a:r>
            <a:r>
              <a:rPr lang="en-US" dirty="0" smtClean="0">
                <a:solidFill>
                  <a:srgbClr val="0000FF"/>
                </a:solidFill>
              </a:rPr>
              <a:t> and modification of charm at RHIC?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, D</a:t>
            </a:r>
            <a:r>
              <a:rPr lang="en-US" baseline="30000" dirty="0" smtClean="0"/>
              <a:t>±</a:t>
            </a:r>
            <a:r>
              <a:rPr lang="en-US" dirty="0" smtClean="0"/>
              <a:t>   elliptic flow -- </a:t>
            </a:r>
            <a:r>
              <a:rPr lang="en-US" b="1" dirty="0">
                <a:solidFill>
                  <a:srgbClr val="FF0000"/>
                </a:solidFill>
              </a:rPr>
              <a:t>Michael </a:t>
            </a:r>
            <a:r>
              <a:rPr lang="en-US" b="1" dirty="0" err="1" smtClean="0">
                <a:solidFill>
                  <a:srgbClr val="FF0000"/>
                </a:solidFill>
              </a:rPr>
              <a:t>Lomnitz</a:t>
            </a:r>
            <a:r>
              <a:rPr lang="en-US" b="1" dirty="0" smtClean="0">
                <a:solidFill>
                  <a:srgbClr val="FF0000"/>
                </a:solidFill>
              </a:rPr>
              <a:t> (493)</a:t>
            </a:r>
            <a:endParaRPr lang="en-US" dirty="0" smtClean="0"/>
          </a:p>
          <a:p>
            <a:pPr marL="635000" lvl="2" indent="-171450"/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  nuclear </a:t>
            </a:r>
            <a:r>
              <a:rPr lang="en-US" dirty="0"/>
              <a:t>modification factor </a:t>
            </a:r>
            <a:r>
              <a:rPr lang="en-US" dirty="0" smtClean="0"/>
              <a:t>– </a:t>
            </a:r>
            <a:r>
              <a:rPr lang="en-US" b="1" dirty="0" err="1" smtClean="0">
                <a:solidFill>
                  <a:srgbClr val="FF0000"/>
                </a:solidFill>
              </a:rPr>
              <a:t>Guannan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Xie</a:t>
            </a:r>
            <a:r>
              <a:rPr lang="en-US" b="1" dirty="0" smtClean="0">
                <a:solidFill>
                  <a:srgbClr val="FF0000"/>
                </a:solidFill>
              </a:rPr>
              <a:t> (523)</a:t>
            </a:r>
            <a:endParaRPr lang="en-US" dirty="0" smtClean="0"/>
          </a:p>
          <a:p>
            <a:pPr marL="344488" lvl="1" indent="-173038"/>
            <a:r>
              <a:rPr lang="en-US" dirty="0" smtClean="0">
                <a:solidFill>
                  <a:srgbClr val="0000FF"/>
                </a:solidFill>
              </a:rPr>
              <a:t>Modification of charm in the medium: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How about D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baseline="30000" dirty="0" smtClean="0">
                <a:solidFill>
                  <a:srgbClr val="0000FF"/>
                </a:solidFill>
              </a:rPr>
              <a:t>± 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  <a:r>
              <a:rPr lang="en-US" dirty="0" smtClean="0"/>
              <a:t>  -- </a:t>
            </a:r>
            <a:r>
              <a:rPr lang="en-US" sz="2300" b="1" dirty="0" err="1" smtClean="0">
                <a:solidFill>
                  <a:srgbClr val="FF0000"/>
                </a:solidFill>
              </a:rPr>
              <a:t>Md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Nasim</a:t>
            </a:r>
            <a:r>
              <a:rPr lang="en-US" sz="2300" b="1" dirty="0" smtClean="0">
                <a:solidFill>
                  <a:srgbClr val="FF0000"/>
                </a:solidFill>
              </a:rPr>
              <a:t> (221)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 smtClean="0"/>
              <a:t>strangeness enhancement reflected in an enhanced R</a:t>
            </a:r>
            <a:r>
              <a:rPr lang="en-US" baseline="-25000" dirty="0" smtClean="0"/>
              <a:t>AA </a:t>
            </a:r>
            <a:r>
              <a:rPr lang="en-US" dirty="0" smtClean="0"/>
              <a:t>compared to the other D’s?</a:t>
            </a:r>
          </a:p>
          <a:p>
            <a:pPr marL="635000" lvl="2" indent="-171450"/>
            <a:r>
              <a:rPr lang="en-US" dirty="0" smtClean="0"/>
              <a:t>effects of expected early freeze-out  in a reduced elliptic flow?</a:t>
            </a:r>
          </a:p>
          <a:p>
            <a:pPr marL="344488" lvl="1" indent="-173038"/>
            <a:r>
              <a:rPr lang="en-US" dirty="0" smtClean="0">
                <a:solidFill>
                  <a:srgbClr val="0000FF"/>
                </a:solidFill>
              </a:rPr>
              <a:t>Results from semi-leptonic channels</a:t>
            </a:r>
            <a:r>
              <a:rPr lang="en-US" dirty="0" smtClean="0"/>
              <a:t> – </a:t>
            </a:r>
            <a:r>
              <a:rPr lang="en-US" sz="2300" b="1" dirty="0" err="1" smtClean="0">
                <a:solidFill>
                  <a:srgbClr val="FF0000"/>
                </a:solidFill>
              </a:rPr>
              <a:t>Xiaozhi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Bai</a:t>
            </a:r>
            <a:r>
              <a:rPr lang="en-US" sz="2300" b="1" dirty="0" smtClean="0">
                <a:solidFill>
                  <a:srgbClr val="FF0000"/>
                </a:solidFill>
              </a:rPr>
              <a:t> (496)</a:t>
            </a:r>
            <a:endParaRPr lang="en-US" dirty="0" smtClean="0"/>
          </a:p>
          <a:p>
            <a:pPr marL="635000" lvl="2" indent="-171450"/>
            <a:r>
              <a:rPr lang="en-US" dirty="0" smtClean="0"/>
              <a:t>new </a:t>
            </a:r>
            <a:r>
              <a:rPr lang="en-US" dirty="0" err="1" smtClean="0"/>
              <a:t>p+p</a:t>
            </a:r>
            <a:r>
              <a:rPr lang="en-US" dirty="0" smtClean="0"/>
              <a:t> cross section measurements, R</a:t>
            </a:r>
            <a:r>
              <a:rPr lang="en-US" baseline="-25000" dirty="0" smtClean="0"/>
              <a:t>AA</a:t>
            </a:r>
            <a:r>
              <a:rPr lang="en-US" dirty="0" smtClean="0"/>
              <a:t> in </a:t>
            </a:r>
            <a:r>
              <a:rPr lang="en-US" dirty="0" err="1" smtClean="0"/>
              <a:t>Au+Au</a:t>
            </a:r>
            <a:r>
              <a:rPr lang="en-US" dirty="0"/>
              <a:t> </a:t>
            </a:r>
            <a:r>
              <a:rPr lang="en-US" dirty="0" smtClean="0"/>
              <a:t>and  U+U</a:t>
            </a:r>
          </a:p>
          <a:p>
            <a:pPr marL="344488" lvl="1" indent="-173038"/>
            <a:r>
              <a:rPr lang="en-US" dirty="0" err="1" smtClean="0">
                <a:solidFill>
                  <a:srgbClr val="0000FF"/>
                </a:solidFill>
              </a:rPr>
              <a:t>Quarkonia</a:t>
            </a:r>
            <a:r>
              <a:rPr lang="en-US" dirty="0" smtClean="0">
                <a:solidFill>
                  <a:srgbClr val="0000FF"/>
                </a:solidFill>
              </a:rPr>
              <a:t> – suppression, a complicated story …</a:t>
            </a:r>
            <a:r>
              <a:rPr lang="en-US" dirty="0" smtClean="0"/>
              <a:t> – </a:t>
            </a:r>
            <a:r>
              <a:rPr lang="en-US" sz="2300" b="1" dirty="0" err="1" smtClean="0">
                <a:solidFill>
                  <a:srgbClr val="FF0000"/>
                </a:solidFill>
              </a:rPr>
              <a:t>Rongrong</a:t>
            </a:r>
            <a:r>
              <a:rPr lang="en-US" sz="2300" b="1" dirty="0" smtClean="0">
                <a:solidFill>
                  <a:srgbClr val="FF0000"/>
                </a:solidFill>
              </a:rPr>
              <a:t> Ma (274)</a:t>
            </a:r>
            <a:r>
              <a:rPr lang="en-US" sz="2300" b="1" dirty="0">
                <a:solidFill>
                  <a:srgbClr val="FF0000"/>
                </a:solidFill>
              </a:rPr>
              <a:t>, Barbara </a:t>
            </a:r>
            <a:r>
              <a:rPr lang="en-US" sz="2300" b="1" dirty="0" err="1">
                <a:solidFill>
                  <a:srgbClr val="FF0000"/>
                </a:solidFill>
              </a:rPr>
              <a:t>Trzeciak</a:t>
            </a:r>
            <a:r>
              <a:rPr lang="en-US" sz="2300" b="1" dirty="0">
                <a:solidFill>
                  <a:srgbClr val="FF0000"/>
                </a:solidFill>
              </a:rPr>
              <a:t> (497)</a:t>
            </a:r>
            <a:endParaRPr lang="en-US" sz="2300" b="1" dirty="0" smtClean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 smtClean="0"/>
              <a:t>measure J/</a:t>
            </a:r>
            <a:r>
              <a:rPr lang="en-US" dirty="0" err="1" smtClean="0"/>
              <a:t>ψ</a:t>
            </a:r>
            <a:r>
              <a:rPr lang="en-US" dirty="0" smtClean="0"/>
              <a:t> nuclear modification</a:t>
            </a:r>
          </a:p>
          <a:p>
            <a:pPr marL="635000" lvl="2" indent="-171450"/>
            <a:r>
              <a:rPr lang="en-US" dirty="0" smtClean="0"/>
              <a:t>disentangle production/regeneration mechanisms: J/</a:t>
            </a:r>
            <a:r>
              <a:rPr lang="en-US" dirty="0" err="1" smtClean="0"/>
              <a:t>ψ</a:t>
            </a:r>
            <a:r>
              <a:rPr lang="en-US" dirty="0" smtClean="0"/>
              <a:t>  non-zero v</a:t>
            </a:r>
            <a:r>
              <a:rPr lang="en-US" baseline="-25000" dirty="0" smtClean="0"/>
              <a:t>2</a:t>
            </a:r>
            <a:r>
              <a:rPr lang="en-US" dirty="0" smtClean="0"/>
              <a:t> at low momentum</a:t>
            </a:r>
          </a:p>
          <a:p>
            <a:pPr marL="635000" lvl="2" indent="-171450"/>
            <a:r>
              <a:rPr lang="en-US" dirty="0" smtClean="0"/>
              <a:t>to the </a:t>
            </a:r>
            <a:r>
              <a:rPr lang="en-US" i="1" dirty="0" smtClean="0"/>
              <a:t>bottom</a:t>
            </a:r>
            <a:r>
              <a:rPr lang="en-US" dirty="0" smtClean="0"/>
              <a:t> of it: explore different </a:t>
            </a:r>
            <a:r>
              <a:rPr lang="en-US" dirty="0" err="1" smtClean="0"/>
              <a:t>Υ</a:t>
            </a:r>
            <a:r>
              <a:rPr lang="en-US" dirty="0" smtClean="0"/>
              <a:t> states</a:t>
            </a:r>
          </a:p>
          <a:p>
            <a:pPr marL="635000" lvl="2" indent="-171450"/>
            <a:r>
              <a:rPr lang="en-US" dirty="0" smtClean="0"/>
              <a:t>make sure to understand “the basics”:  J/</a:t>
            </a:r>
            <a:r>
              <a:rPr lang="en-US" dirty="0" err="1" smtClean="0"/>
              <a:t>ψ</a:t>
            </a:r>
            <a:r>
              <a:rPr lang="en-US" dirty="0" smtClean="0"/>
              <a:t> and </a:t>
            </a:r>
            <a:r>
              <a:rPr lang="en-US" dirty="0" err="1" smtClean="0"/>
              <a:t>Υ</a:t>
            </a:r>
            <a:r>
              <a:rPr lang="en-US" dirty="0" smtClean="0"/>
              <a:t> production and polarization in </a:t>
            </a:r>
            <a:r>
              <a:rPr lang="en-US" dirty="0" err="1" smtClean="0"/>
              <a:t>p+p</a:t>
            </a:r>
            <a:endParaRPr lang="en-US" dirty="0" smtClean="0"/>
          </a:p>
          <a:p>
            <a:pPr marL="280988" indent="-280988">
              <a:buFont typeface="Wingdings" charset="2"/>
              <a:buChar char="Ø"/>
            </a:pPr>
            <a:r>
              <a:rPr lang="en-US" b="1" dirty="0" smtClean="0"/>
              <a:t>Jets – study energy loss in the medium</a:t>
            </a:r>
          </a:p>
          <a:p>
            <a:pPr marL="344488" lvl="1" indent="-173038"/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urface </a:t>
            </a:r>
            <a:r>
              <a:rPr lang="en-US" i="1" dirty="0" smtClean="0">
                <a:solidFill>
                  <a:srgbClr val="0000FF"/>
                </a:solidFill>
              </a:rPr>
              <a:t>vs.</a:t>
            </a:r>
            <a:r>
              <a:rPr lang="en-US" dirty="0" smtClean="0">
                <a:solidFill>
                  <a:srgbClr val="0000FF"/>
                </a:solidFill>
              </a:rPr>
              <a:t> volume emission – </a:t>
            </a:r>
            <a:r>
              <a:rPr lang="en-US" sz="2300" b="1" dirty="0" err="1" smtClean="0">
                <a:solidFill>
                  <a:srgbClr val="FF0000"/>
                </a:solidFill>
              </a:rPr>
              <a:t>Nihar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Sahoo</a:t>
            </a:r>
            <a:r>
              <a:rPr lang="en-US" sz="2300" b="1" dirty="0" smtClean="0">
                <a:solidFill>
                  <a:srgbClr val="FF0000"/>
                </a:solidFill>
              </a:rPr>
              <a:t> (251)</a:t>
            </a:r>
            <a:endParaRPr lang="en-US" b="1" dirty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 smtClean="0"/>
              <a:t>compare medium effect for </a:t>
            </a:r>
            <a:r>
              <a:rPr lang="en-US" dirty="0" err="1" smtClean="0"/>
              <a:t>γ</a:t>
            </a:r>
            <a:r>
              <a:rPr lang="en-US" baseline="-25000" dirty="0" err="1" smtClean="0"/>
              <a:t>dir</a:t>
            </a:r>
            <a:r>
              <a:rPr lang="en-US" dirty="0" smtClean="0"/>
              <a:t>-hadron and </a:t>
            </a:r>
            <a:r>
              <a:rPr lang="en-US" dirty="0"/>
              <a:t>π</a:t>
            </a:r>
            <a:r>
              <a:rPr lang="en-US" baseline="30000" dirty="0"/>
              <a:t>0</a:t>
            </a:r>
            <a:r>
              <a:rPr lang="en-US" dirty="0"/>
              <a:t>-</a:t>
            </a:r>
            <a:r>
              <a:rPr lang="en-US" dirty="0" smtClean="0"/>
              <a:t>hadron;  we do not see less suppression for </a:t>
            </a:r>
            <a:r>
              <a:rPr lang="en-US" dirty="0"/>
              <a:t>π</a:t>
            </a:r>
            <a:r>
              <a:rPr lang="en-US" baseline="30000" dirty="0"/>
              <a:t>0</a:t>
            </a:r>
            <a:r>
              <a:rPr lang="en-US" dirty="0"/>
              <a:t>-</a:t>
            </a:r>
            <a:r>
              <a:rPr lang="en-US" dirty="0" smtClean="0"/>
              <a:t>h when compared to </a:t>
            </a:r>
            <a:r>
              <a:rPr lang="en-US" dirty="0" err="1"/>
              <a:t>γ</a:t>
            </a:r>
            <a:r>
              <a:rPr lang="en-US" baseline="-25000" dirty="0" err="1"/>
              <a:t>dir</a:t>
            </a:r>
            <a:r>
              <a:rPr lang="en-US" dirty="0"/>
              <a:t>-</a:t>
            </a:r>
            <a:r>
              <a:rPr lang="en-US" dirty="0" smtClean="0"/>
              <a:t>h. Push  I</a:t>
            </a:r>
            <a:r>
              <a:rPr lang="en-US" baseline="-25000" dirty="0" smtClean="0"/>
              <a:t>AA</a:t>
            </a:r>
            <a:r>
              <a:rPr lang="en-US" dirty="0" smtClean="0"/>
              <a:t> (</a:t>
            </a:r>
            <a:r>
              <a:rPr lang="en-US" dirty="0" err="1" smtClean="0"/>
              <a:t>z</a:t>
            </a:r>
            <a:r>
              <a:rPr lang="en-US" baseline="-25000" dirty="0" err="1" smtClean="0"/>
              <a:t>T</a:t>
            </a:r>
            <a:r>
              <a:rPr lang="en-US" dirty="0" smtClean="0"/>
              <a:t>) measurements to lower </a:t>
            </a:r>
            <a:r>
              <a:rPr lang="en-US" dirty="0" err="1"/>
              <a:t>z</a:t>
            </a:r>
            <a:r>
              <a:rPr lang="en-US" baseline="-25000" dirty="0" err="1"/>
              <a:t>T</a:t>
            </a:r>
            <a:r>
              <a:rPr lang="en-US" dirty="0" smtClean="0"/>
              <a:t> </a:t>
            </a:r>
          </a:p>
          <a:p>
            <a:pPr marL="344488" lvl="1" indent="-173038"/>
            <a:r>
              <a:rPr lang="en-US" dirty="0" smtClean="0">
                <a:solidFill>
                  <a:srgbClr val="0000FF"/>
                </a:solidFill>
              </a:rPr>
              <a:t>Quantifying medium properties – </a:t>
            </a:r>
            <a:r>
              <a:rPr lang="en-US" sz="2300" b="1" dirty="0" smtClean="0">
                <a:solidFill>
                  <a:srgbClr val="FF0000"/>
                </a:solidFill>
              </a:rPr>
              <a:t>Peter Jacobs (311)</a:t>
            </a:r>
            <a:endParaRPr lang="en-US" b="1" dirty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 smtClean="0"/>
              <a:t>recoil </a:t>
            </a:r>
            <a:r>
              <a:rPr lang="en-US" dirty="0"/>
              <a:t>jets suggest less out-of-cone energy transport at RHIC than </a:t>
            </a:r>
            <a:r>
              <a:rPr lang="en-US" dirty="0" smtClean="0"/>
              <a:t>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89"/>
          <a:stretch/>
        </p:blipFill>
        <p:spPr>
          <a:xfrm>
            <a:off x="6471166" y="626572"/>
            <a:ext cx="2672834" cy="1596214"/>
          </a:xfrm>
          <a:prstGeom prst="rect">
            <a:avLst/>
          </a:prstGeom>
        </p:spPr>
      </p:pic>
      <p:pic>
        <p:nvPicPr>
          <p:cNvPr id="2" name="Picture 1" descr="Untitl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r="2390"/>
          <a:stretch/>
        </p:blipFill>
        <p:spPr>
          <a:xfrm>
            <a:off x="7317231" y="2201478"/>
            <a:ext cx="1793772" cy="1544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2758" y="620752"/>
            <a:ext cx="509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HFT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33355" y="2396382"/>
            <a:ext cx="54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MTD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9432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2689"/>
            <a:ext cx="9144000" cy="4646967"/>
          </a:xfrm>
        </p:spPr>
        <p:txBody>
          <a:bodyPr>
            <a:normAutofit fontScale="55000" lnSpcReduction="20000"/>
          </a:bodyPr>
          <a:lstStyle/>
          <a:p>
            <a:pPr marL="280988" indent="-280988">
              <a:buFont typeface="Wingdings" charset="2"/>
              <a:buChar char="Ø"/>
            </a:pPr>
            <a:r>
              <a:rPr lang="en-US" b="1" dirty="0"/>
              <a:t>N</a:t>
            </a:r>
            <a:r>
              <a:rPr lang="en-US" b="1" dirty="0" smtClean="0"/>
              <a:t>ew </a:t>
            </a:r>
            <a:r>
              <a:rPr lang="en-US" b="1" dirty="0"/>
              <a:t>R</a:t>
            </a:r>
            <a:r>
              <a:rPr lang="en-US" b="1" dirty="0" smtClean="0"/>
              <a:t>esults for 14.5GeV  ::  fill in the large </a:t>
            </a:r>
            <a:r>
              <a:rPr lang="en-US" b="1" dirty="0" err="1" smtClean="0"/>
              <a:t>μ</a:t>
            </a:r>
            <a:r>
              <a:rPr lang="en-US" b="1" baseline="-25000" dirty="0" err="1" smtClean="0"/>
              <a:t>B</a:t>
            </a:r>
            <a:r>
              <a:rPr lang="en-US" b="1" dirty="0" smtClean="0"/>
              <a:t> gap</a:t>
            </a:r>
          </a:p>
          <a:p>
            <a:pPr marL="344488" lvl="1" indent="-173038"/>
            <a:r>
              <a:rPr lang="en-US" dirty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igher moments of net particle distributions: </a:t>
            </a:r>
            <a:r>
              <a:rPr lang="en-US" dirty="0" smtClean="0"/>
              <a:t>  -- </a:t>
            </a:r>
            <a:r>
              <a:rPr lang="en-US" sz="2300" b="1" dirty="0" err="1" smtClean="0">
                <a:solidFill>
                  <a:srgbClr val="FF0000"/>
                </a:solidFill>
              </a:rPr>
              <a:t>Jochen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Thaeder</a:t>
            </a:r>
            <a:r>
              <a:rPr lang="en-US" sz="2300" b="1" dirty="0" smtClean="0">
                <a:solidFill>
                  <a:srgbClr val="FF0000"/>
                </a:solidFill>
              </a:rPr>
              <a:t> (153)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 smtClean="0"/>
              <a:t>new results for net-</a:t>
            </a:r>
            <a:r>
              <a:rPr lang="en-US" i="1" dirty="0" smtClean="0"/>
              <a:t>Q</a:t>
            </a:r>
            <a:r>
              <a:rPr lang="en-US" dirty="0" smtClean="0"/>
              <a:t>, net-</a:t>
            </a:r>
            <a:r>
              <a:rPr lang="en-US" i="1" dirty="0" smtClean="0"/>
              <a:t>K</a:t>
            </a:r>
            <a:r>
              <a:rPr lang="en-US" dirty="0" smtClean="0"/>
              <a:t>, and net-</a:t>
            </a:r>
            <a:r>
              <a:rPr lang="en-US" i="1" dirty="0" smtClean="0"/>
              <a:t>p</a:t>
            </a:r>
            <a:r>
              <a:rPr lang="en-US" dirty="0" smtClean="0"/>
              <a:t>; indications of non-monotonic behavior</a:t>
            </a:r>
          </a:p>
          <a:p>
            <a:pPr marL="344488" lvl="1" indent="-173038"/>
            <a:r>
              <a:rPr lang="en-US" dirty="0" smtClean="0">
                <a:solidFill>
                  <a:srgbClr val="0000FF"/>
                </a:solidFill>
              </a:rPr>
              <a:t>v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 for identified particles </a:t>
            </a:r>
            <a:r>
              <a:rPr lang="en-US" dirty="0" smtClean="0"/>
              <a:t>– </a:t>
            </a:r>
            <a:r>
              <a:rPr lang="en-US" sz="2300" b="1" dirty="0" err="1" smtClean="0">
                <a:solidFill>
                  <a:srgbClr val="FF0000"/>
                </a:solidFill>
              </a:rPr>
              <a:t>Prashanth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Shanmuganthan</a:t>
            </a:r>
            <a:r>
              <a:rPr lang="en-US" sz="2300" b="1" dirty="0" smtClean="0">
                <a:solidFill>
                  <a:srgbClr val="FF0000"/>
                </a:solidFill>
              </a:rPr>
              <a:t> (398)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 smtClean="0"/>
              <a:t>study the interplay between baryon transport and hydrodynamic expansion;  can theory reproduce this?</a:t>
            </a:r>
          </a:p>
          <a:p>
            <a:pPr marL="344488" lvl="1" indent="-173038"/>
            <a:r>
              <a:rPr lang="en-US" dirty="0" smtClean="0">
                <a:solidFill>
                  <a:srgbClr val="0000FF"/>
                </a:solidFill>
              </a:rPr>
              <a:t>The ridge, v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, and v</a:t>
            </a:r>
            <a:r>
              <a:rPr lang="en-US" baseline="-25000" dirty="0" smtClean="0">
                <a:solidFill>
                  <a:srgbClr val="0000FF"/>
                </a:solidFill>
              </a:rPr>
              <a:t>3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from di-hadron correlations </a:t>
            </a:r>
            <a:r>
              <a:rPr lang="en-US" dirty="0"/>
              <a:t>– </a:t>
            </a:r>
            <a:r>
              <a:rPr lang="en-US" sz="2300" b="1" dirty="0">
                <a:solidFill>
                  <a:srgbClr val="FF0000"/>
                </a:solidFill>
              </a:rPr>
              <a:t>Liao </a:t>
            </a:r>
            <a:r>
              <a:rPr lang="en-US" sz="2300" b="1" dirty="0" smtClean="0">
                <a:solidFill>
                  <a:srgbClr val="FF0000"/>
                </a:solidFill>
              </a:rPr>
              <a:t>Song (258)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 smtClean="0"/>
              <a:t>apparent non-monotonicity of </a:t>
            </a:r>
            <a:r>
              <a:rPr lang="en-US" dirty="0" smtClean="0"/>
              <a:t>v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</a:t>
            </a:r>
            <a:r>
              <a:rPr lang="en-US" dirty="0" smtClean="0"/>
              <a:t>/v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smtClean="0"/>
              <a:t>v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ch</a:t>
            </a:r>
            <a:r>
              <a:rPr lang="en-US" dirty="0" smtClean="0"/>
              <a:t>  similar in shape to net-</a:t>
            </a:r>
            <a:r>
              <a:rPr lang="en-US" i="1" dirty="0" smtClean="0"/>
              <a:t>p</a:t>
            </a:r>
            <a:r>
              <a:rPr lang="en-US" dirty="0" smtClean="0"/>
              <a:t> dv</a:t>
            </a:r>
            <a:r>
              <a:rPr lang="en-US" baseline="-25000" dirty="0" smtClean="0"/>
              <a:t>1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;  1</a:t>
            </a:r>
            <a:r>
              <a:rPr lang="en-US" baseline="30000" dirty="0" smtClean="0"/>
              <a:t>st</a:t>
            </a:r>
            <a:r>
              <a:rPr lang="en-US" dirty="0" smtClean="0"/>
              <a:t> order phase transition?</a:t>
            </a:r>
          </a:p>
          <a:p>
            <a:pPr marL="344488" lvl="1" indent="-173038"/>
            <a:r>
              <a:rPr lang="en-US" dirty="0" smtClean="0">
                <a:solidFill>
                  <a:srgbClr val="0000FF"/>
                </a:solidFill>
              </a:rPr>
              <a:t>Bulk properties vs. energy, centrality </a:t>
            </a:r>
            <a:r>
              <a:rPr lang="en-US" dirty="0" smtClean="0"/>
              <a:t>– </a:t>
            </a:r>
            <a:r>
              <a:rPr lang="en-US" sz="2300" b="1" dirty="0" err="1" smtClean="0">
                <a:solidFill>
                  <a:srgbClr val="FF0000"/>
                </a:solidFill>
              </a:rPr>
              <a:t>Vipul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Bairathi</a:t>
            </a:r>
            <a:r>
              <a:rPr lang="en-US" sz="2300" b="1" dirty="0" smtClean="0">
                <a:solidFill>
                  <a:srgbClr val="FF0000"/>
                </a:solidFill>
              </a:rPr>
              <a:t> (492), Daniel Brandenburg (606), Chris Flores (320)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, chemical &amp; kinetic freeze-out </a:t>
            </a:r>
          </a:p>
          <a:p>
            <a:pPr marL="635000" lvl="2" indent="-171450"/>
            <a:r>
              <a:rPr lang="en-US" dirty="0" smtClean="0"/>
              <a:t>energy dependence of strange baryon-meson ratios</a:t>
            </a:r>
          </a:p>
          <a:p>
            <a:pPr marL="635000" lvl="2" indent="-171450"/>
            <a:r>
              <a:rPr lang="en-US" dirty="0" smtClean="0"/>
              <a:t>rapidity density measurements and the Dale plot</a:t>
            </a:r>
          </a:p>
          <a:p>
            <a:pPr marL="344488" lvl="1" indent="-173038"/>
            <a:r>
              <a:rPr lang="en-US" dirty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adron suppression and nuclear modification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 smtClean="0"/>
              <a:t>centrality dependence of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/>
              <a:t>suppression</a:t>
            </a:r>
            <a:r>
              <a:rPr lang="en-US" sz="2300" dirty="0"/>
              <a:t>– </a:t>
            </a:r>
            <a:r>
              <a:rPr lang="en-US" sz="2300" b="1" dirty="0" smtClean="0">
                <a:solidFill>
                  <a:srgbClr val="FF0000"/>
                </a:solidFill>
              </a:rPr>
              <a:t>Stephen </a:t>
            </a:r>
            <a:r>
              <a:rPr lang="en-US" sz="2300" b="1" dirty="0" err="1" smtClean="0">
                <a:solidFill>
                  <a:srgbClr val="FF0000"/>
                </a:solidFill>
              </a:rPr>
              <a:t>Horvat</a:t>
            </a:r>
            <a:r>
              <a:rPr lang="en-US" sz="2300" b="1" dirty="0" smtClean="0">
                <a:solidFill>
                  <a:srgbClr val="FF0000"/>
                </a:solidFill>
              </a:rPr>
              <a:t> (323)</a:t>
            </a:r>
            <a:endParaRPr lang="en-US" sz="2300" dirty="0" smtClean="0"/>
          </a:p>
          <a:p>
            <a:pPr marL="635000" lvl="2" indent="-171450"/>
            <a:r>
              <a:rPr lang="en-US" dirty="0" smtClean="0"/>
              <a:t>identified particle R</a:t>
            </a:r>
            <a:r>
              <a:rPr lang="en-US" baseline="-25000" dirty="0" smtClean="0"/>
              <a:t>CP</a:t>
            </a:r>
            <a:r>
              <a:rPr lang="en-US" dirty="0" smtClean="0"/>
              <a:t> </a:t>
            </a:r>
            <a:r>
              <a:rPr lang="en-US" sz="2300" dirty="0"/>
              <a:t>– </a:t>
            </a:r>
            <a:r>
              <a:rPr lang="en-US" sz="2300" b="1" dirty="0" smtClean="0">
                <a:solidFill>
                  <a:srgbClr val="FF0000"/>
                </a:solidFill>
              </a:rPr>
              <a:t>Daniel Brandenburg (606)</a:t>
            </a:r>
            <a:endParaRPr lang="en-US" sz="2300" dirty="0" smtClean="0"/>
          </a:p>
          <a:p>
            <a:pPr marL="280988" indent="-280988">
              <a:buFont typeface="Wingdings" charset="2"/>
              <a:buChar char="Ø"/>
            </a:pPr>
            <a:r>
              <a:rPr lang="en-US" b="1" dirty="0" smtClean="0"/>
              <a:t>Chiral Symmetries</a:t>
            </a:r>
          </a:p>
          <a:p>
            <a:pPr marL="344488" lvl="1" indent="-173038"/>
            <a:r>
              <a:rPr lang="en-US" dirty="0" smtClean="0">
                <a:solidFill>
                  <a:srgbClr val="0000FF"/>
                </a:solidFill>
              </a:rPr>
              <a:t>BES dielectron measurement </a:t>
            </a:r>
            <a:r>
              <a:rPr lang="en-US" dirty="0" smtClean="0"/>
              <a:t>– </a:t>
            </a:r>
            <a:r>
              <a:rPr lang="en-US" sz="2300" b="1" dirty="0" err="1" smtClean="0">
                <a:solidFill>
                  <a:srgbClr val="FF0000"/>
                </a:solidFill>
              </a:rPr>
              <a:t>Shuai</a:t>
            </a:r>
            <a:r>
              <a:rPr lang="en-US" sz="2300" b="1" dirty="0" smtClean="0">
                <a:solidFill>
                  <a:srgbClr val="FF0000"/>
                </a:solidFill>
              </a:rPr>
              <a:t> Yang (290)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 smtClean="0"/>
              <a:t>acceptance corrected, life-time comparison: BES and U+U</a:t>
            </a:r>
          </a:p>
          <a:p>
            <a:pPr marL="344488" lvl="1" indent="-173038"/>
            <a:r>
              <a:rPr lang="en-US" dirty="0" smtClean="0">
                <a:solidFill>
                  <a:srgbClr val="0000FF"/>
                </a:solidFill>
              </a:rPr>
              <a:t>Charge-dependent directed flow in </a:t>
            </a:r>
            <a:r>
              <a:rPr lang="en-US" dirty="0" err="1" smtClean="0">
                <a:solidFill>
                  <a:srgbClr val="0000FF"/>
                </a:solidFill>
              </a:rPr>
              <a:t>Cu+Au</a:t>
            </a:r>
            <a:r>
              <a:rPr lang="en-US" dirty="0" smtClean="0"/>
              <a:t> – </a:t>
            </a:r>
            <a:r>
              <a:rPr lang="en-US" sz="2300" b="1" dirty="0" err="1" smtClean="0">
                <a:solidFill>
                  <a:srgbClr val="FF0000"/>
                </a:solidFill>
              </a:rPr>
              <a:t>Takafumi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Niida</a:t>
            </a:r>
            <a:r>
              <a:rPr lang="en-US" sz="2300" b="1" dirty="0" smtClean="0">
                <a:solidFill>
                  <a:srgbClr val="FF0000"/>
                </a:solidFill>
              </a:rPr>
              <a:t> (263)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635000" lvl="2" indent="-171450"/>
            <a:r>
              <a:rPr lang="en-US" dirty="0" smtClean="0"/>
              <a:t>can asymmetric systems result in large initial electric fields?</a:t>
            </a:r>
          </a:p>
          <a:p>
            <a:pPr marL="635000" lvl="2" indent="-171450"/>
            <a:r>
              <a:rPr lang="en-US" dirty="0" smtClean="0"/>
              <a:t>relevant to test chiral-magnetic effect and waves.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866" t="1686" r="4926" b="2597"/>
          <a:stretch/>
        </p:blipFill>
        <p:spPr>
          <a:xfrm>
            <a:off x="5847033" y="2709276"/>
            <a:ext cx="2839767" cy="2388674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41013"/>
              </p:ext>
            </p:extLst>
          </p:nvPr>
        </p:nvGraphicFramePr>
        <p:xfrm>
          <a:off x="5995188" y="2207251"/>
          <a:ext cx="2848428" cy="4626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5783"/>
                <a:gridCol w="329081"/>
                <a:gridCol w="313028"/>
                <a:gridCol w="393293"/>
                <a:gridCol w="329081"/>
                <a:gridCol w="329081"/>
                <a:gridCol w="329081"/>
              </a:tblGrid>
              <a:tr h="231322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√</a:t>
                      </a:r>
                      <a:r>
                        <a:rPr lang="en-US" sz="1100" b="1" dirty="0" err="1" smtClean="0"/>
                        <a:t>s</a:t>
                      </a:r>
                      <a:r>
                        <a:rPr lang="en-US" sz="1100" b="1" baseline="-25000" dirty="0" err="1" smtClean="0"/>
                        <a:t>NN</a:t>
                      </a:r>
                      <a:r>
                        <a:rPr lang="en-US" sz="1100" b="1" baseline="0" dirty="0" smtClean="0"/>
                        <a:t>(GeV)</a:t>
                      </a:r>
                      <a:endParaRPr lang="en-US" sz="1100" b="1" baseline="0" dirty="0"/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7.7</a:t>
                      </a:r>
                      <a:endParaRPr lang="en-US" sz="1050" dirty="0"/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11.5</a:t>
                      </a:r>
                      <a:endParaRPr lang="en-US" sz="1050" dirty="0"/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3366FF"/>
                          </a:solidFill>
                        </a:rPr>
                        <a:t>14.5</a:t>
                      </a:r>
                      <a:endParaRPr lang="en-US" sz="1050" b="1" dirty="0">
                        <a:solidFill>
                          <a:srgbClr val="3366FF"/>
                        </a:solidFill>
                      </a:endParaRPr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19.6</a:t>
                      </a:r>
                      <a:endParaRPr lang="en-US" sz="1050" dirty="0"/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27</a:t>
                      </a:r>
                      <a:endParaRPr lang="en-US" sz="1050" dirty="0"/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39</a:t>
                      </a:r>
                      <a:endParaRPr lang="en-US" sz="1050" dirty="0"/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22">
                <a:tc>
                  <a:txBody>
                    <a:bodyPr/>
                    <a:lstStyle/>
                    <a:p>
                      <a:r>
                        <a:rPr lang="en-US" sz="1050" b="1" dirty="0" err="1" smtClean="0"/>
                        <a:t>μ</a:t>
                      </a:r>
                      <a:r>
                        <a:rPr lang="en-US" sz="1050" b="1" baseline="-25000" dirty="0" err="1" smtClean="0"/>
                        <a:t>B</a:t>
                      </a:r>
                      <a:r>
                        <a:rPr lang="en-US" sz="1050" b="1" baseline="0" dirty="0" smtClean="0"/>
                        <a:t> (MeV)</a:t>
                      </a:r>
                    </a:p>
                  </a:txBody>
                  <a:tcPr marL="3600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420</a:t>
                      </a:r>
                      <a:endParaRPr lang="en-US" sz="1050" dirty="0"/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315</a:t>
                      </a:r>
                      <a:endParaRPr lang="en-US" sz="1050" dirty="0"/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3366FF"/>
                          </a:solidFill>
                        </a:rPr>
                        <a:t>260</a:t>
                      </a:r>
                      <a:endParaRPr lang="en-US" sz="1050" b="1" dirty="0">
                        <a:solidFill>
                          <a:srgbClr val="3366FF"/>
                        </a:solidFill>
                      </a:endParaRPr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205</a:t>
                      </a:r>
                      <a:endParaRPr lang="en-US" sz="1050" dirty="0"/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155</a:t>
                      </a:r>
                      <a:endParaRPr lang="en-US" sz="1050" dirty="0"/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115</a:t>
                      </a:r>
                      <a:endParaRPr lang="en-US" sz="1050" dirty="0"/>
                    </a:p>
                  </a:txBody>
                  <a:tcPr marL="36000" marR="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80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7097"/>
            <a:ext cx="6845843" cy="5129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STAR Posters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189544" y="730757"/>
            <a:ext cx="4954461" cy="429212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3366FF"/>
                </a:solidFill>
              </a:rPr>
              <a:t>Open Heavy Flavor</a:t>
            </a:r>
          </a:p>
          <a:p>
            <a:pPr marL="165100" indent="-165100"/>
            <a:r>
              <a:rPr lang="en-US" dirty="0" smtClean="0"/>
              <a:t>Two-particle correlation measurement of D</a:t>
            </a:r>
            <a:r>
              <a:rPr lang="en-US" baseline="30000" dirty="0" smtClean="0"/>
              <a:t>0</a:t>
            </a:r>
            <a:r>
              <a:rPr lang="en-US" dirty="0" smtClean="0"/>
              <a:t> meson elliptic anisotropy (</a:t>
            </a:r>
            <a:r>
              <a:rPr lang="en-US" dirty="0" smtClean="0">
                <a:solidFill>
                  <a:srgbClr val="FF0000"/>
                </a:solidFill>
              </a:rPr>
              <a:t>521</a:t>
            </a:r>
            <a:r>
              <a:rPr lang="en-US" dirty="0" smtClean="0"/>
              <a:t>)</a:t>
            </a:r>
          </a:p>
          <a:p>
            <a:pPr marL="165100" indent="-165100"/>
            <a:r>
              <a:rPr lang="en-US" dirty="0" smtClean="0"/>
              <a:t>D</a:t>
            </a:r>
            <a:r>
              <a:rPr lang="en-US" baseline="-25000" dirty="0" smtClean="0"/>
              <a:t>S</a:t>
            </a:r>
            <a:r>
              <a:rPr lang="en-US" baseline="30000" dirty="0" smtClean="0"/>
              <a:t>±</a:t>
            </a:r>
            <a:r>
              <a:rPr lang="en-US" dirty="0" smtClean="0"/>
              <a:t> meson production in </a:t>
            </a:r>
            <a:r>
              <a:rPr lang="en-US" dirty="0" err="1" smtClean="0"/>
              <a:t>Au+Au</a:t>
            </a:r>
            <a:r>
              <a:rPr lang="en-US" dirty="0" smtClean="0"/>
              <a:t> collisions (</a:t>
            </a:r>
            <a:r>
              <a:rPr lang="en-US" dirty="0" smtClean="0">
                <a:solidFill>
                  <a:srgbClr val="FF0000"/>
                </a:solidFill>
              </a:rPr>
              <a:t>569</a:t>
            </a:r>
            <a:r>
              <a:rPr lang="en-US" dirty="0" smtClean="0"/>
              <a:t>)</a:t>
            </a:r>
          </a:p>
          <a:p>
            <a:pPr marL="165100" indent="-165100"/>
            <a:r>
              <a:rPr lang="en-US" dirty="0" smtClean="0"/>
              <a:t>Λ</a:t>
            </a:r>
            <a:r>
              <a:rPr lang="en-US" baseline="-25000" dirty="0" smtClean="0"/>
              <a:t>C</a:t>
            </a:r>
            <a:r>
              <a:rPr lang="en-US" baseline="30000" dirty="0" smtClean="0"/>
              <a:t>+</a:t>
            </a:r>
            <a:r>
              <a:rPr lang="en-US" dirty="0" smtClean="0"/>
              <a:t> baryon production in </a:t>
            </a:r>
            <a:r>
              <a:rPr lang="en-US" dirty="0" err="1" smtClean="0"/>
              <a:t>Au+Au</a:t>
            </a:r>
            <a:r>
              <a:rPr lang="en-US" dirty="0" smtClean="0"/>
              <a:t> collisions (</a:t>
            </a:r>
            <a:r>
              <a:rPr lang="en-US" dirty="0" smtClean="0">
                <a:solidFill>
                  <a:srgbClr val="FF0000"/>
                </a:solidFill>
              </a:rPr>
              <a:t>555</a:t>
            </a:r>
            <a:r>
              <a:rPr lang="en-US" dirty="0" smtClean="0"/>
              <a:t>)</a:t>
            </a:r>
          </a:p>
          <a:p>
            <a:pPr marL="165100" indent="-165100"/>
            <a:r>
              <a:rPr lang="en-US" dirty="0" smtClean="0"/>
              <a:t>Measurements </a:t>
            </a:r>
            <a:r>
              <a:rPr lang="en-US" dirty="0"/>
              <a:t>of heavy flavor electron </a:t>
            </a:r>
            <a:r>
              <a:rPr lang="en-US" dirty="0" smtClean="0"/>
              <a:t>production (</a:t>
            </a:r>
            <a:r>
              <a:rPr lang="en-US" dirty="0" smtClean="0">
                <a:solidFill>
                  <a:srgbClr val="FF0000"/>
                </a:solidFill>
              </a:rPr>
              <a:t>567</a:t>
            </a:r>
            <a:r>
              <a:rPr lang="en-US" dirty="0" smtClean="0"/>
              <a:t>)</a:t>
            </a:r>
          </a:p>
          <a:p>
            <a:pPr marL="165100" indent="-165100"/>
            <a:r>
              <a:rPr lang="en-US" dirty="0"/>
              <a:t>Measuring Charm and Bottom Productions in Semi-leptonic </a:t>
            </a:r>
            <a:r>
              <a:rPr lang="en-US" dirty="0" smtClean="0"/>
              <a:t>Channels (</a:t>
            </a:r>
            <a:r>
              <a:rPr lang="en-US" dirty="0" smtClean="0">
                <a:solidFill>
                  <a:srgbClr val="FF0000"/>
                </a:solidFill>
              </a:rPr>
              <a:t>542</a:t>
            </a:r>
            <a:r>
              <a:rPr lang="en-US" dirty="0" smtClean="0"/>
              <a:t>)</a:t>
            </a:r>
          </a:p>
          <a:p>
            <a:pPr marL="165100" indent="-165100"/>
            <a:r>
              <a:rPr lang="en-US" dirty="0" smtClean="0"/>
              <a:t>Measurement </a:t>
            </a:r>
            <a:r>
              <a:rPr lang="en-US" dirty="0"/>
              <a:t>of </a:t>
            </a:r>
            <a:r>
              <a:rPr lang="en-US" dirty="0" err="1"/>
              <a:t>semileptonic</a:t>
            </a:r>
            <a:r>
              <a:rPr lang="en-US" dirty="0"/>
              <a:t> decays of open heavy flavor hadrons in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Au+</a:t>
            </a:r>
            <a:r>
              <a:rPr lang="en-US" dirty="0" err="1" smtClean="0"/>
              <a:t>Au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505</a:t>
            </a:r>
            <a:r>
              <a:rPr lang="en-US" dirty="0" smtClean="0"/>
              <a:t>)</a:t>
            </a:r>
            <a:endParaRPr lang="en-US" dirty="0"/>
          </a:p>
          <a:p>
            <a:pPr marL="165100" indent="-165100"/>
            <a:r>
              <a:rPr lang="en-US" dirty="0" smtClean="0"/>
              <a:t>Heavy Flavor Triggered Azimuthal Correlations in </a:t>
            </a:r>
            <a:r>
              <a:rPr lang="en-US" dirty="0" err="1" smtClean="0"/>
              <a:t>p+p</a:t>
            </a:r>
            <a:r>
              <a:rPr lang="en-US" dirty="0" smtClean="0"/>
              <a:t> at 500 </a:t>
            </a:r>
            <a:r>
              <a:rPr lang="en-US" dirty="0" err="1" smtClean="0"/>
              <a:t>GeV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533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b="1" u="sng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b="1" u="sng" dirty="0" smtClean="0">
                <a:solidFill>
                  <a:srgbClr val="3366FF"/>
                </a:solidFill>
              </a:rPr>
              <a:t>Jets </a:t>
            </a:r>
            <a:r>
              <a:rPr lang="en-US" b="1" u="sng" dirty="0">
                <a:solidFill>
                  <a:srgbClr val="3366FF"/>
                </a:solidFill>
              </a:rPr>
              <a:t>&amp; U+U</a:t>
            </a:r>
          </a:p>
          <a:p>
            <a:pPr marL="115888" indent="-115888"/>
            <a:r>
              <a:rPr lang="en-US" dirty="0"/>
              <a:t>Characterizing the away-side jet, devoid of flow background, via 2-particle and 3-particle </a:t>
            </a:r>
            <a:r>
              <a:rPr lang="en-US" dirty="0" smtClean="0"/>
              <a:t>correlations (</a:t>
            </a:r>
            <a:r>
              <a:rPr lang="en-US" dirty="0" smtClean="0">
                <a:solidFill>
                  <a:srgbClr val="FF0000"/>
                </a:solidFill>
              </a:rPr>
              <a:t>412</a:t>
            </a:r>
            <a:r>
              <a:rPr lang="en-US" dirty="0" smtClean="0"/>
              <a:t>)</a:t>
            </a:r>
            <a:endParaRPr lang="en-US" dirty="0"/>
          </a:p>
          <a:p>
            <a:pPr marL="115888" indent="-115888"/>
            <a:r>
              <a:rPr lang="en-US" dirty="0" smtClean="0"/>
              <a:t>Strangeness </a:t>
            </a:r>
            <a:r>
              <a:rPr lang="en-US" dirty="0"/>
              <a:t>production in U+</a:t>
            </a:r>
            <a:r>
              <a:rPr lang="en-US" dirty="0" smtClean="0"/>
              <a:t>U (</a:t>
            </a:r>
            <a:r>
              <a:rPr lang="en-US" dirty="0" smtClean="0">
                <a:solidFill>
                  <a:srgbClr val="FF0000"/>
                </a:solidFill>
              </a:rPr>
              <a:t>560</a:t>
            </a:r>
            <a:r>
              <a:rPr lang="en-US" dirty="0" smtClean="0"/>
              <a:t>)</a:t>
            </a:r>
          </a:p>
          <a:p>
            <a:pPr marL="115888" indent="-115888"/>
            <a:r>
              <a:rPr lang="en-US" dirty="0"/>
              <a:t>Electrons from heavy flavor decays in central U+</a:t>
            </a:r>
            <a:r>
              <a:rPr lang="en-US" dirty="0" smtClean="0"/>
              <a:t>U (</a:t>
            </a:r>
            <a:r>
              <a:rPr lang="en-US" dirty="0" smtClean="0">
                <a:solidFill>
                  <a:srgbClr val="FF0000"/>
                </a:solidFill>
              </a:rPr>
              <a:t>517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8450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… where </a:t>
            </a:r>
            <a:r>
              <a:rPr lang="en-US" sz="2400" i="1" dirty="0"/>
              <a:t>you </a:t>
            </a:r>
            <a:r>
              <a:rPr lang="en-US" sz="2400" i="1" dirty="0" smtClean="0"/>
              <a:t>have all </a:t>
            </a:r>
            <a:r>
              <a:rPr lang="en-US" sz="2400" i="1" dirty="0"/>
              <a:t>the time, and </a:t>
            </a:r>
            <a:r>
              <a:rPr lang="en-US" sz="2400" i="1" dirty="0" smtClean="0"/>
              <a:t>find all </a:t>
            </a:r>
            <a:r>
              <a:rPr lang="en-US" sz="2400" i="1" dirty="0"/>
              <a:t>the experts</a:t>
            </a:r>
            <a:r>
              <a:rPr lang="en-US" sz="2400" i="1" dirty="0" smtClean="0"/>
              <a:t>!</a:t>
            </a:r>
            <a:endParaRPr lang="en-US" sz="2400" i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0" y="730757"/>
            <a:ext cx="4347352" cy="429212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3366FF"/>
                </a:solidFill>
              </a:rPr>
              <a:t>Chiral Symmetries</a:t>
            </a:r>
          </a:p>
          <a:p>
            <a:pPr marL="115888" indent="-115888"/>
            <a:r>
              <a:rPr lang="en-US" dirty="0" smtClean="0"/>
              <a:t>Charge </a:t>
            </a:r>
            <a:r>
              <a:rPr lang="en-US" dirty="0"/>
              <a:t>Asymmetry Correlations to Search for Chiral Magnetic Effect from </a:t>
            </a:r>
            <a:r>
              <a:rPr lang="en-US" dirty="0" smtClean="0"/>
              <a:t>BES (</a:t>
            </a:r>
            <a:r>
              <a:rPr lang="en-US" dirty="0" smtClean="0">
                <a:solidFill>
                  <a:srgbClr val="FF0000"/>
                </a:solidFill>
              </a:rPr>
              <a:t>123</a:t>
            </a:r>
            <a:r>
              <a:rPr lang="en-US" dirty="0" smtClean="0"/>
              <a:t>)</a:t>
            </a:r>
          </a:p>
          <a:p>
            <a:pPr marL="115888" indent="-115888"/>
            <a:r>
              <a:rPr lang="en-US" dirty="0" smtClean="0"/>
              <a:t>Systematic searches for chiral magnetic effect and chiral </a:t>
            </a:r>
            <a:r>
              <a:rPr lang="en-US" dirty="0" err="1" smtClean="0"/>
              <a:t>vortical</a:t>
            </a:r>
            <a:r>
              <a:rPr lang="en-US" dirty="0" smtClean="0"/>
              <a:t> effect (</a:t>
            </a:r>
            <a:r>
              <a:rPr lang="en-US" dirty="0" smtClean="0">
                <a:solidFill>
                  <a:srgbClr val="FF0000"/>
                </a:solidFill>
              </a:rPr>
              <a:t>948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b="1" u="sng" dirty="0" smtClean="0">
                <a:solidFill>
                  <a:srgbClr val="3366FF"/>
                </a:solidFill>
              </a:rPr>
              <a:t>Beam Energy Results</a:t>
            </a:r>
          </a:p>
          <a:p>
            <a:pPr marL="115888" indent="-115888"/>
            <a:r>
              <a:rPr lang="en-US" dirty="0" smtClean="0"/>
              <a:t>Net-K results from BES (</a:t>
            </a:r>
            <a:r>
              <a:rPr lang="en-US" dirty="0" smtClean="0">
                <a:solidFill>
                  <a:srgbClr val="FF0000"/>
                </a:solidFill>
              </a:rPr>
              <a:t>127</a:t>
            </a:r>
            <a:r>
              <a:rPr lang="en-US" dirty="0" smtClean="0"/>
              <a:t>)</a:t>
            </a:r>
          </a:p>
          <a:p>
            <a:pPr marL="115888" indent="-115888"/>
            <a:r>
              <a:rPr lang="en-US" dirty="0" smtClean="0"/>
              <a:t>Search </a:t>
            </a:r>
            <a:r>
              <a:rPr lang="en-US" dirty="0"/>
              <a:t>for critical </a:t>
            </a:r>
            <a:r>
              <a:rPr lang="en-US" dirty="0" err="1"/>
              <a:t>parton</a:t>
            </a:r>
            <a:r>
              <a:rPr lang="en-US" dirty="0"/>
              <a:t> density fluctuations through baryon </a:t>
            </a:r>
            <a:r>
              <a:rPr lang="en-US" dirty="0" smtClean="0"/>
              <a:t>clustering (</a:t>
            </a:r>
            <a:r>
              <a:rPr lang="en-US" dirty="0" smtClean="0">
                <a:solidFill>
                  <a:srgbClr val="FF0000"/>
                </a:solidFill>
              </a:rPr>
              <a:t>103</a:t>
            </a:r>
            <a:r>
              <a:rPr lang="en-US" dirty="0" smtClean="0"/>
              <a:t>)</a:t>
            </a:r>
          </a:p>
          <a:p>
            <a:pPr marL="115888" indent="-115888"/>
            <a:r>
              <a:rPr lang="en-US" dirty="0"/>
              <a:t>Energy and centrality dependence of identified particle elliptic </a:t>
            </a:r>
            <a:r>
              <a:rPr lang="en-US" dirty="0" smtClean="0"/>
              <a:t>flow (</a:t>
            </a:r>
            <a:r>
              <a:rPr lang="en-US" dirty="0" smtClean="0">
                <a:solidFill>
                  <a:srgbClr val="FF0000"/>
                </a:solidFill>
              </a:rPr>
              <a:t>833</a:t>
            </a:r>
            <a:r>
              <a:rPr lang="en-US" dirty="0" smtClean="0"/>
              <a:t>)</a:t>
            </a:r>
          </a:p>
          <a:p>
            <a:pPr marL="115888" indent="-115888"/>
            <a:r>
              <a:rPr lang="en-US" dirty="0"/>
              <a:t>Beam Energy Dependence of Deuteron </a:t>
            </a:r>
            <a:r>
              <a:rPr lang="en-US" dirty="0" smtClean="0"/>
              <a:t>Prod. (</a:t>
            </a:r>
            <a:r>
              <a:rPr lang="en-US" dirty="0" smtClean="0">
                <a:solidFill>
                  <a:srgbClr val="FF0000"/>
                </a:solidFill>
              </a:rPr>
              <a:t>130</a:t>
            </a:r>
            <a:r>
              <a:rPr lang="en-US" dirty="0" smtClean="0"/>
              <a:t>)</a:t>
            </a:r>
          </a:p>
          <a:p>
            <a:pPr marL="115888" indent="-115888"/>
            <a:r>
              <a:rPr lang="en-US" dirty="0" smtClean="0"/>
              <a:t>Production of light nuclei (</a:t>
            </a:r>
            <a:r>
              <a:rPr lang="en-US" dirty="0" smtClean="0">
                <a:solidFill>
                  <a:srgbClr val="FF0000"/>
                </a:solidFill>
              </a:rPr>
              <a:t>105</a:t>
            </a:r>
            <a:r>
              <a:rPr lang="en-US" dirty="0" smtClean="0"/>
              <a:t>)</a:t>
            </a:r>
          </a:p>
          <a:p>
            <a:pPr marL="115888" indent="-115888"/>
            <a:r>
              <a:rPr lang="en-US" dirty="0" smtClean="0"/>
              <a:t>STAR </a:t>
            </a:r>
            <a:r>
              <a:rPr lang="en-US" dirty="0" err="1" smtClean="0"/>
              <a:t>Au+Au</a:t>
            </a:r>
            <a:r>
              <a:rPr lang="en-US" dirty="0" smtClean="0"/>
              <a:t> fixed target results (</a:t>
            </a:r>
            <a:r>
              <a:rPr lang="en-US" dirty="0" smtClean="0">
                <a:solidFill>
                  <a:srgbClr val="FF0000"/>
                </a:solidFill>
              </a:rPr>
              <a:t>116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b="1" u="sng" dirty="0" err="1">
                <a:solidFill>
                  <a:srgbClr val="3366FF"/>
                </a:solidFill>
              </a:rPr>
              <a:t>Quarkonia</a:t>
            </a:r>
            <a:endParaRPr lang="en-US" b="1" u="sng" dirty="0">
              <a:solidFill>
                <a:srgbClr val="3366FF"/>
              </a:solidFill>
            </a:endParaRPr>
          </a:p>
          <a:p>
            <a:pPr marL="115888" indent="-115888"/>
            <a:r>
              <a:rPr lang="en-US" dirty="0"/>
              <a:t>Non-Prompt J/</a:t>
            </a:r>
            <a:r>
              <a:rPr lang="en-US" dirty="0" err="1"/>
              <a:t>ψ</a:t>
            </a:r>
            <a:r>
              <a:rPr lang="en-US" dirty="0"/>
              <a:t>  </a:t>
            </a:r>
            <a:r>
              <a:rPr lang="en-US" dirty="0" smtClean="0"/>
              <a:t>Measurements (</a:t>
            </a:r>
            <a:r>
              <a:rPr lang="en-US" dirty="0" smtClean="0">
                <a:solidFill>
                  <a:srgbClr val="FF0000"/>
                </a:solidFill>
              </a:rPr>
              <a:t>626</a:t>
            </a:r>
            <a:r>
              <a:rPr lang="en-US" dirty="0" smtClean="0"/>
              <a:t>)</a:t>
            </a:r>
            <a:endParaRPr lang="en-US" dirty="0"/>
          </a:p>
          <a:p>
            <a:pPr marL="115888" indent="-115888"/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/>
              <a:t> polarization measurement in </a:t>
            </a:r>
            <a:r>
              <a:rPr lang="en-US" dirty="0" err="1"/>
              <a:t>p+p</a:t>
            </a:r>
            <a:r>
              <a:rPr lang="en-US" dirty="0"/>
              <a:t> collisions at 500 </a:t>
            </a:r>
            <a:r>
              <a:rPr lang="en-US" dirty="0" err="1" smtClean="0"/>
              <a:t>GeV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624</a:t>
            </a:r>
            <a:r>
              <a:rPr lang="en-US" dirty="0" smtClean="0"/>
              <a:t>)</a:t>
            </a:r>
            <a:endParaRPr lang="en-US" dirty="0"/>
          </a:p>
          <a:p>
            <a:pPr marL="115888" indent="-115888"/>
            <a:r>
              <a:rPr lang="en-US" dirty="0" err="1"/>
              <a:t>Υ</a:t>
            </a:r>
            <a:r>
              <a:rPr lang="en-US" dirty="0"/>
              <a:t> measurements in </a:t>
            </a:r>
            <a:r>
              <a:rPr lang="en-US" dirty="0" err="1"/>
              <a:t>p+p</a:t>
            </a:r>
            <a:r>
              <a:rPr lang="en-US" dirty="0"/>
              <a:t> collisions at 500 </a:t>
            </a:r>
            <a:r>
              <a:rPr lang="en-US" dirty="0" err="1" smtClean="0"/>
              <a:t>GeV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613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0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72570"/>
            <a:ext cx="7520214" cy="798287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STAR Future</a:t>
            </a:r>
            <a:r>
              <a:rPr lang="en-US" sz="4800" dirty="0"/>
              <a:t> </a:t>
            </a:r>
            <a:r>
              <a:rPr lang="en-US" sz="4800" dirty="0" smtClean="0"/>
              <a:t>Plans</a:t>
            </a:r>
            <a:br>
              <a:rPr lang="en-US" sz="4800" dirty="0" smtClean="0"/>
            </a:br>
            <a:r>
              <a:rPr lang="en-US" sz="3100" dirty="0" smtClean="0"/>
              <a:t>Completing the RHIC Mission</a:t>
            </a:r>
            <a:endParaRPr lang="en-US" sz="4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6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46055" y="1932214"/>
            <a:ext cx="8916302" cy="2966357"/>
          </a:xfrm>
          <a:prstGeom prst="roundRect">
            <a:avLst>
              <a:gd name="adj" fmla="val 2229"/>
            </a:avLst>
          </a:prstGeom>
          <a:noFill/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901098"/>
              </p:ext>
            </p:extLst>
          </p:nvPr>
        </p:nvGraphicFramePr>
        <p:xfrm>
          <a:off x="196847" y="2038555"/>
          <a:ext cx="8776610" cy="2006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661"/>
                <a:gridCol w="877661"/>
                <a:gridCol w="877661"/>
                <a:gridCol w="877661"/>
                <a:gridCol w="877661"/>
                <a:gridCol w="877661"/>
                <a:gridCol w="877661"/>
                <a:gridCol w="877661"/>
                <a:gridCol w="877661"/>
                <a:gridCol w="877661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800000"/>
                          </a:solidFill>
                        </a:rPr>
                        <a:t>2014</a:t>
                      </a:r>
                      <a:endParaRPr lang="en-US" sz="900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800000"/>
                          </a:solidFill>
                        </a:rPr>
                        <a:t>2015</a:t>
                      </a:r>
                      <a:endParaRPr lang="en-US" sz="900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800000"/>
                          </a:solidFill>
                        </a:rPr>
                        <a:t>2016</a:t>
                      </a:r>
                      <a:endParaRPr lang="en-US" sz="900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800000"/>
                          </a:solidFill>
                        </a:rPr>
                        <a:t>2017</a:t>
                      </a:r>
                      <a:endParaRPr lang="en-US" sz="900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2020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2021</a:t>
                      </a:r>
                      <a:endParaRPr lang="en-US" sz="9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2022</a:t>
                      </a:r>
                      <a:endParaRPr lang="en-US" sz="9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2023</a:t>
                      </a:r>
                      <a:endParaRPr lang="en-US" sz="900" dirty="0"/>
                    </a:p>
                  </a:txBody>
                  <a:tcPr marT="34290" marB="34290" anchor="ctr"/>
                </a:tc>
              </a:tr>
              <a:tr h="28803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  <a:tr h="28803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  <a:tr h="28803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</a:tr>
              <a:tr h="28803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</a:tr>
              <a:tr h="28803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</a:tr>
              <a:tr h="28803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52292" y="2594429"/>
            <a:ext cx="3031565" cy="371147"/>
          </a:xfrm>
          <a:prstGeom prst="rect">
            <a:avLst/>
          </a:prstGeom>
          <a:solidFill>
            <a:srgbClr val="FFFF00"/>
          </a:solidFill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HF-I, (</a:t>
            </a:r>
            <a:r>
              <a:rPr lang="en-US" sz="2000" b="1" i="1" dirty="0" smtClean="0">
                <a:solidFill>
                  <a:srgbClr val="FF0000"/>
                </a:solidFill>
              </a:rPr>
              <a:t>e</a:t>
            </a:r>
            <a:r>
              <a:rPr lang="en-US" sz="2000" b="1" dirty="0" smtClean="0">
                <a:solidFill>
                  <a:srgbClr val="FF0000"/>
                </a:solidFill>
              </a:rPr>
              <a:t>, μ), spin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65734" y="3001940"/>
            <a:ext cx="1727657" cy="366787"/>
          </a:xfrm>
          <a:prstGeom prst="rect">
            <a:avLst/>
          </a:prstGeom>
          <a:solidFill>
            <a:srgbClr val="FFFF00"/>
          </a:solidFill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HF-II</a:t>
            </a:r>
            <a:r>
              <a:rPr lang="en-US" sz="2000" dirty="0" smtClean="0">
                <a:solidFill>
                  <a:srgbClr val="800000"/>
                </a:solidFill>
              </a:rPr>
              <a:t>, </a:t>
            </a:r>
            <a:r>
              <a:rPr lang="en-US" sz="2000" dirty="0" err="1" smtClean="0">
                <a:solidFill>
                  <a:srgbClr val="00009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90"/>
                </a:solidFill>
                <a:latin typeface="Times New Roman"/>
                <a:ea typeface="ＭＳ Ｐゴシック" pitchFamily="-108" charset="-128"/>
                <a:cs typeface="Times New Roman"/>
                <a:sym typeface="Symbol" pitchFamily="-108" charset="2"/>
              </a:rPr>
              <a:t></a:t>
            </a:r>
            <a:r>
              <a:rPr lang="en-US" sz="2000" dirty="0" err="1" smtClean="0">
                <a:solidFill>
                  <a:srgbClr val="000090"/>
                </a:solidFill>
              </a:rPr>
              <a:t>A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66561" y="2595040"/>
            <a:ext cx="1754250" cy="389459"/>
          </a:xfrm>
          <a:prstGeom prst="rect">
            <a:avLst/>
          </a:prstGeom>
          <a:solidFill>
            <a:srgbClr val="FFFF00"/>
          </a:solidFill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1B4008"/>
                </a:solidFill>
              </a:rPr>
              <a:t>BES-II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endParaRPr lang="en-US" sz="2000" dirty="0">
              <a:solidFill>
                <a:srgbClr val="000090"/>
              </a:solidFill>
            </a:endParaRPr>
          </a:p>
        </p:txBody>
      </p:sp>
      <p:cxnSp>
        <p:nvCxnSpPr>
          <p:cNvPr id="18" name="Elbow Connector 24"/>
          <p:cNvCxnSpPr/>
          <p:nvPr/>
        </p:nvCxnSpPr>
        <p:spPr>
          <a:xfrm flipV="1">
            <a:off x="1714500" y="3032707"/>
            <a:ext cx="2849301" cy="305579"/>
          </a:xfrm>
          <a:prstGeom prst="bentConnector3">
            <a:avLst>
              <a:gd name="adj1" fmla="val 99985"/>
            </a:avLst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24"/>
          <p:cNvCxnSpPr/>
          <p:nvPr/>
        </p:nvCxnSpPr>
        <p:spPr>
          <a:xfrm flipV="1">
            <a:off x="2821214" y="3393686"/>
            <a:ext cx="3545594" cy="543314"/>
          </a:xfrm>
          <a:prstGeom prst="bentConnector3">
            <a:avLst>
              <a:gd name="adj1" fmla="val 100403"/>
            </a:avLst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70111" y="2986200"/>
            <a:ext cx="1895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e-Cooling, </a:t>
            </a:r>
            <a:r>
              <a:rPr lang="en-US" sz="1600" b="1" dirty="0" err="1" smtClean="0"/>
              <a:t>iTPC</a:t>
            </a:r>
            <a:r>
              <a:rPr lang="en-US" sz="1600" b="1" dirty="0" smtClean="0"/>
              <a:t>, EPD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843403" y="3544181"/>
            <a:ext cx="4487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Forward tracking/</a:t>
            </a:r>
            <a:r>
              <a:rPr lang="en-US" sz="1600" b="1" dirty="0" err="1" smtClean="0"/>
              <a:t>calorimetry</a:t>
            </a:r>
            <a:r>
              <a:rPr lang="en-US" sz="1600" b="1" dirty="0" smtClean="0"/>
              <a:t>, HFT+, TPC speed-up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414363" y="4146137"/>
            <a:ext cx="1143000" cy="342900"/>
          </a:xfrm>
          <a:prstGeom prst="rect">
            <a:avLst/>
          </a:prstGeom>
          <a:solidFill>
            <a:srgbClr val="FFFF00"/>
          </a:solidFill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</a:rPr>
              <a:t>physics</a:t>
            </a:r>
            <a:endParaRPr lang="en-US" sz="17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4"/>
          <p:cNvCxnSpPr/>
          <p:nvPr/>
        </p:nvCxnSpPr>
        <p:spPr>
          <a:xfrm flipV="1">
            <a:off x="390131" y="4553799"/>
            <a:ext cx="1045305" cy="228600"/>
          </a:xfrm>
          <a:prstGeom prst="bentConnector3">
            <a:avLst>
              <a:gd name="adj1" fmla="val 100218"/>
            </a:avLst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0084" y="4491439"/>
            <a:ext cx="801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upgrade</a:t>
            </a:r>
            <a:endParaRPr lang="en-US" sz="1400" b="1" dirty="0"/>
          </a:p>
        </p:txBody>
      </p:sp>
      <p:sp>
        <p:nvSpPr>
          <p:cNvPr id="28" name="Rounded Rectangular Callout 27"/>
          <p:cNvSpPr/>
          <p:nvPr/>
        </p:nvSpPr>
        <p:spPr>
          <a:xfrm>
            <a:off x="431711" y="1043214"/>
            <a:ext cx="2121802" cy="745878"/>
          </a:xfrm>
          <a:prstGeom prst="wedgeRoundRectCallout">
            <a:avLst>
              <a:gd name="adj1" fmla="val -9066"/>
              <a:gd name="adj2" fmla="val 152628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 charm</a:t>
            </a:r>
          </a:p>
          <a:p>
            <a:pPr algn="ctr"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dilepton</a:t>
            </a:r>
          </a:p>
          <a:p>
            <a:pPr algn="ctr"/>
            <a:r>
              <a:rPr lang="en-US" b="1" dirty="0" err="1">
                <a:solidFill>
                  <a:srgbClr val="800000"/>
                </a:solidFill>
              </a:rPr>
              <a:t>sQGP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smtClean="0">
                <a:solidFill>
                  <a:srgbClr val="800000"/>
                </a:solidFill>
              </a:rPr>
              <a:t>properties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948214" y="1043856"/>
            <a:ext cx="2371398" cy="745236"/>
          </a:xfrm>
          <a:prstGeom prst="wedgeRoundRectCallout">
            <a:avLst>
              <a:gd name="adj1" fmla="val 31759"/>
              <a:gd name="adj2" fmla="val 152663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- QCD phase structure 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- Critical Point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5763832" y="1033503"/>
            <a:ext cx="3098954" cy="745236"/>
          </a:xfrm>
          <a:prstGeom prst="wedgeRoundRectCallout">
            <a:avLst>
              <a:gd name="adj1" fmla="val -13754"/>
              <a:gd name="adj2" fmla="val 209134"/>
              <a:gd name="adj3" fmla="val 16667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AA:</a:t>
            </a:r>
            <a:r>
              <a:rPr lang="en-US" dirty="0" smtClean="0">
                <a:solidFill>
                  <a:srgbClr val="800000"/>
                </a:solidFill>
              </a:rPr>
              <a:t>  B</a:t>
            </a:r>
            <a:r>
              <a:rPr lang="en-US" b="1" dirty="0" smtClean="0">
                <a:solidFill>
                  <a:srgbClr val="800000"/>
                </a:solidFill>
              </a:rPr>
              <a:t>, </a:t>
            </a:r>
            <a:r>
              <a:rPr lang="en-US" dirty="0" smtClean="0">
                <a:solidFill>
                  <a:srgbClr val="800000"/>
                </a:solidFill>
              </a:rPr>
              <a:t>Λ</a:t>
            </a:r>
            <a:r>
              <a:rPr lang="en-US" baseline="-25000" dirty="0" smtClean="0">
                <a:solidFill>
                  <a:srgbClr val="800000"/>
                </a:solidFill>
              </a:rPr>
              <a:t>C</a:t>
            </a:r>
            <a:r>
              <a:rPr lang="en-US" dirty="0" smtClean="0">
                <a:solidFill>
                  <a:srgbClr val="800000"/>
                </a:solidFill>
              </a:rPr>
              <a:t>, jet, </a:t>
            </a:r>
            <a:r>
              <a:rPr lang="en-US" dirty="0" err="1" smtClean="0">
                <a:solidFill>
                  <a:srgbClr val="800000"/>
                </a:solidFill>
              </a:rPr>
              <a:t>γ</a:t>
            </a:r>
            <a:r>
              <a:rPr lang="en-US" dirty="0" smtClean="0">
                <a:solidFill>
                  <a:srgbClr val="800000"/>
                </a:solidFill>
              </a:rPr>
              <a:t>-jet, 3D correl.</a:t>
            </a:r>
          </a:p>
          <a:p>
            <a:pPr algn="ctr"/>
            <a:r>
              <a:rPr lang="en-US" b="1" dirty="0" err="1" smtClean="0">
                <a:solidFill>
                  <a:srgbClr val="800000"/>
                </a:solidFill>
              </a:rPr>
              <a:t>p</a:t>
            </a:r>
            <a:r>
              <a:rPr lang="en-US" baseline="-25000" dirty="0" err="1">
                <a:solidFill>
                  <a:srgbClr val="000090"/>
                </a:solidFill>
                <a:latin typeface="Times New Roman"/>
                <a:ea typeface="ＭＳ Ｐゴシック" pitchFamily="-108" charset="-128"/>
                <a:cs typeface="Times New Roman"/>
                <a:sym typeface="Symbol" pitchFamily="-108" charset="2"/>
              </a:rPr>
              <a:t></a:t>
            </a:r>
            <a:r>
              <a:rPr lang="en-US" b="1" dirty="0" err="1" smtClean="0">
                <a:solidFill>
                  <a:srgbClr val="800000"/>
                </a:solidFill>
              </a:rPr>
              <a:t>A</a:t>
            </a:r>
            <a:r>
              <a:rPr lang="en-US" b="1" dirty="0" smtClean="0">
                <a:solidFill>
                  <a:srgbClr val="800000"/>
                </a:solidFill>
              </a:rPr>
              <a:t>:</a:t>
            </a:r>
            <a:r>
              <a:rPr lang="en-US" b="1" i="1" dirty="0" smtClean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CNM, proton structure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71653" y="4081190"/>
            <a:ext cx="6433504" cy="7363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00"/>
                </a:solidFill>
              </a:rPr>
              <a:t>iTPC</a:t>
            </a:r>
            <a:r>
              <a:rPr lang="en-US" sz="1600" b="1" dirty="0" smtClean="0">
                <a:solidFill>
                  <a:srgbClr val="000000"/>
                </a:solidFill>
              </a:rPr>
              <a:t> proposal</a:t>
            </a:r>
            <a:r>
              <a:rPr lang="en-US" sz="1600" b="1" dirty="0">
                <a:solidFill>
                  <a:srgbClr val="000000"/>
                </a:solidFill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hlinkClick r:id="rId3"/>
              </a:rPr>
              <a:t>drupal.star.bnl.gov/STAR/starnotes/public/sn0619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b="1" dirty="0" smtClean="0">
                <a:solidFill>
                  <a:srgbClr val="000000"/>
                </a:solidFill>
              </a:rPr>
              <a:t>BES-II whitepaper</a:t>
            </a:r>
            <a:r>
              <a:rPr lang="en-US" sz="1600" dirty="0" smtClean="0">
                <a:solidFill>
                  <a:srgbClr val="000000"/>
                </a:solidFill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hlinkClick r:id="rId4"/>
              </a:rPr>
              <a:t>drupal.star.bnl.gov/STAR/starnotes/public/sn0598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b="1" dirty="0">
                <a:solidFill>
                  <a:srgbClr val="000000"/>
                </a:solidFill>
              </a:rPr>
              <a:t>Polarized </a:t>
            </a:r>
            <a:r>
              <a:rPr lang="en-US" sz="1600" b="1" dirty="0" err="1">
                <a:solidFill>
                  <a:srgbClr val="000000"/>
                </a:solidFill>
              </a:rPr>
              <a:t>p+p</a:t>
            </a:r>
            <a:r>
              <a:rPr lang="en-US" sz="1600" b="1" dirty="0">
                <a:solidFill>
                  <a:srgbClr val="000000"/>
                </a:solidFill>
              </a:rPr>
              <a:t> and </a:t>
            </a:r>
            <a:r>
              <a:rPr lang="en-US" sz="1600" b="1" dirty="0" err="1">
                <a:solidFill>
                  <a:srgbClr val="000000"/>
                </a:solidFill>
              </a:rPr>
              <a:t>p+A</a:t>
            </a:r>
            <a:r>
              <a:rPr lang="en-US" sz="1600" b="1" dirty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hlinkClick r:id="rId5"/>
              </a:rPr>
              <a:t>drupal.star.bnl.gov</a:t>
            </a:r>
            <a:r>
              <a:rPr lang="en-US" sz="1600" dirty="0">
                <a:solidFill>
                  <a:srgbClr val="000000"/>
                </a:solidFill>
                <a:hlinkClick r:id="rId5"/>
              </a:rPr>
              <a:t>/STAR/starnotes/public/</a:t>
            </a:r>
            <a:r>
              <a:rPr lang="en-US" sz="1600" dirty="0" smtClean="0">
                <a:solidFill>
                  <a:srgbClr val="000000"/>
                </a:solidFill>
                <a:hlinkClick r:id="rId5"/>
              </a:rPr>
              <a:t>sn0605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4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"/>
            <a:ext cx="8229600" cy="688587"/>
          </a:xfrm>
        </p:spPr>
        <p:txBody>
          <a:bodyPr/>
          <a:lstStyle/>
          <a:p>
            <a:r>
              <a:rPr lang="en-US" dirty="0" smtClean="0"/>
              <a:t>The STAR Collaboration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38467" y="2964150"/>
            <a:ext cx="2267149" cy="15024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    5   continents</a:t>
            </a:r>
          </a:p>
          <a:p>
            <a:pPr marL="0" indent="0">
              <a:buNone/>
            </a:pPr>
            <a:r>
              <a:rPr lang="en-US" dirty="0" smtClean="0"/>
              <a:t>  11   countries</a:t>
            </a:r>
          </a:p>
          <a:p>
            <a:pPr marL="0" indent="0">
              <a:buNone/>
            </a:pPr>
            <a:r>
              <a:rPr lang="en-US" dirty="0" smtClean="0"/>
              <a:t>  57   institutes</a:t>
            </a:r>
          </a:p>
          <a:p>
            <a:pPr marL="0" indent="0">
              <a:buNone/>
            </a:pPr>
            <a:r>
              <a:rPr lang="en-US" dirty="0" smtClean="0"/>
              <a:t>583  collaborators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7</a:t>
            </a:fld>
            <a:endParaRPr lang="en-US"/>
          </a:p>
        </p:txBody>
      </p:sp>
      <p:pic>
        <p:nvPicPr>
          <p:cNvPr id="14" name="Picture 13" descr="Screen Shot 2015-09-20 at 12.04.5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260" r="5816" b="183"/>
          <a:stretch/>
        </p:blipFill>
        <p:spPr>
          <a:xfrm>
            <a:off x="4564943" y="2960718"/>
            <a:ext cx="3664657" cy="1747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564943" y="4656827"/>
            <a:ext cx="3664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hlinkClick r:id="rId3"/>
              </a:rPr>
              <a:t>http://</a:t>
            </a:r>
            <a:r>
              <a:rPr lang="en-US" sz="1400" dirty="0" err="1" smtClean="0">
                <a:hlinkClick r:id="rId3"/>
              </a:rPr>
              <a:t>www.star.bnl.gov</a:t>
            </a:r>
            <a:r>
              <a:rPr lang="en-US" sz="1400" dirty="0" smtClean="0">
                <a:hlinkClick r:id="rId3"/>
              </a:rPr>
              <a:t>/central/collaboration</a:t>
            </a:r>
            <a:endParaRPr lang="en-US" sz="1400" dirty="0"/>
          </a:p>
        </p:txBody>
      </p:sp>
      <p:pic>
        <p:nvPicPr>
          <p:cNvPr id="2" name="Picture 1" descr="Collaboration_photo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4" b="16818"/>
          <a:stretch/>
        </p:blipFill>
        <p:spPr>
          <a:xfrm>
            <a:off x="639336" y="589643"/>
            <a:ext cx="7715250" cy="2337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6714" y="4242217"/>
            <a:ext cx="1979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ありがとう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512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Speakers &amp; Sessions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92596" y="780621"/>
            <a:ext cx="4801842" cy="4048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>
                <a:solidFill>
                  <a:srgbClr val="3366FF"/>
                </a:solidFill>
              </a:rPr>
              <a:t>Monday</a:t>
            </a:r>
          </a:p>
          <a:p>
            <a:pPr marL="171450" indent="-171450"/>
            <a:r>
              <a:rPr lang="en-US" sz="1400" dirty="0" smtClean="0">
                <a:solidFill>
                  <a:srgbClr val="800000"/>
                </a:solidFill>
              </a:rPr>
              <a:t>11:15a Daniel </a:t>
            </a:r>
            <a:r>
              <a:rPr lang="en-US" sz="1400" dirty="0">
                <a:solidFill>
                  <a:srgbClr val="800000"/>
                </a:solidFill>
              </a:rPr>
              <a:t>Brandenburg (</a:t>
            </a:r>
            <a:r>
              <a:rPr lang="en-US" sz="1400" dirty="0">
                <a:solidFill>
                  <a:srgbClr val="800000"/>
                </a:solidFill>
                <a:hlinkClick r:id="rId3"/>
              </a:rPr>
              <a:t>606</a:t>
            </a:r>
            <a:r>
              <a:rPr lang="en-US" sz="1400" dirty="0">
                <a:solidFill>
                  <a:srgbClr val="800000"/>
                </a:solidFill>
              </a:rPr>
              <a:t>) </a:t>
            </a:r>
            <a:r>
              <a:rPr lang="en-US" sz="1400" dirty="0" smtClean="0">
                <a:solidFill>
                  <a:srgbClr val="800000"/>
                </a:solidFill>
              </a:rPr>
              <a:t>– Open </a:t>
            </a:r>
            <a:r>
              <a:rPr lang="en-US" sz="1400" dirty="0">
                <a:solidFill>
                  <a:srgbClr val="800000"/>
                </a:solidFill>
              </a:rPr>
              <a:t>HF &amp; </a:t>
            </a:r>
            <a:r>
              <a:rPr lang="en-US" sz="1400" dirty="0" smtClean="0">
                <a:solidFill>
                  <a:srgbClr val="800000"/>
                </a:solidFill>
              </a:rPr>
              <a:t>Strangeness</a:t>
            </a:r>
            <a:endParaRPr lang="en-US" sz="1400" dirty="0">
              <a:solidFill>
                <a:srgbClr val="800000"/>
              </a:solidFill>
            </a:endParaRPr>
          </a:p>
          <a:p>
            <a:pPr marL="171450" indent="-171450"/>
            <a:r>
              <a:rPr lang="en-US" sz="1400" dirty="0" smtClean="0">
                <a:solidFill>
                  <a:srgbClr val="800000"/>
                </a:solidFill>
              </a:rPr>
              <a:t>2:30p </a:t>
            </a:r>
            <a:r>
              <a:rPr lang="en-US" sz="1400" dirty="0" err="1" smtClean="0">
                <a:solidFill>
                  <a:srgbClr val="800000"/>
                </a:solidFill>
              </a:rPr>
              <a:t>Jochen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err="1" smtClean="0">
                <a:solidFill>
                  <a:srgbClr val="800000"/>
                </a:solidFill>
              </a:rPr>
              <a:t>Thaeder</a:t>
            </a:r>
            <a:r>
              <a:rPr lang="en-US" sz="1400" dirty="0" smtClean="0">
                <a:solidFill>
                  <a:srgbClr val="800000"/>
                </a:solidFill>
              </a:rPr>
              <a:t> (</a:t>
            </a:r>
            <a:r>
              <a:rPr lang="en-US" sz="1400" dirty="0" smtClean="0">
                <a:solidFill>
                  <a:srgbClr val="800000"/>
                </a:solidFill>
                <a:hlinkClick r:id="rId4"/>
              </a:rPr>
              <a:t>153</a:t>
            </a:r>
            <a:r>
              <a:rPr lang="en-US" sz="1400" dirty="0" smtClean="0">
                <a:solidFill>
                  <a:srgbClr val="800000"/>
                </a:solidFill>
              </a:rPr>
              <a:t>) – Correlations &amp; Fluctuations I</a:t>
            </a:r>
          </a:p>
          <a:p>
            <a:pPr marL="171450" indent="-171450"/>
            <a:r>
              <a:rPr lang="en-US" sz="1400" dirty="0" smtClean="0">
                <a:solidFill>
                  <a:srgbClr val="800000"/>
                </a:solidFill>
              </a:rPr>
              <a:t>3:10p </a:t>
            </a:r>
            <a:r>
              <a:rPr lang="en-US" sz="1400" dirty="0" err="1" smtClean="0">
                <a:solidFill>
                  <a:srgbClr val="800000"/>
                </a:solidFill>
              </a:rPr>
              <a:t>Guannan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err="1">
                <a:solidFill>
                  <a:srgbClr val="800000"/>
                </a:solidFill>
              </a:rPr>
              <a:t>Xie</a:t>
            </a:r>
            <a:r>
              <a:rPr lang="en-US" sz="1400" dirty="0">
                <a:solidFill>
                  <a:srgbClr val="800000"/>
                </a:solidFill>
              </a:rPr>
              <a:t> (</a:t>
            </a:r>
            <a:r>
              <a:rPr lang="en-US" sz="1400" dirty="0">
                <a:solidFill>
                  <a:srgbClr val="800000"/>
                </a:solidFill>
                <a:hlinkClick r:id="rId5"/>
              </a:rPr>
              <a:t>523</a:t>
            </a:r>
            <a:r>
              <a:rPr lang="en-US" sz="1400" dirty="0">
                <a:solidFill>
                  <a:srgbClr val="800000"/>
                </a:solidFill>
              </a:rPr>
              <a:t>) – </a:t>
            </a:r>
            <a:r>
              <a:rPr lang="en-US" sz="1400" dirty="0" smtClean="0">
                <a:solidFill>
                  <a:srgbClr val="800000"/>
                </a:solidFill>
              </a:rPr>
              <a:t>Open </a:t>
            </a:r>
            <a:r>
              <a:rPr lang="en-US" sz="1400" dirty="0">
                <a:solidFill>
                  <a:srgbClr val="800000"/>
                </a:solidFill>
              </a:rPr>
              <a:t>HF </a:t>
            </a:r>
            <a:r>
              <a:rPr lang="en-US" sz="1400" dirty="0" smtClean="0">
                <a:solidFill>
                  <a:srgbClr val="800000"/>
                </a:solidFill>
              </a:rPr>
              <a:t>&amp; Strangeness II</a:t>
            </a:r>
          </a:p>
          <a:p>
            <a:pPr marL="171450" indent="-171450"/>
            <a:r>
              <a:rPr lang="en-US" sz="1400" dirty="0" smtClean="0">
                <a:solidFill>
                  <a:srgbClr val="800000"/>
                </a:solidFill>
              </a:rPr>
              <a:t>5:00p </a:t>
            </a:r>
            <a:r>
              <a:rPr lang="en-US" sz="1400" dirty="0" err="1" smtClean="0">
                <a:solidFill>
                  <a:srgbClr val="800000"/>
                </a:solidFill>
              </a:rPr>
              <a:t>Takafumi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err="1" smtClean="0">
                <a:solidFill>
                  <a:srgbClr val="800000"/>
                </a:solidFill>
              </a:rPr>
              <a:t>Niida</a:t>
            </a:r>
            <a:r>
              <a:rPr lang="en-US" sz="1400" dirty="0" smtClean="0">
                <a:solidFill>
                  <a:srgbClr val="800000"/>
                </a:solidFill>
              </a:rPr>
              <a:t> (</a:t>
            </a:r>
            <a:r>
              <a:rPr lang="en-US" sz="1400" dirty="0" smtClean="0">
                <a:solidFill>
                  <a:srgbClr val="800000"/>
                </a:solidFill>
                <a:hlinkClick r:id="rId6"/>
              </a:rPr>
              <a:t>263</a:t>
            </a:r>
            <a:r>
              <a:rPr lang="en-US" sz="1400" dirty="0" smtClean="0">
                <a:solidFill>
                  <a:srgbClr val="800000"/>
                </a:solidFill>
              </a:rPr>
              <a:t>) – Initial State Physics &amp; Approach to Equilibrium</a:t>
            </a:r>
          </a:p>
          <a:p>
            <a:pPr marL="0" indent="0">
              <a:buNone/>
            </a:pPr>
            <a:endParaRPr lang="en-US" sz="1400" b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sz="1400" b="1" dirty="0" smtClean="0">
                <a:solidFill>
                  <a:srgbClr val="3366FF"/>
                </a:solidFill>
              </a:rPr>
              <a:t>Tuesday (AM)</a:t>
            </a:r>
          </a:p>
          <a:p>
            <a:pPr marL="171450" indent="-171450"/>
            <a:r>
              <a:rPr lang="en-US" sz="1400" dirty="0" smtClean="0">
                <a:solidFill>
                  <a:srgbClr val="800000"/>
                </a:solidFill>
              </a:rPr>
              <a:t> 9:00 Michael </a:t>
            </a:r>
            <a:r>
              <a:rPr lang="en-US" sz="1400" dirty="0" err="1" smtClean="0">
                <a:solidFill>
                  <a:srgbClr val="800000"/>
                </a:solidFill>
              </a:rPr>
              <a:t>Lomnitz</a:t>
            </a:r>
            <a:r>
              <a:rPr lang="en-US" sz="1400" dirty="0" smtClean="0">
                <a:solidFill>
                  <a:srgbClr val="800000"/>
                </a:solidFill>
              </a:rPr>
              <a:t> (</a:t>
            </a:r>
            <a:r>
              <a:rPr lang="en-US" sz="1400" dirty="0" smtClean="0">
                <a:solidFill>
                  <a:srgbClr val="800000"/>
                </a:solidFill>
                <a:hlinkClick r:id="rId7"/>
              </a:rPr>
              <a:t>493</a:t>
            </a:r>
            <a:r>
              <a:rPr lang="en-US" sz="1400" dirty="0" smtClean="0">
                <a:solidFill>
                  <a:srgbClr val="800000"/>
                </a:solidFill>
              </a:rPr>
              <a:t>) –  Collective Dynamics I</a:t>
            </a:r>
          </a:p>
          <a:p>
            <a:pPr marL="171450" indent="-171450"/>
            <a:r>
              <a:rPr lang="en-US" sz="1400" dirty="0" smtClean="0">
                <a:solidFill>
                  <a:srgbClr val="800000"/>
                </a:solidFill>
              </a:rPr>
              <a:t> 9:20 </a:t>
            </a:r>
            <a:r>
              <a:rPr lang="en-US" sz="1400" dirty="0" err="1" smtClean="0">
                <a:solidFill>
                  <a:srgbClr val="800000"/>
                </a:solidFill>
              </a:rPr>
              <a:t>Prashanth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err="1" smtClean="0">
                <a:solidFill>
                  <a:srgbClr val="800000"/>
                </a:solidFill>
              </a:rPr>
              <a:t>Shanmuganthan</a:t>
            </a:r>
            <a:r>
              <a:rPr lang="en-US" sz="1400" dirty="0" smtClean="0">
                <a:solidFill>
                  <a:srgbClr val="800000"/>
                </a:solidFill>
              </a:rPr>
              <a:t> (</a:t>
            </a:r>
            <a:r>
              <a:rPr lang="en-US" sz="1400" dirty="0" smtClean="0">
                <a:solidFill>
                  <a:srgbClr val="800000"/>
                </a:solidFill>
                <a:hlinkClick r:id="rId8"/>
              </a:rPr>
              <a:t>398</a:t>
            </a:r>
            <a:r>
              <a:rPr lang="en-US" sz="1400" dirty="0" smtClean="0">
                <a:solidFill>
                  <a:srgbClr val="800000"/>
                </a:solidFill>
              </a:rPr>
              <a:t>) – Collective Dynamics</a:t>
            </a:r>
          </a:p>
          <a:p>
            <a:pPr marL="171450" indent="-171450"/>
            <a:r>
              <a:rPr lang="en-US" sz="1400" dirty="0">
                <a:solidFill>
                  <a:srgbClr val="800000"/>
                </a:solidFill>
              </a:rPr>
              <a:t>11:10 </a:t>
            </a:r>
            <a:r>
              <a:rPr lang="en-US" sz="1400" dirty="0" err="1">
                <a:solidFill>
                  <a:srgbClr val="800000"/>
                </a:solidFill>
              </a:rPr>
              <a:t>Md</a:t>
            </a:r>
            <a:r>
              <a:rPr lang="en-US" sz="1400" dirty="0">
                <a:solidFill>
                  <a:srgbClr val="800000"/>
                </a:solidFill>
              </a:rPr>
              <a:t> </a:t>
            </a:r>
            <a:r>
              <a:rPr lang="en-US" sz="1400" dirty="0" err="1">
                <a:solidFill>
                  <a:srgbClr val="800000"/>
                </a:solidFill>
              </a:rPr>
              <a:t>Nasim</a:t>
            </a:r>
            <a:r>
              <a:rPr lang="en-US" sz="1400" dirty="0">
                <a:solidFill>
                  <a:srgbClr val="800000"/>
                </a:solidFill>
              </a:rPr>
              <a:t> (</a:t>
            </a:r>
            <a:r>
              <a:rPr lang="en-US" sz="1400" dirty="0">
                <a:solidFill>
                  <a:srgbClr val="800000"/>
                </a:solidFill>
                <a:hlinkClick r:id="rId9"/>
              </a:rPr>
              <a:t>221</a:t>
            </a:r>
            <a:r>
              <a:rPr lang="en-US" sz="1400" dirty="0">
                <a:solidFill>
                  <a:srgbClr val="800000"/>
                </a:solidFill>
              </a:rPr>
              <a:t>)  – Open HF </a:t>
            </a:r>
            <a:r>
              <a:rPr lang="en-US" sz="1400" dirty="0" smtClean="0">
                <a:solidFill>
                  <a:srgbClr val="800000"/>
                </a:solidFill>
              </a:rPr>
              <a:t>&amp; Strangeness </a:t>
            </a:r>
            <a:r>
              <a:rPr lang="en-US" sz="1400" dirty="0">
                <a:solidFill>
                  <a:srgbClr val="800000"/>
                </a:solidFill>
              </a:rPr>
              <a:t>IV</a:t>
            </a:r>
          </a:p>
          <a:p>
            <a:pPr marL="171450" indent="-171450"/>
            <a:r>
              <a:rPr lang="en-US" sz="1400" dirty="0" smtClean="0">
                <a:solidFill>
                  <a:srgbClr val="800000"/>
                </a:solidFill>
              </a:rPr>
              <a:t>11:30 </a:t>
            </a:r>
            <a:r>
              <a:rPr lang="en-US" sz="1400" dirty="0" err="1" smtClean="0">
                <a:solidFill>
                  <a:srgbClr val="800000"/>
                </a:solidFill>
              </a:rPr>
              <a:t>Nihar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err="1" smtClean="0">
                <a:solidFill>
                  <a:srgbClr val="800000"/>
                </a:solidFill>
              </a:rPr>
              <a:t>Sahoo</a:t>
            </a:r>
            <a:r>
              <a:rPr lang="en-US" sz="1400" dirty="0" smtClean="0">
                <a:solidFill>
                  <a:srgbClr val="800000"/>
                </a:solidFill>
              </a:rPr>
              <a:t> (</a:t>
            </a:r>
            <a:r>
              <a:rPr lang="en-US" sz="1400" dirty="0" smtClean="0">
                <a:solidFill>
                  <a:srgbClr val="800000"/>
                </a:solidFill>
                <a:hlinkClick r:id="rId10"/>
              </a:rPr>
              <a:t>251</a:t>
            </a:r>
            <a:r>
              <a:rPr lang="en-US" sz="1400" dirty="0" smtClean="0">
                <a:solidFill>
                  <a:srgbClr val="800000"/>
                </a:solidFill>
              </a:rPr>
              <a:t>) –  Jets &amp; High </a:t>
            </a:r>
            <a:r>
              <a:rPr lang="en-US" sz="1400" dirty="0" err="1" smtClean="0">
                <a:solidFill>
                  <a:srgbClr val="800000"/>
                </a:solidFill>
              </a:rPr>
              <a:t>p</a:t>
            </a:r>
            <a:r>
              <a:rPr lang="en-US" sz="1400" baseline="-25000" dirty="0" err="1" smtClean="0">
                <a:solidFill>
                  <a:srgbClr val="800000"/>
                </a:solidFill>
              </a:rPr>
              <a:t>T</a:t>
            </a:r>
            <a:r>
              <a:rPr lang="en-US" sz="1400" dirty="0" smtClean="0">
                <a:solidFill>
                  <a:srgbClr val="800000"/>
                </a:solidFill>
              </a:rPr>
              <a:t> Hadrons III</a:t>
            </a:r>
          </a:p>
          <a:p>
            <a:pPr marL="171450" indent="-171450"/>
            <a:r>
              <a:rPr lang="en-US" sz="1400" dirty="0">
                <a:solidFill>
                  <a:srgbClr val="800000"/>
                </a:solidFill>
              </a:rPr>
              <a:t>11:30 </a:t>
            </a:r>
            <a:r>
              <a:rPr lang="en-US" sz="1400" dirty="0" err="1">
                <a:solidFill>
                  <a:srgbClr val="800000"/>
                </a:solidFill>
              </a:rPr>
              <a:t>Xiaozhi</a:t>
            </a:r>
            <a:r>
              <a:rPr lang="en-US" sz="1400" dirty="0">
                <a:solidFill>
                  <a:srgbClr val="800000"/>
                </a:solidFill>
              </a:rPr>
              <a:t> </a:t>
            </a:r>
            <a:r>
              <a:rPr lang="en-US" sz="1400" dirty="0" err="1">
                <a:solidFill>
                  <a:srgbClr val="800000"/>
                </a:solidFill>
              </a:rPr>
              <a:t>Bai</a:t>
            </a:r>
            <a:r>
              <a:rPr lang="en-US" sz="1400" dirty="0">
                <a:solidFill>
                  <a:srgbClr val="800000"/>
                </a:solidFill>
              </a:rPr>
              <a:t> (</a:t>
            </a:r>
            <a:r>
              <a:rPr lang="en-US" sz="1400" dirty="0">
                <a:solidFill>
                  <a:srgbClr val="800000"/>
                </a:solidFill>
                <a:hlinkClick r:id="rId11"/>
              </a:rPr>
              <a:t>496</a:t>
            </a:r>
            <a:r>
              <a:rPr lang="en-US" sz="1400" dirty="0">
                <a:solidFill>
                  <a:srgbClr val="800000"/>
                </a:solidFill>
              </a:rPr>
              <a:t>) – </a:t>
            </a:r>
            <a:r>
              <a:rPr lang="en-US" sz="1400" dirty="0" smtClean="0">
                <a:solidFill>
                  <a:srgbClr val="800000"/>
                </a:solidFill>
              </a:rPr>
              <a:t>Open </a:t>
            </a:r>
            <a:r>
              <a:rPr lang="en-US" sz="1400" dirty="0">
                <a:solidFill>
                  <a:srgbClr val="800000"/>
                </a:solidFill>
              </a:rPr>
              <a:t>HF </a:t>
            </a:r>
            <a:r>
              <a:rPr lang="en-US" sz="1400" dirty="0" smtClean="0">
                <a:solidFill>
                  <a:srgbClr val="800000"/>
                </a:solidFill>
              </a:rPr>
              <a:t>&amp; Strangeness IV</a:t>
            </a:r>
          </a:p>
          <a:p>
            <a:pPr marL="171450" indent="-171450"/>
            <a:r>
              <a:rPr lang="en-US" sz="1400" dirty="0" smtClean="0">
                <a:solidFill>
                  <a:srgbClr val="800000"/>
                </a:solidFill>
              </a:rPr>
              <a:t>11:50 Chris Flores (</a:t>
            </a:r>
            <a:r>
              <a:rPr lang="en-US" sz="1400" dirty="0" smtClean="0">
                <a:solidFill>
                  <a:srgbClr val="800000"/>
                </a:solidFill>
                <a:hlinkClick r:id="rId12"/>
              </a:rPr>
              <a:t>320</a:t>
            </a:r>
            <a:r>
              <a:rPr lang="en-US" sz="1400" dirty="0" smtClean="0">
                <a:solidFill>
                  <a:srgbClr val="800000"/>
                </a:solidFill>
              </a:rPr>
              <a:t>) – Collective Dynamics II 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828297" y="780621"/>
            <a:ext cx="4315703" cy="40486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 smtClean="0">
                <a:solidFill>
                  <a:srgbClr val="3366FF"/>
                </a:solidFill>
              </a:rPr>
              <a:t>Tuesday (PM)</a:t>
            </a:r>
          </a:p>
          <a:p>
            <a:pPr marL="119063" indent="-119063"/>
            <a:r>
              <a:rPr lang="en-US" sz="1400" dirty="0">
                <a:solidFill>
                  <a:srgbClr val="800000"/>
                </a:solidFill>
              </a:rPr>
              <a:t>2</a:t>
            </a:r>
            <a:r>
              <a:rPr lang="en-US" sz="1400" dirty="0" smtClean="0">
                <a:solidFill>
                  <a:srgbClr val="800000"/>
                </a:solidFill>
              </a:rPr>
              <a:t>:40p Liao </a:t>
            </a:r>
            <a:r>
              <a:rPr lang="en-US" sz="1400" dirty="0">
                <a:solidFill>
                  <a:srgbClr val="800000"/>
                </a:solidFill>
              </a:rPr>
              <a:t>Song (</a:t>
            </a:r>
            <a:r>
              <a:rPr lang="en-US" sz="1400" dirty="0">
                <a:solidFill>
                  <a:srgbClr val="800000"/>
                </a:solidFill>
                <a:hlinkClick r:id="rId13"/>
              </a:rPr>
              <a:t>258</a:t>
            </a:r>
            <a:r>
              <a:rPr lang="en-US" sz="1400" dirty="0">
                <a:solidFill>
                  <a:srgbClr val="800000"/>
                </a:solidFill>
              </a:rPr>
              <a:t>) </a:t>
            </a:r>
            <a:r>
              <a:rPr lang="en-US" sz="1400" dirty="0" smtClean="0">
                <a:solidFill>
                  <a:srgbClr val="800000"/>
                </a:solidFill>
              </a:rPr>
              <a:t>– Correlations &amp; Fluctuations IV</a:t>
            </a:r>
            <a:endParaRPr lang="en-US" sz="1400" dirty="0">
              <a:solidFill>
                <a:srgbClr val="800000"/>
              </a:solidFill>
            </a:endParaRPr>
          </a:p>
          <a:p>
            <a:pPr marL="119063" indent="-119063"/>
            <a:r>
              <a:rPr lang="en-US" sz="1400" dirty="0" smtClean="0">
                <a:solidFill>
                  <a:srgbClr val="800000"/>
                </a:solidFill>
              </a:rPr>
              <a:t>3:00p Peter </a:t>
            </a:r>
            <a:r>
              <a:rPr lang="en-US" sz="1400" dirty="0">
                <a:solidFill>
                  <a:srgbClr val="800000"/>
                </a:solidFill>
              </a:rPr>
              <a:t>Jacobs (</a:t>
            </a:r>
            <a:r>
              <a:rPr lang="en-US" sz="1400" dirty="0">
                <a:solidFill>
                  <a:srgbClr val="800000"/>
                </a:solidFill>
                <a:hlinkClick r:id="rId14"/>
              </a:rPr>
              <a:t>311</a:t>
            </a:r>
            <a:r>
              <a:rPr lang="en-US" sz="1400" dirty="0">
                <a:solidFill>
                  <a:srgbClr val="800000"/>
                </a:solidFill>
              </a:rPr>
              <a:t>) –  </a:t>
            </a:r>
            <a:r>
              <a:rPr lang="en-US" sz="1400" dirty="0" smtClean="0">
                <a:solidFill>
                  <a:srgbClr val="800000"/>
                </a:solidFill>
              </a:rPr>
              <a:t>Jets &amp; High </a:t>
            </a:r>
            <a:r>
              <a:rPr lang="en-US" sz="1400" dirty="0" err="1">
                <a:solidFill>
                  <a:srgbClr val="800000"/>
                </a:solidFill>
              </a:rPr>
              <a:t>pT</a:t>
            </a:r>
            <a:r>
              <a:rPr lang="en-US" sz="1400" dirty="0">
                <a:solidFill>
                  <a:srgbClr val="800000"/>
                </a:solidFill>
              </a:rPr>
              <a:t> Hadrons </a:t>
            </a:r>
            <a:r>
              <a:rPr lang="en-US" sz="1400" dirty="0" smtClean="0">
                <a:solidFill>
                  <a:srgbClr val="800000"/>
                </a:solidFill>
              </a:rPr>
              <a:t>IV</a:t>
            </a:r>
          </a:p>
          <a:p>
            <a:pPr marL="119063" indent="-119063"/>
            <a:r>
              <a:rPr lang="en-US" sz="1400" dirty="0" smtClean="0">
                <a:solidFill>
                  <a:srgbClr val="800000"/>
                </a:solidFill>
              </a:rPr>
              <a:t>3:00p </a:t>
            </a:r>
            <a:r>
              <a:rPr lang="en-US" sz="1400" dirty="0" err="1" smtClean="0">
                <a:solidFill>
                  <a:srgbClr val="800000"/>
                </a:solidFill>
              </a:rPr>
              <a:t>Giacomo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err="1" smtClean="0">
                <a:solidFill>
                  <a:srgbClr val="800000"/>
                </a:solidFill>
              </a:rPr>
              <a:t>Contin</a:t>
            </a:r>
            <a:r>
              <a:rPr lang="en-US" sz="1400" dirty="0" smtClean="0">
                <a:solidFill>
                  <a:srgbClr val="800000"/>
                </a:solidFill>
              </a:rPr>
              <a:t> (</a:t>
            </a:r>
            <a:r>
              <a:rPr lang="en-US" sz="1400" dirty="0" smtClean="0">
                <a:solidFill>
                  <a:srgbClr val="800000"/>
                </a:solidFill>
                <a:hlinkClick r:id="rId15"/>
              </a:rPr>
              <a:t>254</a:t>
            </a:r>
            <a:r>
              <a:rPr lang="en-US" sz="1400" dirty="0" smtClean="0">
                <a:solidFill>
                  <a:srgbClr val="800000"/>
                </a:solidFill>
              </a:rPr>
              <a:t>) – Future Exp. Fac., </a:t>
            </a:r>
            <a:r>
              <a:rPr lang="en-US" sz="1400" dirty="0" err="1" smtClean="0">
                <a:solidFill>
                  <a:srgbClr val="800000"/>
                </a:solidFill>
              </a:rPr>
              <a:t>Upgr</a:t>
            </a:r>
            <a:r>
              <a:rPr lang="en-US" sz="1400" dirty="0" smtClean="0">
                <a:solidFill>
                  <a:srgbClr val="800000"/>
                </a:solidFill>
              </a:rPr>
              <a:t>.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b="1" dirty="0" smtClean="0">
                <a:solidFill>
                  <a:srgbClr val="3366FF"/>
                </a:solidFill>
              </a:rPr>
              <a:t>Wednesday</a:t>
            </a:r>
            <a:endParaRPr lang="en-US" sz="1400" b="1" dirty="0">
              <a:solidFill>
                <a:srgbClr val="3366FF"/>
              </a:solidFill>
            </a:endParaRPr>
          </a:p>
          <a:p>
            <a:pPr marL="119063" indent="-119063"/>
            <a:r>
              <a:rPr lang="en-US" sz="1400" dirty="0" smtClean="0">
                <a:solidFill>
                  <a:srgbClr val="800000"/>
                </a:solidFill>
              </a:rPr>
              <a:t>9:40a </a:t>
            </a:r>
            <a:r>
              <a:rPr lang="en-US" sz="1400" dirty="0" err="1" smtClean="0">
                <a:solidFill>
                  <a:srgbClr val="800000"/>
                </a:solidFill>
              </a:rPr>
              <a:t>Vipul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err="1" smtClean="0">
                <a:solidFill>
                  <a:srgbClr val="800000"/>
                </a:solidFill>
              </a:rPr>
              <a:t>Bairathi</a:t>
            </a:r>
            <a:r>
              <a:rPr lang="en-US" sz="1400" dirty="0" smtClean="0">
                <a:solidFill>
                  <a:srgbClr val="800000"/>
                </a:solidFill>
              </a:rPr>
              <a:t> (</a:t>
            </a:r>
            <a:r>
              <a:rPr lang="en-US" sz="1400" dirty="0" smtClean="0">
                <a:solidFill>
                  <a:srgbClr val="800000"/>
                </a:solidFill>
                <a:hlinkClick r:id="rId16"/>
              </a:rPr>
              <a:t>492</a:t>
            </a:r>
            <a:r>
              <a:rPr lang="en-US" sz="1400" dirty="0" smtClean="0">
                <a:solidFill>
                  <a:srgbClr val="800000"/>
                </a:solidFill>
              </a:rPr>
              <a:t>)- Collective Dynamics III</a:t>
            </a:r>
          </a:p>
          <a:p>
            <a:pPr marL="119063" indent="-119063"/>
            <a:r>
              <a:rPr lang="en-US" sz="1400" dirty="0" smtClean="0">
                <a:solidFill>
                  <a:srgbClr val="800000"/>
                </a:solidFill>
              </a:rPr>
              <a:t>9:40a Barbara </a:t>
            </a:r>
            <a:r>
              <a:rPr lang="en-US" sz="1400" dirty="0" err="1" smtClean="0">
                <a:solidFill>
                  <a:srgbClr val="800000"/>
                </a:solidFill>
              </a:rPr>
              <a:t>Trzeciak</a:t>
            </a:r>
            <a:r>
              <a:rPr lang="en-US" sz="1400" dirty="0" smtClean="0">
                <a:solidFill>
                  <a:srgbClr val="800000"/>
                </a:solidFill>
              </a:rPr>
              <a:t> (</a:t>
            </a:r>
            <a:r>
              <a:rPr lang="en-US" sz="1400" dirty="0" smtClean="0">
                <a:solidFill>
                  <a:srgbClr val="800000"/>
                </a:solidFill>
                <a:hlinkClick r:id="rId17"/>
              </a:rPr>
              <a:t>497</a:t>
            </a:r>
            <a:r>
              <a:rPr lang="en-US" sz="1400" dirty="0" smtClean="0">
                <a:solidFill>
                  <a:srgbClr val="800000"/>
                </a:solidFill>
              </a:rPr>
              <a:t>) – </a:t>
            </a:r>
            <a:r>
              <a:rPr lang="en-US" sz="1400" dirty="0" err="1" smtClean="0">
                <a:solidFill>
                  <a:srgbClr val="800000"/>
                </a:solidFill>
              </a:rPr>
              <a:t>Quarkonia</a:t>
            </a:r>
            <a:r>
              <a:rPr lang="en-US" sz="1400" dirty="0" smtClean="0">
                <a:solidFill>
                  <a:srgbClr val="800000"/>
                </a:solidFill>
              </a:rPr>
              <a:t> III</a:t>
            </a:r>
          </a:p>
          <a:p>
            <a:pPr marL="119063" indent="-119063"/>
            <a:r>
              <a:rPr lang="en-US" sz="1400" dirty="0" smtClean="0">
                <a:solidFill>
                  <a:srgbClr val="800000"/>
                </a:solidFill>
              </a:rPr>
              <a:t>10:50a </a:t>
            </a:r>
            <a:r>
              <a:rPr lang="en-US" sz="1400" dirty="0" err="1" smtClean="0">
                <a:solidFill>
                  <a:srgbClr val="800000"/>
                </a:solidFill>
              </a:rPr>
              <a:t>Rongrong</a:t>
            </a:r>
            <a:r>
              <a:rPr lang="en-US" sz="1400" dirty="0" smtClean="0">
                <a:solidFill>
                  <a:srgbClr val="800000"/>
                </a:solidFill>
              </a:rPr>
              <a:t> Ma (</a:t>
            </a:r>
            <a:r>
              <a:rPr lang="en-US" sz="1400" dirty="0" smtClean="0">
                <a:solidFill>
                  <a:srgbClr val="800000"/>
                </a:solidFill>
                <a:hlinkClick r:id="rId18"/>
              </a:rPr>
              <a:t>274</a:t>
            </a:r>
            <a:r>
              <a:rPr lang="en-US" sz="1400" dirty="0" smtClean="0">
                <a:solidFill>
                  <a:srgbClr val="800000"/>
                </a:solidFill>
              </a:rPr>
              <a:t>) – </a:t>
            </a:r>
            <a:r>
              <a:rPr lang="en-US" sz="1400" dirty="0" err="1" smtClean="0">
                <a:solidFill>
                  <a:srgbClr val="800000"/>
                </a:solidFill>
              </a:rPr>
              <a:t>Quarkonia</a:t>
            </a:r>
            <a:r>
              <a:rPr lang="en-US" sz="1400" dirty="0" smtClean="0">
                <a:solidFill>
                  <a:srgbClr val="800000"/>
                </a:solidFill>
              </a:rPr>
              <a:t> IV</a:t>
            </a:r>
          </a:p>
          <a:p>
            <a:pPr marL="119063" indent="-119063"/>
            <a:r>
              <a:rPr lang="en-US" sz="1400" dirty="0" smtClean="0">
                <a:solidFill>
                  <a:srgbClr val="800000"/>
                </a:solidFill>
              </a:rPr>
              <a:t>11:10a </a:t>
            </a:r>
            <a:r>
              <a:rPr lang="en-US" sz="1400" dirty="0" err="1" smtClean="0">
                <a:solidFill>
                  <a:srgbClr val="800000"/>
                </a:solidFill>
              </a:rPr>
              <a:t>Shuai</a:t>
            </a:r>
            <a:r>
              <a:rPr lang="en-US" sz="1400" dirty="0" smtClean="0">
                <a:solidFill>
                  <a:srgbClr val="800000"/>
                </a:solidFill>
              </a:rPr>
              <a:t> Yang (</a:t>
            </a:r>
            <a:r>
              <a:rPr lang="en-US" sz="1400" dirty="0" smtClean="0">
                <a:solidFill>
                  <a:srgbClr val="800000"/>
                </a:solidFill>
                <a:hlinkClick r:id="rId19"/>
              </a:rPr>
              <a:t>290</a:t>
            </a:r>
            <a:r>
              <a:rPr lang="en-US" sz="1400" dirty="0" smtClean="0">
                <a:solidFill>
                  <a:srgbClr val="800000"/>
                </a:solidFill>
              </a:rPr>
              <a:t>) – Electromagnetic Probes II</a:t>
            </a:r>
          </a:p>
          <a:p>
            <a:pPr marL="119063" indent="-119063"/>
            <a:r>
              <a:rPr lang="en-US" sz="1400" dirty="0" smtClean="0">
                <a:solidFill>
                  <a:srgbClr val="800000"/>
                </a:solidFill>
              </a:rPr>
              <a:t>11:50a Steven </a:t>
            </a:r>
            <a:r>
              <a:rPr lang="en-US" sz="1400" dirty="0" err="1">
                <a:solidFill>
                  <a:srgbClr val="800000"/>
                </a:solidFill>
              </a:rPr>
              <a:t>Horvat</a:t>
            </a:r>
            <a:r>
              <a:rPr lang="en-US" sz="1400" dirty="0">
                <a:solidFill>
                  <a:srgbClr val="800000"/>
                </a:solidFill>
              </a:rPr>
              <a:t> (</a:t>
            </a:r>
            <a:r>
              <a:rPr lang="en-US" sz="1400" dirty="0">
                <a:solidFill>
                  <a:srgbClr val="800000"/>
                </a:solidFill>
                <a:hlinkClick r:id="rId20"/>
              </a:rPr>
              <a:t>323</a:t>
            </a:r>
            <a:r>
              <a:rPr lang="en-US" sz="1400" dirty="0">
                <a:solidFill>
                  <a:srgbClr val="800000"/>
                </a:solidFill>
              </a:rPr>
              <a:t>) </a:t>
            </a:r>
            <a:r>
              <a:rPr lang="en-US" sz="1400" dirty="0" smtClean="0">
                <a:solidFill>
                  <a:srgbClr val="800000"/>
                </a:solidFill>
              </a:rPr>
              <a:t>– Baryon </a:t>
            </a:r>
            <a:r>
              <a:rPr lang="en-US" sz="1400" dirty="0">
                <a:solidFill>
                  <a:srgbClr val="800000"/>
                </a:solidFill>
              </a:rPr>
              <a:t>Rich QCD </a:t>
            </a:r>
            <a:r>
              <a:rPr lang="en-US" sz="1400" dirty="0" smtClean="0">
                <a:solidFill>
                  <a:srgbClr val="800000"/>
                </a:solidFill>
              </a:rPr>
              <a:t>Matter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 smtClean="0">
                <a:solidFill>
                  <a:srgbClr val="3366FF"/>
                </a:solidFill>
              </a:rPr>
              <a:t>Thursday</a:t>
            </a:r>
          </a:p>
          <a:p>
            <a:pPr marL="119063" indent="-119063"/>
            <a:r>
              <a:rPr lang="en-US" sz="1400" dirty="0" smtClean="0">
                <a:solidFill>
                  <a:srgbClr val="800000"/>
                </a:solidFill>
              </a:rPr>
              <a:t>11:30a Mustafa Mustafa (</a:t>
            </a:r>
            <a:r>
              <a:rPr lang="en-US" sz="1400" dirty="0" smtClean="0">
                <a:solidFill>
                  <a:srgbClr val="800000"/>
                </a:solidFill>
                <a:hlinkClick r:id="rId21"/>
              </a:rPr>
              <a:t>60</a:t>
            </a:r>
            <a:r>
              <a:rPr lang="en-US" sz="1400" dirty="0" smtClean="0">
                <a:solidFill>
                  <a:srgbClr val="800000"/>
                </a:solidFill>
              </a:rPr>
              <a:t>) – Plenary II</a:t>
            </a:r>
          </a:p>
          <a:p>
            <a:endParaRPr lang="en-US" sz="1400" dirty="0">
              <a:solidFill>
                <a:srgbClr val="800000"/>
              </a:solidFill>
            </a:endParaRPr>
          </a:p>
          <a:p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Kobe, Japan - 9/29 '15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Geurts - QM2015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E860-973E-0541-B8ED-CE5176CB8EC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3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5436</TotalTime>
  <Words>1435</Words>
  <Application>Microsoft Macintosh PowerPoint</Application>
  <PresentationFormat>On-screen Show (16:9)</PresentationFormat>
  <Paragraphs>196</Paragraphs>
  <Slides>8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STAR Overview</vt:lpstr>
      <vt:lpstr>The Solenoidal Tracker at RHIC</vt:lpstr>
      <vt:lpstr>PowerPoint Presentation</vt:lpstr>
      <vt:lpstr>PowerPoint Presentation</vt:lpstr>
      <vt:lpstr>STAR Posters</vt:lpstr>
      <vt:lpstr>STAR Future Plans Completing the RHIC Mission</vt:lpstr>
      <vt:lpstr>The STAR Collaboration </vt:lpstr>
      <vt:lpstr>STAR Speakers &amp; Sessions</vt:lpstr>
    </vt:vector>
  </TitlesOfParts>
  <Company>Rice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Overview</dc:title>
  <dc:creator>Frank Geurts</dc:creator>
  <cp:lastModifiedBy>Frank Geurts</cp:lastModifiedBy>
  <cp:revision>127</cp:revision>
  <cp:lastPrinted>2015-09-26T03:48:40Z</cp:lastPrinted>
  <dcterms:created xsi:type="dcterms:W3CDTF">2015-09-14T14:02:13Z</dcterms:created>
  <dcterms:modified xsi:type="dcterms:W3CDTF">2015-09-27T09:21:13Z</dcterms:modified>
</cp:coreProperties>
</file>