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0" r:id="rId4"/>
    <p:sldId id="259" r:id="rId5"/>
    <p:sldId id="261" r:id="rId6"/>
    <p:sldId id="264" r:id="rId7"/>
    <p:sldId id="265" r:id="rId8"/>
    <p:sldId id="266" r:id="rId9"/>
    <p:sldId id="267" r:id="rId10"/>
    <p:sldId id="274" r:id="rId11"/>
    <p:sldId id="275" r:id="rId12"/>
    <p:sldId id="270" r:id="rId13"/>
    <p:sldId id="271" r:id="rId14"/>
    <p:sldId id="276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9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DC952-BE4C-C149-8422-9531C17B047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30636-A992-BA44-8DC2-E24E5A2A6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8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7C8E4-3045-AD4D-B30B-8B4F32901B7A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54E7D-C564-B744-9A5D-FE0A35AC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886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6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428"/>
            <a:ext cx="8229600" cy="7872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89" y="1145171"/>
            <a:ext cx="8680815" cy="51487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6579" y="6481276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276"/>
            <a:ext cx="2895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2465" y="6481276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EC47B9C0-AD13-C741-B1A2-ACD73466A5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16393" t="4052" r="14754" b="8591"/>
          <a:stretch/>
        </p:blipFill>
        <p:spPr>
          <a:xfrm>
            <a:off x="3" y="18865"/>
            <a:ext cx="704119" cy="689060"/>
          </a:xfrm>
          <a:prstGeom prst="rect">
            <a:avLst/>
          </a:prstGeom>
        </p:spPr>
      </p:pic>
      <p:pic>
        <p:nvPicPr>
          <p:cNvPr id="8" name="Picture 7" descr="QM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73" y="39686"/>
            <a:ext cx="1111286" cy="66823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426347" y="950622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701398" y="6531538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/16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7443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3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5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6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2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9/29/2015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7B9C0-AD13-C741-B1A2-ACD73466A5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9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73" y="2141539"/>
            <a:ext cx="8695196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Measurements of Open Heavy Flavor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Production in Semi-</a:t>
            </a:r>
            <a:r>
              <a:rPr lang="en-US" b="1" dirty="0" err="1" smtClean="0">
                <a:latin typeface="Times New Roman"/>
                <a:cs typeface="Times New Roman"/>
              </a:rPr>
              <a:t>leptonic</a:t>
            </a:r>
            <a:r>
              <a:rPr lang="en-US" b="1" dirty="0" smtClean="0">
                <a:latin typeface="Times New Roman"/>
                <a:cs typeface="Times New Roman"/>
              </a:rPr>
              <a:t> Channels 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at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39" y="4250365"/>
            <a:ext cx="7400686" cy="1388425"/>
          </a:xfrm>
        </p:spPr>
        <p:txBody>
          <a:bodyPr>
            <a:normAutofit lnSpcReduction="10000"/>
          </a:bodyPr>
          <a:lstStyle/>
          <a:p>
            <a:r>
              <a:rPr lang="en-US" sz="3000" b="1" i="1" dirty="0" err="1">
                <a:solidFill>
                  <a:schemeClr val="tx1"/>
                </a:solidFill>
                <a:cs typeface="Times New Roman"/>
              </a:rPr>
              <a:t>Xiaozhi</a:t>
            </a:r>
            <a:r>
              <a:rPr lang="en-US" sz="3000" b="1" i="1" dirty="0">
                <a:solidFill>
                  <a:schemeClr val="tx1"/>
                </a:solidFill>
                <a:cs typeface="Times New Roman"/>
              </a:rPr>
              <a:t> Bai</a:t>
            </a:r>
            <a:r>
              <a:rPr lang="en-US" sz="3000" baseline="30000" dirty="0">
                <a:solidFill>
                  <a:schemeClr val="tx1"/>
                </a:solidFill>
                <a:cs typeface="Times New Roman"/>
              </a:rPr>
              <a:t>1,2</a:t>
            </a:r>
            <a:r>
              <a:rPr lang="en-US" sz="3000" dirty="0">
                <a:solidFill>
                  <a:schemeClr val="tx1"/>
                </a:solidFill>
                <a:cs typeface="Times New Roman"/>
              </a:rPr>
              <a:t> (for the STAR Collaboration)</a:t>
            </a:r>
          </a:p>
          <a:p>
            <a:r>
              <a:rPr lang="en-US" sz="2800" dirty="0">
                <a:solidFill>
                  <a:schemeClr val="tx1"/>
                </a:solidFill>
                <a:cs typeface="Times New Roman"/>
              </a:rPr>
              <a:t>  </a:t>
            </a:r>
            <a:r>
              <a:rPr lang="en-US" sz="2400" dirty="0">
                <a:solidFill>
                  <a:schemeClr val="tx1"/>
                </a:solidFill>
                <a:cs typeface="Times New Roman"/>
              </a:rPr>
              <a:t>1 Central China Normal University</a:t>
            </a:r>
          </a:p>
          <a:p>
            <a:r>
              <a:rPr lang="en-US" sz="2400" dirty="0">
                <a:solidFill>
                  <a:schemeClr val="tx1"/>
                </a:solidFill>
                <a:cs typeface="Times New Roman"/>
              </a:rPr>
              <a:t>2 University of Illinois at Chicago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8790"/>
            <a:ext cx="1580701" cy="1219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89" y="5879858"/>
            <a:ext cx="3673811" cy="880434"/>
          </a:xfrm>
          <a:prstGeom prst="rect">
            <a:avLst/>
          </a:prstGeom>
        </p:spPr>
      </p:pic>
      <p:pic>
        <p:nvPicPr>
          <p:cNvPr id="8" name="Picture 7" descr="to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926077"/>
          </a:xfrm>
          <a:prstGeom prst="rect">
            <a:avLst/>
          </a:prstGeom>
        </p:spPr>
      </p:pic>
      <p:pic>
        <p:nvPicPr>
          <p:cNvPr id="9" name="Picture 8" descr="doe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01" y="5904285"/>
            <a:ext cx="2919157" cy="733872"/>
          </a:xfrm>
          <a:prstGeom prst="rect">
            <a:avLst/>
          </a:prstGeom>
        </p:spPr>
      </p:pic>
      <p:pic>
        <p:nvPicPr>
          <p:cNvPr id="10" name="Picture 9" descr="CCNU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18" y="5831004"/>
            <a:ext cx="912062" cy="9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NPE in </a:t>
            </a:r>
            <a:r>
              <a:rPr lang="en-US" b="1" dirty="0" err="1" smtClean="0"/>
              <a:t>p+p</a:t>
            </a:r>
            <a:r>
              <a:rPr lang="en-US" b="1" dirty="0"/>
              <a:t>@</a:t>
            </a:r>
            <a:r>
              <a:rPr lang="en-US" b="1" dirty="0" smtClean="0"/>
              <a:t>√s=200 </a:t>
            </a:r>
            <a:r>
              <a:rPr lang="en-US" b="1" dirty="0" err="1" smtClean="0"/>
              <a:t>GeV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2944" y="293377"/>
            <a:ext cx="4410382" cy="5856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42720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just"/>
            <a:r>
              <a:rPr lang="en-US" altLang="zh-CN" sz="2000" dirty="0" smtClean="0">
                <a:solidFill>
                  <a:srgbClr val="FF0000"/>
                </a:solidFill>
              </a:rPr>
              <a:t>Extend the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p</a:t>
            </a:r>
            <a:r>
              <a:rPr lang="en-US" altLang="zh-CN" sz="20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2000" dirty="0" smtClean="0">
                <a:solidFill>
                  <a:srgbClr val="FF0000"/>
                </a:solidFill>
              </a:rPr>
              <a:t> coverage to lower and higher values than previous STAR measurements with significantly better precision; Results confirm and constrain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FONLL</a:t>
            </a:r>
            <a:r>
              <a:rPr lang="en-US" altLang="zh-CN" sz="2000" dirty="0" smtClean="0">
                <a:solidFill>
                  <a:srgbClr val="FF0000"/>
                </a:solidFill>
              </a:rPr>
              <a:t> calculations!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2672" y="2969770"/>
            <a:ext cx="4812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it-IT" sz="1400" dirty="0" smtClean="0"/>
              <a:t>[1] </a:t>
            </a:r>
            <a:r>
              <a:rPr lang="it-IT" sz="1400" dirty="0"/>
              <a:t>STAR </a:t>
            </a:r>
            <a:r>
              <a:rPr lang="it-IT" sz="1400" dirty="0" smtClean="0"/>
              <a:t>Collaboration, PRD</a:t>
            </a:r>
            <a:r>
              <a:rPr lang="it-IT" sz="1400" dirty="0"/>
              <a:t> </a:t>
            </a:r>
            <a:r>
              <a:rPr lang="it-IT" sz="1400" b="1" dirty="0"/>
              <a:t>83</a:t>
            </a:r>
            <a:r>
              <a:rPr lang="it-IT" sz="1400" dirty="0"/>
              <a:t> (2011) 52006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5232" y="3301486"/>
            <a:ext cx="4438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</a:rPr>
              <a:t>[2] R.E. Nelson et al. PRC 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87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>
                <a:solidFill>
                  <a:srgbClr val="000000"/>
                </a:solidFill>
              </a:rPr>
              <a:t>(2013) 014908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44966" y="6190764"/>
            <a:ext cx="3959354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Poster </a:t>
            </a:r>
            <a:r>
              <a:rPr lang="en-US" sz="1600" dirty="0"/>
              <a:t>0505 by X. </a:t>
            </a:r>
            <a:r>
              <a:rPr lang="en-US" sz="1600" dirty="0" err="1" smtClean="0"/>
              <a:t>Bai</a:t>
            </a:r>
            <a:r>
              <a:rPr lang="en-US" sz="1600" dirty="0" smtClean="0"/>
              <a:t> and 0567 by S. Zhang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048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</a:t>
            </a:r>
            <a:r>
              <a:rPr lang="en-US" sz="4000" b="1" baseline="-25000" dirty="0" smtClean="0"/>
              <a:t>AA</a:t>
            </a:r>
            <a:r>
              <a:rPr lang="en-US" sz="4000" b="1" dirty="0" smtClean="0"/>
              <a:t> in </a:t>
            </a:r>
            <a:r>
              <a:rPr lang="en-US" sz="4000" b="1" dirty="0" err="1" smtClean="0"/>
              <a:t>Au+Au</a:t>
            </a:r>
            <a:r>
              <a:rPr lang="en-US" sz="4000" b="1" dirty="0" smtClean="0"/>
              <a:t>@√</a:t>
            </a:r>
            <a:r>
              <a:rPr lang="en-US" sz="4000" b="1" dirty="0" err="1" smtClean="0"/>
              <a:t>s</a:t>
            </a:r>
            <a:r>
              <a:rPr lang="en-US" sz="4000" b="1" baseline="-25000" dirty="0" err="1" smtClean="0"/>
              <a:t>NN</a:t>
            </a:r>
            <a:r>
              <a:rPr lang="en-US" sz="4000" b="1" dirty="0" smtClean="0"/>
              <a:t>=200 </a:t>
            </a:r>
            <a:r>
              <a:rPr lang="en-US" sz="4000" b="1" dirty="0" err="1" smtClean="0"/>
              <a:t>GeV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578" y="5134517"/>
            <a:ext cx="8739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just"/>
            <a:r>
              <a:rPr lang="en-US" altLang="zh-CN" sz="2000" dirty="0" smtClean="0">
                <a:solidFill>
                  <a:srgbClr val="FF0000"/>
                </a:solidFill>
              </a:rPr>
              <a:t>Significant suppression at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p</a:t>
            </a:r>
            <a:r>
              <a:rPr lang="en-US" altLang="zh-CN" sz="20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2000" dirty="0" smtClean="0">
                <a:solidFill>
                  <a:srgbClr val="FF0000"/>
                </a:solidFill>
              </a:rPr>
              <a:t>&gt;4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dirty="0" smtClean="0">
                <a:solidFill>
                  <a:srgbClr val="FF0000"/>
                </a:solidFill>
              </a:rPr>
              <a:t>/c in the most central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Au+Au</a:t>
            </a:r>
            <a:r>
              <a:rPr lang="en-US" altLang="zh-CN" sz="2000" dirty="0" smtClean="0">
                <a:solidFill>
                  <a:srgbClr val="FF0000"/>
                </a:solidFill>
              </a:rPr>
              <a:t> collisions, and reduces gradually towards more peripheral collisions; Enhancement at low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p</a:t>
            </a:r>
            <a:r>
              <a:rPr lang="en-US" altLang="zh-CN" sz="20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2000" dirty="0" smtClean="0">
                <a:solidFill>
                  <a:srgbClr val="FF0000"/>
                </a:solidFill>
              </a:rPr>
              <a:t> across all centrality bins  but with large systematic uncertainties.  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1160" y="6220744"/>
            <a:ext cx="2984520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Poster </a:t>
            </a:r>
            <a:r>
              <a:rPr lang="en-US" sz="1600" dirty="0"/>
              <a:t>0505 by X. </a:t>
            </a:r>
            <a:r>
              <a:rPr lang="en-US" sz="1600" dirty="0" smtClean="0"/>
              <a:t>Bai </a:t>
            </a:r>
            <a:endParaRPr lang="en-US" sz="1600" dirty="0"/>
          </a:p>
        </p:txBody>
      </p:sp>
      <p:pic>
        <p:nvPicPr>
          <p:cNvPr id="3" name="Picture 2" descr="R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0024" y="-449228"/>
            <a:ext cx="4028857" cy="71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</a:t>
            </a:r>
            <a:r>
              <a:rPr lang="en-US" sz="4000" b="1" baseline="-25000" dirty="0" smtClean="0"/>
              <a:t>AA</a:t>
            </a:r>
            <a:r>
              <a:rPr lang="en-US" sz="4000" b="1" dirty="0" smtClean="0"/>
              <a:t> in U+U@√</a:t>
            </a:r>
            <a:r>
              <a:rPr lang="en-US" sz="4000" b="1" dirty="0" err="1" smtClean="0"/>
              <a:t>s</a:t>
            </a:r>
            <a:r>
              <a:rPr lang="en-US" sz="4000" b="1" baseline="-25000" dirty="0" err="1" smtClean="0"/>
              <a:t>NN</a:t>
            </a:r>
            <a:r>
              <a:rPr lang="en-US" sz="4000" b="1" dirty="0" smtClean="0"/>
              <a:t>=193 </a:t>
            </a:r>
            <a:r>
              <a:rPr lang="en-US" sz="4000" b="1" dirty="0" err="1" smtClean="0"/>
              <a:t>GeV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5562" y="4290488"/>
            <a:ext cx="834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6" indent="-285750"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</a:rPr>
              <a:t>Larger suppression of non-photonic electrons in uranium collisions is expected in comparison to gold nuclei at the same centrality class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2542" y="1478761"/>
            <a:ext cx="4073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Uranium nuclei have higher number </a:t>
            </a:r>
            <a:r>
              <a:rPr lang="en-US" sz="2000" dirty="0" smtClean="0"/>
              <a:t>of nucleons </a:t>
            </a:r>
            <a:r>
              <a:rPr lang="en-US" sz="2000" dirty="0"/>
              <a:t>compared to gold </a:t>
            </a:r>
            <a:r>
              <a:rPr lang="en-US" sz="2000" dirty="0" smtClean="0"/>
              <a:t>nuclei.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211" y="2757026"/>
            <a:ext cx="4085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By colliding uranium nuclei it </a:t>
            </a:r>
            <a:r>
              <a:rPr lang="en-US" sz="2000" dirty="0" smtClean="0"/>
              <a:t>is possible </a:t>
            </a:r>
            <a:r>
              <a:rPr lang="en-US" sz="2000" dirty="0"/>
              <a:t>to achieve up to 20% </a:t>
            </a:r>
            <a:r>
              <a:rPr lang="en-US" sz="2000" dirty="0" smtClean="0"/>
              <a:t>larger energy </a:t>
            </a:r>
            <a:r>
              <a:rPr lang="en-US" sz="2000" dirty="0"/>
              <a:t>density than </a:t>
            </a:r>
            <a:r>
              <a:rPr lang="en-US" sz="2000" dirty="0" err="1"/>
              <a:t>Au+Au</a:t>
            </a:r>
            <a:r>
              <a:rPr lang="en-US" sz="2000" dirty="0"/>
              <a:t> </a:t>
            </a:r>
            <a:r>
              <a:rPr lang="en-US" sz="2000" dirty="0" smtClean="0"/>
              <a:t>collisions</a:t>
            </a:r>
            <a:r>
              <a:rPr lang="en-US" altLang="zh-CN" sz="2000" dirty="0" smtClean="0"/>
              <a:t>[1]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10" name="Picture 9" descr="Screen Shot 2015-09-23 at 6.06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87" y="1232181"/>
            <a:ext cx="4329073" cy="26884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8368" y="5379503"/>
            <a:ext cx="6649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[1]</a:t>
            </a:r>
            <a:r>
              <a:rPr lang="pl-PL" sz="1600" dirty="0" smtClean="0"/>
              <a:t>D</a:t>
            </a:r>
            <a:r>
              <a:rPr lang="pl-PL" sz="1600" dirty="0"/>
              <a:t>. </a:t>
            </a:r>
            <a:r>
              <a:rPr lang="pl-PL" sz="1600" dirty="0" err="1"/>
              <a:t>Kikola</a:t>
            </a:r>
            <a:r>
              <a:rPr lang="pl-PL" sz="1600" dirty="0"/>
              <a:t>, G. Odyniec, R. Vogt, </a:t>
            </a:r>
            <a:r>
              <a:rPr lang="pl-PL" sz="1600" dirty="0" err="1"/>
              <a:t>Phys</a:t>
            </a:r>
            <a:r>
              <a:rPr lang="pl-PL" sz="1600" dirty="0"/>
              <a:t>. </a:t>
            </a:r>
            <a:r>
              <a:rPr lang="pl-PL" sz="1600" dirty="0" err="1"/>
              <a:t>Rev</a:t>
            </a:r>
            <a:r>
              <a:rPr lang="pl-PL" sz="1600" dirty="0"/>
              <a:t>. C 84, 054907 (2011)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911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</a:t>
            </a:r>
            <a:r>
              <a:rPr lang="en-US" sz="4000" b="1" baseline="-25000" dirty="0" smtClean="0"/>
              <a:t>AA</a:t>
            </a:r>
            <a:r>
              <a:rPr lang="en-US" sz="4000" b="1" dirty="0" smtClean="0"/>
              <a:t> in U+U@√</a:t>
            </a:r>
            <a:r>
              <a:rPr lang="en-US" sz="4000" b="1" dirty="0" err="1" smtClean="0"/>
              <a:t>s</a:t>
            </a:r>
            <a:r>
              <a:rPr lang="en-US" sz="4000" b="1" baseline="-25000" dirty="0" err="1" smtClean="0"/>
              <a:t>NN</a:t>
            </a:r>
            <a:r>
              <a:rPr lang="en-US" sz="4000" b="1" dirty="0" smtClean="0"/>
              <a:t>=193 </a:t>
            </a:r>
            <a:r>
              <a:rPr lang="en-US" sz="4000" b="1" dirty="0" err="1" smtClean="0"/>
              <a:t>GeV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0059" y="5496308"/>
            <a:ext cx="8359101" cy="707886"/>
          </a:xfrm>
          <a:prstGeom prst="rect">
            <a:avLst/>
          </a:prstGeom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AA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most central 0-5% U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collisions 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systematically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lower than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that in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0-5%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Au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+Au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collisions</a:t>
            </a:r>
            <a:r>
              <a:rPr lang="en-US" sz="2000" dirty="0">
                <a:solidFill>
                  <a:srgbClr val="FF0000"/>
                </a:solidFill>
                <a:cs typeface="Times New Roman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cs typeface="Times New Roman"/>
              </a:rPr>
              <a:t>but still consistent </a:t>
            </a:r>
            <a:r>
              <a:rPr lang="en-US" sz="2000" dirty="0">
                <a:solidFill>
                  <a:srgbClr val="FF0000"/>
                </a:solidFill>
                <a:cs typeface="Times New Roman"/>
              </a:rPr>
              <a:t>within </a:t>
            </a:r>
            <a:r>
              <a:rPr lang="en-US" sz="2000" dirty="0" smtClean="0">
                <a:solidFill>
                  <a:srgbClr val="FF0000"/>
                </a:solidFill>
                <a:cs typeface="Times New Roman"/>
              </a:rPr>
              <a:t>uncertainties.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1160" y="6414795"/>
            <a:ext cx="2984520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Poster 0517 by K. </a:t>
            </a:r>
            <a:r>
              <a:rPr lang="en-US" sz="1600" dirty="0" err="1" smtClean="0"/>
              <a:t>Gajdosova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" name="Picture 2" descr="raa_with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" y="1311825"/>
            <a:ext cx="4417394" cy="3394768"/>
          </a:xfrm>
          <a:prstGeom prst="rect">
            <a:avLst/>
          </a:prstGeom>
        </p:spPr>
      </p:pic>
      <p:pic>
        <p:nvPicPr>
          <p:cNvPr id="7" name="Picture 6" descr="raa_vs_Npart_large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90" y="1234881"/>
            <a:ext cx="4573826" cy="34717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76026" y="4921883"/>
            <a:ext cx="636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U+U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AuAu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same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improved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p+p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reference</a:t>
            </a:r>
            <a:r>
              <a:rPr lang="zh-CN" alt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823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Separate </a:t>
            </a:r>
            <a:r>
              <a:rPr lang="en-US" sz="4000" b="1" dirty="0" err="1" smtClean="0"/>
              <a:t>e</a:t>
            </a:r>
            <a:r>
              <a:rPr lang="en-US" sz="4000" b="1" baseline="-25000" dirty="0" err="1" smtClean="0"/>
              <a:t>D</a:t>
            </a:r>
            <a:r>
              <a:rPr lang="en-US" sz="4000" b="1" dirty="0" smtClean="0"/>
              <a:t> and </a:t>
            </a:r>
            <a:r>
              <a:rPr lang="en-US" sz="4000" b="1" dirty="0" err="1" smtClean="0"/>
              <a:t>e</a:t>
            </a:r>
            <a:r>
              <a:rPr lang="en-US" sz="4000" b="1" baseline="-25000" dirty="0" err="1" smtClean="0"/>
              <a:t>B</a:t>
            </a:r>
            <a:r>
              <a:rPr lang="en-US" sz="4000" b="1" dirty="0" smtClean="0"/>
              <a:t> with HFT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14</a:t>
            </a:fld>
            <a:endParaRPr lang="en-US"/>
          </a:p>
        </p:txBody>
      </p:sp>
      <p:pic>
        <p:nvPicPr>
          <p:cNvPr id="18" name="Picture 17" descr="Screen Shot 2015-09-09 at 1.4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19" y="1039926"/>
            <a:ext cx="3513209" cy="2037016"/>
          </a:xfrm>
          <a:prstGeom prst="rect">
            <a:avLst/>
          </a:prstGeom>
        </p:spPr>
      </p:pic>
      <p:pic>
        <p:nvPicPr>
          <p:cNvPr id="19" name="Picture 18" descr="Screen Shot 2015-09-09 at 1.47.2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" r="3211" b="1"/>
          <a:stretch/>
        </p:blipFill>
        <p:spPr>
          <a:xfrm>
            <a:off x="5219078" y="3201740"/>
            <a:ext cx="3709839" cy="26576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88193" y="5081666"/>
            <a:ext cx="29441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FF"/>
                </a:solidFill>
              </a:rPr>
              <a:t>δ</a:t>
            </a:r>
            <a:r>
              <a:rPr lang="en-US" sz="1400" dirty="0" smtClean="0">
                <a:solidFill>
                  <a:srgbClr val="0000FF"/>
                </a:solidFill>
              </a:rPr>
              <a:t>(DCA) &lt; 30μm @ </a:t>
            </a:r>
            <a:r>
              <a:rPr lang="en-US" sz="1400" dirty="0" err="1" smtClean="0">
                <a:solidFill>
                  <a:srgbClr val="0000FF"/>
                </a:solidFill>
              </a:rPr>
              <a:t>p</a:t>
            </a:r>
            <a:r>
              <a:rPr lang="en-US" sz="1400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1400" baseline="-250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&gt; 1.5 </a:t>
            </a:r>
            <a:r>
              <a:rPr lang="en-US" sz="1400" dirty="0" err="1" smtClean="0">
                <a:solidFill>
                  <a:srgbClr val="0000FF"/>
                </a:solidFill>
              </a:rPr>
              <a:t>GeV</a:t>
            </a:r>
            <a:r>
              <a:rPr lang="en-US" sz="1400" dirty="0" smtClean="0">
                <a:solidFill>
                  <a:srgbClr val="0000FF"/>
                </a:solidFill>
              </a:rPr>
              <a:t>/c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11429" r="12522"/>
          <a:stretch/>
        </p:blipFill>
        <p:spPr bwMode="auto">
          <a:xfrm>
            <a:off x="481170" y="1164320"/>
            <a:ext cx="4508588" cy="4514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176072" y="4575849"/>
            <a:ext cx="4705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Buzzatti</a:t>
            </a:r>
            <a:r>
              <a:rPr lang="en-US" sz="1600" dirty="0" smtClean="0"/>
              <a:t> </a:t>
            </a:r>
            <a:r>
              <a:rPr lang="en-US" sz="1600" dirty="0"/>
              <a:t>and M.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2012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7896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Precise measurements of charm and bottom quark </a:t>
            </a:r>
            <a:r>
              <a:rPr lang="en-US" dirty="0" smtClean="0">
                <a:solidFill>
                  <a:srgbClr val="FF0000"/>
                </a:solidFill>
              </a:rPr>
              <a:t>production </a:t>
            </a:r>
            <a:r>
              <a:rPr lang="en-US" dirty="0">
                <a:solidFill>
                  <a:srgbClr val="FF0000"/>
                </a:solidFill>
              </a:rPr>
              <a:t>separately </a:t>
            </a:r>
            <a:r>
              <a:rPr lang="en-US" dirty="0" smtClean="0">
                <a:solidFill>
                  <a:srgbClr val="FF0000"/>
                </a:solidFill>
              </a:rPr>
              <a:t>in heavy-ion collisions crucial for understanding </a:t>
            </a:r>
            <a:r>
              <a:rPr lang="en-US" dirty="0" err="1" smtClean="0">
                <a:solidFill>
                  <a:srgbClr val="FF0000"/>
                </a:solidFill>
              </a:rPr>
              <a:t>parton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energy loss mechanism</a:t>
            </a:r>
            <a:r>
              <a:rPr lang="en-US" dirty="0" smtClean="0">
                <a:solidFill>
                  <a:srgbClr val="FF0000"/>
                </a:solidFill>
              </a:rPr>
              <a:t>. This becomes possible with the HFT.</a:t>
            </a:r>
          </a:p>
        </p:txBody>
      </p:sp>
    </p:spTree>
    <p:extLst>
      <p:ext uri="{BB962C8B-B14F-4D97-AF65-F5344CB8AC3E}">
        <p14:creationId xmlns:p14="http://schemas.microsoft.com/office/powerpoint/2010/main" val="258283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39" y="3653647"/>
            <a:ext cx="3864373" cy="2653504"/>
          </a:xfrm>
          <a:prstGeom prst="rect">
            <a:avLst/>
          </a:prstGeom>
          <a:ln w="63500">
            <a:solidFill>
              <a:srgbClr val="0000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Simulation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of</a:t>
            </a:r>
            <a:r>
              <a:rPr lang="en-US" sz="3600" b="1" dirty="0" smtClean="0"/>
              <a:t> </a:t>
            </a:r>
            <a:r>
              <a:rPr lang="en-US" sz="3600" b="1" dirty="0" err="1"/>
              <a:t>e</a:t>
            </a:r>
            <a:r>
              <a:rPr lang="en-US" sz="3600" b="1" baseline="-25000" dirty="0" err="1"/>
              <a:t>D</a:t>
            </a:r>
            <a:r>
              <a:rPr lang="en-US" sz="3600" b="1" dirty="0"/>
              <a:t> and </a:t>
            </a:r>
            <a:r>
              <a:rPr lang="en-US" sz="3600" b="1" dirty="0" err="1"/>
              <a:t>e</a:t>
            </a:r>
            <a:r>
              <a:rPr lang="en-US" sz="3600" b="1" baseline="-25000" dirty="0" err="1"/>
              <a:t>B</a:t>
            </a:r>
            <a:r>
              <a:rPr lang="en-US" sz="3600" b="1" dirty="0"/>
              <a:t> with HFT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conversion_poi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4069" r="1891" b="6036"/>
          <a:stretch/>
        </p:blipFill>
        <p:spPr>
          <a:xfrm>
            <a:off x="447593" y="1065854"/>
            <a:ext cx="3873980" cy="2409016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59273" y="1111892"/>
            <a:ext cx="346978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/>
              <a:t> </a:t>
            </a:r>
            <a:r>
              <a:rPr lang="en-US" sz="1400" b="1" dirty="0" err="1" smtClean="0"/>
              <a:t>Au+Au</a:t>
            </a:r>
            <a:r>
              <a:rPr lang="en-US" sz="1400" b="1" dirty="0" smtClean="0"/>
              <a:t> 200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Run14 MB </a:t>
            </a:r>
            <a:endParaRPr lang="en-US" sz="1400" b="1" dirty="0"/>
          </a:p>
          <a:p>
            <a:r>
              <a:rPr lang="en-US" sz="1600" dirty="0" smtClean="0"/>
              <a:t>photonic electrons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0110" y="965372"/>
            <a:ext cx="4471259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Photon conversion background can be  significantly suppressed by requiring hits in the the first HFT PXL layer.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Simulation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</a:rPr>
              <a:t>with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</a:rPr>
              <a:t>HFT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for </a:t>
            </a:r>
            <a:r>
              <a:rPr lang="en-US" sz="2000" dirty="0" smtClean="0">
                <a:solidFill>
                  <a:srgbClr val="0000FF"/>
                </a:solidFill>
              </a:rPr>
              <a:t>electrons decayed from D and B hadrons:</a:t>
            </a:r>
            <a:endParaRPr lang="en-US" sz="2000" baseline="-25000" dirty="0" smtClean="0">
              <a:solidFill>
                <a:srgbClr val="0000FF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sz="2000" dirty="0" smtClean="0"/>
              <a:t>DCA distributions for D and B decayed electrons, and </a:t>
            </a:r>
            <a:r>
              <a:rPr lang="en-US" sz="2000" dirty="0"/>
              <a:t>p</a:t>
            </a:r>
            <a:r>
              <a:rPr lang="en-US" sz="2000" dirty="0" smtClean="0"/>
              <a:t>hotonic electrons (PHE) are obtained from fast simulation using real detector resolutions from data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2000" dirty="0" smtClean="0"/>
              <a:t>Pseudo data generated and fitted to D/B/PHE MC templates, with </a:t>
            </a:r>
            <a:r>
              <a:rPr lang="en-US" sz="2000" dirty="0" smtClean="0">
                <a:solidFill>
                  <a:srgbClr val="000000"/>
                </a:solidFill>
              </a:rPr>
              <a:t>stat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n-US" sz="2000" dirty="0" smtClean="0">
                <a:solidFill>
                  <a:srgbClr val="000000"/>
                </a:solidFill>
              </a:rPr>
              <a:t> uncertainty at </a:t>
            </a:r>
            <a:r>
              <a:rPr lang="en-US" sz="2000" dirty="0" err="1" smtClean="0">
                <a:solidFill>
                  <a:srgbClr val="00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=</a:t>
            </a:r>
            <a:r>
              <a:rPr lang="en-US" sz="2000" dirty="0" smtClean="0">
                <a:solidFill>
                  <a:srgbClr val="000000"/>
                </a:solidFill>
              </a:rPr>
              <a:t>2-4 </a:t>
            </a:r>
            <a:r>
              <a:rPr lang="en-US" sz="2000" dirty="0" err="1" smtClean="0">
                <a:solidFill>
                  <a:srgbClr val="000000"/>
                </a:solidFill>
              </a:rPr>
              <a:t>GeV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smtClean="0">
                <a:solidFill>
                  <a:srgbClr val="000000"/>
                </a:solidFill>
              </a:rPr>
              <a:t>c: </a:t>
            </a:r>
          </a:p>
          <a:p>
            <a:pPr lvl="1" algn="just"/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   </a:t>
            </a:r>
            <a:r>
              <a:rPr lang="en-US" sz="2000" dirty="0" err="1" smtClean="0">
                <a:solidFill>
                  <a:srgbClr val="0000FF"/>
                </a:solidFill>
              </a:rPr>
              <a:t>δD</a:t>
            </a:r>
            <a:r>
              <a:rPr lang="en-US" sz="2000" dirty="0" smtClean="0">
                <a:solidFill>
                  <a:srgbClr val="0000FF"/>
                </a:solidFill>
              </a:rPr>
              <a:t>/D~3%</a:t>
            </a:r>
          </a:p>
          <a:p>
            <a:pPr lvl="1" algn="just"/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    </a:t>
            </a:r>
            <a:r>
              <a:rPr lang="en-US" sz="2000" dirty="0" err="1" smtClean="0">
                <a:solidFill>
                  <a:srgbClr val="0000FF"/>
                </a:solidFill>
              </a:rPr>
              <a:t>δB</a:t>
            </a:r>
            <a:r>
              <a:rPr lang="en-US" sz="2000" dirty="0" smtClean="0">
                <a:solidFill>
                  <a:srgbClr val="0000FF"/>
                </a:solidFill>
              </a:rPr>
              <a:t>/B~12%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With </a:t>
            </a:r>
            <a:r>
              <a:rPr lang="en-US" sz="2000" dirty="0">
                <a:solidFill>
                  <a:srgbClr val="0000FF"/>
                </a:solidFill>
              </a:rPr>
              <a:t>full statistics of Run14+16 </a:t>
            </a:r>
            <a:r>
              <a:rPr lang="en-US" sz="2000" dirty="0" smtClean="0">
                <a:solidFill>
                  <a:srgbClr val="0000FF"/>
                </a:solidFill>
              </a:rPr>
              <a:t>data</a:t>
            </a:r>
            <a:r>
              <a:rPr lang="zh-CN" altLang="zh-CN" sz="2000" dirty="0" smtClean="0">
                <a:solidFill>
                  <a:srgbClr val="0000FF"/>
                </a:solidFill>
              </a:rPr>
              <a:t>,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</a:rPr>
              <a:t>precise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</a:rPr>
              <a:t>measurements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</a:rPr>
              <a:t>are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</a:rPr>
              <a:t>possible.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 lvl="1" algn="just"/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1160" y="6414795"/>
            <a:ext cx="2984520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Poster 0542 by K. Oh</a:t>
            </a:r>
          </a:p>
        </p:txBody>
      </p:sp>
      <p:sp>
        <p:nvSpPr>
          <p:cNvPr id="8" name="TextBox 7"/>
          <p:cNvSpPr txBox="1"/>
          <p:nvPr/>
        </p:nvSpPr>
        <p:spPr>
          <a:xfrm rot="19978858">
            <a:off x="668775" y="4358510"/>
            <a:ext cx="3302806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>
                    <a:alpha val="30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Simulation</a:t>
            </a:r>
            <a:endParaRPr lang="en-US" sz="4800" b="1" dirty="0">
              <a:solidFill>
                <a:srgbClr val="FF0000">
                  <a:alpha val="30000"/>
                </a:srgb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72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and Outlook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6" indent="-342900"/>
            <a:r>
              <a:rPr lang="en-US" altLang="zh-CN" sz="2600" b="1" dirty="0" smtClean="0">
                <a:solidFill>
                  <a:srgbClr val="FF0000"/>
                </a:solidFill>
              </a:rPr>
              <a:t>Production cross section in 200 </a:t>
            </a:r>
            <a:r>
              <a:rPr lang="en-US" altLang="zh-CN" sz="2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</a:rPr>
              <a:t>p+p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 collisions</a:t>
            </a:r>
          </a:p>
          <a:p>
            <a:pPr marL="800100" lvl="7" indent="-342900"/>
            <a:r>
              <a:rPr lang="en-US" altLang="zh-CN" sz="2200" dirty="0" smtClean="0">
                <a:solidFill>
                  <a:srgbClr val="000000"/>
                </a:solidFill>
              </a:rPr>
              <a:t>measured as a function of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p</a:t>
            </a:r>
            <a:r>
              <a:rPr lang="en-US" altLang="zh-CN" sz="22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altLang="zh-CN" sz="2200" dirty="0" smtClean="0">
                <a:solidFill>
                  <a:srgbClr val="000000"/>
                </a:solidFill>
              </a:rPr>
              <a:t> over a broad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p</a:t>
            </a:r>
            <a:r>
              <a:rPr lang="en-US" altLang="zh-CN" sz="22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altLang="zh-CN" sz="2200" dirty="0" smtClean="0">
                <a:solidFill>
                  <a:srgbClr val="000000"/>
                </a:solidFill>
              </a:rPr>
              <a:t> range 0.3-12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GeV</a:t>
            </a:r>
            <a:r>
              <a:rPr lang="en-US" altLang="zh-CN" sz="2200" dirty="0" smtClean="0">
                <a:solidFill>
                  <a:srgbClr val="000000"/>
                </a:solidFill>
              </a:rPr>
              <a:t>/c with significantly improved precision than previous measurements</a:t>
            </a:r>
          </a:p>
          <a:p>
            <a:pPr marL="800100" lvl="7" indent="-342900"/>
            <a:r>
              <a:rPr lang="en-US" altLang="zh-CN" sz="2200" dirty="0" smtClean="0">
                <a:solidFill>
                  <a:srgbClr val="000000"/>
                </a:solidFill>
              </a:rPr>
              <a:t>confirm and constrain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pQCD</a:t>
            </a:r>
            <a:r>
              <a:rPr lang="en-US" altLang="zh-CN" sz="2200" dirty="0" smtClean="0">
                <a:solidFill>
                  <a:srgbClr val="000000"/>
                </a:solidFill>
              </a:rPr>
              <a:t> FONLL calculations</a:t>
            </a:r>
          </a:p>
          <a:p>
            <a:pPr marL="342900" lvl="6" indent="-342900"/>
            <a:r>
              <a:rPr lang="en-US" altLang="zh-CN" sz="2600" b="1" dirty="0" smtClean="0">
                <a:solidFill>
                  <a:srgbClr val="0000FF"/>
                </a:solidFill>
              </a:rPr>
              <a:t>R</a:t>
            </a:r>
            <a:r>
              <a:rPr lang="en-US" altLang="zh-CN" sz="2600" b="1" baseline="-25000" dirty="0" smtClean="0">
                <a:solidFill>
                  <a:srgbClr val="0000FF"/>
                </a:solidFill>
              </a:rPr>
              <a:t>AA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 in 200 </a:t>
            </a:r>
            <a:r>
              <a:rPr lang="en-US" altLang="zh-CN" sz="2600" b="1" dirty="0" err="1" smtClean="0">
                <a:solidFill>
                  <a:srgbClr val="0000FF"/>
                </a:solidFill>
              </a:rPr>
              <a:t>GeV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600" b="1" dirty="0" err="1" smtClean="0">
                <a:solidFill>
                  <a:srgbClr val="0000FF"/>
                </a:solidFill>
              </a:rPr>
              <a:t>Au+Au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 collisions</a:t>
            </a:r>
            <a:endParaRPr lang="en-US" altLang="zh-CN" sz="2600" b="1" dirty="0">
              <a:solidFill>
                <a:srgbClr val="0000FF"/>
              </a:solidFill>
            </a:endParaRPr>
          </a:p>
          <a:p>
            <a:pPr marL="800100" lvl="7" indent="-342900"/>
            <a:r>
              <a:rPr lang="en-US" altLang="zh-CN" sz="2200" dirty="0">
                <a:solidFill>
                  <a:srgbClr val="000000"/>
                </a:solidFill>
              </a:rPr>
              <a:t>s</a:t>
            </a:r>
            <a:r>
              <a:rPr lang="en-US" altLang="zh-CN" sz="2200" dirty="0" smtClean="0">
                <a:solidFill>
                  <a:srgbClr val="000000"/>
                </a:solidFill>
              </a:rPr>
              <a:t>trong suppression for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p</a:t>
            </a:r>
            <a:r>
              <a:rPr lang="en-US" altLang="zh-CN" sz="22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altLang="zh-CN" sz="2200" dirty="0" smtClean="0">
                <a:solidFill>
                  <a:srgbClr val="000000"/>
                </a:solidFill>
              </a:rPr>
              <a:t>&gt;4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GeV</a:t>
            </a:r>
            <a:r>
              <a:rPr lang="en-US" altLang="zh-CN" sz="2200" dirty="0" smtClean="0">
                <a:solidFill>
                  <a:srgbClr val="000000"/>
                </a:solidFill>
              </a:rPr>
              <a:t>/c in central collisions, less towards more peripheral collisions.</a:t>
            </a:r>
          </a:p>
          <a:p>
            <a:pPr marL="800100" lvl="7" indent="-342900"/>
            <a:r>
              <a:rPr lang="en-US" altLang="zh-CN" sz="2200" dirty="0" smtClean="0">
                <a:solidFill>
                  <a:srgbClr val="000000"/>
                </a:solidFill>
              </a:rPr>
              <a:t>Likely</a:t>
            </a:r>
            <a:r>
              <a:rPr lang="zh-CN" altLang="en-US" sz="2200" dirty="0" smtClean="0">
                <a:solidFill>
                  <a:srgbClr val="000000"/>
                </a:solidFill>
              </a:rPr>
              <a:t> </a:t>
            </a:r>
            <a:r>
              <a:rPr lang="en-US" altLang="zh-CN" sz="2200" dirty="0">
                <a:solidFill>
                  <a:srgbClr val="000000"/>
                </a:solidFill>
              </a:rPr>
              <a:t>e</a:t>
            </a:r>
            <a:r>
              <a:rPr lang="en-US" altLang="zh-CN" sz="2200" dirty="0" smtClean="0">
                <a:solidFill>
                  <a:srgbClr val="000000"/>
                </a:solidFill>
              </a:rPr>
              <a:t>nhancement at</a:t>
            </a:r>
            <a:r>
              <a:rPr lang="zh-CN" altLang="en-US" sz="2200" dirty="0" smtClean="0">
                <a:solidFill>
                  <a:srgbClr val="000000"/>
                </a:solidFill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</a:rPr>
              <a:t>low</a:t>
            </a:r>
            <a:r>
              <a:rPr lang="zh-CN" altLang="en-US" sz="2200" dirty="0" smtClean="0">
                <a:solidFill>
                  <a:srgbClr val="000000"/>
                </a:solidFill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p</a:t>
            </a:r>
            <a:r>
              <a:rPr lang="en-US" altLang="zh-CN" sz="22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altLang="zh-CN" sz="2200" dirty="0" smtClean="0">
                <a:solidFill>
                  <a:srgbClr val="000000"/>
                </a:solidFill>
              </a:rPr>
              <a:t> in both central and peripheral collisions</a:t>
            </a:r>
          </a:p>
          <a:p>
            <a:pPr marL="342900" lvl="6" indent="-342900"/>
            <a:r>
              <a:rPr lang="en-US" altLang="zh-CN" sz="2600" b="1" dirty="0" smtClean="0">
                <a:solidFill>
                  <a:srgbClr val="0000FF"/>
                </a:solidFill>
              </a:rPr>
              <a:t>R</a:t>
            </a:r>
            <a:r>
              <a:rPr lang="en-US" altLang="zh-CN" sz="2600" b="1" baseline="-25000" dirty="0" smtClean="0">
                <a:solidFill>
                  <a:srgbClr val="0000FF"/>
                </a:solidFill>
              </a:rPr>
              <a:t>AA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 in 193 </a:t>
            </a:r>
            <a:r>
              <a:rPr lang="en-US" altLang="zh-CN" sz="2600" b="1" dirty="0" err="1" smtClean="0">
                <a:solidFill>
                  <a:srgbClr val="0000FF"/>
                </a:solidFill>
              </a:rPr>
              <a:t>GeV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 0-5% central U+U collisions</a:t>
            </a:r>
          </a:p>
          <a:p>
            <a:pPr marL="800100" lvl="7" indent="-342900"/>
            <a:r>
              <a:rPr lang="en-US" altLang="zh-CN" sz="2200" dirty="0" smtClean="0">
                <a:solidFill>
                  <a:srgbClr val="000000"/>
                </a:solidFill>
              </a:rPr>
              <a:t>systematically lower than those in 0-5% central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Au+Au</a:t>
            </a:r>
            <a:r>
              <a:rPr lang="en-US" altLang="zh-CN" sz="2200" dirty="0" smtClean="0">
                <a:solidFill>
                  <a:srgbClr val="000000"/>
                </a:solidFill>
              </a:rPr>
              <a:t> collision but</a:t>
            </a:r>
            <a:r>
              <a:rPr lang="zh-CN" altLang="en-US" sz="2200" dirty="0" smtClean="0">
                <a:solidFill>
                  <a:srgbClr val="000000"/>
                </a:solidFill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</a:rPr>
              <a:t>consistent within uncertainties.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pPr marL="342900" lvl="6" indent="-342900"/>
            <a:r>
              <a:rPr lang="en-US" altLang="zh-CN" sz="2600" b="1" dirty="0" smtClean="0">
                <a:solidFill>
                  <a:srgbClr val="008000"/>
                </a:solidFill>
              </a:rPr>
              <a:t>Separate measurements for D and B decayed electrons</a:t>
            </a:r>
          </a:p>
          <a:p>
            <a:pPr marL="800100" lvl="7" indent="-342900"/>
            <a:r>
              <a:rPr lang="en-US" altLang="zh-CN" sz="2200" dirty="0" smtClean="0">
                <a:solidFill>
                  <a:srgbClr val="000000"/>
                </a:solidFill>
              </a:rPr>
              <a:t>become possible with the new HFT </a:t>
            </a:r>
          </a:p>
          <a:p>
            <a:pPr marL="800100" lvl="7" indent="-342900"/>
            <a:r>
              <a:rPr lang="en-US" altLang="zh-CN" sz="2200" dirty="0">
                <a:solidFill>
                  <a:srgbClr val="000000"/>
                </a:solidFill>
              </a:rPr>
              <a:t>a</a:t>
            </a:r>
            <a:r>
              <a:rPr lang="en-US" altLang="zh-CN" sz="2200" dirty="0" smtClean="0">
                <a:solidFill>
                  <a:srgbClr val="000000"/>
                </a:solidFill>
              </a:rPr>
              <a:t>nalysis with Run14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Au+Au</a:t>
            </a:r>
            <a:r>
              <a:rPr lang="en-US" altLang="zh-CN" sz="2200" dirty="0" smtClean="0">
                <a:solidFill>
                  <a:srgbClr val="000000"/>
                </a:solidFill>
              </a:rPr>
              <a:t> data in progress </a:t>
            </a:r>
          </a:p>
          <a:p>
            <a:pPr marL="800100" lvl="7" indent="-342900"/>
            <a:r>
              <a:rPr lang="en-US" altLang="zh-CN" sz="2200" dirty="0" smtClean="0">
                <a:solidFill>
                  <a:srgbClr val="000000"/>
                </a:solidFill>
              </a:rPr>
              <a:t>precise results can be expected from STAR -&gt; Stay tuned!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6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cs typeface="Times New Roman"/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cs typeface="Times New Roman"/>
              </a:rPr>
              <a:t>STAR and Data Analysis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cs typeface="Times New Roman"/>
              </a:rPr>
              <a:t>Non</a:t>
            </a:r>
            <a:r>
              <a:rPr lang="en-US" sz="2800" b="1" dirty="0">
                <a:cs typeface="Times New Roman"/>
              </a:rPr>
              <a:t>-Photonic Electron (NPE) Results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cs typeface="Times New Roman"/>
              </a:rPr>
              <a:t>NPE in </a:t>
            </a:r>
            <a:r>
              <a:rPr lang="en-US" sz="2400" b="1" dirty="0" err="1">
                <a:solidFill>
                  <a:srgbClr val="FF0000"/>
                </a:solidFill>
                <a:cs typeface="Times New Roman"/>
              </a:rPr>
              <a:t>p+p</a:t>
            </a:r>
            <a:r>
              <a:rPr lang="en-US" sz="2400" b="1" dirty="0">
                <a:solidFill>
                  <a:srgbClr val="FF0000"/>
                </a:solidFill>
                <a:cs typeface="Times New Roman"/>
              </a:rPr>
              <a:t> collisions </a:t>
            </a:r>
            <a:r>
              <a:rPr lang="en-US" sz="2400" b="1" dirty="0">
                <a:cs typeface="Times New Roman"/>
              </a:rPr>
              <a:t>at √s=200 </a:t>
            </a:r>
            <a:r>
              <a:rPr lang="en-US" sz="2400" b="1" dirty="0" err="1">
                <a:cs typeface="Times New Roman"/>
              </a:rPr>
              <a:t>GeV</a:t>
            </a:r>
            <a:endParaRPr lang="en-US" sz="2400" b="1" dirty="0">
              <a:cs typeface="Times New Roman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cs typeface="Times New Roman"/>
              </a:rPr>
              <a:t>R</a:t>
            </a:r>
            <a:r>
              <a:rPr lang="en-US" sz="2400" b="1" baseline="-25000" dirty="0">
                <a:cs typeface="Times New Roman"/>
              </a:rPr>
              <a:t>AA</a:t>
            </a:r>
            <a:r>
              <a:rPr lang="en-US" sz="2400" b="1" dirty="0">
                <a:cs typeface="Times New Roman"/>
              </a:rPr>
              <a:t> in </a:t>
            </a:r>
            <a:r>
              <a:rPr lang="en-US" sz="2400" b="1" dirty="0" err="1">
                <a:solidFill>
                  <a:srgbClr val="0000FF"/>
                </a:solidFill>
                <a:cs typeface="Times New Roman"/>
              </a:rPr>
              <a:t>Au+Au</a:t>
            </a:r>
            <a:r>
              <a:rPr lang="en-US" sz="2400" b="1" dirty="0">
                <a:solidFill>
                  <a:srgbClr val="0000FF"/>
                </a:solidFill>
                <a:cs typeface="Times New Roman"/>
              </a:rPr>
              <a:t> </a:t>
            </a:r>
            <a:r>
              <a:rPr lang="en-US" sz="2400" b="1" dirty="0">
                <a:cs typeface="Times New Roman"/>
              </a:rPr>
              <a:t>and</a:t>
            </a:r>
            <a:r>
              <a:rPr lang="en-US" sz="2400" b="1" dirty="0">
                <a:solidFill>
                  <a:srgbClr val="0000FF"/>
                </a:solidFill>
                <a:cs typeface="Times New Roman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cs typeface="Times New Roman"/>
              </a:rPr>
              <a:t>U</a:t>
            </a:r>
            <a:r>
              <a:rPr lang="en-US" sz="2400" b="1" dirty="0">
                <a:solidFill>
                  <a:srgbClr val="0000FF"/>
                </a:solidFill>
                <a:cs typeface="Times New Roman"/>
              </a:rPr>
              <a:t>+U </a:t>
            </a:r>
            <a:r>
              <a:rPr lang="en-US" sz="2400" b="1" dirty="0">
                <a:cs typeface="Times New Roman"/>
              </a:rPr>
              <a:t>collisions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cs typeface="Times New Roman"/>
              </a:rPr>
              <a:t>Status of </a:t>
            </a:r>
            <a:r>
              <a:rPr lang="en-US" sz="2400" b="1" dirty="0" smtClean="0">
                <a:cs typeface="Times New Roman"/>
              </a:rPr>
              <a:t>NPE analyses with the </a:t>
            </a:r>
            <a:r>
              <a:rPr lang="en-US" sz="2400" b="1" dirty="0" smtClean="0">
                <a:solidFill>
                  <a:srgbClr val="008000"/>
                </a:solidFill>
                <a:cs typeface="Times New Roman"/>
              </a:rPr>
              <a:t>HFT</a:t>
            </a:r>
            <a:endParaRPr lang="en-US" sz="2400" b="1" dirty="0">
              <a:solidFill>
                <a:srgbClr val="008000"/>
              </a:solidFill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sz="2800" b="1" smtClean="0">
                <a:cs typeface="Times New Roman"/>
              </a:rPr>
              <a:t>Summary and 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Heavy Flavor Quarks</a:t>
            </a:r>
          </a:p>
          <a:p>
            <a:pPr lvl="1"/>
            <a:r>
              <a:rPr lang="en-US" sz="2400" dirty="0" smtClean="0"/>
              <a:t>Large masses, dominantly produced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in hard scatterings in the early stage</a:t>
            </a:r>
          </a:p>
          <a:p>
            <a:pPr lvl="1"/>
            <a:r>
              <a:rPr lang="en-US" sz="2400" dirty="0" smtClean="0"/>
              <a:t>Excellent probe for studying the QGP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0000FF"/>
                </a:solidFill>
              </a:rPr>
              <a:t>Non-Photonic Electrons (NPE) </a:t>
            </a:r>
          </a:p>
          <a:p>
            <a:pPr lvl="1"/>
            <a:r>
              <a:rPr lang="en-US" sz="2400" dirty="0" smtClean="0"/>
              <a:t>Produced from semi-</a:t>
            </a:r>
            <a:r>
              <a:rPr lang="en-US" sz="2400" dirty="0" err="1" smtClean="0"/>
              <a:t>leptonic</a:t>
            </a:r>
            <a:r>
              <a:rPr lang="en-US" sz="2400" dirty="0" smtClean="0"/>
              <a:t> decays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of open heavy flavor hadrons</a:t>
            </a:r>
          </a:p>
          <a:p>
            <a:pPr lvl="1"/>
            <a:r>
              <a:rPr lang="en-US" sz="2400" dirty="0" smtClean="0"/>
              <a:t>A good proxy to measure heavy flavor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quark production</a:t>
            </a:r>
          </a:p>
          <a:p>
            <a:pPr lvl="1"/>
            <a:r>
              <a:rPr lang="en-US" sz="2400" dirty="0" smtClean="0"/>
              <a:t>Can be triggered online with high eff.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Screen Shot 2015-03-30 at 12.3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39" y="1145171"/>
            <a:ext cx="3190695" cy="2406390"/>
          </a:xfrm>
          <a:prstGeom prst="rect">
            <a:avLst/>
          </a:prstGeom>
        </p:spPr>
      </p:pic>
      <p:pic>
        <p:nvPicPr>
          <p:cNvPr id="8" name="Picture 7" descr="屏幕快照 2014-05-29 上午10.32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45586"/>
            <a:ext cx="3009612" cy="23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 Detector (2012)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Dect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" y="1205932"/>
            <a:ext cx="6448393" cy="5301466"/>
          </a:xfrm>
          <a:prstGeom prst="rect">
            <a:avLst/>
          </a:prstGeom>
        </p:spPr>
      </p:pic>
      <p:sp>
        <p:nvSpPr>
          <p:cNvPr id="8" name="TextBox 58"/>
          <p:cNvSpPr txBox="1">
            <a:spLocks noChangeArrowheads="1"/>
          </p:cNvSpPr>
          <p:nvPr/>
        </p:nvSpPr>
        <p:spPr bwMode="auto">
          <a:xfrm>
            <a:off x="6460758" y="1719440"/>
            <a:ext cx="268119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>
                <a:solidFill>
                  <a:schemeClr val="tx1"/>
                </a:solidFill>
              </a:rPr>
              <a:t>Time Projection Chamber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|</a:t>
            </a:r>
            <a:r>
              <a:rPr lang="el-GR" sz="1600" dirty="0">
                <a:solidFill>
                  <a:schemeClr val="tx1"/>
                </a:solidFill>
              </a:rPr>
              <a:t>η|</a:t>
            </a:r>
            <a:r>
              <a:rPr lang="el-GR" sz="1600" dirty="0" smtClean="0">
                <a:solidFill>
                  <a:schemeClr val="tx1"/>
                </a:solidFill>
              </a:rPr>
              <a:t>&lt;1</a:t>
            </a:r>
            <a:r>
              <a:rPr lang="en-US" sz="1600" dirty="0" smtClean="0">
                <a:solidFill>
                  <a:schemeClr val="tx1"/>
                </a:solidFill>
              </a:rPr>
              <a:t>.1</a:t>
            </a:r>
            <a:r>
              <a:rPr lang="el-GR" sz="1600" dirty="0" smtClean="0">
                <a:solidFill>
                  <a:schemeClr val="tx1"/>
                </a:solidFill>
              </a:rPr>
              <a:t>, 0≤ϕ&lt;</a:t>
            </a:r>
            <a:r>
              <a:rPr lang="el-GR" sz="1600" dirty="0">
                <a:solidFill>
                  <a:schemeClr val="tx1"/>
                </a:solidFill>
              </a:rPr>
              <a:t>2π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tracking, momentum </a:t>
            </a:r>
          </a:p>
          <a:p>
            <a:r>
              <a:rPr lang="en-US" sz="1600" dirty="0"/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lectron </a:t>
            </a:r>
            <a:r>
              <a:rPr lang="en-US" sz="1600" dirty="0">
                <a:solidFill>
                  <a:schemeClr val="tx1"/>
                </a:solidFill>
              </a:rPr>
              <a:t>ID through </a:t>
            </a:r>
            <a:r>
              <a:rPr lang="en-US" sz="1600" dirty="0" err="1" smtClean="0">
                <a:solidFill>
                  <a:schemeClr val="tx1"/>
                </a:solidFill>
              </a:rPr>
              <a:t>dE</a:t>
            </a:r>
            <a:r>
              <a:rPr lang="en-US" sz="1600" dirty="0">
                <a:solidFill>
                  <a:schemeClr val="tx1"/>
                </a:solidFill>
              </a:rPr>
              <a:t>/dx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 smtClean="0"/>
              <a:t>Time Of Flight</a:t>
            </a:r>
          </a:p>
          <a:p>
            <a:r>
              <a:rPr lang="en-US" sz="1600" dirty="0" smtClean="0"/>
              <a:t>|</a:t>
            </a:r>
            <a:r>
              <a:rPr lang="el-GR" sz="1600" dirty="0"/>
              <a:t>η|</a:t>
            </a:r>
            <a:r>
              <a:rPr lang="el-GR" sz="1600" dirty="0" smtClean="0"/>
              <a:t>&lt;</a:t>
            </a:r>
            <a:r>
              <a:rPr lang="en-US" sz="1600" dirty="0" smtClean="0"/>
              <a:t>0.9</a:t>
            </a:r>
            <a:r>
              <a:rPr lang="el-GR" sz="1600" dirty="0" smtClean="0"/>
              <a:t>, 0</a:t>
            </a:r>
            <a:r>
              <a:rPr lang="el-GR" sz="1600" dirty="0" smtClean="0">
                <a:solidFill>
                  <a:schemeClr val="tx1"/>
                </a:solidFill>
              </a:rPr>
              <a:t>≤ϕ</a:t>
            </a:r>
            <a:r>
              <a:rPr lang="el-GR" sz="1600" dirty="0" smtClean="0"/>
              <a:t>&lt;2π</a:t>
            </a:r>
            <a:endParaRPr lang="en-US" sz="1600" b="1" dirty="0" smtClean="0"/>
          </a:p>
          <a:p>
            <a:r>
              <a:rPr lang="en-US" sz="1600" dirty="0"/>
              <a:t>electron ID </a:t>
            </a:r>
            <a:r>
              <a:rPr lang="en-US" sz="1600" dirty="0" smtClean="0"/>
              <a:t>for</a:t>
            </a:r>
            <a:r>
              <a:rPr lang="zh-CN" altLang="en-US" sz="16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&lt;1.5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endParaRPr lang="en-US" sz="1600" dirty="0"/>
          </a:p>
          <a:p>
            <a:r>
              <a:rPr lang="en-US" sz="1600" b="1" dirty="0" smtClean="0"/>
              <a:t> 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Barrel EM Calorimeter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|</a:t>
            </a:r>
            <a:r>
              <a:rPr lang="el-GR" sz="1600" dirty="0" smtClean="0">
                <a:solidFill>
                  <a:schemeClr val="tx1"/>
                </a:solidFill>
              </a:rPr>
              <a:t>η|&lt;1, 0≤ϕ&lt;2π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electron ID for 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&gt;1.5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 </a:t>
            </a:r>
          </a:p>
          <a:p>
            <a:r>
              <a:rPr lang="en-US" sz="1600" dirty="0"/>
              <a:t>h</a:t>
            </a:r>
            <a:r>
              <a:rPr lang="en-US" sz="1600" dirty="0" smtClean="0">
                <a:solidFill>
                  <a:schemeClr val="tx1"/>
                </a:solidFill>
              </a:rPr>
              <a:t>igh 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electron online trigger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Vertex Position Detector</a:t>
            </a:r>
          </a:p>
          <a:p>
            <a:r>
              <a:rPr lang="en-US" sz="1600" dirty="0" err="1" smtClean="0"/>
              <a:t>MinBias</a:t>
            </a:r>
            <a:r>
              <a:rPr lang="en-US" sz="1600" dirty="0" smtClean="0"/>
              <a:t> trigger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862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Analysis Procedure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8099" y="2013386"/>
            <a:ext cx="27382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Inclusive electrons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after electron ID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812836" y="1196947"/>
            <a:ext cx="270040" cy="24653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0208" y="1017313"/>
            <a:ext cx="574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Non-photonic electrons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from D/B hadron decays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8253" y="1580168"/>
            <a:ext cx="1836391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γ</a:t>
            </a:r>
            <a:r>
              <a:rPr lang="en-US" sz="2000" dirty="0" smtClean="0"/>
              <a:t> conversion                      </a:t>
            </a:r>
            <a:endParaRPr lang="en-US" sz="2000" baseline="30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π</a:t>
            </a:r>
            <a:r>
              <a:rPr lang="en-US" sz="2000" baseline="30000" dirty="0" smtClean="0"/>
              <a:t>0 </a:t>
            </a:r>
            <a:r>
              <a:rPr lang="en-US" sz="2000" dirty="0" err="1" smtClean="0"/>
              <a:t>Dalitz</a:t>
            </a:r>
            <a:r>
              <a:rPr lang="en-US" sz="2000" dirty="0" smtClean="0"/>
              <a:t> decay                    </a:t>
            </a:r>
            <a:r>
              <a:rPr lang="en-US" sz="2000" baseline="30000" dirty="0" smtClean="0"/>
              <a:t> 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η</a:t>
            </a:r>
            <a:r>
              <a:rPr lang="en-US" sz="2000" dirty="0" smtClean="0"/>
              <a:t> </a:t>
            </a:r>
            <a:r>
              <a:rPr lang="en-US" sz="2000" dirty="0" err="1"/>
              <a:t>Dalitz</a:t>
            </a:r>
            <a:r>
              <a:rPr lang="en-US" sz="2000" dirty="0"/>
              <a:t> </a:t>
            </a:r>
            <a:r>
              <a:rPr lang="en-US" sz="2000" dirty="0" smtClean="0"/>
              <a:t>decay </a:t>
            </a:r>
            <a:r>
              <a:rPr lang="en-US" sz="2000" baseline="30000" dirty="0" smtClean="0"/>
              <a:t>                                  </a:t>
            </a:r>
            <a:r>
              <a:rPr lang="en-US" sz="2000" dirty="0" smtClean="0"/>
              <a:t> </a:t>
            </a: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358392" y="5224540"/>
            <a:ext cx="5392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NPE invariant </a:t>
            </a:r>
            <a:r>
              <a:rPr lang="en-US" sz="2400" dirty="0">
                <a:solidFill>
                  <a:schemeClr val="tx1"/>
                </a:solidFill>
              </a:rPr>
              <a:t>cross </a:t>
            </a:r>
            <a:r>
              <a:rPr lang="en-US" sz="2400" dirty="0" smtClean="0">
                <a:solidFill>
                  <a:schemeClr val="tx1"/>
                </a:solidFill>
              </a:rPr>
              <a:t>section: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4777499" y="4322825"/>
            <a:ext cx="406365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purity</a:t>
            </a:r>
            <a:r>
              <a:rPr lang="en-US" dirty="0">
                <a:solidFill>
                  <a:schemeClr val="tx1"/>
                </a:solidFill>
              </a:rPr>
              <a:t>: purity of inclusive </a:t>
            </a:r>
            <a:r>
              <a:rPr lang="en-US" dirty="0" smtClean="0">
                <a:solidFill>
                  <a:schemeClr val="tx1"/>
                </a:solidFill>
              </a:rPr>
              <a:t>electron sample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ε</a:t>
            </a:r>
            <a:r>
              <a:rPr lang="en-US" baseline="-25000" dirty="0" err="1" smtClean="0">
                <a:solidFill>
                  <a:schemeClr val="tx1"/>
                </a:solidFill>
              </a:rPr>
              <a:t>photonic</a:t>
            </a:r>
            <a:r>
              <a:rPr lang="en-US" dirty="0" smtClean="0">
                <a:solidFill>
                  <a:schemeClr val="tx1"/>
                </a:solidFill>
              </a:rPr>
              <a:t>: photonic </a:t>
            </a:r>
            <a:r>
              <a:rPr lang="en-US" dirty="0">
                <a:solidFill>
                  <a:schemeClr val="tx1"/>
                </a:solidFill>
              </a:rPr>
              <a:t>electron </a:t>
            </a:r>
            <a:r>
              <a:rPr lang="en-US" dirty="0" err="1" smtClean="0"/>
              <a:t>reco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tx1"/>
                </a:solidFill>
              </a:rPr>
              <a:t>efficiency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475505"/>
              </p:ext>
            </p:extLst>
          </p:nvPr>
        </p:nvGraphicFramePr>
        <p:xfrm>
          <a:off x="819991" y="5697749"/>
          <a:ext cx="253206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" name="Equation" r:id="rId3" imgW="1701800" imgH="444500" progId="Equation.3">
                  <p:embed/>
                </p:oleObj>
              </mc:Choice>
              <mc:Fallback>
                <p:oleObj name="Equation" r:id="rId3" imgW="170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991" y="5697749"/>
                        <a:ext cx="2532062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792781"/>
              </p:ext>
            </p:extLst>
          </p:nvPr>
        </p:nvGraphicFramePr>
        <p:xfrm>
          <a:off x="7845429" y="2183162"/>
          <a:ext cx="837630" cy="39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" name="Equation" r:id="rId5" imgW="723900" imgH="228600" progId="Equation.3">
                  <p:embed/>
                </p:oleObj>
              </mc:Choice>
              <mc:Fallback>
                <p:oleObj name="Equation" r:id="rId5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45429" y="2183162"/>
                        <a:ext cx="837630" cy="39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19640"/>
              </p:ext>
            </p:extLst>
          </p:nvPr>
        </p:nvGraphicFramePr>
        <p:xfrm>
          <a:off x="7800447" y="2633272"/>
          <a:ext cx="948667" cy="37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2" name="Equation" r:id="rId7" imgW="647700" imgH="228600" progId="Equation.3">
                  <p:embed/>
                </p:oleObj>
              </mc:Choice>
              <mc:Fallback>
                <p:oleObj name="Equation" r:id="rId7" imgW="64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00447" y="2633272"/>
                        <a:ext cx="948667" cy="377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970458"/>
              </p:ext>
            </p:extLst>
          </p:nvPr>
        </p:nvGraphicFramePr>
        <p:xfrm>
          <a:off x="7874130" y="1767155"/>
          <a:ext cx="7921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3" name="Equation" r:id="rId9" imgW="571500" imgH="228600" progId="Equation.3">
                  <p:embed/>
                </p:oleObj>
              </mc:Choice>
              <mc:Fallback>
                <p:oleObj name="Equation" r:id="rId9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74130" y="1767155"/>
                        <a:ext cx="792162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228668"/>
              </p:ext>
            </p:extLst>
          </p:nvPr>
        </p:nvGraphicFramePr>
        <p:xfrm>
          <a:off x="3956640" y="5457985"/>
          <a:ext cx="26939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4" name="Equation" r:id="rId11" imgW="1511300" imgH="558800" progId="Equation.3">
                  <p:embed/>
                </p:oleObj>
              </mc:Choice>
              <mc:Fallback>
                <p:oleObj name="Equation" r:id="rId11" imgW="15113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6640" y="5457985"/>
                        <a:ext cx="2693987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551713" y="5905022"/>
            <a:ext cx="167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&lt; 1.5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673313" y="5560006"/>
            <a:ext cx="1550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&gt; 1.5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endParaRPr lang="en-US" sz="16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285964"/>
              </p:ext>
            </p:extLst>
          </p:nvPr>
        </p:nvGraphicFramePr>
        <p:xfrm>
          <a:off x="4612550" y="2360954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5" name="Equation" r:id="rId13" imgW="114300" imgH="165100" progId="Equation.3">
                  <p:embed/>
                </p:oleObj>
              </mc:Choice>
              <mc:Fallback>
                <p:oleObj name="Equation" r:id="rId1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12550" y="2360954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51467" y="1915704"/>
            <a:ext cx="2787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Photonic electrons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Partially reconstructed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though </a:t>
            </a:r>
            <a:r>
              <a:rPr lang="en-US" sz="2000" dirty="0" err="1" smtClean="0">
                <a:solidFill>
                  <a:srgbClr val="0000FF"/>
                </a:solidFill>
              </a:rPr>
              <a:t>e</a:t>
            </a:r>
            <a:r>
              <a:rPr lang="en-US" sz="2000" baseline="30000" dirty="0" err="1" smtClean="0">
                <a:solidFill>
                  <a:srgbClr val="0000FF"/>
                </a:solidFill>
              </a:rPr>
              <a:t>+</a:t>
            </a:r>
            <a:r>
              <a:rPr lang="en-US" sz="2000" dirty="0" err="1" smtClean="0">
                <a:solidFill>
                  <a:srgbClr val="0000FF"/>
                </a:solidFill>
              </a:rPr>
              <a:t>e</a:t>
            </a:r>
            <a:r>
              <a:rPr lang="en-US" sz="2000" baseline="30000" dirty="0" smtClean="0">
                <a:solidFill>
                  <a:srgbClr val="0000FF"/>
                </a:solidFill>
              </a:rPr>
              <a:t>-</a:t>
            </a:r>
            <a:r>
              <a:rPr lang="en-US" sz="2000" dirty="0" smtClean="0">
                <a:solidFill>
                  <a:srgbClr val="0000FF"/>
                </a:solidFill>
              </a:rPr>
              <a:t> pairs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6596" y="3152159"/>
            <a:ext cx="574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Hadron contamination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Statistically subtracted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940712"/>
              </p:ext>
            </p:extLst>
          </p:nvPr>
        </p:nvGraphicFramePr>
        <p:xfrm>
          <a:off x="441779" y="4681214"/>
          <a:ext cx="4217014" cy="407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6" name="Equation" r:id="rId15" imgW="2362200" imgH="228600" progId="Equation.3">
                  <p:embed/>
                </p:oleObj>
              </mc:Choice>
              <mc:Fallback>
                <p:oleObj name="Equation" r:id="rId15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1779" y="4681214"/>
                        <a:ext cx="4217014" cy="407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27"/>
          <p:cNvSpPr txBox="1">
            <a:spLocks noChangeArrowheads="1"/>
          </p:cNvSpPr>
          <p:nvPr/>
        </p:nvSpPr>
        <p:spPr bwMode="auto">
          <a:xfrm>
            <a:off x="360363" y="4099113"/>
            <a:ext cx="6678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NPE yield after background correction: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5964377" y="1904907"/>
            <a:ext cx="227348" cy="108441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4715603" y="5673782"/>
            <a:ext cx="114300" cy="73651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3031" y="1030681"/>
            <a:ext cx="8537221" cy="2890919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3031" y="4085745"/>
            <a:ext cx="8537221" cy="2383656"/>
          </a:xfrm>
          <a:prstGeom prst="rect">
            <a:avLst/>
          </a:prstGeom>
          <a:noFill/>
          <a:ln w="635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>
            <a:off x="4707587" y="4582409"/>
            <a:ext cx="114300" cy="73651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7877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Analysis Procedure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Screen Shot 2015-09-22 at 4.2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0" y="1213250"/>
            <a:ext cx="4380741" cy="26950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1763" y="899455"/>
            <a:ext cx="403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dE</a:t>
            </a:r>
            <a:r>
              <a:rPr lang="en-US" sz="2000" b="1" dirty="0" smtClean="0">
                <a:solidFill>
                  <a:srgbClr val="0000FF"/>
                </a:solidFill>
              </a:rPr>
              <a:t>/dx Distribution Fit for Purity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20179" y="306066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04438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4353" y="2306665"/>
            <a:ext cx="14676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-1&lt;</a:t>
            </a:r>
            <a:r>
              <a:rPr lang="en-US" dirty="0" err="1" smtClean="0">
                <a:solidFill>
                  <a:srgbClr val="FF0000"/>
                </a:solidFill>
              </a:rPr>
              <a:t>nσ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&lt;3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80" y="1358371"/>
            <a:ext cx="153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altLang="zh-CN" dirty="0" smtClean="0"/>
              <a:t>/</a:t>
            </a:r>
            <a:r>
              <a:rPr lang="en-US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/dx</a:t>
            </a:r>
            <a:r>
              <a:rPr lang="zh-CN" altLang="en-US" dirty="0" smtClean="0"/>
              <a:t> </a:t>
            </a:r>
            <a:r>
              <a:rPr lang="en-US" altLang="zh-CN" dirty="0" smtClean="0"/>
              <a:t>cut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7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Analysis Procedure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Screen Shot 2015-09-22 at 4.2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0" y="1213250"/>
            <a:ext cx="4380741" cy="2695040"/>
          </a:xfrm>
          <a:prstGeom prst="rect">
            <a:avLst/>
          </a:prstGeom>
        </p:spPr>
      </p:pic>
      <p:pic>
        <p:nvPicPr>
          <p:cNvPr id="18" name="Picture 17" descr="mas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/>
          <a:stretch/>
        </p:blipFill>
        <p:spPr>
          <a:xfrm rot="5400000">
            <a:off x="5334809" y="368338"/>
            <a:ext cx="2730861" cy="44467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2541" y="919244"/>
            <a:ext cx="395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Photonic Electron Reconstruction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763" y="899455"/>
            <a:ext cx="403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dE</a:t>
            </a:r>
            <a:r>
              <a:rPr lang="en-US" sz="2000" b="1" dirty="0" smtClean="0">
                <a:solidFill>
                  <a:srgbClr val="0000FF"/>
                </a:solidFill>
              </a:rPr>
              <a:t>/dx Distribution Fit for Purity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20179" y="306066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304438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2154" y="306066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375442" y="3272304"/>
            <a:ext cx="74894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54353" y="2306665"/>
            <a:ext cx="14676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-1&lt;</a:t>
            </a:r>
            <a:r>
              <a:rPr lang="en-US" dirty="0" err="1" smtClean="0">
                <a:solidFill>
                  <a:srgbClr val="FF0000"/>
                </a:solidFill>
              </a:rPr>
              <a:t>nσ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&lt;3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5015" y="2302322"/>
            <a:ext cx="19185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ee</a:t>
            </a:r>
            <a:r>
              <a:rPr lang="en-US" dirty="0" smtClean="0">
                <a:solidFill>
                  <a:srgbClr val="FF0000"/>
                </a:solidFill>
              </a:rPr>
              <a:t> &lt;0.24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280" y="1358371"/>
            <a:ext cx="153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altLang="zh-CN" dirty="0" smtClean="0"/>
              <a:t>/</a:t>
            </a:r>
            <a:r>
              <a:rPr lang="en-US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/dx</a:t>
            </a:r>
            <a:r>
              <a:rPr lang="zh-CN" altLang="en-US" dirty="0" smtClean="0"/>
              <a:t> </a:t>
            </a:r>
            <a:r>
              <a:rPr lang="en-US" altLang="zh-CN" dirty="0" smtClean="0"/>
              <a:t>cut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3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Analysis Procedure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mas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/>
          <a:stretch/>
        </p:blipFill>
        <p:spPr>
          <a:xfrm rot="5400000">
            <a:off x="5334809" y="368338"/>
            <a:ext cx="2730861" cy="4446758"/>
          </a:xfrm>
          <a:prstGeom prst="rect">
            <a:avLst/>
          </a:prstGeom>
        </p:spPr>
      </p:pic>
      <p:pic>
        <p:nvPicPr>
          <p:cNvPr id="10" name="Picture 9" descr="Screen Shot 2015-09-22 at 4.20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0" y="1213250"/>
            <a:ext cx="4380741" cy="26950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2541" y="919244"/>
            <a:ext cx="395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Photonic Electron Reconstruction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763" y="899455"/>
            <a:ext cx="403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dE</a:t>
            </a:r>
            <a:r>
              <a:rPr lang="en-US" sz="2000" b="1" dirty="0" smtClean="0">
                <a:solidFill>
                  <a:srgbClr val="0000FF"/>
                </a:solidFill>
              </a:rPr>
              <a:t>/dx Distribution Fit for Purity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20179" y="306066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304438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12154" y="306066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75442" y="3272304"/>
            <a:ext cx="74894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54353" y="2306665"/>
            <a:ext cx="14676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-1&lt;</a:t>
            </a:r>
            <a:r>
              <a:rPr lang="en-US" dirty="0" err="1" smtClean="0">
                <a:solidFill>
                  <a:srgbClr val="FF0000"/>
                </a:solidFill>
              </a:rPr>
              <a:t>nσ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&lt;3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5015" y="2302322"/>
            <a:ext cx="19185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ee</a:t>
            </a:r>
            <a:r>
              <a:rPr lang="en-US" dirty="0" smtClean="0">
                <a:solidFill>
                  <a:srgbClr val="FF0000"/>
                </a:solidFill>
              </a:rPr>
              <a:t> &lt;0.24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5280" y="1358371"/>
            <a:ext cx="153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altLang="zh-CN" dirty="0" smtClean="0"/>
              <a:t>/</a:t>
            </a:r>
            <a:r>
              <a:rPr lang="en-US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/dx</a:t>
            </a:r>
            <a:r>
              <a:rPr lang="zh-CN" altLang="en-US" dirty="0" smtClean="0"/>
              <a:t> </a:t>
            </a:r>
            <a:r>
              <a:rPr lang="en-US" altLang="zh-CN" dirty="0" smtClean="0"/>
              <a:t>cut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3" name="Picture 2" descr="purity_PH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7299" y="3325166"/>
            <a:ext cx="2476309" cy="40485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7014" y="3708235"/>
            <a:ext cx="383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Purity and Photonic Electron Eff.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3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Analysis Procedure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B9C0-AD13-C741-B1A2-ACD73466A5AA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 descr="mas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/>
          <a:stretch/>
        </p:blipFill>
        <p:spPr>
          <a:xfrm rot="5400000">
            <a:off x="5334809" y="368338"/>
            <a:ext cx="2730861" cy="4446758"/>
          </a:xfrm>
          <a:prstGeom prst="rect">
            <a:avLst/>
          </a:prstGeom>
        </p:spPr>
      </p:pic>
      <p:pic>
        <p:nvPicPr>
          <p:cNvPr id="10" name="Picture 9" descr="Screen Shot 2015-09-22 at 4.20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0" y="1213250"/>
            <a:ext cx="4380741" cy="26950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72541" y="919244"/>
            <a:ext cx="395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Photonic Electron Reconstruction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763" y="899455"/>
            <a:ext cx="403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dE</a:t>
            </a:r>
            <a:r>
              <a:rPr lang="en-US" sz="2000" b="1" dirty="0" smtClean="0">
                <a:solidFill>
                  <a:srgbClr val="0000FF"/>
                </a:solidFill>
              </a:rPr>
              <a:t>/dx Distribution Fit for Purity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20179" y="306066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4200" y="304438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54353" y="2306665"/>
            <a:ext cx="14676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-1&lt;</a:t>
            </a:r>
            <a:r>
              <a:rPr lang="en-US" dirty="0" err="1" smtClean="0">
                <a:solidFill>
                  <a:srgbClr val="FF0000"/>
                </a:solidFill>
              </a:rPr>
              <a:t>nσ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&lt;3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112154" y="3060662"/>
            <a:ext cx="0" cy="488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375442" y="3272304"/>
            <a:ext cx="74894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05015" y="2302322"/>
            <a:ext cx="19185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ee</a:t>
            </a:r>
            <a:r>
              <a:rPr lang="en-US" dirty="0" smtClean="0">
                <a:solidFill>
                  <a:srgbClr val="FF0000"/>
                </a:solidFill>
              </a:rPr>
              <a:t> &lt;0.24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5280" y="1358371"/>
            <a:ext cx="153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altLang="zh-CN" dirty="0" smtClean="0"/>
              <a:t>/</a:t>
            </a:r>
            <a:r>
              <a:rPr lang="en-US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dE</a:t>
            </a:r>
            <a:r>
              <a:rPr lang="en-US" altLang="zh-CN" smtClean="0"/>
              <a:t>/dx</a:t>
            </a:r>
            <a:r>
              <a:rPr lang="zh-CN" altLang="en-US" dirty="0" smtClean="0"/>
              <a:t> </a:t>
            </a:r>
            <a:r>
              <a:rPr lang="en-US" altLang="zh-CN" dirty="0" smtClean="0"/>
              <a:t>cut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24" name="Picture 23" descr="purity_PH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7299" y="3325166"/>
            <a:ext cx="2476309" cy="40485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7014" y="3708235"/>
            <a:ext cx="383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Purity and Photonic Electron Eff.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6" descr="Efficienc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3592" y="3152055"/>
            <a:ext cx="2578526" cy="432151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92039" y="3757093"/>
            <a:ext cx="383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Electron Reconstruction Eff.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3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1178</Words>
  <Application>Microsoft Macintosh PowerPoint</Application>
  <PresentationFormat>On-screen Show (4:3)</PresentationFormat>
  <Paragraphs>177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Measurements of Open Heavy Flavor Production in Semi-leptonic Channels  at STAR</vt:lpstr>
      <vt:lpstr>Outline</vt:lpstr>
      <vt:lpstr>Motivation</vt:lpstr>
      <vt:lpstr>STAR Detector (2012)</vt:lpstr>
      <vt:lpstr>Data Analysis Procedure</vt:lpstr>
      <vt:lpstr>Data Analysis Procedure</vt:lpstr>
      <vt:lpstr>Data Analysis Procedure</vt:lpstr>
      <vt:lpstr>Data Analysis Procedure</vt:lpstr>
      <vt:lpstr>Data Analysis Procedure</vt:lpstr>
      <vt:lpstr>NPE in p+p@√s=200 GeV</vt:lpstr>
      <vt:lpstr>RAA in Au+Au@√sNN=200 GeV</vt:lpstr>
      <vt:lpstr>RAA in U+U@√sNN=193 GeV</vt:lpstr>
      <vt:lpstr>RAA in U+U@√sNN=193 GeV</vt:lpstr>
      <vt:lpstr>Separate eD and eB with HFT</vt:lpstr>
      <vt:lpstr>Simulation of eD and eB with HFT</vt:lpstr>
      <vt:lpstr>Summary and Outlook</vt:lpstr>
    </vt:vector>
  </TitlesOfParts>
  <Company>UIC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Zhenyu Ye</dc:creator>
  <cp:lastModifiedBy>Xiaozhi Bai</cp:lastModifiedBy>
  <cp:revision>262</cp:revision>
  <dcterms:created xsi:type="dcterms:W3CDTF">2015-09-25T03:36:46Z</dcterms:created>
  <dcterms:modified xsi:type="dcterms:W3CDTF">2015-10-19T16:00:13Z</dcterms:modified>
</cp:coreProperties>
</file>