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30268863" cy="42792650"/>
  <p:notesSz cx="6858000" cy="9144000"/>
  <p:defaultTextStyle>
    <a:defPPr>
      <a:defRPr lang="en-US"/>
    </a:defPPr>
    <a:lvl1pPr marL="0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1pPr>
    <a:lvl2pPr marL="905213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2pPr>
    <a:lvl3pPr marL="1810426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3pPr>
    <a:lvl4pPr marL="2715639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4pPr>
    <a:lvl5pPr marL="3620851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5pPr>
    <a:lvl6pPr marL="4526065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6pPr>
    <a:lvl7pPr marL="5431278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7pPr>
    <a:lvl8pPr marL="6336490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8pPr>
    <a:lvl9pPr marL="7241704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FF"/>
    <a:srgbClr val="116DF5"/>
    <a:srgbClr val="0508F9"/>
    <a:srgbClr val="2F32EC"/>
    <a:srgbClr val="2764EE"/>
    <a:srgbClr val="94A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0"/>
    <p:restoredTop sz="95242"/>
  </p:normalViewPr>
  <p:slideViewPr>
    <p:cSldViewPr snapToGrid="0" snapToObjects="1">
      <p:cViewPr>
        <p:scale>
          <a:sx n="66" d="100"/>
          <a:sy n="66" d="100"/>
        </p:scale>
        <p:origin x="-1144" y="-49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6FFD8-2F66-DE47-8675-84659B2BA517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A8A41-E2F5-434B-A8B5-5C88DA5D5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1pPr>
    <a:lvl2pPr marL="905213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2pPr>
    <a:lvl3pPr marL="1810426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3pPr>
    <a:lvl4pPr marL="2715639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4pPr>
    <a:lvl5pPr marL="3620851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5pPr>
    <a:lvl6pPr marL="4526065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6pPr>
    <a:lvl7pPr marL="5431278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7pPr>
    <a:lvl8pPr marL="6336490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8pPr>
    <a:lvl9pPr marL="7241704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8A41-E2F5-434B-A8B5-5C88DA5D5A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65" y="7003337"/>
            <a:ext cx="25728534" cy="14898182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608" y="22476050"/>
            <a:ext cx="22701647" cy="10331648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423" indent="0" algn="ctr">
              <a:buNone/>
              <a:defRPr sz="6620"/>
            </a:lvl2pPr>
            <a:lvl3pPr marL="3026847" indent="0" algn="ctr">
              <a:buNone/>
              <a:defRPr sz="5958"/>
            </a:lvl3pPr>
            <a:lvl4pPr marL="4540270" indent="0" algn="ctr">
              <a:buNone/>
              <a:defRPr sz="5296"/>
            </a:lvl4pPr>
            <a:lvl5pPr marL="6053694" indent="0" algn="ctr">
              <a:buNone/>
              <a:defRPr sz="5296"/>
            </a:lvl5pPr>
            <a:lvl6pPr marL="7567117" indent="0" algn="ctr">
              <a:buNone/>
              <a:defRPr sz="5296"/>
            </a:lvl6pPr>
            <a:lvl7pPr marL="9080541" indent="0" algn="ctr">
              <a:buNone/>
              <a:defRPr sz="5296"/>
            </a:lvl7pPr>
            <a:lvl8pPr marL="10593964" indent="0" algn="ctr">
              <a:buNone/>
              <a:defRPr sz="5296"/>
            </a:lvl8pPr>
            <a:lvl9pPr marL="12107388" indent="0" algn="ctr">
              <a:buNone/>
              <a:defRPr sz="5296"/>
            </a:lvl9pPr>
          </a:lstStyle>
          <a:p>
            <a:r>
              <a:rPr lang="cs-CZ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3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3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1157" y="2278312"/>
            <a:ext cx="6526724" cy="36264793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986" y="2278312"/>
            <a:ext cx="19201810" cy="36264793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221" y="10668458"/>
            <a:ext cx="26106894" cy="1780055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221" y="28637409"/>
            <a:ext cx="26106894" cy="9360889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423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847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270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69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7117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54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96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388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984" y="11391562"/>
            <a:ext cx="12864267" cy="27151543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3612" y="11391562"/>
            <a:ext cx="12864267" cy="27151543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927" y="2278322"/>
            <a:ext cx="26106894" cy="8271268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930" y="10490146"/>
            <a:ext cx="12805146" cy="5141058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423" indent="0">
              <a:buNone/>
              <a:defRPr sz="6620" b="1"/>
            </a:lvl2pPr>
            <a:lvl3pPr marL="3026847" indent="0">
              <a:buNone/>
              <a:defRPr sz="5958" b="1"/>
            </a:lvl3pPr>
            <a:lvl4pPr marL="4540270" indent="0">
              <a:buNone/>
              <a:defRPr sz="5296" b="1"/>
            </a:lvl4pPr>
            <a:lvl5pPr marL="6053694" indent="0">
              <a:buNone/>
              <a:defRPr sz="5296" b="1"/>
            </a:lvl5pPr>
            <a:lvl6pPr marL="7567117" indent="0">
              <a:buNone/>
              <a:defRPr sz="5296" b="1"/>
            </a:lvl6pPr>
            <a:lvl7pPr marL="9080541" indent="0">
              <a:buNone/>
              <a:defRPr sz="5296" b="1"/>
            </a:lvl7pPr>
            <a:lvl8pPr marL="10593964" indent="0">
              <a:buNone/>
              <a:defRPr sz="5296" b="1"/>
            </a:lvl8pPr>
            <a:lvl9pPr marL="12107388" indent="0">
              <a:buNone/>
              <a:defRPr sz="5296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930" y="15631204"/>
            <a:ext cx="12805146" cy="22991147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3614" y="10490146"/>
            <a:ext cx="12868209" cy="5141058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423" indent="0">
              <a:buNone/>
              <a:defRPr sz="6620" b="1"/>
            </a:lvl2pPr>
            <a:lvl3pPr marL="3026847" indent="0">
              <a:buNone/>
              <a:defRPr sz="5958" b="1"/>
            </a:lvl3pPr>
            <a:lvl4pPr marL="4540270" indent="0">
              <a:buNone/>
              <a:defRPr sz="5296" b="1"/>
            </a:lvl4pPr>
            <a:lvl5pPr marL="6053694" indent="0">
              <a:buNone/>
              <a:defRPr sz="5296" b="1"/>
            </a:lvl5pPr>
            <a:lvl6pPr marL="7567117" indent="0">
              <a:buNone/>
              <a:defRPr sz="5296" b="1"/>
            </a:lvl6pPr>
            <a:lvl7pPr marL="9080541" indent="0">
              <a:buNone/>
              <a:defRPr sz="5296" b="1"/>
            </a:lvl7pPr>
            <a:lvl8pPr marL="10593964" indent="0">
              <a:buNone/>
              <a:defRPr sz="5296" b="1"/>
            </a:lvl8pPr>
            <a:lvl9pPr marL="12107388" indent="0">
              <a:buNone/>
              <a:defRPr sz="5296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3614" y="15631204"/>
            <a:ext cx="12868209" cy="22991147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927" y="2852843"/>
            <a:ext cx="9762496" cy="9984952"/>
          </a:xfrm>
        </p:spPr>
        <p:txBody>
          <a:bodyPr anchor="b"/>
          <a:lstStyle>
            <a:lvl1pPr>
              <a:defRPr sz="10593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8209" y="6161359"/>
            <a:ext cx="15323612" cy="30410517"/>
          </a:xfrm>
        </p:spPr>
        <p:txBody>
          <a:bodyPr/>
          <a:lstStyle>
            <a:lvl1pPr>
              <a:defRPr sz="10593"/>
            </a:lvl1pPr>
            <a:lvl2pPr>
              <a:defRPr sz="9269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927" y="12837795"/>
            <a:ext cx="9762496" cy="23783603"/>
          </a:xfrm>
        </p:spPr>
        <p:txBody>
          <a:bodyPr/>
          <a:lstStyle>
            <a:lvl1pPr marL="0" indent="0">
              <a:buNone/>
              <a:defRPr sz="5296"/>
            </a:lvl1pPr>
            <a:lvl2pPr marL="1513423" indent="0">
              <a:buNone/>
              <a:defRPr sz="4634"/>
            </a:lvl2pPr>
            <a:lvl3pPr marL="3026847" indent="0">
              <a:buNone/>
              <a:defRPr sz="3972"/>
            </a:lvl3pPr>
            <a:lvl4pPr marL="4540270" indent="0">
              <a:buNone/>
              <a:defRPr sz="3310"/>
            </a:lvl4pPr>
            <a:lvl5pPr marL="6053694" indent="0">
              <a:buNone/>
              <a:defRPr sz="3310"/>
            </a:lvl5pPr>
            <a:lvl6pPr marL="7567117" indent="0">
              <a:buNone/>
              <a:defRPr sz="3310"/>
            </a:lvl6pPr>
            <a:lvl7pPr marL="9080541" indent="0">
              <a:buNone/>
              <a:defRPr sz="3310"/>
            </a:lvl7pPr>
            <a:lvl8pPr marL="10593964" indent="0">
              <a:buNone/>
              <a:defRPr sz="3310"/>
            </a:lvl8pPr>
            <a:lvl9pPr marL="12107388" indent="0">
              <a:buNone/>
              <a:defRPr sz="331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927" y="2852843"/>
            <a:ext cx="9762496" cy="9984952"/>
          </a:xfrm>
        </p:spPr>
        <p:txBody>
          <a:bodyPr anchor="b"/>
          <a:lstStyle>
            <a:lvl1pPr>
              <a:defRPr sz="10593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8209" y="6161359"/>
            <a:ext cx="15323612" cy="30410517"/>
          </a:xfrm>
        </p:spPr>
        <p:txBody>
          <a:bodyPr anchor="t"/>
          <a:lstStyle>
            <a:lvl1pPr marL="0" indent="0">
              <a:buNone/>
              <a:defRPr sz="10593"/>
            </a:lvl1pPr>
            <a:lvl2pPr marL="1513423" indent="0">
              <a:buNone/>
              <a:defRPr sz="9269"/>
            </a:lvl2pPr>
            <a:lvl3pPr marL="3026847" indent="0">
              <a:buNone/>
              <a:defRPr sz="7944"/>
            </a:lvl3pPr>
            <a:lvl4pPr marL="4540270" indent="0">
              <a:buNone/>
              <a:defRPr sz="6620"/>
            </a:lvl4pPr>
            <a:lvl5pPr marL="6053694" indent="0">
              <a:buNone/>
              <a:defRPr sz="6620"/>
            </a:lvl5pPr>
            <a:lvl6pPr marL="7567117" indent="0">
              <a:buNone/>
              <a:defRPr sz="6620"/>
            </a:lvl6pPr>
            <a:lvl7pPr marL="9080541" indent="0">
              <a:buNone/>
              <a:defRPr sz="6620"/>
            </a:lvl7pPr>
            <a:lvl8pPr marL="10593964" indent="0">
              <a:buNone/>
              <a:defRPr sz="6620"/>
            </a:lvl8pPr>
            <a:lvl9pPr marL="12107388" indent="0">
              <a:buNone/>
              <a:defRPr sz="662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927" y="12837795"/>
            <a:ext cx="9762496" cy="23783603"/>
          </a:xfrm>
        </p:spPr>
        <p:txBody>
          <a:bodyPr/>
          <a:lstStyle>
            <a:lvl1pPr marL="0" indent="0">
              <a:buNone/>
              <a:defRPr sz="5296"/>
            </a:lvl1pPr>
            <a:lvl2pPr marL="1513423" indent="0">
              <a:buNone/>
              <a:defRPr sz="4634"/>
            </a:lvl2pPr>
            <a:lvl3pPr marL="3026847" indent="0">
              <a:buNone/>
              <a:defRPr sz="3972"/>
            </a:lvl3pPr>
            <a:lvl4pPr marL="4540270" indent="0">
              <a:buNone/>
              <a:defRPr sz="3310"/>
            </a:lvl4pPr>
            <a:lvl5pPr marL="6053694" indent="0">
              <a:buNone/>
              <a:defRPr sz="3310"/>
            </a:lvl5pPr>
            <a:lvl6pPr marL="7567117" indent="0">
              <a:buNone/>
              <a:defRPr sz="3310"/>
            </a:lvl6pPr>
            <a:lvl7pPr marL="9080541" indent="0">
              <a:buNone/>
              <a:defRPr sz="3310"/>
            </a:lvl7pPr>
            <a:lvl8pPr marL="10593964" indent="0">
              <a:buNone/>
              <a:defRPr sz="3310"/>
            </a:lvl8pPr>
            <a:lvl9pPr marL="12107388" indent="0">
              <a:buNone/>
              <a:defRPr sz="331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85000"/>
              </a:schemeClr>
            </a:gs>
            <a:gs pos="90000">
              <a:schemeClr val="bg1">
                <a:alpha val="0"/>
                <a:lumMod val="0"/>
                <a:lumOff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985" y="2278322"/>
            <a:ext cx="26106894" cy="827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985" y="11391562"/>
            <a:ext cx="26106894" cy="27151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984" y="39662456"/>
            <a:ext cx="6810494" cy="2278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2B544-6F92-CB41-BF0F-886A8C5A4589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561" y="39662456"/>
            <a:ext cx="10215741" cy="2278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7385" y="39662456"/>
            <a:ext cx="6810494" cy="2278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9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6847" rtl="0" eaLnBrk="1" latinLnBrk="0" hangingPunct="1">
        <a:lnSpc>
          <a:spcPct val="90000"/>
        </a:lnSpc>
        <a:spcBef>
          <a:spcPct val="0"/>
        </a:spcBef>
        <a:buNone/>
        <a:defRPr sz="145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712" indent="-756712" algn="l" defTabSz="3026847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9" kern="1200">
          <a:solidFill>
            <a:schemeClr val="tx1"/>
          </a:solidFill>
          <a:latin typeface="+mn-lt"/>
          <a:ea typeface="+mn-ea"/>
          <a:cs typeface="+mn-cs"/>
        </a:defRPr>
      </a:lvl1pPr>
      <a:lvl2pPr marL="2270135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559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982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405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829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7252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676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4099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423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847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270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694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7117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541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964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388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1.gif"/><Relationship Id="rId18" Type="http://schemas.openxmlformats.org/officeDocument/2006/relationships/image" Target="../media/image16.tiff"/><Relationship Id="rId26" Type="http://schemas.openxmlformats.org/officeDocument/2006/relationships/image" Target="../media/image24.gif"/><Relationship Id="rId3" Type="http://schemas.openxmlformats.org/officeDocument/2006/relationships/image" Target="../media/image1.tiff"/><Relationship Id="rId21" Type="http://schemas.openxmlformats.org/officeDocument/2006/relationships/image" Target="../media/image19.png"/><Relationship Id="rId7" Type="http://schemas.openxmlformats.org/officeDocument/2006/relationships/image" Target="../media/image5.tif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tiff"/><Relationship Id="rId20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24" Type="http://schemas.openxmlformats.org/officeDocument/2006/relationships/image" Target="../media/image22.gif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23" Type="http://schemas.openxmlformats.org/officeDocument/2006/relationships/image" Target="../media/image21.gif"/><Relationship Id="rId10" Type="http://schemas.openxmlformats.org/officeDocument/2006/relationships/image" Target="../media/image8.png"/><Relationship Id="rId19" Type="http://schemas.openxmlformats.org/officeDocument/2006/relationships/image" Target="../media/image17.gi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84"/>
          <p:cNvSpPr txBox="1">
            <a:spLocks/>
          </p:cNvSpPr>
          <p:nvPr/>
        </p:nvSpPr>
        <p:spPr>
          <a:xfrm>
            <a:off x="-47115" y="3929"/>
            <a:ext cx="30275213" cy="26992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800" dirty="0"/>
              <a:t>Measurements of v</a:t>
            </a:r>
            <a:r>
              <a:rPr lang="en-US" sz="8800" baseline="-25000" dirty="0"/>
              <a:t>2</a:t>
            </a:r>
            <a:r>
              <a:rPr lang="en-US" sz="8800" dirty="0"/>
              <a:t>, v</a:t>
            </a:r>
            <a:r>
              <a:rPr lang="en-US" sz="8800" baseline="-25000" dirty="0"/>
              <a:t>3</a:t>
            </a:r>
            <a:r>
              <a:rPr lang="en-US" sz="8800" dirty="0"/>
              <a:t> in </a:t>
            </a:r>
            <a:r>
              <a:rPr lang="en-US" sz="8800" dirty="0" err="1"/>
              <a:t>p+Au</a:t>
            </a:r>
            <a:r>
              <a:rPr lang="en-US" sz="8800" dirty="0"/>
              <a:t>, </a:t>
            </a:r>
            <a:r>
              <a:rPr lang="en-US" sz="8800" dirty="0" err="1"/>
              <a:t>d+Au</a:t>
            </a:r>
            <a:r>
              <a:rPr lang="en-US" sz="8800" dirty="0"/>
              <a:t> and </a:t>
            </a:r>
            <a:r>
              <a:rPr lang="en-US" sz="8800" baseline="30000" dirty="0"/>
              <a:t>3</a:t>
            </a:r>
            <a:r>
              <a:rPr lang="en-US" sz="8800" dirty="0"/>
              <a:t>He+Au </a:t>
            </a:r>
          </a:p>
          <a:p>
            <a:pPr marL="0" indent="0" algn="ctr">
              <a:buNone/>
            </a:pPr>
            <a:r>
              <a:rPr lang="en-US" sz="8800" dirty="0"/>
              <a:t>collisions at 200 GeV from STAR</a:t>
            </a:r>
          </a:p>
          <a:p>
            <a:pPr marL="0" indent="0" algn="ctr">
              <a:buNone/>
            </a:pPr>
            <a:endParaRPr lang="en-US" sz="9600" b="1" dirty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 Placeholder 383"/>
          <p:cNvSpPr txBox="1">
            <a:spLocks/>
          </p:cNvSpPr>
          <p:nvPr/>
        </p:nvSpPr>
        <p:spPr>
          <a:xfrm>
            <a:off x="842781" y="3321880"/>
            <a:ext cx="28583299" cy="1210980"/>
          </a:xfrm>
          <a:prstGeom prst="rect">
            <a:avLst/>
          </a:prstGeom>
        </p:spPr>
        <p:txBody>
          <a:bodyPr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800" u="sng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Shengli Huang for STAR Collaboration</a:t>
            </a:r>
            <a:endParaRPr lang="en-US" sz="5800" i="1" dirty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8756" y="4561642"/>
            <a:ext cx="13172091" cy="8482005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9826" y="2970065"/>
            <a:ext cx="7746418" cy="147462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65" y="10949082"/>
            <a:ext cx="790551" cy="503726"/>
          </a:xfrm>
          <a:prstGeom prst="rect">
            <a:avLst/>
          </a:prstGeom>
        </p:spPr>
      </p:pic>
      <p:sp>
        <p:nvSpPr>
          <p:cNvPr id="31" name="Text Placeholder 333"/>
          <p:cNvSpPr txBox="1">
            <a:spLocks/>
          </p:cNvSpPr>
          <p:nvPr/>
        </p:nvSpPr>
        <p:spPr>
          <a:xfrm>
            <a:off x="-525675" y="4550441"/>
            <a:ext cx="13916468" cy="817514"/>
          </a:xfrm>
          <a:prstGeom prst="rect">
            <a:avLst/>
          </a:prstGeom>
          <a:noFill/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1810969" rtl="0" eaLnBrk="1" latinLnBrk="0" hangingPunct="1">
              <a:defRPr sz="39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5485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0969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6454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193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7423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32908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38392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43877" algn="l" defTabSz="1810969" rtl="0" eaLnBrk="1" latinLnBrk="0" hangingPunct="1">
              <a:defRPr sz="3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tx1"/>
                </a:solidFill>
              </a:rPr>
              <a:t>Initial Geometry in Small System</a:t>
            </a:r>
          </a:p>
          <a:p>
            <a:pPr algn="ctr"/>
            <a:endParaRPr lang="cs-CZ" sz="5000" b="1" dirty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093513" y="10949082"/>
            <a:ext cx="489068" cy="553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ounded Rectangle 205">
            <a:extLst>
              <a:ext uri="{FF2B5EF4-FFF2-40B4-BE49-F238E27FC236}">
                <a16:creationId xmlns:a16="http://schemas.microsoft.com/office/drawing/2014/main" id="{119AA894-1B0C-1E41-9D22-D71FAB321B7B}"/>
              </a:ext>
            </a:extLst>
          </p:cNvPr>
          <p:cNvSpPr/>
          <p:nvPr/>
        </p:nvSpPr>
        <p:spPr>
          <a:xfrm>
            <a:off x="328757" y="13248757"/>
            <a:ext cx="10361656" cy="8387561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D929FA48-53EC-E44A-975D-3E2792AD4D69}"/>
              </a:ext>
            </a:extLst>
          </p:cNvPr>
          <p:cNvSpPr/>
          <p:nvPr/>
        </p:nvSpPr>
        <p:spPr>
          <a:xfrm>
            <a:off x="173604" y="21841428"/>
            <a:ext cx="7956114" cy="9128662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9" name="Rounded Rectangle 208">
            <a:extLst>
              <a:ext uri="{FF2B5EF4-FFF2-40B4-BE49-F238E27FC236}">
                <a16:creationId xmlns:a16="http://schemas.microsoft.com/office/drawing/2014/main" id="{282F29F4-0EAD-E642-91E6-06DDF09FFD15}"/>
              </a:ext>
            </a:extLst>
          </p:cNvPr>
          <p:cNvSpPr/>
          <p:nvPr/>
        </p:nvSpPr>
        <p:spPr>
          <a:xfrm>
            <a:off x="14494078" y="31051304"/>
            <a:ext cx="15650636" cy="11064802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28EB551C-ABA3-7241-8CBD-0D024557A3E7}"/>
              </a:ext>
            </a:extLst>
          </p:cNvPr>
          <p:cNvSpPr txBox="1"/>
          <p:nvPr/>
        </p:nvSpPr>
        <p:spPr>
          <a:xfrm>
            <a:off x="409676" y="19835959"/>
            <a:ext cx="10199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Subtracted v</a:t>
            </a:r>
            <a:r>
              <a:rPr lang="en-US" sz="2800" baseline="-25000" dirty="0"/>
              <a:t>2</a:t>
            </a:r>
            <a:r>
              <a:rPr lang="en-US" sz="2800" dirty="0"/>
              <a:t> and v</a:t>
            </a:r>
            <a:r>
              <a:rPr lang="en-US" sz="2800" baseline="-25000" dirty="0"/>
              <a:t>3</a:t>
            </a:r>
            <a:r>
              <a:rPr lang="en-US" sz="2800" dirty="0"/>
              <a:t> in central p/d/</a:t>
            </a:r>
            <a:r>
              <a:rPr lang="en-US" sz="2800" baseline="30000" dirty="0"/>
              <a:t>3</a:t>
            </a:r>
            <a:r>
              <a:rPr lang="en-US" sz="2800" dirty="0"/>
              <a:t>He+Au collisions at 200 GeV. </a:t>
            </a:r>
          </a:p>
          <a:p>
            <a:r>
              <a:rPr lang="en-US" sz="2800" dirty="0"/>
              <a:t>Three different subtraction methods show similar results</a:t>
            </a:r>
          </a:p>
          <a:p>
            <a:r>
              <a:rPr lang="en-US" sz="2800" dirty="0"/>
              <a:t>v</a:t>
            </a:r>
            <a:r>
              <a:rPr lang="en-US" sz="2800" baseline="-25000" dirty="0"/>
              <a:t>3</a:t>
            </a:r>
            <a:r>
              <a:rPr lang="en-US" sz="2800" dirty="0"/>
              <a:t>(w/o sub.) will give a low Limit! Subtraction only increase signal.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D7F8DE1-96BA-D54B-A2C3-59502B7C42A5}"/>
              </a:ext>
            </a:extLst>
          </p:cNvPr>
          <p:cNvSpPr txBox="1"/>
          <p:nvPr/>
        </p:nvSpPr>
        <p:spPr>
          <a:xfrm>
            <a:off x="14834686" y="31335672"/>
            <a:ext cx="14628126" cy="912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Summary</a:t>
            </a:r>
          </a:p>
          <a:p>
            <a:pPr algn="ctr"/>
            <a:endParaRPr lang="en-US" sz="4400" dirty="0"/>
          </a:p>
          <a:p>
            <a:r>
              <a:rPr lang="en-US" sz="4400" dirty="0"/>
              <a:t>By three different subtraction methods, v</a:t>
            </a:r>
            <a:r>
              <a:rPr lang="en-US" sz="4400" baseline="-25000" dirty="0"/>
              <a:t>2</a:t>
            </a:r>
            <a:r>
              <a:rPr lang="en-US" sz="4400" dirty="0"/>
              <a:t> and v</a:t>
            </a:r>
            <a:r>
              <a:rPr lang="en-US" sz="4400" baseline="-25000" dirty="0"/>
              <a:t>3</a:t>
            </a:r>
            <a:r>
              <a:rPr lang="en-US" sz="4400" dirty="0"/>
              <a:t> have been measured in central </a:t>
            </a:r>
            <a:r>
              <a:rPr lang="en-US" sz="4400" dirty="0" err="1"/>
              <a:t>p+Au</a:t>
            </a:r>
            <a:r>
              <a:rPr lang="en-US" sz="4400" dirty="0"/>
              <a:t>, </a:t>
            </a:r>
            <a:r>
              <a:rPr lang="en-US" sz="4400" dirty="0" err="1"/>
              <a:t>d+Au</a:t>
            </a:r>
            <a:r>
              <a:rPr lang="en-US" sz="4400" dirty="0"/>
              <a:t> and </a:t>
            </a:r>
            <a:r>
              <a:rPr lang="en-US" sz="4400" baseline="30000" dirty="0"/>
              <a:t>3</a:t>
            </a:r>
            <a:r>
              <a:rPr lang="en-US" sz="4400" dirty="0"/>
              <a:t>He+Au collisions as a functions of </a:t>
            </a:r>
            <a:r>
              <a:rPr lang="en-US" sz="4400" dirty="0" err="1"/>
              <a:t>p</a:t>
            </a:r>
            <a:r>
              <a:rPr lang="en-US" sz="4400" baseline="-25000" dirty="0" err="1"/>
              <a:t>T.</a:t>
            </a:r>
            <a:r>
              <a:rPr lang="en-US" sz="4400" baseline="-25000" dirty="0"/>
              <a:t> </a:t>
            </a:r>
            <a:r>
              <a:rPr lang="en-US" sz="4400" dirty="0"/>
              <a:t>at 200 GeV</a:t>
            </a:r>
          </a:p>
          <a:p>
            <a:endParaRPr lang="en-US" sz="4400" baseline="-25000" dirty="0"/>
          </a:p>
          <a:p>
            <a:endParaRPr lang="en-US" sz="4400" baseline="-25000" dirty="0"/>
          </a:p>
          <a:p>
            <a:r>
              <a:rPr lang="en-US" sz="4400" dirty="0"/>
              <a:t>A closure test for nonflow subtraction has been studied with HIJING and AMPT model. Both indicate that the nonflow is well covered with these subtraction methods</a:t>
            </a:r>
          </a:p>
          <a:p>
            <a:endParaRPr lang="en-US" sz="4400" dirty="0"/>
          </a:p>
          <a:p>
            <a:r>
              <a:rPr lang="en-US" sz="4400" dirty="0"/>
              <a:t>A similar v</a:t>
            </a:r>
            <a:r>
              <a:rPr lang="en-US" sz="4400" baseline="-25000" dirty="0"/>
              <a:t>3 </a:t>
            </a:r>
            <a:r>
              <a:rPr lang="en-US" sz="4400" dirty="0"/>
              <a:t>is observed for p/d/</a:t>
            </a:r>
            <a:r>
              <a:rPr lang="en-US" sz="4400" baseline="30000" dirty="0"/>
              <a:t>3</a:t>
            </a:r>
            <a:r>
              <a:rPr lang="en-US" sz="4400" dirty="0"/>
              <a:t>He+Au collisions! It indicates that sub-nucleon fluctuations play an important role on the initial geometry of small system.</a:t>
            </a:r>
            <a:endParaRPr lang="en-US" sz="4400" b="1" dirty="0">
              <a:solidFill>
                <a:srgbClr val="C00000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EA25B3D-B346-7844-8FF2-46A6027D99FA}"/>
              </a:ext>
            </a:extLst>
          </p:cNvPr>
          <p:cNvGrpSpPr/>
          <p:nvPr/>
        </p:nvGrpSpPr>
        <p:grpSpPr>
          <a:xfrm>
            <a:off x="851716" y="5205846"/>
            <a:ext cx="3389215" cy="2850386"/>
            <a:chOff x="6019270" y="497103"/>
            <a:chExt cx="2657186" cy="285228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CCBC03D-DEA3-014B-8C38-06B1C7369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9270" y="497103"/>
              <a:ext cx="2657186" cy="285228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FCA8A8-E6DE-B647-ACB9-5F47677BEB71}"/>
                </a:ext>
              </a:extLst>
            </p:cNvPr>
            <p:cNvSpPr txBox="1"/>
            <p:nvPr/>
          </p:nvSpPr>
          <p:spPr>
            <a:xfrm>
              <a:off x="7478644" y="871121"/>
              <a:ext cx="992579" cy="51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Nucleon</a:t>
              </a:r>
            </a:p>
            <a:p>
              <a:r>
                <a:rPr lang="en-US" sz="1600" b="1" dirty="0"/>
                <a:t>Glauber</a:t>
              </a:r>
              <a:endParaRPr lang="en-US" b="1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A0EE03-6BC2-6C49-945D-8349AF2EEE21}"/>
              </a:ext>
            </a:extLst>
          </p:cNvPr>
          <p:cNvGrpSpPr/>
          <p:nvPr/>
        </p:nvGrpSpPr>
        <p:grpSpPr>
          <a:xfrm>
            <a:off x="4389665" y="5580344"/>
            <a:ext cx="4057983" cy="2227052"/>
            <a:chOff x="2711624" y="1732812"/>
            <a:chExt cx="4104456" cy="282356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F3B5974-1989-FF47-81A8-25855F86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1" t="10579"/>
            <a:stretch/>
          </p:blipFill>
          <p:spPr>
            <a:xfrm>
              <a:off x="2711624" y="1732812"/>
              <a:ext cx="4104456" cy="282356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A7C4FA0-97F0-7F46-99A1-4CFEF648E20A}"/>
                </a:ext>
              </a:extLst>
            </p:cNvPr>
            <p:cNvSpPr txBox="1"/>
            <p:nvPr/>
          </p:nvSpPr>
          <p:spPr>
            <a:xfrm>
              <a:off x="5179883" y="1761339"/>
              <a:ext cx="9925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Quark</a:t>
              </a:r>
            </a:p>
            <a:p>
              <a:r>
                <a:rPr lang="en-US" sz="1600" b="1" dirty="0"/>
                <a:t>Glauber</a:t>
              </a:r>
              <a:endParaRPr lang="en-US" b="1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DA9F06F-FD6B-CE41-A656-277921DF5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901" y="5471717"/>
            <a:ext cx="3872806" cy="2986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9C45C-1968-0640-85E8-33D6573EC2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4674" y="5475957"/>
            <a:ext cx="990600" cy="774700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3129FAD-976E-2949-AF6B-E4BFDC1773D0}"/>
              </a:ext>
            </a:extLst>
          </p:cNvPr>
          <p:cNvSpPr/>
          <p:nvPr/>
        </p:nvSpPr>
        <p:spPr>
          <a:xfrm>
            <a:off x="13681212" y="4559238"/>
            <a:ext cx="16258895" cy="8482005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436FE9-6833-1044-8DC8-4E660D648912}"/>
              </a:ext>
            </a:extLst>
          </p:cNvPr>
          <p:cNvSpPr txBox="1"/>
          <p:nvPr/>
        </p:nvSpPr>
        <p:spPr>
          <a:xfrm>
            <a:off x="16719307" y="4619599"/>
            <a:ext cx="10621882" cy="640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Long-range Correlations and Three Subtraction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AA21309-C2ED-C54F-B464-D0CD5039715C}"/>
                  </a:ext>
                </a:extLst>
              </p:cNvPr>
              <p:cNvSpPr/>
              <p:nvPr/>
            </p:nvSpPr>
            <p:spPr>
              <a:xfrm>
                <a:off x="23965762" y="5266250"/>
                <a:ext cx="5993396" cy="7200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728" indent="0">
                  <a:buNone/>
                </a:pPr>
                <a:r>
                  <a:rPr lang="en-US" sz="2800" dirty="0"/>
                  <a:t>Three Nonflow Subtraction Methods: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1. Sub. by c</a:t>
                </a:r>
                <a:r>
                  <a:rPr lang="en-US" sz="2800" baseline="-25000" dirty="0"/>
                  <a:t>0</a:t>
                </a:r>
                <a:r>
                  <a:rPr lang="en-US" sz="2800" dirty="0">
                    <a:sym typeface="Wingdings" pitchFamily="2" charset="2"/>
                  </a:rPr>
                  <a:t> (y</a:t>
                </a:r>
                <a:r>
                  <a:rPr lang="en-US" sz="2800" dirty="0"/>
                  <a:t>ield per trigger):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𝑠𝑢𝑏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𝑠𝑦𝑠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sys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𝑝𝑝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𝑠𝑦𝑠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𝑝𝑝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2. Sub. by c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𝑠𝑢𝑏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𝑠𝑦𝑠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sys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𝑠𝑦𝑠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𝑝𝑝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𝑝𝑝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3. Template Fit:</a:t>
                </a:r>
                <a:r>
                  <a:rPr lang="en-US" sz="2800" dirty="0">
                    <a:solidFill>
                      <a:srgbClr val="2F2A2B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𝑡𝑒𝑚𝑝𝑙</m:t>
                        </m:r>
                        <m:r>
                          <a:rPr lang="en-US" sz="28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sz="2800">
                        <a:solidFill>
                          <a:srgbClr val="2F2A2B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l-GR" sz="2800" dirty="0" err="1">
                    <a:solidFill>
                      <a:srgbClr val="2F2A2B"/>
                    </a:solidFill>
                    <a:latin typeface="Helvetica" pitchFamily="2" charset="0"/>
                  </a:rPr>
                  <a:t>Δϕ</a:t>
                </a:r>
                <a:r>
                  <a:rPr lang="en-US" sz="2800" dirty="0">
                    <a:solidFill>
                      <a:srgbClr val="2F2A2B"/>
                    </a:solidFill>
                    <a:latin typeface="Helvetica" pitchFamily="2" charset="0"/>
                  </a:rPr>
                  <a:t>) =</a:t>
                </a:r>
                <a:r>
                  <a:rPr lang="el-GR" sz="2800" dirty="0">
                    <a:solidFill>
                      <a:srgbClr val="2F2A2B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solidFill>
                      <a:srgbClr val="2F2A2B"/>
                    </a:solidFill>
                    <a:latin typeface="Helvetica" pitchFamily="2" charset="0"/>
                  </a:rPr>
                  <a:t>F</a:t>
                </a:r>
                <a:r>
                  <a:rPr lang="en-US" sz="2800" dirty="0">
                    <a:solidFill>
                      <a:srgbClr val="2F2A2B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</m:sub>
                    </m:sSub>
                    <m:r>
                      <a:rPr lang="en-US" sz="2800" i="1">
                        <a:solidFill>
                          <a:srgbClr val="2F2A2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sz="2800" dirty="0">
                        <a:solidFill>
                          <a:srgbClr val="2F2A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Δϕ</m:t>
                    </m:r>
                  </m:oMath>
                </a14:m>
                <a:r>
                  <a:rPr lang="en-US" sz="2800" dirty="0">
                    <a:solidFill>
                      <a:srgbClr val="2F2A2B"/>
                    </a:solidFill>
                    <a:latin typeface="Helvetica" pitchFamily="2" charset="0"/>
                  </a:rPr>
                  <a:t>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𝑟𝑖𝑑𝑔𝑒</m:t>
                        </m:r>
                      </m:sub>
                    </m:sSub>
                    <m:r>
                      <a:rPr lang="en-US" sz="2800" i="1">
                        <a:solidFill>
                          <a:srgbClr val="2F2A2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sz="2800" dirty="0">
                        <a:solidFill>
                          <a:srgbClr val="2F2A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Δϕ</m:t>
                    </m:r>
                  </m:oMath>
                </a14:m>
                <a:r>
                  <a:rPr lang="en-US" sz="2800" dirty="0">
                    <a:solidFill>
                      <a:srgbClr val="2F2A2B"/>
                    </a:solidFill>
                    <a:latin typeface="Helvetica" pitchFamily="2" charset="0"/>
                  </a:rPr>
                  <a:t>)</a:t>
                </a:r>
              </a:p>
              <a:p>
                <a:endParaRPr lang="el-GR" sz="2400" dirty="0">
                  <a:solidFill>
                    <a:srgbClr val="2F2A2B"/>
                  </a:solidFill>
                  <a:latin typeface="Helvetica" pitchFamily="2" charset="0"/>
                </a:endParaRPr>
              </a:p>
              <a:p>
                <a:r>
                  <a:rPr lang="en-US" sz="2800" dirty="0">
                    <a:solidFill>
                      <a:srgbClr val="2F2A2B"/>
                    </a:solidFill>
                    <a:latin typeface="Times" pitchFamily="2" charset="0"/>
                  </a:rPr>
                  <a:t>Where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</a:rPr>
                          <m:t>𝑟𝑖𝑑𝑔𝑒</m:t>
                        </m:r>
                      </m:sub>
                    </m:sSub>
                    <m:r>
                      <a:rPr lang="en-US" sz="2400" i="1">
                        <a:solidFill>
                          <a:srgbClr val="2F2A2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sz="2400" dirty="0">
                        <a:solidFill>
                          <a:srgbClr val="2F2A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Δϕ</m:t>
                    </m:r>
                  </m:oMath>
                </a14:m>
                <a:r>
                  <a:rPr lang="en-US" sz="2400" dirty="0">
                    <a:solidFill>
                      <a:srgbClr val="2F2A2B"/>
                    </a:solidFill>
                    <a:latin typeface="Helvetica" pitchFamily="2" charset="0"/>
                  </a:rPr>
                  <a:t>) =G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2F2A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2F2A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1+2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2F2A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2F2A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2F2A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2F2A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2F2A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𝑠𝑢𝑏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2F2A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𝑠𝑦𝑠</m:t>
                            </m:r>
                            <m:r>
                              <a:rPr lang="en-US" sz="2400" b="0" i="1" smtClean="0">
                                <a:solidFill>
                                  <a:srgbClr val="2F2A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n-US" sz="2400" i="1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l-GR" sz="2400" dirty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Δϕ</m:t>
                        </m:r>
                        <m:r>
                          <a:rPr lang="en-US" sz="2400" i="1" dirty="0">
                            <a:solidFill>
                              <a:srgbClr val="2F2A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2800" dirty="0"/>
              </a:p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𝑠𝑢𝑏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𝑠𝑦𝑠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𝑠𝑢𝑏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𝑠𝑦𝑠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800" dirty="0"/>
                  <a:t> ; n=2,3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AA21309-C2ED-C54F-B464-D0CD50397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5762" y="5266250"/>
                <a:ext cx="5993396" cy="7200817"/>
              </a:xfrm>
              <a:prstGeom prst="rect">
                <a:avLst/>
              </a:prstGeom>
              <a:blipFill>
                <a:blip r:embed="rId9"/>
                <a:stretch>
                  <a:fillRect l="-2114" t="-880" r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87F2B69-C54B-084D-8D5B-A82378039E15}"/>
                  </a:ext>
                </a:extLst>
              </p:cNvPr>
              <p:cNvSpPr/>
              <p:nvPr/>
            </p:nvSpPr>
            <p:spPr>
              <a:xfrm>
                <a:off x="8522608" y="12241574"/>
                <a:ext cx="4868185" cy="692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</a:rPr>
                  <a:t>EP resolution ∝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</a:t>
                </a:r>
                <a:r>
                  <a:rPr lang="en-US" b="1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b="1" dirty="0">
                    <a:solidFill>
                      <a:srgbClr val="FF0000"/>
                    </a:solidFill>
                  </a:rPr>
                  <a:t> 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!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87F2B69-C54B-084D-8D5B-A82378039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608" y="12241574"/>
                <a:ext cx="4868185" cy="692434"/>
              </a:xfrm>
              <a:prstGeom prst="rect">
                <a:avLst/>
              </a:prstGeom>
              <a:blipFill>
                <a:blip r:embed="rId10"/>
                <a:stretch>
                  <a:fillRect l="-3646" t="-3636" r="-1823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B13A3D0-629C-2D4A-AE00-2AF88D9A36B6}"/>
              </a:ext>
            </a:extLst>
          </p:cNvPr>
          <p:cNvSpPr/>
          <p:nvPr/>
        </p:nvSpPr>
        <p:spPr>
          <a:xfrm>
            <a:off x="10852250" y="13138215"/>
            <a:ext cx="9425915" cy="8498103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CD87796-CDF6-3A4C-AA27-D6476F627B87}"/>
              </a:ext>
            </a:extLst>
          </p:cNvPr>
          <p:cNvSpPr/>
          <p:nvPr/>
        </p:nvSpPr>
        <p:spPr>
          <a:xfrm>
            <a:off x="20642195" y="13155796"/>
            <a:ext cx="9425915" cy="8498103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D3D6E08A-85CF-1B4D-AF84-F8B2CF479175}"/>
              </a:ext>
            </a:extLst>
          </p:cNvPr>
          <p:cNvSpPr/>
          <p:nvPr/>
        </p:nvSpPr>
        <p:spPr>
          <a:xfrm>
            <a:off x="8283317" y="21783841"/>
            <a:ext cx="10697615" cy="9203830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C8781CB1-84C2-A643-8513-A5ECC0BBDAB4}"/>
              </a:ext>
            </a:extLst>
          </p:cNvPr>
          <p:cNvSpPr/>
          <p:nvPr/>
        </p:nvSpPr>
        <p:spPr>
          <a:xfrm>
            <a:off x="19081247" y="21750871"/>
            <a:ext cx="10986863" cy="9128662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704B837-0F74-E448-ACE1-7E9F5DA8852D}"/>
              </a:ext>
            </a:extLst>
          </p:cNvPr>
          <p:cNvSpPr/>
          <p:nvPr/>
        </p:nvSpPr>
        <p:spPr>
          <a:xfrm>
            <a:off x="179975" y="31067925"/>
            <a:ext cx="14028635" cy="11220575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2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DC9FA85-8EB7-C24E-97EA-729EE2D1C1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977" y="31367061"/>
            <a:ext cx="13732564" cy="81569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DE3A7D8-B99B-A34C-B433-AB46CDDC82CE}"/>
                  </a:ext>
                </a:extLst>
              </p:cNvPr>
              <p:cNvSpPr/>
              <p:nvPr/>
            </p:nvSpPr>
            <p:spPr>
              <a:xfrm>
                <a:off x="14065202" y="5420822"/>
                <a:ext cx="8383064" cy="528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9728" indent="0">
                  <a:buNone/>
                </a:pPr>
                <a:r>
                  <a:rPr lang="en-US" sz="2800" dirty="0"/>
                  <a:t>Fourier Fit: 1/</a:t>
                </a:r>
                <a:r>
                  <a:rPr lang="en-US" sz="2800" dirty="0" err="1"/>
                  <a:t>N</a:t>
                </a:r>
                <a:r>
                  <a:rPr lang="en-US" sz="2800" baseline="-25000" dirty="0" err="1"/>
                  <a:t>trig</a:t>
                </a:r>
                <a:r>
                  <a:rPr lang="en-US" sz="2800" baseline="-25000" dirty="0"/>
                  <a:t>.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(1+2</m:t>
                    </m:r>
                    <m:nary>
                      <m:naryPr>
                        <m:chr m:val="∑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DE3A7D8-B99B-A34C-B433-AB46CDDC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202" y="5420822"/>
                <a:ext cx="8383064" cy="528606"/>
              </a:xfrm>
              <a:prstGeom prst="rect">
                <a:avLst/>
              </a:prstGeom>
              <a:blipFill>
                <a:blip r:embed="rId12"/>
                <a:stretch>
                  <a:fillRect l="-151" t="-126190" b="-19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FC2A24E7-4D5D-524D-A82F-931F11E5C42F}"/>
              </a:ext>
            </a:extLst>
          </p:cNvPr>
          <p:cNvSpPr/>
          <p:nvPr/>
        </p:nvSpPr>
        <p:spPr>
          <a:xfrm>
            <a:off x="14158995" y="8993868"/>
            <a:ext cx="2085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en-US" sz="2800" dirty="0"/>
              <a:t>Template Fit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C64AC6-DFF6-8F4E-AB02-545121CC6FBA}"/>
              </a:ext>
            </a:extLst>
          </p:cNvPr>
          <p:cNvSpPr txBox="1"/>
          <p:nvPr/>
        </p:nvSpPr>
        <p:spPr>
          <a:xfrm>
            <a:off x="14208610" y="12431330"/>
            <a:ext cx="782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0.2&lt;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baseline="30000" dirty="0" err="1"/>
              <a:t>trig,asso</a:t>
            </a:r>
            <a:r>
              <a:rPr lang="en-US" sz="2400" dirty="0"/>
              <a:t>&lt;2.0GeV/c; Centrality: # of tracks in TPC |𝜂|&lt;0.9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6E86C01-7403-6D4B-AC93-E8BCD50B5337}"/>
              </a:ext>
            </a:extLst>
          </p:cNvPr>
          <p:cNvSpPr txBox="1"/>
          <p:nvPr/>
        </p:nvSpPr>
        <p:spPr>
          <a:xfrm>
            <a:off x="20801630" y="13145060"/>
            <a:ext cx="862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Comparing with PHNEIX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D2833A5-79CE-BB4A-B815-11A683D61E17}"/>
              </a:ext>
            </a:extLst>
          </p:cNvPr>
          <p:cNvSpPr txBox="1"/>
          <p:nvPr/>
        </p:nvSpPr>
        <p:spPr>
          <a:xfrm>
            <a:off x="11187730" y="13155796"/>
            <a:ext cx="8584302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Comparing of different centrality definitions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F8A64E3-5CB6-1A4D-B0EA-7B7254CF9516}"/>
              </a:ext>
            </a:extLst>
          </p:cNvPr>
          <p:cNvSpPr txBox="1"/>
          <p:nvPr/>
        </p:nvSpPr>
        <p:spPr>
          <a:xfrm>
            <a:off x="842781" y="13258950"/>
            <a:ext cx="8686176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 Three subtraction methods</a:t>
            </a:r>
          </a:p>
        </p:txBody>
      </p:sp>
      <p:pic>
        <p:nvPicPr>
          <p:cNvPr id="64" name="Picture 6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AE1C04C-31D8-5848-8A8C-A4A054A8F3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616" y="22468946"/>
            <a:ext cx="6861580" cy="6655217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F7738884-22FC-7443-9E17-0819B2FCD5FF}"/>
              </a:ext>
            </a:extLst>
          </p:cNvPr>
          <p:cNvSpPr txBox="1"/>
          <p:nvPr/>
        </p:nvSpPr>
        <p:spPr>
          <a:xfrm>
            <a:off x="20907579" y="19859939"/>
            <a:ext cx="8918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 observes a similar v</a:t>
            </a:r>
            <a:r>
              <a:rPr lang="en-US" sz="2400" baseline="-25000" dirty="0"/>
              <a:t>3</a:t>
            </a:r>
            <a:r>
              <a:rPr lang="en-US" sz="2400" dirty="0"/>
              <a:t> in central p/d/</a:t>
            </a:r>
            <a:r>
              <a:rPr lang="en-US" sz="2400" baseline="30000" dirty="0"/>
              <a:t>3</a:t>
            </a:r>
            <a:r>
              <a:rPr lang="en-US" sz="2400" dirty="0"/>
              <a:t>He+Au collisions at 200 GeV. </a:t>
            </a:r>
          </a:p>
          <a:p>
            <a:endParaRPr lang="en-US" sz="2400" dirty="0"/>
          </a:p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  <a:r>
              <a:rPr lang="en-US" sz="2400" dirty="0"/>
              <a:t> measured by STAR is similar to that of </a:t>
            </a:r>
            <a:r>
              <a:rPr lang="en-US" sz="2400" baseline="30000" dirty="0"/>
              <a:t>3</a:t>
            </a:r>
            <a:r>
              <a:rPr lang="en-US" sz="2400" dirty="0"/>
              <a:t>He+Au from PHENIX while a factor of 3~4 larger than that of p/</a:t>
            </a:r>
            <a:r>
              <a:rPr lang="en-US" sz="2400" dirty="0" err="1"/>
              <a:t>d+Au</a:t>
            </a:r>
            <a:r>
              <a:rPr lang="en-US" sz="2400" dirty="0"/>
              <a:t>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FCD6AD1-2715-A747-AB89-C64C657BC590}"/>
              </a:ext>
            </a:extLst>
          </p:cNvPr>
          <p:cNvSpPr txBox="1"/>
          <p:nvPr/>
        </p:nvSpPr>
        <p:spPr>
          <a:xfrm>
            <a:off x="11287639" y="20171085"/>
            <a:ext cx="891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</a:t>
            </a:r>
            <a:r>
              <a:rPr lang="en-US" sz="2400" baseline="-25000" dirty="0" err="1"/>
              <a:t>n</a:t>
            </a:r>
            <a:r>
              <a:rPr lang="en-US" sz="2400" dirty="0"/>
              <a:t> measured with centrality defined by BBC charge in Au-going direction (-5.0&lt;𝜂&lt;-3.3 ) is similar to that measured with centrality defined by number of TPC track (|𝜂|&lt;0.9 )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CD64367-612B-484E-9C48-5795C3F92145}"/>
              </a:ext>
            </a:extLst>
          </p:cNvPr>
          <p:cNvSpPr/>
          <p:nvPr/>
        </p:nvSpPr>
        <p:spPr>
          <a:xfrm>
            <a:off x="1734882" y="21875031"/>
            <a:ext cx="4656980" cy="640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Closure test with HIJING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5C83D21-3F72-0D4F-ADD1-EA9B2E4A8F66}"/>
              </a:ext>
            </a:extLst>
          </p:cNvPr>
          <p:cNvSpPr txBox="1"/>
          <p:nvPr/>
        </p:nvSpPr>
        <p:spPr>
          <a:xfrm>
            <a:off x="10885552" y="21840500"/>
            <a:ext cx="549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Nonflow in HIJING: </a:t>
            </a:r>
            <a:r>
              <a:rPr lang="en-US" sz="3600" dirty="0"/>
              <a:t>|∆𝜂|&gt;1.5 </a:t>
            </a:r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55D5B2-F77E-EB46-9A1A-4D1A5C14189D}"/>
              </a:ext>
            </a:extLst>
          </p:cNvPr>
          <p:cNvSpPr txBox="1"/>
          <p:nvPr/>
        </p:nvSpPr>
        <p:spPr>
          <a:xfrm>
            <a:off x="21423350" y="21806786"/>
            <a:ext cx="6302656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Nonflow in HIJING: : </a:t>
            </a:r>
            <a:r>
              <a:rPr lang="en-US" sz="3200" dirty="0"/>
              <a:t>|∆𝜂|&gt;1.0</a:t>
            </a:r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0A69DBE-F1DB-2A44-B9B0-6F4DAE97A922}"/>
              </a:ext>
            </a:extLst>
          </p:cNvPr>
          <p:cNvSpPr txBox="1"/>
          <p:nvPr/>
        </p:nvSpPr>
        <p:spPr>
          <a:xfrm>
            <a:off x="301208" y="28941816"/>
            <a:ext cx="7828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HIJING shows a near-side peak for |∆𝜂|&gt;1.0  while data doesn’t in pp@200GeV. </a:t>
            </a:r>
            <a:r>
              <a:rPr lang="en-US" sz="2400" b="1" i="1" dirty="0">
                <a:solidFill>
                  <a:srgbClr val="C00000"/>
                </a:solidFill>
              </a:rPr>
              <a:t>Wider near-side jet in HIJING!</a:t>
            </a:r>
          </a:p>
          <a:p>
            <a:endParaRPr lang="en-US" sz="2400" b="1" i="1" dirty="0">
              <a:solidFill>
                <a:srgbClr val="C00000"/>
              </a:solidFill>
            </a:endParaRPr>
          </a:p>
          <a:p>
            <a:r>
              <a:rPr lang="en-US" sz="2400" dirty="0"/>
              <a:t>Results with |∆𝜂|&gt;1.5 in HIJING is more closer to data and will give a more reasonable closure test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6DE65F8-9376-B04E-B0D2-2D3A2F004943}"/>
              </a:ext>
            </a:extLst>
          </p:cNvPr>
          <p:cNvSpPr txBox="1"/>
          <p:nvPr/>
        </p:nvSpPr>
        <p:spPr>
          <a:xfrm>
            <a:off x="19729683" y="28327948"/>
            <a:ext cx="9922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Due to the near-side peak in HIJING, the c</a:t>
            </a:r>
            <a:r>
              <a:rPr lang="en-US" sz="2400" baseline="-25000" dirty="0"/>
              <a:t>1</a:t>
            </a:r>
            <a:r>
              <a:rPr lang="en-US" sz="2400" dirty="0"/>
              <a:t> and template methods both significantly over subtract the nonflow in </a:t>
            </a:r>
            <a:r>
              <a:rPr lang="en-US" sz="2400" dirty="0" err="1"/>
              <a:t>pAu</a:t>
            </a:r>
            <a:r>
              <a:rPr lang="en-US" sz="2400" dirty="0"/>
              <a:t> collision for centrality defined in |𝜂|&lt;0.9.  While c</a:t>
            </a:r>
            <a:r>
              <a:rPr lang="en-US" sz="2400" baseline="-25000" dirty="0"/>
              <a:t>0</a:t>
            </a:r>
            <a:r>
              <a:rPr lang="en-US" sz="2400" dirty="0"/>
              <a:t> method only 20% less subtract the nonflow.</a:t>
            </a:r>
          </a:p>
          <a:p>
            <a:endParaRPr lang="en-US" sz="2400" dirty="0"/>
          </a:p>
          <a:p>
            <a:r>
              <a:rPr lang="en-US" sz="2400" dirty="0"/>
              <a:t>In the real data, results from three methods are similar. It indicates that the closure testing in HIJING with |∆𝜂|&gt;1.0 is not reliable for data!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570AC0F-036B-7944-95FD-0050EC6A9F10}"/>
              </a:ext>
            </a:extLst>
          </p:cNvPr>
          <p:cNvSpPr txBox="1"/>
          <p:nvPr/>
        </p:nvSpPr>
        <p:spPr>
          <a:xfrm>
            <a:off x="8719911" y="28108744"/>
            <a:ext cx="9922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study using |∆𝜂|&gt;1.5 with centrality defined in |𝜂|&lt;0.9 , three methods well estimate the nonflow contribution in d/</a:t>
            </a:r>
            <a:r>
              <a:rPr lang="en-US" sz="2400" baseline="30000" dirty="0"/>
              <a:t>3</a:t>
            </a:r>
            <a:r>
              <a:rPr lang="en-US" sz="2400" dirty="0"/>
              <a:t>He+Au collision. For </a:t>
            </a:r>
            <a:r>
              <a:rPr lang="en-US" sz="2400" dirty="0" err="1"/>
              <a:t>p+Au</a:t>
            </a:r>
            <a:r>
              <a:rPr lang="en-US" sz="2400" dirty="0"/>
              <a:t> collision, the deviation is less than 20%. Since faction of nonflow is less 60% of c</a:t>
            </a:r>
            <a:r>
              <a:rPr lang="en-US" sz="2400" baseline="-25000" dirty="0"/>
              <a:t>2 </a:t>
            </a:r>
            <a:r>
              <a:rPr lang="en-US" sz="2400" dirty="0"/>
              <a:t>in </a:t>
            </a:r>
            <a:r>
              <a:rPr lang="en-US" sz="2400" dirty="0" err="1"/>
              <a:t>p+Au</a:t>
            </a:r>
            <a:r>
              <a:rPr lang="en-US" sz="2400" dirty="0"/>
              <a:t>,</a:t>
            </a:r>
            <a:r>
              <a:rPr lang="en-US" sz="2400" baseline="30000" dirty="0"/>
              <a:t> </a:t>
            </a:r>
            <a:r>
              <a:rPr lang="en-US" sz="2400" dirty="0"/>
              <a:t>it will give 12% uncertainties for nonflow subtraction</a:t>
            </a:r>
          </a:p>
          <a:p>
            <a:endParaRPr lang="en-US" sz="2400" dirty="0"/>
          </a:p>
          <a:p>
            <a:r>
              <a:rPr lang="en-US" sz="2400" dirty="0"/>
              <a:t>For centrality defined in -5.0&lt;𝜂&lt;3.0 , three methods well estimate the nonflow contribution in p/d/</a:t>
            </a:r>
            <a:r>
              <a:rPr lang="en-US" sz="2400" baseline="30000" dirty="0"/>
              <a:t>3</a:t>
            </a:r>
            <a:r>
              <a:rPr lang="en-US" sz="2400" dirty="0"/>
              <a:t>He+Au collision.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6BEC59F-25B6-3C45-87C9-7D5B35AB50FC}"/>
              </a:ext>
            </a:extLst>
          </p:cNvPr>
          <p:cNvSpPr txBox="1"/>
          <p:nvPr/>
        </p:nvSpPr>
        <p:spPr>
          <a:xfrm>
            <a:off x="7449671" y="39621832"/>
            <a:ext cx="6155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From study using |∆𝜂|&gt;1.0 with centrality defined in |𝜂|&lt;0.9 , three methods well reproduce the flow measured by participant plane(v2(pp)) in 0–5% p/</a:t>
            </a:r>
            <a:r>
              <a:rPr lang="en-US" sz="2400" dirty="0" err="1"/>
              <a:t>d+Au</a:t>
            </a:r>
            <a:r>
              <a:rPr lang="en-US" sz="2400" dirty="0"/>
              <a:t> collision at 200 GeV. </a:t>
            </a:r>
          </a:p>
          <a:p>
            <a:endParaRPr lang="en-US" sz="2400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E83D439-6EE6-574D-87ED-02D633717A97}"/>
              </a:ext>
            </a:extLst>
          </p:cNvPr>
          <p:cNvSpPr/>
          <p:nvPr/>
        </p:nvSpPr>
        <p:spPr>
          <a:xfrm>
            <a:off x="4452629" y="31223522"/>
            <a:ext cx="4523546" cy="640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Closure test with AMPT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5ECD197-CAFF-9C4B-BA91-31954F0177BA}"/>
                  </a:ext>
                </a:extLst>
              </p:cNvPr>
              <p:cNvSpPr txBox="1"/>
              <p:nvPr/>
            </p:nvSpPr>
            <p:spPr>
              <a:xfrm>
                <a:off x="806051" y="39155326"/>
                <a:ext cx="8170123" cy="1582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(pp)= &lt;cos2(𝜙-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𝑃𝑃</m:t>
                    </m:r>
                  </m:oMath>
                </a14:m>
                <a:r>
                  <a:rPr lang="en-US" sz="2400" dirty="0"/>
                  <a:t>)&gt;/F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dirty="0"/>
                              <m:t>&lt;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cos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2(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r>
                              <m:rPr>
                                <m:nor/>
                              </m:rPr>
                              <a:rPr lang="en-US" sz="2400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PP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r>
                              <m:rPr>
                                <m:nor/>
                              </m:rPr>
                              <a:rPr lang="en-US" sz="2400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EP</m:t>
                            </m:r>
                            <m:r>
                              <m:rPr>
                                <m:nor/>
                              </m:rPr>
                              <a:rPr lang="en-US" sz="2400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400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)&gt;/&lt;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cos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2(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r>
                              <m:rPr>
                                <m:nor/>
                              </m:rPr>
                              <a:rPr lang="en-US" sz="2400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pp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r>
                              <m:rPr>
                                <m:nor/>
                              </m:rPr>
                              <a:rPr lang="en-US" sz="2400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EP</m:t>
                            </m:r>
                            <m:r>
                              <m:rPr>
                                <m:nor/>
                              </m:rPr>
                              <a:rPr lang="en-US" sz="2400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400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)&gt;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/>
                              <m:t>&lt;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cos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2(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r>
                              <m:rPr>
                                <m:nor/>
                              </m:rPr>
                              <a:rPr lang="en-US" sz="2400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EP</m:t>
                            </m:r>
                            <m:r>
                              <m:rPr>
                                <m:nor/>
                              </m:rPr>
                              <a:rPr lang="en-US" sz="2400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400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r>
                              <m:rPr>
                                <m:nor/>
                              </m:rPr>
                              <a:rPr lang="en-US" sz="2400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EP</m:t>
                            </m:r>
                            <m:r>
                              <m:rPr>
                                <m:nor/>
                              </m:rPr>
                              <a:rPr lang="en-US" sz="2400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400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)&gt;</m:t>
                            </m:r>
                          </m:den>
                        </m:f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5ECD197-CAFF-9C4B-BA91-31954F017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51" y="39155326"/>
                <a:ext cx="8170123" cy="1582549"/>
              </a:xfrm>
              <a:prstGeom prst="rect">
                <a:avLst/>
              </a:prstGeom>
              <a:blipFill>
                <a:blip r:embed="rId14"/>
                <a:stretch>
                  <a:fillRect l="-930" t="-2381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8F63A6F-D1B8-604E-B8C9-CBA5890AC7E6}"/>
                  </a:ext>
                </a:extLst>
              </p:cNvPr>
              <p:cNvSpPr/>
              <p:nvPr/>
            </p:nvSpPr>
            <p:spPr>
              <a:xfrm>
                <a:off x="757056" y="40948251"/>
                <a:ext cx="5586016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𝑃𝑃</m:t>
                    </m:r>
                  </m:oMath>
                </a14:m>
                <a:r>
                  <a:rPr lang="en-US" sz="2400" dirty="0"/>
                  <a:t>: participant plane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m:rPr>
                        <m:nor/>
                      </m:rPr>
                      <a:rPr lang="en-US" sz="24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EP</m:t>
                    </m:r>
                    <m:r>
                      <m:rPr>
                        <m:nor/>
                      </m:rPr>
                      <a:rPr lang="en-US" sz="24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:event plant from particles -4.5&lt;𝜂&lt;-2.5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m:rPr>
                        <m:nor/>
                      </m:rPr>
                      <a:rPr lang="en-US" sz="24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EP</m:t>
                    </m:r>
                    <m:r>
                      <m:rPr>
                        <m:nor/>
                      </m:rPr>
                      <a:rPr lang="en-US" sz="24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400" dirty="0"/>
                  <a:t>:event plant from particles 0&lt;𝜂&lt;2.5</a:t>
                </a:r>
              </a:p>
            </p:txBody>
          </p:sp>
        </mc:Choice>
        <mc:Fallback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8F63A6F-D1B8-604E-B8C9-CBA5890AC7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56" y="40948251"/>
                <a:ext cx="5586016" cy="1200329"/>
              </a:xfrm>
              <a:prstGeom prst="rect">
                <a:avLst/>
              </a:prstGeom>
              <a:blipFill>
                <a:blip r:embed="rId15"/>
                <a:stretch>
                  <a:fillRect l="-911" t="-2083" r="-68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7" name="Picture 116">
            <a:extLst>
              <a:ext uri="{FF2B5EF4-FFF2-40B4-BE49-F238E27FC236}">
                <a16:creationId xmlns:a16="http://schemas.microsoft.com/office/drawing/2014/main" id="{0408B077-EC7E-C646-A798-D3A5646A4B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555372" y="107576"/>
            <a:ext cx="2513093" cy="2314214"/>
          </a:xfrm>
          <a:prstGeom prst="rect">
            <a:avLst/>
          </a:prstGeom>
        </p:spPr>
      </p:pic>
      <p:pic>
        <p:nvPicPr>
          <p:cNvPr id="87" name="Picture 86" descr="A picture containing orange, black&#10;&#10;Description automatically generated">
            <a:extLst>
              <a:ext uri="{FF2B5EF4-FFF2-40B4-BE49-F238E27FC236}">
                <a16:creationId xmlns:a16="http://schemas.microsoft.com/office/drawing/2014/main" id="{A0DCADC8-3393-1848-89E5-E045C35291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830" y="26751"/>
            <a:ext cx="3322103" cy="167412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D539E908-8C24-6C42-8B7D-52975CC7245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00874" y="3047959"/>
            <a:ext cx="3748797" cy="1214098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BCE29C44-F2E7-0448-9B3A-83C8D1F049A7}"/>
              </a:ext>
            </a:extLst>
          </p:cNvPr>
          <p:cNvSpPr/>
          <p:nvPr/>
        </p:nvSpPr>
        <p:spPr>
          <a:xfrm>
            <a:off x="17298500" y="9016094"/>
            <a:ext cx="3550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ATLAS:PRL(116)172301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D60FB21-6746-234D-8169-B3496F8A434B}"/>
              </a:ext>
            </a:extLst>
          </p:cNvPr>
          <p:cNvSpPr txBox="1"/>
          <p:nvPr/>
        </p:nvSpPr>
        <p:spPr>
          <a:xfrm>
            <a:off x="6457105" y="10479832"/>
            <a:ext cx="68373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PHNEIX v</a:t>
            </a:r>
            <a:r>
              <a:rPr lang="en-US" sz="3200" baseline="-25000" dirty="0"/>
              <a:t>3</a:t>
            </a:r>
            <a:r>
              <a:rPr lang="en-US" sz="3200" dirty="0"/>
              <a:t> EP resolution and v</a:t>
            </a:r>
            <a:r>
              <a:rPr lang="en-US" sz="3200" baseline="-25000" dirty="0"/>
              <a:t>3</a:t>
            </a:r>
            <a:r>
              <a:rPr lang="en-US" sz="3200" dirty="0"/>
              <a:t> signal show different order </a:t>
            </a:r>
          </a:p>
          <a:p>
            <a:r>
              <a:rPr lang="en-US" sz="3200" dirty="0"/>
              <a:t>In </a:t>
            </a:r>
            <a:r>
              <a:rPr lang="en-US" sz="3200" dirty="0" err="1"/>
              <a:t>pAu</a:t>
            </a:r>
            <a:r>
              <a:rPr lang="en-US" sz="3200" dirty="0"/>
              <a:t>, PHENIX v</a:t>
            </a:r>
            <a:r>
              <a:rPr lang="en-US" sz="3200" baseline="-25000" dirty="0"/>
              <a:t>2</a:t>
            </a:r>
            <a:r>
              <a:rPr lang="en-US" sz="3200" dirty="0"/>
              <a:t> and v</a:t>
            </a:r>
            <a:r>
              <a:rPr lang="en-US" sz="3200" baseline="-25000" dirty="0"/>
              <a:t>3</a:t>
            </a:r>
            <a:r>
              <a:rPr lang="en-US" sz="3200" dirty="0"/>
              <a:t> EP resolution </a:t>
            </a:r>
          </a:p>
          <a:p>
            <a:r>
              <a:rPr lang="en-US" sz="3200" dirty="0"/>
              <a:t>are same!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910DA9D-2453-1449-9C50-CADACB83B03B}"/>
              </a:ext>
            </a:extLst>
          </p:cNvPr>
          <p:cNvSpPr txBox="1"/>
          <p:nvPr/>
        </p:nvSpPr>
        <p:spPr>
          <a:xfrm>
            <a:off x="836936" y="10790520"/>
            <a:ext cx="5611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Nucleon vs. Quark Glauber</a:t>
            </a:r>
          </a:p>
          <a:p>
            <a:r>
              <a:rPr lang="en-US" sz="3200" dirty="0"/>
              <a:t>𝛆</a:t>
            </a:r>
            <a:r>
              <a:rPr lang="en-US" sz="3200" baseline="-25000" dirty="0"/>
              <a:t>3</a:t>
            </a:r>
            <a:r>
              <a:rPr lang="en-US" sz="3200" dirty="0"/>
              <a:t> shows large uncertainties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2C9CA9E-7EC3-A048-9C9F-195AA7B9F913}"/>
              </a:ext>
            </a:extLst>
          </p:cNvPr>
          <p:cNvSpPr txBox="1"/>
          <p:nvPr/>
        </p:nvSpPr>
        <p:spPr>
          <a:xfrm>
            <a:off x="6661268" y="5140433"/>
            <a:ext cx="1082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&lt;𝛆</a:t>
            </a:r>
            <a:r>
              <a:rPr lang="en-US" sz="3200" baseline="-25000" dirty="0"/>
              <a:t>3</a:t>
            </a:r>
            <a:r>
              <a:rPr lang="en-US" sz="3200" dirty="0"/>
              <a:t>&gt;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4AD8C5B-4893-6143-91DC-534F151FB0EC}"/>
              </a:ext>
            </a:extLst>
          </p:cNvPr>
          <p:cNvSpPr txBox="1"/>
          <p:nvPr/>
        </p:nvSpPr>
        <p:spPr>
          <a:xfrm>
            <a:off x="5185869" y="5175382"/>
            <a:ext cx="1082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&lt;𝛆</a:t>
            </a:r>
            <a:r>
              <a:rPr lang="en-US" sz="3200" baseline="-25000" dirty="0"/>
              <a:t>2</a:t>
            </a:r>
            <a:r>
              <a:rPr lang="en-US" sz="3200" dirty="0"/>
              <a:t>&gt;</a:t>
            </a:r>
          </a:p>
        </p:txBody>
      </p:sp>
      <p:pic>
        <p:nvPicPr>
          <p:cNvPr id="94" name="Picture 9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9E65F46-8414-0A43-AF86-17FB2597767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28781" y="22659712"/>
            <a:ext cx="9554517" cy="5495283"/>
          </a:xfrm>
          <a:prstGeom prst="rect">
            <a:avLst/>
          </a:prstGeom>
        </p:spPr>
      </p:pic>
      <p:pic>
        <p:nvPicPr>
          <p:cNvPr id="96" name="Picture 9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5932B27-A2DA-5641-A4CB-50D423577B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72945" y="22438648"/>
            <a:ext cx="9973649" cy="57363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5" name="Table 144">
                <a:extLst>
                  <a:ext uri="{FF2B5EF4-FFF2-40B4-BE49-F238E27FC236}">
                    <a16:creationId xmlns:a16="http://schemas.microsoft.com/office/drawing/2014/main" id="{649DAF7A-AA5F-B94A-B8AC-9F2BB7A532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5649874"/>
                  </p:ext>
                </p:extLst>
              </p:nvPr>
            </p:nvGraphicFramePr>
            <p:xfrm>
              <a:off x="884489" y="8579017"/>
              <a:ext cx="11926372" cy="18688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81593">
                      <a:extLst>
                        <a:ext uri="{9D8B030D-6E8A-4147-A177-3AD203B41FA5}">
                          <a16:colId xmlns:a16="http://schemas.microsoft.com/office/drawing/2014/main" val="156876962"/>
                        </a:ext>
                      </a:extLst>
                    </a:gridCol>
                    <a:gridCol w="2981593">
                      <a:extLst>
                        <a:ext uri="{9D8B030D-6E8A-4147-A177-3AD203B41FA5}">
                          <a16:colId xmlns:a16="http://schemas.microsoft.com/office/drawing/2014/main" val="466700269"/>
                        </a:ext>
                      </a:extLst>
                    </a:gridCol>
                    <a:gridCol w="2981593">
                      <a:extLst>
                        <a:ext uri="{9D8B030D-6E8A-4147-A177-3AD203B41FA5}">
                          <a16:colId xmlns:a16="http://schemas.microsoft.com/office/drawing/2014/main" val="3732355800"/>
                        </a:ext>
                      </a:extLst>
                    </a:gridCol>
                    <a:gridCol w="2981593">
                      <a:extLst>
                        <a:ext uri="{9D8B030D-6E8A-4147-A177-3AD203B41FA5}">
                          <a16:colId xmlns:a16="http://schemas.microsoft.com/office/drawing/2014/main" val="1774607701"/>
                        </a:ext>
                      </a:extLst>
                    </a:gridCol>
                  </a:tblGrid>
                  <a:tr h="638711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PHENIX EP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30000" dirty="0"/>
                            <a:t>3</a:t>
                          </a:r>
                          <a:r>
                            <a:rPr lang="en-US" sz="2800" dirty="0"/>
                            <a:t>He+Au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/>
                            <a:t>d+Au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/>
                            <a:t>p+Au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626531"/>
                      </a:ext>
                    </a:extLst>
                  </a:tr>
                  <a:tr h="652487">
                    <a:tc>
                      <a:txBody>
                        <a:bodyPr/>
                        <a:lstStyle/>
                        <a:p>
                          <a:r>
                            <a:rPr lang="en-US" sz="2800" dirty="0" err="1"/>
                            <a:t>Reso</a:t>
                          </a:r>
                          <a:r>
                            <a:rPr lang="en-US" sz="2800" dirty="0"/>
                            <a:t>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𝐵𝐵𝐶𝑆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0.110± 0.0050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0.1073 ± 0.0003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0.062±0.003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850167"/>
                      </a:ext>
                    </a:extLst>
                  </a:tr>
                  <a:tr h="5776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err="1"/>
                            <a:t>Reso</a:t>
                          </a:r>
                          <a:r>
                            <a:rPr lang="en-US" sz="2800" dirty="0"/>
                            <a:t>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𝐵𝐵𝐶𝑆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0.034± 0.0051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0.0565 ± 0.0097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0.067±0.009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12450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5" name="Table 144">
                <a:extLst>
                  <a:ext uri="{FF2B5EF4-FFF2-40B4-BE49-F238E27FC236}">
                    <a16:creationId xmlns:a16="http://schemas.microsoft.com/office/drawing/2014/main" id="{649DAF7A-AA5F-B94A-B8AC-9F2BB7A532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5649874"/>
                  </p:ext>
                </p:extLst>
              </p:nvPr>
            </p:nvGraphicFramePr>
            <p:xfrm>
              <a:off x="884489" y="8579017"/>
              <a:ext cx="11926372" cy="18688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81593">
                      <a:extLst>
                        <a:ext uri="{9D8B030D-6E8A-4147-A177-3AD203B41FA5}">
                          <a16:colId xmlns:a16="http://schemas.microsoft.com/office/drawing/2014/main" val="156876962"/>
                        </a:ext>
                      </a:extLst>
                    </a:gridCol>
                    <a:gridCol w="2981593">
                      <a:extLst>
                        <a:ext uri="{9D8B030D-6E8A-4147-A177-3AD203B41FA5}">
                          <a16:colId xmlns:a16="http://schemas.microsoft.com/office/drawing/2014/main" val="466700269"/>
                        </a:ext>
                      </a:extLst>
                    </a:gridCol>
                    <a:gridCol w="2981593">
                      <a:extLst>
                        <a:ext uri="{9D8B030D-6E8A-4147-A177-3AD203B41FA5}">
                          <a16:colId xmlns:a16="http://schemas.microsoft.com/office/drawing/2014/main" val="3732355800"/>
                        </a:ext>
                      </a:extLst>
                    </a:gridCol>
                    <a:gridCol w="2981593">
                      <a:extLst>
                        <a:ext uri="{9D8B030D-6E8A-4147-A177-3AD203B41FA5}">
                          <a16:colId xmlns:a16="http://schemas.microsoft.com/office/drawing/2014/main" val="1774607701"/>
                        </a:ext>
                      </a:extLst>
                    </a:gridCol>
                  </a:tblGrid>
                  <a:tr h="638711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PHENIX EP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30000" dirty="0"/>
                            <a:t>3</a:t>
                          </a:r>
                          <a:r>
                            <a:rPr lang="en-US" sz="2800" dirty="0"/>
                            <a:t>He+Au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/>
                            <a:t>d+Au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/>
                            <a:t>p+Au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626531"/>
                      </a:ext>
                    </a:extLst>
                  </a:tr>
                  <a:tr h="6524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1"/>
                          <a:stretch>
                            <a:fillRect t="-109804" r="-300426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0.110± 0.0050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0.1073 ± 0.0003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0.062±0.003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850167"/>
                      </a:ext>
                    </a:extLst>
                  </a:tr>
                  <a:tr h="5776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1"/>
                          <a:stretch>
                            <a:fillRect t="-232609" r="-300426" b="-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0.034± 0.0051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0.0565 ± 0.0097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0.067±0.009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124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6" name="TextBox 145">
            <a:extLst>
              <a:ext uri="{FF2B5EF4-FFF2-40B4-BE49-F238E27FC236}">
                <a16:creationId xmlns:a16="http://schemas.microsoft.com/office/drawing/2014/main" id="{DAC1A089-424D-DF46-B85A-BAD640D51ED5}"/>
              </a:ext>
            </a:extLst>
          </p:cNvPr>
          <p:cNvSpPr txBox="1"/>
          <p:nvPr/>
        </p:nvSpPr>
        <p:spPr>
          <a:xfrm>
            <a:off x="626134" y="12025026"/>
            <a:ext cx="564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PRC95,034910;nature physics 15, 214–220 (2019);  </a:t>
            </a:r>
          </a:p>
          <a:p>
            <a:r>
              <a:rPr lang="en-US" sz="2000" dirty="0"/>
              <a:t>PRL115(2015)142301;PRC96.064905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B4C47BCE-4B93-8E4B-81B3-91FF75B0A0D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5400000">
            <a:off x="2552183" y="11664963"/>
            <a:ext cx="5894274" cy="10220346"/>
          </a:xfrm>
          <a:prstGeom prst="rect">
            <a:avLst/>
          </a:prstGeom>
        </p:spPr>
      </p:pic>
      <p:pic>
        <p:nvPicPr>
          <p:cNvPr id="132" name="Picture 13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517F975-2B6B-144C-A81C-2FEFBB82712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973522" y="13801669"/>
            <a:ext cx="9195875" cy="6614577"/>
          </a:xfrm>
          <a:prstGeom prst="rect">
            <a:avLst/>
          </a:prstGeom>
        </p:spPr>
      </p:pic>
      <p:pic>
        <p:nvPicPr>
          <p:cNvPr id="134" name="Picture 13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A3A2BC6-2EA2-414A-8653-1117B2CA190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972439" y="13729020"/>
            <a:ext cx="8624449" cy="6203551"/>
          </a:xfrm>
          <a:prstGeom prst="rect">
            <a:avLst/>
          </a:prstGeom>
        </p:spPr>
      </p:pic>
      <p:pic>
        <p:nvPicPr>
          <p:cNvPr id="136" name="Picture 135" descr="A close up of a map&#10;&#10;Description automatically generated">
            <a:extLst>
              <a:ext uri="{FF2B5EF4-FFF2-40B4-BE49-F238E27FC236}">
                <a16:creationId xmlns:a16="http://schemas.microsoft.com/office/drawing/2014/main" id="{17887266-6127-124A-B3FC-746FBF5BA13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829602" y="6092967"/>
            <a:ext cx="9680017" cy="2657640"/>
          </a:xfrm>
          <a:prstGeom prst="rect">
            <a:avLst/>
          </a:prstGeom>
        </p:spPr>
      </p:pic>
      <p:pic>
        <p:nvPicPr>
          <p:cNvPr id="138" name="Picture 137" descr="A close up of a map&#10;&#10;Description automatically generated">
            <a:extLst>
              <a:ext uri="{FF2B5EF4-FFF2-40B4-BE49-F238E27FC236}">
                <a16:creationId xmlns:a16="http://schemas.microsoft.com/office/drawing/2014/main" id="{43E6A1DF-90F3-A34F-AE2B-D3EE78C184A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859496" y="9619140"/>
            <a:ext cx="9851747" cy="270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35071</TotalTime>
  <Words>833</Words>
  <Application>Microsoft Macintosh PowerPoint</Application>
  <PresentationFormat>Custom</PresentationFormat>
  <Paragraphs>90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Helvetica</vt:lpstr>
      <vt:lpstr>Times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Shengli Huang</cp:lastModifiedBy>
  <cp:revision>711</cp:revision>
  <cp:lastPrinted>2019-10-11T19:54:02Z</cp:lastPrinted>
  <dcterms:created xsi:type="dcterms:W3CDTF">2016-12-30T14:20:47Z</dcterms:created>
  <dcterms:modified xsi:type="dcterms:W3CDTF">2019-10-29T21:38:31Z</dcterms:modified>
</cp:coreProperties>
</file>