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
  </p:notesMasterIdLst>
  <p:sldIdLst>
    <p:sldId id="256" r:id="rId2"/>
  </p:sldIdLst>
  <p:sldSz cx="7048500" cy="939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33753"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433753"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433753"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433753"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433753"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433753"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433753"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433753"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433753"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inor">
          <a:srgbClr val="FFFFFF"/>
        </a:fontRef>
        <a:srgbClr val="FFFFFF"/>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3175" cap="flat">
              <a:solidFill>
                <a:srgbClr val="FFFFFF"/>
              </a:solidFill>
              <a:prstDash val="solid"/>
              <a:round/>
            </a:ln>
          </a:left>
          <a:right>
            <a:ln w="3175" cap="flat">
              <a:solidFill>
                <a:srgbClr val="FFFFFF"/>
              </a:solidFill>
              <a:prstDash val="solid"/>
              <a:round/>
            </a:ln>
          </a:right>
          <a:top>
            <a:ln w="25400"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25400"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3175" cap="flat">
              <a:solidFill>
                <a:srgbClr val="FFFFFF"/>
              </a:solidFill>
              <a:prstDash val="solid"/>
              <a:round/>
            </a:ln>
          </a:left>
          <a:right>
            <a:ln w="3175" cap="flat">
              <a:solidFill>
                <a:srgbClr val="FFFFFF"/>
              </a:solidFill>
              <a:prstDash val="solid"/>
              <a:round/>
            </a:ln>
          </a:right>
          <a:top>
            <a:ln w="25400"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25400"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3175" cap="flat">
              <a:solidFill>
                <a:srgbClr val="FFFFFF"/>
              </a:solidFill>
              <a:prstDash val="solid"/>
              <a:round/>
            </a:ln>
          </a:left>
          <a:right>
            <a:ln w="3175" cap="flat">
              <a:solidFill>
                <a:srgbClr val="FFFFFF"/>
              </a:solidFill>
              <a:prstDash val="solid"/>
              <a:round/>
            </a:ln>
          </a:right>
          <a:top>
            <a:ln w="25400"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25400"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3175" cap="flat">
              <a:noFill/>
              <a:miter lim="400000"/>
            </a:ln>
          </a:left>
          <a:right>
            <a:ln w="3175" cap="flat">
              <a:noFill/>
              <a:miter lim="400000"/>
            </a:ln>
          </a:right>
          <a:top>
            <a:ln w="3175" cap="flat">
              <a:noFill/>
              <a:miter lim="400000"/>
            </a:ln>
          </a:top>
          <a:bottom>
            <a:ln w="3175" cap="flat">
              <a:noFill/>
              <a:miter lim="400000"/>
            </a:ln>
          </a:bottom>
          <a:insideH>
            <a:ln w="3175" cap="flat">
              <a:noFill/>
              <a:miter lim="400000"/>
            </a:ln>
          </a:insideH>
          <a:insideV>
            <a:ln w="3175"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3175" cap="flat">
              <a:noFill/>
              <a:miter lim="400000"/>
            </a:ln>
          </a:left>
          <a:right>
            <a:ln w="3175" cap="flat">
              <a:noFill/>
              <a:miter lim="400000"/>
            </a:ln>
          </a:right>
          <a:top>
            <a:ln w="3175" cap="flat">
              <a:noFill/>
              <a:miter lim="400000"/>
            </a:ln>
          </a:top>
          <a:bottom>
            <a:ln w="3175" cap="flat">
              <a:noFill/>
              <a:miter lim="400000"/>
            </a:ln>
          </a:bottom>
          <a:insideH>
            <a:ln w="3175" cap="flat">
              <a:noFill/>
              <a:miter lim="400000"/>
            </a:ln>
          </a:insideH>
          <a:insideV>
            <a:ln w="3175" cap="flat">
              <a:noFill/>
              <a:miter lim="400000"/>
            </a:ln>
          </a:insideV>
        </a:tcBdr>
        <a:fill>
          <a:solidFill>
            <a:schemeClr val="accent1"/>
          </a:solidFill>
        </a:fill>
      </a:tcStyle>
    </a:firstCol>
    <a:lastRow>
      <a:tcTxStyle b="on" i="off">
        <a:fontRef idx="minor">
          <a:srgbClr val="000000"/>
        </a:fontRef>
        <a:srgbClr val="000000"/>
      </a:tcTxStyle>
      <a:tcStyle>
        <a:tcBdr>
          <a:left>
            <a:ln w="3175" cap="flat">
              <a:noFill/>
              <a:miter lim="400000"/>
            </a:ln>
          </a:left>
          <a:right>
            <a:ln w="3175" cap="flat">
              <a:noFill/>
              <a:miter lim="400000"/>
            </a:ln>
          </a:right>
          <a:top>
            <a:ln w="38100" cap="flat">
              <a:solidFill>
                <a:srgbClr val="000000"/>
              </a:solidFill>
              <a:prstDash val="solid"/>
              <a:round/>
            </a:ln>
          </a:top>
          <a:bottom>
            <a:ln w="12700" cap="flat">
              <a:solidFill>
                <a:srgbClr val="000000"/>
              </a:solidFill>
              <a:prstDash val="solid"/>
              <a:round/>
            </a:ln>
          </a:bottom>
          <a:insideH>
            <a:ln w="3175" cap="flat">
              <a:noFill/>
              <a:miter lim="400000"/>
            </a:ln>
          </a:insideH>
          <a:insideV>
            <a:ln w="3175" cap="flat">
              <a:noFill/>
              <a:miter lim="400000"/>
            </a:ln>
          </a:insideV>
        </a:tcBdr>
        <a:fill>
          <a:solidFill>
            <a:srgbClr val="FFFFFF"/>
          </a:solidFill>
        </a:fill>
      </a:tcStyle>
    </a:lastRow>
    <a:firstRow>
      <a:tcTxStyle b="on" i="off">
        <a:fontRef idx="minor">
          <a:srgbClr val="FFFFFF"/>
        </a:fontRef>
        <a:srgbClr val="FFFFFF"/>
      </a:tcTxStyle>
      <a:tcStyle>
        <a:tcBdr>
          <a:left>
            <a:ln w="3175" cap="flat">
              <a:noFill/>
              <a:miter lim="400000"/>
            </a:ln>
          </a:left>
          <a:right>
            <a:ln w="3175" cap="flat">
              <a:noFill/>
              <a:miter lim="400000"/>
            </a:ln>
          </a:right>
          <a:top>
            <a:ln w="12700" cap="flat">
              <a:solidFill>
                <a:srgbClr val="000000"/>
              </a:solidFill>
              <a:prstDash val="solid"/>
              <a:round/>
            </a:ln>
          </a:top>
          <a:bottom>
            <a:ln w="12700" cap="flat">
              <a:solidFill>
                <a:srgbClr val="000000"/>
              </a:solidFill>
              <a:prstDash val="solid"/>
              <a:round/>
            </a:ln>
          </a:bottom>
          <a:insideH>
            <a:ln w="3175" cap="flat">
              <a:noFill/>
              <a:miter lim="400000"/>
            </a:ln>
          </a:insideH>
          <a:insideV>
            <a:ln w="3175"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3175" cap="flat">
              <a:solidFill>
                <a:srgbClr val="FFFFFF"/>
              </a:solidFill>
              <a:prstDash val="solid"/>
              <a:round/>
            </a:ln>
          </a:left>
          <a:right>
            <a:ln w="3175" cap="flat">
              <a:solidFill>
                <a:srgbClr val="FFFFFF"/>
              </a:solidFill>
              <a:prstDash val="solid"/>
              <a:round/>
            </a:ln>
          </a:right>
          <a:top>
            <a:ln w="25400"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25400"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3175" cap="flat">
              <a:solidFill>
                <a:srgbClr val="000000"/>
              </a:solidFill>
              <a:prstDash val="solid"/>
              <a:round/>
            </a:ln>
          </a:left>
          <a:right>
            <a:ln w="3175" cap="flat">
              <a:solidFill>
                <a:srgbClr val="000000"/>
              </a:solidFill>
              <a:prstDash val="solid"/>
              <a:round/>
            </a:ln>
          </a:right>
          <a:top>
            <a:ln w="3175" cap="flat">
              <a:solidFill>
                <a:srgbClr val="000000"/>
              </a:solidFill>
              <a:prstDash val="solid"/>
              <a:round/>
            </a:ln>
          </a:top>
          <a:bottom>
            <a:ln w="3175" cap="flat">
              <a:solidFill>
                <a:srgbClr val="000000"/>
              </a:solidFill>
              <a:prstDash val="solid"/>
              <a:round/>
            </a:ln>
          </a:bottom>
          <a:insideH>
            <a:ln w="3175" cap="flat">
              <a:solidFill>
                <a:srgbClr val="000000"/>
              </a:solidFill>
              <a:prstDash val="solid"/>
              <a:round/>
            </a:ln>
          </a:insideH>
          <a:insideV>
            <a:ln w="3175"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3175" cap="flat">
              <a:solidFill>
                <a:srgbClr val="000000"/>
              </a:solidFill>
              <a:prstDash val="solid"/>
              <a:round/>
            </a:ln>
          </a:left>
          <a:right>
            <a:ln w="3175" cap="flat">
              <a:solidFill>
                <a:srgbClr val="000000"/>
              </a:solidFill>
              <a:prstDash val="solid"/>
              <a:round/>
            </a:ln>
          </a:right>
          <a:top>
            <a:ln w="3175" cap="flat">
              <a:solidFill>
                <a:srgbClr val="000000"/>
              </a:solidFill>
              <a:prstDash val="solid"/>
              <a:round/>
            </a:ln>
          </a:top>
          <a:bottom>
            <a:ln w="3175" cap="flat">
              <a:solidFill>
                <a:srgbClr val="000000"/>
              </a:solidFill>
              <a:prstDash val="solid"/>
              <a:round/>
            </a:ln>
          </a:bottom>
          <a:insideH>
            <a:ln w="3175" cap="flat">
              <a:solidFill>
                <a:srgbClr val="000000"/>
              </a:solidFill>
              <a:prstDash val="solid"/>
              <a:round/>
            </a:ln>
          </a:insideH>
          <a:insideV>
            <a:ln w="3175"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3175" cap="flat">
              <a:solidFill>
                <a:srgbClr val="000000"/>
              </a:solidFill>
              <a:prstDash val="solid"/>
              <a:round/>
            </a:ln>
          </a:left>
          <a:right>
            <a:ln w="3175" cap="flat">
              <a:solidFill>
                <a:srgbClr val="000000"/>
              </a:solidFill>
              <a:prstDash val="solid"/>
              <a:round/>
            </a:ln>
          </a:right>
          <a:top>
            <a:ln w="38100" cap="flat">
              <a:solidFill>
                <a:srgbClr val="000000"/>
              </a:solidFill>
              <a:prstDash val="solid"/>
              <a:round/>
            </a:ln>
          </a:top>
          <a:bottom>
            <a:ln w="3175" cap="flat">
              <a:solidFill>
                <a:srgbClr val="000000"/>
              </a:solidFill>
              <a:prstDash val="solid"/>
              <a:round/>
            </a:ln>
          </a:bottom>
          <a:insideH>
            <a:ln w="3175" cap="flat">
              <a:solidFill>
                <a:srgbClr val="000000"/>
              </a:solidFill>
              <a:prstDash val="solid"/>
              <a:round/>
            </a:ln>
          </a:insideH>
          <a:insideV>
            <a:ln w="3175" cap="flat">
              <a:solidFill>
                <a:srgbClr val="000000"/>
              </a:solidFill>
              <a:prstDash val="solid"/>
              <a:round/>
            </a:ln>
          </a:insideV>
        </a:tcBdr>
        <a:fill>
          <a:noFill/>
        </a:fill>
      </a:tcStyle>
    </a:lastRow>
    <a:firstRow>
      <a:tcTxStyle b="on" i="off">
        <a:fontRef idx="minor">
          <a:srgbClr val="000000"/>
        </a:fontRef>
        <a:srgbClr val="000000"/>
      </a:tcTxStyle>
      <a:tcStyle>
        <a:tcBdr>
          <a:left>
            <a:ln w="3175" cap="flat">
              <a:solidFill>
                <a:srgbClr val="000000"/>
              </a:solidFill>
              <a:prstDash val="solid"/>
              <a:round/>
            </a:ln>
          </a:left>
          <a:right>
            <a:ln w="3175" cap="flat">
              <a:solidFill>
                <a:srgbClr val="000000"/>
              </a:solidFill>
              <a:prstDash val="solid"/>
              <a:round/>
            </a:ln>
          </a:right>
          <a:top>
            <a:ln w="3175" cap="flat">
              <a:solidFill>
                <a:srgbClr val="000000"/>
              </a:solidFill>
              <a:prstDash val="solid"/>
              <a:round/>
            </a:ln>
          </a:top>
          <a:bottom>
            <a:ln w="12700" cap="flat">
              <a:solidFill>
                <a:srgbClr val="000000"/>
              </a:solidFill>
              <a:prstDash val="solid"/>
              <a:round/>
            </a:ln>
          </a:bottom>
          <a:insideH>
            <a:ln w="3175" cap="flat">
              <a:solidFill>
                <a:srgbClr val="000000"/>
              </a:solidFill>
              <a:prstDash val="solid"/>
              <a:round/>
            </a:ln>
          </a:insideH>
          <a:insideV>
            <a:ln w="3175"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200" d="100"/>
          <a:sy n="200" d="100"/>
        </p:scale>
        <p:origin x="211" y="-30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1143000" y="685800"/>
            <a:ext cx="4572000" cy="3429000"/>
          </a:xfrm>
          <a:prstGeom prst="rect">
            <a:avLst/>
          </a:prstGeom>
        </p:spPr>
        <p:txBody>
          <a:bodyPr/>
          <a:lstStyle/>
          <a:p>
            <a:endParaRPr/>
          </a:p>
        </p:txBody>
      </p:sp>
      <p:sp>
        <p:nvSpPr>
          <p:cNvPr id="92" name="Shape 9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393978" latinLnBrk="0">
      <a:defRPr sz="400">
        <a:latin typeface="+mn-lt"/>
        <a:ea typeface="+mn-ea"/>
        <a:cs typeface="+mn-cs"/>
        <a:sym typeface="Calibri"/>
      </a:defRPr>
    </a:lvl1pPr>
    <a:lvl2pPr indent="228600" defTabSz="393978" latinLnBrk="0">
      <a:defRPr sz="400">
        <a:latin typeface="+mn-lt"/>
        <a:ea typeface="+mn-ea"/>
        <a:cs typeface="+mn-cs"/>
        <a:sym typeface="Calibri"/>
      </a:defRPr>
    </a:lvl2pPr>
    <a:lvl3pPr indent="457200" defTabSz="393978" latinLnBrk="0">
      <a:defRPr sz="400">
        <a:latin typeface="+mn-lt"/>
        <a:ea typeface="+mn-ea"/>
        <a:cs typeface="+mn-cs"/>
        <a:sym typeface="Calibri"/>
      </a:defRPr>
    </a:lvl3pPr>
    <a:lvl4pPr indent="685800" defTabSz="393978" latinLnBrk="0">
      <a:defRPr sz="400">
        <a:latin typeface="+mn-lt"/>
        <a:ea typeface="+mn-ea"/>
        <a:cs typeface="+mn-cs"/>
        <a:sym typeface="Calibri"/>
      </a:defRPr>
    </a:lvl4pPr>
    <a:lvl5pPr indent="914400" defTabSz="393978" latinLnBrk="0">
      <a:defRPr sz="400">
        <a:latin typeface="+mn-lt"/>
        <a:ea typeface="+mn-ea"/>
        <a:cs typeface="+mn-cs"/>
        <a:sym typeface="Calibri"/>
      </a:defRPr>
    </a:lvl5pPr>
    <a:lvl6pPr indent="1143000" defTabSz="393978" latinLnBrk="0">
      <a:defRPr sz="400">
        <a:latin typeface="+mn-lt"/>
        <a:ea typeface="+mn-ea"/>
        <a:cs typeface="+mn-cs"/>
        <a:sym typeface="Calibri"/>
      </a:defRPr>
    </a:lvl6pPr>
    <a:lvl7pPr indent="1371600" defTabSz="393978" latinLnBrk="0">
      <a:defRPr sz="400">
        <a:latin typeface="+mn-lt"/>
        <a:ea typeface="+mn-ea"/>
        <a:cs typeface="+mn-cs"/>
        <a:sym typeface="Calibri"/>
      </a:defRPr>
    </a:lvl7pPr>
    <a:lvl8pPr indent="1600200" defTabSz="393978" latinLnBrk="0">
      <a:defRPr sz="400">
        <a:latin typeface="+mn-lt"/>
        <a:ea typeface="+mn-ea"/>
        <a:cs typeface="+mn-cs"/>
        <a:sym typeface="Calibri"/>
      </a:defRPr>
    </a:lvl8pPr>
    <a:lvl9pPr indent="1828800" defTabSz="393978" latinLnBrk="0">
      <a:defRPr sz="4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759069" y="1538052"/>
            <a:ext cx="5530362" cy="3271898"/>
          </a:xfrm>
          <a:prstGeom prst="rect">
            <a:avLst/>
          </a:prstGeom>
        </p:spPr>
        <p:txBody>
          <a:bodyPr anchor="b"/>
          <a:lstStyle>
            <a:lvl1pPr algn="ctr">
              <a:defRPr sz="4200"/>
            </a:lvl1pPr>
          </a:lstStyle>
          <a:p>
            <a:r>
              <a:t>Title Text</a:t>
            </a:r>
          </a:p>
        </p:txBody>
      </p:sp>
      <p:sp>
        <p:nvSpPr>
          <p:cNvPr id="12" name="Body Level One…"/>
          <p:cNvSpPr txBox="1">
            <a:spLocks noGrp="1"/>
          </p:cNvSpPr>
          <p:nvPr>
            <p:ph type="body" sz="quarter" idx="1"/>
          </p:nvPr>
        </p:nvSpPr>
        <p:spPr>
          <a:xfrm>
            <a:off x="1084384" y="4936126"/>
            <a:ext cx="4879732" cy="2269008"/>
          </a:xfrm>
          <a:prstGeom prst="rect">
            <a:avLst/>
          </a:prstGeom>
        </p:spPr>
        <p:txBody>
          <a:bodyPr/>
          <a:lstStyle>
            <a:lvl1pPr marL="0" indent="0" algn="ctr">
              <a:buSzTx/>
              <a:buFontTx/>
              <a:buNone/>
              <a:defRPr sz="1600"/>
            </a:lvl1pPr>
            <a:lvl2pPr marL="0" indent="342900" algn="ctr">
              <a:buSzTx/>
              <a:buFontTx/>
              <a:buNone/>
              <a:defRPr sz="1600"/>
            </a:lvl2pPr>
            <a:lvl3pPr marL="0" indent="685800" algn="ctr">
              <a:buSzTx/>
              <a:buFontTx/>
              <a:buNone/>
              <a:defRPr sz="1600"/>
            </a:lvl3pPr>
            <a:lvl4pPr marL="0" indent="1028700" algn="ctr">
              <a:buSzTx/>
              <a:buFontTx/>
              <a:buNone/>
              <a:defRPr sz="1600"/>
            </a:lvl4pPr>
            <a:lvl5pPr marL="0" indent="1371600" algn="ctr">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xfrm>
            <a:off x="718405" y="500358"/>
            <a:ext cx="5611691" cy="1816513"/>
          </a:xfrm>
          <a:prstGeom prst="rect">
            <a:avLst/>
          </a:prstGeom>
        </p:spPr>
        <p:txBody>
          <a:bodyPr/>
          <a:lstStyle/>
          <a:p>
            <a:r>
              <a:t>Title Text</a:t>
            </a:r>
          </a:p>
        </p:txBody>
      </p:sp>
      <p:sp>
        <p:nvSpPr>
          <p:cNvPr id="21" name="Body Level One…"/>
          <p:cNvSpPr txBox="1">
            <a:spLocks noGrp="1"/>
          </p:cNvSpPr>
          <p:nvPr>
            <p:ph type="body" idx="1"/>
          </p:nvPr>
        </p:nvSpPr>
        <p:spPr>
          <a:xfrm>
            <a:off x="718405" y="2501782"/>
            <a:ext cx="5611691" cy="596294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715016" y="2342976"/>
            <a:ext cx="5611691" cy="3909308"/>
          </a:xfrm>
          <a:prstGeom prst="rect">
            <a:avLst/>
          </a:prstGeom>
        </p:spPr>
        <p:txBody>
          <a:bodyPr anchor="b"/>
          <a:lstStyle>
            <a:lvl1pPr>
              <a:defRPr sz="4200"/>
            </a:lvl1pPr>
          </a:lstStyle>
          <a:p>
            <a:r>
              <a:t>Title Text</a:t>
            </a:r>
          </a:p>
        </p:txBody>
      </p:sp>
      <p:sp>
        <p:nvSpPr>
          <p:cNvPr id="30" name="Body Level One…"/>
          <p:cNvSpPr txBox="1">
            <a:spLocks noGrp="1"/>
          </p:cNvSpPr>
          <p:nvPr>
            <p:ph type="body" sz="quarter" idx="1"/>
          </p:nvPr>
        </p:nvSpPr>
        <p:spPr>
          <a:xfrm>
            <a:off x="715016" y="6289266"/>
            <a:ext cx="5611691" cy="2055813"/>
          </a:xfrm>
          <a:prstGeom prst="rect">
            <a:avLst/>
          </a:prstGeom>
        </p:spPr>
        <p:txBody>
          <a:bodyPr/>
          <a:lstStyle>
            <a:lvl1pPr marL="0" indent="0">
              <a:buSzTx/>
              <a:buFontTx/>
              <a:buNone/>
              <a:defRPr sz="1600"/>
            </a:lvl1pPr>
            <a:lvl2pPr marL="0" indent="342900">
              <a:buSzTx/>
              <a:buFontTx/>
              <a:buNone/>
              <a:defRPr sz="1600"/>
            </a:lvl2pPr>
            <a:lvl3pPr marL="0" indent="685800">
              <a:buSzTx/>
              <a:buFontTx/>
              <a:buNone/>
              <a:defRPr sz="1600"/>
            </a:lvl3pPr>
            <a:lvl4pPr marL="0" indent="1028700">
              <a:buSzTx/>
              <a:buFontTx/>
              <a:buNone/>
              <a:defRPr sz="1600"/>
            </a:lvl4pPr>
            <a:lvl5pPr marL="0" indent="13716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xfrm>
            <a:off x="718405" y="500358"/>
            <a:ext cx="5611691" cy="1816513"/>
          </a:xfrm>
          <a:prstGeom prst="rect">
            <a:avLst/>
          </a:prstGeom>
        </p:spPr>
        <p:txBody>
          <a:bodyPr/>
          <a:lstStyle/>
          <a:p>
            <a:r>
              <a:t>Title Text</a:t>
            </a:r>
          </a:p>
        </p:txBody>
      </p:sp>
      <p:sp>
        <p:nvSpPr>
          <p:cNvPr id="39" name="Body Level One…"/>
          <p:cNvSpPr txBox="1">
            <a:spLocks noGrp="1"/>
          </p:cNvSpPr>
          <p:nvPr>
            <p:ph type="body" sz="half" idx="1"/>
          </p:nvPr>
        </p:nvSpPr>
        <p:spPr>
          <a:xfrm>
            <a:off x="718405" y="2501782"/>
            <a:ext cx="2765182" cy="596294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719252" y="500358"/>
            <a:ext cx="5611691" cy="1816513"/>
          </a:xfrm>
          <a:prstGeom prst="rect">
            <a:avLst/>
          </a:prstGeom>
        </p:spPr>
        <p:txBody>
          <a:bodyPr/>
          <a:lstStyle/>
          <a:p>
            <a:r>
              <a:t>Title Text</a:t>
            </a:r>
          </a:p>
        </p:txBody>
      </p:sp>
      <p:sp>
        <p:nvSpPr>
          <p:cNvPr id="48" name="Body Level One…"/>
          <p:cNvSpPr txBox="1">
            <a:spLocks noGrp="1"/>
          </p:cNvSpPr>
          <p:nvPr>
            <p:ph type="body" sz="quarter" idx="1"/>
          </p:nvPr>
        </p:nvSpPr>
        <p:spPr>
          <a:xfrm>
            <a:off x="719252" y="2303816"/>
            <a:ext cx="2752474" cy="1129065"/>
          </a:xfrm>
          <a:prstGeom prst="rect">
            <a:avLst/>
          </a:prstGeom>
        </p:spPr>
        <p:txBody>
          <a:bodyPr anchor="b"/>
          <a:lstStyle>
            <a:lvl1pPr marL="0" indent="0">
              <a:buSzTx/>
              <a:buFontTx/>
              <a:buNone/>
              <a:defRPr sz="1600" b="1"/>
            </a:lvl1pPr>
            <a:lvl2pPr marL="0" indent="342900">
              <a:buSzTx/>
              <a:buFontTx/>
              <a:buNone/>
              <a:defRPr sz="1600" b="1"/>
            </a:lvl2pPr>
            <a:lvl3pPr marL="0" indent="685800">
              <a:buSzTx/>
              <a:buFontTx/>
              <a:buNone/>
              <a:defRPr sz="1600" b="1"/>
            </a:lvl3pPr>
            <a:lvl4pPr marL="0" indent="1028700">
              <a:buSzTx/>
              <a:buFontTx/>
              <a:buNone/>
              <a:defRPr sz="1600" b="1"/>
            </a:lvl4pPr>
            <a:lvl5pPr marL="0" indent="1371600">
              <a:buSzTx/>
              <a:buFontTx/>
              <a:buNone/>
              <a:defRPr sz="16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21"/>
          </p:nvPr>
        </p:nvSpPr>
        <p:spPr>
          <a:xfrm>
            <a:off x="3564914" y="2303816"/>
            <a:ext cx="2766029" cy="1129065"/>
          </a:xfrm>
          <a:prstGeom prst="rect">
            <a:avLst/>
          </a:prstGeom>
          <a:ln w="12700"/>
        </p:spPr>
        <p:txBody>
          <a:bodyPr anchor="b"/>
          <a:lstStyle/>
          <a:p>
            <a:pPr marL="0" indent="0">
              <a:buSzTx/>
              <a:buFontTx/>
              <a:buNone/>
              <a:defRPr sz="1600"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xfrm>
            <a:off x="718405" y="500358"/>
            <a:ext cx="5611691" cy="1816513"/>
          </a:xfrm>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719252" y="626533"/>
            <a:ext cx="2098455" cy="2192867"/>
          </a:xfrm>
          <a:prstGeom prst="rect">
            <a:avLst/>
          </a:prstGeom>
        </p:spPr>
        <p:txBody>
          <a:bodyPr anchor="b"/>
          <a:lstStyle>
            <a:lvl1pPr>
              <a:defRPr sz="2200"/>
            </a:lvl1pPr>
          </a:lstStyle>
          <a:p>
            <a:r>
              <a:t>Title Text</a:t>
            </a:r>
          </a:p>
        </p:txBody>
      </p:sp>
      <p:sp>
        <p:nvSpPr>
          <p:cNvPr id="73" name="Body Level One…"/>
          <p:cNvSpPr txBox="1">
            <a:spLocks noGrp="1"/>
          </p:cNvSpPr>
          <p:nvPr>
            <p:ph type="body" sz="half" idx="1"/>
          </p:nvPr>
        </p:nvSpPr>
        <p:spPr>
          <a:xfrm>
            <a:off x="3037124" y="1353140"/>
            <a:ext cx="3293819" cy="6678673"/>
          </a:xfrm>
          <a:prstGeom prst="rect">
            <a:avLst/>
          </a:prstGeom>
        </p:spPr>
        <p:txBody>
          <a:bodyPr/>
          <a:lstStyle>
            <a:lvl1pPr marL="157162" indent="-157162">
              <a:defRPr sz="2200"/>
            </a:lvl1pPr>
            <a:lvl2pPr marL="522514" indent="-179614">
              <a:defRPr sz="2200"/>
            </a:lvl2pPr>
            <a:lvl3pPr marL="895350" indent="-209550">
              <a:defRPr sz="2200"/>
            </a:lvl3pPr>
            <a:lvl4pPr marL="1280160" indent="-251460">
              <a:defRPr sz="2200"/>
            </a:lvl4pPr>
            <a:lvl5pPr marL="1623060" indent="-251460">
              <a:defRPr sz="22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21"/>
          </p:nvPr>
        </p:nvSpPr>
        <p:spPr>
          <a:xfrm>
            <a:off x="719252" y="2819399"/>
            <a:ext cx="2098455" cy="5223289"/>
          </a:xfrm>
          <a:prstGeom prst="rect">
            <a:avLst/>
          </a:prstGeom>
          <a:ln w="12700"/>
        </p:spPr>
        <p:txBody>
          <a:bodyPr/>
          <a:lstStyle/>
          <a:p>
            <a:pPr marL="0" indent="0">
              <a:buSzTx/>
              <a:buFontTx/>
              <a:buNone/>
              <a:defRPr sz="11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719252" y="626533"/>
            <a:ext cx="2098455" cy="2192867"/>
          </a:xfrm>
          <a:prstGeom prst="rect">
            <a:avLst/>
          </a:prstGeom>
        </p:spPr>
        <p:txBody>
          <a:bodyPr anchor="b"/>
          <a:lstStyle>
            <a:lvl1pPr>
              <a:defRPr sz="2200"/>
            </a:lvl1pPr>
          </a:lstStyle>
          <a:p>
            <a:r>
              <a:t>Title Text</a:t>
            </a:r>
          </a:p>
        </p:txBody>
      </p:sp>
      <p:sp>
        <p:nvSpPr>
          <p:cNvPr id="83" name="Picture Placeholder 2"/>
          <p:cNvSpPr>
            <a:spLocks noGrp="1"/>
          </p:cNvSpPr>
          <p:nvPr>
            <p:ph type="pic" sz="half" idx="21"/>
          </p:nvPr>
        </p:nvSpPr>
        <p:spPr>
          <a:xfrm>
            <a:off x="3037124" y="1353140"/>
            <a:ext cx="3293819" cy="6678673"/>
          </a:xfrm>
          <a:prstGeom prst="rect">
            <a:avLst/>
          </a:prstGeom>
          <a:ln w="12700"/>
        </p:spPr>
        <p:txBody>
          <a:bodyPr lIns="91439" tIns="45719" rIns="91439" bIns="45719">
            <a:noAutofit/>
          </a:bodyPr>
          <a:lstStyle/>
          <a:p>
            <a:endParaRPr/>
          </a:p>
        </p:txBody>
      </p:sp>
      <p:sp>
        <p:nvSpPr>
          <p:cNvPr id="84" name="Body Level One…"/>
          <p:cNvSpPr txBox="1">
            <a:spLocks noGrp="1"/>
          </p:cNvSpPr>
          <p:nvPr>
            <p:ph type="body" sz="quarter" idx="1"/>
          </p:nvPr>
        </p:nvSpPr>
        <p:spPr>
          <a:xfrm>
            <a:off x="719252" y="2819399"/>
            <a:ext cx="2098455" cy="5223289"/>
          </a:xfrm>
          <a:prstGeom prst="rect">
            <a:avLst/>
          </a:prstGeom>
        </p:spPr>
        <p:txBody>
          <a:bodyPr/>
          <a:lstStyle>
            <a:lvl1pPr marL="0" indent="0">
              <a:buSzTx/>
              <a:buFontTx/>
              <a:buNone/>
              <a:defRPr sz="1100"/>
            </a:lvl1pPr>
            <a:lvl2pPr marL="0" indent="342900">
              <a:buSzTx/>
              <a:buFontTx/>
              <a:buNone/>
              <a:defRPr sz="1100"/>
            </a:lvl2pPr>
            <a:lvl3pPr marL="0" indent="685800">
              <a:buSzTx/>
              <a:buFontTx/>
              <a:buNone/>
              <a:defRPr sz="1100"/>
            </a:lvl3pPr>
            <a:lvl4pPr marL="0" indent="1028700">
              <a:buSzTx/>
              <a:buFontTx/>
              <a:buNone/>
              <a:defRPr sz="1100"/>
            </a:lvl4pPr>
            <a:lvl5pPr marL="0" indent="1371600">
              <a:buSzTx/>
              <a:buFontTx/>
              <a:buNone/>
              <a:defRPr sz="11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596411" y="126176"/>
            <a:ext cx="5855678" cy="2066691"/>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3375" tIns="43375" rIns="43375" bIns="43375" anchor="ctr">
            <a:normAutofit/>
          </a:bodyPr>
          <a:lstStyle/>
          <a:p>
            <a:r>
              <a:t>Title Text</a:t>
            </a:r>
          </a:p>
        </p:txBody>
      </p:sp>
      <p:sp>
        <p:nvSpPr>
          <p:cNvPr id="3" name="Body Level One…"/>
          <p:cNvSpPr txBox="1">
            <a:spLocks noGrp="1"/>
          </p:cNvSpPr>
          <p:nvPr>
            <p:ph type="body" idx="1"/>
          </p:nvPr>
        </p:nvSpPr>
        <p:spPr>
          <a:xfrm>
            <a:off x="596411" y="2192866"/>
            <a:ext cx="5855678" cy="7205134"/>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3375" tIns="43375" rIns="43375" bIns="43375">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127655" y="8865070"/>
            <a:ext cx="202441" cy="191329"/>
          </a:xfrm>
          <a:prstGeom prst="rect">
            <a:avLst/>
          </a:prstGeom>
          <a:ln w="3175">
            <a:miter lim="400000"/>
          </a:ln>
        </p:spPr>
        <p:txBody>
          <a:bodyPr wrap="none" lIns="43375" tIns="43375" rIns="43375" bIns="43375" anchor="ctr">
            <a:spAutoFit/>
          </a:bodyPr>
          <a:lstStyle>
            <a:lvl1pPr algn="r">
              <a:defRPr sz="8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txStyles>
    <p:titleStyle>
      <a:lvl1pPr marL="0" marR="0" indent="0" algn="l" defTabSz="650630" rtl="0" latinLnBrk="0">
        <a:lnSpc>
          <a:spcPct val="90000"/>
        </a:lnSpc>
        <a:spcBef>
          <a:spcPts val="0"/>
        </a:spcBef>
        <a:spcAft>
          <a:spcPts val="0"/>
        </a:spcAft>
        <a:buClrTx/>
        <a:buSzTx/>
        <a:buFontTx/>
        <a:buNone/>
        <a:tabLst/>
        <a:defRPr sz="3000" b="0" i="0" u="none" strike="noStrike" cap="none" spc="0" baseline="0">
          <a:solidFill>
            <a:srgbClr val="000000"/>
          </a:solidFill>
          <a:uFillTx/>
          <a:latin typeface="Calibri Light"/>
          <a:ea typeface="Calibri Light"/>
          <a:cs typeface="Calibri Light"/>
          <a:sym typeface="Calibri Light"/>
        </a:defRPr>
      </a:lvl1pPr>
      <a:lvl2pPr marL="0" marR="0" indent="0" algn="l" defTabSz="650630" rtl="0" latinLnBrk="0">
        <a:lnSpc>
          <a:spcPct val="90000"/>
        </a:lnSpc>
        <a:spcBef>
          <a:spcPts val="0"/>
        </a:spcBef>
        <a:spcAft>
          <a:spcPts val="0"/>
        </a:spcAft>
        <a:buClrTx/>
        <a:buSzTx/>
        <a:buFontTx/>
        <a:buNone/>
        <a:tabLst/>
        <a:defRPr sz="3000" b="0" i="0" u="none" strike="noStrike" cap="none" spc="0" baseline="0">
          <a:solidFill>
            <a:srgbClr val="000000"/>
          </a:solidFill>
          <a:uFillTx/>
          <a:latin typeface="Calibri Light"/>
          <a:ea typeface="Calibri Light"/>
          <a:cs typeface="Calibri Light"/>
          <a:sym typeface="Calibri Light"/>
        </a:defRPr>
      </a:lvl2pPr>
      <a:lvl3pPr marL="0" marR="0" indent="0" algn="l" defTabSz="650630" rtl="0" latinLnBrk="0">
        <a:lnSpc>
          <a:spcPct val="90000"/>
        </a:lnSpc>
        <a:spcBef>
          <a:spcPts val="0"/>
        </a:spcBef>
        <a:spcAft>
          <a:spcPts val="0"/>
        </a:spcAft>
        <a:buClrTx/>
        <a:buSzTx/>
        <a:buFontTx/>
        <a:buNone/>
        <a:tabLst/>
        <a:defRPr sz="3000" b="0" i="0" u="none" strike="noStrike" cap="none" spc="0" baseline="0">
          <a:solidFill>
            <a:srgbClr val="000000"/>
          </a:solidFill>
          <a:uFillTx/>
          <a:latin typeface="Calibri Light"/>
          <a:ea typeface="Calibri Light"/>
          <a:cs typeface="Calibri Light"/>
          <a:sym typeface="Calibri Light"/>
        </a:defRPr>
      </a:lvl3pPr>
      <a:lvl4pPr marL="0" marR="0" indent="0" algn="l" defTabSz="650630" rtl="0" latinLnBrk="0">
        <a:lnSpc>
          <a:spcPct val="90000"/>
        </a:lnSpc>
        <a:spcBef>
          <a:spcPts val="0"/>
        </a:spcBef>
        <a:spcAft>
          <a:spcPts val="0"/>
        </a:spcAft>
        <a:buClrTx/>
        <a:buSzTx/>
        <a:buFontTx/>
        <a:buNone/>
        <a:tabLst/>
        <a:defRPr sz="3000" b="0" i="0" u="none" strike="noStrike" cap="none" spc="0" baseline="0">
          <a:solidFill>
            <a:srgbClr val="000000"/>
          </a:solidFill>
          <a:uFillTx/>
          <a:latin typeface="Calibri Light"/>
          <a:ea typeface="Calibri Light"/>
          <a:cs typeface="Calibri Light"/>
          <a:sym typeface="Calibri Light"/>
        </a:defRPr>
      </a:lvl4pPr>
      <a:lvl5pPr marL="0" marR="0" indent="0" algn="l" defTabSz="650630" rtl="0" latinLnBrk="0">
        <a:lnSpc>
          <a:spcPct val="90000"/>
        </a:lnSpc>
        <a:spcBef>
          <a:spcPts val="0"/>
        </a:spcBef>
        <a:spcAft>
          <a:spcPts val="0"/>
        </a:spcAft>
        <a:buClrTx/>
        <a:buSzTx/>
        <a:buFontTx/>
        <a:buNone/>
        <a:tabLst/>
        <a:defRPr sz="3000" b="0" i="0" u="none" strike="noStrike" cap="none" spc="0" baseline="0">
          <a:solidFill>
            <a:srgbClr val="000000"/>
          </a:solidFill>
          <a:uFillTx/>
          <a:latin typeface="Calibri Light"/>
          <a:ea typeface="Calibri Light"/>
          <a:cs typeface="Calibri Light"/>
          <a:sym typeface="Calibri Light"/>
        </a:defRPr>
      </a:lvl5pPr>
      <a:lvl6pPr marL="0" marR="0" indent="0" algn="l" defTabSz="650630" rtl="0" latinLnBrk="0">
        <a:lnSpc>
          <a:spcPct val="90000"/>
        </a:lnSpc>
        <a:spcBef>
          <a:spcPts val="0"/>
        </a:spcBef>
        <a:spcAft>
          <a:spcPts val="0"/>
        </a:spcAft>
        <a:buClrTx/>
        <a:buSzTx/>
        <a:buFontTx/>
        <a:buNone/>
        <a:tabLst/>
        <a:defRPr sz="3000" b="0" i="0" u="none" strike="noStrike" cap="none" spc="0" baseline="0">
          <a:solidFill>
            <a:srgbClr val="000000"/>
          </a:solidFill>
          <a:uFillTx/>
          <a:latin typeface="Calibri Light"/>
          <a:ea typeface="Calibri Light"/>
          <a:cs typeface="Calibri Light"/>
          <a:sym typeface="Calibri Light"/>
        </a:defRPr>
      </a:lvl6pPr>
      <a:lvl7pPr marL="0" marR="0" indent="0" algn="l" defTabSz="650630" rtl="0" latinLnBrk="0">
        <a:lnSpc>
          <a:spcPct val="90000"/>
        </a:lnSpc>
        <a:spcBef>
          <a:spcPts val="0"/>
        </a:spcBef>
        <a:spcAft>
          <a:spcPts val="0"/>
        </a:spcAft>
        <a:buClrTx/>
        <a:buSzTx/>
        <a:buFontTx/>
        <a:buNone/>
        <a:tabLst/>
        <a:defRPr sz="3000" b="0" i="0" u="none" strike="noStrike" cap="none" spc="0" baseline="0">
          <a:solidFill>
            <a:srgbClr val="000000"/>
          </a:solidFill>
          <a:uFillTx/>
          <a:latin typeface="Calibri Light"/>
          <a:ea typeface="Calibri Light"/>
          <a:cs typeface="Calibri Light"/>
          <a:sym typeface="Calibri Light"/>
        </a:defRPr>
      </a:lvl7pPr>
      <a:lvl8pPr marL="0" marR="0" indent="0" algn="l" defTabSz="650630" rtl="0" latinLnBrk="0">
        <a:lnSpc>
          <a:spcPct val="90000"/>
        </a:lnSpc>
        <a:spcBef>
          <a:spcPts val="0"/>
        </a:spcBef>
        <a:spcAft>
          <a:spcPts val="0"/>
        </a:spcAft>
        <a:buClrTx/>
        <a:buSzTx/>
        <a:buFontTx/>
        <a:buNone/>
        <a:tabLst/>
        <a:defRPr sz="3000" b="0" i="0" u="none" strike="noStrike" cap="none" spc="0" baseline="0">
          <a:solidFill>
            <a:srgbClr val="000000"/>
          </a:solidFill>
          <a:uFillTx/>
          <a:latin typeface="Calibri Light"/>
          <a:ea typeface="Calibri Light"/>
          <a:cs typeface="Calibri Light"/>
          <a:sym typeface="Calibri Light"/>
        </a:defRPr>
      </a:lvl8pPr>
      <a:lvl9pPr marL="0" marR="0" indent="0" algn="l" defTabSz="650630" rtl="0" latinLnBrk="0">
        <a:lnSpc>
          <a:spcPct val="90000"/>
        </a:lnSpc>
        <a:spcBef>
          <a:spcPts val="0"/>
        </a:spcBef>
        <a:spcAft>
          <a:spcPts val="0"/>
        </a:spcAft>
        <a:buClrTx/>
        <a:buSzTx/>
        <a:buFontTx/>
        <a:buNone/>
        <a:tabLst/>
        <a:defRPr sz="3000" b="0" i="0" u="none" strike="noStrike" cap="none" spc="0" baseline="0">
          <a:solidFill>
            <a:srgbClr val="000000"/>
          </a:solidFill>
          <a:uFillTx/>
          <a:latin typeface="Calibri Light"/>
          <a:ea typeface="Calibri Light"/>
          <a:cs typeface="Calibri Light"/>
          <a:sym typeface="Calibri Light"/>
        </a:defRPr>
      </a:lvl9pPr>
    </p:titleStyle>
    <p:bodyStyle>
      <a:lvl1pPr marL="146957" marR="0" indent="-146957" algn="l" defTabSz="650630" rtl="0" latinLnBrk="0">
        <a:lnSpc>
          <a:spcPct val="90000"/>
        </a:lnSpc>
        <a:spcBef>
          <a:spcPts val="600"/>
        </a:spcBef>
        <a:spcAft>
          <a:spcPts val="0"/>
        </a:spcAft>
        <a:buClrTx/>
        <a:buSzPct val="100000"/>
        <a:buFont typeface="Arial"/>
        <a:buChar char="•"/>
        <a:tabLst/>
        <a:defRPr sz="1800" b="0" i="0" u="none" strike="noStrike" cap="none" spc="0" baseline="0">
          <a:solidFill>
            <a:srgbClr val="000000"/>
          </a:solidFill>
          <a:uFillTx/>
          <a:latin typeface="+mn-lt"/>
          <a:ea typeface="+mn-ea"/>
          <a:cs typeface="+mn-cs"/>
          <a:sym typeface="Calibri"/>
        </a:defRPr>
      </a:lvl1pPr>
      <a:lvl2pPr marL="514350" marR="0" indent="-171450" algn="l" defTabSz="650630" rtl="0" latinLnBrk="0">
        <a:lnSpc>
          <a:spcPct val="90000"/>
        </a:lnSpc>
        <a:spcBef>
          <a:spcPts val="600"/>
        </a:spcBef>
        <a:spcAft>
          <a:spcPts val="0"/>
        </a:spcAft>
        <a:buClrTx/>
        <a:buSzPct val="100000"/>
        <a:buFont typeface="Arial"/>
        <a:buChar char="•"/>
        <a:tabLst/>
        <a:defRPr sz="1800" b="0" i="0" u="none" strike="noStrike" cap="none" spc="0" baseline="0">
          <a:solidFill>
            <a:srgbClr val="000000"/>
          </a:solidFill>
          <a:uFillTx/>
          <a:latin typeface="+mn-lt"/>
          <a:ea typeface="+mn-ea"/>
          <a:cs typeface="+mn-cs"/>
          <a:sym typeface="Calibri"/>
        </a:defRPr>
      </a:lvl2pPr>
      <a:lvl3pPr marL="891539" marR="0" indent="-205739" algn="l" defTabSz="650630" rtl="0" latinLnBrk="0">
        <a:lnSpc>
          <a:spcPct val="90000"/>
        </a:lnSpc>
        <a:spcBef>
          <a:spcPts val="600"/>
        </a:spcBef>
        <a:spcAft>
          <a:spcPts val="0"/>
        </a:spcAft>
        <a:buClrTx/>
        <a:buSzPct val="100000"/>
        <a:buFont typeface="Arial"/>
        <a:buChar char="•"/>
        <a:tabLst/>
        <a:defRPr sz="1800" b="0" i="0" u="none" strike="noStrike" cap="none" spc="0" baseline="0">
          <a:solidFill>
            <a:srgbClr val="000000"/>
          </a:solidFill>
          <a:uFillTx/>
          <a:latin typeface="+mn-lt"/>
          <a:ea typeface="+mn-ea"/>
          <a:cs typeface="+mn-cs"/>
          <a:sym typeface="Calibri"/>
        </a:defRPr>
      </a:lvl3pPr>
      <a:lvl4pPr marL="1266092" marR="0" indent="-237392" algn="l" defTabSz="650630" rtl="0" latinLnBrk="0">
        <a:lnSpc>
          <a:spcPct val="90000"/>
        </a:lnSpc>
        <a:spcBef>
          <a:spcPts val="600"/>
        </a:spcBef>
        <a:spcAft>
          <a:spcPts val="0"/>
        </a:spcAft>
        <a:buClrTx/>
        <a:buSzPct val="100000"/>
        <a:buFont typeface="Arial"/>
        <a:buChar char="•"/>
        <a:tabLst/>
        <a:defRPr sz="1800" b="0" i="0" u="none" strike="noStrike" cap="none" spc="0" baseline="0">
          <a:solidFill>
            <a:srgbClr val="000000"/>
          </a:solidFill>
          <a:uFillTx/>
          <a:latin typeface="+mn-lt"/>
          <a:ea typeface="+mn-ea"/>
          <a:cs typeface="+mn-cs"/>
          <a:sym typeface="Calibri"/>
        </a:defRPr>
      </a:lvl4pPr>
      <a:lvl5pPr marL="1608992" marR="0" indent="-237392" algn="l" defTabSz="650630" rtl="0" latinLnBrk="0">
        <a:lnSpc>
          <a:spcPct val="90000"/>
        </a:lnSpc>
        <a:spcBef>
          <a:spcPts val="600"/>
        </a:spcBef>
        <a:spcAft>
          <a:spcPts val="0"/>
        </a:spcAft>
        <a:buClrTx/>
        <a:buSzPct val="100000"/>
        <a:buFont typeface="Arial"/>
        <a:buChar char="•"/>
        <a:tabLst/>
        <a:defRPr sz="1800" b="0" i="0" u="none" strike="noStrike" cap="none" spc="0" baseline="0">
          <a:solidFill>
            <a:srgbClr val="000000"/>
          </a:solidFill>
          <a:uFillTx/>
          <a:latin typeface="+mn-lt"/>
          <a:ea typeface="+mn-ea"/>
          <a:cs typeface="+mn-cs"/>
          <a:sym typeface="Calibri"/>
        </a:defRPr>
      </a:lvl5pPr>
      <a:lvl6pPr marL="1951892" marR="0" indent="-237392" algn="l" defTabSz="650630" rtl="0" latinLnBrk="0">
        <a:lnSpc>
          <a:spcPct val="90000"/>
        </a:lnSpc>
        <a:spcBef>
          <a:spcPts val="600"/>
        </a:spcBef>
        <a:spcAft>
          <a:spcPts val="0"/>
        </a:spcAft>
        <a:buClrTx/>
        <a:buSzPct val="100000"/>
        <a:buFont typeface="Arial"/>
        <a:buChar char="•"/>
        <a:tabLst/>
        <a:defRPr sz="1800" b="0" i="0" u="none" strike="noStrike" cap="none" spc="0" baseline="0">
          <a:solidFill>
            <a:srgbClr val="000000"/>
          </a:solidFill>
          <a:uFillTx/>
          <a:latin typeface="+mn-lt"/>
          <a:ea typeface="+mn-ea"/>
          <a:cs typeface="+mn-cs"/>
          <a:sym typeface="Calibri"/>
        </a:defRPr>
      </a:lvl6pPr>
      <a:lvl7pPr marL="2294792" marR="0" indent="-237392" algn="l" defTabSz="650630" rtl="0" latinLnBrk="0">
        <a:lnSpc>
          <a:spcPct val="90000"/>
        </a:lnSpc>
        <a:spcBef>
          <a:spcPts val="600"/>
        </a:spcBef>
        <a:spcAft>
          <a:spcPts val="0"/>
        </a:spcAft>
        <a:buClrTx/>
        <a:buSzPct val="100000"/>
        <a:buFont typeface="Arial"/>
        <a:buChar char="•"/>
        <a:tabLst/>
        <a:defRPr sz="1800" b="0" i="0" u="none" strike="noStrike" cap="none" spc="0" baseline="0">
          <a:solidFill>
            <a:srgbClr val="000000"/>
          </a:solidFill>
          <a:uFillTx/>
          <a:latin typeface="+mn-lt"/>
          <a:ea typeface="+mn-ea"/>
          <a:cs typeface="+mn-cs"/>
          <a:sym typeface="Calibri"/>
        </a:defRPr>
      </a:lvl7pPr>
      <a:lvl8pPr marL="2637692" marR="0" indent="-237392" algn="l" defTabSz="650630" rtl="0" latinLnBrk="0">
        <a:lnSpc>
          <a:spcPct val="90000"/>
        </a:lnSpc>
        <a:spcBef>
          <a:spcPts val="600"/>
        </a:spcBef>
        <a:spcAft>
          <a:spcPts val="0"/>
        </a:spcAft>
        <a:buClrTx/>
        <a:buSzPct val="100000"/>
        <a:buFont typeface="Arial"/>
        <a:buChar char="•"/>
        <a:tabLst/>
        <a:defRPr sz="1800" b="0" i="0" u="none" strike="noStrike" cap="none" spc="0" baseline="0">
          <a:solidFill>
            <a:srgbClr val="000000"/>
          </a:solidFill>
          <a:uFillTx/>
          <a:latin typeface="+mn-lt"/>
          <a:ea typeface="+mn-ea"/>
          <a:cs typeface="+mn-cs"/>
          <a:sym typeface="Calibri"/>
        </a:defRPr>
      </a:lvl8pPr>
      <a:lvl9pPr marL="2980592" marR="0" indent="-237392" algn="l" defTabSz="650630" rtl="0" latinLnBrk="0">
        <a:lnSpc>
          <a:spcPct val="90000"/>
        </a:lnSpc>
        <a:spcBef>
          <a:spcPts val="600"/>
        </a:spcBef>
        <a:spcAft>
          <a:spcPts val="0"/>
        </a:spcAft>
        <a:buClrTx/>
        <a:buSzPct val="100000"/>
        <a:buFont typeface="Arial"/>
        <a:buChar char="•"/>
        <a:tabLst/>
        <a:defRPr sz="1800" b="0" i="0" u="none" strike="noStrike" cap="none" spc="0" baseline="0">
          <a:solidFill>
            <a:srgbClr val="000000"/>
          </a:solidFill>
          <a:uFillTx/>
          <a:latin typeface="+mn-lt"/>
          <a:ea typeface="+mn-ea"/>
          <a:cs typeface="+mn-cs"/>
          <a:sym typeface="Calibri"/>
        </a:defRPr>
      </a:lvl9pPr>
    </p:bodyStyle>
    <p:otherStyle>
      <a:lvl1pPr marL="0" marR="0" indent="0" algn="r" defTabSz="433753" rtl="0" latinLnBrk="0">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Calibri"/>
        </a:defRPr>
      </a:lvl1pPr>
      <a:lvl2pPr marL="0" marR="0" indent="457200" algn="r" defTabSz="433753" rtl="0" latinLnBrk="0">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Calibri"/>
        </a:defRPr>
      </a:lvl2pPr>
      <a:lvl3pPr marL="0" marR="0" indent="914400" algn="r" defTabSz="433753" rtl="0" latinLnBrk="0">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Calibri"/>
        </a:defRPr>
      </a:lvl3pPr>
      <a:lvl4pPr marL="0" marR="0" indent="1371600" algn="r" defTabSz="433753" rtl="0" latinLnBrk="0">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Calibri"/>
        </a:defRPr>
      </a:lvl4pPr>
      <a:lvl5pPr marL="0" marR="0" indent="1828800" algn="r" defTabSz="433753" rtl="0" latinLnBrk="0">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Calibri"/>
        </a:defRPr>
      </a:lvl5pPr>
      <a:lvl6pPr marL="0" marR="0" indent="2286000" algn="r" defTabSz="433753" rtl="0" latinLnBrk="0">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Calibri"/>
        </a:defRPr>
      </a:lvl6pPr>
      <a:lvl7pPr marL="0" marR="0" indent="2743200" algn="r" defTabSz="433753" rtl="0" latinLnBrk="0">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Calibri"/>
        </a:defRPr>
      </a:lvl7pPr>
      <a:lvl8pPr marL="0" marR="0" indent="3200400" algn="r" defTabSz="433753" rtl="0" latinLnBrk="0">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Calibri"/>
        </a:defRPr>
      </a:lvl8pPr>
      <a:lvl9pPr marL="0" marR="0" indent="3657600" algn="r" defTabSz="433753" rtl="0" latinLnBrk="0">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png"/><Relationship Id="rId3" Type="http://schemas.openxmlformats.org/officeDocument/2006/relationships/image" Target="../media/image2.gif"/><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image" Target="../media/image1.png"/><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hyperlink" Target="https://drupal.star.bnl.gov/STAR/presentations" TargetMode="External"/><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hueOff val="276587"/>
                <a:satOff val="-4887"/>
                <a:lumOff val="24576"/>
              </a:schemeClr>
            </a:gs>
            <a:gs pos="100000">
              <a:schemeClr val="accent1">
                <a:hueOff val="258141"/>
                <a:satOff val="-1314"/>
                <a:lumOff val="16637"/>
              </a:schemeClr>
            </a:gs>
          </a:gsLst>
          <a:lin ang="5400000" scaled="0"/>
        </a:gradFill>
        <a:effectLst/>
      </p:bgPr>
    </p:bg>
    <p:spTree>
      <p:nvGrpSpPr>
        <p:cNvPr id="1" name=""/>
        <p:cNvGrpSpPr/>
        <p:nvPr/>
      </p:nvGrpSpPr>
      <p:grpSpPr>
        <a:xfrm>
          <a:off x="0" y="0"/>
          <a:ext cx="0" cy="0"/>
          <a:chOff x="0" y="0"/>
          <a:chExt cx="0" cy="0"/>
        </a:xfrm>
      </p:grpSpPr>
      <p:sp>
        <p:nvSpPr>
          <p:cNvPr id="98" name="Rounded Rectangle 21"/>
          <p:cNvSpPr/>
          <p:nvPr/>
        </p:nvSpPr>
        <p:spPr>
          <a:xfrm>
            <a:off x="67294" y="2616991"/>
            <a:ext cx="3456956" cy="1791403"/>
          </a:xfrm>
          <a:prstGeom prst="roundRect">
            <a:avLst>
              <a:gd name="adj" fmla="val 2815"/>
            </a:avLst>
          </a:prstGeom>
          <a:solidFill>
            <a:srgbClr val="FFFFFF"/>
          </a:solidFill>
          <a:ln w="12700">
            <a:solidFill>
              <a:srgbClr val="1F4E79"/>
            </a:solidFill>
            <a:miter/>
          </a:ln>
        </p:spPr>
        <p:txBody>
          <a:bodyPr lIns="43375" tIns="43375" rIns="43375" bIns="43375" anchor="ctr"/>
          <a:lstStyle/>
          <a:p>
            <a:pPr algn="ctr">
              <a:defRPr sz="1200">
                <a:solidFill>
                  <a:srgbClr val="FFFFFF"/>
                </a:solidFill>
              </a:defRPr>
            </a:pPr>
            <a:endParaRPr/>
          </a:p>
        </p:txBody>
      </p:sp>
      <p:pic>
        <p:nvPicPr>
          <p:cNvPr id="4" name="Picture 3" descr="A graph of a graph of a person&#10;&#10;Description automatically generated with medium confidence">
            <a:extLst>
              <a:ext uri="{FF2B5EF4-FFF2-40B4-BE49-F238E27FC236}">
                <a16:creationId xmlns:a16="http://schemas.microsoft.com/office/drawing/2014/main" id="{6D7A1142-64E1-A759-E271-3A61EA8C61C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345"/>
          <a:stretch/>
        </p:blipFill>
        <p:spPr>
          <a:xfrm>
            <a:off x="2101604" y="2632946"/>
            <a:ext cx="1386717" cy="1692525"/>
          </a:xfrm>
          <a:prstGeom prst="rect">
            <a:avLst/>
          </a:prstGeom>
        </p:spPr>
      </p:pic>
      <p:pic>
        <p:nvPicPr>
          <p:cNvPr id="94" name="Picture 24" descr="Picture 24"/>
          <p:cNvPicPr>
            <a:picLocks noChangeAspect="1"/>
          </p:cNvPicPr>
          <p:nvPr/>
        </p:nvPicPr>
        <p:blipFill>
          <a:blip r:embed="rId3"/>
          <a:stretch>
            <a:fillRect/>
          </a:stretch>
        </p:blipFill>
        <p:spPr>
          <a:xfrm>
            <a:off x="-122046" y="-57293"/>
            <a:ext cx="1464761" cy="1207773"/>
          </a:xfrm>
          <a:prstGeom prst="rect">
            <a:avLst/>
          </a:prstGeom>
          <a:ln w="12700">
            <a:miter lim="400000"/>
          </a:ln>
        </p:spPr>
      </p:pic>
      <p:sp>
        <p:nvSpPr>
          <p:cNvPr id="95" name="Text Placeholder 384"/>
          <p:cNvSpPr txBox="1"/>
          <p:nvPr/>
        </p:nvSpPr>
        <p:spPr>
          <a:xfrm>
            <a:off x="1099905" y="253497"/>
            <a:ext cx="4209716" cy="586195"/>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3375" tIns="43375" rIns="43375" bIns="43375" anchor="ctr">
            <a:spAutoFit/>
          </a:bodyPr>
          <a:lstStyle>
            <a:lvl1pPr algn="ctr" defTabSz="2872231">
              <a:lnSpc>
                <a:spcPct val="90000"/>
              </a:lnSpc>
              <a:spcBef>
                <a:spcPts val="3100"/>
              </a:spcBef>
              <a:defRPr sz="1800" b="1">
                <a:solidFill>
                  <a:srgbClr val="1F4E79"/>
                </a:solidFill>
                <a:latin typeface="+mj-lt"/>
                <a:ea typeface="+mj-ea"/>
                <a:cs typeface="+mj-cs"/>
                <a:sym typeface="Helvetica"/>
              </a:defRPr>
            </a:lvl1pPr>
          </a:lstStyle>
          <a:p>
            <a:r>
              <a:rPr lang="en-US" sz="1800" dirty="0"/>
              <a:t>Directed Flow of Protons and Anti-Protons in RHIC Beam Energy Scan II </a:t>
            </a:r>
            <a:endParaRPr dirty="0"/>
          </a:p>
        </p:txBody>
      </p:sp>
      <p:sp>
        <p:nvSpPr>
          <p:cNvPr id="96" name="Text Placeholder 383"/>
          <p:cNvSpPr txBox="1"/>
          <p:nvPr/>
        </p:nvSpPr>
        <p:spPr>
          <a:xfrm>
            <a:off x="750957" y="808774"/>
            <a:ext cx="5476460" cy="198397"/>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3375" tIns="43375" rIns="43375" bIns="43375">
            <a:spAutoFit/>
          </a:bodyPr>
          <a:lstStyle/>
          <a:p>
            <a:pPr algn="ctr" defTabSz="2872231">
              <a:lnSpc>
                <a:spcPct val="90000"/>
              </a:lnSpc>
              <a:spcBef>
                <a:spcPts val="3100"/>
              </a:spcBef>
              <a:defRPr sz="1100">
                <a:solidFill>
                  <a:srgbClr val="1F4E79"/>
                </a:solidFill>
                <a:latin typeface="+mj-lt"/>
                <a:ea typeface="+mj-ea"/>
                <a:cs typeface="+mj-cs"/>
                <a:sym typeface="Helvetica"/>
              </a:defRPr>
            </a:pPr>
            <a:r>
              <a:rPr lang="en-US" sz="800" dirty="0"/>
              <a:t>E</a:t>
            </a:r>
            <a:r>
              <a:rPr sz="800" dirty="0"/>
              <a:t>. </a:t>
            </a:r>
            <a:r>
              <a:rPr lang="en-US" sz="800" dirty="0"/>
              <a:t>Duckworth</a:t>
            </a:r>
            <a:r>
              <a:rPr sz="800" dirty="0"/>
              <a:t> (</a:t>
            </a:r>
            <a:r>
              <a:rPr lang="en-US" sz="800" dirty="0"/>
              <a:t>educkwor@kent.edu</a:t>
            </a:r>
            <a:r>
              <a:rPr sz="800" dirty="0"/>
              <a:t>), </a:t>
            </a:r>
            <a:r>
              <a:rPr lang="en-US" sz="800" dirty="0"/>
              <a:t>Kent State University</a:t>
            </a:r>
            <a:r>
              <a:rPr sz="800" dirty="0"/>
              <a:t>, </a:t>
            </a:r>
            <a:r>
              <a:rPr sz="800" i="1" dirty="0"/>
              <a:t>for the STAR Collaboration</a:t>
            </a:r>
          </a:p>
        </p:txBody>
      </p:sp>
      <p:sp>
        <p:nvSpPr>
          <p:cNvPr id="97" name="Rounded Rectangle 8"/>
          <p:cNvSpPr/>
          <p:nvPr/>
        </p:nvSpPr>
        <p:spPr>
          <a:xfrm>
            <a:off x="72736" y="1070194"/>
            <a:ext cx="6908709" cy="1522301"/>
          </a:xfrm>
          <a:prstGeom prst="roundRect">
            <a:avLst>
              <a:gd name="adj" fmla="val 5155"/>
            </a:avLst>
          </a:prstGeom>
          <a:solidFill>
            <a:srgbClr val="FFFFFF"/>
          </a:solidFill>
          <a:ln w="12700">
            <a:solidFill>
              <a:srgbClr val="1F4E79"/>
            </a:solidFill>
            <a:miter/>
          </a:ln>
        </p:spPr>
        <p:txBody>
          <a:bodyPr lIns="43375" tIns="43375" rIns="43375" bIns="43375" anchor="ctr"/>
          <a:lstStyle/>
          <a:p>
            <a:pPr algn="ctr">
              <a:defRPr sz="1400">
                <a:solidFill>
                  <a:srgbClr val="FFFFFF"/>
                </a:solidFill>
              </a:defRPr>
            </a:pPr>
            <a:endParaRPr/>
          </a:p>
        </p:txBody>
      </p:sp>
      <p:sp>
        <p:nvSpPr>
          <p:cNvPr id="99" name="Text Box 12"/>
          <p:cNvSpPr txBox="1"/>
          <p:nvPr/>
        </p:nvSpPr>
        <p:spPr>
          <a:xfrm>
            <a:off x="4471874" y="8950978"/>
            <a:ext cx="2481778" cy="322315"/>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99" tIns="7199" rIns="7199" bIns="7199">
            <a:spAutoFit/>
          </a:bodyPr>
          <a:lstStyle/>
          <a:p>
            <a:pPr algn="ctr" defTabSz="3569432">
              <a:defRPr sz="1000">
                <a:solidFill>
                  <a:srgbClr val="1F4E79"/>
                </a:solidFill>
                <a:latin typeface="Times New Roman"/>
                <a:ea typeface="Times New Roman"/>
                <a:cs typeface="Times New Roman"/>
                <a:sym typeface="Times New Roman"/>
              </a:defRPr>
            </a:pPr>
            <a:r>
              <a:rPr dirty="0"/>
              <a:t>The STAR Collaboration</a:t>
            </a:r>
            <a:r>
              <a:rPr sz="1000" dirty="0"/>
              <a:t>  </a:t>
            </a:r>
            <a:r>
              <a:rPr sz="1000" u="sng" dirty="0">
                <a:solidFill>
                  <a:srgbClr val="0563C1"/>
                </a:solidFill>
                <a:uFill>
                  <a:solidFill>
                    <a:srgbClr val="0563C1"/>
                  </a:solidFill>
                </a:uFill>
                <a:hlinkClick r:id="rId4"/>
              </a:rPr>
              <a:t>https://drupal.star.bnl.gov/STAR/presentations</a:t>
            </a:r>
            <a:r>
              <a:rPr dirty="0"/>
              <a:t> </a:t>
            </a:r>
          </a:p>
        </p:txBody>
      </p:sp>
      <p:sp>
        <p:nvSpPr>
          <p:cNvPr id="100" name="Text Placeholder 333"/>
          <p:cNvSpPr txBox="1"/>
          <p:nvPr/>
        </p:nvSpPr>
        <p:spPr>
          <a:xfrm>
            <a:off x="102780" y="1082636"/>
            <a:ext cx="6861842" cy="1490428"/>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487" tIns="6487" rIns="6487" bIns="6487">
            <a:spAutoFit/>
          </a:bodyPr>
          <a:lstStyle/>
          <a:p>
            <a:pPr algn="ctr" defTabSz="1718098">
              <a:defRPr sz="1100" b="1">
                <a:solidFill>
                  <a:srgbClr val="1F4E79"/>
                </a:solidFill>
                <a:latin typeface="+mj-lt"/>
                <a:ea typeface="+mj-ea"/>
                <a:cs typeface="+mj-cs"/>
                <a:sym typeface="Helvetica"/>
              </a:defRPr>
            </a:pPr>
            <a:r>
              <a:rPr sz="800" dirty="0"/>
              <a:t>Abstract</a:t>
            </a:r>
            <a:endParaRPr sz="800" dirty="0">
              <a:solidFill>
                <a:srgbClr val="888888"/>
              </a:solidFill>
            </a:endParaRPr>
          </a:p>
          <a:p>
            <a:pPr defTabSz="1718098">
              <a:defRPr sz="1100">
                <a:solidFill>
                  <a:srgbClr val="1F4E79"/>
                </a:solidFill>
                <a:latin typeface="+mj-lt"/>
                <a:ea typeface="+mj-ea"/>
                <a:cs typeface="+mj-cs"/>
                <a:sym typeface="Helvetica"/>
              </a:defRPr>
            </a:pPr>
            <a:r>
              <a:rPr lang="en-US" sz="800" dirty="0"/>
              <a:t>Directed flow of particles is an important feature seen in heavy-ion collisions and is a sensitive probe of the equation of state (</a:t>
            </a:r>
            <a:r>
              <a:rPr lang="en-US" sz="800" dirty="0" err="1"/>
              <a:t>EoS</a:t>
            </a:r>
            <a:r>
              <a:rPr lang="en-US" sz="800" dirty="0"/>
              <a:t>) of the matter produced in the collisions. Model calculations have also predicted that directed flow could be a sensitive probe of the softening of </a:t>
            </a:r>
            <a:r>
              <a:rPr lang="en-US" sz="800" dirty="0" err="1"/>
              <a:t>EoS</a:t>
            </a:r>
            <a:r>
              <a:rPr lang="en-US" sz="800" dirty="0"/>
              <a:t> associated with a first order phase transition. Directed flow of protons and anti-protons are also of interest as they offer sensitivity to both the contributions from the transported quarks and also the medium generated component from the produced quarks. Measurements of proton and net-proton directed flow from BES-I have shown that there is a non-monotonous dependence on collision energy at mid-rapidity. We will present measurements of the directed flow of protons and antiprotons from 19.6, 14.6, and 7.7 GeV </a:t>
            </a:r>
            <a:r>
              <a:rPr lang="en-US" sz="800" dirty="0" err="1"/>
              <a:t>Au+Au</a:t>
            </a:r>
            <a:r>
              <a:rPr lang="en-US" sz="800" dirty="0"/>
              <a:t> collisions for 10-40% centrality, using high statistics BES-II data from the STAR experiment at RHIC. We will also present a decomposition of proton directed flow into a medium generated component and a component (v</a:t>
            </a:r>
            <a:r>
              <a:rPr lang="en-US" sz="800" baseline="-25000" dirty="0"/>
              <a:t>1</a:t>
            </a:r>
            <a:r>
              <a:rPr lang="en-US" sz="800" dirty="0"/>
              <a:t> excess) attributed to transported protons. The excess v</a:t>
            </a:r>
            <a:r>
              <a:rPr lang="en-US" sz="800" baseline="-25000" dirty="0"/>
              <a:t>1</a:t>
            </a:r>
            <a:r>
              <a:rPr lang="en-US" sz="800" dirty="0"/>
              <a:t> is found to show a simple scaling between collision energies of 200 GeV to ~10 GeV, but to break scaling below that. The new results have significantly reduced uncertainties and also allow differential measurements in centrality and transverse momentum. Measurements will be compared to different model calculations and implications to the understanding of the QCD phase structure and </a:t>
            </a:r>
            <a:r>
              <a:rPr lang="en-US" sz="800" dirty="0" err="1"/>
              <a:t>EoS</a:t>
            </a:r>
            <a:r>
              <a:rPr lang="en-US" sz="800" dirty="0"/>
              <a:t> of the medium will be discussed.</a:t>
            </a:r>
            <a:endParaRPr lang="en-US" sz="800" dirty="0">
              <a:solidFill>
                <a:srgbClr val="888888"/>
              </a:solidFill>
            </a:endParaRPr>
          </a:p>
        </p:txBody>
      </p:sp>
      <p:pic>
        <p:nvPicPr>
          <p:cNvPr id="101" name="Picture 28" descr="Picture 28"/>
          <p:cNvPicPr>
            <a:picLocks noChangeAspect="1"/>
          </p:cNvPicPr>
          <p:nvPr/>
        </p:nvPicPr>
        <p:blipFill>
          <a:blip r:embed="rId5"/>
          <a:stretch>
            <a:fillRect/>
          </a:stretch>
        </p:blipFill>
        <p:spPr>
          <a:xfrm>
            <a:off x="104163" y="8994107"/>
            <a:ext cx="1816492" cy="304912"/>
          </a:xfrm>
          <a:prstGeom prst="rect">
            <a:avLst/>
          </a:prstGeom>
          <a:ln w="12700">
            <a:miter lim="400000"/>
          </a:ln>
        </p:spPr>
      </p:pic>
      <mc:AlternateContent xmlns:mc="http://schemas.openxmlformats.org/markup-compatibility/2006" xmlns:a14="http://schemas.microsoft.com/office/drawing/2010/main">
        <mc:Choice Requires="a14">
          <p:sp>
            <p:nvSpPr>
              <p:cNvPr id="102" name="Text Placeholder 333"/>
              <p:cNvSpPr txBox="1"/>
              <p:nvPr/>
            </p:nvSpPr>
            <p:spPr>
              <a:xfrm>
                <a:off x="102780" y="2678855"/>
                <a:ext cx="2044269" cy="1663296"/>
              </a:xfrm>
              <a:prstGeom prst="rect">
                <a:avLst/>
              </a:prstGeom>
              <a:ln w="3175">
                <a:miter lim="400000"/>
              </a:ln>
              <a:extLst>
                <a:ext uri="{C572A759-6A51-4108-AA02-DFA0A04FC94B}">
                  <ma14:wrappingTextBoxFlag xmlns:ma14="http://schemas.microsoft.com/office/mac/drawingml/2011/main" xmlns:m="http://schemas.openxmlformats.org/officeDocument/2006/math" xmlns="" val="1"/>
                </a:ext>
              </a:extLst>
            </p:spPr>
            <p:txBody>
              <a:bodyPr wrap="square" lIns="6487" tIns="6487" rIns="6487" bIns="6487">
                <a:spAutoFit/>
              </a:bodyPr>
              <a:lstStyle/>
              <a:p>
                <a:pPr defTabSz="1718098">
                  <a:defRPr sz="1100" b="1">
                    <a:solidFill>
                      <a:srgbClr val="1F4E79"/>
                    </a:solidFill>
                    <a:latin typeface="+mj-lt"/>
                    <a:ea typeface="+mj-ea"/>
                    <a:cs typeface="+mj-cs"/>
                    <a:sym typeface="Helvetica"/>
                  </a:defRPr>
                </a:pPr>
                <a:r>
                  <a:rPr lang="en-US" sz="800" dirty="0"/>
                  <a:t>Motivation</a:t>
                </a:r>
                <a:endParaRPr sz="800" dirty="0"/>
              </a:p>
              <a:p>
                <a:pPr defTabSz="1718098">
                  <a:defRPr sz="1100">
                    <a:solidFill>
                      <a:srgbClr val="1F4E79"/>
                    </a:solidFill>
                    <a:latin typeface="+mj-lt"/>
                    <a:ea typeface="+mj-ea"/>
                    <a:cs typeface="+mj-cs"/>
                    <a:sym typeface="Helvetica"/>
                  </a:defRPr>
                </a:pPr>
                <a:r>
                  <a:rPr lang="en-US" sz="800" dirty="0"/>
                  <a:t>dv</a:t>
                </a:r>
                <a:r>
                  <a:rPr lang="en-US" sz="800" baseline="-25000" dirty="0"/>
                  <a:t>1</a:t>
                </a:r>
                <a:r>
                  <a:rPr lang="en-US" sz="800" dirty="0"/>
                  <a:t>/</a:t>
                </a:r>
                <a:r>
                  <a:rPr lang="en-US" sz="800" dirty="0" err="1"/>
                  <a:t>dy</a:t>
                </a:r>
                <a:r>
                  <a:rPr lang="en-US" sz="800" dirty="0"/>
                  <a:t> of net protons at mid-rapidity exhibits non-monotonic behavior as a function of collision energy.</a:t>
                </a:r>
              </a:p>
              <a:p>
                <a:pPr defTabSz="1718098">
                  <a:defRPr sz="1100">
                    <a:solidFill>
                      <a:srgbClr val="1F4E79"/>
                    </a:solidFill>
                    <a:latin typeface="+mj-lt"/>
                    <a:ea typeface="+mj-ea"/>
                    <a:cs typeface="+mj-cs"/>
                    <a:sym typeface="Helvetica"/>
                  </a:defRPr>
                </a:pPr>
                <a14:m>
                  <m:oMathPara xmlns:m="http://schemas.openxmlformats.org/officeDocument/2006/math">
                    <m:oMathParaPr>
                      <m:jc m:val="centerGroup"/>
                    </m:oMathParaPr>
                    <m:oMath xmlns:m="http://schemas.openxmlformats.org/officeDocument/2006/math">
                      <m:sSub>
                        <m:sSubPr>
                          <m:ctrlPr>
                            <a:rPr lang="en-US" sz="800" i="1" smtClean="0">
                              <a:latin typeface="Cambria Math" panose="02040503050406030204" pitchFamily="18" charset="0"/>
                            </a:rPr>
                          </m:ctrlPr>
                        </m:sSubPr>
                        <m:e>
                          <m:r>
                            <a:rPr lang="en-US" sz="800" i="1">
                              <a:latin typeface="Cambria Math" panose="02040503050406030204" pitchFamily="18" charset="0"/>
                            </a:rPr>
                            <m:t>𝑣</m:t>
                          </m:r>
                        </m:e>
                        <m:sub>
                          <m:r>
                            <a:rPr lang="en-US" sz="800" i="1">
                              <a:latin typeface="Cambria Math" panose="02040503050406030204" pitchFamily="18" charset="0"/>
                            </a:rPr>
                            <m:t>1</m:t>
                          </m:r>
                          <m:r>
                            <a:rPr lang="en-US" sz="800" i="1">
                              <a:latin typeface="Cambria Math" panose="02040503050406030204" pitchFamily="18" charset="0"/>
                            </a:rPr>
                            <m:t>,</m:t>
                          </m:r>
                          <m:r>
                            <a:rPr lang="en-US" sz="800" i="1">
                              <a:latin typeface="Cambria Math" panose="02040503050406030204" pitchFamily="18" charset="0"/>
                            </a:rPr>
                            <m:t>𝑛𝑒𝑡</m:t>
                          </m:r>
                        </m:sub>
                      </m:sSub>
                      <m:r>
                        <a:rPr lang="en-US" sz="800" i="1">
                          <a:latin typeface="Cambria Math" panose="02040503050406030204" pitchFamily="18" charset="0"/>
                        </a:rPr>
                        <m:t>=</m:t>
                      </m:r>
                      <m:f>
                        <m:fPr>
                          <m:ctrlPr>
                            <a:rPr lang="en-US" sz="800" i="1">
                              <a:latin typeface="Cambria Math" panose="02040503050406030204" pitchFamily="18" charset="0"/>
                            </a:rPr>
                          </m:ctrlPr>
                        </m:fPr>
                        <m:num>
                          <m:d>
                            <m:dPr>
                              <m:ctrlPr>
                                <a:rPr lang="en-US" sz="800" i="1">
                                  <a:latin typeface="Cambria Math" panose="02040503050406030204" pitchFamily="18" charset="0"/>
                                </a:rPr>
                              </m:ctrlPr>
                            </m:dPr>
                            <m:e>
                              <m:sSub>
                                <m:sSubPr>
                                  <m:ctrlPr>
                                    <a:rPr lang="en-US" sz="800" i="1">
                                      <a:latin typeface="Cambria Math" panose="02040503050406030204" pitchFamily="18" charset="0"/>
                                    </a:rPr>
                                  </m:ctrlPr>
                                </m:sSubPr>
                                <m:e>
                                  <m:r>
                                    <a:rPr lang="en-US" sz="800" i="1">
                                      <a:latin typeface="Cambria Math" panose="02040503050406030204" pitchFamily="18" charset="0"/>
                                    </a:rPr>
                                    <m:t>𝑣</m:t>
                                  </m:r>
                                </m:e>
                                <m:sub>
                                  <m:r>
                                    <a:rPr lang="en-US" sz="800" i="1">
                                      <a:latin typeface="Cambria Math" panose="02040503050406030204" pitchFamily="18" charset="0"/>
                                    </a:rPr>
                                    <m:t>1</m:t>
                                  </m:r>
                                  <m:r>
                                    <a:rPr lang="en-US" sz="800" i="1">
                                      <a:latin typeface="Cambria Math" panose="02040503050406030204" pitchFamily="18" charset="0"/>
                                    </a:rPr>
                                    <m:t>,</m:t>
                                  </m:r>
                                  <m:r>
                                    <a:rPr lang="en-US" sz="800" i="1">
                                      <a:latin typeface="Cambria Math" panose="02040503050406030204" pitchFamily="18" charset="0"/>
                                    </a:rPr>
                                    <m:t>𝑝</m:t>
                                  </m:r>
                                </m:sub>
                              </m:sSub>
                              <m:r>
                                <a:rPr lang="en-US" sz="800" i="1">
                                  <a:latin typeface="Cambria Math" panose="02040503050406030204" pitchFamily="18" charset="0"/>
                                </a:rPr>
                                <m:t>−</m:t>
                              </m:r>
                              <m:r>
                                <a:rPr lang="en-US" sz="800" i="1">
                                  <a:latin typeface="Cambria Math" panose="02040503050406030204" pitchFamily="18" charset="0"/>
                                </a:rPr>
                                <m:t>𝑟</m:t>
                              </m:r>
                              <m:sSub>
                                <m:sSubPr>
                                  <m:ctrlPr>
                                    <a:rPr lang="en-US" sz="800" i="1">
                                      <a:latin typeface="Cambria Math" panose="02040503050406030204" pitchFamily="18" charset="0"/>
                                    </a:rPr>
                                  </m:ctrlPr>
                                </m:sSubPr>
                                <m:e>
                                  <m:r>
                                    <a:rPr lang="en-US" sz="800" i="1">
                                      <a:latin typeface="Cambria Math" panose="02040503050406030204" pitchFamily="18" charset="0"/>
                                    </a:rPr>
                                    <m:t>𝑣</m:t>
                                  </m:r>
                                </m:e>
                                <m:sub>
                                  <m:r>
                                    <a:rPr lang="en-US" sz="800" i="1">
                                      <a:latin typeface="Cambria Math" panose="02040503050406030204" pitchFamily="18" charset="0"/>
                                    </a:rPr>
                                    <m:t>1</m:t>
                                  </m:r>
                                  <m:acc>
                                    <m:accPr>
                                      <m:chr m:val="̅"/>
                                      <m:ctrlPr>
                                        <a:rPr lang="en-US" sz="800" i="1">
                                          <a:latin typeface="Cambria Math" panose="02040503050406030204" pitchFamily="18" charset="0"/>
                                        </a:rPr>
                                      </m:ctrlPr>
                                    </m:accPr>
                                    <m:e>
                                      <m:r>
                                        <a:rPr lang="en-US" sz="800" i="1">
                                          <a:latin typeface="Cambria Math" panose="02040503050406030204" pitchFamily="18" charset="0"/>
                                        </a:rPr>
                                        <m:t>𝑝</m:t>
                                      </m:r>
                                    </m:e>
                                  </m:acc>
                                </m:sub>
                              </m:sSub>
                            </m:e>
                          </m:d>
                        </m:num>
                        <m:den>
                          <m:r>
                            <a:rPr lang="en-US" sz="800" i="1">
                              <a:latin typeface="Cambria Math" panose="02040503050406030204" pitchFamily="18" charset="0"/>
                            </a:rPr>
                            <m:t>1</m:t>
                          </m:r>
                          <m:r>
                            <a:rPr lang="en-US" sz="800" i="1">
                              <a:latin typeface="Cambria Math" panose="02040503050406030204" pitchFamily="18" charset="0"/>
                            </a:rPr>
                            <m:t>−</m:t>
                          </m:r>
                          <m:r>
                            <a:rPr lang="en-US" sz="800" i="1">
                              <a:latin typeface="Cambria Math" panose="02040503050406030204" pitchFamily="18" charset="0"/>
                            </a:rPr>
                            <m:t>𝑟</m:t>
                          </m:r>
                        </m:den>
                      </m:f>
                    </m:oMath>
                  </m:oMathPara>
                </a14:m>
                <a:endParaRPr lang="en-US" sz="1000" dirty="0"/>
              </a:p>
              <a:p>
                <a:pPr defTabSz="1718098">
                  <a:defRPr sz="1100">
                    <a:solidFill>
                      <a:srgbClr val="1F4E79"/>
                    </a:solidFill>
                    <a:latin typeface="+mj-lt"/>
                    <a:ea typeface="+mj-ea"/>
                    <a:cs typeface="+mj-cs"/>
                    <a:sym typeface="Helvetica"/>
                  </a:defRPr>
                </a:pPr>
                <a:r>
                  <a:rPr lang="en-US" sz="800" dirty="0"/>
                  <a:t>(r is the yield ratio of anti-protons to protons)</a:t>
                </a:r>
              </a:p>
              <a:p>
                <a:pPr defTabSz="1718098">
                  <a:defRPr sz="1100">
                    <a:solidFill>
                      <a:srgbClr val="1F4E79"/>
                    </a:solidFill>
                    <a:latin typeface="+mj-lt"/>
                    <a:ea typeface="+mj-ea"/>
                    <a:cs typeface="+mj-cs"/>
                    <a:sym typeface="Helvetica"/>
                  </a:defRPr>
                </a:pPr>
                <a:endParaRPr lang="en-US" sz="800" dirty="0"/>
              </a:p>
              <a:p>
                <a:pPr defTabSz="1718098">
                  <a:defRPr sz="1100">
                    <a:solidFill>
                      <a:srgbClr val="1F4E79"/>
                    </a:solidFill>
                    <a:latin typeface="+mj-lt"/>
                    <a:ea typeface="+mj-ea"/>
                    <a:cs typeface="+mj-cs"/>
                    <a:sym typeface="Helvetica"/>
                  </a:defRPr>
                </a:pPr>
                <a:r>
                  <a:rPr lang="en-US" sz="800" dirty="0"/>
                  <a:t>Alternatively, we can look at excess proton v</a:t>
                </a:r>
                <a:r>
                  <a:rPr lang="en-US" sz="800" baseline="-25000" dirty="0"/>
                  <a:t>1</a:t>
                </a:r>
                <a:r>
                  <a:rPr lang="en-US" sz="800" dirty="0"/>
                  <a:t> to better understand the origin of the proton v</a:t>
                </a:r>
                <a:r>
                  <a:rPr lang="en-US" sz="800" baseline="-25000" dirty="0"/>
                  <a:t>1</a:t>
                </a:r>
                <a:r>
                  <a:rPr lang="en-US" sz="800" dirty="0"/>
                  <a:t> and its beam energy dependence</a:t>
                </a:r>
                <a:r>
                  <a:rPr lang="en-US" sz="1000" dirty="0"/>
                  <a:t>.</a:t>
                </a:r>
              </a:p>
              <a:p>
                <a:pPr defTabSz="1718098">
                  <a:defRPr sz="1100">
                    <a:solidFill>
                      <a:srgbClr val="1F4E79"/>
                    </a:solidFill>
                    <a:latin typeface="+mj-lt"/>
                    <a:ea typeface="+mj-ea"/>
                    <a:cs typeface="+mj-cs"/>
                    <a:sym typeface="Helvetica"/>
                  </a:defRPr>
                </a:pPr>
                <a14:m>
                  <m:oMathPara xmlns:m="http://schemas.openxmlformats.org/officeDocument/2006/math">
                    <m:oMathParaPr>
                      <m:jc m:val="centerGroup"/>
                    </m:oMathParaPr>
                    <m:oMath xmlns:m="http://schemas.openxmlformats.org/officeDocument/2006/math">
                      <m:sSub>
                        <m:sSubPr>
                          <m:ctrlPr>
                            <a:rPr lang="en-US" sz="800" i="1" smtClean="0">
                              <a:latin typeface="Cambria Math" panose="02040503050406030204" pitchFamily="18" charset="0"/>
                            </a:rPr>
                          </m:ctrlPr>
                        </m:sSubPr>
                        <m:e>
                          <m:r>
                            <a:rPr lang="en-US" sz="800" i="1">
                              <a:latin typeface="Cambria Math" panose="02040503050406030204" pitchFamily="18" charset="0"/>
                            </a:rPr>
                            <m:t>𝑣</m:t>
                          </m:r>
                        </m:e>
                        <m:sub>
                          <m:r>
                            <a:rPr lang="en-US" sz="800" i="1">
                              <a:latin typeface="Cambria Math" panose="02040503050406030204" pitchFamily="18" charset="0"/>
                            </a:rPr>
                            <m:t>1</m:t>
                          </m:r>
                          <m:r>
                            <a:rPr lang="en-US" sz="800" i="1">
                              <a:latin typeface="Cambria Math" panose="02040503050406030204" pitchFamily="18" charset="0"/>
                            </a:rPr>
                            <m:t>,</m:t>
                          </m:r>
                          <m:r>
                            <a:rPr lang="en-US" sz="800" i="1">
                              <a:latin typeface="Cambria Math" panose="02040503050406030204" pitchFamily="18" charset="0"/>
                            </a:rPr>
                            <m:t>𝑒𝑥𝑐𝑒𝑠𝑠</m:t>
                          </m:r>
                        </m:sub>
                      </m:sSub>
                      <m:r>
                        <a:rPr lang="en-US" sz="800" i="1">
                          <a:latin typeface="Cambria Math" panose="02040503050406030204" pitchFamily="18" charset="0"/>
                        </a:rPr>
                        <m:t>=</m:t>
                      </m:r>
                      <m:f>
                        <m:fPr>
                          <m:ctrlPr>
                            <a:rPr lang="en-US" sz="800" i="1">
                              <a:latin typeface="Cambria Math" panose="02040503050406030204" pitchFamily="18" charset="0"/>
                            </a:rPr>
                          </m:ctrlPr>
                        </m:fPr>
                        <m:num>
                          <m:d>
                            <m:dPr>
                              <m:ctrlPr>
                                <a:rPr lang="en-US" sz="800" i="1">
                                  <a:latin typeface="Cambria Math" panose="02040503050406030204" pitchFamily="18" charset="0"/>
                                </a:rPr>
                              </m:ctrlPr>
                            </m:dPr>
                            <m:e>
                              <m:sSub>
                                <m:sSubPr>
                                  <m:ctrlPr>
                                    <a:rPr lang="en-US" sz="800" i="1">
                                      <a:latin typeface="Cambria Math" panose="02040503050406030204" pitchFamily="18" charset="0"/>
                                    </a:rPr>
                                  </m:ctrlPr>
                                </m:sSubPr>
                                <m:e>
                                  <m:r>
                                    <a:rPr lang="en-US" sz="800" i="1">
                                      <a:latin typeface="Cambria Math" panose="02040503050406030204" pitchFamily="18" charset="0"/>
                                    </a:rPr>
                                    <m:t>𝑣</m:t>
                                  </m:r>
                                </m:e>
                                <m:sub>
                                  <m:r>
                                    <a:rPr lang="en-US" sz="800" i="1">
                                      <a:latin typeface="Cambria Math" panose="02040503050406030204" pitchFamily="18" charset="0"/>
                                    </a:rPr>
                                    <m:t>1</m:t>
                                  </m:r>
                                  <m:r>
                                    <a:rPr lang="en-US" sz="800" i="1">
                                      <a:latin typeface="Cambria Math" panose="02040503050406030204" pitchFamily="18" charset="0"/>
                                    </a:rPr>
                                    <m:t>,</m:t>
                                  </m:r>
                                  <m:r>
                                    <a:rPr lang="en-US" sz="800" i="1">
                                      <a:latin typeface="Cambria Math" panose="02040503050406030204" pitchFamily="18" charset="0"/>
                                    </a:rPr>
                                    <m:t>𝑝</m:t>
                                  </m:r>
                                </m:sub>
                              </m:sSub>
                              <m:r>
                                <a:rPr lang="en-US" sz="800" i="1">
                                  <a:latin typeface="Cambria Math" panose="02040503050406030204" pitchFamily="18" charset="0"/>
                                </a:rPr>
                                <m:t>−</m:t>
                              </m:r>
                              <m:sSub>
                                <m:sSubPr>
                                  <m:ctrlPr>
                                    <a:rPr lang="en-US" sz="800" i="1">
                                      <a:latin typeface="Cambria Math" panose="02040503050406030204" pitchFamily="18" charset="0"/>
                                    </a:rPr>
                                  </m:ctrlPr>
                                </m:sSubPr>
                                <m:e>
                                  <m:r>
                                    <a:rPr lang="en-US" sz="800" i="1">
                                      <a:latin typeface="Cambria Math" panose="02040503050406030204" pitchFamily="18" charset="0"/>
                                    </a:rPr>
                                    <m:t>𝑣</m:t>
                                  </m:r>
                                </m:e>
                                <m:sub>
                                  <m:r>
                                    <a:rPr lang="en-US" sz="800" i="1">
                                      <a:latin typeface="Cambria Math" panose="02040503050406030204" pitchFamily="18" charset="0"/>
                                    </a:rPr>
                                    <m:t>1</m:t>
                                  </m:r>
                                  <m:acc>
                                    <m:accPr>
                                      <m:chr m:val="̅"/>
                                      <m:ctrlPr>
                                        <a:rPr lang="en-US" sz="800" i="1">
                                          <a:latin typeface="Cambria Math" panose="02040503050406030204" pitchFamily="18" charset="0"/>
                                        </a:rPr>
                                      </m:ctrlPr>
                                    </m:accPr>
                                    <m:e>
                                      <m:r>
                                        <a:rPr lang="en-US" sz="800" i="1">
                                          <a:latin typeface="Cambria Math" panose="02040503050406030204" pitchFamily="18" charset="0"/>
                                        </a:rPr>
                                        <m:t>𝑝</m:t>
                                      </m:r>
                                    </m:e>
                                  </m:acc>
                                </m:sub>
                              </m:sSub>
                            </m:e>
                          </m:d>
                        </m:num>
                        <m:den>
                          <m:r>
                            <a:rPr lang="en-US" sz="800" i="1">
                              <a:latin typeface="Cambria Math" panose="02040503050406030204" pitchFamily="18" charset="0"/>
                            </a:rPr>
                            <m:t>1</m:t>
                          </m:r>
                          <m:r>
                            <a:rPr lang="en-US" sz="800" i="1">
                              <a:latin typeface="Cambria Math" panose="02040503050406030204" pitchFamily="18" charset="0"/>
                            </a:rPr>
                            <m:t>−</m:t>
                          </m:r>
                          <m:r>
                            <a:rPr lang="en-US" sz="800" i="1">
                              <a:latin typeface="Cambria Math" panose="02040503050406030204" pitchFamily="18" charset="0"/>
                            </a:rPr>
                            <m:t>𝑟</m:t>
                          </m:r>
                        </m:den>
                      </m:f>
                    </m:oMath>
                  </m:oMathPara>
                </a14:m>
                <a:endParaRPr lang="en-US" sz="800" dirty="0"/>
              </a:p>
            </p:txBody>
          </p:sp>
        </mc:Choice>
        <mc:Fallback xmlns="">
          <p:sp>
            <p:nvSpPr>
              <p:cNvPr id="102" name="Text Placeholder 333"/>
              <p:cNvSpPr txBox="1">
                <a:spLocks noRot="1" noChangeAspect="1" noMove="1" noResize="1" noEditPoints="1" noAdjustHandles="1" noChangeArrowheads="1" noChangeShapeType="1" noTextEdit="1"/>
              </p:cNvSpPr>
              <p:nvPr/>
            </p:nvSpPr>
            <p:spPr>
              <a:xfrm>
                <a:off x="102780" y="2678855"/>
                <a:ext cx="2044269" cy="1663296"/>
              </a:xfrm>
              <a:prstGeom prst="rect">
                <a:avLst/>
              </a:prstGeom>
              <a:blipFill>
                <a:blip r:embed="rId6"/>
                <a:stretch>
                  <a:fillRect l="-2985" t="-1465" r="-1791" b="-1099"/>
                </a:stretch>
              </a:blipFill>
              <a:ln w="3175">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p:sp>
        <p:nvSpPr>
          <p:cNvPr id="103" name="TextBox 1"/>
          <p:cNvSpPr txBox="1"/>
          <p:nvPr/>
        </p:nvSpPr>
        <p:spPr>
          <a:xfrm>
            <a:off x="127390" y="8771813"/>
            <a:ext cx="1484583" cy="233217"/>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3375" tIns="43375" rIns="43375" bIns="43375">
            <a:spAutoFit/>
          </a:bodyPr>
          <a:lstStyle>
            <a:lvl1pPr>
              <a:defRPr sz="1100">
                <a:latin typeface="Times New Roman"/>
                <a:ea typeface="Times New Roman"/>
                <a:cs typeface="Times New Roman"/>
                <a:sym typeface="Times New Roman"/>
              </a:defRPr>
            </a:lvl1pPr>
          </a:lstStyle>
          <a:p>
            <a:r>
              <a:rPr dirty="0"/>
              <a:t>Supported in part by the </a:t>
            </a:r>
          </a:p>
        </p:txBody>
      </p:sp>
      <p:pic>
        <p:nvPicPr>
          <p:cNvPr id="105" name="Screen Shot 2023-08-14 at 7.59.39 PM.png" descr="Screen Shot 2023-08-14 at 7.59.39 PM.png"/>
          <p:cNvPicPr>
            <a:picLocks noChangeAspect="1"/>
          </p:cNvPicPr>
          <p:nvPr/>
        </p:nvPicPr>
        <p:blipFill>
          <a:blip r:embed="rId7"/>
          <a:stretch>
            <a:fillRect/>
          </a:stretch>
        </p:blipFill>
        <p:spPr>
          <a:xfrm>
            <a:off x="6349963" y="44307"/>
            <a:ext cx="606534" cy="1004573"/>
          </a:xfrm>
          <a:prstGeom prst="rect">
            <a:avLst/>
          </a:prstGeom>
          <a:ln w="12700">
            <a:miter lim="400000"/>
          </a:ln>
        </p:spPr>
      </p:pic>
      <p:sp>
        <p:nvSpPr>
          <p:cNvPr id="106" name="TextBox 3"/>
          <p:cNvSpPr txBox="1"/>
          <p:nvPr/>
        </p:nvSpPr>
        <p:spPr>
          <a:xfrm rot="16200000">
            <a:off x="5843631" y="370438"/>
            <a:ext cx="767572" cy="276111"/>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3375" tIns="43375" rIns="43375" bIns="43375">
            <a:spAutoFit/>
          </a:bodyPr>
          <a:lstStyle>
            <a:lvl1pPr>
              <a:defRPr sz="1400" b="1">
                <a:solidFill>
                  <a:srgbClr val="1F4E79"/>
                </a:solidFill>
              </a:defRPr>
            </a:lvl1pPr>
          </a:lstStyle>
          <a:p>
            <a:r>
              <a:t>QM 2023</a:t>
            </a:r>
          </a:p>
        </p:txBody>
      </p:sp>
      <p:sp>
        <p:nvSpPr>
          <p:cNvPr id="2" name="Rounded Rectangle 21">
            <a:extLst>
              <a:ext uri="{FF2B5EF4-FFF2-40B4-BE49-F238E27FC236}">
                <a16:creationId xmlns:a16="http://schemas.microsoft.com/office/drawing/2014/main" id="{20EA313F-8154-C89D-5A5E-46AC5C15A136}"/>
              </a:ext>
            </a:extLst>
          </p:cNvPr>
          <p:cNvSpPr/>
          <p:nvPr/>
        </p:nvSpPr>
        <p:spPr>
          <a:xfrm>
            <a:off x="5353050" y="2616990"/>
            <a:ext cx="1628156" cy="6154823"/>
          </a:xfrm>
          <a:prstGeom prst="roundRect">
            <a:avLst>
              <a:gd name="adj" fmla="val 2591"/>
            </a:avLst>
          </a:prstGeom>
          <a:solidFill>
            <a:srgbClr val="FFFFFF"/>
          </a:solidFill>
          <a:ln w="12700">
            <a:solidFill>
              <a:srgbClr val="1F4E79"/>
            </a:solidFill>
            <a:miter/>
          </a:ln>
        </p:spPr>
        <p:txBody>
          <a:bodyPr lIns="43375" tIns="43375" rIns="43375" bIns="43375" anchor="ctr"/>
          <a:lstStyle/>
          <a:p>
            <a:pPr algn="ctr">
              <a:defRPr sz="1200">
                <a:solidFill>
                  <a:srgbClr val="FFFFFF"/>
                </a:solidFill>
              </a:defRPr>
            </a:pPr>
            <a:endParaRPr/>
          </a:p>
        </p:txBody>
      </p:sp>
      <p:sp>
        <p:nvSpPr>
          <p:cNvPr id="6" name="Text Placeholder 333">
            <a:extLst>
              <a:ext uri="{FF2B5EF4-FFF2-40B4-BE49-F238E27FC236}">
                <a16:creationId xmlns:a16="http://schemas.microsoft.com/office/drawing/2014/main" id="{FA142C88-9621-D061-0ECD-880259B48D56}"/>
              </a:ext>
            </a:extLst>
          </p:cNvPr>
          <p:cNvSpPr txBox="1"/>
          <p:nvPr/>
        </p:nvSpPr>
        <p:spPr>
          <a:xfrm>
            <a:off x="5401078" y="2675886"/>
            <a:ext cx="1566019" cy="4352750"/>
          </a:xfrm>
          <a:prstGeom prst="rect">
            <a:avLst/>
          </a:prstGeom>
          <a:ln w="3175">
            <a:miter lim="400000"/>
          </a:ln>
          <a:extLst>
            <a:ext uri="{C572A759-6A51-4108-AA02-DFA0A04FC94B}">
              <ma14:wrappingTextBoxFlag xmlns:ma14="http://schemas.microsoft.com/office/mac/drawingml/2011/main" xmlns:m="http://schemas.openxmlformats.org/officeDocument/2006/math" xmlns="" xmlns:a14="http://schemas.microsoft.com/office/drawing/2010/main" xmlns:mc="http://schemas.openxmlformats.org/markup-compatibility/2006" val="1"/>
            </a:ext>
          </a:extLst>
        </p:spPr>
        <p:txBody>
          <a:bodyPr wrap="square" lIns="6487" tIns="6487" rIns="6487" bIns="6487">
            <a:spAutoFit/>
          </a:bodyPr>
          <a:lstStyle/>
          <a:p>
            <a:pPr defTabSz="1718098">
              <a:defRPr sz="1100" b="1">
                <a:solidFill>
                  <a:srgbClr val="1F4E79"/>
                </a:solidFill>
                <a:latin typeface="+mj-lt"/>
                <a:ea typeface="+mj-ea"/>
                <a:cs typeface="+mj-cs"/>
                <a:sym typeface="Helvetica"/>
              </a:defRPr>
            </a:pPr>
            <a:r>
              <a:rPr lang="en-US" sz="800" dirty="0"/>
              <a:t>Event Plane</a:t>
            </a:r>
          </a:p>
          <a:p>
            <a:pPr defTabSz="1718098">
              <a:defRPr sz="1100" b="1">
                <a:solidFill>
                  <a:srgbClr val="1F4E79"/>
                </a:solidFill>
                <a:latin typeface="+mj-lt"/>
                <a:ea typeface="+mj-ea"/>
                <a:cs typeface="+mj-cs"/>
                <a:sym typeface="Helvetica"/>
              </a:defRPr>
            </a:pPr>
            <a:endParaRPr lang="en-US" sz="800" dirty="0"/>
          </a:p>
          <a:p>
            <a:pPr defTabSz="1718098">
              <a:defRPr sz="1100" b="1">
                <a:solidFill>
                  <a:srgbClr val="1F4E79"/>
                </a:solidFill>
                <a:latin typeface="+mj-lt"/>
                <a:ea typeface="+mj-ea"/>
                <a:cs typeface="+mj-cs"/>
                <a:sym typeface="Helvetica"/>
              </a:defRPr>
            </a:pPr>
            <a:endParaRPr lang="en-US" sz="800" dirty="0"/>
          </a:p>
          <a:p>
            <a:pPr defTabSz="1718098">
              <a:defRPr sz="1100" b="1">
                <a:solidFill>
                  <a:srgbClr val="1F4E79"/>
                </a:solidFill>
                <a:latin typeface="+mj-lt"/>
                <a:ea typeface="+mj-ea"/>
                <a:cs typeface="+mj-cs"/>
                <a:sym typeface="Helvetica"/>
              </a:defRPr>
            </a:pPr>
            <a:endParaRPr lang="en-US" sz="1000" dirty="0"/>
          </a:p>
          <a:p>
            <a:pPr defTabSz="1718098">
              <a:defRPr sz="1100" b="1">
                <a:solidFill>
                  <a:srgbClr val="1F4E79"/>
                </a:solidFill>
                <a:latin typeface="+mj-lt"/>
                <a:ea typeface="+mj-ea"/>
                <a:cs typeface="+mj-cs"/>
                <a:sym typeface="Helvetica"/>
              </a:defRPr>
            </a:pPr>
            <a:endParaRPr lang="en-US" sz="1000" dirty="0"/>
          </a:p>
          <a:p>
            <a:pPr defTabSz="1718098">
              <a:defRPr sz="1100" b="1">
                <a:solidFill>
                  <a:srgbClr val="1F4E79"/>
                </a:solidFill>
                <a:latin typeface="+mj-lt"/>
                <a:ea typeface="+mj-ea"/>
                <a:cs typeface="+mj-cs"/>
                <a:sym typeface="Helvetica"/>
              </a:defRPr>
            </a:pPr>
            <a:endParaRPr lang="en-US" sz="1000" dirty="0"/>
          </a:p>
          <a:p>
            <a:pPr defTabSz="1718098">
              <a:defRPr sz="1100" b="1">
                <a:solidFill>
                  <a:srgbClr val="1F4E79"/>
                </a:solidFill>
                <a:latin typeface="+mj-lt"/>
                <a:ea typeface="+mj-ea"/>
                <a:cs typeface="+mj-cs"/>
                <a:sym typeface="Helvetica"/>
              </a:defRPr>
            </a:pPr>
            <a:endParaRPr lang="en-US" sz="1000" dirty="0"/>
          </a:p>
          <a:p>
            <a:pPr defTabSz="1718098">
              <a:defRPr sz="1100" b="1">
                <a:solidFill>
                  <a:srgbClr val="1F4E79"/>
                </a:solidFill>
                <a:latin typeface="+mj-lt"/>
                <a:ea typeface="+mj-ea"/>
                <a:cs typeface="+mj-cs"/>
                <a:sym typeface="Helvetica"/>
              </a:defRPr>
            </a:pPr>
            <a:endParaRPr lang="en-US" sz="1000" dirty="0"/>
          </a:p>
          <a:p>
            <a:pPr defTabSz="1718098">
              <a:defRPr sz="1100">
                <a:solidFill>
                  <a:srgbClr val="1F4E79"/>
                </a:solidFill>
                <a:latin typeface="+mj-lt"/>
                <a:ea typeface="+mj-ea"/>
                <a:cs typeface="+mj-cs"/>
                <a:sym typeface="Helvetica"/>
              </a:defRPr>
            </a:pPr>
            <a:endParaRPr lang="en-US" sz="800" dirty="0"/>
          </a:p>
          <a:p>
            <a:pPr defTabSz="1718098">
              <a:defRPr sz="1100">
                <a:solidFill>
                  <a:srgbClr val="1F4E79"/>
                </a:solidFill>
                <a:latin typeface="+mj-lt"/>
                <a:ea typeface="+mj-ea"/>
                <a:cs typeface="+mj-cs"/>
                <a:sym typeface="Helvetica"/>
              </a:defRPr>
            </a:pPr>
            <a:endParaRPr lang="en-US" sz="800" dirty="0"/>
          </a:p>
          <a:p>
            <a:pPr defTabSz="1718098">
              <a:defRPr sz="1100">
                <a:solidFill>
                  <a:srgbClr val="1F4E79"/>
                </a:solidFill>
                <a:latin typeface="+mj-lt"/>
                <a:ea typeface="+mj-ea"/>
                <a:cs typeface="+mj-cs"/>
                <a:sym typeface="Helvetica"/>
              </a:defRPr>
            </a:pPr>
            <a:r>
              <a:rPr lang="en-US" sz="800" dirty="0"/>
              <a:t>The event plane is measured by the Event Plane Detector (EPD) based on number of Minimally Ionizing Particles (</a:t>
            </a:r>
            <a:r>
              <a:rPr lang="en-US" sz="800" dirty="0" err="1"/>
              <a:t>nMIP</a:t>
            </a:r>
            <a:r>
              <a:rPr lang="en-US" sz="800" dirty="0"/>
              <a:t>). The Event plane was recentered and flattened to correct for detector biases causing non uniform distributions of the event plane.</a:t>
            </a:r>
          </a:p>
          <a:p>
            <a:pPr defTabSz="1718098">
              <a:defRPr sz="1100">
                <a:solidFill>
                  <a:srgbClr val="1F4E79"/>
                </a:solidFill>
                <a:latin typeface="+mj-lt"/>
                <a:ea typeface="+mj-ea"/>
                <a:cs typeface="+mj-cs"/>
                <a:sym typeface="Helvetica"/>
              </a:defRPr>
            </a:pPr>
            <a:endParaRPr lang="en-US" sz="800" dirty="0"/>
          </a:p>
          <a:p>
            <a:pPr defTabSz="1718098">
              <a:defRPr sz="1100">
                <a:solidFill>
                  <a:srgbClr val="1F4E79"/>
                </a:solidFill>
                <a:latin typeface="+mj-lt"/>
                <a:ea typeface="+mj-ea"/>
                <a:cs typeface="+mj-cs"/>
                <a:sym typeface="Helvetica"/>
              </a:defRPr>
            </a:pPr>
            <a:endParaRPr lang="en-US" sz="800" dirty="0"/>
          </a:p>
          <a:p>
            <a:pPr defTabSz="1718098">
              <a:defRPr sz="1100">
                <a:solidFill>
                  <a:srgbClr val="1F4E79"/>
                </a:solidFill>
                <a:latin typeface="+mj-lt"/>
                <a:ea typeface="+mj-ea"/>
                <a:cs typeface="+mj-cs"/>
                <a:sym typeface="Helvetica"/>
              </a:defRPr>
            </a:pPr>
            <a:endParaRPr lang="en-US" sz="800" dirty="0"/>
          </a:p>
          <a:p>
            <a:pPr defTabSz="1718098">
              <a:defRPr sz="1100">
                <a:solidFill>
                  <a:srgbClr val="1F4E79"/>
                </a:solidFill>
                <a:latin typeface="+mj-lt"/>
                <a:ea typeface="+mj-ea"/>
                <a:cs typeface="+mj-cs"/>
                <a:sym typeface="Helvetica"/>
              </a:defRPr>
            </a:pPr>
            <a:endParaRPr lang="en-US" sz="800" dirty="0"/>
          </a:p>
          <a:p>
            <a:pPr defTabSz="1718098">
              <a:defRPr sz="1100">
                <a:solidFill>
                  <a:srgbClr val="1F4E79"/>
                </a:solidFill>
                <a:latin typeface="+mj-lt"/>
                <a:ea typeface="+mj-ea"/>
                <a:cs typeface="+mj-cs"/>
                <a:sym typeface="Helvetica"/>
              </a:defRPr>
            </a:pPr>
            <a:endParaRPr lang="en-US" sz="800" dirty="0"/>
          </a:p>
          <a:p>
            <a:pPr defTabSz="1718098">
              <a:defRPr sz="1100">
                <a:solidFill>
                  <a:srgbClr val="1F4E79"/>
                </a:solidFill>
                <a:latin typeface="+mj-lt"/>
                <a:ea typeface="+mj-ea"/>
                <a:cs typeface="+mj-cs"/>
                <a:sym typeface="Helvetica"/>
              </a:defRPr>
            </a:pPr>
            <a:endParaRPr lang="en-US" sz="800" dirty="0"/>
          </a:p>
          <a:p>
            <a:pPr defTabSz="1718098">
              <a:defRPr sz="1100">
                <a:solidFill>
                  <a:srgbClr val="1F4E79"/>
                </a:solidFill>
                <a:latin typeface="+mj-lt"/>
                <a:ea typeface="+mj-ea"/>
                <a:cs typeface="+mj-cs"/>
                <a:sym typeface="Helvetica"/>
              </a:defRPr>
            </a:pPr>
            <a:endParaRPr lang="en-US" sz="800" dirty="0"/>
          </a:p>
          <a:p>
            <a:pPr defTabSz="1718098">
              <a:defRPr sz="1100">
                <a:solidFill>
                  <a:srgbClr val="1F4E79"/>
                </a:solidFill>
                <a:latin typeface="+mj-lt"/>
                <a:ea typeface="+mj-ea"/>
                <a:cs typeface="+mj-cs"/>
                <a:sym typeface="Helvetica"/>
              </a:defRPr>
            </a:pPr>
            <a:endParaRPr lang="en-US" sz="800" dirty="0"/>
          </a:p>
          <a:p>
            <a:pPr defTabSz="1718098">
              <a:defRPr sz="1100">
                <a:solidFill>
                  <a:srgbClr val="1F4E79"/>
                </a:solidFill>
                <a:latin typeface="+mj-lt"/>
                <a:ea typeface="+mj-ea"/>
                <a:cs typeface="+mj-cs"/>
                <a:sym typeface="Helvetica"/>
              </a:defRPr>
            </a:pPr>
            <a:endParaRPr lang="en-US" sz="800" dirty="0"/>
          </a:p>
          <a:p>
            <a:pPr defTabSz="1718098">
              <a:defRPr sz="1100">
                <a:solidFill>
                  <a:srgbClr val="1F4E79"/>
                </a:solidFill>
                <a:latin typeface="+mj-lt"/>
                <a:ea typeface="+mj-ea"/>
                <a:cs typeface="+mj-cs"/>
                <a:sym typeface="Helvetica"/>
              </a:defRPr>
            </a:pPr>
            <a:endParaRPr lang="en-US" sz="800" dirty="0"/>
          </a:p>
          <a:p>
            <a:pPr defTabSz="1718098">
              <a:defRPr sz="1100">
                <a:solidFill>
                  <a:srgbClr val="1F4E79"/>
                </a:solidFill>
                <a:latin typeface="+mj-lt"/>
                <a:ea typeface="+mj-ea"/>
                <a:cs typeface="+mj-cs"/>
                <a:sym typeface="Helvetica"/>
              </a:defRPr>
            </a:pPr>
            <a:endParaRPr lang="en-US" sz="800" dirty="0"/>
          </a:p>
          <a:p>
            <a:pPr defTabSz="1718098">
              <a:defRPr sz="1100">
                <a:solidFill>
                  <a:srgbClr val="1F4E79"/>
                </a:solidFill>
                <a:latin typeface="+mj-lt"/>
                <a:ea typeface="+mj-ea"/>
                <a:cs typeface="+mj-cs"/>
                <a:sym typeface="Helvetica"/>
              </a:defRPr>
            </a:pPr>
            <a:endParaRPr lang="en-US" sz="800" dirty="0"/>
          </a:p>
          <a:p>
            <a:pPr defTabSz="1718098">
              <a:defRPr sz="1100">
                <a:solidFill>
                  <a:srgbClr val="1F4E79"/>
                </a:solidFill>
                <a:latin typeface="+mj-lt"/>
                <a:ea typeface="+mj-ea"/>
                <a:cs typeface="+mj-cs"/>
                <a:sym typeface="Helvetica"/>
              </a:defRPr>
            </a:pPr>
            <a:r>
              <a:rPr lang="en-US" sz="800" dirty="0"/>
              <a:t>The Event plane resolution was greatly improved from BES-I to BES-II. This allows for a more accurate v</a:t>
            </a:r>
            <a:r>
              <a:rPr lang="en-US" sz="800" baseline="-25000" dirty="0"/>
              <a:t>1</a:t>
            </a:r>
            <a:r>
              <a:rPr lang="en-US" sz="800" dirty="0"/>
              <a:t> measurement.</a:t>
            </a:r>
          </a:p>
        </p:txBody>
      </p:sp>
      <p:pic>
        <p:nvPicPr>
          <p:cNvPr id="8" name="Picture 7" descr="A diagram of a machine&#10;&#10;Description automatically generated with medium confidence">
            <a:extLst>
              <a:ext uri="{FF2B5EF4-FFF2-40B4-BE49-F238E27FC236}">
                <a16:creationId xmlns:a16="http://schemas.microsoft.com/office/drawing/2014/main" id="{3020CDB7-903C-97B9-E8D1-F2629903C8BC}"/>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3779" b="2535"/>
          <a:stretch/>
        </p:blipFill>
        <p:spPr>
          <a:xfrm>
            <a:off x="5410478" y="2901880"/>
            <a:ext cx="1556617" cy="790081"/>
          </a:xfrm>
          <a:prstGeom prst="rect">
            <a:avLst/>
          </a:prstGeom>
        </p:spPr>
      </p:pic>
      <p:pic>
        <p:nvPicPr>
          <p:cNvPr id="9" name="Picture 8" descr="A graph of a graph showing a distribution of epd&#10;&#10;Description automatically generated">
            <a:extLst>
              <a:ext uri="{FF2B5EF4-FFF2-40B4-BE49-F238E27FC236}">
                <a16:creationId xmlns:a16="http://schemas.microsoft.com/office/drawing/2014/main" id="{1EFE8D8A-0095-DF09-9118-75416886ED03}"/>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4831" r="6124"/>
          <a:stretch/>
        </p:blipFill>
        <p:spPr>
          <a:xfrm>
            <a:off x="5369092" y="5342260"/>
            <a:ext cx="1571020" cy="1081547"/>
          </a:xfrm>
          <a:prstGeom prst="rect">
            <a:avLst/>
          </a:prstGeom>
        </p:spPr>
      </p:pic>
      <p:pic>
        <p:nvPicPr>
          <p:cNvPr id="10" name="Picture 9" descr="Text, logo&#10;&#10;Description automatically generated">
            <a:extLst>
              <a:ext uri="{FF2B5EF4-FFF2-40B4-BE49-F238E27FC236}">
                <a16:creationId xmlns:a16="http://schemas.microsoft.com/office/drawing/2014/main" id="{6C62CA7F-CFAE-8A4B-511C-A1D682D18896}"/>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14033" t="12004" r="12380" b="36258"/>
          <a:stretch/>
        </p:blipFill>
        <p:spPr>
          <a:xfrm>
            <a:off x="2370172" y="8932879"/>
            <a:ext cx="470338" cy="361260"/>
          </a:xfrm>
          <a:prstGeom prst="rect">
            <a:avLst/>
          </a:prstGeom>
        </p:spPr>
      </p:pic>
      <p:sp>
        <p:nvSpPr>
          <p:cNvPr id="11" name="Rounded Rectangle 21">
            <a:extLst>
              <a:ext uri="{FF2B5EF4-FFF2-40B4-BE49-F238E27FC236}">
                <a16:creationId xmlns:a16="http://schemas.microsoft.com/office/drawing/2014/main" id="{B452C4DA-82A2-4895-EAEF-A078A336A5BE}"/>
              </a:ext>
            </a:extLst>
          </p:cNvPr>
          <p:cNvSpPr/>
          <p:nvPr/>
        </p:nvSpPr>
        <p:spPr>
          <a:xfrm>
            <a:off x="67293" y="6355079"/>
            <a:ext cx="5265870" cy="2416733"/>
          </a:xfrm>
          <a:prstGeom prst="roundRect">
            <a:avLst>
              <a:gd name="adj" fmla="val 2228"/>
            </a:avLst>
          </a:prstGeom>
          <a:solidFill>
            <a:srgbClr val="FFFFFF"/>
          </a:solidFill>
          <a:ln w="12700">
            <a:solidFill>
              <a:srgbClr val="1F4E79"/>
            </a:solidFill>
            <a:miter/>
          </a:ln>
        </p:spPr>
        <p:txBody>
          <a:bodyPr lIns="43375" tIns="43375" rIns="43375" bIns="43375" anchor="ctr"/>
          <a:lstStyle/>
          <a:p>
            <a:pPr algn="ctr">
              <a:defRPr sz="1200">
                <a:solidFill>
                  <a:srgbClr val="FFFFFF"/>
                </a:solidFill>
              </a:defRPr>
            </a:pPr>
            <a:endParaRPr/>
          </a:p>
        </p:txBody>
      </p:sp>
      <p:pic>
        <p:nvPicPr>
          <p:cNvPr id="15" name="Picture 14" descr="Text, logo&#10;&#10;Description automatically generated">
            <a:extLst>
              <a:ext uri="{FF2B5EF4-FFF2-40B4-BE49-F238E27FC236}">
                <a16:creationId xmlns:a16="http://schemas.microsoft.com/office/drawing/2014/main" id="{EB531167-2269-6CA7-4B06-E9D164F99424}"/>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16014" t="65191" r="15678" b="11522"/>
          <a:stretch/>
        </p:blipFill>
        <p:spPr>
          <a:xfrm>
            <a:off x="2788711" y="8933405"/>
            <a:ext cx="1133634" cy="422195"/>
          </a:xfrm>
          <a:prstGeom prst="rect">
            <a:avLst/>
          </a:prstGeom>
        </p:spPr>
      </p:pic>
      <p:sp>
        <p:nvSpPr>
          <p:cNvPr id="5" name="Rounded Rectangle 21">
            <a:extLst>
              <a:ext uri="{FF2B5EF4-FFF2-40B4-BE49-F238E27FC236}">
                <a16:creationId xmlns:a16="http://schemas.microsoft.com/office/drawing/2014/main" id="{972FA91F-440C-27CB-A463-008DE7FB4CA4}"/>
              </a:ext>
            </a:extLst>
          </p:cNvPr>
          <p:cNvSpPr/>
          <p:nvPr/>
        </p:nvSpPr>
        <p:spPr>
          <a:xfrm>
            <a:off x="3550779" y="2616990"/>
            <a:ext cx="1766342" cy="3712690"/>
          </a:xfrm>
          <a:prstGeom prst="roundRect">
            <a:avLst>
              <a:gd name="adj" fmla="val 2591"/>
            </a:avLst>
          </a:prstGeom>
          <a:solidFill>
            <a:srgbClr val="FFFFFF"/>
          </a:solidFill>
          <a:ln w="12700">
            <a:solidFill>
              <a:srgbClr val="1F4E79"/>
            </a:solidFill>
            <a:miter/>
          </a:ln>
        </p:spPr>
        <p:txBody>
          <a:bodyPr lIns="43375" tIns="43375" rIns="43375" bIns="43375" anchor="ctr"/>
          <a:lstStyle/>
          <a:p>
            <a:pPr algn="ctr">
              <a:defRPr sz="1200">
                <a:solidFill>
                  <a:srgbClr val="FFFFFF"/>
                </a:solidFill>
              </a:defRPr>
            </a:pPr>
            <a:endParaRPr/>
          </a:p>
        </p:txBody>
      </p:sp>
      <p:sp>
        <p:nvSpPr>
          <p:cNvPr id="12" name="Text Placeholder 333">
            <a:extLst>
              <a:ext uri="{FF2B5EF4-FFF2-40B4-BE49-F238E27FC236}">
                <a16:creationId xmlns:a16="http://schemas.microsoft.com/office/drawing/2014/main" id="{762A9CB6-1451-66D6-7A44-BF90A8CE712F}"/>
              </a:ext>
            </a:extLst>
          </p:cNvPr>
          <p:cNvSpPr txBox="1"/>
          <p:nvPr/>
        </p:nvSpPr>
        <p:spPr>
          <a:xfrm>
            <a:off x="3595007" y="2649435"/>
            <a:ext cx="1687286" cy="1151874"/>
          </a:xfrm>
          <a:prstGeom prst="rect">
            <a:avLst/>
          </a:prstGeom>
          <a:ln w="3175">
            <a:miter lim="400000"/>
          </a:ln>
          <a:extLst>
            <a:ext uri="{C572A759-6A51-4108-AA02-DFA0A04FC94B}">
              <ma14:wrappingTextBoxFlag xmlns:ma14="http://schemas.microsoft.com/office/mac/drawingml/2011/main" xmlns:m="http://schemas.openxmlformats.org/officeDocument/2006/math" xmlns="" xmlns:a14="http://schemas.microsoft.com/office/drawing/2010/main" xmlns:mc="http://schemas.openxmlformats.org/markup-compatibility/2006" val="1"/>
            </a:ext>
          </a:extLst>
        </p:spPr>
        <p:txBody>
          <a:bodyPr wrap="square" lIns="6487" tIns="6487" rIns="6487" bIns="6487">
            <a:spAutoFit/>
          </a:bodyPr>
          <a:lstStyle/>
          <a:p>
            <a:pPr defTabSz="1718098">
              <a:defRPr sz="1100" b="1">
                <a:solidFill>
                  <a:srgbClr val="1F4E79"/>
                </a:solidFill>
                <a:latin typeface="+mj-lt"/>
                <a:ea typeface="+mj-ea"/>
                <a:cs typeface="+mj-cs"/>
                <a:sym typeface="Helvetica"/>
              </a:defRPr>
            </a:pPr>
            <a:r>
              <a:rPr lang="en-US" sz="800" dirty="0"/>
              <a:t>Particle Identification</a:t>
            </a:r>
          </a:p>
          <a:p>
            <a:pPr defTabSz="1718098">
              <a:defRPr sz="1100" b="1">
                <a:solidFill>
                  <a:srgbClr val="1F4E79"/>
                </a:solidFill>
                <a:latin typeface="+mj-lt"/>
                <a:ea typeface="+mj-ea"/>
                <a:cs typeface="+mj-cs"/>
                <a:sym typeface="Helvetica"/>
              </a:defRPr>
            </a:pPr>
            <a:endParaRPr lang="en-US" sz="1000" dirty="0"/>
          </a:p>
          <a:p>
            <a:pPr defTabSz="1718098">
              <a:defRPr sz="1100">
                <a:solidFill>
                  <a:srgbClr val="1F4E79"/>
                </a:solidFill>
                <a:latin typeface="+mj-lt"/>
                <a:ea typeface="+mj-ea"/>
                <a:cs typeface="+mj-cs"/>
                <a:sym typeface="Helvetica"/>
              </a:defRPr>
            </a:pPr>
            <a:r>
              <a:rPr lang="en-US" sz="800" dirty="0"/>
              <a:t>Protons and anti-protons were identified using both </a:t>
            </a:r>
            <a:r>
              <a:rPr lang="en-US" sz="800" dirty="0" err="1"/>
              <a:t>dE</a:t>
            </a:r>
            <a:r>
              <a:rPr lang="en-US" sz="800" dirty="0"/>
              <a:t>/dx and Time of Flight (TOF). Tracks with &lt;</a:t>
            </a:r>
            <a:r>
              <a:rPr lang="en-US" sz="800" dirty="0" err="1"/>
              <a:t>dE</a:t>
            </a:r>
            <a:r>
              <a:rPr lang="en-US" sz="800" dirty="0"/>
              <a:t>/dx&gt; less than 3 </a:t>
            </a:r>
            <a:r>
              <a:rPr lang="en-US" sz="800" dirty="0" err="1"/>
              <a:t>sigmas</a:t>
            </a:r>
            <a:r>
              <a:rPr lang="en-US" sz="800" dirty="0"/>
              <a:t> away from expected value, and a TOF measured mass of 0.8&lt;m</a:t>
            </a:r>
            <a:r>
              <a:rPr lang="en-US" sz="800" baseline="30000" dirty="0"/>
              <a:t>2</a:t>
            </a:r>
            <a:r>
              <a:rPr lang="en-US" sz="800" dirty="0"/>
              <a:t>&lt;1.0 GeV were identified as protons. </a:t>
            </a:r>
            <a:endParaRPr lang="ar-AE" sz="800" dirty="0"/>
          </a:p>
        </p:txBody>
      </p:sp>
      <p:pic>
        <p:nvPicPr>
          <p:cNvPr id="19" name="Picture 18">
            <a:extLst>
              <a:ext uri="{FF2B5EF4-FFF2-40B4-BE49-F238E27FC236}">
                <a16:creationId xmlns:a16="http://schemas.microsoft.com/office/drawing/2014/main" id="{202A40CE-2B64-6386-3E46-887803A1311B}"/>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1604" t="433" r="6946" b="-433"/>
          <a:stretch/>
        </p:blipFill>
        <p:spPr>
          <a:xfrm>
            <a:off x="5380682" y="7314277"/>
            <a:ext cx="1575815" cy="1170147"/>
          </a:xfrm>
          <a:prstGeom prst="rect">
            <a:avLst/>
          </a:prstGeom>
        </p:spPr>
      </p:pic>
      <p:pic>
        <p:nvPicPr>
          <p:cNvPr id="21" name="Picture 20" descr="A graph showing a graph of a graph showing a graph of a graph&#10;&#10;Description automatically generated with medium confidence">
            <a:extLst>
              <a:ext uri="{FF2B5EF4-FFF2-40B4-BE49-F238E27FC236}">
                <a16:creationId xmlns:a16="http://schemas.microsoft.com/office/drawing/2014/main" id="{F022D9F5-A4B0-7EA6-C7B6-5FBE002491DB}"/>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1879" t="7215" r="7649"/>
          <a:stretch/>
        </p:blipFill>
        <p:spPr>
          <a:xfrm>
            <a:off x="3580897" y="3911581"/>
            <a:ext cx="1701395" cy="1184928"/>
          </a:xfrm>
          <a:prstGeom prst="rect">
            <a:avLst/>
          </a:prstGeom>
        </p:spPr>
      </p:pic>
      <p:pic>
        <p:nvPicPr>
          <p:cNvPr id="23" name="Picture 22" descr="A graph of a graph showing a number of colors&#10;&#10;Description automatically generated with medium confidence">
            <a:extLst>
              <a:ext uri="{FF2B5EF4-FFF2-40B4-BE49-F238E27FC236}">
                <a16:creationId xmlns:a16="http://schemas.microsoft.com/office/drawing/2014/main" id="{8A7699EC-AFA4-2CBB-12F0-53FA8A6BAAE6}"/>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1557" t="7731" r="7980"/>
          <a:stretch/>
        </p:blipFill>
        <p:spPr>
          <a:xfrm>
            <a:off x="3595007" y="5114289"/>
            <a:ext cx="1687285" cy="1168678"/>
          </a:xfrm>
          <a:prstGeom prst="rect">
            <a:avLst/>
          </a:prstGeom>
        </p:spPr>
      </p:pic>
      <p:sp>
        <p:nvSpPr>
          <p:cNvPr id="25" name="Rounded Rectangle 21">
            <a:extLst>
              <a:ext uri="{FF2B5EF4-FFF2-40B4-BE49-F238E27FC236}">
                <a16:creationId xmlns:a16="http://schemas.microsoft.com/office/drawing/2014/main" id="{D19A56D2-886A-FF38-9FCB-DD2DC9DE5889}"/>
              </a:ext>
            </a:extLst>
          </p:cNvPr>
          <p:cNvSpPr/>
          <p:nvPr/>
        </p:nvSpPr>
        <p:spPr>
          <a:xfrm>
            <a:off x="63166" y="4434960"/>
            <a:ext cx="3461084" cy="1894720"/>
          </a:xfrm>
          <a:prstGeom prst="roundRect">
            <a:avLst>
              <a:gd name="adj" fmla="val 4264"/>
            </a:avLst>
          </a:prstGeom>
          <a:solidFill>
            <a:srgbClr val="FFFFFF"/>
          </a:solidFill>
          <a:ln w="12700">
            <a:solidFill>
              <a:srgbClr val="1F4E79"/>
            </a:solidFill>
            <a:miter/>
          </a:ln>
        </p:spPr>
        <p:txBody>
          <a:bodyPr lIns="43375" tIns="43375" rIns="43375" bIns="43375" anchor="ctr"/>
          <a:lstStyle/>
          <a:p>
            <a:pPr algn="ctr">
              <a:defRPr sz="1200">
                <a:solidFill>
                  <a:srgbClr val="FFFFFF"/>
                </a:solidFill>
              </a:defRPr>
            </a:pPr>
            <a:endParaRPr dirty="0"/>
          </a:p>
        </p:txBody>
      </p:sp>
      <p:pic>
        <p:nvPicPr>
          <p:cNvPr id="14" name="Picture 13">
            <a:extLst>
              <a:ext uri="{FF2B5EF4-FFF2-40B4-BE49-F238E27FC236}">
                <a16:creationId xmlns:a16="http://schemas.microsoft.com/office/drawing/2014/main" id="{409E6EAC-682B-52F3-490C-9A0B26A4F9CD}"/>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t="7771" r="6176" b="301"/>
          <a:stretch/>
        </p:blipFill>
        <p:spPr>
          <a:xfrm>
            <a:off x="2298565" y="6490747"/>
            <a:ext cx="2983727" cy="2102848"/>
          </a:xfrm>
          <a:prstGeom prst="rect">
            <a:avLst/>
          </a:prstGeom>
        </p:spPr>
      </p:pic>
      <p:sp>
        <p:nvSpPr>
          <p:cNvPr id="26" name="Text Placeholder 333">
            <a:extLst>
              <a:ext uri="{FF2B5EF4-FFF2-40B4-BE49-F238E27FC236}">
                <a16:creationId xmlns:a16="http://schemas.microsoft.com/office/drawing/2014/main" id="{0F7B4D68-C8C0-6D9B-FCC9-37A14E3619E2}"/>
              </a:ext>
            </a:extLst>
          </p:cNvPr>
          <p:cNvSpPr txBox="1"/>
          <p:nvPr/>
        </p:nvSpPr>
        <p:spPr>
          <a:xfrm>
            <a:off x="102780" y="4534404"/>
            <a:ext cx="3979471" cy="136211"/>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487" tIns="6487" rIns="6487" bIns="6487">
            <a:spAutoFit/>
          </a:bodyPr>
          <a:lstStyle/>
          <a:p>
            <a:pPr defTabSz="1718098">
              <a:defRPr sz="1100" b="1">
                <a:solidFill>
                  <a:srgbClr val="1F4E79"/>
                </a:solidFill>
                <a:latin typeface="+mj-lt"/>
                <a:ea typeface="+mj-ea"/>
                <a:cs typeface="+mj-cs"/>
                <a:sym typeface="Helvetica"/>
              </a:defRPr>
            </a:pPr>
            <a:r>
              <a:rPr lang="en-US" sz="800" dirty="0"/>
              <a:t>Proton and Anti-Proton V</a:t>
            </a:r>
            <a:r>
              <a:rPr lang="en-US" sz="800" baseline="-25000" dirty="0"/>
              <a:t>1</a:t>
            </a:r>
            <a:r>
              <a:rPr lang="en-US" sz="800" dirty="0"/>
              <a:t> measurements at 14.6 GeV</a:t>
            </a:r>
            <a:endParaRPr sz="800" dirty="0"/>
          </a:p>
        </p:txBody>
      </p:sp>
      <p:pic>
        <p:nvPicPr>
          <p:cNvPr id="28" name="Picture 27">
            <a:extLst>
              <a:ext uri="{FF2B5EF4-FFF2-40B4-BE49-F238E27FC236}">
                <a16:creationId xmlns:a16="http://schemas.microsoft.com/office/drawing/2014/main" id="{9D08857F-D0AD-4E59-5682-21EE58FDB2DC}"/>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1635" t="-356" r="5935" b="356"/>
          <a:stretch/>
        </p:blipFill>
        <p:spPr>
          <a:xfrm>
            <a:off x="93329" y="4784646"/>
            <a:ext cx="1704991" cy="1252669"/>
          </a:xfrm>
          <a:prstGeom prst="rect">
            <a:avLst/>
          </a:prstGeom>
        </p:spPr>
      </p:pic>
      <p:pic>
        <p:nvPicPr>
          <p:cNvPr id="30" name="Picture 29">
            <a:extLst>
              <a:ext uri="{FF2B5EF4-FFF2-40B4-BE49-F238E27FC236}">
                <a16:creationId xmlns:a16="http://schemas.microsoft.com/office/drawing/2014/main" id="{4C69F18E-2CEC-FAF3-A88C-F3FBF9247EC1}"/>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l="-145" t="1887" r="6829" b="-1887"/>
          <a:stretch/>
        </p:blipFill>
        <p:spPr>
          <a:xfrm>
            <a:off x="1774465" y="4815376"/>
            <a:ext cx="1723829" cy="1252669"/>
          </a:xfrm>
          <a:prstGeom prst="rect">
            <a:avLst/>
          </a:prstGeom>
        </p:spPr>
      </p:pic>
      <p:sp>
        <p:nvSpPr>
          <p:cNvPr id="16" name="Text Placeholder 333">
            <a:extLst>
              <a:ext uri="{FF2B5EF4-FFF2-40B4-BE49-F238E27FC236}">
                <a16:creationId xmlns:a16="http://schemas.microsoft.com/office/drawing/2014/main" id="{995152DB-E54A-5902-84CD-DBCB20E091DA}"/>
              </a:ext>
            </a:extLst>
          </p:cNvPr>
          <p:cNvSpPr txBox="1"/>
          <p:nvPr/>
        </p:nvSpPr>
        <p:spPr>
          <a:xfrm>
            <a:off x="136499" y="7901358"/>
            <a:ext cx="3057770" cy="705598"/>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487" tIns="6487" rIns="6487" bIns="6487">
            <a:spAutoFit/>
          </a:bodyPr>
          <a:lstStyle/>
          <a:p>
            <a:pPr defTabSz="1718098">
              <a:defRPr sz="1100" b="1">
                <a:solidFill>
                  <a:srgbClr val="1F4E79"/>
                </a:solidFill>
                <a:latin typeface="+mj-lt"/>
                <a:ea typeface="+mj-ea"/>
                <a:cs typeface="+mj-cs"/>
                <a:sym typeface="Helvetica"/>
              </a:defRPr>
            </a:pPr>
            <a:r>
              <a:rPr lang="en-US" sz="1000" dirty="0"/>
              <a:t>References</a:t>
            </a:r>
            <a:endParaRPr sz="1000" dirty="0"/>
          </a:p>
          <a:p>
            <a:pPr defTabSz="1718098">
              <a:defRPr sz="1100">
                <a:solidFill>
                  <a:srgbClr val="1F4E79"/>
                </a:solidFill>
                <a:latin typeface="+mj-lt"/>
                <a:ea typeface="+mj-ea"/>
                <a:cs typeface="+mj-cs"/>
                <a:sym typeface="Helvetica"/>
              </a:defRPr>
            </a:pPr>
            <a:r>
              <a:rPr lang="en-US" sz="700" dirty="0"/>
              <a:t>J. Adams et al., </a:t>
            </a:r>
            <a:r>
              <a:rPr lang="en-US" sz="700" dirty="0" err="1"/>
              <a:t>Nucl</a:t>
            </a:r>
            <a:r>
              <a:rPr lang="en-US" sz="700" dirty="0"/>
              <a:t>. </a:t>
            </a:r>
            <a:r>
              <a:rPr lang="en-US" sz="700" dirty="0" err="1"/>
              <a:t>Instrum</a:t>
            </a:r>
            <a:r>
              <a:rPr lang="en-US" sz="700" dirty="0"/>
              <a:t>. Meth. A 968 (2020) 163970</a:t>
            </a:r>
          </a:p>
          <a:p>
            <a:pPr defTabSz="1718098">
              <a:defRPr sz="1100">
                <a:solidFill>
                  <a:srgbClr val="1F4E79"/>
                </a:solidFill>
                <a:latin typeface="+mj-lt"/>
                <a:ea typeface="+mj-ea"/>
                <a:cs typeface="+mj-cs"/>
                <a:sym typeface="Helvetica"/>
              </a:defRPr>
            </a:pPr>
            <a:r>
              <a:rPr lang="en-US" sz="700" dirty="0"/>
              <a:t>A. Poskanzer &amp; S. Voloshin, Phys. Rev. C 58 (1998) 1671</a:t>
            </a:r>
          </a:p>
          <a:p>
            <a:pPr defTabSz="1718098">
              <a:defRPr sz="1100">
                <a:solidFill>
                  <a:srgbClr val="1F4E79"/>
                </a:solidFill>
                <a:latin typeface="+mj-lt"/>
                <a:ea typeface="+mj-ea"/>
                <a:cs typeface="+mj-cs"/>
                <a:sym typeface="Helvetica"/>
              </a:defRPr>
            </a:pPr>
            <a:r>
              <a:rPr lang="en-US" sz="700" dirty="0"/>
              <a:t>STAR Collaboration, Phys. Rev. Lett. 120 (2018) 62301</a:t>
            </a:r>
          </a:p>
          <a:p>
            <a:pPr defTabSz="1718098">
              <a:defRPr sz="1100">
                <a:solidFill>
                  <a:srgbClr val="1F4E79"/>
                </a:solidFill>
                <a:latin typeface="+mj-lt"/>
                <a:ea typeface="+mj-ea"/>
                <a:cs typeface="+mj-cs"/>
                <a:sym typeface="Helvetica"/>
              </a:defRPr>
            </a:pPr>
            <a:r>
              <a:rPr lang="en-US" sz="700" dirty="0"/>
              <a:t>Voloshin, Sergei A. Phys Rev C.55.1630</a:t>
            </a:r>
          </a:p>
          <a:p>
            <a:pPr defTabSz="1718098">
              <a:defRPr sz="1100">
                <a:solidFill>
                  <a:srgbClr val="1F4E79"/>
                </a:solidFill>
                <a:latin typeface="+mj-lt"/>
                <a:ea typeface="+mj-ea"/>
                <a:cs typeface="+mj-cs"/>
                <a:sym typeface="Helvetica"/>
              </a:defRPr>
            </a:pPr>
            <a:r>
              <a:rPr lang="en-US" sz="700" dirty="0"/>
              <a:t>RMF </a:t>
            </a:r>
            <a:r>
              <a:rPr lang="en-US" sz="700" dirty="0" err="1"/>
              <a:t>EoS</a:t>
            </a:r>
            <a:r>
              <a:rPr lang="en-US" sz="700" dirty="0"/>
              <a:t>, </a:t>
            </a:r>
            <a:r>
              <a:rPr lang="el-GR" sz="700" dirty="0"/>
              <a:t>Κ = 380 </a:t>
            </a:r>
            <a:r>
              <a:rPr lang="en-US" sz="700" dirty="0"/>
              <a:t>MeV, Y. Nara et al. Phys. Rev. C 100, 054902 (2019)</a:t>
            </a:r>
          </a:p>
        </p:txBody>
      </p:sp>
      <p:sp>
        <p:nvSpPr>
          <p:cNvPr id="3" name="Text Placeholder 333">
            <a:extLst>
              <a:ext uri="{FF2B5EF4-FFF2-40B4-BE49-F238E27FC236}">
                <a16:creationId xmlns:a16="http://schemas.microsoft.com/office/drawing/2014/main" id="{97C5AE4B-FCDF-AB08-7E50-9A116D74BFFF}"/>
              </a:ext>
            </a:extLst>
          </p:cNvPr>
          <p:cNvSpPr txBox="1"/>
          <p:nvPr/>
        </p:nvSpPr>
        <p:spPr>
          <a:xfrm>
            <a:off x="127390" y="6389200"/>
            <a:ext cx="2213855" cy="1490428"/>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487" tIns="6487" rIns="6487" bIns="6487">
            <a:spAutoFit/>
          </a:bodyPr>
          <a:lstStyle/>
          <a:p>
            <a:pPr defTabSz="1718098">
              <a:defRPr sz="1100" b="1">
                <a:solidFill>
                  <a:srgbClr val="1F4E79"/>
                </a:solidFill>
                <a:latin typeface="+mj-lt"/>
                <a:ea typeface="+mj-ea"/>
                <a:cs typeface="+mj-cs"/>
                <a:sym typeface="Helvetica"/>
              </a:defRPr>
            </a:pPr>
            <a:r>
              <a:rPr lang="en-US" sz="800" dirty="0"/>
              <a:t>Summary</a:t>
            </a:r>
            <a:endParaRPr sz="800" dirty="0"/>
          </a:p>
          <a:p>
            <a:pPr defTabSz="1718098">
              <a:defRPr sz="1100">
                <a:solidFill>
                  <a:srgbClr val="1F4E79"/>
                </a:solidFill>
                <a:latin typeface="+mj-lt"/>
                <a:ea typeface="+mj-ea"/>
                <a:cs typeface="+mj-cs"/>
                <a:sym typeface="Helvetica"/>
              </a:defRPr>
            </a:pPr>
            <a:r>
              <a:rPr lang="en-US" sz="800" dirty="0"/>
              <a:t>Excess v</a:t>
            </a:r>
            <a:r>
              <a:rPr lang="en-US" sz="800" baseline="-25000" dirty="0"/>
              <a:t>1</a:t>
            </a:r>
            <a:r>
              <a:rPr lang="en-US" sz="800" dirty="0"/>
              <a:t> scales with beam rapidity from 200 GeV down to at least 14.6 GeV. The JAM Mean Field Model seems to qualitatively describe the behavior more accurately than JAM Cascade. The JAM Mean Field is close to data at 14.6 and 19.6 GeV, but cannot simultaneously reproduce the result at 7.7 GeV. Extending to lower energies, there is clear breaking of scaling at or above 7.7 GeV with the BES-II dataset analysis</a:t>
            </a:r>
            <a:r>
              <a:rPr lang="en-US" sz="800"/>
              <a:t>, indication </a:t>
            </a:r>
            <a:r>
              <a:rPr lang="en-US" sz="800" dirty="0"/>
              <a:t>change in medium and collision dynamics at 7.7 GeV.</a:t>
            </a:r>
            <a:endParaRPr lang="en-US" dirty="0"/>
          </a:p>
        </p:txBody>
      </p:sp>
      <p:sp>
        <p:nvSpPr>
          <p:cNvPr id="7" name="TextBox 6">
            <a:extLst>
              <a:ext uri="{FF2B5EF4-FFF2-40B4-BE49-F238E27FC236}">
                <a16:creationId xmlns:a16="http://schemas.microsoft.com/office/drawing/2014/main" id="{83A133D5-9B9B-B8C8-A5F5-01AA426A461E}"/>
              </a:ext>
            </a:extLst>
          </p:cNvPr>
          <p:cNvSpPr txBox="1"/>
          <p:nvPr/>
        </p:nvSpPr>
        <p:spPr>
          <a:xfrm>
            <a:off x="3922345" y="8014144"/>
            <a:ext cx="1156801" cy="272263"/>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3375" tIns="43375" rIns="43375" bIns="43375" numCol="1" spcCol="38100" rtlCol="0" anchor="t">
            <a:spAutoFit/>
          </a:bodyPr>
          <a:lstStyle/>
          <a:p>
            <a:pPr marL="0" marR="0" indent="0" algn="l" defTabSz="433753"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mn-lt"/>
                <a:ea typeface="+mn-ea"/>
                <a:cs typeface="+mn-cs"/>
                <a:sym typeface="Calibri"/>
              </a:rPr>
              <a:t>STAR Preliminary</a:t>
            </a:r>
          </a:p>
        </p:txBody>
      </p:sp>
      <p:sp>
        <p:nvSpPr>
          <p:cNvPr id="22" name="Rectangle 21">
            <a:extLst>
              <a:ext uri="{FF2B5EF4-FFF2-40B4-BE49-F238E27FC236}">
                <a16:creationId xmlns:a16="http://schemas.microsoft.com/office/drawing/2014/main" id="{C8B57364-A5F8-4891-A5D6-925B57AEC4D6}"/>
              </a:ext>
            </a:extLst>
          </p:cNvPr>
          <p:cNvSpPr/>
          <p:nvPr/>
        </p:nvSpPr>
        <p:spPr>
          <a:xfrm>
            <a:off x="541020" y="4938566"/>
            <a:ext cx="1158240" cy="81735"/>
          </a:xfrm>
          <a:prstGeom prst="rect">
            <a:avLst/>
          </a:prstGeom>
          <a:solidFill>
            <a:srgbClr val="FFFFFF"/>
          </a:solidFill>
          <a:ln w="3175"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3375" tIns="43375" rIns="43375" bIns="43375" numCol="1" spcCol="38100" rtlCol="0" anchor="ctr">
            <a:spAutoFit/>
          </a:bodyPr>
          <a:lstStyle/>
          <a:p>
            <a:pPr marL="0" marR="0" indent="0" algn="l" defTabSz="433753"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000000"/>
              </a:solidFill>
              <a:effectLst/>
              <a:uFillTx/>
              <a:latin typeface="+mn-lt"/>
              <a:ea typeface="+mn-ea"/>
              <a:cs typeface="+mn-cs"/>
              <a:sym typeface="Calibri"/>
            </a:endParaRPr>
          </a:p>
        </p:txBody>
      </p:sp>
      <p:sp>
        <p:nvSpPr>
          <p:cNvPr id="18" name="TextBox 17">
            <a:extLst>
              <a:ext uri="{FF2B5EF4-FFF2-40B4-BE49-F238E27FC236}">
                <a16:creationId xmlns:a16="http://schemas.microsoft.com/office/drawing/2014/main" id="{3B317488-A5D9-B4CF-C111-B3A527CFD89E}"/>
              </a:ext>
            </a:extLst>
          </p:cNvPr>
          <p:cNvSpPr txBox="1"/>
          <p:nvPr/>
        </p:nvSpPr>
        <p:spPr>
          <a:xfrm>
            <a:off x="582366" y="4891264"/>
            <a:ext cx="1168085" cy="395374"/>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3375" tIns="43375" rIns="43375" bIns="43375" numCol="1" spcCol="38100" rtlCol="0" anchor="t">
            <a:spAutoFit/>
          </a:bodyPr>
          <a:lstStyle/>
          <a:p>
            <a:pPr marL="0" marR="0" indent="0" algn="r" defTabSz="433753" rtl="0" fontAlgn="auto" latinLnBrk="0" hangingPunct="0">
              <a:lnSpc>
                <a:spcPct val="100000"/>
              </a:lnSpc>
              <a:spcBef>
                <a:spcPts val="0"/>
              </a:spcBef>
              <a:spcAft>
                <a:spcPts val="0"/>
              </a:spcAft>
              <a:buClrTx/>
              <a:buSzTx/>
              <a:buFontTx/>
              <a:buNone/>
              <a:tabLst/>
            </a:pPr>
            <a:r>
              <a:rPr kumimoji="0" lang="en-US" sz="500" b="0" i="0" u="none" strike="noStrike" cap="none" spc="0" normalizeH="0" baseline="0" dirty="0">
                <a:ln>
                  <a:noFill/>
                </a:ln>
                <a:solidFill>
                  <a:srgbClr val="000000"/>
                </a:solidFill>
                <a:effectLst/>
                <a:uFillTx/>
                <a:latin typeface="+mn-lt"/>
                <a:ea typeface="+mn-ea"/>
                <a:cs typeface="+mn-cs"/>
                <a:sym typeface="Calibri"/>
              </a:rPr>
              <a:t>Proton v</a:t>
            </a:r>
            <a:r>
              <a:rPr kumimoji="0" lang="en-US" sz="500" b="0" i="0" u="none" strike="noStrike" cap="none" spc="0" normalizeH="0" baseline="-25000" dirty="0">
                <a:ln>
                  <a:noFill/>
                </a:ln>
                <a:solidFill>
                  <a:srgbClr val="000000"/>
                </a:solidFill>
                <a:effectLst/>
                <a:uFillTx/>
                <a:latin typeface="+mn-lt"/>
                <a:ea typeface="+mn-ea"/>
                <a:cs typeface="+mn-cs"/>
                <a:sym typeface="Calibri"/>
              </a:rPr>
              <a:t>1</a:t>
            </a:r>
            <a:r>
              <a:rPr kumimoji="0" lang="en-US" sz="500" b="0" i="0" u="none" strike="noStrike" cap="none" spc="0" normalizeH="0" baseline="0" dirty="0">
                <a:ln>
                  <a:noFill/>
                </a:ln>
                <a:solidFill>
                  <a:srgbClr val="000000"/>
                </a:solidFill>
                <a:effectLst/>
                <a:uFillTx/>
                <a:latin typeface="+mn-lt"/>
                <a:ea typeface="+mn-ea"/>
                <a:cs typeface="+mn-cs"/>
                <a:sym typeface="Calibri"/>
              </a:rPr>
              <a:t> vs y 10-40% Centrality 14.6 GeV</a:t>
            </a:r>
          </a:p>
          <a:p>
            <a:pPr marL="0" marR="0" indent="0" algn="r" defTabSz="433753" rtl="0" fontAlgn="auto" latinLnBrk="0" hangingPunct="0">
              <a:lnSpc>
                <a:spcPct val="100000"/>
              </a:lnSpc>
              <a:spcBef>
                <a:spcPts val="0"/>
              </a:spcBef>
              <a:spcAft>
                <a:spcPts val="0"/>
              </a:spcAft>
              <a:buClrTx/>
              <a:buSzTx/>
              <a:buFontTx/>
              <a:buNone/>
              <a:tabLst/>
            </a:pPr>
            <a:r>
              <a:rPr kumimoji="0" lang="en-US" sz="500" b="0" i="0" u="none" strike="noStrike" cap="none" spc="0" normalizeH="0" baseline="0" dirty="0">
                <a:ln>
                  <a:noFill/>
                </a:ln>
                <a:solidFill>
                  <a:srgbClr val="000000"/>
                </a:solidFill>
                <a:effectLst/>
                <a:uFillTx/>
                <a:latin typeface="+mn-lt"/>
                <a:ea typeface="+mn-ea"/>
                <a:cs typeface="+mn-cs"/>
                <a:sym typeface="Calibri"/>
              </a:rPr>
              <a:t> 0.4&lt;P</a:t>
            </a:r>
            <a:r>
              <a:rPr kumimoji="0" lang="en-US" sz="500" b="0" i="0" u="none" strike="noStrike" cap="none" spc="0" normalizeH="0" baseline="-25000" dirty="0">
                <a:ln>
                  <a:noFill/>
                </a:ln>
                <a:solidFill>
                  <a:srgbClr val="000000"/>
                </a:solidFill>
                <a:effectLst/>
                <a:uFillTx/>
                <a:latin typeface="+mn-lt"/>
                <a:ea typeface="+mn-ea"/>
                <a:cs typeface="+mn-cs"/>
                <a:sym typeface="Calibri"/>
              </a:rPr>
              <a:t>T</a:t>
            </a:r>
            <a:r>
              <a:rPr kumimoji="0" lang="en-US" sz="500" b="0" i="0" u="none" strike="noStrike" cap="none" spc="0" normalizeH="0" baseline="0" dirty="0">
                <a:ln>
                  <a:noFill/>
                </a:ln>
                <a:solidFill>
                  <a:srgbClr val="000000"/>
                </a:solidFill>
                <a:effectLst/>
                <a:uFillTx/>
                <a:latin typeface="+mn-lt"/>
                <a:ea typeface="+mn-ea"/>
                <a:cs typeface="+mn-cs"/>
                <a:sym typeface="Calibri"/>
              </a:rPr>
              <a:t>&lt;3.0 GeV</a:t>
            </a:r>
          </a:p>
          <a:p>
            <a:pPr marL="0" marR="0" indent="0" algn="r" defTabSz="433753" rtl="0" fontAlgn="auto" latinLnBrk="0" hangingPunct="0">
              <a:lnSpc>
                <a:spcPct val="100000"/>
              </a:lnSpc>
              <a:spcBef>
                <a:spcPts val="0"/>
              </a:spcBef>
              <a:spcAft>
                <a:spcPts val="0"/>
              </a:spcAft>
              <a:buClrTx/>
              <a:buSzTx/>
              <a:buFontTx/>
              <a:buNone/>
              <a:tabLst/>
            </a:pPr>
            <a:r>
              <a:rPr kumimoji="0" lang="en-US" sz="500" b="0" i="0" u="none" strike="noStrike" cap="none" spc="0" normalizeH="0" baseline="0" dirty="0">
                <a:ln>
                  <a:noFill/>
                </a:ln>
                <a:solidFill>
                  <a:srgbClr val="000000"/>
                </a:solidFill>
                <a:effectLst/>
                <a:uFillTx/>
                <a:latin typeface="+mn-lt"/>
                <a:ea typeface="+mn-ea"/>
                <a:cs typeface="+mn-cs"/>
                <a:sym typeface="Calibri"/>
              </a:rPr>
              <a:t>Sys</a:t>
            </a:r>
            <a:r>
              <a:rPr lang="en-US" sz="500" dirty="0"/>
              <a:t>tematics not shown</a:t>
            </a:r>
          </a:p>
          <a:p>
            <a:pPr marL="0" marR="0" indent="0" algn="r" defTabSz="433753" rtl="0" fontAlgn="auto" latinLnBrk="0" hangingPunct="0">
              <a:lnSpc>
                <a:spcPct val="100000"/>
              </a:lnSpc>
              <a:spcBef>
                <a:spcPts val="0"/>
              </a:spcBef>
              <a:spcAft>
                <a:spcPts val="0"/>
              </a:spcAft>
              <a:buClrTx/>
              <a:buSzTx/>
              <a:buFontTx/>
              <a:buNone/>
              <a:tabLst/>
            </a:pPr>
            <a:r>
              <a:rPr kumimoji="0" lang="en-US" sz="500" b="0" i="0" u="none" strike="noStrike" cap="none" spc="0" normalizeH="0" baseline="0" dirty="0">
                <a:ln>
                  <a:noFill/>
                </a:ln>
                <a:solidFill>
                  <a:srgbClr val="000000"/>
                </a:solidFill>
                <a:effectLst/>
                <a:uFillTx/>
                <a:latin typeface="+mn-lt"/>
                <a:ea typeface="+mn-ea"/>
                <a:cs typeface="+mn-cs"/>
                <a:sym typeface="Calibri"/>
              </a:rPr>
              <a:t>STAR Preliminary</a:t>
            </a:r>
          </a:p>
        </p:txBody>
      </p:sp>
      <p:sp>
        <p:nvSpPr>
          <p:cNvPr id="24" name="Rectangle 23">
            <a:extLst>
              <a:ext uri="{FF2B5EF4-FFF2-40B4-BE49-F238E27FC236}">
                <a16:creationId xmlns:a16="http://schemas.microsoft.com/office/drawing/2014/main" id="{A85714A0-25B4-3E85-DEBD-5289CED4EE8E}"/>
              </a:ext>
            </a:extLst>
          </p:cNvPr>
          <p:cNvSpPr/>
          <p:nvPr/>
        </p:nvSpPr>
        <p:spPr>
          <a:xfrm>
            <a:off x="2205990" y="4938566"/>
            <a:ext cx="1201655" cy="81735"/>
          </a:xfrm>
          <a:prstGeom prst="rect">
            <a:avLst/>
          </a:prstGeom>
          <a:solidFill>
            <a:srgbClr val="FFFFFF"/>
          </a:solidFill>
          <a:ln w="3175"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3375" tIns="43375" rIns="43375" bIns="43375" numCol="1" spcCol="38100" rtlCol="0" anchor="ctr">
            <a:spAutoFit/>
          </a:bodyPr>
          <a:lstStyle/>
          <a:p>
            <a:pPr marL="0" marR="0" indent="0" algn="l" defTabSz="433753"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000000"/>
              </a:solidFill>
              <a:effectLst/>
              <a:uFillTx/>
              <a:latin typeface="+mn-lt"/>
              <a:ea typeface="+mn-ea"/>
              <a:cs typeface="+mn-cs"/>
              <a:sym typeface="Calibri"/>
            </a:endParaRPr>
          </a:p>
        </p:txBody>
      </p:sp>
      <p:sp>
        <p:nvSpPr>
          <p:cNvPr id="27" name="TextBox 26">
            <a:extLst>
              <a:ext uri="{FF2B5EF4-FFF2-40B4-BE49-F238E27FC236}">
                <a16:creationId xmlns:a16="http://schemas.microsoft.com/office/drawing/2014/main" id="{06BE1D76-C546-F4BC-D9B8-4B6AE932BC6F}"/>
              </a:ext>
            </a:extLst>
          </p:cNvPr>
          <p:cNvSpPr txBox="1"/>
          <p:nvPr/>
        </p:nvSpPr>
        <p:spPr>
          <a:xfrm>
            <a:off x="2178793" y="4891264"/>
            <a:ext cx="1293119" cy="395374"/>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3375" tIns="43375" rIns="43375" bIns="43375" numCol="1" spcCol="38100" rtlCol="0" anchor="t">
            <a:spAutoFit/>
          </a:bodyPr>
          <a:lstStyle/>
          <a:p>
            <a:pPr marL="0" marR="0" indent="0" algn="r" defTabSz="433753" rtl="0" fontAlgn="auto" latinLnBrk="0" hangingPunct="0">
              <a:lnSpc>
                <a:spcPct val="100000"/>
              </a:lnSpc>
              <a:spcBef>
                <a:spcPts val="0"/>
              </a:spcBef>
              <a:spcAft>
                <a:spcPts val="0"/>
              </a:spcAft>
              <a:buClrTx/>
              <a:buSzTx/>
              <a:buFontTx/>
              <a:buNone/>
              <a:tabLst/>
            </a:pPr>
            <a:r>
              <a:rPr kumimoji="0" lang="en-US" sz="500" b="0" i="0" u="none" strike="noStrike" cap="none" spc="0" normalizeH="0" baseline="0" dirty="0">
                <a:ln>
                  <a:noFill/>
                </a:ln>
                <a:solidFill>
                  <a:srgbClr val="000000"/>
                </a:solidFill>
                <a:effectLst/>
                <a:uFillTx/>
                <a:latin typeface="+mn-lt"/>
                <a:ea typeface="+mn-ea"/>
                <a:cs typeface="+mn-cs"/>
                <a:sym typeface="Calibri"/>
              </a:rPr>
              <a:t>Anti-Proton v</a:t>
            </a:r>
            <a:r>
              <a:rPr kumimoji="0" lang="en-US" sz="500" b="0" i="0" u="none" strike="noStrike" cap="none" spc="0" normalizeH="0" baseline="-25000" dirty="0">
                <a:ln>
                  <a:noFill/>
                </a:ln>
                <a:solidFill>
                  <a:srgbClr val="000000"/>
                </a:solidFill>
                <a:effectLst/>
                <a:uFillTx/>
                <a:latin typeface="+mn-lt"/>
                <a:ea typeface="+mn-ea"/>
                <a:cs typeface="+mn-cs"/>
                <a:sym typeface="Calibri"/>
              </a:rPr>
              <a:t>1</a:t>
            </a:r>
            <a:r>
              <a:rPr kumimoji="0" lang="en-US" sz="500" b="0" i="0" u="none" strike="noStrike" cap="none" spc="0" normalizeH="0" baseline="0" dirty="0">
                <a:ln>
                  <a:noFill/>
                </a:ln>
                <a:solidFill>
                  <a:srgbClr val="000000"/>
                </a:solidFill>
                <a:effectLst/>
                <a:uFillTx/>
                <a:latin typeface="+mn-lt"/>
                <a:ea typeface="+mn-ea"/>
                <a:cs typeface="+mn-cs"/>
                <a:sym typeface="Calibri"/>
              </a:rPr>
              <a:t> vs y 10-40% Centrality 14.6 GeV</a:t>
            </a:r>
          </a:p>
          <a:p>
            <a:pPr marL="0" marR="0" indent="0" algn="r" defTabSz="433753" rtl="0" fontAlgn="auto" latinLnBrk="0" hangingPunct="0">
              <a:lnSpc>
                <a:spcPct val="100000"/>
              </a:lnSpc>
              <a:spcBef>
                <a:spcPts val="0"/>
              </a:spcBef>
              <a:spcAft>
                <a:spcPts val="0"/>
              </a:spcAft>
              <a:buClrTx/>
              <a:buSzTx/>
              <a:buFontTx/>
              <a:buNone/>
              <a:tabLst/>
            </a:pPr>
            <a:r>
              <a:rPr kumimoji="0" lang="en-US" sz="500" b="0" i="0" u="none" strike="noStrike" cap="none" spc="0" normalizeH="0" baseline="0" dirty="0">
                <a:ln>
                  <a:noFill/>
                </a:ln>
                <a:solidFill>
                  <a:srgbClr val="000000"/>
                </a:solidFill>
                <a:effectLst/>
                <a:uFillTx/>
                <a:latin typeface="+mn-lt"/>
                <a:ea typeface="+mn-ea"/>
                <a:cs typeface="+mn-cs"/>
                <a:sym typeface="Calibri"/>
              </a:rPr>
              <a:t> 0.4&lt;P</a:t>
            </a:r>
            <a:r>
              <a:rPr kumimoji="0" lang="en-US" sz="500" b="0" i="0" u="none" strike="noStrike" cap="none" spc="0" normalizeH="0" baseline="-25000" dirty="0">
                <a:ln>
                  <a:noFill/>
                </a:ln>
                <a:solidFill>
                  <a:srgbClr val="000000"/>
                </a:solidFill>
                <a:effectLst/>
                <a:uFillTx/>
                <a:latin typeface="+mn-lt"/>
                <a:ea typeface="+mn-ea"/>
                <a:cs typeface="+mn-cs"/>
                <a:sym typeface="Calibri"/>
              </a:rPr>
              <a:t>T</a:t>
            </a:r>
            <a:r>
              <a:rPr kumimoji="0" lang="en-US" sz="500" b="0" i="0" u="none" strike="noStrike" cap="none" spc="0" normalizeH="0" baseline="0" dirty="0">
                <a:ln>
                  <a:noFill/>
                </a:ln>
                <a:solidFill>
                  <a:srgbClr val="000000"/>
                </a:solidFill>
                <a:effectLst/>
                <a:uFillTx/>
                <a:latin typeface="+mn-lt"/>
                <a:ea typeface="+mn-ea"/>
                <a:cs typeface="+mn-cs"/>
                <a:sym typeface="Calibri"/>
              </a:rPr>
              <a:t>&lt;3.0 GeV</a:t>
            </a:r>
          </a:p>
          <a:p>
            <a:pPr marL="0" marR="0" indent="0" algn="r" defTabSz="433753" rtl="0" fontAlgn="auto" latinLnBrk="0" hangingPunct="0">
              <a:lnSpc>
                <a:spcPct val="100000"/>
              </a:lnSpc>
              <a:spcBef>
                <a:spcPts val="0"/>
              </a:spcBef>
              <a:spcAft>
                <a:spcPts val="0"/>
              </a:spcAft>
              <a:buClrTx/>
              <a:buSzTx/>
              <a:buFontTx/>
              <a:buNone/>
              <a:tabLst/>
            </a:pPr>
            <a:r>
              <a:rPr kumimoji="0" lang="en-US" sz="500" b="0" i="0" u="none" strike="noStrike" cap="none" spc="0" normalizeH="0" baseline="0" dirty="0">
                <a:ln>
                  <a:noFill/>
                </a:ln>
                <a:solidFill>
                  <a:srgbClr val="000000"/>
                </a:solidFill>
                <a:effectLst/>
                <a:uFillTx/>
                <a:latin typeface="+mn-lt"/>
                <a:ea typeface="+mn-ea"/>
                <a:cs typeface="+mn-cs"/>
                <a:sym typeface="Calibri"/>
              </a:rPr>
              <a:t>Sys</a:t>
            </a:r>
            <a:r>
              <a:rPr lang="en-US" sz="500" dirty="0"/>
              <a:t>tematics not shown</a:t>
            </a:r>
          </a:p>
          <a:p>
            <a:pPr marL="0" marR="0" indent="0" algn="r" defTabSz="433753" rtl="0" fontAlgn="auto" latinLnBrk="0" hangingPunct="0">
              <a:lnSpc>
                <a:spcPct val="100000"/>
              </a:lnSpc>
              <a:spcBef>
                <a:spcPts val="0"/>
              </a:spcBef>
              <a:spcAft>
                <a:spcPts val="0"/>
              </a:spcAft>
              <a:buClrTx/>
              <a:buSzTx/>
              <a:buFontTx/>
              <a:buNone/>
              <a:tabLst/>
            </a:pPr>
            <a:r>
              <a:rPr kumimoji="0" lang="en-US" sz="500" b="0" i="0" u="none" strike="noStrike" cap="none" spc="0" normalizeH="0" baseline="0" dirty="0">
                <a:ln>
                  <a:noFill/>
                </a:ln>
                <a:solidFill>
                  <a:srgbClr val="000000"/>
                </a:solidFill>
                <a:effectLst/>
                <a:uFillTx/>
                <a:latin typeface="+mn-lt"/>
                <a:ea typeface="+mn-ea"/>
                <a:cs typeface="+mn-cs"/>
                <a:sym typeface="Calibri"/>
              </a:rPr>
              <a:t>STAR </a:t>
            </a:r>
            <a:r>
              <a:rPr lang="en-US" sz="500" dirty="0"/>
              <a:t>Preliminary</a:t>
            </a:r>
            <a:endParaRPr kumimoji="0" lang="en-US" sz="500" b="0" i="0" u="none" strike="noStrike" cap="none" spc="0" normalizeH="0" baseline="0" dirty="0">
              <a:ln>
                <a:noFill/>
              </a:ln>
              <a:solidFill>
                <a:srgbClr val="000000"/>
              </a:solidFill>
              <a:effectLst/>
              <a:uFillTx/>
              <a:latin typeface="+mn-lt"/>
              <a:ea typeface="+mn-ea"/>
              <a:cs typeface="+mn-cs"/>
              <a:sym typeface="Calibri"/>
            </a:endParaRPr>
          </a:p>
        </p:txBody>
      </p:sp>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3175" cap="flat">
          <a:solidFill>
            <a:schemeClr val="accent1"/>
          </a:solidFill>
          <a:prstDash val="solid"/>
          <a:miter lim="800000"/>
        </a:ln>
        <a:effectLst/>
        <a:sp3d/>
      </a:spPr>
      <a:bodyPr rot="0" spcFirstLastPara="1" vertOverflow="overflow" horzOverflow="overflow" vert="horz" wrap="square" lIns="43375" tIns="43375" rIns="43375" bIns="43375" numCol="1" spcCol="38100" rtlCol="0" anchor="ctr">
        <a:spAutoFit/>
      </a:bodyPr>
      <a:lstStyle>
        <a:defPPr marL="0" marR="0" indent="0" algn="l" defTabSz="433753"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175"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43375" tIns="43375" rIns="43375" bIns="43375" numCol="1" spcCol="38100" rtlCol="0" anchor="t">
        <a:spAutoFit/>
      </a:bodyPr>
      <a:lstStyle>
        <a:defPPr marL="0" marR="0" indent="0" algn="l" defTabSz="433753"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3175" cap="flat">
          <a:solidFill>
            <a:schemeClr val="accent1"/>
          </a:solidFill>
          <a:prstDash val="solid"/>
          <a:miter lim="800000"/>
        </a:ln>
        <a:effectLst/>
        <a:sp3d/>
      </a:spPr>
      <a:bodyPr rot="0" spcFirstLastPara="1" vertOverflow="overflow" horzOverflow="overflow" vert="horz" wrap="square" lIns="43375" tIns="43375" rIns="43375" bIns="43375" numCol="1" spcCol="38100" rtlCol="0" anchor="ctr">
        <a:spAutoFit/>
      </a:bodyPr>
      <a:lstStyle>
        <a:defPPr marL="0" marR="0" indent="0" algn="l" defTabSz="433753"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175"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43375" tIns="43375" rIns="43375" bIns="43375" numCol="1" spcCol="38100" rtlCol="0" anchor="t">
        <a:spAutoFit/>
      </a:bodyPr>
      <a:lstStyle>
        <a:defPPr marL="0" marR="0" indent="0" algn="l" defTabSz="433753"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3054</TotalTime>
  <Words>716</Words>
  <Application>Microsoft Office PowerPoint</Application>
  <PresentationFormat>Custom</PresentationFormat>
  <Paragraphs>59</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Cambria Math</vt:lpstr>
      <vt:lpstr>Helvetica</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Duckworth, Emilie</dc:creator>
  <cp:lastModifiedBy>Duckworth, Emilie</cp:lastModifiedBy>
  <cp:revision>12</cp:revision>
  <dcterms:modified xsi:type="dcterms:W3CDTF">2023-09-02T16:09:29Z</dcterms:modified>
</cp:coreProperties>
</file>