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6" r:id="rId1"/>
  </p:sldMasterIdLst>
  <p:notesMasterIdLst>
    <p:notesMasterId r:id="rId25"/>
  </p:notesMasterIdLst>
  <p:sldIdLst>
    <p:sldId id="256" r:id="rId2"/>
    <p:sldId id="257" r:id="rId3"/>
    <p:sldId id="280" r:id="rId4"/>
    <p:sldId id="258" r:id="rId5"/>
    <p:sldId id="259" r:id="rId6"/>
    <p:sldId id="282" r:id="rId7"/>
    <p:sldId id="261" r:id="rId8"/>
    <p:sldId id="292" r:id="rId9"/>
    <p:sldId id="294" r:id="rId10"/>
    <p:sldId id="295" r:id="rId11"/>
    <p:sldId id="296" r:id="rId12"/>
    <p:sldId id="270" r:id="rId13"/>
    <p:sldId id="286" r:id="rId14"/>
    <p:sldId id="290" r:id="rId15"/>
    <p:sldId id="287" r:id="rId16"/>
    <p:sldId id="297" r:id="rId17"/>
    <p:sldId id="291" r:id="rId18"/>
    <p:sldId id="298" r:id="rId19"/>
    <p:sldId id="284" r:id="rId20"/>
    <p:sldId id="271" r:id="rId21"/>
    <p:sldId id="299" r:id="rId22"/>
    <p:sldId id="273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1944" userDrawn="1">
          <p15:clr>
            <a:srgbClr val="A4A3A4"/>
          </p15:clr>
        </p15:guide>
        <p15:guide id="3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/>
    <p:restoredTop sz="92347"/>
  </p:normalViewPr>
  <p:slideViewPr>
    <p:cSldViewPr snapToGrid="0" snapToObjects="1">
      <p:cViewPr varScale="1">
        <p:scale>
          <a:sx n="93" d="100"/>
          <a:sy n="93" d="100"/>
        </p:scale>
        <p:origin x="1832" y="192"/>
      </p:cViewPr>
      <p:guideLst>
        <p:guide orient="horz" pos="3264"/>
        <p:guide pos="194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E090B-3CAB-544B-8A4F-C44AD371998A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877D5-B4EE-A343-84CD-BBC6B0C6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77D5-B4EE-A343-84CD-BBC6B0C6EE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758261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5340"/>
            <a:ext cx="6858000" cy="9924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Daniel Brandenburg |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7184A05F-86AC-564D-92D1-7996B90CC6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2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1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 smtClean="0"/>
              <a:t>9/28/15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b="1"/>
            </a:lvl1pPr>
          </a:lstStyle>
          <a:p>
            <a:fld id="{7184A05F-86AC-564D-92D1-7996B90CC6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56719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5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19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81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488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2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8060" y="153253"/>
            <a:ext cx="6597290" cy="62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59974"/>
            <a:ext cx="7886700" cy="521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4678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b="0" i="0" kern="1200" dirty="0" smtClean="0">
                <a:solidFill>
                  <a:schemeClr val="tx1">
                    <a:tint val="75000"/>
                  </a:schemeClr>
                </a:solidFill>
                <a:latin typeface="Bangla Sangam MN" charset="0"/>
                <a:ea typeface="Bangla Sangam MN" charset="0"/>
                <a:cs typeface="Bangla Sangam MN" charset="0"/>
              </a:defRPr>
            </a:lvl1pPr>
          </a:lstStyle>
          <a:p>
            <a:r>
              <a:rPr lang="en-US" smtClean="0"/>
              <a:t>9/28/15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1" y="6466903"/>
            <a:ext cx="4057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1">
                    <a:tint val="75000"/>
                  </a:schemeClr>
                </a:solidFill>
                <a:latin typeface="Bangla Sangam MN" charset="0"/>
                <a:ea typeface="Bangla Sangam MN" charset="0"/>
                <a:cs typeface="Bangla Sangam MN" charset="0"/>
              </a:defRPr>
            </a:lvl1pPr>
          </a:lstStyle>
          <a:p>
            <a:r>
              <a:rPr lang="en-US" smtClean="0"/>
              <a:t>Daniel Brandenburg |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678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100" b="0" i="0" kern="1200" smtClean="0">
                <a:solidFill>
                  <a:schemeClr val="tx1">
                    <a:tint val="75000"/>
                  </a:schemeClr>
                </a:solidFill>
                <a:latin typeface="Bangla Sangam MN" charset="0"/>
                <a:ea typeface="Bangla Sangam MN" charset="0"/>
                <a:cs typeface="Bangla Sangam MN" charset="0"/>
              </a:defRPr>
            </a:lvl1pPr>
          </a:lstStyle>
          <a:p>
            <a:fld id="{7184A05F-86AC-564D-92D1-7996B90CC6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82599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9" y="125933"/>
            <a:ext cx="1798782" cy="4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png"/><Relationship Id="rId8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4.png"/><Relationship Id="rId8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8.em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8.em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20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6.emf"/><Relationship Id="rId7" Type="http://schemas.openxmlformats.org/officeDocument/2006/relationships/image" Target="../media/image14.png"/><Relationship Id="rId8" Type="http://schemas.openxmlformats.org/officeDocument/2006/relationships/image" Target="../media/image17.png"/><Relationship Id="rId9" Type="http://schemas.openxmlformats.org/officeDocument/2006/relationships/image" Target="../media/image13.png"/><Relationship Id="rId10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8" Type="http://schemas.openxmlformats.org/officeDocument/2006/relationships/image" Target="../media/image27.emf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Identified Light and Strange </a:t>
            </a:r>
            <a:r>
              <a:rPr lang="en-US" sz="3600" dirty="0"/>
              <a:t>H</a:t>
            </a:r>
            <a:r>
              <a:rPr lang="en-US" sz="3600" dirty="0" smtClean="0"/>
              <a:t>adron </a:t>
            </a:r>
            <a:r>
              <a:rPr lang="en-US" sz="3600" dirty="0"/>
              <a:t>S</a:t>
            </a:r>
            <a:r>
              <a:rPr lang="en-US" sz="3600" dirty="0" smtClean="0"/>
              <a:t>pectra at               = 14.5 </a:t>
            </a:r>
            <a:r>
              <a:rPr lang="en-US" sz="3600" dirty="0" err="1" smtClean="0"/>
              <a:t>GeV</a:t>
            </a:r>
            <a:r>
              <a:rPr lang="en-US" sz="3600" dirty="0" smtClean="0"/>
              <a:t> and Systematic Study of Baryon/Meson </a:t>
            </a:r>
            <a:r>
              <a:rPr lang="en-US" sz="3600" dirty="0"/>
              <a:t>E</a:t>
            </a:r>
            <a:r>
              <a:rPr lang="en-US" sz="3600" dirty="0" smtClean="0"/>
              <a:t>ffect at Intermediate </a:t>
            </a:r>
            <a:r>
              <a:rPr lang="en-US" sz="3600" dirty="0"/>
              <a:t>T</a:t>
            </a:r>
            <a:r>
              <a:rPr lang="en-US" sz="3600" dirty="0" smtClean="0"/>
              <a:t>ransverse </a:t>
            </a:r>
            <a:r>
              <a:rPr lang="en-US" sz="3600" dirty="0"/>
              <a:t>M</a:t>
            </a:r>
            <a:r>
              <a:rPr lang="en-US" sz="3600" dirty="0" smtClean="0"/>
              <a:t>omentum with STAR at RHIC BES I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518" y="1846612"/>
            <a:ext cx="1372811" cy="5174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43000" y="400531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143000" y="4265340"/>
            <a:ext cx="6858000" cy="1725761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cap="all" spc="200" dirty="0" smtClean="0">
                <a:solidFill>
                  <a:schemeClr val="tx2"/>
                </a:solidFill>
              </a:rPr>
              <a:t>Daniel Brandenburg </a:t>
            </a:r>
          </a:p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cap="all" spc="200" dirty="0" smtClean="0">
                <a:solidFill>
                  <a:schemeClr val="tx2"/>
                </a:solidFill>
              </a:rPr>
              <a:t>Rice University</a:t>
            </a:r>
            <a:endParaRPr lang="en-US" cap="all" spc="200" dirty="0">
              <a:solidFill>
                <a:schemeClr val="tx2"/>
              </a:solidFill>
            </a:endParaRPr>
          </a:p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cap="all" spc="200" dirty="0" smtClean="0">
                <a:solidFill>
                  <a:schemeClr val="tx2"/>
                </a:solidFill>
              </a:rPr>
              <a:t>For the STAR collaboration</a:t>
            </a:r>
            <a:endParaRPr lang="en-US" cap="all" spc="2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13" y="4005315"/>
            <a:ext cx="5238147" cy="266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8" y="5329926"/>
            <a:ext cx="2590240" cy="1127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59" y="0"/>
            <a:ext cx="2783541" cy="7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60" y="153253"/>
            <a:ext cx="7124340" cy="6273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Strange Hadron Spectra @</a:t>
            </a:r>
            <a:r>
              <a:rPr lang="en-US" sz="2800" dirty="0" err="1"/>
              <a:t>Au+Au</a:t>
            </a:r>
            <a:r>
              <a:rPr lang="en-US" sz="2800" dirty="0"/>
              <a:t>               = 14.5 </a:t>
            </a:r>
            <a:r>
              <a:rPr lang="en-US" sz="2800" dirty="0" err="1"/>
              <a:t>GeV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95" y="264073"/>
            <a:ext cx="1040505" cy="392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824183"/>
            <a:ext cx="4088895" cy="4798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2" y="834875"/>
            <a:ext cx="4156359" cy="4787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094" y="5549061"/>
            <a:ext cx="82175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Statistical Uncertainties only</a:t>
            </a:r>
          </a:p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|y| &lt; 0.5</a:t>
            </a:r>
          </a:p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err="1" smtClean="0"/>
              <a:t>Λ</a:t>
            </a:r>
            <a:r>
              <a:rPr lang="en-US" sz="2400" dirty="0" smtClean="0"/>
              <a:t> spectra are weak decay feed-down corrected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8865" y="5622223"/>
            <a:ext cx="410877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Fit </a:t>
            </a:r>
            <a:r>
              <a:rPr lang="en-US" sz="2400" smtClean="0"/>
              <a:t>with Boltzmann function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8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823218"/>
            <a:ext cx="4262556" cy="487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60" y="153253"/>
            <a:ext cx="7124340" cy="6273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Strange Hadron Spectra @</a:t>
            </a:r>
            <a:r>
              <a:rPr lang="en-US" sz="2800" dirty="0" err="1"/>
              <a:t>Au+Au</a:t>
            </a:r>
            <a:r>
              <a:rPr lang="en-US" sz="2800" dirty="0"/>
              <a:t>               = 14.5 </a:t>
            </a:r>
            <a:r>
              <a:rPr lang="en-US" sz="2800" dirty="0" err="1"/>
              <a:t>GeV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42" y="264073"/>
            <a:ext cx="1040505" cy="3928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094" y="5549061"/>
            <a:ext cx="821754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Statistical Uncertainties only</a:t>
            </a:r>
          </a:p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|y| &lt; 0.5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22" y="802940"/>
            <a:ext cx="4322614" cy="4898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8865" y="5622223"/>
            <a:ext cx="410877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Fit </a:t>
            </a:r>
            <a:r>
              <a:rPr lang="en-US" sz="2400" smtClean="0"/>
              <a:t>with Boltzmann function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4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813816"/>
            <a:ext cx="3948080" cy="24231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2935224"/>
            <a:ext cx="3948080" cy="2423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813816"/>
            <a:ext cx="3948080" cy="2423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935224"/>
            <a:ext cx="3948080" cy="2423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18059" y="153253"/>
                <a:ext cx="7080797" cy="627332"/>
              </a:xfrm>
            </p:spPr>
            <p:txBody>
              <a:bodyPr>
                <a:noAutofit/>
              </a:bodyPr>
              <a:lstStyle/>
              <a:p>
                <a:r>
                  <a:rPr lang="en-US" sz="1900" dirty="0"/>
                  <a:t>Nuclear Modification </a:t>
                </a:r>
                <a:r>
                  <a:rPr lang="en-US" sz="1900" dirty="0" smtClean="0"/>
                  <a:t>Factor R</a:t>
                </a:r>
                <a:r>
                  <a:rPr lang="en-US" sz="1900" baseline="-25000" dirty="0" smtClean="0"/>
                  <a:t>CP</a:t>
                </a:r>
                <a:r>
                  <a:rPr lang="en-US" sz="1900" dirty="0" smtClean="0"/>
                  <a:t> </a:t>
                </a:r>
                <a:r>
                  <a:rPr lang="en-US" sz="1900" dirty="0">
                    <a:solidFill>
                      <a:srgbClr val="FF0000"/>
                    </a:solidFill>
                  </a:rPr>
                  <a:t>(0-5</a:t>
                </a:r>
                <a:r>
                  <a:rPr lang="en-US" sz="1900" dirty="0" smtClean="0">
                    <a:solidFill>
                      <a:srgbClr val="FF0000"/>
                    </a:solidFill>
                  </a:rPr>
                  <a:t>%)/(60-80</a:t>
                </a:r>
                <a:r>
                  <a:rPr lang="en-US" sz="1900" dirty="0">
                    <a:solidFill>
                      <a:srgbClr val="FF0000"/>
                    </a:solidFill>
                  </a:rPr>
                  <a:t>%)</a:t>
                </a:r>
                <a:r>
                  <a:rPr lang="en-US" sz="1900" dirty="0"/>
                  <a:t>@</a:t>
                </a:r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  <a:r>
                  <a:rPr lang="en-US" sz="1900" dirty="0" err="1" smtClean="0"/>
                  <a:t>Au+Au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9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900" b="1" i="1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900" b="1" i="1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900" dirty="0"/>
                  <a:t> </a:t>
                </a:r>
                <a:r>
                  <a:rPr lang="en-US" sz="1900" dirty="0" smtClean="0"/>
                  <a:t>= 14.5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18059" y="153253"/>
                <a:ext cx="7080797" cy="627332"/>
              </a:xfrm>
              <a:blipFill rotWithShape="0">
                <a:blip r:embed="rId7"/>
                <a:stretch>
                  <a:fillRect l="-861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6100" y="4673600"/>
            <a:ext cx="45719" cy="26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86100" y="2513941"/>
            <a:ext cx="45719" cy="327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39430" y="4673600"/>
            <a:ext cx="60744" cy="26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39430" y="2513941"/>
            <a:ext cx="60744" cy="327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71632" y="2537932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55677" y="4683990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20525" y="3780851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07024" y="2333049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-15508" y="5401845"/>
            <a:ext cx="6204187" cy="106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Enhancement observed for protons</a:t>
            </a:r>
          </a:p>
          <a:p>
            <a:pPr marL="235458" indent="-285750"/>
            <a:r>
              <a:rPr lang="en-US" sz="2800" dirty="0" err="1" smtClean="0"/>
              <a:t>Pions</a:t>
            </a:r>
            <a:r>
              <a:rPr lang="en-US" sz="2800" dirty="0" smtClean="0"/>
              <a:t> around unity for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&gt;2.0 </a:t>
            </a:r>
            <a:r>
              <a:rPr lang="en-US" sz="2800" dirty="0" err="1" smtClean="0"/>
              <a:t>GeV</a:t>
            </a:r>
            <a:r>
              <a:rPr lang="en-US" sz="2800" dirty="0" smtClean="0"/>
              <a:t>/c</a:t>
            </a:r>
          </a:p>
          <a:p>
            <a:pPr marL="578358" lvl="1" indent="-28575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14008" y="4350434"/>
            <a:ext cx="220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systematic uncertainty 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711" y="4690036"/>
            <a:ext cx="995076" cy="2548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057001" y="4089462"/>
            <a:ext cx="728661" cy="48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5657054" y="5292733"/>
            <a:ext cx="3483223" cy="1173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300" dirty="0" smtClean="0"/>
              <a:t>Stat. uncertainties – vertical bars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Syst. uncertainties  - vertical boxes</a:t>
            </a:r>
          </a:p>
          <a:p>
            <a:pPr>
              <a:spcBef>
                <a:spcPts val="0"/>
              </a:spcBef>
            </a:pPr>
            <a:r>
              <a:rPr lang="en-US" sz="2300" dirty="0" smtClean="0"/>
              <a:t>Bin width – horizontal box size 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336096" y="813816"/>
            <a:ext cx="522886" cy="44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886589" y="2685840"/>
            <a:ext cx="296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(0-5%) / ( 60-80% )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278481" y="3131129"/>
            <a:ext cx="51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813816"/>
            <a:ext cx="3948080" cy="242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2935224"/>
            <a:ext cx="3948080" cy="242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813816"/>
            <a:ext cx="3948080" cy="242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935224"/>
            <a:ext cx="3948080" cy="242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59" y="153253"/>
            <a:ext cx="7080797" cy="627332"/>
          </a:xfrm>
        </p:spPr>
        <p:txBody>
          <a:bodyPr>
            <a:noAutofit/>
          </a:bodyPr>
          <a:lstStyle/>
          <a:p>
            <a:r>
              <a:rPr lang="en-US" sz="2000" dirty="0"/>
              <a:t>Nuclear Modification </a:t>
            </a:r>
            <a:r>
              <a:rPr lang="en-US" sz="2000" dirty="0" smtClean="0"/>
              <a:t>Factor R</a:t>
            </a:r>
            <a:r>
              <a:rPr lang="en-US" sz="2000" baseline="-25000" dirty="0" smtClean="0"/>
              <a:t>CP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(0-5</a:t>
            </a:r>
            <a:r>
              <a:rPr lang="en-US" sz="2000" dirty="0" smtClean="0">
                <a:solidFill>
                  <a:srgbClr val="FF0000"/>
                </a:solidFill>
              </a:rPr>
              <a:t>%)/(60-80</a:t>
            </a:r>
            <a:r>
              <a:rPr lang="en-US" sz="2000" dirty="0">
                <a:solidFill>
                  <a:srgbClr val="FF0000"/>
                </a:solidFill>
              </a:rPr>
              <a:t>%)</a:t>
            </a:r>
            <a:r>
              <a:rPr lang="en-US" sz="2000" dirty="0"/>
              <a:t>@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BES I Energies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272124"/>
                <a:ext cx="9079345" cy="1228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2040"/>
                  </a:lnSpc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</a:pPr>
                <a:r>
                  <a:rPr lang="en-US" sz="2200" dirty="0" smtClean="0"/>
                  <a:t>Enhancement observed for all species @ </a:t>
                </a:r>
                <a:r>
                  <a:rPr lang="en-US" sz="2200" dirty="0" err="1" smtClean="0"/>
                  <a:t>p</a:t>
                </a:r>
                <a:r>
                  <a:rPr lang="en-US" sz="2200" baseline="-25000" dirty="0" err="1" smtClean="0"/>
                  <a:t>T</a:t>
                </a:r>
                <a:r>
                  <a:rPr lang="en-US" sz="2200" dirty="0" smtClean="0"/>
                  <a:t> &gt; ~2.0 in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en-US" sz="2200" dirty="0" smtClean="0"/>
                  <a:t>= 14.5 </a:t>
                </a:r>
                <a:r>
                  <a:rPr lang="en-US" sz="2200" dirty="0" err="1" smtClean="0"/>
                  <a:t>GeV</a:t>
                </a:r>
                <a:r>
                  <a:rPr lang="en-US" sz="2200" dirty="0" smtClean="0"/>
                  <a:t> and below –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key signature of QGP no longer visible at these energies</a:t>
                </a:r>
              </a:p>
              <a:p>
                <a:pPr marL="285750" indent="-285750"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</a:pPr>
                <a:r>
                  <a:rPr lang="en-US" sz="2000" dirty="0" smtClean="0"/>
                  <a:t>R</a:t>
                </a:r>
                <a:r>
                  <a:rPr lang="en-US" sz="2000" baseline="-25000" dirty="0" smtClean="0"/>
                  <a:t>CP</a:t>
                </a:r>
                <a:r>
                  <a:rPr lang="en-US" sz="2000" dirty="0" smtClean="0"/>
                  <a:t> of different energies splits between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T</a:t>
                </a:r>
                <a:r>
                  <a:rPr lang="en-US" sz="2000" dirty="0" smtClean="0"/>
                  <a:t> ~ 1.5 – 3.0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/c (except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)</a:t>
                </a:r>
              </a:p>
              <a:p>
                <a:pPr marL="285750" indent="-285750"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</a:pPr>
                <a:r>
                  <a:rPr lang="en-US" sz="2000" dirty="0" smtClean="0"/>
                  <a:t>R</a:t>
                </a:r>
                <a:r>
                  <a:rPr lang="en-US" sz="2000" baseline="-25000" dirty="0" smtClean="0"/>
                  <a:t>CP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=7.7, 11.5, 19.6, 27, 39 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 shown previously at CPOD 2013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2124"/>
                <a:ext cx="9079345" cy="1228798"/>
              </a:xfrm>
              <a:prstGeom prst="rect">
                <a:avLst/>
              </a:prstGeom>
              <a:blipFill rotWithShape="0">
                <a:blip r:embed="rId7"/>
                <a:stretch>
                  <a:fillRect l="-739" t="-9453" r="-1343" b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85487" y="2537932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69532" y="4683990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4348" y="4627013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09193" y="2334794"/>
            <a:ext cx="176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096" y="813816"/>
            <a:ext cx="522886" cy="44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86589" y="2685840"/>
            <a:ext cx="296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(0-5%) / ( 60-80% )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278481" y="3128224"/>
            <a:ext cx="51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71" y="3717198"/>
            <a:ext cx="2111967" cy="9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896112"/>
            <a:ext cx="8778240" cy="4261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60" y="153253"/>
            <a:ext cx="7225940" cy="627332"/>
          </a:xfrm>
        </p:spPr>
        <p:txBody>
          <a:bodyPr>
            <a:noAutofit/>
          </a:bodyPr>
          <a:lstStyle/>
          <a:p>
            <a:r>
              <a:rPr lang="en-US" sz="2600" dirty="0" smtClean="0"/>
              <a:t>Strange Hadron R</a:t>
            </a:r>
            <a:r>
              <a:rPr lang="en-US" sz="2600" baseline="-25000" dirty="0" smtClean="0"/>
              <a:t>CP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(0-5%)/(40-60%)</a:t>
            </a:r>
            <a:r>
              <a:rPr lang="en-US" sz="2600" dirty="0" smtClean="0"/>
              <a:t>@ BES I Energies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04" y="5241987"/>
            <a:ext cx="8720195" cy="14444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For               = 14.5 </a:t>
            </a:r>
            <a:r>
              <a:rPr lang="en-US" sz="3600" dirty="0" err="1" smtClean="0"/>
              <a:t>GeV</a:t>
            </a:r>
            <a:r>
              <a:rPr lang="en-US" sz="3600" dirty="0" smtClean="0"/>
              <a:t> and below: </a:t>
            </a:r>
          </a:p>
          <a:p>
            <a:r>
              <a:rPr lang="en-US" sz="3300" dirty="0" smtClean="0"/>
              <a:t>R</a:t>
            </a:r>
            <a:r>
              <a:rPr lang="en-US" sz="3300" baseline="-25000" dirty="0" smtClean="0"/>
              <a:t>CP</a:t>
            </a:r>
            <a:r>
              <a:rPr lang="en-US" sz="3300" dirty="0" smtClean="0"/>
              <a:t> is greater than or equal to 1 for </a:t>
            </a:r>
            <a:r>
              <a:rPr lang="en-US" sz="3300" dirty="0" err="1" smtClean="0"/>
              <a:t>p</a:t>
            </a:r>
            <a:r>
              <a:rPr lang="en-US" sz="3300" baseline="-25000" dirty="0" err="1" smtClean="0"/>
              <a:t>T</a:t>
            </a:r>
            <a:r>
              <a:rPr lang="en-US" sz="3300" dirty="0" smtClean="0"/>
              <a:t> &gt; ~1.5 </a:t>
            </a:r>
            <a:r>
              <a:rPr lang="en-US" sz="3300" dirty="0" err="1" smtClean="0"/>
              <a:t>GeV</a:t>
            </a:r>
            <a:r>
              <a:rPr lang="en-US" sz="3300" dirty="0" smtClean="0"/>
              <a:t>/c  </a:t>
            </a:r>
          </a:p>
          <a:p>
            <a:r>
              <a:rPr lang="en-US" sz="3300" dirty="0" smtClean="0"/>
              <a:t>R</a:t>
            </a:r>
            <a:r>
              <a:rPr lang="en-US" sz="3300" baseline="-25000" dirty="0" smtClean="0"/>
              <a:t>CP</a:t>
            </a:r>
            <a:r>
              <a:rPr lang="en-US" sz="3300" dirty="0" smtClean="0"/>
              <a:t> particle type dependence becomes less significant</a:t>
            </a:r>
          </a:p>
          <a:p>
            <a:r>
              <a:rPr lang="en-US" sz="3300" dirty="0" smtClean="0"/>
              <a:t>Specifically baryon vs. meson difference at intermediate </a:t>
            </a:r>
            <a:r>
              <a:rPr lang="en-US" sz="3300" dirty="0" err="1" smtClean="0"/>
              <a:t>p</a:t>
            </a:r>
            <a:r>
              <a:rPr lang="en-US" sz="3300" baseline="-25000" dirty="0" err="1" smtClean="0"/>
              <a:t>T</a:t>
            </a:r>
            <a:r>
              <a:rPr lang="en-US" sz="3300" dirty="0" smtClean="0"/>
              <a:t> becomes less pronounced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9005" y="832798"/>
            <a:ext cx="315335" cy="4057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04586" y="5151859"/>
            <a:ext cx="26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en-US" baseline="-25000" dirty="0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in 19.6 and 27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: (0-10%) / (40-60%)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496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Statistical Uncertainty Only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7" y="5217499"/>
            <a:ext cx="789583" cy="298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1266409" y="2699941"/>
            <a:ext cx="306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(0-5%) / ( 40-60% 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4554" y="4479382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7319" y="4464591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4586" y="4464591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37290" y="276675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7344" y="273904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57950" y="2699244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397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1677863"/>
            <a:ext cx="6334196" cy="474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302" y="760314"/>
                <a:ext cx="8643394" cy="116636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sz="2400" dirty="0" smtClean="0"/>
                  <a:t>Separation between centralities decreases with decreasing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 smtClean="0"/>
              </a:p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sz="2400" dirty="0" smtClean="0"/>
                  <a:t>“Double ratio” peak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T</a:t>
                </a:r>
                <a:r>
                  <a:rPr lang="en-US" sz="2400" dirty="0" smtClean="0"/>
                  <a:t> value changes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sz="2400" dirty="0" smtClean="0"/>
                  <a:t> “Double ratio”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b="0" i="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7.7 </a:t>
                </a:r>
                <a:r>
                  <a:rPr lang="en-US" sz="2400" dirty="0" err="1" smtClean="0"/>
                  <a:t>GeV</a:t>
                </a:r>
                <a:r>
                  <a:rPr lang="en-US" sz="2400" dirty="0" smtClean="0"/>
                  <a:t> turns over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302" y="760314"/>
                <a:ext cx="8643394" cy="1166369"/>
              </a:xfrm>
              <a:blipFill rotWithShape="0">
                <a:blip r:embed="rId3"/>
                <a:stretch>
                  <a:fillRect l="-987" t="-7330" b="-4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Baryon/Meson </a:t>
            </a:r>
            <a:r>
              <a:rPr lang="en-US" dirty="0" smtClean="0"/>
              <a:t>Ratio :  p/π</a:t>
            </a:r>
            <a:r>
              <a:rPr lang="en-US" baseline="30000" dirty="0" smtClean="0"/>
              <a:t>+</a:t>
            </a:r>
            <a:r>
              <a:rPr lang="en-US" dirty="0" smtClean="0"/>
              <a:t>  @ </a:t>
            </a:r>
            <a:r>
              <a:rPr lang="en-US" dirty="0"/>
              <a:t>BES I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7889" y="1287135"/>
            <a:ext cx="28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(0-5%) Central </a:t>
            </a:r>
            <a:r>
              <a:rPr lang="en-US" b="1" dirty="0" smtClean="0">
                <a:solidFill>
                  <a:srgbClr val="C00000"/>
                </a:solidFill>
              </a:rPr>
              <a:t>(Red)</a:t>
            </a:r>
          </a:p>
          <a:p>
            <a:pPr algn="ctr"/>
            <a:r>
              <a:rPr lang="en-US" dirty="0" smtClean="0"/>
              <a:t>(60-80%) Peripheral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(Yellow)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6267889" y="1610301"/>
            <a:ext cx="2840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2359" y="3766349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8670" y="3805111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593" y="3792853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3097" y="5643800"/>
            <a:ext cx="1455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STAR Preliminary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51109" y="5689104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36101" y="5455788"/>
            <a:ext cx="11050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/>
              <a:t>STAR </a:t>
            </a:r>
          </a:p>
          <a:p>
            <a:r>
              <a:rPr lang="en-US" sz="1500" b="1" dirty="0" smtClean="0"/>
              <a:t>Preliminary</a:t>
            </a:r>
            <a:endParaRPr lang="en-US" sz="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5635" y="549666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31" y="1927730"/>
            <a:ext cx="3084094" cy="4492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17883" y="563610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94682" y="196362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/>
              <a:t>Au+Au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0902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1677863"/>
            <a:ext cx="6334196" cy="4747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Baryon/Meson </a:t>
            </a:r>
            <a:r>
              <a:rPr lang="en-US" dirty="0" smtClean="0"/>
              <a:t>Ratio :  p/π</a:t>
            </a:r>
            <a:r>
              <a:rPr lang="en-US" baseline="30000" dirty="0" smtClean="0"/>
              <a:t>+</a:t>
            </a:r>
            <a:r>
              <a:rPr lang="en-US" dirty="0" smtClean="0"/>
              <a:t>  @ </a:t>
            </a:r>
            <a:r>
              <a:rPr lang="en-US" dirty="0"/>
              <a:t>BES I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7889" y="1287135"/>
            <a:ext cx="28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(0-5%) Central </a:t>
            </a:r>
            <a:r>
              <a:rPr lang="en-US" b="1" dirty="0" smtClean="0">
                <a:solidFill>
                  <a:srgbClr val="C00000"/>
                </a:solidFill>
              </a:rPr>
              <a:t>(Red)</a:t>
            </a:r>
          </a:p>
          <a:p>
            <a:pPr algn="ctr"/>
            <a:r>
              <a:rPr lang="en-US" dirty="0" smtClean="0"/>
              <a:t>(60-80%) Peripheral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(Yellow)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6267889" y="1610301"/>
            <a:ext cx="2840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2359" y="3766349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8670" y="3805111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593" y="3792853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3097" y="5643800"/>
            <a:ext cx="1455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STAR Preliminary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51109" y="5689104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36101" y="5455788"/>
            <a:ext cx="11050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/>
              <a:t>STAR </a:t>
            </a:r>
          </a:p>
          <a:p>
            <a:r>
              <a:rPr lang="en-US" sz="1500" b="1" dirty="0" smtClean="0"/>
              <a:t>Preliminary</a:t>
            </a:r>
            <a:endParaRPr lang="en-US" sz="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5635" y="549666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31" y="1927730"/>
            <a:ext cx="3084094" cy="44920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17883" y="563610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94682" y="196362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/>
              <a:t>Au+Au</a:t>
            </a:r>
            <a:endParaRPr lang="en-US" sz="15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107382" y="1963625"/>
            <a:ext cx="1021817" cy="36724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69302" y="760314"/>
                <a:ext cx="8643394" cy="1166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sz="2400" dirty="0" smtClean="0"/>
                  <a:t>Separation between centralities decreases with decreasing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 smtClean="0"/>
              </a:p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sz="2400" dirty="0" smtClean="0"/>
                  <a:t>“Double ratio” peak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T</a:t>
                </a:r>
                <a:r>
                  <a:rPr lang="en-US" sz="2400" dirty="0" smtClean="0"/>
                  <a:t> value changes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lnSpc>
                    <a:spcPts val="2600"/>
                  </a:lnSpc>
                  <a:spcBef>
                    <a:spcPts val="0"/>
                  </a:spcBef>
                </a:pPr>
                <a:r>
                  <a:rPr lang="en-US" sz="2400" dirty="0" smtClean="0"/>
                  <a:t> “Double ratio”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7.7 </a:t>
                </a:r>
                <a:r>
                  <a:rPr lang="en-US" sz="2400" dirty="0" err="1" smtClean="0"/>
                  <a:t>GeV</a:t>
                </a:r>
                <a:r>
                  <a:rPr lang="en-US" sz="2400" dirty="0" smtClean="0"/>
                  <a:t> turns over 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2" y="760314"/>
                <a:ext cx="8643394" cy="1166369"/>
              </a:xfrm>
              <a:prstGeom prst="rect">
                <a:avLst/>
              </a:prstGeom>
              <a:blipFill rotWithShape="0">
                <a:blip r:embed="rId4"/>
                <a:stretch>
                  <a:fillRect l="-987" t="-7330" b="-4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1644122"/>
            <a:ext cx="6112915" cy="4775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Baryon/Meson Ratio : </a:t>
                </a:r>
                <a:r>
                  <a:rPr lang="en-US" dirty="0" err="1" smtClean="0"/>
                  <a:t>Λ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 @ </a:t>
                </a:r>
                <a:r>
                  <a:rPr lang="en-US" dirty="0"/>
                  <a:t>BES I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495" t="-13592" b="-2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7617" y="1287135"/>
            <a:ext cx="316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(0-5%) Central </a:t>
            </a:r>
            <a:r>
              <a:rPr lang="en-US" b="1" dirty="0" smtClean="0">
                <a:solidFill>
                  <a:srgbClr val="C00000"/>
                </a:solidFill>
              </a:rPr>
              <a:t>(Red)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0-60%) Peripheral </a:t>
            </a:r>
            <a:r>
              <a:rPr lang="en-US" b="1" dirty="0" smtClean="0">
                <a:solidFill>
                  <a:srgbClr val="002060"/>
                </a:solidFill>
              </a:rPr>
              <a:t>(Dark Blue)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6047617" y="1610301"/>
            <a:ext cx="3169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11519" y="3738639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1685" y="376354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3463" y="3737433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1532" y="568536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12560" y="5689104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71827" y="5696224"/>
            <a:ext cx="1586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mtClean="0"/>
              <a:t>STAR  Preliminary</a:t>
            </a:r>
            <a:endParaRPr lang="en-US" sz="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5635" y="549666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72" y="1843785"/>
            <a:ext cx="3431879" cy="45759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80113" y="15479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Statistical Uncertainty Only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2414" y="561562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14868" y="191027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/>
              <a:t>Au+Au</a:t>
            </a:r>
            <a:endParaRPr lang="en-US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69302" y="760314"/>
                <a:ext cx="8643394" cy="1166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Separation between centralities decreases with decreasing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22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“Double ratio” peak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value changes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ts val="2200"/>
                  </a:lnSpc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“Double ratio”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7.7 consistent with unity 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2" y="760314"/>
                <a:ext cx="8643394" cy="1166369"/>
              </a:xfrm>
              <a:prstGeom prst="rect">
                <a:avLst/>
              </a:prstGeom>
              <a:blipFill rotWithShape="0">
                <a:blip r:embed="rId5"/>
                <a:stretch>
                  <a:fillRect l="-987" t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1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1644122"/>
            <a:ext cx="6112915" cy="4775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Baryon/Meson Ratio : </a:t>
                </a:r>
                <a:r>
                  <a:rPr lang="en-US" dirty="0" err="1" smtClean="0"/>
                  <a:t>Λ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 @ </a:t>
                </a:r>
                <a:r>
                  <a:rPr lang="en-US" dirty="0"/>
                  <a:t>BES I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495" t="-13592" b="-2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7617" y="1287135"/>
            <a:ext cx="316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(0-5%) Central </a:t>
            </a:r>
            <a:r>
              <a:rPr lang="en-US" b="1" dirty="0" smtClean="0">
                <a:solidFill>
                  <a:srgbClr val="C00000"/>
                </a:solidFill>
              </a:rPr>
              <a:t>(Red)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0-60%) Peripheral </a:t>
            </a:r>
            <a:r>
              <a:rPr lang="en-US" b="1" dirty="0" smtClean="0">
                <a:solidFill>
                  <a:srgbClr val="002060"/>
                </a:solidFill>
              </a:rPr>
              <a:t>(Dark Blue)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6047617" y="1610301"/>
            <a:ext cx="3169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11519" y="3738639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1685" y="376354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3463" y="3737433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1532" y="568536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12560" y="5689104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71827" y="5696224"/>
            <a:ext cx="1586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mtClean="0"/>
              <a:t>STAR  Preliminary</a:t>
            </a:r>
            <a:endParaRPr lang="en-US" sz="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5635" y="549666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72" y="1843785"/>
            <a:ext cx="3431879" cy="45759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80113" y="15479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Statistical Uncertainty Only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2414" y="5615625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14868" y="191027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/>
              <a:t>Au+Au</a:t>
            </a:r>
            <a:endParaRPr lang="en-US" sz="1500" b="1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301345" y="2092036"/>
            <a:ext cx="1214005" cy="296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169302" y="760314"/>
                <a:ext cx="8643394" cy="1166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Separation between centralities decreases with decreasing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22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“Double ratio” peak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</a:t>
                </a:r>
                <a:r>
                  <a:rPr lang="en-US" sz="2400" baseline="-25000" dirty="0" err="1" smtClean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value changes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ts val="2200"/>
                  </a:lnSpc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“Double ratio”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7.7 consistent with unity </a:t>
                </a: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2" y="760314"/>
                <a:ext cx="8643394" cy="1166369"/>
              </a:xfrm>
              <a:prstGeom prst="rect">
                <a:avLst/>
              </a:prstGeom>
              <a:blipFill rotWithShape="0">
                <a:blip r:embed="rId5"/>
                <a:stretch>
                  <a:fillRect l="-987" t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8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2851" y="959974"/>
                <a:ext cx="8011767" cy="550596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Au+Au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b="1" dirty="0" smtClean="0"/>
                  <a:t> = 14.5 </a:t>
                </a:r>
                <a:r>
                  <a:rPr lang="en-US" sz="2800" b="1" dirty="0" err="1" smtClean="0"/>
                  <a:t>GeV</a:t>
                </a:r>
                <a:r>
                  <a:rPr lang="en-US" sz="2800" b="1" dirty="0" smtClean="0"/>
                  <a:t> </a:t>
                </a:r>
              </a:p>
              <a:p>
                <a:r>
                  <a:rPr lang="en-US" sz="2700" dirty="0">
                    <a:solidFill>
                      <a:srgbClr val="FF0000"/>
                    </a:solidFill>
                  </a:rPr>
                  <a:t>New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STAR </a:t>
                </a:r>
                <a:r>
                  <a:rPr lang="en-US" sz="2700" dirty="0"/>
                  <a:t>results in the large </a:t>
                </a:r>
                <a:r>
                  <a:rPr lang="en-US" sz="2700" dirty="0" err="1"/>
                  <a:t>μ</a:t>
                </a:r>
                <a:r>
                  <a:rPr lang="en-US" sz="2700" baseline="-25000" dirty="0" err="1"/>
                  <a:t>B</a:t>
                </a:r>
                <a:r>
                  <a:rPr lang="en-US" sz="2700" dirty="0"/>
                  <a:t> gap between 11.5 and 19.6 </a:t>
                </a:r>
                <a:r>
                  <a:rPr lang="en-US" sz="2700" dirty="0" err="1" smtClean="0"/>
                  <a:t>GeV</a:t>
                </a:r>
                <a:endParaRPr lang="en-US" sz="2700" dirty="0" smtClean="0"/>
              </a:p>
              <a:p>
                <a:r>
                  <a:rPr lang="en-US" sz="2700" dirty="0" smtClean="0"/>
                  <a:t>Completes the RHIC Beam Energy Scan Phase I</a:t>
                </a:r>
              </a:p>
              <a:p>
                <a:pPr marL="0" indent="0">
                  <a:buNone/>
                </a:pPr>
                <a:r>
                  <a:rPr lang="en-US" sz="2700" b="1" dirty="0" smtClean="0"/>
                  <a:t>Onset of QGP signatures</a:t>
                </a:r>
              </a:p>
              <a:p>
                <a:r>
                  <a:rPr lang="en-US" sz="2600" dirty="0" smtClean="0"/>
                  <a:t>R</a:t>
                </a:r>
                <a:r>
                  <a:rPr lang="en-US" sz="2600" baseline="-25000" dirty="0" smtClean="0"/>
                  <a:t>CP</a:t>
                </a:r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600" dirty="0" smtClean="0"/>
                  <a:t> = 14.5 </a:t>
                </a:r>
                <a:r>
                  <a:rPr lang="en-US" sz="2600" dirty="0" err="1" smtClean="0"/>
                  <a:t>GeV</a:t>
                </a:r>
                <a:r>
                  <a:rPr lang="en-US" sz="2600" dirty="0" smtClean="0"/>
                  <a:t> in both light and strange hadrons agrees with the trends from other BES energies</a:t>
                </a:r>
              </a:p>
              <a:p>
                <a:r>
                  <a:rPr lang="en-US" sz="2400" dirty="0" smtClean="0"/>
                  <a:t>No evidence of </a:t>
                </a:r>
                <a:r>
                  <a:rPr lang="en-US" sz="2400" dirty="0"/>
                  <a:t>suppression at intermediate </a:t>
                </a:r>
                <a:r>
                  <a:rPr lang="en-US" sz="2400" dirty="0" err="1"/>
                  <a:t>p</a:t>
                </a:r>
                <a:r>
                  <a:rPr lang="en-US" sz="2400" baseline="-25000" dirty="0" err="1"/>
                  <a:t>T</a:t>
                </a:r>
                <a:r>
                  <a:rPr lang="en-US" sz="2400" baseline="-25000" dirty="0"/>
                  <a:t> 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in the R</a:t>
                </a:r>
                <a:r>
                  <a:rPr lang="en-US" sz="1800" baseline="-25000" dirty="0" smtClean="0"/>
                  <a:t>CP</a:t>
                </a:r>
                <a:r>
                  <a:rPr lang="en-US" sz="2400" dirty="0" smtClean="0"/>
                  <a:t> of all species for energies at and below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/>
                  <a:t> = 14.5 </a:t>
                </a:r>
                <a:r>
                  <a:rPr lang="en-US" sz="2400" dirty="0" err="1" smtClean="0"/>
                  <a:t>GeV</a:t>
                </a:r>
                <a:endParaRPr lang="en-US" baseline="-25000" dirty="0" smtClean="0"/>
              </a:p>
              <a:p>
                <a:r>
                  <a:rPr lang="en-US" sz="2400" dirty="0" smtClean="0"/>
                  <a:t>Baryon/Meson ratios show evidence for change in collision dynamics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/>
                  <a:t> below 19.6 </a:t>
                </a:r>
                <a:r>
                  <a:rPr lang="en-US" sz="2400" dirty="0" err="1" smtClean="0"/>
                  <a:t>GeV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Beam Energy Scan Phase II is needed for conclusive results</a:t>
                </a:r>
              </a:p>
              <a:p>
                <a:pPr lvl="1"/>
                <a:r>
                  <a:rPr lang="en-US" sz="2400" dirty="0"/>
                  <a:t>M</a:t>
                </a:r>
                <a:r>
                  <a:rPr lang="en-US" sz="2400" dirty="0" smtClean="0"/>
                  <a:t>ore statistics – push kinematic reach to higher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T</a:t>
                </a:r>
                <a:endParaRPr lang="en-US" sz="2400" baseline="-25000" dirty="0" smtClean="0"/>
              </a:p>
              <a:p>
                <a:pPr lvl="1"/>
                <a:r>
                  <a:rPr lang="en-US" sz="2400" dirty="0" smtClean="0"/>
                  <a:t>More energies below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/>
                  <a:t> = 20 </a:t>
                </a:r>
                <a:r>
                  <a:rPr lang="en-US" sz="2400" dirty="0" err="1" smtClean="0"/>
                  <a:t>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851" y="959974"/>
                <a:ext cx="8011767" cy="5505965"/>
              </a:xfrm>
              <a:blipFill rotWithShape="0">
                <a:blip r:embed="rId2"/>
                <a:stretch>
                  <a:fillRect l="-1522" t="-2323" r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RHIC Beam Energy Scan (BES)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52" y="779860"/>
            <a:ext cx="8545606" cy="1846977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800" b="1" dirty="0" smtClean="0"/>
              <a:t>BES Phase I - </a:t>
            </a:r>
            <a:r>
              <a:rPr lang="en-US" sz="2800" b="1" dirty="0" err="1" smtClean="0"/>
              <a:t>Au+Au</a:t>
            </a:r>
            <a:r>
              <a:rPr lang="en-US" sz="2800" b="1" dirty="0" smtClean="0"/>
              <a:t> collisions at 7.7, 11.5, </a:t>
            </a:r>
            <a:r>
              <a:rPr lang="en-US" sz="2800" b="1" dirty="0" smtClean="0">
                <a:solidFill>
                  <a:srgbClr val="FF0000"/>
                </a:solidFill>
              </a:rPr>
              <a:t>14.5</a:t>
            </a:r>
            <a:r>
              <a:rPr lang="en-US" sz="2800" b="1" dirty="0" smtClean="0"/>
              <a:t>, 19.6, 27.0, and 39.0 </a:t>
            </a:r>
            <a:r>
              <a:rPr lang="en-US" sz="2800" b="1" dirty="0" err="1" smtClean="0"/>
              <a:t>GeV</a:t>
            </a:r>
            <a:endParaRPr lang="en-US" sz="28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2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8546" y="1472257"/>
            <a:ext cx="3980329" cy="521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91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Search for Conjectured QCD </a:t>
            </a:r>
            <a:r>
              <a:rPr lang="en-US" sz="2400" dirty="0"/>
              <a:t>critical point </a:t>
            </a:r>
            <a:endParaRPr lang="en-US" sz="2400" dirty="0" smtClean="0"/>
          </a:p>
          <a:p>
            <a:pPr marL="42291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Search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</a:t>
            </a:r>
            <a:r>
              <a:rPr lang="en-US" sz="2400" dirty="0"/>
              <a:t>phase </a:t>
            </a:r>
            <a:r>
              <a:rPr lang="en-US" sz="2400" dirty="0" smtClean="0"/>
              <a:t>transition</a:t>
            </a:r>
          </a:p>
          <a:p>
            <a:pPr marL="42291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Search for the onset of key </a:t>
            </a:r>
            <a:r>
              <a:rPr lang="en-US" sz="2400" dirty="0"/>
              <a:t>QGP </a:t>
            </a:r>
            <a:r>
              <a:rPr lang="en-US" sz="2400" dirty="0" smtClean="0"/>
              <a:t>signatures</a:t>
            </a:r>
          </a:p>
          <a:p>
            <a:pPr marL="8001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/>
              <a:t>            = 14.5 </a:t>
            </a:r>
            <a:r>
              <a:rPr lang="en-US" sz="3200" b="1" dirty="0" err="1" smtClean="0"/>
              <a:t>GeV</a:t>
            </a:r>
            <a:r>
              <a:rPr lang="en-US" sz="3200" b="1" dirty="0" smtClean="0"/>
              <a:t> </a:t>
            </a:r>
          </a:p>
          <a:p>
            <a:pPr marL="42291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Important measurement in the relatively large </a:t>
            </a:r>
            <a:r>
              <a:rPr lang="en-US" sz="2200" dirty="0" err="1" smtClean="0"/>
              <a:t>μ</a:t>
            </a:r>
            <a:r>
              <a:rPr lang="en-US" sz="2200" baseline="-25000" dirty="0" err="1" smtClean="0"/>
              <a:t>B</a:t>
            </a:r>
            <a:r>
              <a:rPr lang="en-US" sz="2200" dirty="0" smtClean="0"/>
              <a:t> gap between 11.5 and 19.6 </a:t>
            </a:r>
            <a:r>
              <a:rPr lang="en-US" sz="2200" dirty="0" err="1" smtClean="0"/>
              <a:t>GeV</a:t>
            </a:r>
            <a:endParaRPr lang="en-US" sz="2200" dirty="0"/>
          </a:p>
          <a:p>
            <a:pPr marL="42291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41304"/>
                  </p:ext>
                </p:extLst>
              </p:nvPr>
            </p:nvGraphicFramePr>
            <p:xfrm>
              <a:off x="316007" y="5330338"/>
              <a:ext cx="8718582" cy="89065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731558"/>
                    <a:gridCol w="753035"/>
                    <a:gridCol w="887506"/>
                    <a:gridCol w="739588"/>
                    <a:gridCol w="847165"/>
                    <a:gridCol w="806823"/>
                    <a:gridCol w="952907"/>
                  </a:tblGrid>
                  <a:tr h="390656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latin typeface="Cambria Math" charset="0"/>
                                    </a:rPr>
                                    <m:t>𝒔</m:t>
                                  </m:r>
                                  <m:r>
                                    <a:rPr lang="en-US" sz="2400" b="1" i="1" baseline="-25000" smtClean="0">
                                      <a:latin typeface="Cambria Math" charset="0"/>
                                    </a:rPr>
                                    <m:t>𝑵𝑵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400" dirty="0" smtClean="0"/>
                            <a:t>  [GeV] =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7.7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11.5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FF0000"/>
                              </a:solidFill>
                            </a:rPr>
                            <a:t>14.5</a:t>
                          </a:r>
                          <a:endParaRPr lang="en-US" sz="2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19.6 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27.0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39.0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38568"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000" dirty="0" smtClean="0"/>
                            <a:t>~</a:t>
                          </a:r>
                          <a:r>
                            <a:rPr lang="en-US" sz="2000" b="1" kern="12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n-US" sz="2000" b="1" kern="1200" baseline="-250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0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0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(in central collisions)[MeV]</a:t>
                          </a:r>
                          <a:endParaRPr lang="en-US" sz="20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420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260</a:t>
                          </a:r>
                          <a:endParaRPr lang="en-US" sz="22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41304"/>
                  </p:ext>
                </p:extLst>
              </p:nvPr>
            </p:nvGraphicFramePr>
            <p:xfrm>
              <a:off x="316007" y="5330338"/>
              <a:ext cx="8718582" cy="89065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731558"/>
                    <a:gridCol w="753035"/>
                    <a:gridCol w="887506"/>
                    <a:gridCol w="739588"/>
                    <a:gridCol w="847165"/>
                    <a:gridCol w="806823"/>
                    <a:gridCol w="952907"/>
                  </a:tblGrid>
                  <a:tr h="4639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9091" r="-133768" b="-116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7.7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11.5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FF0000"/>
                              </a:solidFill>
                            </a:rPr>
                            <a:t>14.5</a:t>
                          </a:r>
                          <a:endParaRPr lang="en-US" sz="2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19.6 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27.0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39.0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000" dirty="0" smtClean="0"/>
                            <a:t>~</a:t>
                          </a:r>
                          <a:r>
                            <a:rPr lang="en-US" sz="2000" b="1" kern="12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n-US" sz="2000" b="1" kern="1200" baseline="-250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2000" b="1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0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(in central collisions)[MeV]</a:t>
                          </a:r>
                          <a:endParaRPr lang="en-US" sz="20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420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260</a:t>
                          </a:r>
                          <a:endParaRPr lang="en-US" sz="22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685800" rtl="0" eaLnBrk="1" latinLnBrk="0" hangingPunct="1"/>
                          <a:r>
                            <a:rPr lang="en-US" sz="2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115</a:t>
                          </a:r>
                          <a:endParaRPr lang="en-US" sz="22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00" y="3800219"/>
            <a:ext cx="1019514" cy="3849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163" y="2945072"/>
            <a:ext cx="3604161" cy="807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825765" y="6145046"/>
            <a:ext cx="792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Cleymans</a:t>
            </a:r>
            <a:r>
              <a:rPr lang="en-US" dirty="0" smtClean="0"/>
              <a:t>, H. </a:t>
            </a:r>
            <a:r>
              <a:rPr lang="en-US" dirty="0" err="1" smtClean="0"/>
              <a:t>Oeschler</a:t>
            </a:r>
            <a:r>
              <a:rPr lang="en-US" dirty="0" smtClean="0"/>
              <a:t>, K. </a:t>
            </a:r>
            <a:r>
              <a:rPr lang="en-US" dirty="0" err="1" smtClean="0"/>
              <a:t>Redlich</a:t>
            </a:r>
            <a:r>
              <a:rPr lang="en-US" dirty="0" smtClean="0"/>
              <a:t>, and S. Wheaton, Phys. Rev. C73 (2006) 034905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67" y="1129527"/>
            <a:ext cx="4918622" cy="4270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39356">
            <a:off x="5812069" y="351316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" y="1906534"/>
            <a:ext cx="5970733" cy="4235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71" y="1851115"/>
            <a:ext cx="3291533" cy="4559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Baryon/Meson Ratio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>
                            <a:latin typeface="Cambria Math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 @ </a:t>
                </a:r>
                <a:r>
                  <a:rPr lang="en-US" dirty="0"/>
                  <a:t>BES I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495" t="-13592" b="-2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7617" y="1287135"/>
            <a:ext cx="316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(0-5%) Central </a:t>
            </a:r>
            <a:r>
              <a:rPr lang="en-US" b="1" dirty="0" smtClean="0">
                <a:solidFill>
                  <a:srgbClr val="C00000"/>
                </a:solidFill>
              </a:rPr>
              <a:t>(Red)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0-60%) Peripheral </a:t>
            </a:r>
            <a:r>
              <a:rPr lang="en-US" b="1" dirty="0" smtClean="0">
                <a:solidFill>
                  <a:srgbClr val="002060"/>
                </a:solidFill>
              </a:rPr>
              <a:t>(Dark Blue)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6047617" y="1610301"/>
            <a:ext cx="3169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11519" y="3738639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1685" y="3763546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3463" y="3737433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9242" y="5477543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40270" y="5481282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38774" y="5529967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STAR  Preliminary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9301" y="1647941"/>
            <a:ext cx="575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Statistical Uncertainty Only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89448" y="2125972"/>
            <a:ext cx="1543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STAR Preliminary</a:t>
            </a:r>
            <a:endParaRPr lang="en-US" sz="1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14868" y="191027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/>
              <a:t>Au+Au</a:t>
            </a:r>
            <a:endParaRPr lang="en-US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-216766" y="3151337"/>
                <a:ext cx="772134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Λ</m:t>
                          </m:r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6766" y="3151337"/>
                <a:ext cx="772134" cy="369909"/>
              </a:xfrm>
              <a:prstGeom prst="rect">
                <a:avLst/>
              </a:prstGeom>
              <a:blipFill rotWithShape="0">
                <a:blip r:embed="rId5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6200000">
                <a:off x="-216768" y="4361221"/>
                <a:ext cx="772134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Λ</m:t>
                          </m:r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6768" y="4361221"/>
                <a:ext cx="772134" cy="369909"/>
              </a:xfrm>
              <a:prstGeom prst="rect">
                <a:avLst/>
              </a:prstGeom>
              <a:blipFill rotWithShape="0">
                <a:blip r:embed="rId6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5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61"/>
            <a:ext cx="5837216" cy="433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Baryon/Meson Ratio  </a:t>
            </a:r>
            <a:r>
              <a:rPr lang="en-US" dirty="0" smtClean="0"/>
              <a:t>p-bar/π</a:t>
            </a:r>
            <a:r>
              <a:rPr lang="en-US" baseline="30000" dirty="0"/>
              <a:t>-</a:t>
            </a:r>
            <a:r>
              <a:rPr lang="en-US" dirty="0" smtClean="0"/>
              <a:t>  @ </a:t>
            </a:r>
            <a:r>
              <a:rPr lang="en-US" dirty="0"/>
              <a:t>BES I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5454" y="866079"/>
            <a:ext cx="2478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Most Central </a:t>
            </a:r>
            <a:r>
              <a:rPr lang="en-US" dirty="0" smtClean="0">
                <a:solidFill>
                  <a:srgbClr val="C00000"/>
                </a:solidFill>
              </a:rPr>
              <a:t>(Red)</a:t>
            </a:r>
          </a:p>
          <a:p>
            <a:pPr algn="ctr"/>
            <a:r>
              <a:rPr lang="en-US" dirty="0" smtClean="0"/>
              <a:t>Most Peripheral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(Yellow)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8" idx="1"/>
          </p:cNvCxnSpPr>
          <p:nvPr/>
        </p:nvCxnSpPr>
        <p:spPr>
          <a:xfrm>
            <a:off x="6435454" y="1189245"/>
            <a:ext cx="2079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2917" y="1586019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5354" y="3130735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0300" y="3130734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24673" y="3130735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02001" y="4802696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59588" y="4791391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05" y="1512410"/>
            <a:ext cx="3264886" cy="45229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58389" y="5110473"/>
            <a:ext cx="1418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49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0" y="1447576"/>
            <a:ext cx="3530600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π</a:t>
            </a:r>
            <a:r>
              <a:rPr lang="en-US" sz="2800" baseline="30000" dirty="0" smtClean="0"/>
              <a:t>+(-)</a:t>
            </a:r>
            <a:r>
              <a:rPr lang="en-US" sz="2800" dirty="0" smtClean="0"/>
              <a:t>, K</a:t>
            </a:r>
            <a:r>
              <a:rPr lang="en-US" sz="2800" baseline="30000" dirty="0" smtClean="0"/>
              <a:t>+(-)</a:t>
            </a:r>
            <a:r>
              <a:rPr lang="en-US" sz="2800" dirty="0" smtClean="0"/>
              <a:t>, and (anti-)proton particle identification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13624" y="1089449"/>
            <a:ext cx="385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 TPC + TOF for a single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87" y="1564515"/>
            <a:ext cx="5185458" cy="40148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932492" y="4800664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STAR Preliminary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7301842" y="221655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Proton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84158" y="3554844"/>
            <a:ext cx="66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Kaon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78307" y="4349467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Pion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28524" y="4459125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electrons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602464" y="3690605"/>
            <a:ext cx="0" cy="13562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33594" y="3072094"/>
            <a:ext cx="91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Project 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dE</a:t>
            </a:r>
            <a:r>
              <a:rPr lang="en-US" b="1" dirty="0" smtClean="0">
                <a:solidFill>
                  <a:srgbClr val="0070C0"/>
                </a:solidFill>
              </a:rPr>
              <a:t>/dx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267893" y="5069716"/>
            <a:ext cx="373732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67893" y="1943105"/>
            <a:ext cx="0" cy="3173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320145" y="2351725"/>
            <a:ext cx="16197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43298" y="1982393"/>
            <a:ext cx="12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Project 1/β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1" y="3893233"/>
            <a:ext cx="3530600" cy="523240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1558092" y="5999168"/>
            <a:ext cx="234712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1830" y="840558"/>
            <a:ext cx="360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Extract yields by simultaneously fitting the </a:t>
            </a:r>
            <a:r>
              <a:rPr lang="en-US" sz="1600" dirty="0" err="1" smtClean="0"/>
              <a:t>dE</a:t>
            </a:r>
            <a:r>
              <a:rPr lang="en-US" sz="1600" dirty="0" smtClean="0"/>
              <a:t>/dx and 1/β distributions.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056274" y="5426242"/>
            <a:ext cx="508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600" dirty="0" smtClean="0"/>
              <a:t>Grey bands show +/- 2σ  around each particle peak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dirty="0" smtClean="0"/>
              <a:t>The pion and </a:t>
            </a:r>
            <a:r>
              <a:rPr lang="en-US" sz="1600" dirty="0" err="1" smtClean="0"/>
              <a:t>kaon</a:t>
            </a:r>
            <a:r>
              <a:rPr lang="en-US" sz="1600" dirty="0" smtClean="0"/>
              <a:t> peaks are merged in </a:t>
            </a:r>
            <a:r>
              <a:rPr lang="en-US" sz="1600" dirty="0" err="1" smtClean="0"/>
              <a:t>dE</a:t>
            </a:r>
            <a:r>
              <a:rPr lang="en-US" sz="1600" dirty="0" smtClean="0"/>
              <a:t>/dx but are still well separated in 1/β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600" dirty="0" smtClean="0"/>
              <a:t>The black band is the total fit result</a:t>
            </a:r>
            <a:endParaRPr lang="en-US" sz="1600" dirty="0"/>
          </a:p>
        </p:txBody>
      </p:sp>
      <p:cxnSp>
        <p:nvCxnSpPr>
          <p:cNvPr id="55" name="Straight Arrow Connector 54"/>
          <p:cNvCxnSpPr>
            <a:stCxn id="51" idx="1"/>
          </p:cNvCxnSpPr>
          <p:nvPr/>
        </p:nvCxnSpPr>
        <p:spPr>
          <a:xfrm flipH="1" flipV="1">
            <a:off x="2974770" y="5110680"/>
            <a:ext cx="1081504" cy="8541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63266" y="24857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p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68014" y="444878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p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80207" y="251317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92787" y="258588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π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12195" y="41613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π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69576" y="464379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551110" y="3554845"/>
            <a:ext cx="2354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48864" y="1671588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STAR Preliminary</a:t>
            </a:r>
            <a:endParaRPr 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2877800" y="4130698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STAR Preliminary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99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QGP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43" y="959974"/>
            <a:ext cx="8593422" cy="2773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Nuclear Modification Factor R</a:t>
            </a:r>
            <a:r>
              <a:rPr lang="en-US" sz="2600" b="1" baseline="-25000" dirty="0" smtClean="0"/>
              <a:t>CP</a:t>
            </a:r>
          </a:p>
          <a:p>
            <a:r>
              <a:rPr lang="en-US" sz="2400" dirty="0" smtClean="0"/>
              <a:t>High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suppression      R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&lt; 1.0</a:t>
            </a:r>
          </a:p>
          <a:p>
            <a:pPr lvl="1"/>
            <a:r>
              <a:rPr lang="en-US" sz="2400" dirty="0" smtClean="0"/>
              <a:t>Strong suppression observed in inclusive charged </a:t>
            </a:r>
            <a:r>
              <a:rPr lang="en-US" sz="2400" dirty="0"/>
              <a:t>hadrons at top RHIC </a:t>
            </a:r>
            <a:r>
              <a:rPr lang="en-US" sz="2400" dirty="0" smtClean="0"/>
              <a:t>energies.</a:t>
            </a:r>
          </a:p>
          <a:p>
            <a:pPr lvl="1"/>
            <a:r>
              <a:rPr lang="en-US" sz="2400" dirty="0" smtClean="0"/>
              <a:t>Attributed to energy loss in QGP</a:t>
            </a:r>
          </a:p>
          <a:p>
            <a:r>
              <a:rPr lang="en-US" sz="2400" dirty="0" smtClean="0"/>
              <a:t>Enhancement      </a:t>
            </a:r>
            <a:r>
              <a:rPr lang="en-US" sz="2400" dirty="0"/>
              <a:t>R</a:t>
            </a:r>
            <a:r>
              <a:rPr lang="en-US" sz="2400" baseline="-25000" dirty="0"/>
              <a:t>CP</a:t>
            </a:r>
            <a:r>
              <a:rPr lang="en-US" sz="2400" dirty="0"/>
              <a:t> </a:t>
            </a:r>
            <a:r>
              <a:rPr lang="en-US" sz="2400" dirty="0" smtClean="0"/>
              <a:t>&gt; 1.0</a:t>
            </a:r>
          </a:p>
          <a:p>
            <a:pPr lvl="1"/>
            <a:r>
              <a:rPr lang="en-US" sz="2400" dirty="0" smtClean="0"/>
              <a:t>Cold nuclear matter effects and radial flow.</a:t>
            </a:r>
          </a:p>
          <a:p>
            <a:pPr marL="0" indent="0">
              <a:buNone/>
            </a:pPr>
            <a:endParaRPr lang="en-US" sz="27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58922" y="1452611"/>
            <a:ext cx="296900" cy="2103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201448" y="2834768"/>
            <a:ext cx="296900" cy="21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125396" y="3674658"/>
                <a:ext cx="8650469" cy="2773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 smtClean="0"/>
                  <a:t>Baryon/Meson Ratio  </a:t>
                </a:r>
                <a:r>
                  <a:rPr lang="en-US" sz="2400" b="1" dirty="0" err="1" smtClean="0"/>
                  <a:t>eg</a:t>
                </a:r>
                <a:r>
                  <a:rPr lang="en-US" sz="2400" b="1" dirty="0" smtClean="0"/>
                  <a:t>. (</a:t>
                </a:r>
                <a:r>
                  <a:rPr lang="en-US" sz="2400" b="1" dirty="0" err="1" smtClean="0"/>
                  <a:t>Λ</a:t>
                </a:r>
                <a:r>
                  <a:rPr lang="en-US" sz="2400" b="1" dirty="0" smtClean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latin typeface="Cambria Math" charset="0"/>
                          </a:rPr>
                          <m:t>𝑺</m:t>
                        </m:r>
                      </m:sub>
                      <m:sup>
                        <m:r>
                          <a:rPr lang="en-US" sz="2400" b="1" i="1">
                            <a:latin typeface="Cambria Math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400" b="1" dirty="0"/>
                  <a:t>)  and (p/π)</a:t>
                </a:r>
              </a:p>
              <a:p>
                <a:r>
                  <a:rPr lang="en-US" sz="2400" dirty="0" smtClean="0"/>
                  <a:t>Baryon enhancement observed in </a:t>
                </a:r>
                <a:r>
                  <a:rPr lang="en-US" sz="2400" dirty="0" err="1" smtClean="0"/>
                  <a:t>Au+Au</a:t>
                </a:r>
                <a:r>
                  <a:rPr lang="en-US" sz="2400" dirty="0" smtClean="0"/>
                  <a:t> collisions at top RHIC energies </a:t>
                </a:r>
              </a:p>
              <a:p>
                <a:r>
                  <a:rPr lang="en-US" sz="2400" dirty="0" smtClean="0"/>
                  <a:t>Sensitive to </a:t>
                </a:r>
                <a:r>
                  <a:rPr lang="en-US" sz="2400" dirty="0" err="1"/>
                  <a:t>p</a:t>
                </a:r>
                <a:r>
                  <a:rPr lang="en-US" sz="2400" dirty="0" err="1" smtClean="0"/>
                  <a:t>arton</a:t>
                </a:r>
                <a:r>
                  <a:rPr lang="en-US" sz="2400" dirty="0" smtClean="0"/>
                  <a:t> recombination, coalescence as well as </a:t>
                </a:r>
                <a:r>
                  <a:rPr lang="en-US" sz="2400" dirty="0"/>
                  <a:t>r</a:t>
                </a:r>
                <a:r>
                  <a:rPr lang="en-US" sz="2400" dirty="0" smtClean="0"/>
                  <a:t>adial flow and cold nuclear matter effects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In this talk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New</a:t>
                </a:r>
                <a:r>
                  <a:rPr lang="en-US" sz="2800" dirty="0" smtClean="0"/>
                  <a:t> STAR measurements from </a:t>
                </a:r>
                <a:r>
                  <a:rPr lang="en-US" sz="2800" dirty="0" err="1" smtClean="0"/>
                  <a:t>Au+Au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 smtClean="0"/>
                  <a:t> = 14.5 </a:t>
                </a:r>
                <a:r>
                  <a:rPr lang="en-US" sz="2800" dirty="0" err="1" smtClean="0"/>
                  <a:t>GeV</a:t>
                </a:r>
                <a:endParaRPr lang="en-US" sz="2800" dirty="0" smtClean="0"/>
              </a:p>
              <a:p>
                <a:pPr marL="0" indent="0">
                  <a:buFont typeface="Wingdings" charset="2"/>
                  <a:buNone/>
                </a:pPr>
                <a:endParaRPr lang="en-US" sz="27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6" y="3674658"/>
                <a:ext cx="8650469" cy="2773773"/>
              </a:xfrm>
              <a:prstGeom prst="rect">
                <a:avLst/>
              </a:prstGeom>
              <a:blipFill rotWithShape="0">
                <a:blip r:embed="rId4"/>
                <a:stretch>
                  <a:fillRect l="-1480" t="-3516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9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2" y="959974"/>
            <a:ext cx="3261348" cy="521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Time Projection Chamber (TPC)</a:t>
            </a:r>
          </a:p>
          <a:p>
            <a:r>
              <a:rPr lang="en-US" sz="2000" dirty="0" smtClean="0"/>
              <a:t>Charged Particle Tracking</a:t>
            </a:r>
          </a:p>
          <a:p>
            <a:r>
              <a:rPr lang="en-US" sz="2000" dirty="0" smtClean="0"/>
              <a:t>Momentum reconstruction</a:t>
            </a:r>
          </a:p>
          <a:p>
            <a:r>
              <a:rPr lang="en-US" sz="2000" dirty="0" smtClean="0"/>
              <a:t>Particle identification from ionization energy loss (</a:t>
            </a:r>
            <a:r>
              <a:rPr lang="en-US" sz="2000" dirty="0" err="1" smtClean="0"/>
              <a:t>dE</a:t>
            </a:r>
            <a:r>
              <a:rPr lang="en-US" sz="2000" dirty="0" smtClean="0"/>
              <a:t>/dx)</a:t>
            </a:r>
          </a:p>
          <a:p>
            <a:r>
              <a:rPr lang="en-US" sz="2000" dirty="0" err="1" smtClean="0"/>
              <a:t>Pseudorapidity</a:t>
            </a:r>
            <a:r>
              <a:rPr lang="en-US" sz="2000" dirty="0" smtClean="0"/>
              <a:t> coverage |</a:t>
            </a:r>
            <a:r>
              <a:rPr lang="en-US" sz="2000" dirty="0" err="1" smtClean="0"/>
              <a:t>η</a:t>
            </a:r>
            <a:r>
              <a:rPr lang="en-US" sz="2000" dirty="0" smtClean="0"/>
              <a:t>| &lt; 1.0</a:t>
            </a: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Time Of Flight (TOF) Detector</a:t>
            </a:r>
          </a:p>
          <a:p>
            <a:r>
              <a:rPr lang="en-US" sz="2000" dirty="0" smtClean="0"/>
              <a:t>Particle identification 1/β</a:t>
            </a:r>
          </a:p>
          <a:p>
            <a:r>
              <a:rPr lang="en-US" sz="2000" dirty="0" err="1" smtClean="0"/>
              <a:t>Pseudorapidity</a:t>
            </a:r>
            <a:r>
              <a:rPr lang="en-US" sz="2000" dirty="0" smtClean="0"/>
              <a:t> coverage |</a:t>
            </a:r>
            <a:r>
              <a:rPr lang="en-US" sz="2000" dirty="0" err="1" smtClean="0"/>
              <a:t>η</a:t>
            </a:r>
            <a:r>
              <a:rPr lang="en-US" sz="2000" dirty="0" smtClean="0"/>
              <a:t>| &lt; 0.9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93" y="1145719"/>
            <a:ext cx="5190495" cy="45808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18905" y="802448"/>
            <a:ext cx="786815" cy="337097"/>
            <a:chOff x="381000" y="584200"/>
            <a:chExt cx="927100" cy="393700"/>
          </a:xfrm>
        </p:grpSpPr>
        <p:sp>
          <p:nvSpPr>
            <p:cNvPr id="9" name="AutoShape 10"/>
            <p:cNvSpPr>
              <a:spLocks/>
            </p:cNvSpPr>
            <p:nvPr/>
          </p:nvSpPr>
          <p:spPr bwMode="auto">
            <a:xfrm>
              <a:off x="381000" y="647700"/>
              <a:ext cx="927100" cy="330200"/>
            </a:xfrm>
            <a:prstGeom prst="roundRect">
              <a:avLst>
                <a:gd name="adj" fmla="val 18477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444500" y="584200"/>
              <a:ext cx="586173" cy="31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EEMC</a:t>
              </a:r>
            </a:p>
          </p:txBody>
        </p:sp>
      </p:grpSp>
      <p:sp>
        <p:nvSpPr>
          <p:cNvPr id="11" name="AutoShape 12"/>
          <p:cNvSpPr>
            <a:spLocks/>
          </p:cNvSpPr>
          <p:nvPr/>
        </p:nvSpPr>
        <p:spPr bwMode="auto">
          <a:xfrm>
            <a:off x="8455751" y="851837"/>
            <a:ext cx="647782" cy="36576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8488304" y="824871"/>
            <a:ext cx="60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TOF</a:t>
            </a:r>
            <a:endParaRPr lang="en-US" altLang="en-US" sz="3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53943" y="811000"/>
            <a:ext cx="850777" cy="378151"/>
            <a:chOff x="4089400" y="614680"/>
            <a:chExt cx="704669" cy="276999"/>
          </a:xfrm>
        </p:grpSpPr>
        <p:sp>
          <p:nvSpPr>
            <p:cNvPr id="17" name="AutoShape 16"/>
            <p:cNvSpPr>
              <a:spLocks/>
            </p:cNvSpPr>
            <p:nvPr/>
          </p:nvSpPr>
          <p:spPr bwMode="auto">
            <a:xfrm>
              <a:off x="4089400" y="647700"/>
              <a:ext cx="704669" cy="213499"/>
            </a:xfrm>
            <a:prstGeom prst="roundRect">
              <a:avLst>
                <a:gd name="adj" fmla="val 18477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4140200" y="614680"/>
              <a:ext cx="5578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BEMC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59336" y="797811"/>
            <a:ext cx="635029" cy="332891"/>
            <a:chOff x="2959100" y="584200"/>
            <a:chExt cx="787400" cy="393700"/>
          </a:xfrm>
        </p:grpSpPr>
        <p:sp>
          <p:nvSpPr>
            <p:cNvPr id="20" name="AutoShape 18"/>
            <p:cNvSpPr>
              <a:spLocks/>
            </p:cNvSpPr>
            <p:nvPr/>
          </p:nvSpPr>
          <p:spPr bwMode="auto">
            <a:xfrm>
              <a:off x="2959100" y="647700"/>
              <a:ext cx="787400" cy="330200"/>
            </a:xfrm>
            <a:prstGeom prst="roundRect">
              <a:avLst>
                <a:gd name="adj" fmla="val 18477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 bwMode="auto">
            <a:xfrm>
              <a:off x="3009900" y="584200"/>
              <a:ext cx="4520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MTD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6302" y="790193"/>
            <a:ext cx="1077312" cy="357345"/>
            <a:chOff x="1587500" y="571500"/>
            <a:chExt cx="1143000" cy="406400"/>
          </a:xfrm>
        </p:grpSpPr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1587500" y="647700"/>
              <a:ext cx="1143000" cy="330200"/>
            </a:xfrm>
            <a:prstGeom prst="roundRect">
              <a:avLst>
                <a:gd name="adj" fmla="val 18477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 bwMode="auto">
            <a:xfrm>
              <a:off x="1638300" y="571500"/>
              <a:ext cx="811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00" dirty="0"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Magnet</a:t>
              </a:r>
              <a:endParaRPr lang="en-US" altLang="en-US" sz="2400" dirty="0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73007" y="2706486"/>
            <a:ext cx="491247" cy="336541"/>
            <a:chOff x="4089400" y="614680"/>
            <a:chExt cx="410309" cy="246519"/>
          </a:xfrm>
        </p:grpSpPr>
        <p:sp>
          <p:nvSpPr>
            <p:cNvPr id="26" name="AutoShape 16"/>
            <p:cNvSpPr>
              <a:spLocks/>
            </p:cNvSpPr>
            <p:nvPr/>
          </p:nvSpPr>
          <p:spPr bwMode="auto">
            <a:xfrm>
              <a:off x="4089400" y="614680"/>
              <a:ext cx="410309" cy="246519"/>
            </a:xfrm>
            <a:prstGeom prst="roundRect">
              <a:avLst>
                <a:gd name="adj" fmla="val 18477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 bwMode="auto">
            <a:xfrm>
              <a:off x="4140200" y="614680"/>
              <a:ext cx="325290" cy="20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 smtClean="0"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VPD</a:t>
              </a:r>
              <a:endParaRPr lang="en-US" altLang="en-US" sz="1800" dirty="0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cxnSp>
        <p:nvCxnSpPr>
          <p:cNvPr id="29" name="Straight Connector 28"/>
          <p:cNvCxnSpPr>
            <a:stCxn id="32" idx="0"/>
            <a:endCxn id="26" idx="2"/>
          </p:cNvCxnSpPr>
          <p:nvPr/>
        </p:nvCxnSpPr>
        <p:spPr>
          <a:xfrm flipV="1">
            <a:off x="8176788" y="3043027"/>
            <a:ext cx="241843" cy="41049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40936" y="3453518"/>
            <a:ext cx="71704" cy="717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942284" y="4684836"/>
            <a:ext cx="491247" cy="336541"/>
            <a:chOff x="4089400" y="614680"/>
            <a:chExt cx="410309" cy="246519"/>
          </a:xfrm>
        </p:grpSpPr>
        <p:sp>
          <p:nvSpPr>
            <p:cNvPr id="36" name="AutoShape 16"/>
            <p:cNvSpPr>
              <a:spLocks/>
            </p:cNvSpPr>
            <p:nvPr/>
          </p:nvSpPr>
          <p:spPr bwMode="auto">
            <a:xfrm>
              <a:off x="4089400" y="614680"/>
              <a:ext cx="410309" cy="246519"/>
            </a:xfrm>
            <a:prstGeom prst="roundRect">
              <a:avLst>
                <a:gd name="adj" fmla="val 18477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 bwMode="auto">
            <a:xfrm>
              <a:off x="4140200" y="614680"/>
              <a:ext cx="311962" cy="20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1800" dirty="0" smtClean="0"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BBC</a:t>
              </a:r>
              <a:endParaRPr lang="en-US" altLang="en-US" sz="1800" dirty="0"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cxnSp>
        <p:nvCxnSpPr>
          <p:cNvPr id="38" name="Straight Connector 37"/>
          <p:cNvCxnSpPr>
            <a:stCxn id="37" idx="0"/>
          </p:cNvCxnSpPr>
          <p:nvPr/>
        </p:nvCxnSpPr>
        <p:spPr>
          <a:xfrm flipV="1">
            <a:off x="8189855" y="3838576"/>
            <a:ext cx="414395" cy="8462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568398" y="3802723"/>
            <a:ext cx="71704" cy="717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28269" y="5929411"/>
            <a:ext cx="711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VPD and BBC detectors are used to trigger minimum </a:t>
            </a:r>
            <a:r>
              <a:rPr lang="en-US" sz="2000" dirty="0"/>
              <a:t>b</a:t>
            </a:r>
            <a:r>
              <a:rPr lang="en-US" sz="2000" dirty="0" smtClean="0"/>
              <a:t>ias collisions</a:t>
            </a:r>
            <a:endParaRPr lang="en-US" sz="2000" dirty="0"/>
          </a:p>
        </p:txBody>
      </p:sp>
      <p:sp>
        <p:nvSpPr>
          <p:cNvPr id="39" name="AutoShape 12"/>
          <p:cNvSpPr>
            <a:spLocks/>
          </p:cNvSpPr>
          <p:nvPr/>
        </p:nvSpPr>
        <p:spPr bwMode="auto">
          <a:xfrm>
            <a:off x="7534775" y="851837"/>
            <a:ext cx="629737" cy="36576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7567328" y="824871"/>
            <a:ext cx="5514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TPC</a:t>
            </a:r>
            <a:endParaRPr lang="en-US" altLang="en-US" sz="3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" y="1025666"/>
            <a:ext cx="4719916" cy="29598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9115" y="5508539"/>
            <a:ext cx="181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 Preliminary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" y="3462102"/>
            <a:ext cx="4719916" cy="2945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Particle Identification @ STAR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1891" y="3462102"/>
            <a:ext cx="100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TOF</a:t>
            </a:r>
            <a:r>
              <a:rPr lang="en-US" sz="2800" dirty="0" smtClean="0"/>
              <a:t>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5781" y="984101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TPC</a:t>
            </a:r>
            <a:r>
              <a:rPr lang="en-US" sz="2800" dirty="0" smtClean="0"/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1716" y="3031192"/>
                <a:ext cx="2391232" cy="3745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Au+Au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/>
                  <a:t>=14.5 </a:t>
                </a:r>
                <a:r>
                  <a:rPr lang="en-US" b="1" dirty="0" err="1" smtClean="0"/>
                  <a:t>GeV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16" y="3031192"/>
                <a:ext cx="2391232" cy="374526"/>
              </a:xfrm>
              <a:prstGeom prst="rect">
                <a:avLst/>
              </a:prstGeom>
              <a:blipFill rotWithShape="0">
                <a:blip r:embed="rId5"/>
                <a:stretch>
                  <a:fillRect l="-2296" t="-6452" r="-127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0723" y="5477332"/>
                <a:ext cx="2391232" cy="37452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Au+Au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/>
                  <a:t>=14.5 </a:t>
                </a:r>
                <a:r>
                  <a:rPr lang="en-US" b="1" dirty="0" err="1" smtClean="0"/>
                  <a:t>GeV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23" y="5477332"/>
                <a:ext cx="2391232" cy="374526"/>
              </a:xfrm>
              <a:prstGeom prst="rect">
                <a:avLst/>
              </a:prstGeom>
              <a:blipFill rotWithShape="0">
                <a:blip r:embed="rId6"/>
                <a:stretch>
                  <a:fillRect l="-2041" t="-8197" r="-1531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033272"/>
            <a:ext cx="4695286" cy="29443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9115" y="5508539"/>
            <a:ext cx="181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 Preliminary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" y="3462102"/>
            <a:ext cx="4719916" cy="2945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Particle Identification @ STAR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1891" y="3462102"/>
            <a:ext cx="100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TOF</a:t>
            </a:r>
            <a:r>
              <a:rPr lang="en-US" sz="2800" dirty="0" smtClean="0"/>
              <a:t>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5781" y="984101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TPC</a:t>
            </a:r>
            <a:r>
              <a:rPr lang="en-US" sz="2800" dirty="0" smtClean="0"/>
              <a:t>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95" y="835979"/>
            <a:ext cx="4368696" cy="557211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238889" y="3461886"/>
            <a:ext cx="23606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1891" y="4020886"/>
            <a:ext cx="2270250" cy="146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96" y="4061056"/>
            <a:ext cx="1083899" cy="4485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5781" y="1539715"/>
            <a:ext cx="2286360" cy="146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ln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9115" y="1562259"/>
            <a:ext cx="234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ln(</a:t>
            </a:r>
            <a:r>
              <a:rPr lang="en-US" sz="2400" dirty="0" err="1" smtClean="0"/>
              <a:t>dE</a:t>
            </a:r>
            <a:r>
              <a:rPr lang="en-US" sz="2400" dirty="0" smtClean="0"/>
              <a:t>/dx)</a:t>
            </a:r>
            <a:r>
              <a:rPr lang="en-US" sz="2400" baseline="-25000" dirty="0" smtClean="0"/>
              <a:t>π</a:t>
            </a:r>
            <a:r>
              <a:rPr lang="en-US" sz="2400" dirty="0" smtClean="0"/>
              <a:t> =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ideal </a:t>
            </a:r>
            <a:r>
              <a:rPr lang="en-US" sz="2400" dirty="0" err="1" smtClean="0"/>
              <a:t>dE</a:t>
            </a:r>
            <a:r>
              <a:rPr lang="en-US" sz="2400" dirty="0" smtClean="0"/>
              <a:t>/dx for pion from </a:t>
            </a:r>
            <a:r>
              <a:rPr lang="en-US" sz="2400" dirty="0" err="1" smtClean="0"/>
              <a:t>Bichsel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19151" y="1722264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53270" y="462149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π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0723" y="5477332"/>
                <a:ext cx="2391232" cy="37452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Au+Au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/>
                  <a:t>=14.5 </a:t>
                </a:r>
                <a:r>
                  <a:rPr lang="en-US" b="1" dirty="0" err="1" smtClean="0"/>
                  <a:t>GeV</a:t>
                </a:r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23" y="5477332"/>
                <a:ext cx="2391232" cy="374526"/>
              </a:xfrm>
              <a:prstGeom prst="rect">
                <a:avLst/>
              </a:prstGeom>
              <a:blipFill rotWithShape="0">
                <a:blip r:embed="rId7"/>
                <a:stretch>
                  <a:fillRect l="-2041" t="-8197" r="-1531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225574" y="3801242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56483" y="471419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54396" y="5435912"/>
                <a:ext cx="2391232" cy="3745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Au+Au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/>
                  <a:t>=14.5 </a:t>
                </a:r>
                <a:r>
                  <a:rPr lang="en-US" b="1" dirty="0" err="1" smtClean="0"/>
                  <a:t>GeV</a:t>
                </a:r>
                <a:endParaRPr lang="en-US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96" y="5435912"/>
                <a:ext cx="2391232" cy="374526"/>
              </a:xfrm>
              <a:prstGeom prst="rect">
                <a:avLst/>
              </a:prstGeom>
              <a:blipFill rotWithShape="0">
                <a:blip r:embed="rId8"/>
                <a:stretch>
                  <a:fillRect l="-2041" t="-8197" r="-153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1716" y="3031192"/>
                <a:ext cx="2391232" cy="3745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Au+Au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/>
                  <a:t>=14.5 </a:t>
                </a:r>
                <a:r>
                  <a:rPr lang="en-US" b="1" dirty="0" err="1" smtClean="0"/>
                  <a:t>GeV</a:t>
                </a:r>
                <a:endParaRPr lang="en-US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16" y="3031192"/>
                <a:ext cx="2391232" cy="374526"/>
              </a:xfrm>
              <a:prstGeom prst="rect">
                <a:avLst/>
              </a:prstGeom>
              <a:blipFill rotWithShape="0">
                <a:blip r:embed="rId9"/>
                <a:stretch>
                  <a:fillRect l="-2296" t="-6452" r="-127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135230" y="1089698"/>
            <a:ext cx="104865" cy="475488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374" y="4538109"/>
            <a:ext cx="2027592" cy="981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034" y="4088253"/>
            <a:ext cx="10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9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978408"/>
            <a:ext cx="7200900" cy="5065776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" y="978408"/>
            <a:ext cx="7200900" cy="5065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60" y="153253"/>
            <a:ext cx="7142812" cy="627332"/>
          </a:xfrm>
        </p:spPr>
        <p:txBody>
          <a:bodyPr>
            <a:noAutofit/>
          </a:bodyPr>
          <a:lstStyle/>
          <a:p>
            <a:r>
              <a:rPr lang="en-US" sz="2800" dirty="0" smtClean="0"/>
              <a:t>Light Hadron </a:t>
            </a:r>
            <a:r>
              <a:rPr lang="en-US" sz="2800" dirty="0"/>
              <a:t>S</a:t>
            </a:r>
            <a:r>
              <a:rPr lang="en-US" sz="2800" dirty="0" smtClean="0"/>
              <a:t>pectra @ </a:t>
            </a:r>
            <a:r>
              <a:rPr lang="en-US" sz="2800" dirty="0" err="1" smtClean="0"/>
              <a:t>Au+Au</a:t>
            </a:r>
            <a:r>
              <a:rPr lang="en-US" sz="2800" dirty="0" smtClean="0"/>
              <a:t>             =14.5 </a:t>
            </a:r>
            <a:r>
              <a:rPr lang="en-US" sz="2800" dirty="0" err="1" smtClean="0"/>
              <a:t>GeV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496" y="264073"/>
            <a:ext cx="1040505" cy="392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31" y="1382967"/>
            <a:ext cx="2120669" cy="2528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2431" y="1084395"/>
            <a:ext cx="158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Centrality 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99173" y="3885986"/>
                <a:ext cx="216169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</a:pPr>
                <a:r>
                  <a:rPr lang="en-US" sz="2400" dirty="0" smtClean="0"/>
                  <a:t>|y| &lt; 0.25</a:t>
                </a:r>
              </a:p>
              <a:p>
                <a:pPr marL="285750" indent="-285750"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</a:pPr>
                <a:endParaRPr lang="en-US" dirty="0" smtClean="0"/>
              </a:p>
              <a:p>
                <a:pPr marL="285750" indent="-285750">
                  <a:buClr>
                    <a:schemeClr val="accent4">
                      <a:lumMod val="60000"/>
                      <a:lumOff val="40000"/>
                    </a:schemeClr>
                  </a:buClr>
                  <a:buFont typeface="Wingdings" charset="2"/>
                  <a:buChar char="§"/>
                </a:pPr>
                <a:r>
                  <a:rPr lang="en-US" sz="2000" dirty="0" smtClean="0"/>
                  <a:t>π</a:t>
                </a:r>
                <a:r>
                  <a:rPr lang="en-US" sz="2000" baseline="30000" dirty="0" smtClean="0"/>
                  <a:t>+/-</a:t>
                </a:r>
                <a:r>
                  <a:rPr lang="en-US" sz="2000" dirty="0" smtClean="0"/>
                  <a:t> and p/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 are weak decay feed-down corrected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173" y="3885986"/>
                <a:ext cx="2161699" cy="2185214"/>
              </a:xfrm>
              <a:prstGeom prst="rect">
                <a:avLst/>
              </a:prstGeom>
              <a:blipFill rotWithShape="0">
                <a:blip r:embed="rId6"/>
                <a:stretch>
                  <a:fillRect l="-3955" t="-2228" r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07441" y="3125316"/>
            <a:ext cx="159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Preliminary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58171" y="3137076"/>
            <a:ext cx="159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Preliminary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76686" y="5147860"/>
            <a:ext cx="159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Preliminary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835256" y="5147860"/>
            <a:ext cx="159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Preliminary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00515" y="1173018"/>
            <a:ext cx="278245" cy="467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1465832" y="3165296"/>
                <a:ext cx="33475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/(2 </m:t>
                    </m:r>
                    <m:r>
                      <a:rPr lang="en-US" sz="2000" b="0" i="1" smtClean="0">
                        <a:latin typeface="Cambria Math" charset="0"/>
                      </a:rPr>
                      <m:t>𝜋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a:rPr lang="en-US" sz="2000" b="0" i="1" smtClean="0">
                        <a:latin typeface="Cambria Math" charset="0"/>
                      </a:rPr>
                      <m:t>𝑑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a:rPr lang="en-US" sz="2000" b="0" i="1" smtClean="0">
                        <a:latin typeface="Cambria Math" charset="0"/>
                      </a:rPr>
                      <m:t>𝑑𝑦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GeV</a:t>
                </a:r>
                <a:r>
                  <a:rPr lang="en-US" sz="2000" dirty="0" smtClean="0"/>
                  <a:t>/c)</a:t>
                </a:r>
                <a:r>
                  <a:rPr lang="en-US" sz="2000" baseline="30000" dirty="0" smtClean="0"/>
                  <a:t>-2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465832" y="3165296"/>
                <a:ext cx="3347519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46000" t="-1639" r="-180000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65" y="3579956"/>
            <a:ext cx="3999585" cy="2824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965" y="3951680"/>
            <a:ext cx="1616007" cy="298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Particle </a:t>
            </a:r>
            <a:r>
              <a:rPr lang="en-US" dirty="0"/>
              <a:t>I</a:t>
            </a:r>
            <a:r>
              <a:rPr lang="en-US" dirty="0" smtClean="0"/>
              <a:t>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74" y="956611"/>
            <a:ext cx="4905251" cy="2198862"/>
          </a:xfrm>
        </p:spPr>
        <p:txBody>
          <a:bodyPr/>
          <a:lstStyle/>
          <a:p>
            <a:pPr lvl="1"/>
            <a:r>
              <a:rPr lang="en-US" sz="2400" dirty="0" smtClean="0"/>
              <a:t>Reconstruct secondary vertex from charged decay products</a:t>
            </a:r>
          </a:p>
          <a:p>
            <a:pPr lvl="1"/>
            <a:r>
              <a:rPr lang="en-US" sz="2400" dirty="0" smtClean="0"/>
              <a:t>Use topological cuts</a:t>
            </a:r>
          </a:p>
          <a:p>
            <a:pPr lvl="1"/>
            <a:r>
              <a:rPr lang="en-US" sz="2400" dirty="0" smtClean="0"/>
              <a:t>Extract yield by fitting to invariant mass peak</a:t>
            </a:r>
            <a:endParaRPr lang="en-US" sz="2400" baseline="300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37" y="815203"/>
            <a:ext cx="3728417" cy="3024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174" y="1056030"/>
            <a:ext cx="1826368" cy="32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7116"/>
            <a:ext cx="3818965" cy="3019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43" y="3103306"/>
            <a:ext cx="4181978" cy="2863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62181" y="4250290"/>
                <a:ext cx="1948070" cy="163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Au+Au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000" dirty="0" smtClean="0"/>
                  <a:t>=14.5 </a:t>
                </a:r>
                <a:r>
                  <a:rPr lang="en-US" sz="2000" dirty="0" err="1" smtClean="0"/>
                  <a:t>GeV</a:t>
                </a:r>
                <a:endParaRPr lang="en-US" sz="2000" dirty="0" smtClean="0"/>
              </a:p>
              <a:p>
                <a:r>
                  <a:rPr lang="en-US" sz="2000" dirty="0" smtClean="0"/>
                  <a:t>0 – 80% centrality</a:t>
                </a:r>
              </a:p>
              <a:p>
                <a:r>
                  <a:rPr lang="en-US" sz="2000" dirty="0" smtClean="0"/>
                  <a:t>Full </a:t>
                </a:r>
                <a:r>
                  <a:rPr lang="en-US" sz="2000" dirty="0" err="1" smtClean="0"/>
                  <a:t>p</a:t>
                </a:r>
                <a:r>
                  <a:rPr lang="en-US" sz="2000" baseline="-25000" dirty="0" err="1" smtClean="0"/>
                  <a:t>T</a:t>
                </a:r>
                <a:r>
                  <a:rPr lang="en-US" sz="2000" dirty="0" smtClean="0"/>
                  <a:t> range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181" y="4250290"/>
                <a:ext cx="1948070" cy="1639167"/>
              </a:xfrm>
              <a:prstGeom prst="rect">
                <a:avLst/>
              </a:prstGeom>
              <a:blipFill rotWithShape="0">
                <a:blip r:embed="rId9"/>
                <a:stretch>
                  <a:fillRect l="-3448" t="-1859" b="-5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3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60" y="153253"/>
            <a:ext cx="7124340" cy="62733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Strange </a:t>
            </a:r>
            <a:r>
              <a:rPr lang="en-US" sz="2800" dirty="0"/>
              <a:t>Hadron Spectra </a:t>
            </a:r>
            <a:r>
              <a:rPr lang="en-US" sz="2800" dirty="0" smtClean="0"/>
              <a:t>@</a:t>
            </a:r>
            <a:r>
              <a:rPr lang="en-US" sz="2800" dirty="0" err="1" smtClean="0"/>
              <a:t>Au+Au</a:t>
            </a:r>
            <a:r>
              <a:rPr lang="en-US" sz="2800" dirty="0" smtClean="0"/>
              <a:t>               = 14.5 </a:t>
            </a:r>
            <a:r>
              <a:rPr lang="en-US" sz="2800" dirty="0" err="1"/>
              <a:t>GeV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808295"/>
            <a:ext cx="4746034" cy="562360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Daniel Brandenburg |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A05F-86AC-564D-92D1-7996B90CC63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60" y="264073"/>
            <a:ext cx="1040505" cy="3928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13458" y="1589040"/>
            <a:ext cx="3530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3200" dirty="0" smtClean="0"/>
              <a:t>Statistical Uncertainties only</a:t>
            </a:r>
          </a:p>
          <a:p>
            <a:pPr marL="285750" indent="-285750"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3200" dirty="0" smtClean="0"/>
              <a:t>|y| &lt; 0.5</a:t>
            </a:r>
          </a:p>
          <a:p>
            <a:pPr marL="285750" indent="-285750"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3200" dirty="0" smtClean="0"/>
              <a:t>Fit with Levy function</a:t>
            </a:r>
          </a:p>
        </p:txBody>
      </p:sp>
    </p:spTree>
    <p:extLst>
      <p:ext uri="{BB962C8B-B14F-4D97-AF65-F5344CB8AC3E}">
        <p14:creationId xmlns:p14="http://schemas.microsoft.com/office/powerpoint/2010/main" val="8969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4712</TotalTime>
  <Words>1052</Words>
  <Application>Microsoft Macintosh PowerPoint</Application>
  <PresentationFormat>On-screen Show (4:3)</PresentationFormat>
  <Paragraphs>325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Bangla Sangam MN</vt:lpstr>
      <vt:lpstr>Calibri</vt:lpstr>
      <vt:lpstr>Calibri Light</vt:lpstr>
      <vt:lpstr>Cambria Math</vt:lpstr>
      <vt:lpstr>Wingdings</vt:lpstr>
      <vt:lpstr>Office Theme</vt:lpstr>
      <vt:lpstr>Identified Light and Strange Hadron Spectra at               = 14.5 GeV and Systematic Study of Baryon/Meson Effect at Intermediate Transverse Momentum with STAR at RHIC BES I</vt:lpstr>
      <vt:lpstr>RHIC Beam Energy Scan (BES) Phase I</vt:lpstr>
      <vt:lpstr>Onset of QGP Signatures</vt:lpstr>
      <vt:lpstr>STAR Detector</vt:lpstr>
      <vt:lpstr>Particle Identification @ STAR</vt:lpstr>
      <vt:lpstr>Particle Identification @ STAR</vt:lpstr>
      <vt:lpstr>Light Hadron Spectra @ Au+Au             =14.5 GeV</vt:lpstr>
      <vt:lpstr>Topological Particle Identification</vt:lpstr>
      <vt:lpstr>Strange Hadron Spectra @Au+Au               = 14.5 GeV</vt:lpstr>
      <vt:lpstr>Strange Hadron Spectra @Au+Au               = 14.5 GeV</vt:lpstr>
      <vt:lpstr>Strange Hadron Spectra @Au+Au               = 14.5 GeV</vt:lpstr>
      <vt:lpstr>Nuclear Modification Factor RCP (0-5%)/(60-80%)@ Au+Au √(s_NN ) = 14.5 </vt:lpstr>
      <vt:lpstr>Nuclear Modification Factor RCP (0-5%)/(60-80%)@ BES I Energies</vt:lpstr>
      <vt:lpstr>Strange Hadron RCP (0-5%)/(40-60%)@ BES I Energies</vt:lpstr>
      <vt:lpstr>Baryon/Meson Ratio :  p/π+  @ BES I </vt:lpstr>
      <vt:lpstr>Baryon/Meson Ratio :  p/π+  @ BES I </vt:lpstr>
      <vt:lpstr>Baryon/Meson Ratio : Λ/K_s^0 @ BES I </vt:lpstr>
      <vt:lpstr>Baryon/Meson Ratio : Λ/K_s^0 @ BES I </vt:lpstr>
      <vt:lpstr>Conclusions</vt:lpstr>
      <vt:lpstr>THANK YOU</vt:lpstr>
      <vt:lpstr>Baryon/Meson Ratio : Λ ̅/K_s^0 @ BES I </vt:lpstr>
      <vt:lpstr>Baryon/Meson Ratio  p-bar/π-  @ BES I </vt:lpstr>
      <vt:lpstr>π+(-), K+(-), and (anti-)proton particle identification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Brandenburg</dc:creator>
  <cp:lastModifiedBy>Microsoft Office User</cp:lastModifiedBy>
  <cp:revision>199</cp:revision>
  <cp:lastPrinted>2015-09-27T08:51:28Z</cp:lastPrinted>
  <dcterms:created xsi:type="dcterms:W3CDTF">2015-09-12T17:21:16Z</dcterms:created>
  <dcterms:modified xsi:type="dcterms:W3CDTF">2015-11-19T23:13:52Z</dcterms:modified>
</cp:coreProperties>
</file>