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9260800" cy="36576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7400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" y="1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7400" y="-14198600"/>
            <a:ext cx="2733675" cy="331914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noProof="0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885D8D-C5D9-FB4D-BCCB-9E5FA69DB9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73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28501FAD-3051-884A-8620-31ECF8664DCF}" type="slidenum">
              <a:rPr lang="en-US" altLang="zh-CN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2DBADD-1519-6D4F-8948-817287F855A7}" type="slidenum">
              <a:rPr lang="en-US" altLang="zh-CN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7400" y="685800"/>
            <a:ext cx="2743200" cy="34290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3925" y="11361738"/>
            <a:ext cx="24872950" cy="78406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89438" y="20726400"/>
            <a:ext cx="20481925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80E-4C2F-9441-9DD4-13F2853DF3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52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A7AB-3639-AA41-98CA-14E38F418F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59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207413" y="1465263"/>
            <a:ext cx="6581775" cy="31199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62088" y="1465263"/>
            <a:ext cx="19592925" cy="31199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969D-C90B-EF4E-8F61-C0095BD843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448A3-BA35-2A4C-8C22-2BA29CAFB8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9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1400" y="23502938"/>
            <a:ext cx="24871363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11400" y="15501938"/>
            <a:ext cx="24871363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29FD-28C7-8241-A0F8-9EA26D69DD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2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62088" y="8534400"/>
            <a:ext cx="13087350" cy="2413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701838" y="8534400"/>
            <a:ext cx="13087350" cy="2413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E6333-EA17-254E-8992-06BE11C902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545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3675" y="1465263"/>
            <a:ext cx="2633345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63675" y="8186738"/>
            <a:ext cx="1292860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3675" y="11599863"/>
            <a:ext cx="1292860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863763" y="8186738"/>
            <a:ext cx="12933362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863763" y="11599863"/>
            <a:ext cx="12933362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E5F4-ECE3-8943-8978-49935605C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7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1A36-48B9-C143-A266-271C1B856F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484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E6B8-CE7A-994C-833F-165E590696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643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3675" y="1455738"/>
            <a:ext cx="962660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9525" y="1455738"/>
            <a:ext cx="163576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63675" y="7653338"/>
            <a:ext cx="962660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E289-D507-6444-AE0A-8DC0A115B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9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5638" y="25603200"/>
            <a:ext cx="17556162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35638" y="3268663"/>
            <a:ext cx="17556162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35638" y="28625800"/>
            <a:ext cx="17556162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6235F-F296-AA47-90FF-E3D70AD912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750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62088" y="1465263"/>
            <a:ext cx="263271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6200" tIns="188280" rIns="376200" bIns="188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2088" y="8534400"/>
            <a:ext cx="26327100" cy="241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6200" tIns="188280" rIns="376200" bIns="188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462088" y="33308925"/>
            <a:ext cx="68294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9996488" y="33308925"/>
            <a:ext cx="92678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0969288" y="33308925"/>
            <a:ext cx="6819900" cy="253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376200" tIns="188280" rIns="376200" bIns="18828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864ACE-C929-084E-8B45-3C6F32F43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100">
          <a:solidFill>
            <a:srgbClr val="000000"/>
          </a:solidFill>
          <a:latin typeface="+mj-lt"/>
          <a:ea typeface="+mj-ea"/>
          <a:cs typeface="宋体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100">
          <a:solidFill>
            <a:srgbClr val="000000"/>
          </a:solidFill>
          <a:latin typeface="Arial" charset="0"/>
          <a:ea typeface="宋体" charset="-122"/>
          <a:cs typeface="宋体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100">
          <a:solidFill>
            <a:srgbClr val="000000"/>
          </a:solidFill>
          <a:latin typeface="Arial" charset="0"/>
          <a:ea typeface="宋体" charset="-122"/>
          <a:cs typeface="宋体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100">
          <a:solidFill>
            <a:srgbClr val="000000"/>
          </a:solidFill>
          <a:latin typeface="Arial" charset="0"/>
          <a:ea typeface="宋体" charset="-122"/>
          <a:cs typeface="宋体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100">
          <a:solidFill>
            <a:srgbClr val="000000"/>
          </a:solidFill>
          <a:latin typeface="Arial" charset="0"/>
          <a:ea typeface="宋体" charset="-122"/>
          <a:cs typeface="宋体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00">
          <a:solidFill>
            <a:srgbClr val="000000"/>
          </a:solidFill>
          <a:latin typeface="Arial" charset="0"/>
          <a:ea typeface="宋体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00">
          <a:solidFill>
            <a:srgbClr val="000000"/>
          </a:solidFill>
          <a:latin typeface="Arial" charset="0"/>
          <a:ea typeface="宋体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00">
          <a:solidFill>
            <a:srgbClr val="000000"/>
          </a:solidFill>
          <a:latin typeface="Arial" charset="0"/>
          <a:ea typeface="宋体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00">
          <a:solidFill>
            <a:srgbClr val="000000"/>
          </a:solidFill>
          <a:latin typeface="Arial" charset="0"/>
          <a:ea typeface="宋体" charset="-122"/>
        </a:defRPr>
      </a:lvl9pPr>
    </p:titleStyle>
    <p:bodyStyle>
      <a:lvl1pPr marL="342900" indent="-342900" algn="l" defTabSz="457200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200">
          <a:solidFill>
            <a:srgbClr val="000000"/>
          </a:solidFill>
          <a:latin typeface="+mn-lt"/>
          <a:ea typeface="+mn-ea"/>
          <a:cs typeface="宋体" charset="0"/>
        </a:defRPr>
      </a:lvl1pPr>
      <a:lvl2pPr marL="742950" indent="-285750" algn="l" defTabSz="457200" rtl="0" eaLnBrk="0" fontAlgn="base" hangingPunct="0">
        <a:spcBef>
          <a:spcPts val="29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600">
          <a:solidFill>
            <a:srgbClr val="000000"/>
          </a:solidFill>
          <a:latin typeface="+mn-lt"/>
          <a:ea typeface="+mn-ea"/>
          <a:cs typeface="宋体" charset="0"/>
        </a:defRPr>
      </a:lvl2pPr>
      <a:lvl3pPr marL="1143000" indent="-228600" algn="l" defTabSz="457200" rtl="0" eaLnBrk="0" fontAlgn="base" hangingPunct="0">
        <a:spcBef>
          <a:spcPts val="2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9900">
          <a:solidFill>
            <a:srgbClr val="000000"/>
          </a:solidFill>
          <a:latin typeface="+mn-lt"/>
          <a:ea typeface="+mn-ea"/>
          <a:cs typeface="宋体" charset="0"/>
        </a:defRPr>
      </a:lvl3pPr>
      <a:lvl4pPr marL="16002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300">
          <a:solidFill>
            <a:srgbClr val="000000"/>
          </a:solidFill>
          <a:latin typeface="+mn-lt"/>
          <a:ea typeface="+mn-ea"/>
          <a:cs typeface="宋体" charset="0"/>
        </a:defRPr>
      </a:lvl4pPr>
      <a:lvl5pPr marL="20574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300">
          <a:solidFill>
            <a:srgbClr val="000000"/>
          </a:solidFill>
          <a:latin typeface="+mn-lt"/>
          <a:ea typeface="+mn-ea"/>
          <a:cs typeface="宋体" charset="0"/>
        </a:defRPr>
      </a:lvl5pPr>
      <a:lvl6pPr marL="25146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3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3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3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20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3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jpeg"/><Relationship Id="rId23" Type="http://schemas.openxmlformats.org/officeDocument/2006/relationships/image" Target="../media/image14.png"/><Relationship Id="rId24" Type="http://schemas.openxmlformats.org/officeDocument/2006/relationships/hyperlink" Target="http://www.star.bnl.gov/protected/spectra/ruanlj/TOFrpaper/tofr_beta_p_prplot.gif" TargetMode="External"/><Relationship Id="rId25" Type="http://schemas.openxmlformats.org/officeDocument/2006/relationships/image" Target="../media/image15.png"/><Relationship Id="rId26" Type="http://schemas.openxmlformats.org/officeDocument/2006/relationships/image" Target="../media/image16.emf"/><Relationship Id="rId27" Type="http://schemas.openxmlformats.org/officeDocument/2006/relationships/image" Target="../media/image17.png"/><Relationship Id="rId28" Type="http://schemas.openxmlformats.org/officeDocument/2006/relationships/oleObject" Target="../embeddings/oleObject8.bin"/><Relationship Id="rId2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image" Target="../media/image18.emf"/><Relationship Id="rId31" Type="http://schemas.openxmlformats.org/officeDocument/2006/relationships/image" Target="../media/image19.emf"/><Relationship Id="rId32" Type="http://schemas.openxmlformats.org/officeDocument/2006/relationships/image" Target="../media/image20.emf"/><Relationship Id="rId9" Type="http://schemas.openxmlformats.org/officeDocument/2006/relationships/oleObject" Target="../embeddings/oleObject3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8" Type="http://schemas.openxmlformats.org/officeDocument/2006/relationships/oleObject" Target="../embeddings/oleObject2.bin"/><Relationship Id="rId33" Type="http://schemas.openxmlformats.org/officeDocument/2006/relationships/image" Target="../media/image2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3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4.emf"/><Relationship Id="rId18" Type="http://schemas.openxmlformats.org/officeDocument/2006/relationships/image" Target="../media/image9.jpeg"/><Relationship Id="rId1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648200" y="243239"/>
            <a:ext cx="19202400" cy="324097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73080" tIns="36360" rIns="73080" bIns="36360" anchor="ctr">
            <a:spAutoFit/>
          </a:bodyPr>
          <a:lstStyle/>
          <a:p>
            <a:pPr algn="ctr">
              <a:spcBef>
                <a:spcPts val="2375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4000" b="1" dirty="0" smtClean="0">
                <a:solidFill>
                  <a:srgbClr val="660066"/>
                </a:solidFill>
              </a:rPr>
              <a:t>Measurements </a:t>
            </a:r>
            <a:r>
              <a:rPr lang="en-US" sz="4000" b="1" dirty="0">
                <a:solidFill>
                  <a:srgbClr val="660066"/>
                </a:solidFill>
              </a:rPr>
              <a:t>of electrons from </a:t>
            </a:r>
            <a:r>
              <a:rPr lang="en-US" sz="4000" b="1" dirty="0" err="1">
                <a:solidFill>
                  <a:srgbClr val="660066"/>
                </a:solidFill>
              </a:rPr>
              <a:t>semileptonic</a:t>
            </a:r>
            <a:r>
              <a:rPr lang="en-US" sz="4000" b="1" dirty="0">
                <a:solidFill>
                  <a:srgbClr val="660066"/>
                </a:solidFill>
              </a:rPr>
              <a:t> decays of open heavy flavor hadrons in </a:t>
            </a:r>
            <a:r>
              <a:rPr lang="en-US" sz="4000" b="1" dirty="0" err="1">
                <a:solidFill>
                  <a:srgbClr val="660066"/>
                </a:solidFill>
              </a:rPr>
              <a:t>p+p</a:t>
            </a:r>
            <a:r>
              <a:rPr lang="en-US" sz="4000" b="1" dirty="0">
                <a:solidFill>
                  <a:srgbClr val="660066"/>
                </a:solidFill>
              </a:rPr>
              <a:t> and </a:t>
            </a:r>
            <a:r>
              <a:rPr lang="en-US" sz="4000" b="1" dirty="0" err="1">
                <a:solidFill>
                  <a:srgbClr val="660066"/>
                </a:solidFill>
              </a:rPr>
              <a:t>Au+Au</a:t>
            </a:r>
            <a:r>
              <a:rPr lang="en-US" sz="4000" b="1" dirty="0">
                <a:solidFill>
                  <a:srgbClr val="660066"/>
                </a:solidFill>
              </a:rPr>
              <a:t> collisions at √</a:t>
            </a:r>
            <a:r>
              <a:rPr lang="en-US" sz="4000" b="1" dirty="0" err="1">
                <a:solidFill>
                  <a:srgbClr val="660066"/>
                </a:solidFill>
              </a:rPr>
              <a:t>s</a:t>
            </a:r>
            <a:r>
              <a:rPr lang="en-US" sz="4000" b="1" baseline="-25000" dirty="0" err="1">
                <a:solidFill>
                  <a:srgbClr val="660066"/>
                </a:solidFill>
              </a:rPr>
              <a:t>NN</a:t>
            </a:r>
            <a:r>
              <a:rPr lang="en-US" sz="4000" b="1" dirty="0">
                <a:solidFill>
                  <a:srgbClr val="660066"/>
                </a:solidFill>
              </a:rPr>
              <a:t>=200 </a:t>
            </a:r>
            <a:r>
              <a:rPr lang="en-US" sz="4000" b="1" dirty="0" err="1" smtClean="0">
                <a:solidFill>
                  <a:srgbClr val="660066"/>
                </a:solidFill>
              </a:rPr>
              <a:t>GeV</a:t>
            </a:r>
            <a:endParaRPr lang="en-US" sz="3800" dirty="0" smtClean="0">
              <a:solidFill>
                <a:srgbClr val="000000"/>
              </a:solidFill>
              <a:ea typeface="宋体" charset="-122"/>
              <a:cs typeface="+mn-cs"/>
            </a:endParaRPr>
          </a:p>
          <a:p>
            <a:pPr algn="ctr">
              <a:spcBef>
                <a:spcPts val="23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3800" dirty="0" smtClean="0">
                <a:solidFill>
                  <a:srgbClr val="000000"/>
                </a:solidFill>
                <a:ea typeface="宋体" charset="-122"/>
                <a:cs typeface="+mn-cs"/>
              </a:rPr>
              <a:t>Xiaozhi </a:t>
            </a:r>
            <a:r>
              <a:rPr lang="en-US" sz="3800" dirty="0">
                <a:solidFill>
                  <a:srgbClr val="000000"/>
                </a:solidFill>
                <a:ea typeface="宋体" charset="-122"/>
                <a:cs typeface="+mn-cs"/>
              </a:rPr>
              <a:t>Bai</a:t>
            </a:r>
            <a:r>
              <a:rPr lang="en-US" sz="3800" baseline="30000" dirty="0">
                <a:solidFill>
                  <a:srgbClr val="000000"/>
                </a:solidFill>
                <a:ea typeface="宋体" charset="-122"/>
                <a:cs typeface="+mn-cs"/>
              </a:rPr>
              <a:t>(</a:t>
            </a:r>
            <a:r>
              <a:rPr lang="en-US" sz="3800" baseline="30000" dirty="0" smtClean="0">
                <a:solidFill>
                  <a:srgbClr val="000000"/>
                </a:solidFill>
                <a:ea typeface="宋体" charset="-122"/>
                <a:cs typeface="+mn-cs"/>
              </a:rPr>
              <a:t>1,</a:t>
            </a:r>
            <a:r>
              <a:rPr lang="en-US" altLang="zh-CN" sz="3800" baseline="30000" dirty="0" smtClean="0">
                <a:solidFill>
                  <a:srgbClr val="000000"/>
                </a:solidFill>
                <a:ea typeface="宋体" charset="-122"/>
                <a:cs typeface="+mn-cs"/>
              </a:rPr>
              <a:t>2</a:t>
            </a:r>
            <a:r>
              <a:rPr lang="en-US" sz="3800" baseline="30000" dirty="0" smtClean="0">
                <a:solidFill>
                  <a:srgbClr val="000000"/>
                </a:solidFill>
                <a:ea typeface="宋体" charset="-122"/>
                <a:cs typeface="+mn-cs"/>
              </a:rPr>
              <a:t>)</a:t>
            </a:r>
            <a:r>
              <a:rPr lang="en-US" sz="3800" dirty="0" smtClean="0">
                <a:solidFill>
                  <a:srgbClr val="000000"/>
                </a:solidFill>
                <a:ea typeface="宋体" charset="-122"/>
                <a:cs typeface="+mn-cs"/>
              </a:rPr>
              <a:t>for </a:t>
            </a:r>
            <a:r>
              <a:rPr lang="en-US" sz="3800" dirty="0">
                <a:solidFill>
                  <a:srgbClr val="000000"/>
                </a:solidFill>
                <a:ea typeface="宋体" charset="-122"/>
                <a:cs typeface="+mn-cs"/>
              </a:rPr>
              <a:t>the STAR Collaboration</a:t>
            </a:r>
          </a:p>
          <a:p>
            <a:pPr algn="ctr">
              <a:spcBef>
                <a:spcPts val="23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宋体" charset="-122"/>
                <a:cs typeface="+mn-cs"/>
              </a:rPr>
              <a:t>1.Central China Normal University, </a:t>
            </a:r>
            <a:r>
              <a:rPr lang="en-US" sz="2800" dirty="0" smtClean="0">
                <a:solidFill>
                  <a:srgbClr val="000000"/>
                </a:solidFill>
                <a:ea typeface="宋体" charset="-122"/>
                <a:cs typeface="+mn-c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ea typeface="宋体" charset="-122"/>
                <a:cs typeface="+mn-c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宋体" charset="-122"/>
                <a:cs typeface="+mn-cs"/>
              </a:rPr>
              <a:t>. </a:t>
            </a:r>
            <a:r>
              <a:rPr lang="en-US" sz="2800" dirty="0">
                <a:solidFill>
                  <a:srgbClr val="000000"/>
                </a:solidFill>
                <a:ea typeface="宋体" charset="-122"/>
              </a:rPr>
              <a:t>University of Illinois at Chicago</a:t>
            </a:r>
            <a:endParaRPr lang="en-US" sz="2800" dirty="0">
              <a:solidFill>
                <a:srgbClr val="000000"/>
              </a:solidFill>
              <a:ea typeface="宋体" charset="-122"/>
              <a:cs typeface="+mn-cs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04800"/>
            <a:ext cx="5638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71000"/>
            <a:ext cx="47434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33400" y="7696200"/>
            <a:ext cx="28346400" cy="6172200"/>
          </a:xfrm>
          <a:prstGeom prst="rect">
            <a:avLst/>
          </a:prstGeom>
          <a:solidFill>
            <a:srgbClr val="FFFFFF"/>
          </a:solidFill>
          <a:ln w="18360" cap="rnd">
            <a:solidFill>
              <a:srgbClr val="000000"/>
            </a:solidFill>
            <a:bevel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14341" name="Line 19"/>
          <p:cNvSpPr>
            <a:spLocks noChangeShapeType="1"/>
          </p:cNvSpPr>
          <p:nvPr/>
        </p:nvSpPr>
        <p:spPr bwMode="auto">
          <a:xfrm>
            <a:off x="549275" y="6934200"/>
            <a:ext cx="28254325" cy="1588"/>
          </a:xfrm>
          <a:prstGeom prst="line">
            <a:avLst/>
          </a:prstGeom>
          <a:noFill/>
          <a:ln w="4572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2366963" y="3470275"/>
            <a:ext cx="19478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24"/>
          <p:cNvSpPr txBox="1">
            <a:spLocks noChangeArrowheads="1"/>
          </p:cNvSpPr>
          <p:nvPr/>
        </p:nvSpPr>
        <p:spPr bwMode="auto">
          <a:xfrm>
            <a:off x="455613" y="194151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533400" y="13563600"/>
            <a:ext cx="14020800" cy="10287000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zh-CN" sz="4000" b="1" u="sng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ClrTx/>
              <a:buFontTx/>
              <a:buNone/>
            </a:pPr>
            <a:endParaRPr lang="en-US" altLang="zh-CN" sz="4000" b="1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4000">
                <a:solidFill>
                  <a:schemeClr val="tx2"/>
                </a:solidFill>
              </a:rPr>
              <a:t> </a:t>
            </a:r>
            <a:endParaRPr lang="en-US" altLang="zh-CN" sz="4000" b="1" u="sng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45" name="Text Box 34"/>
          <p:cNvSpPr txBox="1">
            <a:spLocks noChangeArrowheads="1"/>
          </p:cNvSpPr>
          <p:nvPr/>
        </p:nvSpPr>
        <p:spPr bwMode="auto">
          <a:xfrm>
            <a:off x="12420600" y="28727400"/>
            <a:ext cx="68580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440" tIns="50040" rIns="100440" bIns="5004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zh-CN" sz="4000" b="1" i="1" u="sng" dirty="0" smtClean="0">
                <a:solidFill>
                  <a:srgbClr val="000000"/>
                </a:solidFill>
                <a:latin typeface="+mn-lt"/>
                <a:cs typeface="Arial" charset="0"/>
              </a:rPr>
              <a:t>Data analysis</a:t>
            </a:r>
            <a:r>
              <a:rPr lang="zh-CN" altLang="en-US" sz="4000" b="1" i="1" u="sng" dirty="0" smtClean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endParaRPr lang="en-US" altLang="zh-CN" sz="4000" b="1" i="1" u="sng" dirty="0" smtClean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4347" name="Object 47"/>
          <p:cNvGraphicFramePr>
            <a:graphicFrameLocks noChangeAspect="1"/>
          </p:cNvGraphicFramePr>
          <p:nvPr/>
        </p:nvGraphicFramePr>
        <p:xfrm>
          <a:off x="14184313" y="20394613"/>
          <a:ext cx="71437" cy="1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8" r:id="rId6" imgW="723900" imgH="368300" progId="">
                  <p:embed/>
                </p:oleObj>
              </mc:Choice>
              <mc:Fallback>
                <p:oleObj r:id="rId6" imgW="723900" imgH="368300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4313" y="20394613"/>
                        <a:ext cx="71437" cy="16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48"/>
          <p:cNvGraphicFramePr>
            <a:graphicFrameLocks noChangeAspect="1"/>
          </p:cNvGraphicFramePr>
          <p:nvPr/>
        </p:nvGraphicFramePr>
        <p:xfrm>
          <a:off x="14184313" y="12679363"/>
          <a:ext cx="71437" cy="1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9" r:id="rId8" imgW="723900" imgH="368300" progId="">
                  <p:embed/>
                </p:oleObj>
              </mc:Choice>
              <mc:Fallback>
                <p:oleObj r:id="rId8" imgW="723900" imgH="36830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4313" y="12679363"/>
                        <a:ext cx="71437" cy="16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49"/>
          <p:cNvGraphicFramePr>
            <a:graphicFrameLocks noChangeAspect="1"/>
          </p:cNvGraphicFramePr>
          <p:nvPr/>
        </p:nvGraphicFramePr>
        <p:xfrm>
          <a:off x="18418175" y="13074650"/>
          <a:ext cx="719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0" r:id="rId9" imgW="723900" imgH="368300" progId="">
                  <p:embed/>
                </p:oleObj>
              </mc:Choice>
              <mc:Fallback>
                <p:oleObj r:id="rId9" imgW="723900" imgH="36830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8175" y="13074650"/>
                        <a:ext cx="719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57"/>
          <p:cNvGraphicFramePr>
            <a:graphicFrameLocks noChangeAspect="1"/>
          </p:cNvGraphicFramePr>
          <p:nvPr/>
        </p:nvGraphicFramePr>
        <p:xfrm>
          <a:off x="17905413" y="18165763"/>
          <a:ext cx="71437" cy="1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1" r:id="rId10" imgW="723900" imgH="368300" progId="">
                  <p:embed/>
                </p:oleObj>
              </mc:Choice>
              <mc:Fallback>
                <p:oleObj r:id="rId10" imgW="723900" imgH="368300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5413" y="18165763"/>
                        <a:ext cx="71437" cy="16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70"/>
          <p:cNvSpPr txBox="1">
            <a:spLocks noChangeArrowheads="1"/>
          </p:cNvSpPr>
          <p:nvPr/>
        </p:nvSpPr>
        <p:spPr bwMode="auto">
          <a:xfrm>
            <a:off x="533400" y="3733800"/>
            <a:ext cx="28346400" cy="3810000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Abstract</a:t>
            </a:r>
          </a:p>
          <a:p>
            <a:pPr eaLnBrk="1" hangingPunct="1">
              <a:buClrTx/>
              <a:buFontTx/>
              <a:buNone/>
            </a:pPr>
            <a:endParaRPr lang="en-US" altLang="zh-CN" sz="1600" dirty="0">
              <a:solidFill>
                <a:srgbClr val="000000"/>
              </a:solidFill>
            </a:endParaRPr>
          </a:p>
          <a:p>
            <a:pPr algn="just" eaLnBrk="1" hangingPunct="1">
              <a:buClrTx/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Heavy flavor quarks have been suggested as excellent probes to study the properties of the hot and dense nuclear matter created in high-energy heavy- ion collisions. In this regard, high precision measurements of heavy flavor production in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collisions are also important as they provide a reference to study the medium effects in heavy-ion collisions. In this poster, we will present the latest results on electrons produced from </a:t>
            </a:r>
            <a:r>
              <a:rPr lang="en-US" altLang="zh-CN" sz="2800" dirty="0" err="1">
                <a:solidFill>
                  <a:srgbClr val="000000"/>
                </a:solidFill>
              </a:rPr>
              <a:t>semileptonic</a:t>
            </a:r>
            <a:r>
              <a:rPr lang="en-US" altLang="zh-CN" sz="2800" dirty="0">
                <a:solidFill>
                  <a:srgbClr val="000000"/>
                </a:solidFill>
              </a:rPr>
              <a:t> decays of open heavy flavor hadrons in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and </a:t>
            </a:r>
            <a:r>
              <a:rPr lang="en-US" altLang="zh-CN" sz="2800" dirty="0" err="1">
                <a:solidFill>
                  <a:srgbClr val="000000"/>
                </a:solidFill>
              </a:rPr>
              <a:t>Au+Au</a:t>
            </a:r>
            <a:r>
              <a:rPr lang="en-US" altLang="zh-CN" sz="2800" dirty="0">
                <a:solidFill>
                  <a:srgbClr val="000000"/>
                </a:solidFill>
              </a:rPr>
              <a:t> collisions at √</a:t>
            </a:r>
            <a:r>
              <a:rPr lang="en-US" altLang="zh-CN" sz="2800" dirty="0" err="1">
                <a:solidFill>
                  <a:srgbClr val="000000"/>
                </a:solidFill>
              </a:rPr>
              <a:t>s</a:t>
            </a:r>
            <a:r>
              <a:rPr lang="en-US" altLang="zh-CN" sz="2800" baseline="-25000" dirty="0" err="1">
                <a:solidFill>
                  <a:srgbClr val="000000"/>
                </a:solidFill>
              </a:rPr>
              <a:t>NN</a:t>
            </a:r>
            <a:r>
              <a:rPr lang="en-US" altLang="zh-CN" sz="2800" dirty="0">
                <a:solidFill>
                  <a:srgbClr val="000000"/>
                </a:solidFill>
              </a:rPr>
              <a:t>=200 </a:t>
            </a:r>
            <a:r>
              <a:rPr lang="en-US" altLang="zh-CN" sz="2800" dirty="0" err="1">
                <a:solidFill>
                  <a:srgbClr val="000000"/>
                </a:solidFill>
              </a:rPr>
              <a:t>GeV</a:t>
            </a:r>
            <a:r>
              <a:rPr lang="en-US" altLang="zh-CN" sz="2800" dirty="0">
                <a:solidFill>
                  <a:srgbClr val="000000"/>
                </a:solidFill>
              </a:rPr>
              <a:t>. The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results are extracted from data taken by the STAR experiment at the Relativistic Heavy Ion Collider in the year 2012, which have a highly improved precision than previous results over a wider range of transverse momentum, </a:t>
            </a:r>
            <a:r>
              <a:rPr lang="en-US" altLang="zh-CN" sz="2800" dirty="0" smtClean="0">
                <a:solidFill>
                  <a:srgbClr val="000000"/>
                </a:solidFill>
              </a:rPr>
              <a:t>0.3&lt;</a:t>
            </a:r>
            <a:r>
              <a:rPr lang="en-US" altLang="zh-CN" sz="2800" dirty="0" err="1">
                <a:solidFill>
                  <a:srgbClr val="000000"/>
                </a:solidFill>
              </a:rPr>
              <a:t>p</a:t>
            </a:r>
            <a:r>
              <a:rPr lang="en-US" altLang="zh-CN" sz="2800" baseline="-25000" dirty="0" err="1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&lt;12 </a:t>
            </a:r>
            <a:r>
              <a:rPr lang="en-US" altLang="zh-CN" sz="2800" dirty="0" err="1">
                <a:solidFill>
                  <a:srgbClr val="000000"/>
                </a:solidFill>
              </a:rPr>
              <a:t>GeV</a:t>
            </a:r>
            <a:r>
              <a:rPr lang="en-US" altLang="zh-CN" sz="2800" dirty="0">
                <a:solidFill>
                  <a:srgbClr val="000000"/>
                </a:solidFill>
              </a:rPr>
              <a:t>/c. With this new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baseline, improved nuclear modification factors  </a:t>
            </a:r>
            <a:r>
              <a:rPr lang="en-US" altLang="zh-CN" sz="2800" dirty="0" smtClean="0">
                <a:solidFill>
                  <a:srgbClr val="000000"/>
                </a:solidFill>
              </a:rPr>
              <a:t>R</a:t>
            </a:r>
            <a:r>
              <a:rPr lang="en-US" altLang="zh-CN" sz="2800" baseline="-25000" dirty="0" smtClean="0">
                <a:solidFill>
                  <a:srgbClr val="000000"/>
                </a:solidFill>
              </a:rPr>
              <a:t>AA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in </a:t>
            </a:r>
            <a:r>
              <a:rPr lang="en-US" altLang="zh-CN" sz="2800" dirty="0" err="1">
                <a:solidFill>
                  <a:srgbClr val="000000"/>
                </a:solidFill>
              </a:rPr>
              <a:t>Au+Au</a:t>
            </a:r>
            <a:r>
              <a:rPr lang="en-US" altLang="zh-CN" sz="2800" dirty="0">
                <a:solidFill>
                  <a:srgbClr val="000000"/>
                </a:solidFill>
              </a:rPr>
              <a:t> collisions are also obtained and compared with theoretical model calculations.</a:t>
            </a:r>
          </a:p>
          <a:p>
            <a:pPr eaLnBrk="1" hangingPunct="1">
              <a:buClrTx/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14352" name="Text Box 42"/>
          <p:cNvSpPr txBox="1">
            <a:spLocks noChangeArrowheads="1"/>
          </p:cNvSpPr>
          <p:nvPr/>
        </p:nvSpPr>
        <p:spPr bwMode="auto">
          <a:xfrm>
            <a:off x="457200" y="24079200"/>
            <a:ext cx="28346400" cy="8610600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zh-CN" sz="4000" b="1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zh-CN" sz="4000" b="1" dirty="0" smtClean="0">
                <a:solidFill>
                  <a:srgbClr val="000000"/>
                </a:solidFill>
              </a:rPr>
              <a:t>Result and Conclusion </a:t>
            </a:r>
            <a:endParaRPr lang="en-US" altLang="zh-CN" sz="4000" b="1" dirty="0">
              <a:solidFill>
                <a:srgbClr val="000000"/>
              </a:solidFill>
            </a:endParaRPr>
          </a:p>
        </p:txBody>
      </p:sp>
      <p:pic>
        <p:nvPicPr>
          <p:cNvPr id="1435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4442400"/>
            <a:ext cx="7810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58"/>
          <p:cNvSpPr txBox="1">
            <a:spLocks noChangeArrowheads="1"/>
          </p:cNvSpPr>
          <p:nvPr/>
        </p:nvSpPr>
        <p:spPr bwMode="auto">
          <a:xfrm>
            <a:off x="8077200" y="14097000"/>
            <a:ext cx="6248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Time Projection Chamber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</a:rPr>
              <a:t>|</a:t>
            </a:r>
            <a:r>
              <a:rPr lang="el-GR" sz="2400" dirty="0">
                <a:solidFill>
                  <a:schemeClr val="tx1"/>
                </a:solidFill>
              </a:rPr>
              <a:t>η|</a:t>
            </a:r>
            <a:r>
              <a:rPr lang="el-GR" sz="2400" dirty="0" smtClean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l-GR" sz="2400" dirty="0" smtClean="0">
                <a:solidFill>
                  <a:schemeClr val="tx1"/>
                </a:solidFill>
              </a:rPr>
              <a:t>, </a:t>
            </a:r>
            <a:r>
              <a:rPr lang="el-GR" sz="2400" dirty="0">
                <a:solidFill>
                  <a:schemeClr val="tx1"/>
                </a:solidFill>
              </a:rPr>
              <a:t>0</a:t>
            </a:r>
            <a:r>
              <a:rPr lang="el-GR" sz="2400" dirty="0" smtClean="0">
                <a:solidFill>
                  <a:schemeClr val="tx1"/>
                </a:solidFill>
              </a:rPr>
              <a:t>&lt;Φ</a:t>
            </a:r>
            <a:r>
              <a:rPr lang="el-GR" sz="2400" dirty="0">
                <a:solidFill>
                  <a:schemeClr val="tx1"/>
                </a:solidFill>
              </a:rPr>
              <a:t>&lt;2π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tracking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momentum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</a:rPr>
              <a:t>measurement.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electron </a:t>
            </a:r>
            <a:r>
              <a:rPr lang="en-US" sz="2400" dirty="0">
                <a:solidFill>
                  <a:schemeClr val="tx1"/>
                </a:solidFill>
              </a:rPr>
              <a:t>ID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Barrel Electromagnetic </a:t>
            </a:r>
            <a:r>
              <a:rPr lang="en-US" sz="2400" b="1" dirty="0" smtClean="0">
                <a:solidFill>
                  <a:schemeClr val="tx1"/>
                </a:solidFill>
              </a:rPr>
              <a:t>Calorimeter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|</a:t>
            </a:r>
            <a:r>
              <a:rPr lang="el-GR" sz="2400" dirty="0">
                <a:solidFill>
                  <a:schemeClr val="tx1"/>
                </a:solidFill>
              </a:rPr>
              <a:t>η|&lt;1, 0&lt;Φ&lt;2π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electron ID through E/p and triggering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on high 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electron (1.5 </a:t>
            </a:r>
            <a:r>
              <a:rPr lang="en-US" sz="2400" dirty="0" err="1" smtClean="0">
                <a:solidFill>
                  <a:schemeClr val="tx1"/>
                </a:solidFill>
              </a:rPr>
              <a:t>GeV</a:t>
            </a:r>
            <a:r>
              <a:rPr lang="en-US" sz="2400" dirty="0" smtClean="0">
                <a:solidFill>
                  <a:schemeClr val="tx1"/>
                </a:solidFill>
              </a:rPr>
              <a:t>/c &lt; 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Time Of Flight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|</a:t>
            </a:r>
            <a:r>
              <a:rPr lang="en-US" sz="2400" dirty="0" err="1">
                <a:solidFill>
                  <a:schemeClr val="tx1"/>
                </a:solidFill>
              </a:rPr>
              <a:t>η</a:t>
            </a:r>
            <a:r>
              <a:rPr lang="en-US" sz="2400" dirty="0">
                <a:solidFill>
                  <a:schemeClr val="tx1"/>
                </a:solidFill>
              </a:rPr>
              <a:t>|&lt;</a:t>
            </a:r>
            <a:r>
              <a:rPr lang="en-US" sz="2400" dirty="0" smtClean="0">
                <a:solidFill>
                  <a:schemeClr val="tx1"/>
                </a:solidFill>
              </a:rPr>
              <a:t>0.9, 0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 err="1">
                <a:solidFill>
                  <a:schemeClr val="tx1"/>
                </a:solidFill>
              </a:rPr>
              <a:t>Φ</a:t>
            </a:r>
            <a:r>
              <a:rPr lang="en-US" sz="2400" dirty="0">
                <a:solidFill>
                  <a:schemeClr val="tx1"/>
                </a:solidFill>
              </a:rPr>
              <a:t>&lt;2π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electron ID through flight time.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at low 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&lt; 1.5 </a:t>
            </a:r>
            <a:r>
              <a:rPr lang="en-US" sz="2400" dirty="0" err="1" smtClean="0">
                <a:solidFill>
                  <a:schemeClr val="tx1"/>
                </a:solidFill>
              </a:rPr>
              <a:t>GeV</a:t>
            </a:r>
            <a:r>
              <a:rPr lang="en-US" sz="2400" dirty="0">
                <a:solidFill>
                  <a:schemeClr val="tx1"/>
                </a:solidFill>
              </a:rPr>
              <a:t>/c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Vertex Position </a:t>
            </a:r>
            <a:r>
              <a:rPr lang="en-US" sz="2400" b="1" dirty="0" err="1" smtClean="0">
                <a:solidFill>
                  <a:schemeClr val="tx2"/>
                </a:solidFill>
              </a:rPr>
              <a:t>Dectector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err="1" smtClean="0">
                <a:solidFill>
                  <a:schemeClr val="tx2"/>
                </a:solidFill>
              </a:rPr>
              <a:t>Minbias</a:t>
            </a:r>
            <a:r>
              <a:rPr lang="en-US" sz="2400" dirty="0" smtClean="0">
                <a:solidFill>
                  <a:schemeClr val="tx2"/>
                </a:solidFill>
              </a:rPr>
              <a:t> trigger</a:t>
            </a:r>
            <a:endParaRPr lang="en-US" sz="2400" b="1" dirty="0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>
            <a:off x="549275" y="34440813"/>
            <a:ext cx="28254325" cy="1587"/>
          </a:xfrm>
          <a:prstGeom prst="line">
            <a:avLst/>
          </a:prstGeom>
          <a:noFill/>
          <a:ln w="4572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39925"/>
              </p:ext>
            </p:extLst>
          </p:nvPr>
        </p:nvGraphicFramePr>
        <p:xfrm>
          <a:off x="20955000" y="8901113"/>
          <a:ext cx="42814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2" name="Equation" r:id="rId12" imgW="2209800" imgH="228600" progId="Equation.3">
                  <p:embed/>
                </p:oleObj>
              </mc:Choice>
              <mc:Fallback>
                <p:oleObj name="Equation" r:id="rId12" imgW="2209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0" y="8901113"/>
                        <a:ext cx="42814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TextBox 4"/>
          <p:cNvSpPr txBox="1">
            <a:spLocks noChangeArrowheads="1"/>
          </p:cNvSpPr>
          <p:nvPr/>
        </p:nvSpPr>
        <p:spPr bwMode="auto">
          <a:xfrm>
            <a:off x="3810000" y="13716000"/>
            <a:ext cx="678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</a:rPr>
              <a:t>STAR </a:t>
            </a:r>
            <a:r>
              <a:rPr lang="en-US" altLang="zh-CN" sz="4000" b="1" dirty="0" smtClean="0">
                <a:solidFill>
                  <a:srgbClr val="000000"/>
                </a:solidFill>
              </a:rPr>
              <a:t>Detector(in 2012) </a:t>
            </a:r>
            <a:endParaRPr lang="en-US" altLang="zh-CN" sz="4000" b="1" dirty="0">
              <a:solidFill>
                <a:srgbClr val="000000"/>
              </a:solidFill>
            </a:endParaRPr>
          </a:p>
        </p:txBody>
      </p:sp>
      <p:sp>
        <p:nvSpPr>
          <p:cNvPr id="14360" name="TextBox 27"/>
          <p:cNvSpPr txBox="1">
            <a:spLocks noChangeArrowheads="1"/>
          </p:cNvSpPr>
          <p:nvPr/>
        </p:nvSpPr>
        <p:spPr bwMode="auto">
          <a:xfrm>
            <a:off x="19888200" y="76200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invariant cross section for </a:t>
            </a:r>
            <a:r>
              <a:rPr lang="en-US" sz="2800" dirty="0" err="1">
                <a:solidFill>
                  <a:schemeClr val="tx1"/>
                </a:solidFill>
              </a:rPr>
              <a:t>nonphotonic</a:t>
            </a:r>
            <a:r>
              <a:rPr lang="en-US" sz="2800">
                <a:solidFill>
                  <a:schemeClr val="tx1"/>
                </a:solidFill>
              </a:rPr>
              <a:t> electron is </a:t>
            </a:r>
            <a:r>
              <a:rPr lang="en-US" sz="2800" smtClean="0">
                <a:solidFill>
                  <a:schemeClr val="tx1"/>
                </a:solidFill>
              </a:rPr>
              <a:t>calculated </a:t>
            </a:r>
            <a:r>
              <a:rPr lang="en-US" sz="2800">
                <a:solidFill>
                  <a:schemeClr val="tx1"/>
                </a:solidFill>
              </a:rPr>
              <a:t>according to:</a:t>
            </a:r>
          </a:p>
        </p:txBody>
      </p:sp>
      <p:graphicFrame>
        <p:nvGraphicFramePr>
          <p:cNvPr id="14361" name="Object 9"/>
          <p:cNvGraphicFramePr>
            <a:graphicFrameLocks noChangeAspect="1"/>
          </p:cNvGraphicFramePr>
          <p:nvPr/>
        </p:nvGraphicFramePr>
        <p:xfrm>
          <a:off x="14573250" y="18205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0" y="18205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70719"/>
              </p:ext>
            </p:extLst>
          </p:nvPr>
        </p:nvGraphicFramePr>
        <p:xfrm>
          <a:off x="21107400" y="9677400"/>
          <a:ext cx="53784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4" name="Equation" r:id="rId16" imgW="2273300" imgH="469900" progId="Equation.3">
                  <p:embed/>
                </p:oleObj>
              </mc:Choice>
              <mc:Fallback>
                <p:oleObj name="Equation" r:id="rId16" imgW="2273300" imgH="469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400" y="9677400"/>
                        <a:ext cx="53784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4" name="Picture 3" descr="CCNU-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275" y="345948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Box 2"/>
          <p:cNvSpPr txBox="1">
            <a:spLocks noChangeArrowheads="1"/>
          </p:cNvSpPr>
          <p:nvPr/>
        </p:nvSpPr>
        <p:spPr bwMode="auto">
          <a:xfrm>
            <a:off x="1066800" y="8477250"/>
            <a:ext cx="134112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n-US" altLang="zh-CN" sz="2800" dirty="0" smtClean="0">
                <a:solidFill>
                  <a:srgbClr val="000000"/>
                </a:solidFill>
              </a:rPr>
              <a:t>  Heavy</a:t>
            </a:r>
            <a:r>
              <a:rPr lang="en-US" altLang="zh-CN" sz="2800" dirty="0">
                <a:solidFill>
                  <a:srgbClr val="000000"/>
                </a:solidFill>
              </a:rPr>
              <a:t>-flavor production in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collisions is calculable by </a:t>
            </a:r>
            <a:r>
              <a:rPr lang="en-US" altLang="zh-CN" sz="2800" dirty="0" err="1">
                <a:solidFill>
                  <a:srgbClr val="000000"/>
                </a:solidFill>
              </a:rPr>
              <a:t>perturbative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QCD with </a:t>
            </a:r>
            <a:r>
              <a:rPr lang="en-US" altLang="zh-CN" sz="2800" dirty="0">
                <a:solidFill>
                  <a:srgbClr val="000000"/>
                </a:solidFill>
              </a:rPr>
              <a:t>inputs from universal </a:t>
            </a:r>
            <a:r>
              <a:rPr lang="en-US" altLang="zh-CN" sz="2800" dirty="0" err="1">
                <a:solidFill>
                  <a:srgbClr val="000000"/>
                </a:solidFill>
              </a:rPr>
              <a:t>parton</a:t>
            </a:r>
            <a:r>
              <a:rPr lang="en-US" altLang="zh-CN" sz="2800" dirty="0">
                <a:solidFill>
                  <a:srgbClr val="000000"/>
                </a:solidFill>
              </a:rPr>
              <a:t> distribution functions and </a:t>
            </a:r>
            <a:r>
              <a:rPr lang="en-US" altLang="zh-CN" sz="2800" dirty="0" smtClean="0">
                <a:solidFill>
                  <a:srgbClr val="000000"/>
                </a:solidFill>
              </a:rPr>
              <a:t>fragmentation functions</a:t>
            </a:r>
            <a:r>
              <a:rPr lang="en-US" altLang="zh-CN" sz="2800" dirty="0">
                <a:solidFill>
                  <a:srgbClr val="000000"/>
                </a:solidFill>
              </a:rPr>
              <a:t>, albeit with large uncertainties from the choice of quark mass, factorization and renormalization scale parameters. Precise measurements of heavy-flavor production cross section in </a:t>
            </a:r>
            <a:r>
              <a:rPr lang="en-US" altLang="zh-CN" sz="2800" dirty="0" err="1">
                <a:solidFill>
                  <a:srgbClr val="000000"/>
                </a:solidFill>
              </a:rPr>
              <a:t>p+p</a:t>
            </a:r>
            <a:r>
              <a:rPr lang="en-US" altLang="zh-CN" sz="2800" dirty="0">
                <a:solidFill>
                  <a:srgbClr val="000000"/>
                </a:solidFill>
              </a:rPr>
              <a:t> collisions are essential to validate such a framework and to constrain the available parameter space [1]. These measurements also provide a baseline to interpret heavy-flavor measurements in heavy-ion collisions for the study of quark-gluon plasma and its interaction with heavy-flavor </a:t>
            </a:r>
            <a:r>
              <a:rPr lang="en-US" altLang="zh-CN" sz="2800" dirty="0" smtClean="0">
                <a:solidFill>
                  <a:srgbClr val="000000"/>
                </a:solidFill>
              </a:rPr>
              <a:t>quarks. </a:t>
            </a:r>
            <a:r>
              <a:rPr lang="en-US" altLang="zh-CN" sz="2800" dirty="0" smtClean="0">
                <a:solidFill>
                  <a:schemeClr val="tx2"/>
                </a:solidFill>
              </a:rPr>
              <a:t>Heavy flavor quarks produced from </a:t>
            </a:r>
            <a:r>
              <a:rPr lang="en-US" altLang="zh-CN" sz="2800" dirty="0" smtClean="0">
                <a:solidFill>
                  <a:schemeClr val="tx2"/>
                </a:solidFill>
              </a:rPr>
              <a:t>semi</a:t>
            </a:r>
            <a:r>
              <a:rPr lang="en-US" altLang="zh-CN" sz="2800" dirty="0" smtClean="0">
                <a:solidFill>
                  <a:schemeClr val="tx2"/>
                </a:solidFill>
              </a:rPr>
              <a:t>-</a:t>
            </a:r>
            <a:r>
              <a:rPr lang="en-US" altLang="zh-CN" sz="2800" dirty="0" err="1" smtClean="0">
                <a:solidFill>
                  <a:schemeClr val="tx2"/>
                </a:solidFill>
              </a:rPr>
              <a:t>leptonic</a:t>
            </a:r>
            <a:r>
              <a:rPr lang="zh-CN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decay</a:t>
            </a:r>
            <a:r>
              <a:rPr lang="zh-CN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of</a:t>
            </a:r>
            <a:r>
              <a:rPr lang="zh-CN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open </a:t>
            </a:r>
            <a:r>
              <a:rPr lang="en-US" altLang="zh-CN" sz="2800" dirty="0" smtClean="0">
                <a:solidFill>
                  <a:schemeClr val="tx2"/>
                </a:solidFill>
              </a:rPr>
              <a:t>heavy flavor </a:t>
            </a:r>
            <a:r>
              <a:rPr lang="en-US" altLang="zh-CN" sz="2800" dirty="0" smtClean="0">
                <a:solidFill>
                  <a:schemeClr val="tx2"/>
                </a:solidFill>
              </a:rPr>
              <a:t>hadrons</a:t>
            </a:r>
            <a:r>
              <a:rPr lang="zh-CN" altLang="en-US" sz="2800" dirty="0" smtClean="0">
                <a:solidFill>
                  <a:schemeClr val="tx2"/>
                </a:solidFill>
              </a:rPr>
              <a:t>,</a:t>
            </a:r>
            <a:r>
              <a:rPr lang="en-US" altLang="zh-CN" sz="2800" dirty="0" smtClean="0">
                <a:solidFill>
                  <a:schemeClr val="tx2"/>
                </a:solidFill>
              </a:rPr>
              <a:t>so</a:t>
            </a:r>
            <a:r>
              <a:rPr lang="zh-CN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it</a:t>
            </a:r>
            <a:r>
              <a:rPr lang="zh-CN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is</a:t>
            </a:r>
            <a:r>
              <a:rPr lang="zh-CN" altLang="en-US" sz="2800" dirty="0">
                <a:solidFill>
                  <a:schemeClr val="tx2"/>
                </a:solidFill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</a:rPr>
              <a:t>a </a:t>
            </a:r>
            <a:r>
              <a:rPr lang="en-US" altLang="zh-CN" sz="2800" dirty="0" smtClean="0">
                <a:solidFill>
                  <a:schemeClr val="tx2"/>
                </a:solidFill>
              </a:rPr>
              <a:t>good proxy to measure heavy flavor quark production.   </a:t>
            </a:r>
            <a:endParaRPr lang="en-US" altLang="zh-CN" sz="2800" b="1" i="1" u="sng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sp>
        <p:nvSpPr>
          <p:cNvPr id="14366" name="TextBox 13"/>
          <p:cNvSpPr txBox="1">
            <a:spLocks noChangeArrowheads="1"/>
          </p:cNvSpPr>
          <p:nvPr/>
        </p:nvSpPr>
        <p:spPr bwMode="auto">
          <a:xfrm>
            <a:off x="20040600" y="10733088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npe</a:t>
            </a:r>
            <a:r>
              <a:rPr lang="en-US" sz="2400" dirty="0">
                <a:solidFill>
                  <a:schemeClr val="tx1"/>
                </a:solidFill>
              </a:rPr>
              <a:t>: electrons from open heavy flavor decay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photonic</a:t>
            </a:r>
            <a:r>
              <a:rPr lang="en-US" sz="2400" dirty="0">
                <a:solidFill>
                  <a:schemeClr val="tx1"/>
                </a:solidFill>
              </a:rPr>
              <a:t>: electrons from photon conversion, π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η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Dalitz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decay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inclusive</a:t>
            </a:r>
            <a:r>
              <a:rPr lang="en-US" sz="2400" dirty="0" smtClean="0">
                <a:solidFill>
                  <a:schemeClr val="tx1"/>
                </a:solidFill>
              </a:rPr>
              <a:t> : all the electron pass the electron ID cut.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purity: purity of inclusive electron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Ε</a:t>
            </a:r>
            <a:r>
              <a:rPr lang="en-US" sz="2400" baseline="-25000" dirty="0" smtClean="0">
                <a:solidFill>
                  <a:schemeClr val="tx1"/>
                </a:solidFill>
              </a:rPr>
              <a:t>photonic 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photonic </a:t>
            </a:r>
            <a:r>
              <a:rPr lang="en-US" sz="2400" dirty="0">
                <a:solidFill>
                  <a:schemeClr val="tx1"/>
                </a:solidFill>
              </a:rPr>
              <a:t>electron reconstruction efficiency</a:t>
            </a:r>
            <a:endParaRPr lang="en-US" sz="2400" baseline="-250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ε</a:t>
            </a:r>
            <a:r>
              <a:rPr lang="en-US" sz="2400" baseline="-25000" dirty="0" err="1">
                <a:solidFill>
                  <a:schemeClr val="tx1"/>
                </a:solidFill>
              </a:rPr>
              <a:t>trk</a:t>
            </a:r>
            <a:r>
              <a:rPr lang="en-US" sz="2400" baseline="-25000" dirty="0">
                <a:solidFill>
                  <a:schemeClr val="tx1"/>
                </a:solidFill>
              </a:rPr>
              <a:t>/</a:t>
            </a:r>
            <a:r>
              <a:rPr lang="en-US" sz="2400" baseline="-25000" dirty="0" err="1">
                <a:solidFill>
                  <a:schemeClr val="tx1"/>
                </a:solidFill>
              </a:rPr>
              <a:t>trg</a:t>
            </a:r>
            <a:r>
              <a:rPr lang="en-US" sz="2400" dirty="0">
                <a:solidFill>
                  <a:schemeClr val="tx1"/>
                </a:solidFill>
              </a:rPr>
              <a:t>: tracking or trigger </a:t>
            </a:r>
            <a:r>
              <a:rPr lang="en-US" sz="2400" dirty="0" err="1">
                <a:solidFill>
                  <a:schemeClr val="tx1"/>
                </a:solidFill>
              </a:rPr>
              <a:t>effiiciency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ε</a:t>
            </a:r>
            <a:r>
              <a:rPr lang="en-US" sz="2400" baseline="-25000" dirty="0" err="1">
                <a:solidFill>
                  <a:schemeClr val="tx1"/>
                </a:solidFill>
              </a:rPr>
              <a:t>dEdx</a:t>
            </a:r>
            <a:r>
              <a:rPr lang="en-US" sz="2400" baseline="-25000" dirty="0">
                <a:solidFill>
                  <a:schemeClr val="tx1"/>
                </a:solidFill>
              </a:rPr>
              <a:t>/EMC</a:t>
            </a:r>
            <a:r>
              <a:rPr lang="en-US" sz="2400" dirty="0">
                <a:solidFill>
                  <a:schemeClr val="tx1"/>
                </a:solidFill>
              </a:rPr>
              <a:t>: electron ID (</a:t>
            </a:r>
            <a:r>
              <a:rPr lang="en-US" sz="2400" dirty="0" err="1">
                <a:solidFill>
                  <a:schemeClr val="tx1"/>
                </a:solidFill>
              </a:rPr>
              <a:t>dE</a:t>
            </a:r>
            <a:r>
              <a:rPr lang="en-US" sz="2400" dirty="0">
                <a:solidFill>
                  <a:schemeClr val="tx1"/>
                </a:solidFill>
              </a:rPr>
              <a:t>/dx or EMC) efficiency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369" name="Text Box 27"/>
          <p:cNvSpPr txBox="1">
            <a:spLocks noChangeArrowheads="1"/>
          </p:cNvSpPr>
          <p:nvPr/>
        </p:nvSpPr>
        <p:spPr bwMode="auto">
          <a:xfrm>
            <a:off x="14554200" y="13563600"/>
            <a:ext cx="14325600" cy="10287000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zh-CN" sz="4000" b="1" u="sng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70" name="TextBox 4"/>
          <p:cNvSpPr txBox="1">
            <a:spLocks noChangeArrowheads="1"/>
          </p:cNvSpPr>
          <p:nvPr/>
        </p:nvSpPr>
        <p:spPr bwMode="auto">
          <a:xfrm>
            <a:off x="19583400" y="1369377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</a:rPr>
              <a:t>Data Analysis</a:t>
            </a:r>
          </a:p>
        </p:txBody>
      </p:sp>
      <p:sp>
        <p:nvSpPr>
          <p:cNvPr id="14383" name="Text Box 42"/>
          <p:cNvSpPr txBox="1">
            <a:spLocks noChangeArrowheads="1"/>
          </p:cNvSpPr>
          <p:nvPr/>
        </p:nvSpPr>
        <p:spPr bwMode="auto">
          <a:xfrm>
            <a:off x="457200" y="33070800"/>
            <a:ext cx="28346400" cy="609600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lIns="99000" tIns="54000" rIns="99000" bIns="54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74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buClrTx/>
            </a:pPr>
            <a:r>
              <a:rPr lang="en-US" altLang="zh-CN" sz="2800" dirty="0">
                <a:solidFill>
                  <a:srgbClr val="000000"/>
                </a:solidFill>
              </a:rPr>
              <a:t>                     References:   </a:t>
            </a:r>
            <a:r>
              <a:rPr lang="en-US" altLang="zh-CN" sz="2800" dirty="0" smtClean="0">
                <a:solidFill>
                  <a:srgbClr val="000000"/>
                </a:solidFill>
              </a:rPr>
              <a:t>   </a:t>
            </a:r>
            <a:r>
              <a:rPr lang="it-IT" altLang="zh-CN" sz="2800" dirty="0" smtClean="0">
                <a:solidFill>
                  <a:srgbClr val="000000"/>
                </a:solidFill>
              </a:rPr>
              <a:t>[1] </a:t>
            </a:r>
            <a:r>
              <a:rPr lang="it-IT" altLang="zh-CN" sz="2800" dirty="0">
                <a:solidFill>
                  <a:srgbClr val="000000"/>
                </a:solidFill>
              </a:rPr>
              <a:t>STAR </a:t>
            </a:r>
            <a:r>
              <a:rPr lang="it-IT" altLang="zh-CN" sz="2800" dirty="0" err="1">
                <a:solidFill>
                  <a:srgbClr val="000000"/>
                </a:solidFill>
              </a:rPr>
              <a:t>collaboration</a:t>
            </a:r>
            <a:r>
              <a:rPr lang="it-IT" altLang="zh-CN" sz="2800" dirty="0">
                <a:solidFill>
                  <a:srgbClr val="000000"/>
                </a:solidFill>
              </a:rPr>
              <a:t>, </a:t>
            </a:r>
            <a:r>
              <a:rPr lang="it-IT" altLang="zh-CN" sz="2800" dirty="0" err="1">
                <a:solidFill>
                  <a:srgbClr val="000000"/>
                </a:solidFill>
              </a:rPr>
              <a:t>Phys</a:t>
            </a:r>
            <a:r>
              <a:rPr lang="it-IT" altLang="zh-CN" sz="2800" dirty="0">
                <a:solidFill>
                  <a:srgbClr val="000000"/>
                </a:solidFill>
              </a:rPr>
              <a:t>. Rev. D 83 (</a:t>
            </a:r>
            <a:r>
              <a:rPr lang="it-IT" altLang="zh-CN" sz="2800" dirty="0" smtClean="0">
                <a:solidFill>
                  <a:srgbClr val="000000"/>
                </a:solidFill>
              </a:rPr>
              <a:t>2011) 52006      [2] R.E. Nelson et al. PRC 87 (2013) 01498          </a:t>
            </a:r>
          </a:p>
          <a:p>
            <a:pPr>
              <a:buClrTx/>
            </a:pPr>
            <a:r>
              <a:rPr lang="en-US" altLang="zh-CN" sz="2800" dirty="0" smtClean="0">
                <a:solidFill>
                  <a:srgbClr val="000000"/>
                </a:solidFill>
              </a:rPr>
              <a:t>             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9"/>
          <a:srcRect t="7678"/>
          <a:stretch/>
        </p:blipFill>
        <p:spPr>
          <a:xfrm>
            <a:off x="1243936" y="14845342"/>
            <a:ext cx="6740574" cy="4661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401800" y="9144000"/>
            <a:ext cx="3759200" cy="236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297400" y="9479280"/>
            <a:ext cx="274320" cy="27432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7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297400" y="10820400"/>
            <a:ext cx="274320" cy="27432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7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840200" y="10134600"/>
            <a:ext cx="1295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7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7571720" y="9067800"/>
            <a:ext cx="1402080" cy="4724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7434560" y="8656320"/>
            <a:ext cx="777240" cy="868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17449800" y="10896600"/>
            <a:ext cx="11430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17586960" y="9677400"/>
            <a:ext cx="92964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7526000" y="10744200"/>
            <a:ext cx="9906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221200" y="11049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221200" y="9839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7297400" y="9906000"/>
            <a:ext cx="304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8516600" y="10449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K</a:t>
            </a:r>
            <a:r>
              <a:rPr lang="en-US" sz="2800" baseline="30000" dirty="0" smtClean="0">
                <a:solidFill>
                  <a:schemeClr val="tx1"/>
                </a:solidFill>
              </a:rPr>
              <a:t>-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516600" y="11353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π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973800" y="8696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592800" y="9611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v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e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983200" y="8163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K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8592800" y="9753600"/>
            <a:ext cx="304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9" name="Picture 68" descr="QM201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599" y="533400"/>
            <a:ext cx="4308523" cy="2590800"/>
          </a:xfrm>
          <a:prstGeom prst="rect">
            <a:avLst/>
          </a:prstGeom>
        </p:spPr>
      </p:pic>
      <p:pic>
        <p:nvPicPr>
          <p:cNvPr id="77" name="Picture 5" descr="dedxplotlogxcolor"/>
          <p:cNvPicPr preferRelativeResize="0">
            <a:picLocks noChangeAspect="1" noChangeArrowheads="1"/>
          </p:cNvPicPr>
          <p:nvPr/>
        </p:nvPicPr>
        <p:blipFill>
          <a:blip r:embed="rId22"/>
          <a:srcRect l="4495" t="12254" r="17039" b="5719"/>
          <a:stretch>
            <a:fillRect/>
          </a:stretch>
        </p:blipFill>
        <p:spPr bwMode="auto">
          <a:xfrm>
            <a:off x="9906000" y="20497800"/>
            <a:ext cx="395433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5473" y="20473104"/>
            <a:ext cx="4065727" cy="26916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9" name="Picture 16" descr="http://www.star.bnl.gov/protected/spectra/ruanlj/TOFrpaper/tofr_beta_p_prplot.gif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143000" y="20421600"/>
            <a:ext cx="3894738" cy="26972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73000" y="2065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963400" y="2065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582400" y="2095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44200" y="2141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π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439400" y="22098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e,μ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0" name="Picture 79" descr="mass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02101" y="13449299"/>
            <a:ext cx="4419598" cy="6477000"/>
          </a:xfrm>
          <a:prstGeom prst="rect">
            <a:avLst/>
          </a:prstGeom>
        </p:spPr>
      </p:pic>
      <p:pic>
        <p:nvPicPr>
          <p:cNvPr id="81" name="Picture 80" descr="Screen Shot 2015-09-22 at 4.20.42 AM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19354800"/>
            <a:ext cx="6629400" cy="4078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9800" y="18973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dEdx</a:t>
            </a:r>
            <a:r>
              <a:rPr lang="en-US" sz="2000" b="1" dirty="0" smtClean="0">
                <a:solidFill>
                  <a:schemeClr val="tx1"/>
                </a:solidFill>
              </a:rPr>
              <a:t> purity fit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83957"/>
              </p:ext>
            </p:extLst>
          </p:nvPr>
        </p:nvGraphicFramePr>
        <p:xfrm>
          <a:off x="20116800" y="20040600"/>
          <a:ext cx="1524000" cy="63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5" name="Equation" r:id="rId28" imgW="1536700" imgH="482600" progId="Equation.3">
                  <p:embed/>
                </p:oleObj>
              </mc:Choice>
              <mc:Fallback>
                <p:oleObj name="Equation" r:id="rId28" imgW="153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116800" y="20040600"/>
                        <a:ext cx="1524000" cy="63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Efficiency.pd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5364" y="18265036"/>
            <a:ext cx="4678472" cy="5943600"/>
          </a:xfrm>
          <a:prstGeom prst="rect">
            <a:avLst/>
          </a:prstGeom>
        </p:spPr>
      </p:pic>
      <p:pic>
        <p:nvPicPr>
          <p:cNvPr id="10" name="Picture 9" descr="Raa.pd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3106" y="23811308"/>
            <a:ext cx="5562602" cy="9451185"/>
          </a:xfrm>
          <a:prstGeom prst="rect">
            <a:avLst/>
          </a:prstGeom>
        </p:spPr>
      </p:pic>
      <p:pic>
        <p:nvPicPr>
          <p:cNvPr id="12" name="Picture 11" descr="purity_PHE.pd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9257" y="14165943"/>
            <a:ext cx="3947886" cy="548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17200" y="145350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Purity and photonic efficiency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pprun12.pd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064" y="24387663"/>
            <a:ext cx="5631473" cy="82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83400" y="25873532"/>
            <a:ext cx="746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6" indent="-457200">
              <a:buFont typeface="Wingdings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</a:rPr>
              <a:t>Production cross section in 200 </a:t>
            </a:r>
            <a:r>
              <a:rPr lang="en-US" altLang="zh-CN" sz="2600" b="1" dirty="0" err="1">
                <a:solidFill>
                  <a:srgbClr val="FF0000"/>
                </a:solidFill>
              </a:rPr>
              <a:t>GeV</a:t>
            </a:r>
            <a:r>
              <a:rPr lang="en-US" altLang="zh-CN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</a:rPr>
              <a:t>p+p</a:t>
            </a:r>
            <a:r>
              <a:rPr lang="en-US" altLang="zh-CN" sz="2600" b="1" dirty="0">
                <a:solidFill>
                  <a:srgbClr val="FF0000"/>
                </a:solidFill>
              </a:rPr>
              <a:t> collisions</a:t>
            </a:r>
          </a:p>
          <a:p>
            <a:pPr marL="800100" lvl="7" indent="-342900">
              <a:buFont typeface="Arial"/>
              <a:buChar char="•"/>
            </a:pPr>
            <a:r>
              <a:rPr lang="en-US" altLang="zh-CN" sz="2200" dirty="0">
                <a:solidFill>
                  <a:srgbClr val="000000"/>
                </a:solidFill>
              </a:rPr>
              <a:t>measured as a function of </a:t>
            </a:r>
            <a:r>
              <a:rPr lang="en-US" altLang="zh-CN" sz="2200" dirty="0" err="1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00"/>
                </a:solidFill>
              </a:rPr>
              <a:t>T</a:t>
            </a:r>
            <a:r>
              <a:rPr lang="en-US" altLang="zh-CN" sz="2200" dirty="0">
                <a:solidFill>
                  <a:srgbClr val="000000"/>
                </a:solidFill>
              </a:rPr>
              <a:t> over a broad </a:t>
            </a:r>
            <a:r>
              <a:rPr lang="en-US" altLang="zh-CN" sz="2200" dirty="0" err="1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00"/>
                </a:solidFill>
              </a:rPr>
              <a:t>T</a:t>
            </a:r>
            <a:r>
              <a:rPr lang="en-US" altLang="zh-CN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</a:rPr>
              <a:t>range 0.3</a:t>
            </a:r>
            <a:r>
              <a:rPr lang="en-US" altLang="zh-CN" sz="2200" dirty="0">
                <a:solidFill>
                  <a:srgbClr val="000000"/>
                </a:solidFill>
              </a:rPr>
              <a:t>-12 </a:t>
            </a:r>
            <a:r>
              <a:rPr lang="en-US" altLang="zh-CN" sz="2200" dirty="0" err="1">
                <a:solidFill>
                  <a:srgbClr val="000000"/>
                </a:solidFill>
              </a:rPr>
              <a:t>GeV</a:t>
            </a:r>
            <a:r>
              <a:rPr lang="en-US" altLang="zh-CN" sz="2200" dirty="0">
                <a:solidFill>
                  <a:srgbClr val="000000"/>
                </a:solidFill>
              </a:rPr>
              <a:t>/c with significantly improved precision than previous </a:t>
            </a:r>
            <a:r>
              <a:rPr lang="en-US" altLang="zh-CN" sz="2200" dirty="0" smtClean="0">
                <a:solidFill>
                  <a:srgbClr val="000000"/>
                </a:solidFill>
              </a:rPr>
              <a:t>measurements.</a:t>
            </a:r>
          </a:p>
          <a:p>
            <a:pPr marL="800100" lvl="7" indent="-342900">
              <a:buFont typeface="Arial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</a:rPr>
              <a:t> confirm </a:t>
            </a:r>
            <a:r>
              <a:rPr lang="en-US" altLang="zh-CN" sz="2200" dirty="0">
                <a:solidFill>
                  <a:srgbClr val="000000"/>
                </a:solidFill>
              </a:rPr>
              <a:t>and constrain </a:t>
            </a:r>
            <a:r>
              <a:rPr lang="en-US" altLang="zh-CN" sz="2200" dirty="0" err="1">
                <a:solidFill>
                  <a:srgbClr val="000000"/>
                </a:solidFill>
              </a:rPr>
              <a:t>pQCD</a:t>
            </a:r>
            <a:r>
              <a:rPr lang="en-US" altLang="zh-CN" sz="2200" dirty="0">
                <a:solidFill>
                  <a:srgbClr val="000000"/>
                </a:solidFill>
              </a:rPr>
              <a:t> FONLL </a:t>
            </a:r>
            <a:r>
              <a:rPr lang="en-US" altLang="zh-CN" sz="2200" dirty="0" smtClean="0">
                <a:solidFill>
                  <a:srgbClr val="000000"/>
                </a:solidFill>
              </a:rPr>
              <a:t>calculations.</a:t>
            </a:r>
          </a:p>
          <a:p>
            <a:pPr marL="457200" lvl="7"/>
            <a:endParaRPr lang="en-US" altLang="zh-CN" sz="2200" dirty="0">
              <a:solidFill>
                <a:srgbClr val="000000"/>
              </a:solidFill>
            </a:endParaRPr>
          </a:p>
          <a:p>
            <a:pPr marL="457200" lvl="6" indent="-457200">
              <a:buFont typeface="Wingdings" charset="2"/>
              <a:buChar char="Ø"/>
            </a:pPr>
            <a:r>
              <a:rPr lang="en-US" altLang="zh-CN" sz="2600" b="1" dirty="0" smtClean="0">
                <a:solidFill>
                  <a:srgbClr val="0000FF"/>
                </a:solidFill>
              </a:rPr>
              <a:t>R</a:t>
            </a:r>
            <a:r>
              <a:rPr lang="en-US" altLang="zh-CN" sz="2600" b="1" baseline="-25000" dirty="0" smtClean="0">
                <a:solidFill>
                  <a:srgbClr val="0000FF"/>
                </a:solidFill>
              </a:rPr>
              <a:t>AA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</a:rPr>
              <a:t>in 200 </a:t>
            </a:r>
            <a:r>
              <a:rPr lang="en-US" altLang="zh-CN" sz="2600" b="1" dirty="0" err="1">
                <a:solidFill>
                  <a:srgbClr val="0000FF"/>
                </a:solidFill>
              </a:rPr>
              <a:t>GeV</a:t>
            </a:r>
            <a:r>
              <a:rPr lang="en-US" altLang="zh-CN" sz="2600" b="1" dirty="0">
                <a:solidFill>
                  <a:srgbClr val="0000FF"/>
                </a:solidFill>
              </a:rPr>
              <a:t> </a:t>
            </a:r>
            <a:r>
              <a:rPr lang="en-US" altLang="zh-CN" sz="2600" b="1" dirty="0" err="1">
                <a:solidFill>
                  <a:srgbClr val="0000FF"/>
                </a:solidFill>
              </a:rPr>
              <a:t>Au+Au</a:t>
            </a:r>
            <a:r>
              <a:rPr lang="en-US" altLang="zh-CN" sz="2600" b="1" dirty="0">
                <a:solidFill>
                  <a:srgbClr val="0000FF"/>
                </a:solidFill>
              </a:rPr>
              <a:t> collisions</a:t>
            </a:r>
          </a:p>
          <a:p>
            <a:pPr marL="800100" lvl="7" indent="-342900">
              <a:buFont typeface="Arial"/>
              <a:buChar char="•"/>
            </a:pPr>
            <a:r>
              <a:rPr lang="en-US" altLang="zh-CN" sz="2200" dirty="0">
                <a:solidFill>
                  <a:srgbClr val="000000"/>
                </a:solidFill>
              </a:rPr>
              <a:t>strong suppression for </a:t>
            </a:r>
            <a:r>
              <a:rPr lang="en-US" altLang="zh-CN" sz="2200" dirty="0" err="1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00"/>
                </a:solidFill>
              </a:rPr>
              <a:t>T</a:t>
            </a:r>
            <a:r>
              <a:rPr lang="en-US" altLang="zh-CN" sz="2200" dirty="0">
                <a:solidFill>
                  <a:srgbClr val="000000"/>
                </a:solidFill>
              </a:rPr>
              <a:t>&gt;4 </a:t>
            </a:r>
            <a:r>
              <a:rPr lang="en-US" altLang="zh-CN" sz="2200" dirty="0" err="1">
                <a:solidFill>
                  <a:srgbClr val="000000"/>
                </a:solidFill>
              </a:rPr>
              <a:t>GeV</a:t>
            </a:r>
            <a:r>
              <a:rPr lang="en-US" altLang="zh-CN" sz="2200" dirty="0">
                <a:solidFill>
                  <a:srgbClr val="000000"/>
                </a:solidFill>
              </a:rPr>
              <a:t>/c in central collisions, less towards more peripheral collisions.</a:t>
            </a:r>
          </a:p>
          <a:p>
            <a:pPr marL="800100" lvl="7" indent="-342900">
              <a:buFont typeface="Arial"/>
              <a:buChar char="•"/>
            </a:pPr>
            <a:r>
              <a:rPr lang="en-US" altLang="zh-CN" sz="2200" dirty="0">
                <a:solidFill>
                  <a:srgbClr val="000000"/>
                </a:solidFill>
              </a:rPr>
              <a:t>Likely</a:t>
            </a:r>
            <a:r>
              <a:rPr lang="zh-CN" altLang="en-US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>
                <a:solidFill>
                  <a:srgbClr val="000000"/>
                </a:solidFill>
              </a:rPr>
              <a:t>enhancement at</a:t>
            </a:r>
            <a:r>
              <a:rPr lang="zh-CN" altLang="en-US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>
                <a:solidFill>
                  <a:srgbClr val="000000"/>
                </a:solidFill>
              </a:rPr>
              <a:t>low</a:t>
            </a:r>
            <a:r>
              <a:rPr lang="zh-CN" altLang="en-US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</a:rPr>
              <a:t>p</a:t>
            </a:r>
            <a:r>
              <a:rPr lang="en-US" altLang="zh-CN" sz="2200" baseline="-25000" dirty="0" err="1">
                <a:solidFill>
                  <a:srgbClr val="000000"/>
                </a:solidFill>
              </a:rPr>
              <a:t>T</a:t>
            </a:r>
            <a:r>
              <a:rPr lang="en-US" altLang="zh-CN" sz="2200" dirty="0">
                <a:solidFill>
                  <a:srgbClr val="000000"/>
                </a:solidFill>
              </a:rPr>
              <a:t> in both central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andperipheral</a:t>
            </a:r>
            <a:r>
              <a:rPr lang="en-US" altLang="zh-CN" sz="2200" dirty="0" smtClean="0">
                <a:solidFill>
                  <a:srgbClr val="000000"/>
                </a:solidFill>
              </a:rPr>
              <a:t> collisions.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679</Words>
  <Application>Microsoft Macintosh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主题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Xin Dong</dc:creator>
  <cp:lastModifiedBy>Xiaozhi Bai</cp:lastModifiedBy>
  <cp:revision>200</cp:revision>
  <cp:lastPrinted>1601-01-01T00:00:00Z</cp:lastPrinted>
  <dcterms:created xsi:type="dcterms:W3CDTF">2009-03-01T16:50:19Z</dcterms:created>
  <dcterms:modified xsi:type="dcterms:W3CDTF">2015-09-28T14:58:16Z</dcterms:modified>
</cp:coreProperties>
</file>