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3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2" r:id="rId3"/>
    <p:sldId id="313" r:id="rId4"/>
    <p:sldId id="343" r:id="rId5"/>
    <p:sldId id="314" r:id="rId6"/>
    <p:sldId id="335" r:id="rId7"/>
    <p:sldId id="360" r:id="rId8"/>
    <p:sldId id="356" r:id="rId9"/>
    <p:sldId id="318" r:id="rId10"/>
    <p:sldId id="324" r:id="rId11"/>
    <p:sldId id="345" r:id="rId12"/>
    <p:sldId id="332" r:id="rId13"/>
    <p:sldId id="342" r:id="rId14"/>
    <p:sldId id="347" r:id="rId15"/>
    <p:sldId id="341" r:id="rId16"/>
    <p:sldId id="359" r:id="rId17"/>
    <p:sldId id="357" r:id="rId18"/>
    <p:sldId id="330" r:id="rId19"/>
    <p:sldId id="340" r:id="rId20"/>
    <p:sldId id="358" r:id="rId21"/>
    <p:sldId id="344" r:id="rId22"/>
    <p:sldId id="331" r:id="rId23"/>
    <p:sldId id="34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6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6E9-A503-4149-8978-336B9F15FE1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ECCEE-82F7-1442-91DD-9B60D6CA5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48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64082-800E-A14A-BE95-C50E02A9FB67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CA376-F9A8-3640-BC16-A96A7D0DF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1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E167-4D31-4481-B82D-11F645F5F15B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8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39D8-673A-4301-875D-72EF0CE5DA8D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8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60F4-06E5-46F7-9111-D13A5683ECBA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F21F-8D68-4011-8F87-F603A2DBD238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6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D28E-5F01-4F19-BB52-768CB384A4FE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0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86E-2B1E-4F72-9608-8A1E5A71F4EF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9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6B60-9E05-4E1C-89D5-474A7977B6AB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9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A34B-EF6A-45C8-8AFF-FE44407DF469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2CD2-5946-4D61-9782-0756E5227F00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24B4-3AF2-4D60-A841-A52079FF9B85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2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8B05-931E-428C-AC33-413DB0282D06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5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C3E9E9B-67A5-49E9-A33B-C9527DD2AAC7}" type="datetime1">
              <a:rPr lang="zh-CN" altLang="en-US" smtClean="0"/>
              <a:t>2014/5/18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31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Hui Wang, BNL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871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607" y="1777079"/>
            <a:ext cx="8815536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Flow </a:t>
            </a:r>
            <a:r>
              <a:rPr lang="en-US" altLang="zh-CN" dirty="0" smtClean="0"/>
              <a:t>measurements </a:t>
            </a:r>
            <a:r>
              <a:rPr lang="en-US" altLang="zh-CN" dirty="0"/>
              <a:t>and selection of body-body and tip-tip enhanced </a:t>
            </a:r>
            <a:r>
              <a:rPr lang="en-US" altLang="zh-CN" dirty="0" smtClean="0"/>
              <a:t>samples </a:t>
            </a:r>
            <a:r>
              <a:rPr lang="en-US" altLang="zh-CN" dirty="0"/>
              <a:t>in U+U collisions at 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07" y="4112164"/>
            <a:ext cx="8678381" cy="10617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Hui </a:t>
            </a:r>
            <a:r>
              <a:rPr lang="en-US" dirty="0" smtClean="0">
                <a:solidFill>
                  <a:schemeClr val="tx2"/>
                </a:solidFill>
              </a:rPr>
              <a:t>Wang (for </a:t>
            </a:r>
            <a:r>
              <a:rPr lang="en-US" dirty="0" smtClean="0">
                <a:solidFill>
                  <a:schemeClr val="tx2"/>
                </a:solidFill>
              </a:rPr>
              <a:t>STAR </a:t>
            </a:r>
            <a:r>
              <a:rPr lang="en-US" dirty="0" smtClean="0">
                <a:solidFill>
                  <a:schemeClr val="tx2"/>
                </a:solidFill>
              </a:rPr>
              <a:t>Collaboration)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Brookhaven National Lab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15" descr="b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99" y="49490"/>
            <a:ext cx="2644981" cy="107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STAR-logo-base-bal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" y="25432"/>
            <a:ext cx="2252127" cy="173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31" y="5292293"/>
            <a:ext cx="1491471" cy="1491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84" y="5599518"/>
            <a:ext cx="1570180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67" name="Picture 111" descr="C:\Users\Hui\Desktop\Fi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" y="737724"/>
            <a:ext cx="6317778" cy="45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"/>
            <a:ext cx="8229600" cy="610267"/>
          </a:xfrm>
        </p:spPr>
        <p:txBody>
          <a:bodyPr>
            <a:normAutofit fontScale="90000"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/ε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48EC-C08F-4BC7-8914-5A60EDCD8E61}" type="datetime1">
              <a:rPr lang="zh-CN" altLang="en-US" smtClean="0"/>
              <a:t>2014/5/18</a:t>
            </a:fld>
            <a:endParaRPr lang="en-US"/>
          </a:p>
        </p:txBody>
      </p:sp>
      <p:pic>
        <p:nvPicPr>
          <p:cNvPr id="13" name="Picture 12" descr="star_preliminary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9985" y="915635"/>
            <a:ext cx="1145344" cy="339418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245603"/>
              </p:ext>
            </p:extLst>
          </p:nvPr>
        </p:nvGraphicFramePr>
        <p:xfrm>
          <a:off x="4063389" y="3982481"/>
          <a:ext cx="1774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" name="Equation" r:id="rId5" imgW="1562100" imgH="508000" progId="Equation.3">
                  <p:embed/>
                </p:oleObj>
              </mc:Choice>
              <mc:Fallback>
                <p:oleObj name="Equation" r:id="rId5" imgW="1562100" imgH="5080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389" y="3982481"/>
                        <a:ext cx="1774825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50614" y="889575"/>
            <a:ext cx="2738778" cy="3605113"/>
          </a:xfrm>
        </p:spPr>
        <p:txBody>
          <a:bodyPr>
            <a:noAutofit/>
          </a:bodyPr>
          <a:lstStyle/>
          <a:p>
            <a:pPr marL="91440" indent="0">
              <a:spcBef>
                <a:spcPts val="0"/>
              </a:spcBef>
              <a:buNone/>
            </a:pPr>
            <a:r>
              <a:rPr lang="en-US" sz="1800" dirty="0"/>
              <a:t>v</a:t>
            </a:r>
            <a:r>
              <a:rPr lang="en-US" sz="1800" baseline="-25000" dirty="0"/>
              <a:t>2</a:t>
            </a:r>
            <a:r>
              <a:rPr lang="en-US" sz="1800" dirty="0"/>
              <a:t>/ε</a:t>
            </a:r>
            <a:r>
              <a:rPr lang="en-US" sz="1800" baseline="-25000" dirty="0"/>
              <a:t>2 </a:t>
            </a:r>
            <a:r>
              <a:rPr lang="en-US" sz="1800" dirty="0"/>
              <a:t>follows the same trend for U+U and Au+Au</a:t>
            </a:r>
            <a:endParaRPr lang="en-US" sz="1800" dirty="0" smtClean="0"/>
          </a:p>
          <a:p>
            <a:pPr marL="274320" lvl="1" indent="-137160">
              <a:spcBef>
                <a:spcPts val="0"/>
              </a:spcBef>
            </a:pPr>
            <a:r>
              <a:rPr lang="en-US" altLang="zh-CN" sz="1400" dirty="0" smtClean="0"/>
              <a:t>As long as the oblate shape of Au is accounted for</a:t>
            </a:r>
            <a:endParaRPr lang="en-US" sz="1800" dirty="0" smtClean="0"/>
          </a:p>
          <a:p>
            <a:pPr marL="91440" indent="0">
              <a:buNone/>
            </a:pPr>
            <a:endParaRPr lang="en-US" sz="1800" dirty="0" smtClean="0"/>
          </a:p>
          <a:p>
            <a:pPr marL="91440" indent="0">
              <a:buNone/>
            </a:pPr>
            <a:r>
              <a:rPr lang="en-US" sz="1800" dirty="0" smtClean="0"/>
              <a:t>Instead of saturating or slowly rising, </a:t>
            </a:r>
            <a:r>
              <a:rPr lang="en-US" sz="1800" dirty="0"/>
              <a:t>v</a:t>
            </a:r>
            <a:r>
              <a:rPr lang="en-US" sz="1800" baseline="-25000" dirty="0"/>
              <a:t>2</a:t>
            </a:r>
            <a:r>
              <a:rPr lang="en-US" sz="1800" dirty="0"/>
              <a:t>/ε</a:t>
            </a:r>
            <a:r>
              <a:rPr lang="en-US" sz="1800" baseline="-25000" dirty="0"/>
              <a:t>2</a:t>
            </a:r>
            <a:r>
              <a:rPr lang="en-US" sz="1800" dirty="0"/>
              <a:t> drops in </a:t>
            </a:r>
            <a:r>
              <a:rPr lang="en-US" sz="1800" dirty="0" smtClean="0"/>
              <a:t>the most </a:t>
            </a:r>
            <a:r>
              <a:rPr lang="en-US" sz="1800" dirty="0"/>
              <a:t>central collisions</a:t>
            </a:r>
          </a:p>
          <a:p>
            <a:pPr marL="91440" indent="0">
              <a:buNone/>
            </a:pPr>
            <a:endParaRPr lang="en-US" sz="1800" dirty="0"/>
          </a:p>
          <a:p>
            <a:pPr marL="91440" indent="0">
              <a:buNone/>
            </a:pPr>
            <a:r>
              <a:rPr lang="en-US" sz="1800" dirty="0" smtClean="0"/>
              <a:t>The drop is sharper for U+U v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{4}/ε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{4}</a:t>
            </a:r>
          </a:p>
          <a:p>
            <a:pPr marL="91440" indent="0">
              <a:buNone/>
            </a:pPr>
            <a:endParaRPr lang="en-US" sz="1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68856" y="5256723"/>
            <a:ext cx="8571933" cy="12495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0000"/>
                </a:schemeClr>
              </a:gs>
            </a:gsLst>
            <a:lin ang="16320000" scaled="0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Results </a:t>
            </a:r>
            <a:r>
              <a:rPr lang="en-US" sz="2400" dirty="0" smtClean="0"/>
              <a:t>suggest </a:t>
            </a:r>
            <a:r>
              <a:rPr lang="en-US" sz="2400" dirty="0"/>
              <a:t>an overestimation of ε</a:t>
            </a:r>
            <a:r>
              <a:rPr lang="en-US" sz="2400" baseline="-25000" dirty="0"/>
              <a:t>2</a:t>
            </a:r>
            <a:r>
              <a:rPr lang="en-US" sz="2400" dirty="0"/>
              <a:t> in central collisions or deviation from v</a:t>
            </a:r>
            <a:r>
              <a:rPr lang="en-US" sz="2400" baseline="-25000" dirty="0"/>
              <a:t>2</a:t>
            </a:r>
            <a:r>
              <a:rPr lang="en-US" sz="2400" dirty="0"/>
              <a:t>∝ε</a:t>
            </a:r>
            <a:r>
              <a:rPr lang="en-US" sz="2400" baseline="-25000" dirty="0"/>
              <a:t>2</a:t>
            </a:r>
            <a:r>
              <a:rPr lang="en-US" sz="2400" dirty="0"/>
              <a:t> (non-flow, hydro fluctuations?)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Very central collisions provide a stringent test of models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451358" y="2677990"/>
            <a:ext cx="1633541" cy="461665"/>
            <a:chOff x="1451358" y="2677990"/>
            <a:chExt cx="1633541" cy="461665"/>
          </a:xfrm>
        </p:grpSpPr>
        <p:grpSp>
          <p:nvGrpSpPr>
            <p:cNvPr id="23" name="Group 22"/>
            <p:cNvGrpSpPr/>
            <p:nvPr/>
          </p:nvGrpSpPr>
          <p:grpSpPr>
            <a:xfrm>
              <a:off x="1451358" y="2788420"/>
              <a:ext cx="1556240" cy="274320"/>
              <a:chOff x="6855798" y="4403248"/>
              <a:chExt cx="1556240" cy="27432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8412038" y="4403248"/>
                <a:ext cx="0" cy="274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855798" y="4542850"/>
                <a:ext cx="155403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560904" y="2677990"/>
              <a:ext cx="1523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geometry dominated by impact parameter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3914241" y="1448455"/>
            <a:ext cx="1923972" cy="461665"/>
            <a:chOff x="1451358" y="2677990"/>
            <a:chExt cx="1611455" cy="461665"/>
          </a:xfrm>
        </p:grpSpPr>
        <p:grpSp>
          <p:nvGrpSpPr>
            <p:cNvPr id="27" name="Group 22"/>
            <p:cNvGrpSpPr/>
            <p:nvPr/>
          </p:nvGrpSpPr>
          <p:grpSpPr>
            <a:xfrm>
              <a:off x="1451358" y="2788420"/>
              <a:ext cx="1556240" cy="274320"/>
              <a:chOff x="6855798" y="4403248"/>
              <a:chExt cx="1556240" cy="27432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8412038" y="4403248"/>
                <a:ext cx="0" cy="274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855798" y="4542850"/>
                <a:ext cx="155403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1538818" y="2677990"/>
              <a:ext cx="1523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geometry dominated by initial state physics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:\Users\Hui\Desktop\QM2014\compare_slope_cgc_only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20" y="879282"/>
            <a:ext cx="4690124" cy="31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18"/>
            <a:ext cx="8229600" cy="736658"/>
          </a:xfrm>
        </p:spPr>
        <p:txBody>
          <a:bodyPr tIns="0" bIns="0">
            <a:normAutofit/>
          </a:bodyPr>
          <a:lstStyle/>
          <a:p>
            <a:r>
              <a:rPr lang="en-US" sz="3600" dirty="0" smtClean="0"/>
              <a:t>Studying Full Overlap Events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040C-3A93-49FC-B8B4-DCF5F366A4EA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75" name="Content Placeholder 13"/>
          <p:cNvSpPr txBox="1">
            <a:spLocks/>
          </p:cNvSpPr>
          <p:nvPr/>
        </p:nvSpPr>
        <p:spPr>
          <a:xfrm>
            <a:off x="273428" y="4261675"/>
            <a:ext cx="4298572" cy="1957796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37160">
              <a:spcBef>
                <a:spcPts val="0"/>
              </a:spcBef>
              <a:buNone/>
            </a:pPr>
            <a:r>
              <a:rPr lang="en-US" sz="1700" dirty="0" smtClean="0"/>
              <a:t>Central ZDC selection b-&gt;0</a:t>
            </a:r>
          </a:p>
          <a:p>
            <a:pPr marL="91440" indent="-137160">
              <a:spcBef>
                <a:spcPts val="0"/>
              </a:spcBef>
            </a:pPr>
            <a:endParaRPr lang="en-US" sz="600" dirty="0"/>
          </a:p>
          <a:p>
            <a:pPr marL="91440" indent="-137160">
              <a:spcBef>
                <a:spcPts val="0"/>
              </a:spcBef>
            </a:pPr>
            <a:r>
              <a:rPr lang="en-US" sz="1700" dirty="0" err="1" smtClean="0"/>
              <a:t>Au+Au</a:t>
            </a:r>
            <a:r>
              <a:rPr lang="en-US" sz="1700" dirty="0" smtClean="0"/>
              <a:t> dN/dη is dominated by fluctuations</a:t>
            </a:r>
          </a:p>
          <a:p>
            <a:pPr marL="491490" lvl="2" indent="-137160">
              <a:spcBef>
                <a:spcPts val="0"/>
              </a:spcBef>
              <a:buFont typeface="Lucida Grande"/>
              <a:buChar char="-"/>
            </a:pPr>
            <a:r>
              <a:rPr lang="en-US" sz="1400" dirty="0" smtClean="0"/>
              <a:t>No correlation between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and multiplicity</a:t>
            </a:r>
          </a:p>
          <a:p>
            <a:pPr marL="91440" lvl="1" indent="-137160">
              <a:spcBef>
                <a:spcPts val="0"/>
              </a:spcBef>
            </a:pPr>
            <a:endParaRPr lang="en-US" sz="600" dirty="0" smtClean="0"/>
          </a:p>
          <a:p>
            <a:pPr marL="91440" indent="-137160">
              <a:spcBef>
                <a:spcPts val="0"/>
              </a:spcBef>
            </a:pPr>
            <a:r>
              <a:rPr lang="en-US" sz="1700" dirty="0" smtClean="0">
                <a:solidFill>
                  <a:srgbClr val="FF0000"/>
                </a:solidFill>
              </a:rPr>
              <a:t>U+U dN/dη depends on geometry &amp; fluctuations</a:t>
            </a:r>
          </a:p>
          <a:p>
            <a:pPr marL="548640" lvl="3" indent="-137160">
              <a:spcBef>
                <a:spcPts val="0"/>
              </a:spcBef>
              <a:buFont typeface="Lucida Grande"/>
              <a:buChar char="-"/>
            </a:pPr>
            <a:r>
              <a:rPr lang="en-US" sz="1400" dirty="0">
                <a:solidFill>
                  <a:srgbClr val="FF0000"/>
                </a:solidFill>
              </a:rPr>
              <a:t>Larger v</a:t>
            </a:r>
            <a:r>
              <a:rPr lang="en-US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 associated with small </a:t>
            </a:r>
            <a:r>
              <a:rPr lang="en-US" sz="1400" dirty="0" smtClean="0">
                <a:solidFill>
                  <a:srgbClr val="FF0000"/>
                </a:solidFill>
              </a:rPr>
              <a:t>multiplicity</a:t>
            </a:r>
            <a:endParaRPr lang="en-US" sz="1400" dirty="0">
              <a:solidFill>
                <a:srgbClr val="FF0000"/>
              </a:solidFill>
            </a:endParaRPr>
          </a:p>
          <a:p>
            <a:pPr marL="91440" indent="-137160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90" name="Curved Connector 89"/>
          <p:cNvCxnSpPr>
            <a:stCxn id="75" idx="0"/>
            <a:endCxn id="82" idx="2"/>
          </p:cNvCxnSpPr>
          <p:nvPr/>
        </p:nvCxnSpPr>
        <p:spPr>
          <a:xfrm rot="5400000" flipH="1" flipV="1">
            <a:off x="2516352" y="3299973"/>
            <a:ext cx="868064" cy="105534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74" name="Content Placeholder 13"/>
          <p:cNvSpPr txBox="1">
            <a:spLocks/>
          </p:cNvSpPr>
          <p:nvPr/>
        </p:nvSpPr>
        <p:spPr>
          <a:xfrm>
            <a:off x="444474" y="2503172"/>
            <a:ext cx="2224480" cy="975024"/>
          </a:xfrm>
          <a:prstGeom prst="rect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buNone/>
            </a:pPr>
            <a:r>
              <a:rPr lang="en-US" sz="1600" dirty="0" smtClean="0"/>
              <a:t>Minimum bias: impact parameter dominates geometry</a:t>
            </a:r>
          </a:p>
        </p:txBody>
      </p:sp>
      <p:cxnSp>
        <p:nvCxnSpPr>
          <p:cNvPr id="86" name="Curved Connector 85"/>
          <p:cNvCxnSpPr>
            <a:stCxn id="74" idx="0"/>
            <a:endCxn id="81" idx="2"/>
          </p:cNvCxnSpPr>
          <p:nvPr/>
        </p:nvCxnSpPr>
        <p:spPr>
          <a:xfrm rot="5400000" flipH="1" flipV="1">
            <a:off x="1814491" y="1872423"/>
            <a:ext cx="372972" cy="888526"/>
          </a:xfrm>
          <a:prstGeom prst="curvedConnector2">
            <a:avLst/>
          </a:prstGeom>
          <a:ln w="190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918308" y="3465808"/>
            <a:ext cx="92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dN</a:t>
            </a:r>
            <a:r>
              <a:rPr lang="en-US" sz="2400" dirty="0"/>
              <a:t>/</a:t>
            </a:r>
            <a:r>
              <a:rPr lang="en-US" sz="2400" dirty="0" err="1"/>
              <a:t>dη</a:t>
            </a:r>
            <a:endParaRPr lang="en-US" sz="2400" baseline="-25000" dirty="0"/>
          </a:p>
        </p:txBody>
      </p:sp>
      <p:sp>
        <p:nvSpPr>
          <p:cNvPr id="53" name="Rectangle 52"/>
          <p:cNvSpPr/>
          <p:nvPr/>
        </p:nvSpPr>
        <p:spPr>
          <a:xfrm>
            <a:off x="366298" y="929326"/>
            <a:ext cx="4038974" cy="258981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-87935" y="1881312"/>
            <a:ext cx="401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cxnSp>
        <p:nvCxnSpPr>
          <p:cNvPr id="79" name="Straight Connector 78"/>
          <p:cNvCxnSpPr/>
          <p:nvPr/>
        </p:nvCxnSpPr>
        <p:spPr>
          <a:xfrm rot="600000">
            <a:off x="2827397" y="3112993"/>
            <a:ext cx="13706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2942331">
            <a:off x="1816909" y="1843332"/>
            <a:ext cx="1518364" cy="346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bias</a:t>
            </a:r>
          </a:p>
        </p:txBody>
      </p:sp>
      <p:sp>
        <p:nvSpPr>
          <p:cNvPr id="82" name="TextBox 81"/>
          <p:cNvSpPr txBox="1"/>
          <p:nvPr/>
        </p:nvSpPr>
        <p:spPr>
          <a:xfrm rot="540000">
            <a:off x="2687757" y="3026552"/>
            <a:ext cx="163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fully overlapping</a:t>
            </a:r>
          </a:p>
        </p:txBody>
      </p:sp>
      <p:sp>
        <p:nvSpPr>
          <p:cNvPr id="77" name="Freeform 76"/>
          <p:cNvSpPr/>
          <p:nvPr/>
        </p:nvSpPr>
        <p:spPr>
          <a:xfrm>
            <a:off x="405681" y="1167504"/>
            <a:ext cx="3771912" cy="2022797"/>
          </a:xfrm>
          <a:custGeom>
            <a:avLst/>
            <a:gdLst>
              <a:gd name="connsiteX0" fmla="*/ 0 w 4019826"/>
              <a:gd name="connsiteY0" fmla="*/ 145405 h 2022797"/>
              <a:gd name="connsiteX1" fmla="*/ 154609 w 4019826"/>
              <a:gd name="connsiteY1" fmla="*/ 642362 h 2022797"/>
              <a:gd name="connsiteX2" fmla="*/ 364435 w 4019826"/>
              <a:gd name="connsiteY2" fmla="*/ 664449 h 2022797"/>
              <a:gd name="connsiteX3" fmla="*/ 618435 w 4019826"/>
              <a:gd name="connsiteY3" fmla="*/ 200623 h 2022797"/>
              <a:gd name="connsiteX4" fmla="*/ 1016000 w 4019826"/>
              <a:gd name="connsiteY4" fmla="*/ 1840 h 2022797"/>
              <a:gd name="connsiteX5" fmla="*/ 1524000 w 4019826"/>
              <a:gd name="connsiteY5" fmla="*/ 211666 h 2022797"/>
              <a:gd name="connsiteX6" fmla="*/ 1844261 w 4019826"/>
              <a:gd name="connsiteY6" fmla="*/ 487753 h 2022797"/>
              <a:gd name="connsiteX7" fmla="*/ 2440609 w 4019826"/>
              <a:gd name="connsiteY7" fmla="*/ 1260797 h 2022797"/>
              <a:gd name="connsiteX8" fmla="*/ 3147391 w 4019826"/>
              <a:gd name="connsiteY8" fmla="*/ 1857144 h 2022797"/>
              <a:gd name="connsiteX9" fmla="*/ 4019826 w 4019826"/>
              <a:gd name="connsiteY9" fmla="*/ 2022797 h 202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9826" h="2022797">
                <a:moveTo>
                  <a:pt x="0" y="145405"/>
                </a:moveTo>
                <a:cubicBezTo>
                  <a:pt x="46935" y="350630"/>
                  <a:pt x="93870" y="555855"/>
                  <a:pt x="154609" y="642362"/>
                </a:cubicBezTo>
                <a:cubicBezTo>
                  <a:pt x="215348" y="728869"/>
                  <a:pt x="287131" y="738072"/>
                  <a:pt x="364435" y="664449"/>
                </a:cubicBezTo>
                <a:cubicBezTo>
                  <a:pt x="441739" y="590826"/>
                  <a:pt x="509841" y="311058"/>
                  <a:pt x="618435" y="200623"/>
                </a:cubicBezTo>
                <a:cubicBezTo>
                  <a:pt x="727029" y="90188"/>
                  <a:pt x="865073" y="0"/>
                  <a:pt x="1016000" y="1840"/>
                </a:cubicBezTo>
                <a:cubicBezTo>
                  <a:pt x="1166927" y="3680"/>
                  <a:pt x="1385957" y="130681"/>
                  <a:pt x="1524000" y="211666"/>
                </a:cubicBezTo>
                <a:cubicBezTo>
                  <a:pt x="1662043" y="292651"/>
                  <a:pt x="1691493" y="312898"/>
                  <a:pt x="1844261" y="487753"/>
                </a:cubicBezTo>
                <a:cubicBezTo>
                  <a:pt x="1997029" y="662608"/>
                  <a:pt x="2223421" y="1032565"/>
                  <a:pt x="2440609" y="1260797"/>
                </a:cubicBezTo>
                <a:cubicBezTo>
                  <a:pt x="2657797" y="1489029"/>
                  <a:pt x="2884188" y="1730144"/>
                  <a:pt x="3147391" y="1857144"/>
                </a:cubicBezTo>
                <a:cubicBezTo>
                  <a:pt x="3410594" y="1984144"/>
                  <a:pt x="4019826" y="2022797"/>
                  <a:pt x="4019826" y="2022797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3248" y="1150438"/>
            <a:ext cx="310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0" name="Content Placeholder 13"/>
          <p:cNvSpPr txBox="1">
            <a:spLocks/>
          </p:cNvSpPr>
          <p:nvPr/>
        </p:nvSpPr>
        <p:spPr>
          <a:xfrm>
            <a:off x="4680888" y="4250992"/>
            <a:ext cx="4410558" cy="2242124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Use </a:t>
            </a:r>
            <a:r>
              <a:rPr lang="en-US" altLang="zh-CN" sz="1800" dirty="0"/>
              <a:t>slope of v</a:t>
            </a:r>
            <a:r>
              <a:rPr lang="en-US" altLang="zh-CN" sz="1800" baseline="-25000" dirty="0"/>
              <a:t>2</a:t>
            </a:r>
            <a:r>
              <a:rPr lang="en-US" altLang="zh-CN" sz="1800" dirty="0"/>
              <a:t> </a:t>
            </a:r>
            <a:r>
              <a:rPr lang="en-US" altLang="zh-CN" sz="1800" dirty="0" err="1"/>
              <a:t>vs</a:t>
            </a:r>
            <a:r>
              <a:rPr lang="en-US" altLang="zh-CN" sz="1800" dirty="0"/>
              <a:t> </a:t>
            </a:r>
            <a:r>
              <a:rPr lang="en-US" altLang="zh-CN" sz="1800" dirty="0" err="1"/>
              <a:t>dN</a:t>
            </a:r>
            <a:r>
              <a:rPr lang="en-US" altLang="zh-CN" sz="1800" dirty="0"/>
              <a:t>/</a:t>
            </a:r>
            <a:r>
              <a:rPr lang="en-US" altLang="zh-CN" sz="1800" dirty="0" err="1"/>
              <a:t>dη</a:t>
            </a:r>
            <a:r>
              <a:rPr lang="en-US" altLang="zh-CN" sz="1800" dirty="0"/>
              <a:t> in U+U to look for correlation between </a:t>
            </a:r>
            <a:r>
              <a:rPr lang="en-US" altLang="zh-CN" sz="1800" dirty="0" err="1"/>
              <a:t>dN</a:t>
            </a:r>
            <a:r>
              <a:rPr lang="en-US" altLang="zh-CN" sz="1800" dirty="0"/>
              <a:t>/</a:t>
            </a:r>
            <a:r>
              <a:rPr lang="en-US" altLang="zh-CN" sz="1800" dirty="0" err="1"/>
              <a:t>dη</a:t>
            </a:r>
            <a:r>
              <a:rPr lang="en-US" altLang="zh-CN" sz="1800" dirty="0"/>
              <a:t> and </a:t>
            </a:r>
            <a:r>
              <a:rPr lang="en-US" altLang="zh-CN" sz="1800" dirty="0" smtClean="0"/>
              <a:t>geometry</a:t>
            </a:r>
          </a:p>
          <a:p>
            <a:pPr lvl="1"/>
            <a:r>
              <a:rPr lang="en-US" sz="1400" dirty="0" smtClean="0"/>
              <a:t>Expect a </a:t>
            </a:r>
            <a:r>
              <a:rPr lang="en-US" sz="1400" dirty="0"/>
              <a:t>strong negative </a:t>
            </a:r>
            <a:r>
              <a:rPr lang="en-US" sz="1400" dirty="0" smtClean="0"/>
              <a:t>slope</a:t>
            </a:r>
          </a:p>
          <a:p>
            <a:pPr lvl="1"/>
            <a:endParaRPr lang="en-US" altLang="zh-CN" sz="800" dirty="0"/>
          </a:p>
          <a:p>
            <a:pPr>
              <a:spcAft>
                <a:spcPts val="600"/>
              </a:spcAft>
            </a:pPr>
            <a:r>
              <a:rPr lang="en-US" altLang="zh-CN" sz="1800" dirty="0"/>
              <a:t>Use </a:t>
            </a:r>
            <a:r>
              <a:rPr lang="en-US" altLang="zh-CN" sz="1800" dirty="0" err="1"/>
              <a:t>Au+Au</a:t>
            </a:r>
            <a:r>
              <a:rPr lang="en-US" altLang="zh-CN" sz="1800" dirty="0"/>
              <a:t> as the control sample to show we select full </a:t>
            </a:r>
            <a:r>
              <a:rPr lang="en-US" altLang="zh-CN" sz="1800" dirty="0" smtClean="0"/>
              <a:t>overlap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Expect</a:t>
            </a:r>
            <a:r>
              <a:rPr lang="en-US" sz="1400" dirty="0" smtClean="0"/>
              <a:t> </a:t>
            </a:r>
            <a:r>
              <a:rPr lang="en-US" sz="1400" dirty="0"/>
              <a:t>a zero or slightly positive </a:t>
            </a:r>
            <a:r>
              <a:rPr lang="en-US" sz="1400" dirty="0" smtClean="0"/>
              <a:t>slope</a:t>
            </a:r>
            <a:endParaRPr lang="en-US" altLang="zh-CN" sz="1400" b="1" dirty="0"/>
          </a:p>
        </p:txBody>
      </p:sp>
      <p:pic>
        <p:nvPicPr>
          <p:cNvPr id="24" name="Picture 12" descr="star_preliminar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3493" y="1005337"/>
            <a:ext cx="1557859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913"/>
            <a:ext cx="6709468" cy="4897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08"/>
            <a:ext cx="8229600" cy="6499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Slope vs. ZDC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D349-0D10-4964-833D-356D4395497A}" type="datetime1">
              <a:rPr lang="zh-CN" altLang="en-US" smtClean="0"/>
              <a:t>2014/5/18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6363" y="5327347"/>
            <a:ext cx="8766164" cy="10926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37160" indent="-137160">
              <a:spcAft>
                <a:spcPts val="600"/>
              </a:spcAft>
              <a:buFont typeface="Wingdings" charset="2"/>
              <a:buChar char="Ø"/>
            </a:pPr>
            <a:r>
              <a:rPr lang="en-US" sz="2000" dirty="0" smtClean="0"/>
              <a:t>For tighter cuts, the </a:t>
            </a:r>
            <a:r>
              <a:rPr lang="en-US" sz="2000" dirty="0" smtClean="0">
                <a:solidFill>
                  <a:srgbClr val="FF0000"/>
                </a:solidFill>
              </a:rPr>
              <a:t>U+U</a:t>
            </a:r>
            <a:r>
              <a:rPr lang="en-US" sz="2000" dirty="0" smtClean="0"/>
              <a:t> slope becomes steeper than the </a:t>
            </a:r>
            <a:r>
              <a:rPr lang="en-US" sz="2000" dirty="0" err="1" smtClean="0">
                <a:solidFill>
                  <a:srgbClr val="000090"/>
                </a:solidFill>
              </a:rPr>
              <a:t>Au+Au</a:t>
            </a:r>
            <a:r>
              <a:rPr lang="en-US" sz="2000" dirty="0" smtClean="0"/>
              <a:t> control sample</a:t>
            </a:r>
            <a:endParaRPr lang="en-US" sz="2000" dirty="0" smtClean="0">
              <a:solidFill>
                <a:srgbClr val="000090"/>
              </a:solidFill>
            </a:endParaRPr>
          </a:p>
          <a:p>
            <a:pPr marL="137160" indent="-137160">
              <a:spcAft>
                <a:spcPts val="600"/>
              </a:spcAft>
              <a:buFont typeface="Wingdings" charset="2"/>
              <a:buChar char="Ø"/>
            </a:pPr>
            <a:r>
              <a:rPr lang="en-US" sz="2000" dirty="0" smtClean="0"/>
              <a:t>Demonstrates that dN/dη is larger for tip-tip U+U collisions: dN/dη can be used to select tip-tip vs body-body enhanced samples</a:t>
            </a:r>
            <a:endParaRPr lang="en-US" sz="2000" dirty="0">
              <a:solidFill>
                <a:srgbClr val="00009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38522"/>
              </p:ext>
            </p:extLst>
          </p:nvPr>
        </p:nvGraphicFramePr>
        <p:xfrm>
          <a:off x="6359272" y="905078"/>
          <a:ext cx="2545025" cy="3492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3399"/>
                <a:gridCol w="590074"/>
                <a:gridCol w="821552"/>
              </a:tblGrid>
              <a:tr h="743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ZDC Centrality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U+U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8000"/>
                          </a:solidFill>
                        </a:rPr>
                        <a:t>Au+Au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0.125%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0.25%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0.5%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1.0%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2.0%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05920" y="4485124"/>
            <a:ext cx="274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of spectator neutrons in each direction from </a:t>
            </a:r>
            <a:r>
              <a:rPr lang="en-US" sz="1400" dirty="0" err="1"/>
              <a:t>G</a:t>
            </a:r>
            <a:r>
              <a:rPr lang="en-US" sz="1400" dirty="0" err="1" smtClean="0"/>
              <a:t>lauber</a:t>
            </a:r>
            <a:r>
              <a:rPr lang="en-US" sz="1400" dirty="0" smtClean="0"/>
              <a:t> model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06177" y="5043457"/>
            <a:ext cx="5011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Systematical errors are estimated by varying fitting range and efficiency correction</a:t>
            </a:r>
            <a:endParaRPr lang="en-US" sz="1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28958" y="2611732"/>
            <a:ext cx="1546034" cy="461665"/>
            <a:chOff x="1451358" y="2677990"/>
            <a:chExt cx="1585591" cy="461665"/>
          </a:xfrm>
        </p:grpSpPr>
        <p:grpSp>
          <p:nvGrpSpPr>
            <p:cNvPr id="15" name="Group 22"/>
            <p:cNvGrpSpPr/>
            <p:nvPr/>
          </p:nvGrpSpPr>
          <p:grpSpPr>
            <a:xfrm>
              <a:off x="1451358" y="2788420"/>
              <a:ext cx="1556240" cy="274320"/>
              <a:chOff x="6855798" y="4403248"/>
              <a:chExt cx="1556240" cy="27432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8412038" y="4403248"/>
                <a:ext cx="0" cy="274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855798" y="4542850"/>
                <a:ext cx="155403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451359" y="2677990"/>
              <a:ext cx="1585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/>
                <a:t>more overlapping</a:t>
              </a:r>
            </a:p>
            <a:p>
              <a:pPr algn="r"/>
              <a:r>
                <a:rPr lang="en-US" sz="1200"/>
                <a:t>fewer spectators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" name="Picture 18" descr="star_preliminar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150" y="1062615"/>
            <a:ext cx="1232325" cy="3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Hui\Desktop\QM2014\compare_slope_cg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862692"/>
            <a:ext cx="9144000" cy="34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70" y="38606"/>
            <a:ext cx="8749364" cy="7056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IP-</a:t>
            </a:r>
            <a:r>
              <a:rPr lang="en-US" sz="3600" dirty="0" err="1" smtClean="0"/>
              <a:t>Glasma</a:t>
            </a:r>
            <a:r>
              <a:rPr lang="en-US" sz="3600" dirty="0" smtClean="0"/>
              <a:t> vs. </a:t>
            </a:r>
            <a:r>
              <a:rPr lang="en-US" sz="3600" dirty="0" err="1" smtClean="0"/>
              <a:t>Glauber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25F6-F235-4B17-BE55-24EBFAEB8E5E}" type="datetime1">
              <a:rPr lang="zh-CN" altLang="en-US" smtClean="0"/>
              <a:t>2014/5/18</a:t>
            </a:fld>
            <a:endParaRPr lang="en-US"/>
          </a:p>
        </p:txBody>
      </p:sp>
      <p:pic>
        <p:nvPicPr>
          <p:cNvPr id="52" name="Picture 51" descr="star_preliminar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303" y="944581"/>
            <a:ext cx="1145344" cy="3394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1422" y="4803140"/>
            <a:ext cx="8755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Glauber</a:t>
            </a:r>
            <a:r>
              <a:rPr lang="en-US" dirty="0" smtClean="0"/>
              <a:t> plus </a:t>
            </a:r>
            <a:r>
              <a:rPr lang="en-US" dirty="0"/>
              <a:t>2-component </a:t>
            </a:r>
            <a:r>
              <a:rPr lang="en-US" dirty="0" smtClean="0"/>
              <a:t>model </a:t>
            </a:r>
            <a:r>
              <a:rPr lang="en-US" dirty="0" err="1" smtClean="0"/>
              <a:t>overpredicts</a:t>
            </a:r>
            <a:r>
              <a:rPr lang="en-US" dirty="0" smtClean="0"/>
              <a:t> </a:t>
            </a:r>
            <a:r>
              <a:rPr lang="en-US" dirty="0" smtClean="0"/>
              <a:t>U+U data and predicts negative slopes for </a:t>
            </a:r>
            <a:r>
              <a:rPr lang="en-US" dirty="0" err="1" smtClean="0"/>
              <a:t>Au+Au</a:t>
            </a:r>
            <a:r>
              <a:rPr lang="en-US" dirty="0" smtClean="0"/>
              <a:t> data</a:t>
            </a:r>
          </a:p>
          <a:p>
            <a:pPr marL="171450" indent="-171450">
              <a:buFont typeface="Arial"/>
              <a:buChar char="•"/>
            </a:pPr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IP-</a:t>
            </a:r>
            <a:r>
              <a:rPr lang="en-US" dirty="0" err="1" smtClean="0"/>
              <a:t>Glasma</a:t>
            </a:r>
            <a:r>
              <a:rPr lang="en-US" dirty="0" smtClean="0"/>
              <a:t> model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dirty="0" smtClean="0"/>
              <a:t>olid </a:t>
            </a:r>
            <a:r>
              <a:rPr lang="en-US" dirty="0"/>
              <a:t>color </a:t>
            </a:r>
            <a:r>
              <a:rPr lang="en-US" dirty="0" smtClean="0"/>
              <a:t>lines) matches data better, especially for top 0.1% ZDC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7914" y="1597934"/>
            <a:ext cx="131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Mult</a:t>
            </a:r>
            <a:r>
              <a:rPr lang="en-US" dirty="0"/>
              <a:t>: |η|&lt;1</a:t>
            </a:r>
          </a:p>
        </p:txBody>
      </p:sp>
      <p:sp>
        <p:nvSpPr>
          <p:cNvPr id="29" name="TextBox 28"/>
          <p:cNvSpPr txBox="1"/>
          <p:nvPr/>
        </p:nvSpPr>
        <p:spPr>
          <a:xfrm rot="596983">
            <a:off x="2570451" y="1544825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U+U</a:t>
            </a:r>
          </a:p>
        </p:txBody>
      </p:sp>
      <p:sp>
        <p:nvSpPr>
          <p:cNvPr id="30" name="TextBox 29"/>
          <p:cNvSpPr txBox="1"/>
          <p:nvPr/>
        </p:nvSpPr>
        <p:spPr>
          <a:xfrm rot="665597">
            <a:off x="2374582" y="2365755"/>
            <a:ext cx="101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Au+Au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24" name="Rectangle 11"/>
          <p:cNvSpPr/>
          <p:nvPr/>
        </p:nvSpPr>
        <p:spPr>
          <a:xfrm>
            <a:off x="659093" y="6167155"/>
            <a:ext cx="385354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Bjoern </a:t>
            </a:r>
            <a:r>
              <a:rPr lang="en-US" sz="1200" dirty="0" err="1"/>
              <a:t>Schenke</a:t>
            </a:r>
            <a:r>
              <a:rPr lang="en-US" sz="1200" dirty="0"/>
              <a:t>, Prithwish </a:t>
            </a:r>
            <a:r>
              <a:rPr lang="en-US" sz="1200" dirty="0" smtClean="0"/>
              <a:t>Tribedy and </a:t>
            </a:r>
            <a:r>
              <a:rPr lang="en-US" sz="1200" dirty="0" err="1" smtClean="0"/>
              <a:t>Raju</a:t>
            </a:r>
            <a:r>
              <a:rPr lang="en-US" sz="1200" dirty="0" smtClean="0"/>
              <a:t> </a:t>
            </a:r>
            <a:r>
              <a:rPr lang="en-US" sz="1200" dirty="0" err="1" smtClean="0"/>
              <a:t>Venugopalan</a:t>
            </a:r>
            <a:endParaRPr lang="en-US" sz="1200" dirty="0" smtClean="0"/>
          </a:p>
          <a:p>
            <a:r>
              <a:rPr lang="en-US" sz="1200" dirty="0"/>
              <a:t>arXiv:1403.2232</a:t>
            </a:r>
            <a:endParaRPr lang="en-US" sz="12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7152" y="4370863"/>
            <a:ext cx="2715904" cy="2923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300" dirty="0" smtClean="0"/>
              <a:t>Dashed boxes are systematical errors</a:t>
            </a:r>
            <a:endParaRPr lang="en-US" sz="1300" dirty="0"/>
          </a:p>
        </p:txBody>
      </p:sp>
      <p:sp>
        <p:nvSpPr>
          <p:cNvPr id="5" name="矩形 4"/>
          <p:cNvSpPr/>
          <p:nvPr/>
        </p:nvSpPr>
        <p:spPr>
          <a:xfrm>
            <a:off x="1290852" y="2993100"/>
            <a:ext cx="3062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Lines are model eccentricities scaled by the ratio of &lt;v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&gt; and &lt;ε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352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42"/>
            <a:ext cx="8229600" cy="83285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7" y="861736"/>
            <a:ext cx="8973313" cy="5436024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U+U collisions open up </a:t>
            </a:r>
            <a:r>
              <a:rPr lang="en-US" altLang="zh-CN" sz="2400" dirty="0">
                <a:solidFill>
                  <a:srgbClr val="FF0000"/>
                </a:solidFill>
              </a:rPr>
              <a:t>a stringent </a:t>
            </a:r>
            <a:r>
              <a:rPr lang="en-US" altLang="zh-CN" sz="2400" dirty="0" smtClean="0">
                <a:solidFill>
                  <a:srgbClr val="FF0000"/>
                </a:solidFill>
              </a:rPr>
              <a:t>testing ground of initial states and multiplicity production models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en-US" sz="1100" dirty="0" smtClean="0"/>
          </a:p>
          <a:p>
            <a:r>
              <a:rPr lang="en-US" sz="2400" dirty="0" smtClean="0"/>
              <a:t>No evidence of kink structure in central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results from current analysis, more fluctuations than NBD?</a:t>
            </a:r>
            <a:r>
              <a:rPr lang="en-US" sz="2400" baseline="30000" dirty="0"/>
              <a:t> 1</a:t>
            </a:r>
            <a:endParaRPr lang="en-US" sz="2400" dirty="0"/>
          </a:p>
          <a:p>
            <a:pPr lvl="2"/>
            <a:endParaRPr lang="en-US" sz="1100" dirty="0"/>
          </a:p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/ε</a:t>
            </a:r>
            <a:r>
              <a:rPr lang="en-US" sz="2400" baseline="-25000" dirty="0"/>
              <a:t>2</a:t>
            </a:r>
            <a:r>
              <a:rPr lang="en-US" sz="2400" dirty="0"/>
              <a:t> turns over in central collisions for both </a:t>
            </a:r>
            <a:r>
              <a:rPr lang="en-US" sz="2400" dirty="0" err="1"/>
              <a:t>Au+Au</a:t>
            </a:r>
            <a:r>
              <a:rPr lang="en-US" sz="2400" dirty="0"/>
              <a:t> and U+U!</a:t>
            </a:r>
            <a:r>
              <a:rPr lang="en-US" sz="2400" dirty="0" smtClean="0"/>
              <a:t>?</a:t>
            </a:r>
          </a:p>
          <a:p>
            <a:pPr lvl="2"/>
            <a:r>
              <a:rPr lang="en-US" sz="2100" dirty="0" smtClean="0"/>
              <a:t>Overestimation </a:t>
            </a:r>
            <a:r>
              <a:rPr lang="en-US" sz="2100" dirty="0"/>
              <a:t>of ε</a:t>
            </a:r>
            <a:r>
              <a:rPr lang="en-US" sz="2100" baseline="-25000" dirty="0"/>
              <a:t>2</a:t>
            </a:r>
            <a:r>
              <a:rPr lang="en-US" sz="2100" dirty="0"/>
              <a:t> in </a:t>
            </a:r>
            <a:r>
              <a:rPr lang="en-US" sz="2100" dirty="0" err="1"/>
              <a:t>G</a:t>
            </a:r>
            <a:r>
              <a:rPr lang="en-US" sz="2100" dirty="0" err="1" smtClean="0"/>
              <a:t>lauber</a:t>
            </a:r>
            <a:r>
              <a:rPr lang="en-US" sz="2100" dirty="0" smtClean="0"/>
              <a:t> </a:t>
            </a:r>
            <a:r>
              <a:rPr lang="en-US" sz="2100" dirty="0"/>
              <a:t>model?</a:t>
            </a:r>
          </a:p>
          <a:p>
            <a:pPr lvl="2"/>
            <a:endParaRPr lang="en-US" sz="1100" dirty="0"/>
          </a:p>
          <a:p>
            <a:r>
              <a:rPr lang="en-US" sz="2400" dirty="0" smtClean="0"/>
              <a:t>The combination of ZDC and multiplicity </a:t>
            </a:r>
            <a:r>
              <a:rPr lang="en-US" sz="2400" dirty="0"/>
              <a:t>can be used </a:t>
            </a:r>
            <a:r>
              <a:rPr lang="en-US" sz="2400" dirty="0" smtClean="0"/>
              <a:t>to </a:t>
            </a:r>
            <a:r>
              <a:rPr lang="en-US" sz="2400" dirty="0"/>
              <a:t>select body-body or </a:t>
            </a:r>
            <a:r>
              <a:rPr lang="en-US" sz="2400" dirty="0" smtClean="0"/>
              <a:t>tip</a:t>
            </a:r>
            <a:r>
              <a:rPr lang="en-US" sz="2400" dirty="0"/>
              <a:t>-tip enhanced samples of central U+U collisions</a:t>
            </a:r>
            <a:endParaRPr lang="en-US" sz="2400" dirty="0" smtClean="0"/>
          </a:p>
          <a:p>
            <a:pPr lvl="2"/>
            <a:r>
              <a:rPr lang="en-US" sz="2000" dirty="0" smtClean="0"/>
              <a:t>High multiplicity events are biased </a:t>
            </a:r>
            <a:r>
              <a:rPr lang="en-US" sz="2000" dirty="0"/>
              <a:t>toward tip-tip </a:t>
            </a:r>
            <a:r>
              <a:rPr lang="en-US" sz="2000" dirty="0" smtClean="0"/>
              <a:t>enhanced collisions, low multiplicity toward body-body enhanced collisions</a:t>
            </a:r>
          </a:p>
          <a:p>
            <a:pPr lvl="2"/>
            <a:r>
              <a:rPr lang="en-US" sz="2000" dirty="0" smtClean="0"/>
              <a:t>Data show </a:t>
            </a:r>
            <a:r>
              <a:rPr lang="en-US" sz="2000" dirty="0"/>
              <a:t>w</a:t>
            </a:r>
            <a:r>
              <a:rPr lang="en-US" sz="2000" dirty="0" smtClean="0"/>
              <a:t>eaker correlations than </a:t>
            </a:r>
            <a:r>
              <a:rPr lang="en-US" sz="2000" dirty="0"/>
              <a:t>model </a:t>
            </a:r>
            <a:r>
              <a:rPr lang="en-US" sz="2000" dirty="0" smtClean="0"/>
              <a:t>predictions: larger multiplicity fluctuations?</a:t>
            </a:r>
          </a:p>
          <a:p>
            <a:r>
              <a:rPr lang="en-US" sz="2400" dirty="0"/>
              <a:t>IP-</a:t>
            </a:r>
            <a:r>
              <a:rPr lang="en-US" sz="2400" dirty="0" err="1"/>
              <a:t>Glasma</a:t>
            </a:r>
            <a:r>
              <a:rPr lang="en-US" sz="2400" dirty="0"/>
              <a:t> model does a better job of describing data</a:t>
            </a:r>
          </a:p>
          <a:p>
            <a:pPr lvl="2"/>
            <a:endParaRPr lang="en-US" sz="1100" baseline="30000" dirty="0" smtClean="0"/>
          </a:p>
          <a:p>
            <a:pPr lvl="1"/>
            <a:endParaRPr lang="en-US" sz="1100" dirty="0" smtClean="0"/>
          </a:p>
          <a:p>
            <a:endParaRPr lang="en-US" sz="2600" baseline="-25000" dirty="0"/>
          </a:p>
          <a:p>
            <a:pPr lvl="2"/>
            <a:endParaRPr lang="en-US" sz="1600" baseline="-250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55EA-BFAD-4387-919C-DAE559F8CA20}" type="datetime1">
              <a:rPr lang="zh-CN" altLang="en-US" smtClean="0"/>
              <a:t>2014/5/18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1049" y="6288529"/>
            <a:ext cx="201231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Maciej </a:t>
            </a:r>
            <a:r>
              <a:rPr lang="en-US" sz="1200" dirty="0" err="1"/>
              <a:t>Rybczyński</a:t>
            </a:r>
            <a:r>
              <a:rPr lang="en-US" sz="1200" dirty="0"/>
              <a:t>, et. al. </a:t>
            </a:r>
            <a:endParaRPr lang="en-US" sz="1200" baseline="300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Phys.Rev</a:t>
            </a:r>
            <a:r>
              <a:rPr lang="en-US" sz="1200" dirty="0"/>
              <a:t>. C87 (2013) 044908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85299" y="6207456"/>
            <a:ext cx="6479274" cy="30777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/>
              <a:t>See also the poster of John Campbell: Azimuthally-sensitive HBT in UU collisions</a:t>
            </a:r>
            <a:r>
              <a:rPr lang="en-US" altLang="zh-CN" sz="1400" dirty="0"/>
              <a:t>. </a:t>
            </a:r>
            <a:r>
              <a:rPr lang="en-US" altLang="zh-CN" sz="1400" b="1" dirty="0"/>
              <a:t># I-08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399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03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D2D8-DC61-4D98-82A4-F11888738C56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7365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Glauber</a:t>
            </a:r>
            <a:r>
              <a:rPr lang="en-US" sz="3600" dirty="0" smtClean="0"/>
              <a:t>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58" y="558482"/>
            <a:ext cx="8872274" cy="45511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Assume deformed Woods-</a:t>
            </a:r>
            <a:r>
              <a:rPr lang="en-US" sz="2400" dirty="0"/>
              <a:t>S</a:t>
            </a:r>
            <a:r>
              <a:rPr lang="en-US" sz="2400" dirty="0" smtClean="0"/>
              <a:t>axon distribution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Average number of </a:t>
            </a:r>
            <a:r>
              <a:rPr lang="en-US" sz="2400" dirty="0"/>
              <a:t>particles</a:t>
            </a:r>
            <a:r>
              <a:rPr lang="en-US" sz="2400" dirty="0" smtClean="0"/>
              <a:t> from each nucleon </a:t>
            </a:r>
            <a:r>
              <a:rPr lang="en-US" sz="2400" dirty="0"/>
              <a:t>follows 2-component </a:t>
            </a:r>
            <a:r>
              <a:rPr lang="en-US" sz="2400" dirty="0" smtClean="0"/>
              <a:t>model</a:t>
            </a:r>
          </a:p>
          <a:p>
            <a:endParaRPr lang="en-US" sz="2400" dirty="0" smtClean="0"/>
          </a:p>
          <a:p>
            <a:r>
              <a:rPr lang="en-US" sz="2400" dirty="0" smtClean="0"/>
              <a:t>Generate N</a:t>
            </a:r>
            <a:r>
              <a:rPr lang="en-US" sz="2400" baseline="-25000" dirty="0" smtClean="0"/>
              <a:t>ch</a:t>
            </a:r>
            <a:r>
              <a:rPr lang="en-US" sz="2400" dirty="0" smtClean="0"/>
              <a:t> by sampling a negative binomial distribution with parameters n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 and k=2</a:t>
            </a:r>
            <a:endParaRPr lang="en-US" sz="2400" baseline="-250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A84F-4177-4573-8AFE-5A22285577E3}" type="datetime1">
              <a:rPr lang="zh-CN" altLang="en-US" smtClean="0"/>
              <a:t>2014/5/18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596789"/>
              </p:ext>
            </p:extLst>
          </p:nvPr>
        </p:nvGraphicFramePr>
        <p:xfrm>
          <a:off x="1500744" y="912834"/>
          <a:ext cx="21478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1" name="Equation" r:id="rId3" imgW="1397000" imgH="393700" progId="Equation.3">
                  <p:embed/>
                </p:oleObj>
              </mc:Choice>
              <mc:Fallback>
                <p:oleObj name="Equation" r:id="rId3" imgW="1397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744" y="912834"/>
                        <a:ext cx="2147887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172381"/>
              </p:ext>
            </p:extLst>
          </p:nvPr>
        </p:nvGraphicFramePr>
        <p:xfrm>
          <a:off x="4347259" y="1077009"/>
          <a:ext cx="30813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2" name="Equation" r:id="rId5" imgW="1778000" imgH="203200" progId="Equation.3">
                  <p:embed/>
                </p:oleObj>
              </mc:Choice>
              <mc:Fallback>
                <p:oleObj name="Equation" r:id="rId5" imgW="1778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259" y="1077009"/>
                        <a:ext cx="308133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964625"/>
              </p:ext>
            </p:extLst>
          </p:nvPr>
        </p:nvGraphicFramePr>
        <p:xfrm>
          <a:off x="2932107" y="1972898"/>
          <a:ext cx="45720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3" name="Equation" r:id="rId7" imgW="2286000" imgH="381000" progId="Equation.3">
                  <p:embed/>
                </p:oleObj>
              </mc:Choice>
              <mc:Fallback>
                <p:oleObj name="Equation" r:id="rId7" imgW="2286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07" y="1972898"/>
                        <a:ext cx="45720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949506" y="3146275"/>
            <a:ext cx="249937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/>
              <a:t>Hiroshi </a:t>
            </a:r>
            <a:r>
              <a:rPr lang="en-US" sz="1200" dirty="0" smtClean="0"/>
              <a:t>Masui, </a:t>
            </a:r>
            <a:r>
              <a:rPr lang="en-US" sz="1200" dirty="0"/>
              <a:t>et. al. </a:t>
            </a:r>
          </a:p>
          <a:p>
            <a:r>
              <a:rPr lang="en-US" sz="1200" dirty="0" smtClean="0"/>
              <a:t>Physics </a:t>
            </a:r>
            <a:r>
              <a:rPr lang="en-US" sz="1200" dirty="0"/>
              <a:t>Letters B 679 (2009) 440–444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2093" name="Picture 1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" y="3611399"/>
            <a:ext cx="9033770" cy="295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3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0FE7-42C4-4873-AEEA-A810D8D9AD87}" type="datetime1">
              <a:rPr lang="zh-CN" altLang="en-US" smtClean="0"/>
              <a:t>2014/5/18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2"/>
            <a:ext cx="8229600" cy="7872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Minimum-bias U+U and Au+Au</a:t>
            </a:r>
            <a:endParaRPr lang="en-US" sz="3600" baseline="-25000" dirty="0"/>
          </a:p>
        </p:txBody>
      </p:sp>
      <p:sp>
        <p:nvSpPr>
          <p:cNvPr id="13" name="矩形 12"/>
          <p:cNvSpPr/>
          <p:nvPr/>
        </p:nvSpPr>
        <p:spPr>
          <a:xfrm>
            <a:off x="934880" y="6143254"/>
            <a:ext cx="7772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The </a:t>
            </a:r>
            <a:r>
              <a:rPr lang="en-US" altLang="zh-CN" sz="2000" dirty="0" smtClean="0"/>
              <a:t>v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{4} </a:t>
            </a:r>
            <a:r>
              <a:rPr lang="en-US" altLang="zh-CN" sz="2000" dirty="0"/>
              <a:t>results are calculated from </a:t>
            </a:r>
            <a:r>
              <a:rPr lang="en-US" altLang="zh-CN" sz="2000" dirty="0" smtClean="0"/>
              <a:t>v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{4}</a:t>
            </a:r>
            <a:r>
              <a:rPr lang="en-US" altLang="zh-CN" sz="2000" baseline="30000" dirty="0" smtClean="0"/>
              <a:t>4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and by taking the fourth </a:t>
            </a:r>
            <a:r>
              <a:rPr lang="en-US" altLang="zh-CN" sz="2000" dirty="0" smtClean="0"/>
              <a:t>root</a:t>
            </a:r>
          </a:p>
        </p:txBody>
      </p:sp>
      <p:pic>
        <p:nvPicPr>
          <p:cNvPr id="8" name="Picture 7" descr="result_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80" y="759563"/>
            <a:ext cx="7224209" cy="5383691"/>
          </a:xfrm>
          <a:prstGeom prst="rect">
            <a:avLst/>
          </a:prstGeom>
        </p:spPr>
      </p:pic>
      <p:pic>
        <p:nvPicPr>
          <p:cNvPr id="9" name="Picture 7" descr="star_preliminar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5175" y="1125039"/>
            <a:ext cx="1738006" cy="5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405"/>
          </a:xfrm>
        </p:spPr>
        <p:txBody>
          <a:bodyPr/>
          <a:lstStyle/>
          <a:p>
            <a:r>
              <a:rPr lang="en-US" dirty="0" smtClean="0"/>
              <a:t>Multiplicity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708C-CC5E-4B85-8885-A99D689CB9D1}" type="datetime1">
              <a:rPr lang="zh-CN" altLang="en-US" smtClean="0"/>
              <a:t>2014/5/18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04" y="875093"/>
            <a:ext cx="7154884" cy="5169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0543" y="5996389"/>
            <a:ext cx="7895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The corrected multiplicity distribution for </a:t>
            </a:r>
            <a:r>
              <a:rPr lang="en-US" sz="2200" dirty="0" smtClean="0"/>
              <a:t>1</a:t>
            </a:r>
            <a:r>
              <a:rPr lang="en-US" sz="2200" dirty="0"/>
              <a:t>% central ZDC </a:t>
            </a:r>
            <a:r>
              <a:rPr lang="en-US" sz="2200" dirty="0" smtClean="0"/>
              <a:t>events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pic>
        <p:nvPicPr>
          <p:cNvPr id="8" name="Picture 7" descr="star_preliminar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1378" y="4455093"/>
            <a:ext cx="1738006" cy="515051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40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Δη</a:t>
            </a:r>
            <a:r>
              <a:rPr lang="en-US" dirty="0" smtClean="0"/>
              <a:t> 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D37-0DE5-4A74-A515-23A9A84319F9}" type="datetime1">
              <a:rPr lang="zh-CN" altLang="en-US" smtClean="0"/>
              <a:t>2014/5/18</a:t>
            </a:fld>
            <a:endParaRPr lang="en-US"/>
          </a:p>
        </p:txBody>
      </p:sp>
      <p:pic>
        <p:nvPicPr>
          <p:cNvPr id="3" name="Picture 2" descr="fitwidth_Run12_U_central.root_1_integra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5980"/>
            <a:ext cx="4229684" cy="4020811"/>
          </a:xfrm>
          <a:prstGeom prst="rect">
            <a:avLst/>
          </a:prstGeom>
        </p:spPr>
      </p:pic>
      <p:pic>
        <p:nvPicPr>
          <p:cNvPr id="8" name="Picture 7" descr="fitwidth_Run12_U_central.root_1_1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46" y="911785"/>
            <a:ext cx="4324654" cy="4111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5545369"/>
            <a:ext cx="504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 peak at small </a:t>
            </a:r>
            <a:r>
              <a:rPr lang="en-US" dirty="0" err="1" smtClean="0"/>
              <a:t>Δη</a:t>
            </a:r>
            <a:r>
              <a:rPr lang="en-US" dirty="0" smtClean="0"/>
              <a:t> to reduce non-flow effects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pic>
        <p:nvPicPr>
          <p:cNvPr id="10" name="Picture 9" descr="star_preliminary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335" y="3835079"/>
            <a:ext cx="1738006" cy="515051"/>
          </a:xfrm>
          <a:prstGeom prst="rect">
            <a:avLst/>
          </a:prstGeom>
        </p:spPr>
      </p:pic>
      <p:pic>
        <p:nvPicPr>
          <p:cNvPr id="11" name="Picture 10" descr="star_preliminary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2158" y="3699361"/>
            <a:ext cx="1738006" cy="515051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42"/>
            <a:ext cx="8229600" cy="83285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16" y="1312033"/>
            <a:ext cx="8432354" cy="50337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Motivation</a:t>
            </a:r>
          </a:p>
          <a:p>
            <a:endParaRPr lang="en-US" sz="2400" dirty="0"/>
          </a:p>
          <a:p>
            <a:r>
              <a:rPr lang="en-US" altLang="zh-CN" sz="2400" dirty="0"/>
              <a:t>STAR </a:t>
            </a:r>
            <a:r>
              <a:rPr lang="en-US" altLang="zh-CN" sz="2400" dirty="0" smtClean="0"/>
              <a:t>detector </a:t>
            </a:r>
            <a:r>
              <a:rPr lang="en-US" altLang="zh-CN" sz="2400" dirty="0"/>
              <a:t>and </a:t>
            </a:r>
            <a:r>
              <a:rPr lang="en-US" altLang="zh-CN" sz="2400" dirty="0" smtClean="0"/>
              <a:t>data </a:t>
            </a:r>
            <a:r>
              <a:rPr lang="en-US" altLang="zh-CN" sz="2400" dirty="0" smtClean="0"/>
              <a:t>s</a:t>
            </a:r>
            <a:r>
              <a:rPr lang="en-US" altLang="zh-CN" sz="2400" dirty="0" smtClean="0"/>
              <a:t>et</a:t>
            </a:r>
          </a:p>
          <a:p>
            <a:endParaRPr lang="en-US" altLang="zh-CN" sz="2400" dirty="0"/>
          </a:p>
          <a:p>
            <a:r>
              <a:rPr lang="en-US" altLang="zh-CN" sz="2400" dirty="0"/>
              <a:t>v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measurements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sz="2400" dirty="0"/>
              <a:t>Azimuthal anisotropy in U+U </a:t>
            </a:r>
            <a:r>
              <a:rPr lang="en-US" sz="2400" dirty="0" smtClean="0"/>
              <a:t>collisions</a:t>
            </a:r>
          </a:p>
          <a:p>
            <a:endParaRPr lang="en-US" sz="2400" dirty="0"/>
          </a:p>
          <a:p>
            <a:r>
              <a:rPr lang="en-US" altLang="zh-CN" sz="2400" dirty="0" smtClean="0"/>
              <a:t>Selection </a:t>
            </a:r>
            <a:r>
              <a:rPr lang="en-US" altLang="zh-CN" sz="2400" dirty="0"/>
              <a:t>of body-body and tip-tip enhanced samples</a:t>
            </a:r>
            <a:endParaRPr lang="en-US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400" dirty="0" smtClean="0"/>
              <a:t>Summary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3AA-4334-48C6-9122-81A594166EF8}" type="datetime1">
              <a:rPr lang="zh-CN" altLang="en-US" smtClean="0"/>
              <a:t>2014/5/18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55"/>
            <a:ext cx="9143999" cy="699521"/>
          </a:xfrm>
        </p:spPr>
        <p:txBody>
          <a:bodyPr>
            <a:noAutofit/>
          </a:bodyPr>
          <a:lstStyle/>
          <a:p>
            <a:r>
              <a:rPr lang="en-US" sz="3600" dirty="0" smtClean="0"/>
              <a:t>Toward Path </a:t>
            </a:r>
            <a:r>
              <a:rPr lang="en-US" sz="3600" dirty="0"/>
              <a:t>L</a:t>
            </a:r>
            <a:r>
              <a:rPr lang="en-US" sz="3600" dirty="0" smtClean="0"/>
              <a:t>ength Dependence of Quenching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95E3-21A6-4588-BE38-F75F9BE493DE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3773" y="5534096"/>
            <a:ext cx="7361708" cy="11020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smtClean="0"/>
              <a:t>Larger difference in-plane vs out-of-plane path length in U+U?</a:t>
            </a:r>
          </a:p>
          <a:p>
            <a:pPr lvl="1"/>
            <a:r>
              <a:rPr lang="en-US" sz="1600" dirty="0" smtClean="0"/>
              <a:t>Need to split U+U results into multiplicity bins (body-body vs. tip-tip)</a:t>
            </a:r>
          </a:p>
          <a:p>
            <a:pPr lvl="1"/>
            <a:r>
              <a:rPr lang="en-US" sz="1600" dirty="0" smtClean="0"/>
              <a:t>A larger-sized data sample of central U+U events will be needed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5" descr="v2_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85" y="856986"/>
            <a:ext cx="6226864" cy="4417665"/>
          </a:xfrm>
          <a:prstGeom prst="rect">
            <a:avLst/>
          </a:prstGeom>
        </p:spPr>
      </p:pic>
      <p:pic>
        <p:nvPicPr>
          <p:cNvPr id="8" name="Picture 7" descr="star_preliminar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6003" y="4350130"/>
            <a:ext cx="1738006" cy="515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729982" y="2806946"/>
            <a:ext cx="67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{2}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69721" y="5079492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 smtClean="0"/>
              <a:t>T</a:t>
            </a:r>
            <a:endParaRPr lang="en-US" sz="2000" baseline="-25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337"/>
            <a:ext cx="8229600" cy="829710"/>
          </a:xfrm>
        </p:spPr>
        <p:txBody>
          <a:bodyPr>
            <a:normAutofit/>
          </a:bodyPr>
          <a:lstStyle/>
          <a:p>
            <a:r>
              <a:rPr lang="en-US"/>
              <a:t>Collection of U+U data sample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0480-15C1-49F0-A433-8D72E38D3396}" type="datetime1">
              <a:rPr lang="zh-CN" altLang="en-US" smtClean="0"/>
              <a:t>2014/5/18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997" y="1406595"/>
            <a:ext cx="3937000" cy="351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3" y="1361867"/>
            <a:ext cx="4241800" cy="360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5195" y="5008842"/>
            <a:ext cx="758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Implementation of cooling led to huge improvement in accessible luminosity</a:t>
            </a:r>
          </a:p>
          <a:p>
            <a:r>
              <a:rPr lang="en-US" dirty="0"/>
              <a:t>Made </a:t>
            </a:r>
            <a:r>
              <a:rPr lang="en-US" dirty="0" err="1"/>
              <a:t>acheivement</a:t>
            </a:r>
            <a:r>
              <a:rPr lang="en-US" dirty="0"/>
              <a:t> of </a:t>
            </a:r>
            <a:r>
              <a:rPr lang="en-US" dirty="0" smtClean="0"/>
              <a:t>possible goals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66"/>
            <a:ext cx="8229600" cy="8317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Studying Full Overlap Events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16DF-E39A-45D6-9357-ED71D0347553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25129" y="973942"/>
            <a:ext cx="336693" cy="36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14720" y="1102493"/>
            <a:ext cx="249122" cy="49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85189" y="1126243"/>
            <a:ext cx="226516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18437" y="1487410"/>
            <a:ext cx="310175" cy="245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19" name="Picture 18" descr="centr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2420" y="3177535"/>
            <a:ext cx="366106" cy="443079"/>
          </a:xfrm>
          <a:prstGeom prst="rect">
            <a:avLst/>
          </a:prstGeom>
        </p:spPr>
      </p:pic>
      <p:pic>
        <p:nvPicPr>
          <p:cNvPr id="20" name="Picture 19" descr="p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6646">
            <a:off x="1093804" y="3124006"/>
            <a:ext cx="452707" cy="5418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92295" y="1470108"/>
            <a:ext cx="310175" cy="245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44518" y="3598201"/>
            <a:ext cx="160520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1000" y="1032187"/>
            <a:ext cx="249122" cy="49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88872" y="1209104"/>
            <a:ext cx="226515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86120" y="1018029"/>
            <a:ext cx="336693" cy="36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93594" y="1474948"/>
            <a:ext cx="65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U+U: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28382" y="1327859"/>
            <a:ext cx="3098554" cy="572271"/>
            <a:chOff x="5698234" y="4150558"/>
            <a:chExt cx="3098554" cy="572271"/>
          </a:xfrm>
        </p:grpSpPr>
        <p:sp>
          <p:nvSpPr>
            <p:cNvPr id="48" name="TextBox 47"/>
            <p:cNvSpPr txBox="1"/>
            <p:nvPr/>
          </p:nvSpPr>
          <p:spPr>
            <a:xfrm>
              <a:off x="8034810" y="4150558"/>
              <a:ext cx="319070" cy="33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98234" y="4325781"/>
              <a:ext cx="3098554" cy="397048"/>
              <a:chOff x="5698234" y="4325781"/>
              <a:chExt cx="3098554" cy="397048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745707" y="4285105"/>
                <a:ext cx="232671" cy="473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8475692" y="4307596"/>
                <a:ext cx="211557" cy="430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6749622" y="4540650"/>
                <a:ext cx="717624" cy="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8234" y="4325781"/>
                <a:ext cx="277537" cy="397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9719" y="4349009"/>
                <a:ext cx="252352" cy="36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5967284" y="4157232"/>
              <a:ext cx="319070" cy="33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22464" y="3409897"/>
            <a:ext cx="124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Fluctuation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14" y="1509415"/>
            <a:ext cx="65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U+U: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51" y="3212794"/>
            <a:ext cx="87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Au+Au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449106" y="1697040"/>
            <a:ext cx="319070" cy="33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60003" y="1831587"/>
            <a:ext cx="232671" cy="47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89988" y="1854078"/>
            <a:ext cx="211557" cy="4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Arrow Connector 64"/>
          <p:cNvCxnSpPr/>
          <p:nvPr/>
        </p:nvCxnSpPr>
        <p:spPr>
          <a:xfrm>
            <a:off x="1735740" y="1805993"/>
            <a:ext cx="1291517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02" y="1872263"/>
            <a:ext cx="277537" cy="3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487" y="1895491"/>
            <a:ext cx="252352" cy="36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1854985" y="2535245"/>
            <a:ext cx="13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Multiplicity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908052" y="1703714"/>
            <a:ext cx="319070" cy="33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25" name="Rounded Rectangle 24"/>
          <p:cNvSpPr/>
          <p:nvPr/>
        </p:nvSpPr>
        <p:spPr>
          <a:xfrm>
            <a:off x="86197" y="974801"/>
            <a:ext cx="4294098" cy="140356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4793594" y="985563"/>
            <a:ext cx="4203768" cy="140356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931910" y="2412656"/>
            <a:ext cx="2836325" cy="681920"/>
          </a:xfrm>
          <a:prstGeom prst="rightArrow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centr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4969" y="3204470"/>
            <a:ext cx="366106" cy="443079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 flipV="1">
            <a:off x="6622464" y="3426010"/>
            <a:ext cx="1230664" cy="1617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00756" y="3239730"/>
            <a:ext cx="87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Au+Au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8" name="Picture 57" descr="centr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3448" y="3220644"/>
            <a:ext cx="366106" cy="4430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22064" y="3202032"/>
            <a:ext cx="186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Impact Parameter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16312" y="2613011"/>
            <a:ext cx="13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Multiplicity</a:t>
            </a:r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>
            <a:off x="5593237" y="2468898"/>
            <a:ext cx="2836325" cy="681920"/>
          </a:xfrm>
          <a:prstGeom prst="rightArrow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526768" y="1449508"/>
            <a:ext cx="186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Impact Parameter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77453" y="1798168"/>
            <a:ext cx="91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Geometry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22464" y="1715442"/>
            <a:ext cx="91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Geometry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584780" y="905432"/>
            <a:ext cx="10762" cy="5897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13"/>
          <p:cNvSpPr txBox="1">
            <a:spLocks/>
          </p:cNvSpPr>
          <p:nvPr/>
        </p:nvSpPr>
        <p:spPr>
          <a:xfrm>
            <a:off x="110627" y="3787427"/>
            <a:ext cx="4388054" cy="27988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Without selection on over-lapping region, the impact parameter will dominant geometry</a:t>
            </a:r>
          </a:p>
          <a:p>
            <a:endParaRPr lang="en-US" sz="600" dirty="0"/>
          </a:p>
          <a:p>
            <a:r>
              <a:rPr lang="en-US" sz="1700" dirty="0" smtClean="0"/>
              <a:t>We will see correlations between v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and multiplicity for </a:t>
            </a:r>
            <a:r>
              <a:rPr lang="en-US" sz="1700" dirty="0" smtClean="0">
                <a:solidFill>
                  <a:srgbClr val="0000FF"/>
                </a:solidFill>
              </a:rPr>
              <a:t>both</a:t>
            </a:r>
            <a:r>
              <a:rPr lang="en-US" sz="1700" dirty="0" smtClean="0"/>
              <a:t> </a:t>
            </a:r>
            <a:r>
              <a:rPr lang="en-US" sz="1700" dirty="0" err="1" smtClean="0"/>
              <a:t>Au+Au</a:t>
            </a:r>
            <a:r>
              <a:rPr lang="en-US" sz="1700" dirty="0" smtClean="0"/>
              <a:t> and UU</a:t>
            </a:r>
          </a:p>
          <a:p>
            <a:pPr lvl="1"/>
            <a:r>
              <a:rPr lang="en-US" sz="1400" dirty="0" smtClean="0"/>
              <a:t>Larger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associated with small multiplicity</a:t>
            </a:r>
            <a:endParaRPr lang="en-US" sz="1400" dirty="0"/>
          </a:p>
        </p:txBody>
      </p:sp>
      <p:sp>
        <p:nvSpPr>
          <p:cNvPr id="75" name="Content Placeholder 13"/>
          <p:cNvSpPr txBox="1">
            <a:spLocks/>
          </p:cNvSpPr>
          <p:nvPr/>
        </p:nvSpPr>
        <p:spPr>
          <a:xfrm>
            <a:off x="4687409" y="3789991"/>
            <a:ext cx="4388054" cy="27962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With the  selection on fully over-lapping region, the impact parameter effects are reduced</a:t>
            </a:r>
          </a:p>
          <a:p>
            <a:endParaRPr lang="en-US" sz="600" dirty="0"/>
          </a:p>
          <a:p>
            <a:r>
              <a:rPr lang="en-US" sz="1700" dirty="0" smtClean="0"/>
              <a:t>The multiplicity difference in </a:t>
            </a:r>
            <a:r>
              <a:rPr lang="en-US" sz="1700" dirty="0" err="1" smtClean="0"/>
              <a:t>Au+Au</a:t>
            </a:r>
            <a:r>
              <a:rPr lang="en-US" sz="1700" dirty="0" smtClean="0"/>
              <a:t> is dominant by fluctuations</a:t>
            </a:r>
          </a:p>
          <a:p>
            <a:pPr lvl="1"/>
            <a:r>
              <a:rPr lang="en-US" sz="1400" dirty="0" smtClean="0"/>
              <a:t>No correlation between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and multiplicity</a:t>
            </a:r>
          </a:p>
          <a:p>
            <a:pPr lvl="1"/>
            <a:endParaRPr lang="en-US" sz="600" dirty="0" smtClean="0"/>
          </a:p>
          <a:p>
            <a:r>
              <a:rPr lang="en-US" sz="1700" dirty="0">
                <a:solidFill>
                  <a:srgbClr val="FF0000"/>
                </a:solidFill>
              </a:rPr>
              <a:t>The multiplicity difference in </a:t>
            </a:r>
            <a:r>
              <a:rPr lang="en-US" sz="1700" dirty="0" smtClean="0">
                <a:solidFill>
                  <a:srgbClr val="FF0000"/>
                </a:solidFill>
              </a:rPr>
              <a:t>U+U is dominant by geometry</a:t>
            </a:r>
          </a:p>
          <a:p>
            <a:pPr marL="742950" lvl="2" indent="-342900"/>
            <a:r>
              <a:rPr lang="en-US" sz="1400" dirty="0">
                <a:solidFill>
                  <a:srgbClr val="FF0000"/>
                </a:solidFill>
              </a:rPr>
              <a:t>Larger v</a:t>
            </a:r>
            <a:r>
              <a:rPr lang="en-US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 associated with small </a:t>
            </a:r>
            <a:r>
              <a:rPr lang="en-US" sz="1400" dirty="0" smtClean="0">
                <a:solidFill>
                  <a:srgbClr val="FF0000"/>
                </a:solidFill>
              </a:rPr>
              <a:t>multiplicity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64835"/>
              </p:ext>
            </p:extLst>
          </p:nvPr>
        </p:nvGraphicFramePr>
        <p:xfrm>
          <a:off x="0" y="1023433"/>
          <a:ext cx="4434107" cy="320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" r:id="rId3" imgW="4991357" imgH="3436877" progId="">
                  <p:embed/>
                </p:oleObj>
              </mc:Choice>
              <mc:Fallback>
                <p:oleObj r:id="rId3" imgW="4991357" imgH="3436877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23433"/>
                        <a:ext cx="4434107" cy="32033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"/>
            <a:ext cx="8229600" cy="750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deformation in 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29" y="4144721"/>
            <a:ext cx="8686800" cy="2211629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Previous study assume no deformation for Au nuclei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With deformation in </a:t>
            </a:r>
            <a:r>
              <a:rPr lang="en-US" sz="2000" dirty="0" err="1" smtClean="0"/>
              <a:t>Au+Au</a:t>
            </a:r>
            <a:r>
              <a:rPr lang="en-US" sz="2000" dirty="0" smtClean="0"/>
              <a:t>, </a:t>
            </a:r>
            <a:r>
              <a:rPr lang="en-US" sz="2000" dirty="0"/>
              <a:t>t</a:t>
            </a:r>
            <a:r>
              <a:rPr lang="en-US" sz="2000" dirty="0" smtClean="0"/>
              <a:t>he split between U+U and </a:t>
            </a:r>
            <a:r>
              <a:rPr lang="en-US" sz="2000" dirty="0" err="1" smtClean="0"/>
              <a:t>Au+Au</a:t>
            </a:r>
            <a:r>
              <a:rPr lang="en-US" sz="2000" dirty="0" smtClean="0"/>
              <a:t> is reduced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625128"/>
            <a:ext cx="100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QM2012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5CD4-3578-43C7-BC14-7A7FEAF4A85A}" type="datetime1">
              <a:rPr lang="zh-CN" altLang="en-US" smtClean="0"/>
              <a:t>2014/5/18</a:t>
            </a:fld>
            <a:endParaRPr lang="en-US"/>
          </a:p>
        </p:txBody>
      </p:sp>
      <p:pic>
        <p:nvPicPr>
          <p:cNvPr id="8" name="Picture 7" descr="Compare_QM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50" y="1018598"/>
            <a:ext cx="4405746" cy="32082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pic>
        <p:nvPicPr>
          <p:cNvPr id="12" name="Picture 11" descr="star_preliminary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252" y="1117279"/>
            <a:ext cx="1738006" cy="515051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3860"/>
            <a:ext cx="8229600" cy="839352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Arial" charset="0"/>
                <a:ea typeface="ＭＳ Ｐゴシック" charset="0"/>
                <a:cs typeface="ＭＳ Ｐゴシック" charset="0"/>
              </a:rPr>
              <a:t>Motivation for U+U Collisions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11096" y="2519604"/>
            <a:ext cx="2698447" cy="2943380"/>
            <a:chOff x="5785307" y="900479"/>
            <a:chExt cx="3106290" cy="337020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947" y="1457151"/>
              <a:ext cx="8397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3361" y="1457151"/>
              <a:ext cx="8397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51213" y="2784146"/>
              <a:ext cx="8397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86231" y="2865257"/>
              <a:ext cx="763588" cy="1247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169182" y="1794601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64852" y="3058269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57306" y="900479"/>
              <a:ext cx="1976172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U+U Collisions</a:t>
              </a:r>
              <a:endParaRPr lang="en-US" sz="24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77468" y="3847792"/>
              <a:ext cx="982491" cy="422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Prolate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53418" y="2941010"/>
            <a:ext cx="2223159" cy="1820965"/>
            <a:chOff x="493696" y="668607"/>
            <a:chExt cx="2598844" cy="207058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96" y="1357201"/>
              <a:ext cx="950937" cy="97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03" y="1357201"/>
              <a:ext cx="950937" cy="97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577892" y="1535002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48266" y="2319229"/>
              <a:ext cx="946733" cy="419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Oblate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3893" y="668607"/>
              <a:ext cx="2260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Au+Au Collisions</a:t>
              </a:r>
              <a:endParaRPr lang="en-US" sz="2400" dirty="0"/>
            </a:p>
          </p:txBody>
        </p:sp>
      </p:grpSp>
      <p:sp>
        <p:nvSpPr>
          <p:cNvPr id="21" name="TextBox 40"/>
          <p:cNvSpPr txBox="1">
            <a:spLocks noChangeArrowheads="1"/>
          </p:cNvSpPr>
          <p:nvPr/>
        </p:nvSpPr>
        <p:spPr bwMode="auto">
          <a:xfrm>
            <a:off x="510928" y="1298197"/>
            <a:ext cx="8511599" cy="155427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How multiplicity depends on N</a:t>
            </a:r>
            <a:r>
              <a:rPr lang="en-US" sz="2000" baseline="-25000" dirty="0" smtClean="0"/>
              <a:t>part</a:t>
            </a:r>
            <a:r>
              <a:rPr lang="en-US" sz="2000" dirty="0" smtClean="0"/>
              <a:t> and N</a:t>
            </a:r>
            <a:r>
              <a:rPr lang="en-US" sz="2000" baseline="-25000" dirty="0" smtClean="0"/>
              <a:t>coll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Path-</a:t>
            </a:r>
            <a:r>
              <a:rPr lang="en-US" sz="2000" dirty="0"/>
              <a:t>length dependence of jet </a:t>
            </a:r>
            <a:r>
              <a:rPr lang="en-US" sz="2000" dirty="0" smtClean="0"/>
              <a:t>quenching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Particle production in </a:t>
            </a:r>
            <a:r>
              <a:rPr lang="en-US" sz="2000" dirty="0" smtClean="0"/>
              <a:t>heavy-ion collisions 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O</a:t>
            </a:r>
            <a:r>
              <a:rPr lang="en-US" sz="2000" dirty="0" smtClean="0"/>
              <a:t>ther effects</a:t>
            </a: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41384" y="774977"/>
            <a:ext cx="871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Allows us to manipulate the initial geometry and </a:t>
            </a:r>
            <a:r>
              <a:rPr lang="en-US" sz="2800" dirty="0" smtClean="0"/>
              <a:t>study: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91B-6F91-4132-AD12-6C7DA541DE14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23" name="TextBox 40"/>
          <p:cNvSpPr txBox="1">
            <a:spLocks noChangeArrowheads="1"/>
          </p:cNvSpPr>
          <p:nvPr/>
        </p:nvSpPr>
        <p:spPr bwMode="auto">
          <a:xfrm>
            <a:off x="352359" y="5611506"/>
            <a:ext cx="8389656" cy="83099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dirty="0" smtClean="0"/>
              <a:t>Can we see a difference between </a:t>
            </a:r>
            <a:r>
              <a:rPr lang="en-US" dirty="0" err="1" smtClean="0">
                <a:solidFill>
                  <a:srgbClr val="FF0000"/>
                </a:solidFill>
              </a:rPr>
              <a:t>Au+Au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U+U</a:t>
            </a:r>
            <a:r>
              <a:rPr lang="en-US" dirty="0" smtClean="0"/>
              <a:t> and preferentially select </a:t>
            </a:r>
            <a:r>
              <a:rPr lang="en-US" dirty="0" smtClean="0">
                <a:solidFill>
                  <a:srgbClr val="FF0000"/>
                </a:solidFill>
              </a:rPr>
              <a:t>body-body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00FF"/>
                </a:solidFill>
              </a:rPr>
              <a:t>tip-tip </a:t>
            </a:r>
            <a:r>
              <a:rPr lang="en-US" dirty="0" smtClean="0"/>
              <a:t>U+U collisions?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641569" y="5839939"/>
            <a:ext cx="7842858" cy="74537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9000"/>
                </a:schemeClr>
              </a:gs>
              <a:gs pos="100000">
                <a:schemeClr val="bg1">
                  <a:alpha val="37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-3860"/>
            <a:ext cx="8686800" cy="8393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Selecting </a:t>
            </a:r>
            <a:r>
              <a:rPr lang="en-US" sz="3600" dirty="0" smtClean="0"/>
              <a:t>Body-body </a:t>
            </a:r>
            <a:r>
              <a:rPr lang="en-US" sz="3600" dirty="0" smtClean="0"/>
              <a:t>or </a:t>
            </a:r>
            <a:r>
              <a:rPr lang="en-US" sz="3600" dirty="0" smtClean="0"/>
              <a:t>Tip-tip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5689"/>
            <a:ext cx="2133600" cy="365125"/>
          </a:xfrm>
        </p:spPr>
        <p:txBody>
          <a:bodyPr/>
          <a:lstStyle/>
          <a:p>
            <a:fld id="{E6002FE9-A779-43B6-B182-28F4C3F37D3A}" type="datetime1">
              <a:rPr lang="zh-CN" altLang="en-US" smtClean="0"/>
              <a:t>2014/5/18</a:t>
            </a:fld>
            <a:endParaRPr lang="en-US" dirty="0"/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021" y="1864749"/>
            <a:ext cx="839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034" y="1864749"/>
            <a:ext cx="839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42127" y="3594835"/>
            <a:ext cx="839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070927" y="3594835"/>
            <a:ext cx="839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228600" y="998538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In two</a:t>
            </a:r>
            <a:r>
              <a:rPr lang="en-US" altLang="zh-CN" dirty="0" smtClean="0"/>
              <a:t>-component model</a:t>
            </a:r>
            <a:r>
              <a:rPr lang="en-US" dirty="0" smtClean="0"/>
              <a:t>, </a:t>
            </a:r>
            <a:r>
              <a:rPr lang="en-US" dirty="0"/>
              <a:t>multiplicity depends on the N</a:t>
            </a:r>
            <a:r>
              <a:rPr lang="en-US" baseline="-25000" dirty="0"/>
              <a:t>part</a:t>
            </a:r>
            <a:r>
              <a:rPr lang="en-US" dirty="0"/>
              <a:t> and N</a:t>
            </a:r>
            <a:r>
              <a:rPr lang="en-US" baseline="-25000" dirty="0"/>
              <a:t>coll</a:t>
            </a:r>
            <a:r>
              <a:rPr lang="en-US" dirty="0"/>
              <a:t> and since v</a:t>
            </a:r>
            <a:r>
              <a:rPr lang="en-US" baseline="-25000" dirty="0"/>
              <a:t>2</a:t>
            </a:r>
            <a:r>
              <a:rPr lang="en-US" dirty="0"/>
              <a:t> is propotional to initial eccentricity</a:t>
            </a:r>
          </a:p>
        </p:txBody>
      </p:sp>
      <p:grpSp>
        <p:nvGrpSpPr>
          <p:cNvPr id="36874" name="Group 34"/>
          <p:cNvGrpSpPr>
            <a:grpSpLocks/>
          </p:cNvGrpSpPr>
          <p:nvPr/>
        </p:nvGrpSpPr>
        <p:grpSpPr bwMode="auto">
          <a:xfrm>
            <a:off x="5647575" y="2633581"/>
            <a:ext cx="136525" cy="746125"/>
            <a:chOff x="4800600" y="2072640"/>
            <a:chExt cx="137160" cy="746760"/>
          </a:xfrm>
        </p:grpSpPr>
        <p:sp>
          <p:nvSpPr>
            <p:cNvPr id="36900" name="Oval 11"/>
            <p:cNvSpPr>
              <a:spLocks noChangeArrowheads="1"/>
            </p:cNvSpPr>
            <p:nvPr/>
          </p:nvSpPr>
          <p:spPr bwMode="auto">
            <a:xfrm>
              <a:off x="4800600" y="237744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Oval 12"/>
            <p:cNvSpPr>
              <a:spLocks noChangeArrowheads="1"/>
            </p:cNvSpPr>
            <p:nvPr/>
          </p:nvSpPr>
          <p:spPr bwMode="auto">
            <a:xfrm>
              <a:off x="4800600" y="222504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Oval 13"/>
            <p:cNvSpPr>
              <a:spLocks noChangeArrowheads="1"/>
            </p:cNvSpPr>
            <p:nvPr/>
          </p:nvSpPr>
          <p:spPr bwMode="auto">
            <a:xfrm>
              <a:off x="4800600" y="207264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Oval 14"/>
            <p:cNvSpPr>
              <a:spLocks noChangeArrowheads="1"/>
            </p:cNvSpPr>
            <p:nvPr/>
          </p:nvSpPr>
          <p:spPr bwMode="auto">
            <a:xfrm>
              <a:off x="4800600" y="252984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Oval 15"/>
            <p:cNvSpPr>
              <a:spLocks noChangeArrowheads="1"/>
            </p:cNvSpPr>
            <p:nvPr/>
          </p:nvSpPr>
          <p:spPr bwMode="auto">
            <a:xfrm>
              <a:off x="4800600" y="268224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5" name="Group 21"/>
          <p:cNvGrpSpPr>
            <a:grpSpLocks/>
          </p:cNvGrpSpPr>
          <p:nvPr/>
        </p:nvGrpSpPr>
        <p:grpSpPr bwMode="auto">
          <a:xfrm>
            <a:off x="6806450" y="2633581"/>
            <a:ext cx="136525" cy="746125"/>
            <a:chOff x="4648200" y="1981200"/>
            <a:chExt cx="137160" cy="746760"/>
          </a:xfrm>
        </p:grpSpPr>
        <p:sp>
          <p:nvSpPr>
            <p:cNvPr id="36895" name="Oval 16"/>
            <p:cNvSpPr>
              <a:spLocks noChangeArrowheads="1"/>
            </p:cNvSpPr>
            <p:nvPr/>
          </p:nvSpPr>
          <p:spPr bwMode="auto">
            <a:xfrm>
              <a:off x="4648200" y="22860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Oval 17"/>
            <p:cNvSpPr>
              <a:spLocks noChangeArrowheads="1"/>
            </p:cNvSpPr>
            <p:nvPr/>
          </p:nvSpPr>
          <p:spPr bwMode="auto">
            <a:xfrm>
              <a:off x="4648200" y="21336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Oval 18"/>
            <p:cNvSpPr>
              <a:spLocks noChangeArrowheads="1"/>
            </p:cNvSpPr>
            <p:nvPr/>
          </p:nvSpPr>
          <p:spPr bwMode="auto">
            <a:xfrm>
              <a:off x="4648200" y="19812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Oval 19"/>
            <p:cNvSpPr>
              <a:spLocks noChangeArrowheads="1"/>
            </p:cNvSpPr>
            <p:nvPr/>
          </p:nvSpPr>
          <p:spPr bwMode="auto">
            <a:xfrm>
              <a:off x="4648200" y="24384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Oval 20"/>
            <p:cNvSpPr>
              <a:spLocks noChangeArrowheads="1"/>
            </p:cNvSpPr>
            <p:nvPr/>
          </p:nvSpPr>
          <p:spPr bwMode="auto">
            <a:xfrm>
              <a:off x="4648200" y="25908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6" name="Group 22"/>
          <p:cNvGrpSpPr>
            <a:grpSpLocks/>
          </p:cNvGrpSpPr>
          <p:nvPr/>
        </p:nvGrpSpPr>
        <p:grpSpPr bwMode="auto">
          <a:xfrm rot="5400000">
            <a:off x="5663450" y="3916937"/>
            <a:ext cx="136525" cy="746125"/>
            <a:chOff x="4648200" y="1981200"/>
            <a:chExt cx="137160" cy="746760"/>
          </a:xfrm>
        </p:grpSpPr>
        <p:sp>
          <p:nvSpPr>
            <p:cNvPr id="36890" name="Oval 23"/>
            <p:cNvSpPr>
              <a:spLocks noChangeArrowheads="1"/>
            </p:cNvSpPr>
            <p:nvPr/>
          </p:nvSpPr>
          <p:spPr bwMode="auto">
            <a:xfrm>
              <a:off x="4648200" y="22860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Oval 24"/>
            <p:cNvSpPr>
              <a:spLocks noChangeArrowheads="1"/>
            </p:cNvSpPr>
            <p:nvPr/>
          </p:nvSpPr>
          <p:spPr bwMode="auto">
            <a:xfrm>
              <a:off x="4648200" y="21336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Oval 25"/>
            <p:cNvSpPr>
              <a:spLocks noChangeArrowheads="1"/>
            </p:cNvSpPr>
            <p:nvPr/>
          </p:nvSpPr>
          <p:spPr bwMode="auto">
            <a:xfrm>
              <a:off x="4648200" y="19812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Oval 26"/>
            <p:cNvSpPr>
              <a:spLocks noChangeArrowheads="1"/>
            </p:cNvSpPr>
            <p:nvPr/>
          </p:nvSpPr>
          <p:spPr bwMode="auto">
            <a:xfrm>
              <a:off x="4648200" y="24384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Oval 27"/>
            <p:cNvSpPr>
              <a:spLocks noChangeArrowheads="1"/>
            </p:cNvSpPr>
            <p:nvPr/>
          </p:nvSpPr>
          <p:spPr bwMode="auto">
            <a:xfrm>
              <a:off x="4648200" y="25908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7" name="Group 28"/>
          <p:cNvGrpSpPr>
            <a:grpSpLocks/>
          </p:cNvGrpSpPr>
          <p:nvPr/>
        </p:nvGrpSpPr>
        <p:grpSpPr bwMode="auto">
          <a:xfrm rot="5400000">
            <a:off x="6806450" y="3916937"/>
            <a:ext cx="136525" cy="746125"/>
            <a:chOff x="4648200" y="1981200"/>
            <a:chExt cx="137160" cy="746760"/>
          </a:xfrm>
        </p:grpSpPr>
        <p:sp>
          <p:nvSpPr>
            <p:cNvPr id="36885" name="Oval 29"/>
            <p:cNvSpPr>
              <a:spLocks noChangeArrowheads="1"/>
            </p:cNvSpPr>
            <p:nvPr/>
          </p:nvSpPr>
          <p:spPr bwMode="auto">
            <a:xfrm>
              <a:off x="4648200" y="22860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Oval 30"/>
            <p:cNvSpPr>
              <a:spLocks noChangeArrowheads="1"/>
            </p:cNvSpPr>
            <p:nvPr/>
          </p:nvSpPr>
          <p:spPr bwMode="auto">
            <a:xfrm>
              <a:off x="4648200" y="21336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Oval 31"/>
            <p:cNvSpPr>
              <a:spLocks noChangeArrowheads="1"/>
            </p:cNvSpPr>
            <p:nvPr/>
          </p:nvSpPr>
          <p:spPr bwMode="auto">
            <a:xfrm>
              <a:off x="4648200" y="19812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Oval 32"/>
            <p:cNvSpPr>
              <a:spLocks noChangeArrowheads="1"/>
            </p:cNvSpPr>
            <p:nvPr/>
          </p:nvSpPr>
          <p:spPr bwMode="auto">
            <a:xfrm>
              <a:off x="4648200" y="24384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Oval 33"/>
            <p:cNvSpPr>
              <a:spLocks noChangeArrowheads="1"/>
            </p:cNvSpPr>
            <p:nvPr/>
          </p:nvSpPr>
          <p:spPr bwMode="auto">
            <a:xfrm>
              <a:off x="4648200" y="25908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6878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6409575" y="3033940"/>
            <a:ext cx="396875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9" name="Straight Arrow Connector 37"/>
          <p:cNvCxnSpPr>
            <a:cxnSpLocks noChangeShapeType="1"/>
          </p:cNvCxnSpPr>
          <p:nvPr/>
        </p:nvCxnSpPr>
        <p:spPr bwMode="auto">
          <a:xfrm flipV="1">
            <a:off x="5784100" y="3033940"/>
            <a:ext cx="396875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0" name="Straight Arrow Connector 38"/>
          <p:cNvCxnSpPr>
            <a:cxnSpLocks noChangeShapeType="1"/>
          </p:cNvCxnSpPr>
          <p:nvPr/>
        </p:nvCxnSpPr>
        <p:spPr bwMode="auto">
          <a:xfrm flipV="1">
            <a:off x="5860300" y="4282062"/>
            <a:ext cx="396875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1" name="Straight Arrow Connector 39"/>
          <p:cNvCxnSpPr>
            <a:cxnSpLocks noChangeShapeType="1"/>
          </p:cNvCxnSpPr>
          <p:nvPr/>
        </p:nvCxnSpPr>
        <p:spPr bwMode="auto">
          <a:xfrm flipH="1" flipV="1">
            <a:off x="6333375" y="4282062"/>
            <a:ext cx="396875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2" name="TextBox 40"/>
          <p:cNvSpPr txBox="1">
            <a:spLocks noChangeArrowheads="1"/>
          </p:cNvSpPr>
          <p:nvPr/>
        </p:nvSpPr>
        <p:spPr bwMode="auto">
          <a:xfrm>
            <a:off x="228600" y="4926805"/>
            <a:ext cx="8686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If dN/dη depends on N</a:t>
            </a:r>
            <a:r>
              <a:rPr lang="en-US" sz="2000" baseline="-25000" dirty="0"/>
              <a:t>coll</a:t>
            </a:r>
            <a:r>
              <a:rPr lang="en-US" sz="2000" dirty="0"/>
              <a:t>, large dN/dη should correlate with small v</a:t>
            </a:r>
            <a:r>
              <a:rPr lang="en-US" sz="2000" baseline="-25000" dirty="0"/>
              <a:t>2</a:t>
            </a:r>
            <a:r>
              <a:rPr lang="en-US" sz="2000" dirty="0"/>
              <a:t>. </a:t>
            </a:r>
          </a:p>
          <a:p>
            <a:pPr lvl="2">
              <a:spcAft>
                <a:spcPts val="2400"/>
              </a:spcAft>
              <a:buFont typeface="Lucida Grande"/>
              <a:buChar char="➪"/>
            </a:pPr>
            <a:r>
              <a:rPr lang="en-US" sz="2000" i="1" dirty="0"/>
              <a:t>Central U+U collisions are ideal for testing particle production</a:t>
            </a:r>
            <a:endParaRPr lang="en-US" sz="2000" i="1" dirty="0" smtClean="0"/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Strategy: select events with few spectators (fully over-lapping), then measure v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vs. </a:t>
            </a:r>
            <a:r>
              <a:rPr lang="en-US" sz="2000" dirty="0" smtClean="0">
                <a:solidFill>
                  <a:srgbClr val="0000FF"/>
                </a:solidFill>
              </a:rPr>
              <a:t>multiplicity: </a:t>
            </a:r>
            <a:r>
              <a:rPr lang="en-US" sz="2000" b="1" dirty="0" smtClean="0">
                <a:solidFill>
                  <a:srgbClr val="0000FF"/>
                </a:solidFill>
              </a:rPr>
              <a:t>how strong is the correlation?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73868" y="3051430"/>
            <a:ext cx="1246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N</a:t>
            </a:r>
            <a:r>
              <a:rPr lang="en-US" sz="2000" baseline="-25000"/>
              <a:t>part	</a:t>
            </a:r>
            <a:r>
              <a:rPr lang="en-US" sz="2000"/>
              <a:t>= 10</a:t>
            </a:r>
          </a:p>
          <a:p>
            <a:r>
              <a:rPr lang="en-US" sz="2000"/>
              <a:t>N</a:t>
            </a:r>
            <a:r>
              <a:rPr lang="en-US" sz="2000" baseline="-25000"/>
              <a:t>coll	</a:t>
            </a:r>
            <a:r>
              <a:rPr lang="en-US" sz="2000"/>
              <a:t>=   </a:t>
            </a:r>
            <a:r>
              <a:rPr lang="en-US" sz="2000" b="1"/>
              <a:t>5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82709" y="4308130"/>
            <a:ext cx="1246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N</a:t>
            </a:r>
            <a:r>
              <a:rPr lang="en-US" sz="2000" baseline="-25000" dirty="0" err="1"/>
              <a:t>part</a:t>
            </a:r>
            <a:r>
              <a:rPr lang="en-US" sz="2000" baseline="-25000" dirty="0"/>
              <a:t>	</a:t>
            </a:r>
            <a:r>
              <a:rPr lang="en-US" sz="2000" dirty="0"/>
              <a:t>= 10</a:t>
            </a:r>
          </a:p>
          <a:p>
            <a:r>
              <a:rPr lang="en-US" sz="2000" dirty="0" err="1"/>
              <a:t>N</a:t>
            </a:r>
            <a:r>
              <a:rPr lang="en-US" sz="2000" baseline="-25000" dirty="0" err="1"/>
              <a:t>coll</a:t>
            </a:r>
            <a:r>
              <a:rPr lang="en-US" sz="2000" baseline="-25000" dirty="0"/>
              <a:t>	</a:t>
            </a:r>
            <a:r>
              <a:rPr lang="en-US" sz="2000" dirty="0"/>
              <a:t>= </a:t>
            </a:r>
            <a:r>
              <a:rPr lang="en-US" sz="2000" b="1" dirty="0"/>
              <a:t>25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58031" y="3761754"/>
            <a:ext cx="1373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*idealizations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402494" y="4547642"/>
            <a:ext cx="2429588" cy="350752"/>
          </a:xfrm>
          <a:prstGeom prst="roundRect">
            <a:avLst/>
          </a:prstGeom>
          <a:solidFill>
            <a:schemeClr val="bg1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small v</a:t>
            </a:r>
            <a:r>
              <a:rPr lang="en-US" sz="2000" baseline="-25000">
                <a:solidFill>
                  <a:schemeClr val="tx1"/>
                </a:solidFill>
              </a:rPr>
              <a:t>2 </a:t>
            </a:r>
            <a:r>
              <a:rPr lang="en-US" sz="2000">
                <a:solidFill>
                  <a:schemeClr val="tx1"/>
                </a:solidFill>
              </a:rPr>
              <a:t>and large N</a:t>
            </a:r>
            <a:r>
              <a:rPr lang="en-US" sz="2000" baseline="-25000">
                <a:solidFill>
                  <a:schemeClr val="tx1"/>
                </a:solidFill>
              </a:rPr>
              <a:t>ch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400292" y="2626360"/>
            <a:ext cx="2429588" cy="350752"/>
          </a:xfrm>
          <a:prstGeom prst="roundRect">
            <a:avLst/>
          </a:prstGeom>
          <a:solidFill>
            <a:schemeClr val="bg1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large v</a:t>
            </a:r>
            <a:r>
              <a:rPr lang="en-US" sz="2000" baseline="-25000">
                <a:solidFill>
                  <a:schemeClr val="tx1"/>
                </a:solidFill>
              </a:rPr>
              <a:t>2 </a:t>
            </a:r>
            <a:r>
              <a:rPr lang="en-US" sz="2000">
                <a:solidFill>
                  <a:schemeClr val="tx1"/>
                </a:solidFill>
              </a:rPr>
              <a:t>and small N</a:t>
            </a:r>
            <a:r>
              <a:rPr lang="en-US" sz="2000" baseline="-25000">
                <a:solidFill>
                  <a:schemeClr val="tx1"/>
                </a:solidFill>
              </a:rPr>
              <a:t>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571684"/>
              </p:ext>
            </p:extLst>
          </p:nvPr>
        </p:nvGraphicFramePr>
        <p:xfrm>
          <a:off x="4367280" y="1896154"/>
          <a:ext cx="3755171" cy="62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Equation" r:id="rId4" imgW="2284898" imgH="381184" progId="Equation.3">
                  <p:embed/>
                </p:oleObj>
              </mc:Choice>
              <mc:Fallback>
                <p:oleObj name="Equation" r:id="rId4" imgW="2284898" imgH="38118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80" y="1896154"/>
                        <a:ext cx="3755171" cy="62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632262" y="3307351"/>
            <a:ext cx="1749133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fully </a:t>
            </a:r>
            <a:r>
              <a:rPr lang="en-US" altLang="zh-CN" dirty="0" smtClean="0">
                <a:solidFill>
                  <a:srgbClr val="FF0000"/>
                </a:solidFill>
              </a:rPr>
              <a:t>overlapping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erge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272" y="895350"/>
            <a:ext cx="4095750" cy="3603625"/>
          </a:xfrm>
          <a:prstGeom prst="rect">
            <a:avLst/>
          </a:prstGeom>
        </p:spPr>
      </p:pic>
      <p:pic>
        <p:nvPicPr>
          <p:cNvPr id="7" name="Picture 6" descr="Screen Shot 2013-08-23 at 2.1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/>
          <a:stretch>
            <a:fillRect/>
          </a:stretch>
        </p:blipFill>
        <p:spPr>
          <a:xfrm>
            <a:off x="0" y="936953"/>
            <a:ext cx="4477763" cy="3512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46" y="14376"/>
            <a:ext cx="8229600" cy="9225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Expectations from Models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58ED-53C5-46C6-BA4E-2E798F6FD0EF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73172" y="4187946"/>
            <a:ext cx="21539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Sergei A. </a:t>
            </a:r>
            <a:r>
              <a:rPr lang="en-US" sz="1100" dirty="0" err="1"/>
              <a:t>Voloshin</a:t>
            </a:r>
            <a:endParaRPr lang="en-US" sz="1100" dirty="0"/>
          </a:p>
          <a:p>
            <a:r>
              <a:rPr lang="en-US" sz="1100" dirty="0" smtClean="0"/>
              <a:t>Phys</a:t>
            </a:r>
            <a:r>
              <a:rPr lang="en-US" sz="1100" dirty="0"/>
              <a:t>. Rev Lett. 105, 172301 (2010)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>
          <a:xfrm>
            <a:off x="176695" y="4788829"/>
            <a:ext cx="8819528" cy="16826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spcBef>
                <a:spcPts val="0"/>
              </a:spcBef>
              <a:buNone/>
            </a:pPr>
            <a:r>
              <a:rPr lang="en-US" sz="2000" dirty="0" smtClean="0"/>
              <a:t>Simulations show that after selecting most fully overlapping collisions,</a:t>
            </a:r>
            <a:r>
              <a:rPr lang="en-US" sz="1400" dirty="0"/>
              <a:t> </a:t>
            </a:r>
          </a:p>
          <a:p>
            <a:pPr marL="582930" lvl="1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high multiplicity events correlate with small eccentricity (tip-tip)</a:t>
            </a:r>
          </a:p>
          <a:p>
            <a:pPr marL="582930" lvl="1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lower multiplicity with large eccentricity (body-body)</a:t>
            </a:r>
          </a:p>
          <a:p>
            <a:pPr marL="182880" indent="0">
              <a:buNone/>
            </a:pPr>
            <a:r>
              <a:rPr lang="en-US" sz="2000" dirty="0"/>
              <a:t>The correlation of tip-tip collisions with high multiplicity </a:t>
            </a:r>
            <a:r>
              <a:rPr lang="en-US" sz="2000" i="1" dirty="0"/>
              <a:t>and</a:t>
            </a:r>
            <a:r>
              <a:rPr lang="en-US" sz="2000" dirty="0"/>
              <a:t> small </a:t>
            </a:r>
            <a:r>
              <a:rPr lang="en-US" sz="2000" dirty="0" smtClean="0"/>
              <a:t>eccentricity </a:t>
            </a:r>
            <a:r>
              <a:rPr lang="en-US" sz="2000" dirty="0"/>
              <a:t>leads to a kink in v</a:t>
            </a:r>
            <a:r>
              <a:rPr lang="en-US" sz="2000" baseline="-25000" dirty="0"/>
              <a:t>2</a:t>
            </a:r>
            <a:r>
              <a:rPr lang="en-US" sz="2000" dirty="0"/>
              <a:t> at high dN/dη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3306" y="1160874"/>
            <a:ext cx="1707322" cy="4934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47532" y="2579171"/>
            <a:ext cx="1707322" cy="4934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2631" y="1068756"/>
            <a:ext cx="1707322" cy="2467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800" y="4183946"/>
            <a:ext cx="221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Anthony Kuhlman and Ulrich Heinz</a:t>
            </a:r>
          </a:p>
          <a:p>
            <a:r>
              <a:rPr lang="en-US" sz="1100" dirty="0" smtClean="0"/>
              <a:t>Phys</a:t>
            </a:r>
            <a:r>
              <a:rPr lang="en-US" sz="1100" dirty="0"/>
              <a:t>. Rev. </a:t>
            </a:r>
            <a:r>
              <a:rPr lang="en-US" sz="1100" dirty="0" smtClean="0"/>
              <a:t>C </a:t>
            </a:r>
            <a:r>
              <a:rPr lang="pl-PL" sz="1100" dirty="0" smtClean="0"/>
              <a:t>72</a:t>
            </a:r>
            <a:r>
              <a:rPr lang="pl-PL" sz="1100" dirty="0"/>
              <a:t>, 037901 (2005)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1409136" y="958605"/>
            <a:ext cx="2137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0-5% fewest spectators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84848" y="2403036"/>
            <a:ext cx="2137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0-0.5% fewest spectators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30808" y="3010319"/>
            <a:ext cx="1617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lowest multiplicity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88536" y="2754985"/>
            <a:ext cx="1617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highest multiplicity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947538" y="2959650"/>
            <a:ext cx="461599" cy="183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2933202" y="3349058"/>
            <a:ext cx="295484" cy="150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74"/>
            <a:ext cx="8229600" cy="677334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STAR Detector and Data Set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69E9-7DF0-4B53-A035-00808774951D}" type="datetime1">
              <a:rPr lang="zh-CN" altLang="en-US" smtClean="0"/>
              <a:t>2014/5/18</a:t>
            </a:fld>
            <a:endParaRPr lang="en-US"/>
          </a:p>
        </p:txBody>
      </p:sp>
      <p:pic>
        <p:nvPicPr>
          <p:cNvPr id="7" name="Picture 3" descr="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1" y="676432"/>
            <a:ext cx="5384923" cy="404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79041"/>
              </p:ext>
            </p:extLst>
          </p:nvPr>
        </p:nvGraphicFramePr>
        <p:xfrm>
          <a:off x="5223144" y="3228509"/>
          <a:ext cx="3920856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7"/>
                <a:gridCol w="967837"/>
                <a:gridCol w="615383"/>
                <a:gridCol w="1799749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√</a:t>
                      </a:r>
                      <a:r>
                        <a:rPr lang="en-US" sz="1600" dirty="0" err="1" smtClean="0"/>
                        <a:t>s</a:t>
                      </a:r>
                      <a:r>
                        <a:rPr lang="en-US" altLang="zh-CN" sz="1600" baseline="-25000" dirty="0" err="1" smtClean="0"/>
                        <a:t>NN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GeV</a:t>
                      </a:r>
                      <a:endParaRPr lang="en-US" sz="1600" baseline="-25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Year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Events (x10</a:t>
                      </a:r>
                      <a:r>
                        <a:rPr lang="en-US" sz="1600" baseline="30000" dirty="0" smtClean="0"/>
                        <a:t>6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Au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2011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700 (mini-bias)</a:t>
                      </a:r>
                      <a:endParaRPr lang="en-US" sz="1600" baseline="30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193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360 (mini-bias)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 (central 1% ZDC) 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489024" y="772720"/>
            <a:ext cx="3555583" cy="1911557"/>
          </a:xfrm>
        </p:spPr>
        <p:txBody>
          <a:bodyPr>
            <a:noAutofit/>
          </a:bodyPr>
          <a:lstStyle/>
          <a:p>
            <a:pPr marL="0" indent="-137160">
              <a:spcBef>
                <a:spcPts val="0"/>
              </a:spcBef>
            </a:pPr>
            <a:r>
              <a:rPr lang="en-US" sz="2000" dirty="0" smtClean="0"/>
              <a:t>U+U data collected in a 3 week exploratory run</a:t>
            </a:r>
          </a:p>
          <a:p>
            <a:pPr marL="0" indent="-137160">
              <a:spcBef>
                <a:spcPts val="0"/>
              </a:spcBef>
            </a:pPr>
            <a:endParaRPr lang="en-US" sz="2000" dirty="0" smtClean="0"/>
          </a:p>
          <a:p>
            <a:pPr marL="0" indent="-137160">
              <a:spcBef>
                <a:spcPts val="0"/>
              </a:spcBef>
            </a:pPr>
            <a:r>
              <a:rPr lang="en-US" sz="2000" dirty="0" smtClean="0"/>
              <a:t>ZDCs counting spectator neutrons used to select central collisions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101" y="655326"/>
            <a:ext cx="202949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37160"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Full </a:t>
            </a:r>
            <a:r>
              <a:rPr lang="en-US" sz="1200" dirty="0" err="1" smtClean="0">
                <a:solidFill>
                  <a:schemeClr val="bg1"/>
                </a:solidFill>
              </a:rPr>
              <a:t>azimuthal</a:t>
            </a:r>
            <a:r>
              <a:rPr lang="en-US" sz="1200" dirty="0" smtClean="0">
                <a:solidFill>
                  <a:schemeClr val="bg1"/>
                </a:solidFill>
              </a:rPr>
              <a:t> coverage</a:t>
            </a:r>
          </a:p>
          <a:p>
            <a:pPr marL="0" lvl="2" indent="-137160">
              <a:spcBef>
                <a:spcPts val="0"/>
              </a:spcBef>
            </a:pPr>
            <a:endParaRPr lang="en-US" sz="1200" dirty="0" smtClean="0">
              <a:solidFill>
                <a:schemeClr val="bg1"/>
              </a:solidFill>
            </a:endParaRPr>
          </a:p>
          <a:p>
            <a:pPr indent="-137160"/>
            <a:r>
              <a:rPr lang="en-US" sz="1200" dirty="0">
                <a:solidFill>
                  <a:schemeClr val="bg1"/>
                </a:solidFill>
              </a:rPr>
              <a:t>Efficient tracking </a:t>
            </a:r>
          </a:p>
          <a:p>
            <a:pPr marL="0" lvl="1" indent="-137160"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</a:rPr>
              <a:t>|</a:t>
            </a:r>
            <a:r>
              <a:rPr lang="en-US" sz="1050" dirty="0" err="1">
                <a:solidFill>
                  <a:schemeClr val="bg1"/>
                </a:solidFill>
              </a:rPr>
              <a:t>η</a:t>
            </a:r>
            <a:r>
              <a:rPr lang="en-US" sz="1050" dirty="0">
                <a:solidFill>
                  <a:schemeClr val="bg1"/>
                </a:solidFill>
              </a:rPr>
              <a:t>| &lt; </a:t>
            </a:r>
            <a:r>
              <a:rPr lang="en-US" sz="1050" dirty="0" smtClean="0">
                <a:solidFill>
                  <a:schemeClr val="bg1"/>
                </a:solidFill>
              </a:rPr>
              <a:t>1.0</a:t>
            </a:r>
            <a:endParaRPr lang="en-US" sz="1050" dirty="0">
              <a:solidFill>
                <a:schemeClr val="bg1"/>
              </a:solidFill>
            </a:endParaRPr>
          </a:p>
          <a:p>
            <a:pPr marL="0" lvl="1" indent="-137160"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</a:rPr>
              <a:t>p</a:t>
            </a:r>
            <a:r>
              <a:rPr lang="en-US" sz="1050" baseline="-25000" dirty="0" err="1">
                <a:solidFill>
                  <a:schemeClr val="bg1"/>
                </a:solidFill>
              </a:rPr>
              <a:t>T</a:t>
            </a:r>
            <a:r>
              <a:rPr lang="en-US" sz="1050" dirty="0" smtClean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&gt; 0.2 </a:t>
            </a:r>
            <a:r>
              <a:rPr lang="en-US" sz="1050" dirty="0" err="1">
                <a:solidFill>
                  <a:schemeClr val="bg1"/>
                </a:solidFill>
              </a:rPr>
              <a:t>GeV</a:t>
            </a:r>
            <a:r>
              <a:rPr lang="en-US" sz="1050" dirty="0">
                <a:solidFill>
                  <a:schemeClr val="bg1"/>
                </a:solidFill>
              </a:rPr>
              <a:t>/c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4012" y="4884958"/>
            <a:ext cx="8743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We’ve measured the </a:t>
            </a:r>
            <a:r>
              <a:rPr lang="en-US" sz="2000" dirty="0" smtClean="0"/>
              <a:t>v</a:t>
            </a:r>
            <a:r>
              <a:rPr lang="en-US" sz="2000" baseline="-25000" dirty="0"/>
              <a:t>1</a:t>
            </a:r>
            <a:r>
              <a:rPr lang="en-US" sz="2000" dirty="0" smtClean="0"/>
              <a:t> </a:t>
            </a:r>
            <a:r>
              <a:rPr lang="en-US" sz="2000" dirty="0" smtClean="0"/>
              <a:t>using </a:t>
            </a:r>
            <a:r>
              <a:rPr lang="en-US" sz="2000" dirty="0" smtClean="0"/>
              <a:t>event </a:t>
            </a:r>
            <a:r>
              <a:rPr lang="en-US" sz="2000" dirty="0" smtClean="0"/>
              <a:t>plane </a:t>
            </a:r>
            <a:r>
              <a:rPr lang="en-US" sz="2000" dirty="0" smtClean="0"/>
              <a:t>method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For event plane method, we use ZDC</a:t>
            </a:r>
            <a:r>
              <a:rPr lang="en-US" sz="1600" dirty="0"/>
              <a:t>-SMDs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altLang="zh-CN" sz="2000" dirty="0" smtClean="0"/>
              <a:t>We’ve </a:t>
            </a:r>
            <a:r>
              <a:rPr lang="en-US" altLang="zh-CN" sz="2000" dirty="0"/>
              <a:t>measured the v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 using both event plane and Q-</a:t>
            </a:r>
            <a:r>
              <a:rPr lang="en-US" altLang="zh-CN" sz="2000" dirty="0" err="1"/>
              <a:t>cumulants</a:t>
            </a:r>
            <a:r>
              <a:rPr lang="en-US" altLang="zh-CN" sz="2000" dirty="0"/>
              <a:t> method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altLang="zh-CN" sz="1600" dirty="0" smtClean="0"/>
              <a:t>For </a:t>
            </a:r>
            <a:r>
              <a:rPr lang="en-US" altLang="zh-CN" sz="1600" dirty="0"/>
              <a:t>Q-</a:t>
            </a:r>
            <a:r>
              <a:rPr lang="en-US" altLang="zh-CN" sz="1600" dirty="0" err="1"/>
              <a:t>cumulants</a:t>
            </a:r>
            <a:r>
              <a:rPr lang="en-US" altLang="zh-CN" sz="1600" dirty="0"/>
              <a:t> method, we use efficiency-corrected 2</a:t>
            </a:r>
            <a:r>
              <a:rPr lang="en-US" altLang="zh-CN" sz="1600" baseline="30000" dirty="0"/>
              <a:t>nd</a:t>
            </a:r>
            <a:r>
              <a:rPr lang="en-US" altLang="zh-CN" sz="1600" dirty="0"/>
              <a:t> and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order </a:t>
            </a:r>
            <a:r>
              <a:rPr lang="en-US" altLang="zh-CN" sz="1600" dirty="0" err="1"/>
              <a:t>cumulants</a:t>
            </a:r>
            <a:endParaRPr lang="en-US" altLang="zh-CN" sz="16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250675" y="6487130"/>
            <a:ext cx="2893325" cy="365125"/>
          </a:xfrm>
        </p:spPr>
        <p:txBody>
          <a:bodyPr/>
          <a:lstStyle/>
          <a:p>
            <a:fld id="{75518C8C-34B5-6046-A4E7-DF6C988DD7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56"/>
            <a:ext cx="8229600" cy="889144"/>
          </a:xfrm>
        </p:spPr>
        <p:txBody>
          <a:bodyPr/>
          <a:lstStyle/>
          <a:p>
            <a:r>
              <a:rPr lang="zh-CN" altLang="en-US" dirty="0"/>
              <a:t>v</a:t>
            </a:r>
            <a:r>
              <a:rPr lang="zh-CN" altLang="en-US" baseline="-25000" dirty="0"/>
              <a:t>1</a:t>
            </a:r>
            <a:r>
              <a:rPr lang="zh-CN" altLang="en-US" dirty="0"/>
              <a:t>{ZDC-SMD}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BA05-63E3-4845-A5F9-0D398D21192E}" type="datetime1">
              <a:rPr lang="zh-CN" altLang="en-US" smtClean="0"/>
              <a:t>2014/5/18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4356100" y="909638"/>
          <a:ext cx="4754563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r:id="rId3" imgW="4755197" imgH="3032957" progId="Paint.Picture">
                  <p:embed/>
                </p:oleObj>
              </mc:Choice>
              <mc:Fallback>
                <p:oleObj r:id="rId3" imgW="4755197" imgH="303295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909638"/>
                        <a:ext cx="4754563" cy="303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068471"/>
              </p:ext>
            </p:extLst>
          </p:nvPr>
        </p:nvGraphicFramePr>
        <p:xfrm>
          <a:off x="36513" y="3516050"/>
          <a:ext cx="4786312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r:id="rId5" imgW="4785797" imgH="3048437" progId="Paint.Picture">
                  <p:embed/>
                </p:oleObj>
              </mc:Choice>
              <mc:Fallback>
                <p:oleObj r:id="rId5" imgW="4785797" imgH="304843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3516050"/>
                        <a:ext cx="4786312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33600" y="3712572"/>
            <a:ext cx="203345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zh-CN" altLang="en-US" dirty="0"/>
          </a:p>
        </p:txBody>
      </p:sp>
      <p:pic>
        <p:nvPicPr>
          <p:cNvPr id="12" name="Picture 6" descr="star_preliminary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3311" y="3662971"/>
            <a:ext cx="1293742" cy="383395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85955" y="2452147"/>
            <a:ext cx="203345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zh-CN" altLang="en-US" dirty="0"/>
          </a:p>
        </p:txBody>
      </p:sp>
      <p:pic>
        <p:nvPicPr>
          <p:cNvPr id="14" name="Picture 6" descr="star_preliminary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5579" y="2402546"/>
            <a:ext cx="1293742" cy="38339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932976"/>
            <a:ext cx="4356100" cy="21479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v</a:t>
            </a:r>
            <a:r>
              <a:rPr lang="en-US" sz="2000" baseline="-25000" dirty="0"/>
              <a:t>1</a:t>
            </a:r>
            <a:r>
              <a:rPr lang="en-US" sz="2000" dirty="0"/>
              <a:t> was measured with respect to the 1</a:t>
            </a:r>
            <a:r>
              <a:rPr lang="en-US" sz="2000" baseline="30000" dirty="0"/>
              <a:t>st</a:t>
            </a:r>
            <a:r>
              <a:rPr lang="en-US" sz="2000" dirty="0"/>
              <a:t> order EP, obtained from STAR ZDC-SMDs.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v</a:t>
            </a:r>
            <a:r>
              <a:rPr lang="en-US" sz="2000" baseline="-25000" dirty="0"/>
              <a:t>1</a:t>
            </a:r>
            <a:r>
              <a:rPr lang="en-US" sz="2000" dirty="0"/>
              <a:t>(η) was fit with a straight line passing (0, 0) to retrieve the slope parameter.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32350" y="4081904"/>
            <a:ext cx="4356100" cy="2147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The slope parameters are consistent with each other for minbias collisions of  Au+Au at 200 GeV and U+U at 193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GeV.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65807" y="5961477"/>
            <a:ext cx="2145652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tatistical </a:t>
            </a:r>
            <a:r>
              <a:rPr lang="en-US" altLang="zh-CN" dirty="0"/>
              <a:t>errors only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63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06"/>
            <a:ext cx="8229600" cy="877268"/>
          </a:xfrm>
        </p:spPr>
        <p:txBody>
          <a:bodyPr/>
          <a:lstStyle/>
          <a:p>
            <a:r>
              <a:rPr lang="zh-CN" altLang="en-US" dirty="0"/>
              <a:t>v</a:t>
            </a:r>
            <a:r>
              <a:rPr lang="zh-CN" altLang="en-US" baseline="-25000" dirty="0"/>
              <a:t>2</a:t>
            </a:r>
            <a:r>
              <a:rPr lang="zh-CN" altLang="en-US" dirty="0"/>
              <a:t>{ZDC-SMD}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B0F5-3CBC-4204-8B4A-DA6B8BF96697}" type="datetime1">
              <a:rPr lang="zh-CN" altLang="en-US" smtClean="0"/>
              <a:t>2014/5/18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018717"/>
              </p:ext>
            </p:extLst>
          </p:nvPr>
        </p:nvGraphicFramePr>
        <p:xfrm>
          <a:off x="4784725" y="983732"/>
          <a:ext cx="4306800" cy="276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4" r:id="rId3" imgW="4762757" imgH="3086597" progId="Paint.Picture">
                  <p:embed/>
                </p:oleObj>
              </mc:Choice>
              <mc:Fallback>
                <p:oleObj r:id="rId3" imgW="4762757" imgH="308659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983732"/>
                        <a:ext cx="4306800" cy="276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519803"/>
              </p:ext>
            </p:extLst>
          </p:nvPr>
        </p:nvGraphicFramePr>
        <p:xfrm>
          <a:off x="50233" y="3054415"/>
          <a:ext cx="4748212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5" r:id="rId5" imgW="4747637" imgH="3025397" progId="Paint.Picture">
                  <p:embed/>
                </p:oleObj>
              </mc:Choice>
              <mc:Fallback>
                <p:oleObj r:id="rId5" imgW="4747637" imgH="302539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33" y="3054415"/>
                        <a:ext cx="4748212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44688" y="6173276"/>
            <a:ext cx="8909771" cy="397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chemeClr val="tx2"/>
                </a:solidFill>
              </a:rPr>
              <a:t>In order to see differences, </a:t>
            </a:r>
            <a:r>
              <a:rPr lang="en-US" sz="2200" dirty="0">
                <a:solidFill>
                  <a:schemeClr val="tx2"/>
                </a:solidFill>
              </a:rPr>
              <a:t>w</a:t>
            </a:r>
            <a:r>
              <a:rPr lang="en-US" sz="2200" dirty="0" smtClean="0">
                <a:solidFill>
                  <a:schemeClr val="tx2"/>
                </a:solidFill>
              </a:rPr>
              <a:t>e need to move to central collisions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14910" y="4426402"/>
            <a:ext cx="204268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zh-CN" altLang="en-US" dirty="0"/>
          </a:p>
        </p:txBody>
      </p:sp>
      <p:pic>
        <p:nvPicPr>
          <p:cNvPr id="11" name="Picture 6" descr="star_preliminary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3582" y="4426402"/>
            <a:ext cx="1293742" cy="383395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300122" y="2201363"/>
            <a:ext cx="204268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zh-CN" altLang="en-US" dirty="0"/>
          </a:p>
        </p:txBody>
      </p:sp>
      <p:pic>
        <p:nvPicPr>
          <p:cNvPr id="15" name="Picture 6" descr="star_preliminary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8794" y="2201363"/>
            <a:ext cx="1293742" cy="38339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0462" y="1061656"/>
            <a:ext cx="4546696" cy="21479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v</a:t>
            </a:r>
            <a:r>
              <a:rPr lang="en-US" sz="2000" baseline="-25000" dirty="0"/>
              <a:t>2</a:t>
            </a:r>
            <a:r>
              <a:rPr lang="en-US" sz="2000" dirty="0"/>
              <a:t> was measured with respect to the 1</a:t>
            </a:r>
            <a:r>
              <a:rPr lang="en-US" sz="2000" baseline="30000" dirty="0"/>
              <a:t>st</a:t>
            </a:r>
            <a:r>
              <a:rPr lang="en-US" sz="2000" dirty="0"/>
              <a:t> order EP, obtained from STAR ZDC-SMDs.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v</a:t>
            </a:r>
            <a:r>
              <a:rPr lang="en-US" sz="2000" baseline="-25000" dirty="0"/>
              <a:t>2</a:t>
            </a:r>
            <a:r>
              <a:rPr lang="en-US" sz="2000" dirty="0"/>
              <a:t>(p</a:t>
            </a:r>
            <a:r>
              <a:rPr lang="en-US" sz="2000" baseline="-25000" dirty="0"/>
              <a:t>T</a:t>
            </a:r>
            <a:r>
              <a:rPr lang="en-US" sz="2000" dirty="0"/>
              <a:t>) looks similar between </a:t>
            </a:r>
            <a:r>
              <a:rPr lang="en-US" sz="2000" dirty="0" err="1"/>
              <a:t>Au+Au</a:t>
            </a:r>
            <a:r>
              <a:rPr lang="en-US" sz="2000" dirty="0"/>
              <a:t> and U+U for 10-40% collisions.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19411" y="4023360"/>
            <a:ext cx="4476842" cy="1978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The p</a:t>
            </a:r>
            <a:r>
              <a:rPr lang="en-US" sz="2000" baseline="-25000" dirty="0"/>
              <a:t>T</a:t>
            </a:r>
            <a:r>
              <a:rPr lang="en-US" sz="2000" dirty="0"/>
              <a:t>-integrated v</a:t>
            </a:r>
            <a:r>
              <a:rPr lang="en-US" sz="2000" baseline="-25000" dirty="0"/>
              <a:t>2</a:t>
            </a:r>
            <a:r>
              <a:rPr lang="en-US" sz="2000" dirty="0"/>
              <a:t> are close to each other for </a:t>
            </a:r>
            <a:r>
              <a:rPr lang="en-US" sz="2000" dirty="0" err="1"/>
              <a:t>minbias</a:t>
            </a:r>
            <a:r>
              <a:rPr lang="en-US" sz="2000" dirty="0"/>
              <a:t> collisions of  </a:t>
            </a:r>
            <a:r>
              <a:rPr lang="en-US" sz="2000" dirty="0" err="1"/>
              <a:t>Au+Au</a:t>
            </a:r>
            <a:r>
              <a:rPr lang="en-US" sz="2000" dirty="0"/>
              <a:t> at 200 </a:t>
            </a:r>
            <a:r>
              <a:rPr lang="en-US" sz="2000" dirty="0" err="1"/>
              <a:t>GeV</a:t>
            </a:r>
            <a:r>
              <a:rPr lang="en-US" sz="2000" dirty="0"/>
              <a:t> and U+U at 193 </a:t>
            </a:r>
            <a:r>
              <a:rPr lang="en-US" sz="2000" dirty="0" err="1" smtClean="0"/>
              <a:t>GeV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5451909" y="5592145"/>
            <a:ext cx="2145652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tatistical </a:t>
            </a:r>
            <a:r>
              <a:rPr lang="en-US" altLang="zh-CN" dirty="0"/>
              <a:t>errors only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78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ui\Desktop\QM2014\result_v2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8344"/>
            <a:ext cx="6250613" cy="44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2"/>
            <a:ext cx="8229600" cy="7872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Minimum-bias U+U and Au+Au</a:t>
            </a:r>
            <a:endParaRPr lang="en-US" sz="3600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8BCF-F5E5-4B4F-A8DF-439D4803EAE9}" type="datetime1">
              <a:rPr lang="zh-CN" altLang="en-US" smtClean="0"/>
              <a:t>2014/5/18</a:t>
            </a:fld>
            <a:endParaRPr lang="en-US"/>
          </a:p>
        </p:txBody>
      </p:sp>
      <p:pic>
        <p:nvPicPr>
          <p:cNvPr id="7" name="Picture 6" descr="star_preliminar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821" y="1130341"/>
            <a:ext cx="1145344" cy="33941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50614" y="966876"/>
            <a:ext cx="2738778" cy="4938859"/>
          </a:xfrm>
        </p:spPr>
        <p:txBody>
          <a:bodyPr>
            <a:noAutofit/>
          </a:bodyPr>
          <a:lstStyle/>
          <a:p>
            <a:pPr marL="91440" indent="0">
              <a:buNone/>
            </a:pPr>
            <a:r>
              <a:rPr lang="en-US" sz="1800" dirty="0" smtClean="0"/>
              <a:t>No evidence of knee structure for central U+U</a:t>
            </a:r>
          </a:p>
          <a:p>
            <a:pPr marL="274320" lvl="1" indent="-137160"/>
            <a:r>
              <a:rPr lang="en-US" altLang="zh-CN" sz="1500" dirty="0" err="1" smtClean="0"/>
              <a:t>Glauber</a:t>
            </a:r>
            <a:r>
              <a:rPr lang="en-US" altLang="zh-CN" sz="1500" dirty="0" smtClean="0"/>
              <a:t> plus </a:t>
            </a:r>
            <a:r>
              <a:rPr lang="en-US" altLang="zh-CN" sz="1600" dirty="0" smtClean="0"/>
              <a:t>2-component </a:t>
            </a:r>
            <a:r>
              <a:rPr lang="en-US" altLang="zh-CN" sz="1500" dirty="0" smtClean="0"/>
              <a:t>model suggests knee structure at ~2% centrality</a:t>
            </a:r>
            <a:endParaRPr lang="en-US" altLang="zh-CN" sz="1500" dirty="0"/>
          </a:p>
          <a:p>
            <a:pPr marL="274320" lvl="1" indent="-137160"/>
            <a:r>
              <a:rPr lang="en-US" sz="1500" dirty="0"/>
              <a:t>Knee washed out by additional multiplicity fluctuations?</a:t>
            </a:r>
            <a:r>
              <a:rPr lang="en-US" sz="1500" baseline="30000" dirty="0" smtClean="0"/>
              <a:t>1</a:t>
            </a:r>
            <a:endParaRPr lang="en-US" sz="1500" baseline="30000" dirty="0"/>
          </a:p>
          <a:p>
            <a:pPr marL="274320" lvl="1" indent="-137160"/>
            <a:r>
              <a:rPr lang="en-US" sz="1500" dirty="0"/>
              <a:t>Other </a:t>
            </a:r>
            <a:r>
              <a:rPr lang="en-US" sz="1500" dirty="0" smtClean="0"/>
              <a:t>interpretations?</a:t>
            </a:r>
            <a:endParaRPr lang="en-US" sz="1500" dirty="0"/>
          </a:p>
          <a:p>
            <a:pPr marL="91440" indent="0">
              <a:buNone/>
            </a:pPr>
            <a:endParaRPr lang="en-US" sz="1800" dirty="0" smtClean="0"/>
          </a:p>
          <a:p>
            <a:pPr marL="91440" indent="0">
              <a:buNone/>
            </a:pPr>
            <a:endParaRPr lang="en-US" sz="1200" dirty="0"/>
          </a:p>
          <a:p>
            <a:pPr marL="9144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The U+U v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{4} results are non-zero in central</a:t>
            </a:r>
          </a:p>
          <a:p>
            <a:pPr marL="274320" lvl="1" indent="-137160"/>
            <a:r>
              <a:rPr lang="en-US" altLang="zh-CN" sz="1400" dirty="0" smtClean="0"/>
              <a:t>Result of intrinsic </a:t>
            </a:r>
            <a:r>
              <a:rPr lang="en-US" altLang="zh-CN" sz="1400" dirty="0" err="1" smtClean="0"/>
              <a:t>prolate</a:t>
            </a:r>
            <a:r>
              <a:rPr lang="en-US" altLang="zh-CN" sz="1400" dirty="0" smtClean="0"/>
              <a:t> shape of the Uranium nucleus</a:t>
            </a:r>
          </a:p>
          <a:p>
            <a:pPr marL="274320" lvl="1" indent="-137160"/>
            <a:r>
              <a:rPr lang="en-US" sz="1400" dirty="0" smtClean="0"/>
              <a:t>Au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{4}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 becomes consistent with zero</a:t>
            </a:r>
          </a:p>
        </p:txBody>
      </p:sp>
      <p:sp>
        <p:nvSpPr>
          <p:cNvPr id="9" name="Rectangle 8"/>
          <p:cNvSpPr/>
          <p:nvPr/>
        </p:nvSpPr>
        <p:spPr>
          <a:xfrm>
            <a:off x="7250448" y="3372679"/>
            <a:ext cx="1849380" cy="446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baseline="30000" dirty="0"/>
              <a:t>1</a:t>
            </a:r>
            <a:r>
              <a:rPr lang="en-US" sz="1100" dirty="0"/>
              <a:t>Maciej </a:t>
            </a:r>
            <a:r>
              <a:rPr lang="en-US" sz="1100" dirty="0" err="1" smtClean="0"/>
              <a:t>Rybczyński</a:t>
            </a:r>
            <a:r>
              <a:rPr lang="en-US" sz="1100" dirty="0" smtClean="0"/>
              <a:t>, </a:t>
            </a:r>
            <a:r>
              <a:rPr lang="en-US" sz="1100" dirty="0"/>
              <a:t>et. al. </a:t>
            </a:r>
            <a:endParaRPr lang="en-US" sz="1100" dirty="0" smtClean="0"/>
          </a:p>
          <a:p>
            <a:r>
              <a:rPr lang="en-US" sz="1100" baseline="30000" dirty="0" smtClean="0"/>
              <a:t> </a:t>
            </a:r>
            <a:r>
              <a:rPr lang="en-US" sz="1100" dirty="0" err="1" smtClean="0"/>
              <a:t>Phys.Rev</a:t>
            </a:r>
            <a:r>
              <a:rPr lang="en-US" sz="1100" dirty="0"/>
              <a:t>. C87 (2013) 044908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199" y="5705110"/>
            <a:ext cx="8398811" cy="9079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0000"/>
                </a:schemeClr>
              </a:gs>
            </a:gsLst>
            <a:lin ang="16320000" scaled="0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{4} data: we see the </a:t>
            </a:r>
            <a:r>
              <a:rPr lang="en-US" sz="2400" dirty="0" err="1">
                <a:solidFill>
                  <a:srgbClr val="FF0000"/>
                </a:solidFill>
              </a:rPr>
              <a:t>prolate</a:t>
            </a:r>
            <a:r>
              <a:rPr lang="en-US" sz="2400" dirty="0">
                <a:solidFill>
                  <a:srgbClr val="FF0000"/>
                </a:solidFill>
              </a:rPr>
              <a:t> shape </a:t>
            </a:r>
            <a:r>
              <a:rPr lang="en-US" sz="2400" dirty="0"/>
              <a:t>of </a:t>
            </a:r>
            <a:r>
              <a:rPr lang="en-US" altLang="zh-CN" sz="2400" dirty="0"/>
              <a:t>the Uranium nucleus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B2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dirty="0">
              <a:solidFill>
                <a:srgbClr val="00B2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dirty="0"/>
              <a:t>The lack of a knee indicates a </a:t>
            </a:r>
            <a:r>
              <a:rPr lang="en-US" sz="2400" dirty="0" smtClean="0"/>
              <a:t>weakness </a:t>
            </a:r>
            <a:r>
              <a:rPr lang="en-US" sz="2400" dirty="0"/>
              <a:t>in our multiplicity models</a:t>
            </a:r>
          </a:p>
        </p:txBody>
      </p:sp>
      <p:sp>
        <p:nvSpPr>
          <p:cNvPr id="20" name="Freeform 19"/>
          <p:cNvSpPr/>
          <p:nvPr/>
        </p:nvSpPr>
        <p:spPr>
          <a:xfrm>
            <a:off x="3620508" y="3824779"/>
            <a:ext cx="1560483" cy="683646"/>
          </a:xfrm>
          <a:custGeom>
            <a:avLst/>
            <a:gdLst>
              <a:gd name="connsiteX0" fmla="*/ 0 w 1652073"/>
              <a:gd name="connsiteY0" fmla="*/ 0 h 683646"/>
              <a:gd name="connsiteX1" fmla="*/ 393351 w 1652073"/>
              <a:gd name="connsiteY1" fmla="*/ 314664 h 683646"/>
              <a:gd name="connsiteX2" fmla="*/ 764224 w 1652073"/>
              <a:gd name="connsiteY2" fmla="*/ 606853 h 683646"/>
              <a:gd name="connsiteX3" fmla="*/ 944042 w 1652073"/>
              <a:gd name="connsiteY3" fmla="*/ 674281 h 683646"/>
              <a:gd name="connsiteX4" fmla="*/ 1652073 w 1652073"/>
              <a:gd name="connsiteY4" fmla="*/ 663043 h 68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073" h="683646">
                <a:moveTo>
                  <a:pt x="0" y="0"/>
                </a:moveTo>
                <a:lnTo>
                  <a:pt x="393351" y="314664"/>
                </a:lnTo>
                <a:cubicBezTo>
                  <a:pt x="520722" y="415806"/>
                  <a:pt x="672442" y="546917"/>
                  <a:pt x="764224" y="606853"/>
                </a:cubicBezTo>
                <a:cubicBezTo>
                  <a:pt x="856006" y="666789"/>
                  <a:pt x="796067" y="664916"/>
                  <a:pt x="944042" y="674281"/>
                </a:cubicBezTo>
                <a:cubicBezTo>
                  <a:pt x="1092017" y="683646"/>
                  <a:pt x="1372045" y="673344"/>
                  <a:pt x="1652073" y="66304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389618" y="3161655"/>
            <a:ext cx="1723880" cy="1282869"/>
          </a:xfrm>
          <a:custGeom>
            <a:avLst/>
            <a:gdLst>
              <a:gd name="connsiteX0" fmla="*/ 0 w 1744870"/>
              <a:gd name="connsiteY0" fmla="*/ 0 h 1093305"/>
              <a:gd name="connsiteX1" fmla="*/ 397565 w 1744870"/>
              <a:gd name="connsiteY1" fmla="*/ 242957 h 1093305"/>
              <a:gd name="connsiteX2" fmla="*/ 750957 w 1744870"/>
              <a:gd name="connsiteY2" fmla="*/ 430696 h 1093305"/>
              <a:gd name="connsiteX3" fmla="*/ 1071217 w 1744870"/>
              <a:gd name="connsiteY3" fmla="*/ 541131 h 1093305"/>
              <a:gd name="connsiteX4" fmla="*/ 1303130 w 1744870"/>
              <a:gd name="connsiteY4" fmla="*/ 662609 h 1093305"/>
              <a:gd name="connsiteX5" fmla="*/ 1744870 w 1744870"/>
              <a:gd name="connsiteY5" fmla="*/ 1093305 h 109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870" h="1093305">
                <a:moveTo>
                  <a:pt x="0" y="0"/>
                </a:moveTo>
                <a:cubicBezTo>
                  <a:pt x="136202" y="85587"/>
                  <a:pt x="272405" y="171174"/>
                  <a:pt x="397565" y="242957"/>
                </a:cubicBezTo>
                <a:cubicBezTo>
                  <a:pt x="522725" y="314740"/>
                  <a:pt x="638682" y="381000"/>
                  <a:pt x="750957" y="430696"/>
                </a:cubicBezTo>
                <a:cubicBezTo>
                  <a:pt x="863232" y="480392"/>
                  <a:pt x="979188" y="502479"/>
                  <a:pt x="1071217" y="541131"/>
                </a:cubicBezTo>
                <a:cubicBezTo>
                  <a:pt x="1163246" y="579783"/>
                  <a:pt x="1190854" y="570580"/>
                  <a:pt x="1303130" y="662609"/>
                </a:cubicBezTo>
                <a:cubicBezTo>
                  <a:pt x="1415406" y="754638"/>
                  <a:pt x="1744870" y="1093305"/>
                  <a:pt x="1744870" y="1093305"/>
                </a:cubicBezTo>
              </a:path>
            </a:pathLst>
          </a:custGeom>
          <a:noFill/>
          <a:ln>
            <a:solidFill>
              <a:srgbClr val="00B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Hui Wang, BNL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9467" y="5344143"/>
            <a:ext cx="864262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Dashed lines </a:t>
            </a:r>
            <a:r>
              <a:rPr lang="en-US" sz="1300" dirty="0"/>
              <a:t>represent </a:t>
            </a:r>
            <a:r>
              <a:rPr lang="en-US" sz="1300" dirty="0" smtClean="0"/>
              <a:t>top centrality percentages for </a:t>
            </a:r>
            <a:r>
              <a:rPr lang="en-US" sz="1300" dirty="0"/>
              <a:t>U+U </a:t>
            </a:r>
            <a:r>
              <a:rPr lang="en-US" sz="1300" dirty="0" smtClean="0"/>
              <a:t>collisions based on multiplicity, curves are used to guide the eye</a:t>
            </a:r>
            <a:endParaRPr lang="en-US" sz="1300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9092</TotalTime>
  <Words>1555</Words>
  <Application>Microsoft Office PowerPoint</Application>
  <PresentationFormat>全屏显示(4:3)</PresentationFormat>
  <Paragraphs>327</Paragraphs>
  <Slides>23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Office Theme</vt:lpstr>
      <vt:lpstr>Equation</vt:lpstr>
      <vt:lpstr>Bitmap Image</vt:lpstr>
      <vt:lpstr>Flow measurements and selection of body-body and tip-tip enhanced samples in U+U collisions at STAR</vt:lpstr>
      <vt:lpstr>Outline</vt:lpstr>
      <vt:lpstr>Motivation for U+U Collisions</vt:lpstr>
      <vt:lpstr>Selecting Body-body or Tip-tip</vt:lpstr>
      <vt:lpstr>Expectations from Models</vt:lpstr>
      <vt:lpstr>STAR Detector and Data Set</vt:lpstr>
      <vt:lpstr>v1{ZDC-SMD}</vt:lpstr>
      <vt:lpstr>v2{ZDC-SMD}</vt:lpstr>
      <vt:lpstr>Minimum-bias U+U and Au+Au</vt:lpstr>
      <vt:lpstr>v2/ε2</vt:lpstr>
      <vt:lpstr>Studying Full Overlap Events</vt:lpstr>
      <vt:lpstr>Slope vs. ZDC</vt:lpstr>
      <vt:lpstr>IP-Glasma vs. Glauber</vt:lpstr>
      <vt:lpstr>Summary</vt:lpstr>
      <vt:lpstr>Back Up</vt:lpstr>
      <vt:lpstr>Glauber Model</vt:lpstr>
      <vt:lpstr>Minimum-bias U+U and Au+Au</vt:lpstr>
      <vt:lpstr>Multiplicity</vt:lpstr>
      <vt:lpstr> Δη dependence</vt:lpstr>
      <vt:lpstr>Toward Path Length Dependence of Quenching</vt:lpstr>
      <vt:lpstr>Collection of U+U data sample</vt:lpstr>
      <vt:lpstr>Studying Full Overlap Events</vt:lpstr>
      <vt:lpstr>Effects of deformation in Au</vt:lpstr>
    </vt:vector>
  </TitlesOfParts>
  <Company>NSCL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U+U CME study</dc:title>
  <dc:creator>Gary Westfall</dc:creator>
  <cp:lastModifiedBy>Hui</cp:lastModifiedBy>
  <cp:revision>320</cp:revision>
  <cp:lastPrinted>2013-02-26T00:03:27Z</cp:lastPrinted>
  <dcterms:created xsi:type="dcterms:W3CDTF">2013-10-27T13:00:27Z</dcterms:created>
  <dcterms:modified xsi:type="dcterms:W3CDTF">2014-05-18T15:37:47Z</dcterms:modified>
</cp:coreProperties>
</file>