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6.png" ContentType="image/png"/>
  <Override PartName="/ppt/media/image33.png" ContentType="image/png"/>
  <Override PartName="/ppt/media/image32.gif" ContentType="image/gif"/>
  <Override PartName="/ppt/media/image30.gif" ContentType="image/gif"/>
  <Override PartName="/ppt/media/image25.gif" ContentType="image/gif"/>
  <Override PartName="/ppt/media/image23.gif" ContentType="image/gif"/>
  <Override PartName="/ppt/media/image29.gif" ContentType="image/gif"/>
  <Override PartName="/ppt/media/image20.png" ContentType="image/png"/>
  <Override PartName="/ppt/media/image21.gif" ContentType="image/gif"/>
  <Override PartName="/ppt/media/image18.gif" ContentType="image/gif"/>
  <Override PartName="/ppt/media/image19.gif" ContentType="image/gif"/>
  <Override PartName="/ppt/media/image15.png" ContentType="image/png"/>
  <Override PartName="/ppt/media/image14.png" ContentType="image/png"/>
  <Override PartName="/ppt/media/image13.gif" ContentType="image/gif"/>
  <Override PartName="/ppt/media/image35.png" ContentType="image/png"/>
  <Override PartName="/ppt/media/image12.png" ContentType="image/png"/>
  <Override PartName="/ppt/media/image27.gif" ContentType="image/gif"/>
  <Override PartName="/ppt/media/image8.png" ContentType="image/png"/>
  <Override PartName="/ppt/media/image17.gif" ContentType="image/gif"/>
  <Override PartName="/ppt/media/image34.png" ContentType="image/png"/>
  <Override PartName="/ppt/media/image6.png" ContentType="image/png"/>
  <Override PartName="/ppt/media/image9.gif" ContentType="image/gif"/>
  <Override PartName="/ppt/media/image24.gif" ContentType="image/gif"/>
  <Override PartName="/ppt/media/image31.gif" ContentType="image/gif"/>
  <Override PartName="/ppt/media/image5.png" ContentType="image/png"/>
  <Override PartName="/ppt/media/image10.gif" ContentType="image/gif"/>
  <Override PartName="/ppt/media/image4.png" ContentType="image/png"/>
  <Override PartName="/ppt/media/image28.gif" ContentType="image/gif"/>
  <Override PartName="/ppt/media/image22.gif" ContentType="image/gif"/>
  <Override PartName="/ppt/media/image26.gif" ContentType="image/gif"/>
  <Override PartName="/ppt/media/image3.gif" ContentType="image/gif"/>
  <Override PartName="/ppt/media/image2.png" ContentType="image/png"/>
  <Override PartName="/ppt/media/image11.png" ContentType="image/png"/>
  <Override PartName="/ppt/media/image1.png" ContentType="image/png"/>
  <Override PartName="/ppt/media/image16.gif" ContentType="image/gif"/>
  <Override PartName="/ppt/media/image7.gif" ContentType="image/gif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gif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13360" y="361440"/>
            <a:ext cx="7071120" cy="63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19400" cy="45540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16" descr=""/>
          <p:cNvPicPr/>
          <p:nvPr/>
        </p:nvPicPr>
        <p:blipFill>
          <a:blip r:embed="rId2"/>
          <a:stretch/>
        </p:blipFill>
        <p:spPr>
          <a:xfrm>
            <a:off x="7920000" y="205560"/>
            <a:ext cx="1222920" cy="943200"/>
          </a:xfrm>
          <a:prstGeom prst="rect">
            <a:avLst/>
          </a:prstGeom>
          <a:ln>
            <a:noFill/>
          </a:ln>
        </p:spPr>
      </p:pic>
      <p:sp>
        <p:nvSpPr>
          <p:cNvPr id="37" name="CustomShape 1"/>
          <p:cNvSpPr/>
          <p:nvPr/>
        </p:nvSpPr>
        <p:spPr>
          <a:xfrm>
            <a:off x="175680" y="205560"/>
            <a:ext cx="7743240" cy="943200"/>
          </a:xfrm>
          <a:prstGeom prst="roundRect">
            <a:avLst>
              <a:gd name="adj" fmla="val 13805"/>
            </a:avLst>
          </a:prstGeom>
          <a:solidFill>
            <a:srgbClr val="434343"/>
          </a:solidFill>
          <a:ln w="19080">
            <a:solidFill>
              <a:srgbClr val="1f497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CustomShape 2"/>
          <p:cNvSpPr/>
          <p:nvPr/>
        </p:nvSpPr>
        <p:spPr>
          <a:xfrm>
            <a:off x="2915280" y="6247800"/>
            <a:ext cx="3229200" cy="46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Christopher Flores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QM2015 September 29, 2015</a:t>
            </a:r>
            <a:endParaRPr/>
          </a:p>
        </p:txBody>
      </p:sp>
      <p:pic>
        <p:nvPicPr>
          <p:cNvPr id="39" name="Shape 22" descr=""/>
          <p:cNvPicPr/>
          <p:nvPr/>
        </p:nvPicPr>
        <p:blipFill>
          <a:blip r:embed="rId3"/>
          <a:stretch/>
        </p:blipFill>
        <p:spPr>
          <a:xfrm>
            <a:off x="513360" y="6247800"/>
            <a:ext cx="830880" cy="462960"/>
          </a:xfrm>
          <a:prstGeom prst="rect">
            <a:avLst/>
          </a:prstGeom>
          <a:ln>
            <a:noFill/>
          </a:ln>
        </p:spPr>
      </p:pic>
      <p:sp>
        <p:nvSpPr>
          <p:cNvPr id="40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png"/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gif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gif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gif"/><Relationship Id="rId2" Type="http://schemas.openxmlformats.org/officeDocument/2006/relationships/image" Target="../media/image32.gif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gif"/><Relationship Id="rId2" Type="http://schemas.openxmlformats.org/officeDocument/2006/relationships/image" Target="../media/image17.gif"/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image" Target="../media/image22.gif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image" Target="../media/image24.gif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gif"/><Relationship Id="rId2" Type="http://schemas.openxmlformats.org/officeDocument/2006/relationships/image" Target="../media/image26.gif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gif"/><Relationship Id="rId2" Type="http://schemas.openxmlformats.org/officeDocument/2006/relationships/image" Target="../media/image28.gif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11760" y="2683440"/>
            <a:ext cx="8519400" cy="22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434343"/>
                </a:solidFill>
                <a:latin typeface="Arial"/>
                <a:ea typeface="Arial"/>
              </a:rPr>
              <a:t>Christopher Flores 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434343"/>
                </a:solidFill>
                <a:latin typeface="Arial"/>
                <a:ea typeface="Arial"/>
              </a:rPr>
              <a:t>(University of California, Davis)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434343"/>
                </a:solidFill>
                <a:latin typeface="Arial"/>
                <a:ea typeface="Arial"/>
              </a:rPr>
              <a:t>For the STAR Collaboration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434343"/>
                </a:solidFill>
                <a:latin typeface="Arial"/>
                <a:ea typeface="Arial"/>
              </a:rPr>
              <a:t>Quark Matter 2015 Kobe, Japan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434343"/>
                </a:solidFill>
                <a:latin typeface="Arial"/>
                <a:ea typeface="Arial"/>
              </a:rPr>
              <a:t>September 29, 2015</a:t>
            </a:r>
            <a:endParaRPr/>
          </a:p>
        </p:txBody>
      </p:sp>
      <p:pic>
        <p:nvPicPr>
          <p:cNvPr id="77" name="Shape 55" descr=""/>
          <p:cNvPicPr/>
          <p:nvPr/>
        </p:nvPicPr>
        <p:blipFill>
          <a:blip r:embed="rId1"/>
          <a:stretch/>
        </p:blipFill>
        <p:spPr>
          <a:xfrm>
            <a:off x="4195080" y="5618160"/>
            <a:ext cx="2760480" cy="731520"/>
          </a:xfrm>
          <a:prstGeom prst="rect">
            <a:avLst/>
          </a:prstGeom>
          <a:ln>
            <a:noFill/>
          </a:ln>
        </p:spPr>
      </p:pic>
      <p:pic>
        <p:nvPicPr>
          <p:cNvPr id="78" name="Shape 56" descr=""/>
          <p:cNvPicPr/>
          <p:nvPr/>
        </p:nvPicPr>
        <p:blipFill>
          <a:blip r:embed="rId2"/>
          <a:stretch/>
        </p:blipFill>
        <p:spPr>
          <a:xfrm>
            <a:off x="7199640" y="5618160"/>
            <a:ext cx="1651680" cy="893520"/>
          </a:xfrm>
          <a:prstGeom prst="rect">
            <a:avLst/>
          </a:prstGeom>
          <a:ln>
            <a:noFill/>
          </a:ln>
        </p:spPr>
      </p:pic>
      <p:pic>
        <p:nvPicPr>
          <p:cNvPr id="79" name="Shape 57" descr=""/>
          <p:cNvPicPr/>
          <p:nvPr/>
        </p:nvPicPr>
        <p:blipFill>
          <a:blip r:embed="rId3"/>
          <a:stretch/>
        </p:blipFill>
        <p:spPr>
          <a:xfrm>
            <a:off x="276480" y="5786280"/>
            <a:ext cx="2201040" cy="5684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234000" y="824400"/>
            <a:ext cx="8674920" cy="1522800"/>
          </a:xfrm>
          <a:prstGeom prst="roundRect">
            <a:avLst>
              <a:gd name="adj" fmla="val 13805"/>
            </a:avLst>
          </a:prstGeom>
          <a:solidFill>
            <a:srgbClr val="434343"/>
          </a:solidFill>
          <a:ln w="19080">
            <a:solidFill>
              <a:srgbClr val="1f497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ffffff"/>
                </a:solidFill>
                <a:latin typeface="Arial"/>
                <a:ea typeface="Arial"/>
              </a:rPr>
              <a:t>The Rapidity Density Distributions and Longitudinal Expansion Dynamics of Identified Pions from the STAR Beam Energy Scan</a:t>
            </a:r>
            <a:endParaRPr/>
          </a:p>
        </p:txBody>
      </p:sp>
      <p:pic>
        <p:nvPicPr>
          <p:cNvPr id="81" name="Shape 59" descr=""/>
          <p:cNvPicPr/>
          <p:nvPr/>
        </p:nvPicPr>
        <p:blipFill>
          <a:blip r:embed="rId4"/>
          <a:stretch/>
        </p:blipFill>
        <p:spPr>
          <a:xfrm>
            <a:off x="2871000" y="5596920"/>
            <a:ext cx="930960" cy="93636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13360" y="361440"/>
            <a:ext cx="7071120" cy="63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ffffff"/>
                </a:solidFill>
                <a:latin typeface="Arial"/>
                <a:ea typeface="Arial"/>
              </a:rPr>
              <a:t>Comparison with NA49</a:t>
            </a: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5852160" y="2103120"/>
            <a:ext cx="2979000" cy="23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System size dependence is removed by &lt;N</a:t>
            </a:r>
            <a:r>
              <a:rPr b="1" lang="en-US" strike="noStrike" baseline="-25000">
                <a:solidFill>
                  <a:srgbClr val="434343"/>
                </a:solidFill>
                <a:latin typeface="Arial"/>
                <a:ea typeface="Arial"/>
              </a:rPr>
              <a:t>Part</a:t>
            </a: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&gt; scaling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STAR's acceptance permits measurements forward and backward of mid-rapidity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0" name="CustomShape 3"/>
          <p:cNvSpPr/>
          <p:nvPr/>
        </p:nvSpPr>
        <p:spPr>
          <a:xfrm>
            <a:off x="8472600" y="6217560"/>
            <a:ext cx="547560" cy="52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4"/>
          <p:cNvSpPr/>
          <p:nvPr/>
        </p:nvSpPr>
        <p:spPr>
          <a:xfrm>
            <a:off x="932400" y="5219280"/>
            <a:ext cx="2998800" cy="26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666666"/>
                </a:solidFill>
                <a:latin typeface="Arial"/>
                <a:ea typeface="Arial"/>
              </a:rPr>
              <a:t>NA49: S. V. Afanasiev et al. PRC 66, 054902 (2002)</a:t>
            </a:r>
            <a:endParaRPr/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365760" y="1517760"/>
            <a:ext cx="5257080" cy="378504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3749040" y="1508760"/>
            <a:ext cx="5266080" cy="379404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513360" y="361440"/>
            <a:ext cx="7071120" cy="63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ffffff"/>
                </a:solidFill>
                <a:latin typeface="Arial"/>
                <a:ea typeface="Arial"/>
              </a:rPr>
              <a:t>Full Phase Space Yields</a:t>
            </a:r>
            <a:endParaRPr/>
          </a:p>
        </p:txBody>
      </p:sp>
      <p:sp>
        <p:nvSpPr>
          <p:cNvPr id="145" name="CustomShape 2"/>
          <p:cNvSpPr/>
          <p:nvPr/>
        </p:nvSpPr>
        <p:spPr>
          <a:xfrm>
            <a:off x="394920" y="1730880"/>
            <a:ext cx="3416760" cy="41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STAR results continue the trend of full phase space yields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STAR results include both π</a:t>
            </a:r>
            <a:r>
              <a:rPr b="1" lang="en-US" strike="noStrike" baseline="30000">
                <a:solidFill>
                  <a:srgbClr val="434343"/>
                </a:solidFill>
                <a:latin typeface="Arial"/>
                <a:ea typeface="Arial"/>
              </a:rPr>
              <a:t>+</a:t>
            </a: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 and π</a:t>
            </a:r>
            <a:r>
              <a:rPr b="1" lang="en-US" strike="noStrike" baseline="30000">
                <a:solidFill>
                  <a:srgbClr val="434343"/>
                </a:solidFill>
                <a:latin typeface="Arial"/>
                <a:ea typeface="Arial"/>
              </a:rPr>
              <a:t>-</a:t>
            </a: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 (only π</a:t>
            </a:r>
            <a:r>
              <a:rPr b="1" lang="en-US" strike="noStrike" baseline="30000">
                <a:solidFill>
                  <a:srgbClr val="434343"/>
                </a:solidFill>
                <a:latin typeface="Arial"/>
                <a:ea typeface="Arial"/>
              </a:rPr>
              <a:t>- </a:t>
            </a: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in this energy range previously)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STAR data points include both statistical and systematic errors</a:t>
            </a:r>
            <a:endParaRPr/>
          </a:p>
        </p:txBody>
      </p:sp>
      <p:sp>
        <p:nvSpPr>
          <p:cNvPr id="146" name="CustomShape 3"/>
          <p:cNvSpPr/>
          <p:nvPr/>
        </p:nvSpPr>
        <p:spPr>
          <a:xfrm>
            <a:off x="8472600" y="6217560"/>
            <a:ext cx="547560" cy="52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4"/>
          <p:cNvSpPr/>
          <p:nvPr/>
        </p:nvSpPr>
        <p:spPr>
          <a:xfrm>
            <a:off x="5227560" y="5052600"/>
            <a:ext cx="2998800" cy="70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700" strike="noStrike">
                <a:solidFill>
                  <a:srgbClr val="666666"/>
                </a:solidFill>
                <a:latin typeface="Arial"/>
                <a:ea typeface="Arial"/>
              </a:rPr>
              <a:t>E895: J. L. Klay et al, PRC 68, 05495 (2003)</a:t>
            </a:r>
            <a:endParaRPr/>
          </a:p>
          <a:p>
            <a:pPr>
              <a:lnSpc>
                <a:spcPct val="100000"/>
              </a:lnSpc>
            </a:pPr>
            <a:r>
              <a:rPr lang="en-US" sz="700" strike="noStrike">
                <a:solidFill>
                  <a:srgbClr val="666666"/>
                </a:solidFill>
                <a:latin typeface="Arial"/>
                <a:ea typeface="Arial"/>
              </a:rPr>
              <a:t>NA49: S. V. Afanasiev et al. PRC 66, 054902 (2002)</a:t>
            </a:r>
            <a:endParaRPr/>
          </a:p>
          <a:p>
            <a:pPr>
              <a:lnSpc>
                <a:spcPct val="100000"/>
              </a:lnSpc>
            </a:pPr>
            <a:r>
              <a:rPr lang="en-US" sz="700" strike="noStrike">
                <a:solidFill>
                  <a:srgbClr val="666666"/>
                </a:solidFill>
                <a:latin typeface="Arial"/>
                <a:ea typeface="Arial"/>
              </a:rPr>
              <a:t>BRAHMS: I.G. Bearden et al., PRL 94, 162301</a:t>
            </a:r>
            <a:endParaRPr/>
          </a:p>
        </p:txBody>
      </p:sp>
      <p:sp>
        <p:nvSpPr>
          <p:cNvPr id="148" name="CustomShape 5"/>
          <p:cNvSpPr/>
          <p:nvPr/>
        </p:nvSpPr>
        <p:spPr>
          <a:xfrm>
            <a:off x="6858000" y="4466520"/>
            <a:ext cx="164520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700" strike="noStrike">
                <a:solidFill>
                  <a:srgbClr val="666666"/>
                </a:solidFill>
                <a:latin typeface="Arial"/>
                <a:ea typeface="Arial"/>
              </a:rPr>
              <a:t>All rapidity density spectra have been fit with single Gaussian Functions.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4742640" y="2834640"/>
            <a:ext cx="4077360" cy="2934360"/>
          </a:xfrm>
          <a:prstGeom prst="rect">
            <a:avLst/>
          </a:prstGeom>
          <a:ln>
            <a:noFill/>
          </a:ln>
        </p:spPr>
      </p:pic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274320" y="1444680"/>
            <a:ext cx="4351680" cy="3126600"/>
          </a:xfrm>
          <a:prstGeom prst="rect">
            <a:avLst/>
          </a:prstGeom>
          <a:ln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4764600" y="1400400"/>
            <a:ext cx="4055400" cy="44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STAR sees an increase in the ratio of the measured pion width to the predicted hydro width confirming trend of previous NA49 measurements.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513360" y="361440"/>
            <a:ext cx="7071120" cy="63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ffffff"/>
                </a:solidFill>
                <a:latin typeface="Arial"/>
                <a:ea typeface="Arial"/>
              </a:rPr>
              <a:t>Dale Observable</a:t>
            </a:r>
            <a:endParaRPr/>
          </a:p>
        </p:txBody>
      </p:sp>
      <p:sp>
        <p:nvSpPr>
          <p:cNvPr id="153" name="CustomShape 3"/>
          <p:cNvSpPr/>
          <p:nvPr/>
        </p:nvSpPr>
        <p:spPr>
          <a:xfrm>
            <a:off x="8472600" y="6217560"/>
            <a:ext cx="547560" cy="52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4"/>
          <p:cNvSpPr/>
          <p:nvPr/>
        </p:nvSpPr>
        <p:spPr>
          <a:xfrm>
            <a:off x="626400" y="4540680"/>
            <a:ext cx="2998800" cy="75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700" strike="noStrike">
                <a:solidFill>
                  <a:srgbClr val="666666"/>
                </a:solidFill>
                <a:latin typeface="Arial"/>
                <a:ea typeface="Arial"/>
              </a:rPr>
              <a:t>E895: J. L. Klay et al, PRC 68, 05495 (2003)</a:t>
            </a:r>
            <a:endParaRPr/>
          </a:p>
          <a:p>
            <a:pPr>
              <a:lnSpc>
                <a:spcPct val="100000"/>
              </a:lnSpc>
            </a:pPr>
            <a:r>
              <a:rPr lang="en-US" sz="700" strike="noStrike">
                <a:solidFill>
                  <a:srgbClr val="666666"/>
                </a:solidFill>
                <a:latin typeface="Arial"/>
                <a:ea typeface="Arial"/>
              </a:rPr>
              <a:t>NA49: S. V. Afanasiev et al. PRC 66, 054902 (2002)</a:t>
            </a:r>
            <a:endParaRPr/>
          </a:p>
          <a:p>
            <a:pPr>
              <a:lnSpc>
                <a:spcPct val="100000"/>
              </a:lnSpc>
            </a:pPr>
            <a:r>
              <a:rPr lang="en-US" sz="700" strike="noStrike">
                <a:solidFill>
                  <a:srgbClr val="666666"/>
                </a:solidFill>
                <a:latin typeface="Arial"/>
                <a:ea typeface="Arial"/>
              </a:rPr>
              <a:t>BRAHMS: I.G. Bearden et al., PRL 94, 162301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5" name="CustomShape 5"/>
          <p:cNvSpPr/>
          <p:nvPr/>
        </p:nvSpPr>
        <p:spPr>
          <a:xfrm>
            <a:off x="626400" y="5303520"/>
            <a:ext cx="4055400" cy="75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STAR Data points include both statistical and systematic errors.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6" name="CustomShape 6"/>
          <p:cNvSpPr/>
          <p:nvPr/>
        </p:nvSpPr>
        <p:spPr>
          <a:xfrm>
            <a:off x="5081760" y="5653440"/>
            <a:ext cx="3108240" cy="2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z="700" strike="noStrike">
                <a:solidFill>
                  <a:srgbClr val="808080"/>
                </a:solidFill>
                <a:latin typeface="Arial"/>
                <a:ea typeface="Arial"/>
              </a:rPr>
              <a:t>σ</a:t>
            </a:r>
            <a:r>
              <a:rPr lang="en-US" sz="700" strike="noStrike" baseline="-33000">
                <a:solidFill>
                  <a:srgbClr val="808080"/>
                </a:solidFill>
                <a:latin typeface="Arial"/>
                <a:ea typeface="Arial"/>
              </a:rPr>
              <a:t>y</a:t>
            </a:r>
            <a:r>
              <a:rPr lang="en-US" sz="700" strike="noStrike">
                <a:solidFill>
                  <a:srgbClr val="808080"/>
                </a:solidFill>
                <a:latin typeface="Arial"/>
                <a:ea typeface="Arial"/>
              </a:rPr>
              <a:t>(hydro): P. Carruthers and M. Duong-van, Phys.Lett. B41, 597 (1972)</a:t>
            </a:r>
            <a:endParaRPr/>
          </a:p>
        </p:txBody>
      </p:sp>
      <p:sp>
        <p:nvSpPr>
          <p:cNvPr id="157" name="CustomShape 7"/>
          <p:cNvSpPr/>
          <p:nvPr/>
        </p:nvSpPr>
        <p:spPr>
          <a:xfrm>
            <a:off x="2560320" y="3840480"/>
            <a:ext cx="164520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700" strike="noStrike">
                <a:solidFill>
                  <a:srgbClr val="666666"/>
                </a:solidFill>
                <a:latin typeface="Arial"/>
                <a:ea typeface="Arial"/>
              </a:rPr>
              <a:t>All rapidity density spectra have been fit with single Gaussian Functions.</a:t>
            </a:r>
            <a:endParaRPr/>
          </a:p>
        </p:txBody>
      </p:sp>
      <p:sp>
        <p:nvSpPr>
          <p:cNvPr id="158" name="CustomShape 8"/>
          <p:cNvSpPr/>
          <p:nvPr/>
        </p:nvSpPr>
        <p:spPr>
          <a:xfrm>
            <a:off x="6766560" y="5015520"/>
            <a:ext cx="164520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700" strike="noStrike">
                <a:solidFill>
                  <a:srgbClr val="666666"/>
                </a:solidFill>
                <a:latin typeface="Arial"/>
                <a:ea typeface="Arial"/>
              </a:rPr>
              <a:t>All rapidity density spectra have been fit with single Gaussian Functions.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13360" y="361440"/>
            <a:ext cx="7071120" cy="63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ffffff"/>
                </a:solidFill>
                <a:latin typeface="Arial"/>
                <a:ea typeface="Arial"/>
              </a:rPr>
              <a:t>Summary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311760" y="1536480"/>
            <a:ext cx="7669440" cy="455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STAR has measured the transverse mass spectra of identified pions over a broad rapidity range for the first time from the lower energies of the beam energy scan.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The Spectra have been used to: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trike="noStrike">
                <a:solidFill>
                  <a:srgbClr val="434343"/>
                </a:solidFill>
                <a:latin typeface="Arial"/>
                <a:ea typeface="Arial"/>
              </a:rPr>
              <a:t>Obtain the rapidity density distributions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Shown Comparison with NA49’s Results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trike="noStrike">
                <a:solidFill>
                  <a:srgbClr val="434343"/>
                </a:solidFill>
                <a:latin typeface="Arial"/>
                <a:ea typeface="Arial"/>
              </a:rPr>
              <a:t>Extract full phase space yields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STAR contributes </a:t>
            </a:r>
            <a:r>
              <a:rPr b="1" lang="en-US" sz="1400" strike="noStrike">
                <a:solidFill>
                  <a:srgbClr val="434343"/>
                </a:solidFill>
                <a:latin typeface="Arial"/>
                <a:ea typeface="Arial"/>
              </a:rPr>
              <a:t>both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 π</a:t>
            </a:r>
            <a:r>
              <a:rPr lang="en-US" sz="1400" strike="noStrike" baseline="30000">
                <a:solidFill>
                  <a:srgbClr val="434343"/>
                </a:solidFill>
                <a:latin typeface="Arial"/>
                <a:ea typeface="Arial"/>
              </a:rPr>
              <a:t>+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 and π</a:t>
            </a:r>
            <a:r>
              <a:rPr lang="en-US" sz="1400" strike="noStrike" baseline="30000">
                <a:solidFill>
                  <a:srgbClr val="434343"/>
                </a:solidFill>
                <a:latin typeface="Arial"/>
                <a:ea typeface="Arial"/>
              </a:rPr>
              <a:t>-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trike="noStrike" baseline="30000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 baseline="30000">
                <a:solidFill>
                  <a:srgbClr val="434343"/>
                </a:solidFill>
                <a:latin typeface="Arial"/>
                <a:ea typeface="Arial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trike="noStrike">
                <a:solidFill>
                  <a:srgbClr val="434343"/>
                </a:solidFill>
                <a:latin typeface="Arial"/>
                <a:ea typeface="Arial"/>
              </a:rPr>
              <a:t>Study the expansion dynamics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STAR observes increase in σ(π)/σ(hydro) as a function of √s</a:t>
            </a:r>
            <a:r>
              <a:rPr lang="en-US" sz="1400" strike="noStrike" baseline="-25000">
                <a:solidFill>
                  <a:srgbClr val="434343"/>
                </a:solidFill>
                <a:latin typeface="Arial"/>
                <a:ea typeface="Arial"/>
              </a:rPr>
              <a:t>NN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 in measured range</a:t>
            </a:r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8472600" y="6217560"/>
            <a:ext cx="547560" cy="52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92" descr=""/>
          <p:cNvPicPr/>
          <p:nvPr/>
        </p:nvPicPr>
        <p:blipFill>
          <a:blip r:embed="rId1"/>
          <a:stretch/>
        </p:blipFill>
        <p:spPr>
          <a:xfrm>
            <a:off x="270360" y="4034520"/>
            <a:ext cx="2886840" cy="1939680"/>
          </a:xfrm>
          <a:prstGeom prst="rect">
            <a:avLst/>
          </a:prstGeom>
          <a:ln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513360" y="361440"/>
            <a:ext cx="7071120" cy="63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ffffff"/>
                </a:solidFill>
                <a:latin typeface="Arial"/>
                <a:ea typeface="Arial"/>
              </a:rPr>
              <a:t>Back-Up: Efficiency and Acceptance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4483800" y="1595520"/>
            <a:ext cx="4347360" cy="147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595959"/>
                </a:solidFill>
                <a:latin typeface="Arial"/>
                <a:ea typeface="Arial"/>
              </a:rPr>
              <a:t>Efficiency X Acceptance obtained for each energy and rapidity bin via embedding Monte-Carlo Tracks into real data.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5" name="CustomShape 3"/>
          <p:cNvSpPr/>
          <p:nvPr/>
        </p:nvSpPr>
        <p:spPr>
          <a:xfrm>
            <a:off x="8472600" y="6217560"/>
            <a:ext cx="547560" cy="52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Shape 196" descr=""/>
          <p:cNvPicPr/>
          <p:nvPr/>
        </p:nvPicPr>
        <p:blipFill>
          <a:blip r:embed="rId2"/>
          <a:stretch/>
        </p:blipFill>
        <p:spPr>
          <a:xfrm>
            <a:off x="410400" y="1296000"/>
            <a:ext cx="3762720" cy="2435040"/>
          </a:xfrm>
          <a:prstGeom prst="rect">
            <a:avLst/>
          </a:prstGeom>
          <a:ln>
            <a:noFill/>
          </a:ln>
        </p:spPr>
      </p:pic>
      <p:pic>
        <p:nvPicPr>
          <p:cNvPr id="167" name="Shape 197" descr=""/>
          <p:cNvPicPr/>
          <p:nvPr/>
        </p:nvPicPr>
        <p:blipFill>
          <a:blip r:embed="rId3"/>
          <a:stretch/>
        </p:blipFill>
        <p:spPr>
          <a:xfrm>
            <a:off x="3128040" y="4034520"/>
            <a:ext cx="2886840" cy="1919160"/>
          </a:xfrm>
          <a:prstGeom prst="rect">
            <a:avLst/>
          </a:prstGeom>
          <a:ln>
            <a:noFill/>
          </a:ln>
        </p:spPr>
      </p:pic>
      <p:pic>
        <p:nvPicPr>
          <p:cNvPr id="168" name="Shape 198" descr=""/>
          <p:cNvPicPr/>
          <p:nvPr/>
        </p:nvPicPr>
        <p:blipFill>
          <a:blip r:embed="rId4"/>
          <a:stretch/>
        </p:blipFill>
        <p:spPr>
          <a:xfrm>
            <a:off x="6171480" y="4044600"/>
            <a:ext cx="2848680" cy="1919160"/>
          </a:xfrm>
          <a:prstGeom prst="rect">
            <a:avLst/>
          </a:prstGeom>
          <a:ln>
            <a:noFill/>
          </a:ln>
        </p:spPr>
      </p:pic>
      <p:sp>
        <p:nvSpPr>
          <p:cNvPr id="169" name="CustomShape 4"/>
          <p:cNvSpPr/>
          <p:nvPr/>
        </p:nvSpPr>
        <p:spPr>
          <a:xfrm>
            <a:off x="1046160" y="5258160"/>
            <a:ext cx="1520640" cy="40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Arial"/>
              </a:rPr>
              <a:t>√</a:t>
            </a:r>
            <a:r>
              <a:rPr lang="en-US" sz="1400" strike="noStrike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lang="en-US" sz="1400" strike="noStrike" baseline="-25000">
                <a:solidFill>
                  <a:srgbClr val="000000"/>
                </a:solidFill>
                <a:latin typeface="Arial"/>
                <a:ea typeface="Arial"/>
              </a:rPr>
              <a:t>NN</a:t>
            </a:r>
            <a:r>
              <a:rPr lang="en-US" sz="1400" strike="noStrike">
                <a:solidFill>
                  <a:srgbClr val="000000"/>
                </a:solidFill>
                <a:latin typeface="Arial"/>
                <a:ea typeface="Arial"/>
              </a:rPr>
              <a:t> = 19.6 GeV</a:t>
            </a:r>
            <a:endParaRPr/>
          </a:p>
        </p:txBody>
      </p:sp>
      <p:sp>
        <p:nvSpPr>
          <p:cNvPr id="170" name="CustomShape 5"/>
          <p:cNvSpPr/>
          <p:nvPr/>
        </p:nvSpPr>
        <p:spPr>
          <a:xfrm>
            <a:off x="3903840" y="5258160"/>
            <a:ext cx="1520640" cy="40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Arial"/>
              </a:rPr>
              <a:t>√</a:t>
            </a:r>
            <a:r>
              <a:rPr lang="en-US" sz="1400" strike="noStrike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lang="en-US" sz="1400" strike="noStrike" baseline="-25000">
                <a:solidFill>
                  <a:srgbClr val="000000"/>
                </a:solidFill>
                <a:latin typeface="Arial"/>
                <a:ea typeface="Arial"/>
              </a:rPr>
              <a:t>NN</a:t>
            </a:r>
            <a:r>
              <a:rPr lang="en-US" sz="1400" strike="noStrike">
                <a:solidFill>
                  <a:srgbClr val="000000"/>
                </a:solidFill>
                <a:latin typeface="Arial"/>
                <a:ea typeface="Arial"/>
              </a:rPr>
              <a:t> = 11.5 GeV</a:t>
            </a:r>
            <a:endParaRPr/>
          </a:p>
        </p:txBody>
      </p:sp>
      <p:sp>
        <p:nvSpPr>
          <p:cNvPr id="171" name="CustomShape 6"/>
          <p:cNvSpPr/>
          <p:nvPr/>
        </p:nvSpPr>
        <p:spPr>
          <a:xfrm>
            <a:off x="6950880" y="5258160"/>
            <a:ext cx="1520640" cy="40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Arial"/>
              </a:rPr>
              <a:t>√</a:t>
            </a:r>
            <a:r>
              <a:rPr lang="en-US" sz="1400" strike="noStrike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lang="en-US" sz="1400" strike="noStrike" baseline="-25000">
                <a:solidFill>
                  <a:srgbClr val="000000"/>
                </a:solidFill>
                <a:latin typeface="Arial"/>
                <a:ea typeface="Arial"/>
              </a:rPr>
              <a:t>NN</a:t>
            </a:r>
            <a:r>
              <a:rPr lang="en-US" sz="1400" strike="noStrike">
                <a:solidFill>
                  <a:srgbClr val="000000"/>
                </a:solidFill>
                <a:latin typeface="Arial"/>
                <a:ea typeface="Arial"/>
              </a:rPr>
              <a:t> = 7.7 GeV</a:t>
            </a:r>
            <a:endParaRPr/>
          </a:p>
        </p:txBody>
      </p:sp>
      <p:sp>
        <p:nvSpPr>
          <p:cNvPr id="172" name="TextShape 7"/>
          <p:cNvSpPr txBox="1"/>
          <p:nvPr/>
        </p:nvSpPr>
        <p:spPr>
          <a:xfrm>
            <a:off x="2286000" y="2377440"/>
            <a:ext cx="64008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y=0</a:t>
            </a:r>
            <a:endParaRPr/>
          </a:p>
        </p:txBody>
      </p:sp>
      <p:sp>
        <p:nvSpPr>
          <p:cNvPr id="173" name="CustomShape 8"/>
          <p:cNvSpPr/>
          <p:nvPr/>
        </p:nvSpPr>
        <p:spPr>
          <a:xfrm>
            <a:off x="2194560" y="1970640"/>
            <a:ext cx="1520640" cy="40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Arial"/>
              </a:rPr>
              <a:t>√</a:t>
            </a:r>
            <a:r>
              <a:rPr lang="en-US" sz="1400" strike="noStrike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lang="en-US" sz="1400" strike="noStrike" baseline="-25000">
                <a:solidFill>
                  <a:srgbClr val="000000"/>
                </a:solidFill>
                <a:latin typeface="Arial"/>
                <a:ea typeface="Arial"/>
              </a:rPr>
              <a:t>NN</a:t>
            </a:r>
            <a:r>
              <a:rPr lang="en-US" sz="1400" strike="noStrike">
                <a:solidFill>
                  <a:srgbClr val="000000"/>
                </a:solidFill>
                <a:latin typeface="Arial"/>
                <a:ea typeface="Arial"/>
              </a:rPr>
              <a:t> = 19.6 GeV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13360" y="361440"/>
            <a:ext cx="7071120" cy="63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ffffff"/>
                </a:solidFill>
                <a:latin typeface="Arial"/>
                <a:ea typeface="Arial"/>
              </a:rPr>
              <a:t>Outline</a:t>
            </a:r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279720" y="1280160"/>
            <a:ext cx="4565880" cy="511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Motivation</a:t>
            </a:r>
            <a:endParaRPr/>
          </a:p>
          <a:p>
            <a:pPr>
              <a:lnSpc>
                <a:spcPct val="100000"/>
              </a:lnSpc>
            </a:pP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Beam Energy Scan Program</a:t>
            </a:r>
            <a:endParaRPr/>
          </a:p>
          <a:p>
            <a:pPr>
              <a:lnSpc>
                <a:spcPct val="100000"/>
              </a:lnSpc>
            </a:pP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Rapidity Density Distributions and </a:t>
            </a: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Longitudinal Dynamics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STAR - Particle Identification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Identified Pion Spectra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Rapidity Density Distributions</a:t>
            </a:r>
            <a:endParaRPr/>
          </a:p>
          <a:p>
            <a:pPr>
              <a:lnSpc>
                <a:spcPct val="100000"/>
              </a:lnSpc>
            </a:pP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Identified π</a:t>
            </a:r>
            <a:r>
              <a:rPr lang="en-US" sz="1500" strike="noStrike" baseline="30000">
                <a:solidFill>
                  <a:srgbClr val="434343"/>
                </a:solidFill>
                <a:latin typeface="Arial"/>
                <a:ea typeface="Arial"/>
              </a:rPr>
              <a:t>+</a:t>
            </a: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/π</a:t>
            </a:r>
            <a:r>
              <a:rPr lang="en-US" sz="1500" strike="noStrike" baseline="30000">
                <a:solidFill>
                  <a:srgbClr val="434343"/>
                </a:solidFill>
                <a:latin typeface="Arial"/>
                <a:ea typeface="Arial"/>
              </a:rPr>
              <a:t>-</a:t>
            </a: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 and NA49 Comparison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Full Phase Space Yields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Longitudinal Expansion</a:t>
            </a:r>
            <a:endParaRPr/>
          </a:p>
          <a:p>
            <a:pPr>
              <a:lnSpc>
                <a:spcPct val="100000"/>
              </a:lnSpc>
            </a:pP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“</a:t>
            </a:r>
            <a:r>
              <a:rPr lang="en-US" sz="1500" strike="noStrike">
                <a:solidFill>
                  <a:srgbClr val="434343"/>
                </a:solidFill>
                <a:latin typeface="Arial"/>
                <a:ea typeface="Arial"/>
              </a:rPr>
              <a:t>Dale” Observable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Summary </a:t>
            </a:r>
            <a:endParaRPr/>
          </a:p>
        </p:txBody>
      </p:sp>
      <p:sp>
        <p:nvSpPr>
          <p:cNvPr id="84" name="CustomShape 3"/>
          <p:cNvSpPr/>
          <p:nvPr/>
        </p:nvSpPr>
        <p:spPr>
          <a:xfrm>
            <a:off x="8472600" y="6217560"/>
            <a:ext cx="547560" cy="52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5" name="Shape 67" descr=""/>
          <p:cNvPicPr/>
          <p:nvPr/>
        </p:nvPicPr>
        <p:blipFill>
          <a:blip r:embed="rId1"/>
          <a:stretch/>
        </p:blipFill>
        <p:spPr>
          <a:xfrm>
            <a:off x="5019120" y="1636200"/>
            <a:ext cx="3238200" cy="4454640"/>
          </a:xfrm>
          <a:prstGeom prst="rect">
            <a:avLst/>
          </a:prstGeom>
          <a:ln>
            <a:noFill/>
          </a:ln>
        </p:spPr>
      </p:pic>
      <p:pic>
        <p:nvPicPr>
          <p:cNvPr id="86" name="Shape 67" descr=""/>
          <p:cNvPicPr/>
          <p:nvPr/>
        </p:nvPicPr>
        <p:blipFill>
          <a:blip r:embed="rId2"/>
          <a:srcRect l="134289" t="72874" r="0" b="0"/>
          <a:stretch/>
        </p:blipFill>
        <p:spPr>
          <a:xfrm>
            <a:off x="5019480" y="1636200"/>
            <a:ext cx="3238920" cy="445536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13360" y="361440"/>
            <a:ext cx="7071120" cy="63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ffffff"/>
                </a:solidFill>
                <a:latin typeface="Arial"/>
                <a:ea typeface="Arial"/>
              </a:rPr>
              <a:t>The Beam Energy Scan Program at RHIC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182880" y="1920240"/>
            <a:ext cx="4077360" cy="33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Study of the QCD Phase Diagram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Search for Critical Point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Search for Phase Transition </a:t>
            </a: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Phenomena - softening of EOS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In this Talk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Top 10% Central Au+Au :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√</a:t>
            </a: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s</a:t>
            </a:r>
            <a:r>
              <a:rPr lang="en-US" sz="1600" strike="noStrike" baseline="-25000">
                <a:solidFill>
                  <a:srgbClr val="434343"/>
                </a:solidFill>
                <a:latin typeface="Arial"/>
                <a:ea typeface="Arial"/>
              </a:rPr>
              <a:t>NN</a:t>
            </a: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 = 7.7, 11.5, and 19.6 GeV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Rapidity dependence of pions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600" strike="noStrike">
                <a:solidFill>
                  <a:srgbClr val="434343"/>
                </a:solidFill>
                <a:latin typeface="Arial"/>
                <a:ea typeface="Arial"/>
              </a:rPr>
              <a:t>Longitudinal expansion dynamics</a:t>
            </a:r>
            <a:endParaRPr/>
          </a:p>
        </p:txBody>
      </p:sp>
      <p:sp>
        <p:nvSpPr>
          <p:cNvPr id="89" name="CustomShape 3"/>
          <p:cNvSpPr/>
          <p:nvPr/>
        </p:nvSpPr>
        <p:spPr>
          <a:xfrm>
            <a:off x="8472600" y="6217560"/>
            <a:ext cx="547560" cy="52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Shape 75" descr=""/>
          <p:cNvPicPr/>
          <p:nvPr/>
        </p:nvPicPr>
        <p:blipFill>
          <a:blip r:embed="rId1"/>
          <a:stretch/>
        </p:blipFill>
        <p:spPr>
          <a:xfrm>
            <a:off x="4389120" y="1693800"/>
            <a:ext cx="4516200" cy="382248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89" descr=""/>
          <p:cNvPicPr/>
          <p:nvPr/>
        </p:nvPicPr>
        <p:blipFill>
          <a:blip r:embed="rId1"/>
          <a:stretch/>
        </p:blipFill>
        <p:spPr>
          <a:xfrm>
            <a:off x="1108080" y="3721680"/>
            <a:ext cx="2520000" cy="2229840"/>
          </a:xfrm>
          <a:prstGeom prst="rect">
            <a:avLst/>
          </a:prstGeom>
          <a:ln>
            <a:noFill/>
          </a:ln>
        </p:spPr>
      </p:pic>
      <p:pic>
        <p:nvPicPr>
          <p:cNvPr id="92" name="Shape 81" descr=""/>
          <p:cNvPicPr/>
          <p:nvPr/>
        </p:nvPicPr>
        <p:blipFill>
          <a:blip r:embed="rId2"/>
          <a:stretch/>
        </p:blipFill>
        <p:spPr>
          <a:xfrm>
            <a:off x="1041840" y="1411560"/>
            <a:ext cx="2611800" cy="233424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1026000" y="3582000"/>
            <a:ext cx="632520" cy="141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2"/>
          <p:cNvSpPr/>
          <p:nvPr/>
        </p:nvSpPr>
        <p:spPr>
          <a:xfrm>
            <a:off x="513360" y="361440"/>
            <a:ext cx="7071120" cy="63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r>
              <a:rPr b="1" lang="en-US" sz="2800" strike="noStrike">
                <a:solidFill>
                  <a:srgbClr val="ffffff"/>
                </a:solidFill>
                <a:latin typeface="Arial"/>
                <a:ea typeface="Arial"/>
              </a:rPr>
              <a:t>Rapidity Density Distributions and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ffffff"/>
                </a:solidFill>
                <a:latin typeface="Arial"/>
                <a:ea typeface="Arial"/>
              </a:rPr>
              <a:t>Longitudinal Expansion</a:t>
            </a:r>
            <a:endParaRPr/>
          </a:p>
        </p:txBody>
      </p:sp>
      <p:sp>
        <p:nvSpPr>
          <p:cNvPr id="95" name="CustomShape 3"/>
          <p:cNvSpPr/>
          <p:nvPr/>
        </p:nvSpPr>
        <p:spPr>
          <a:xfrm>
            <a:off x="4051800" y="1463040"/>
            <a:ext cx="4635000" cy="467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434343"/>
                </a:solidFill>
                <a:latin typeface="Arial"/>
                <a:ea typeface="Arial"/>
              </a:rPr>
              <a:t>Rapidity Density distributions allow: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434343"/>
                </a:solidFill>
                <a:latin typeface="Arial"/>
                <a:ea typeface="Arial"/>
              </a:rPr>
              <a:t>More complete characterization of the whole system chemistry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Full Phase Space Yields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434343"/>
                </a:solidFill>
                <a:latin typeface="Arial"/>
                <a:ea typeface="Arial"/>
              </a:rPr>
              <a:t>Studies of the system’s longitudinal </a:t>
            </a:r>
            <a:r>
              <a:rPr lang="en-US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trike="noStrike">
                <a:solidFill>
                  <a:srgbClr val="434343"/>
                </a:solidFill>
                <a:latin typeface="Arial"/>
                <a:ea typeface="Arial"/>
              </a:rPr>
              <a:t>expansion dynamics → dN/dy width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Results from AGS and SPS show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minimum at ~ √s</a:t>
            </a:r>
            <a:r>
              <a:rPr lang="en-US" sz="1400" strike="noStrike" baseline="-25000">
                <a:solidFill>
                  <a:srgbClr val="434343"/>
                </a:solidFill>
                <a:latin typeface="Arial"/>
                <a:ea typeface="Arial"/>
              </a:rPr>
              <a:t>NN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 = 7 GeV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Interpreted as a minimum in speed of sound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Would be a consequence of a softening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of the EOS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r>
              <a:rPr lang="en-US" sz="1400" strike="noStrike">
                <a:solidFill>
                  <a:srgbClr val="434343"/>
                </a:solidFill>
                <a:latin typeface="Arial"/>
                <a:ea typeface="Arial"/>
              </a:rPr>
              <a:t>Used as evidence of the onset of deconfinement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434343"/>
                </a:solidFill>
                <a:latin typeface="Arial"/>
                <a:ea typeface="Arial"/>
              </a:rPr>
              <a:t>	</a:t>
            </a:r>
            <a:endParaRPr/>
          </a:p>
        </p:txBody>
      </p:sp>
      <p:sp>
        <p:nvSpPr>
          <p:cNvPr id="96" name="CustomShape 4"/>
          <p:cNvSpPr/>
          <p:nvPr/>
        </p:nvSpPr>
        <p:spPr>
          <a:xfrm>
            <a:off x="8472600" y="6217560"/>
            <a:ext cx="547560" cy="52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5"/>
          <p:cNvSpPr/>
          <p:nvPr/>
        </p:nvSpPr>
        <p:spPr>
          <a:xfrm>
            <a:off x="1321560" y="5878440"/>
            <a:ext cx="238320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700" strike="noStrike">
                <a:solidFill>
                  <a:srgbClr val="666666"/>
                </a:solidFill>
                <a:latin typeface="Arial"/>
                <a:ea typeface="Arial"/>
              </a:rPr>
              <a:t>M. Bleicher hep-ph/0509314, H. Petersen nucl-th/0611001, A. Rustamov arXiv:1201:4520</a:t>
            </a:r>
            <a:endParaRPr/>
          </a:p>
        </p:txBody>
      </p:sp>
      <p:sp>
        <p:nvSpPr>
          <p:cNvPr id="98" name="CustomShape 6"/>
          <p:cNvSpPr/>
          <p:nvPr/>
        </p:nvSpPr>
        <p:spPr>
          <a:xfrm>
            <a:off x="2293920" y="1302120"/>
            <a:ext cx="1153800" cy="17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700" strike="noStrike">
                <a:solidFill>
                  <a:srgbClr val="666666"/>
                </a:solidFill>
                <a:latin typeface="Arial"/>
                <a:ea typeface="Arial"/>
              </a:rPr>
              <a:t>J. Cleymans ISMD2010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4" descr=""/>
          <p:cNvPicPr/>
          <p:nvPr/>
        </p:nvPicPr>
        <p:blipFill>
          <a:blip r:embed="rId1"/>
          <a:stretch/>
        </p:blipFill>
        <p:spPr>
          <a:xfrm>
            <a:off x="3289320" y="3675600"/>
            <a:ext cx="2879640" cy="2071800"/>
          </a:xfrm>
          <a:prstGeom prst="rect">
            <a:avLst/>
          </a:prstGeom>
          <a:ln>
            <a:noFill/>
          </a:ln>
        </p:spPr>
      </p:pic>
      <p:pic>
        <p:nvPicPr>
          <p:cNvPr id="100" name="Shape 95" descr=""/>
          <p:cNvPicPr/>
          <p:nvPr/>
        </p:nvPicPr>
        <p:blipFill>
          <a:blip r:embed="rId2"/>
          <a:stretch/>
        </p:blipFill>
        <p:spPr>
          <a:xfrm>
            <a:off x="6163560" y="3675600"/>
            <a:ext cx="2879640" cy="2071800"/>
          </a:xfrm>
          <a:prstGeom prst="rect">
            <a:avLst/>
          </a:prstGeom>
          <a:ln>
            <a:noFill/>
          </a:ln>
        </p:spPr>
      </p:pic>
      <p:pic>
        <p:nvPicPr>
          <p:cNvPr id="101" name="Shape 96" descr=""/>
          <p:cNvPicPr/>
          <p:nvPr/>
        </p:nvPicPr>
        <p:blipFill>
          <a:blip r:embed="rId3"/>
          <a:stretch/>
        </p:blipFill>
        <p:spPr>
          <a:xfrm>
            <a:off x="3493080" y="1194840"/>
            <a:ext cx="2472480" cy="2354760"/>
          </a:xfrm>
          <a:prstGeom prst="rect">
            <a:avLst/>
          </a:prstGeom>
          <a:ln>
            <a:noFill/>
          </a:ln>
        </p:spPr>
      </p:pic>
      <p:pic>
        <p:nvPicPr>
          <p:cNvPr id="102" name="Shape 97" descr=""/>
          <p:cNvPicPr/>
          <p:nvPr/>
        </p:nvPicPr>
        <p:blipFill>
          <a:blip r:embed="rId4"/>
          <a:stretch/>
        </p:blipFill>
        <p:spPr>
          <a:xfrm>
            <a:off x="6366960" y="1223280"/>
            <a:ext cx="2472480" cy="235476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513360" y="361440"/>
            <a:ext cx="7071120" cy="63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ffffff"/>
                </a:solidFill>
                <a:latin typeface="Arial"/>
                <a:ea typeface="Arial"/>
              </a:rPr>
              <a:t>The STAR Detector</a:t>
            </a:r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8472600" y="6217560"/>
            <a:ext cx="547560" cy="52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3"/>
          <p:cNvSpPr/>
          <p:nvPr/>
        </p:nvSpPr>
        <p:spPr>
          <a:xfrm>
            <a:off x="5167800" y="1607400"/>
            <a:ext cx="1936440" cy="5234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Particle Identification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-1.0 &lt; η &lt; -0.8</a:t>
            </a:r>
            <a:endParaRPr/>
          </a:p>
        </p:txBody>
      </p:sp>
      <p:sp>
        <p:nvSpPr>
          <p:cNvPr id="106" name="CustomShape 4"/>
          <p:cNvSpPr/>
          <p:nvPr/>
        </p:nvSpPr>
        <p:spPr>
          <a:xfrm>
            <a:off x="3670920" y="3618720"/>
            <a:ext cx="2091600" cy="2250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Yield Extraction from TPC</a:t>
            </a:r>
            <a:endParaRPr/>
          </a:p>
        </p:txBody>
      </p:sp>
      <p:sp>
        <p:nvSpPr>
          <p:cNvPr id="107" name="CustomShape 5"/>
          <p:cNvSpPr/>
          <p:nvPr/>
        </p:nvSpPr>
        <p:spPr>
          <a:xfrm>
            <a:off x="6594480" y="3618720"/>
            <a:ext cx="2017800" cy="2250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Yield Extraction from TOF</a:t>
            </a:r>
            <a:endParaRPr/>
          </a:p>
        </p:txBody>
      </p:sp>
      <p:sp>
        <p:nvSpPr>
          <p:cNvPr id="108" name="CustomShape 6"/>
          <p:cNvSpPr/>
          <p:nvPr/>
        </p:nvSpPr>
        <p:spPr>
          <a:xfrm>
            <a:off x="4545000" y="3969720"/>
            <a:ext cx="142056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Arial"/>
                <a:ea typeface="Arial"/>
              </a:rPr>
              <a:t>y = (-.05,.05]</a:t>
            </a:r>
            <a:endParaRPr/>
          </a:p>
          <a:p>
            <a:pPr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Arial"/>
                <a:ea typeface="Arial"/>
              </a:rPr>
              <a:t>m</a:t>
            </a:r>
            <a:r>
              <a:rPr lang="en-US" sz="1000" strike="noStrike" baseline="-25000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US" sz="1000" strike="noStrike">
                <a:solidFill>
                  <a:srgbClr val="000000"/>
                </a:solidFill>
                <a:latin typeface="Arial"/>
                <a:ea typeface="Arial"/>
              </a:rPr>
              <a:t>-m</a:t>
            </a:r>
            <a:r>
              <a:rPr lang="en-US" sz="1000" strike="noStrike" baseline="-2500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sz="1000" strike="noStrike">
                <a:solidFill>
                  <a:srgbClr val="000000"/>
                </a:solidFill>
                <a:latin typeface="Arial"/>
                <a:ea typeface="Arial"/>
              </a:rPr>
              <a:t> = (0.225,0.250]</a:t>
            </a:r>
            <a:endParaRPr/>
          </a:p>
        </p:txBody>
      </p:sp>
      <p:sp>
        <p:nvSpPr>
          <p:cNvPr id="109" name="CustomShape 7"/>
          <p:cNvSpPr/>
          <p:nvPr/>
        </p:nvSpPr>
        <p:spPr>
          <a:xfrm>
            <a:off x="7418880" y="3941640"/>
            <a:ext cx="142056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Arial"/>
                <a:ea typeface="Arial"/>
              </a:rPr>
              <a:t>y = (-.05,.05]</a:t>
            </a:r>
            <a:endParaRPr/>
          </a:p>
          <a:p>
            <a:pPr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Arial"/>
                <a:ea typeface="Arial"/>
              </a:rPr>
              <a:t>m</a:t>
            </a:r>
            <a:r>
              <a:rPr lang="en-US" sz="1000" strike="noStrike" baseline="-25000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US" sz="1000" strike="noStrike">
                <a:solidFill>
                  <a:srgbClr val="000000"/>
                </a:solidFill>
                <a:latin typeface="Arial"/>
                <a:ea typeface="Arial"/>
              </a:rPr>
              <a:t>-m</a:t>
            </a:r>
            <a:r>
              <a:rPr lang="en-US" sz="1000" strike="noStrike" baseline="-2500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sz="1000" strike="noStrike">
                <a:solidFill>
                  <a:srgbClr val="000000"/>
                </a:solidFill>
                <a:latin typeface="Arial"/>
                <a:ea typeface="Arial"/>
              </a:rPr>
              <a:t> = (0.500,0.525]</a:t>
            </a:r>
            <a:endParaRPr/>
          </a:p>
        </p:txBody>
      </p:sp>
      <p:sp>
        <p:nvSpPr>
          <p:cNvPr id="110" name="CustomShape 8"/>
          <p:cNvSpPr/>
          <p:nvPr/>
        </p:nvSpPr>
        <p:spPr>
          <a:xfrm>
            <a:off x="365760" y="3840480"/>
            <a:ext cx="2922840" cy="22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Event Selection: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1500" strike="noStrike">
                <a:solidFill>
                  <a:srgbClr val="000000"/>
                </a:solidFill>
                <a:latin typeface="Arial"/>
                <a:ea typeface="DejaVu Sans"/>
              </a:rPr>
              <a:t>Top 10% Central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1500" strike="noStrike">
                <a:solidFill>
                  <a:srgbClr val="000000"/>
                </a:solidFill>
                <a:latin typeface="Arial"/>
                <a:ea typeface="DejaVu Sans"/>
              </a:rPr>
              <a:t>|Vz| &lt; 30 cm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Particle Identification: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1500" strike="noStrike">
                <a:solidFill>
                  <a:srgbClr val="000000"/>
                </a:solidFill>
                <a:latin typeface="Arial"/>
                <a:ea typeface="DejaVu Sans"/>
              </a:rPr>
              <a:t>Energy Loss in TPC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1500" strike="noStrike">
                <a:solidFill>
                  <a:srgbClr val="000000"/>
                </a:solidFill>
                <a:latin typeface="Arial"/>
                <a:ea typeface="DejaVu Sans"/>
              </a:rPr>
              <a:t>Time of Flight in TOF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1500" strike="noStrike">
                <a:solidFill>
                  <a:srgbClr val="000000"/>
                </a:solidFill>
                <a:latin typeface="Arial"/>
                <a:ea typeface="DejaVu Sans"/>
              </a:rPr>
              <a:t>Excellent PID throughout </a:t>
            </a:r>
            <a:r>
              <a:rPr lang="en-US" sz="15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1500" strike="noStrike">
                <a:solidFill>
                  <a:srgbClr val="000000"/>
                </a:solidFill>
                <a:latin typeface="Arial"/>
                <a:ea typeface="DejaVu Sans"/>
              </a:rPr>
              <a:t>full rapidity range</a:t>
            </a:r>
            <a:endParaRPr/>
          </a:p>
        </p:txBody>
      </p:sp>
      <p:pic>
        <p:nvPicPr>
          <p:cNvPr id="111" name="Shape 101" descr=""/>
          <p:cNvPicPr/>
          <p:nvPr/>
        </p:nvPicPr>
        <p:blipFill>
          <a:blip r:embed="rId5"/>
          <a:srcRect l="438450" t="0" r="384788" b="0"/>
          <a:stretch/>
        </p:blipFill>
        <p:spPr>
          <a:xfrm>
            <a:off x="598680" y="1223280"/>
            <a:ext cx="2601720" cy="2525760"/>
          </a:xfrm>
          <a:prstGeom prst="rect">
            <a:avLst/>
          </a:prstGeom>
          <a:ln>
            <a:noFill/>
          </a:ln>
        </p:spPr>
      </p:pic>
      <p:sp>
        <p:nvSpPr>
          <p:cNvPr id="112" name="Line 9"/>
          <p:cNvSpPr/>
          <p:nvPr/>
        </p:nvSpPr>
        <p:spPr>
          <a:xfrm>
            <a:off x="1097280" y="3200400"/>
            <a:ext cx="1554480" cy="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13" name="Line 10"/>
          <p:cNvSpPr/>
          <p:nvPr/>
        </p:nvSpPr>
        <p:spPr>
          <a:xfrm>
            <a:off x="2194560" y="1737360"/>
            <a:ext cx="457200" cy="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14" name="Line 11"/>
          <p:cNvSpPr/>
          <p:nvPr/>
        </p:nvSpPr>
        <p:spPr>
          <a:xfrm>
            <a:off x="1114560" y="1737360"/>
            <a:ext cx="457200" cy="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13360" y="361440"/>
            <a:ext cx="7071120" cy="63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ffffff"/>
                </a:solidFill>
                <a:latin typeface="Arial"/>
                <a:ea typeface="Arial"/>
              </a:rPr>
              <a:t>Identified Pion Spectra at 19.6 GeV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8472600" y="6217560"/>
            <a:ext cx="547560" cy="52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265320" y="1499760"/>
            <a:ext cx="3373560" cy="437004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5596200" y="1499760"/>
            <a:ext cx="3373560" cy="437004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3683880" y="1760760"/>
            <a:ext cx="1870200" cy="378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Spectra corrected for detector efficiency and acceptance in each rapidity bin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Spectra Fit with two parameter Bose-Einstein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Fit is extrapolated into unmeasured region and integrated to obtain dN/dy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Points with m</a:t>
            </a:r>
            <a:r>
              <a:rPr lang="en-US" sz="1200" strike="noStrike" baseline="-25000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-m</a:t>
            </a:r>
            <a:r>
              <a:rPr lang="en-US" sz="1200" strike="noStrike" baseline="-2500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 &lt; .5 (Gev/c</a:t>
            </a:r>
            <a:r>
              <a:rPr lang="en-US" sz="1200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) are obtained from TPC (dE/dx)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Points with m</a:t>
            </a:r>
            <a:r>
              <a:rPr lang="en-US" sz="1200" strike="noStrike" baseline="-25000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-m</a:t>
            </a:r>
            <a:r>
              <a:rPr lang="en-US" sz="1200" strike="noStrike" baseline="-2500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200" strike="noStrike">
                <a:solidFill>
                  <a:srgbClr val="000000"/>
                </a:solidFill>
                <a:latin typeface="DejaVu Sans"/>
                <a:ea typeface="DejaVu Sans"/>
              </a:rPr>
              <a:t>≥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 .5 (Gev/c</a:t>
            </a:r>
            <a:r>
              <a:rPr lang="en-US" sz="1200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) are obtained from TOF (1/β)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13360" y="361440"/>
            <a:ext cx="7071120" cy="63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ffffff"/>
                </a:solidFill>
                <a:latin typeface="Arial"/>
                <a:ea typeface="Arial"/>
              </a:rPr>
              <a:t>Identified Pion Spectra at 11.5 GeV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8472600" y="6217560"/>
            <a:ext cx="547560" cy="52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3"/>
          <p:cNvSpPr/>
          <p:nvPr/>
        </p:nvSpPr>
        <p:spPr>
          <a:xfrm>
            <a:off x="3683880" y="1760760"/>
            <a:ext cx="1870200" cy="378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Spectra corrected for detector efficiency and acceptance in each rapidity bin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Spectra Fit with two parameter Bose-Einstein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Fit is extrapolated into unmeasured region and integrated to obtain dN/dy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Points with m</a:t>
            </a:r>
            <a:r>
              <a:rPr lang="en-US" sz="1200" strike="noStrike" baseline="-25000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-m</a:t>
            </a:r>
            <a:r>
              <a:rPr lang="en-US" sz="1200" strike="noStrike" baseline="-2500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 &lt; .5 (Gev/c</a:t>
            </a:r>
            <a:r>
              <a:rPr lang="en-US" sz="1200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) are obtained from TPC (dE/dx)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Points with m</a:t>
            </a:r>
            <a:r>
              <a:rPr lang="en-US" sz="1200" strike="noStrike" baseline="-25000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-m</a:t>
            </a:r>
            <a:r>
              <a:rPr lang="en-US" sz="1200" strike="noStrike" baseline="-2500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200" strike="noStrike">
                <a:solidFill>
                  <a:srgbClr val="000000"/>
                </a:solidFill>
                <a:latin typeface="DejaVu Sans"/>
                <a:ea typeface="DejaVu Sans"/>
              </a:rPr>
              <a:t>≥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 .5 (Gev/c</a:t>
            </a:r>
            <a:r>
              <a:rPr lang="en-US" sz="1200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) are obtained from TOF (1/β)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265320" y="1499760"/>
            <a:ext cx="3373560" cy="4370040"/>
          </a:xfrm>
          <a:prstGeom prst="rect">
            <a:avLst/>
          </a:prstGeom>
          <a:ln>
            <a:noFill/>
          </a:ln>
        </p:spPr>
      </p:pic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5596200" y="1499760"/>
            <a:ext cx="3373560" cy="43700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13360" y="361440"/>
            <a:ext cx="7071120" cy="63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ffffff"/>
                </a:solidFill>
                <a:latin typeface="Arial"/>
                <a:ea typeface="Arial"/>
              </a:rPr>
              <a:t>Identified Pion Spectra at 7.7 GeV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8472600" y="6217560"/>
            <a:ext cx="547560" cy="52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3"/>
          <p:cNvSpPr/>
          <p:nvPr/>
        </p:nvSpPr>
        <p:spPr>
          <a:xfrm>
            <a:off x="3683880" y="1760760"/>
            <a:ext cx="1870200" cy="378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Spectra corrected for detector efficiency and acceptance in each rapidity bin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Spectra Fit with two parameter Bose-Einstein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Fit is extrapolated into unmeasured region and integrated to obtain dN/dy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Points with m</a:t>
            </a:r>
            <a:r>
              <a:rPr lang="en-US" sz="1200" strike="noStrike" baseline="-25000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-m</a:t>
            </a:r>
            <a:r>
              <a:rPr lang="en-US" sz="1200" strike="noStrike" baseline="-2500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 &lt; .5 (Gev/c</a:t>
            </a:r>
            <a:r>
              <a:rPr lang="en-US" sz="1200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) are obtained from TPC (dE/dx)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Points with m</a:t>
            </a:r>
            <a:r>
              <a:rPr lang="en-US" sz="1200" strike="noStrike" baseline="-25000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-m</a:t>
            </a:r>
            <a:r>
              <a:rPr lang="en-US" sz="1200" strike="noStrike" baseline="-2500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200" strike="noStrike">
                <a:solidFill>
                  <a:srgbClr val="000000"/>
                </a:solidFill>
                <a:latin typeface="DejaVu Sans"/>
                <a:ea typeface="DejaVu Sans"/>
              </a:rPr>
              <a:t>≥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 .5 (Gev/c</a:t>
            </a:r>
            <a:r>
              <a:rPr lang="en-US" sz="1200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sz="1200" strike="noStrike">
                <a:solidFill>
                  <a:srgbClr val="000000"/>
                </a:solidFill>
                <a:latin typeface="Arial"/>
                <a:ea typeface="Arial"/>
              </a:rPr>
              <a:t>) are obtained from TOF (1/β)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265320" y="1499760"/>
            <a:ext cx="3373560" cy="437004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5596200" y="1499760"/>
            <a:ext cx="3373560" cy="437004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4581000" y="1225440"/>
            <a:ext cx="4013640" cy="389448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548640" y="1225440"/>
            <a:ext cx="4013640" cy="389448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513360" y="361440"/>
            <a:ext cx="7071120" cy="63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ffffff"/>
                </a:solidFill>
                <a:latin typeface="Arial"/>
                <a:ea typeface="Arial"/>
              </a:rPr>
              <a:t>Rapidity Density Distributions of π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8472600" y="6217560"/>
            <a:ext cx="547560" cy="52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3"/>
          <p:cNvSpPr/>
          <p:nvPr/>
        </p:nvSpPr>
        <p:spPr>
          <a:xfrm>
            <a:off x="2977920" y="4157640"/>
            <a:ext cx="119628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700" strike="noStrike">
                <a:solidFill>
                  <a:srgbClr val="595959"/>
                </a:solidFill>
                <a:latin typeface="Arial"/>
                <a:ea typeface="Arial"/>
              </a:rPr>
              <a:t>Results are not feed-down or background corrected.</a:t>
            </a:r>
            <a:endParaRPr/>
          </a:p>
        </p:txBody>
      </p:sp>
      <p:sp>
        <p:nvSpPr>
          <p:cNvPr id="135" name="CustomShape 4"/>
          <p:cNvSpPr/>
          <p:nvPr/>
        </p:nvSpPr>
        <p:spPr>
          <a:xfrm>
            <a:off x="1068120" y="5059440"/>
            <a:ext cx="3461040" cy="9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400" strike="noStrike">
                <a:solidFill>
                  <a:srgbClr val="000000"/>
                </a:solidFill>
                <a:latin typeface="Arial"/>
                <a:ea typeface="Arial"/>
              </a:rPr>
              <a:t>Forward/Backward asymmetries remaining after efficiency and acceptance corrections are included as systematic errors.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6" name="CustomShape 5"/>
          <p:cNvSpPr/>
          <p:nvPr/>
        </p:nvSpPr>
        <p:spPr>
          <a:xfrm>
            <a:off x="5287320" y="5206320"/>
            <a:ext cx="3461040" cy="63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400" strike="noStrike">
                <a:solidFill>
                  <a:srgbClr val="000000"/>
                </a:solidFill>
                <a:latin typeface="Arial"/>
                <a:ea typeface="Arial"/>
              </a:rPr>
              <a:t>Distributions are fit with Gaussian functions with means fixed to y = 0.</a:t>
            </a:r>
            <a:endParaRPr/>
          </a:p>
        </p:txBody>
      </p:sp>
      <p:sp>
        <p:nvSpPr>
          <p:cNvPr id="137" name="CustomShape 6"/>
          <p:cNvSpPr/>
          <p:nvPr/>
        </p:nvSpPr>
        <p:spPr>
          <a:xfrm>
            <a:off x="7162560" y="4157640"/>
            <a:ext cx="119628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700" strike="noStrike">
                <a:solidFill>
                  <a:srgbClr val="595959"/>
                </a:solidFill>
                <a:latin typeface="Arial"/>
                <a:ea typeface="Arial"/>
              </a:rPr>
              <a:t>Results are not feed-down or background corrected.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