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93" r:id="rId2"/>
    <p:sldId id="429" r:id="rId3"/>
    <p:sldId id="396" r:id="rId4"/>
    <p:sldId id="397" r:id="rId5"/>
    <p:sldId id="394" r:id="rId6"/>
    <p:sldId id="410" r:id="rId7"/>
    <p:sldId id="383" r:id="rId8"/>
    <p:sldId id="411" r:id="rId9"/>
    <p:sldId id="441" r:id="rId10"/>
    <p:sldId id="413" r:id="rId11"/>
    <p:sldId id="427" r:id="rId12"/>
    <p:sldId id="445" r:id="rId13"/>
    <p:sldId id="443" r:id="rId14"/>
    <p:sldId id="416" r:id="rId15"/>
    <p:sldId id="438" r:id="rId16"/>
    <p:sldId id="420" r:id="rId17"/>
    <p:sldId id="418" r:id="rId18"/>
    <p:sldId id="417" r:id="rId19"/>
    <p:sldId id="426" r:id="rId20"/>
    <p:sldId id="424" r:id="rId21"/>
    <p:sldId id="369" r:id="rId22"/>
    <p:sldId id="428" r:id="rId23"/>
    <p:sldId id="435" r:id="rId24"/>
    <p:sldId id="447" r:id="rId25"/>
    <p:sldId id="347" r:id="rId26"/>
    <p:sldId id="442" r:id="rId27"/>
    <p:sldId id="430" r:id="rId28"/>
    <p:sldId id="432" r:id="rId29"/>
    <p:sldId id="431" r:id="rId30"/>
    <p:sldId id="451" r:id="rId31"/>
    <p:sldId id="440" r:id="rId32"/>
    <p:sldId id="398" r:id="rId33"/>
    <p:sldId id="399" r:id="rId34"/>
    <p:sldId id="400" r:id="rId35"/>
    <p:sldId id="404" r:id="rId36"/>
    <p:sldId id="407" r:id="rId37"/>
    <p:sldId id="408" r:id="rId38"/>
    <p:sldId id="453" r:id="rId39"/>
    <p:sldId id="439" r:id="rId40"/>
    <p:sldId id="395" r:id="rId41"/>
    <p:sldId id="437" r:id="rId42"/>
    <p:sldId id="444" r:id="rId43"/>
    <p:sldId id="456" r:id="rId44"/>
    <p:sldId id="448" r:id="rId45"/>
    <p:sldId id="452" r:id="rId46"/>
    <p:sldId id="454" r:id="rId47"/>
    <p:sldId id="455" r:id="rId48"/>
    <p:sldId id="457" r:id="rId49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FF"/>
    <a:srgbClr val="0000CC"/>
    <a:srgbClr val="FF33CC"/>
    <a:srgbClr val="FF00FF"/>
    <a:srgbClr val="C5ECED"/>
    <a:srgbClr val="FF0000"/>
    <a:srgbClr val="9933FF"/>
    <a:srgbClr val="6666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9089" autoAdjust="0"/>
  </p:normalViewPr>
  <p:slideViewPr>
    <p:cSldViewPr>
      <p:cViewPr>
        <p:scale>
          <a:sx n="75" d="100"/>
          <a:sy n="75" d="100"/>
        </p:scale>
        <p:origin x="-1392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66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D9D1718-76BD-462F-BDB9-278CA9AF58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4303DFC-812C-4B89-8EE9-0BCA41A8B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CA6D7-CEF2-45C1-8EB1-8809F8E8C8FD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D1FA5-5B24-4362-ABE2-B119D85A06E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062CA-E9B8-46AD-BDED-4AAED814B67D}" type="slidenum">
              <a:rPr lang="en-US"/>
              <a:pPr/>
              <a:t>32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C3E6B-42C2-48F0-BAF8-EDB18315A31E}" type="slidenum">
              <a:rPr lang="en-US"/>
              <a:pPr/>
              <a:t>33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507A3-BC07-430C-9A38-59AABAEFFF47}" type="slidenum">
              <a:rPr lang="en-US"/>
              <a:pPr/>
              <a:t>34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AF14E-6ABF-4E31-85A0-5E0323D29189}" type="slidenum">
              <a:rPr lang="en-US"/>
              <a:pPr/>
              <a:t>35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2B007-3DEB-42F2-B883-B888CA110BDF}" type="slidenum">
              <a:rPr lang="en-US"/>
              <a:pPr/>
              <a:t>36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EFCEC-4121-450C-BC05-45078C63E43F}" type="slidenum">
              <a:rPr lang="en-US"/>
              <a:pPr/>
              <a:t>37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67A10-E126-4BB4-B96E-6958505E9021}" type="slidenum">
              <a:rPr lang="en-US"/>
              <a:pPr/>
              <a:t>40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32582-191C-4027-8A4B-616A04DD8119}" type="slidenum">
              <a:rPr lang="en-US"/>
              <a:pPr/>
              <a:t>41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D57CA-1018-4516-9BEB-60955470F4B2}" type="slidenum">
              <a:rPr lang="en-US"/>
              <a:pPr/>
              <a:t>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272C2-60A9-4024-8B44-C6B07306A160}" type="slidenum">
              <a:rPr lang="en-US"/>
              <a:pPr/>
              <a:t>43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16665-F176-4A96-B190-72C7E5DB0B64}" type="slidenum">
              <a:rPr lang="en-US"/>
              <a:pPr/>
              <a:t>44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4EA7A-0E37-4BC9-9A02-589994BA675E}" type="slidenum">
              <a:rPr lang="en-US" altLang="zh-CN"/>
              <a:pPr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47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34" tIns="49516" rIns="99034" bIns="49516"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FC448-298A-4E55-9AE0-C4B6423771C9}" type="slidenum">
              <a:rPr lang="en-US"/>
              <a:pPr/>
              <a:t>48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4E504-6F61-4B80-AE5C-E127C3E0EE1F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D3367-FF56-45C8-A03B-EDF47A52CFC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9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9B2FB-58DD-4049-AFF8-217D93190AFE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D7A53-2E6F-408B-8FCA-7401106BD8C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8453A-A871-4224-8D1F-5F196B48F1D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00C40-D6A4-4A51-AA91-50354D7F141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5076-F13B-45D6-B905-7378A1D44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15400" y="6629400"/>
            <a:ext cx="228600" cy="1889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8BA6218-1A56-43BF-BB9D-943680164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Line 25"/>
          <p:cNvSpPr>
            <a:spLocks noChangeShapeType="1"/>
          </p:cNvSpPr>
          <p:nvPr userDrawn="1"/>
        </p:nvSpPr>
        <p:spPr bwMode="auto">
          <a:xfrm>
            <a:off x="1055688" y="836613"/>
            <a:ext cx="76200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 userDrawn="1"/>
        </p:nvSpPr>
        <p:spPr bwMode="auto">
          <a:xfrm>
            <a:off x="8458200" y="6496050"/>
            <a:ext cx="574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fld id="{62FDC060-41D7-48B4-882B-B013999B69F9}" type="slidenum">
              <a:rPr lang="en-US" altLang="zh-CN" sz="1500" b="1"/>
              <a:pPr algn="l">
                <a:defRPr/>
              </a:pPr>
              <a:t>‹#›</a:t>
            </a:fld>
            <a:endParaRPr lang="en-US" altLang="zh-CN" sz="1500" b="1"/>
          </a:p>
        </p:txBody>
      </p:sp>
      <p:sp>
        <p:nvSpPr>
          <p:cNvPr id="10274" name="Line 34"/>
          <p:cNvSpPr>
            <a:spLocks noChangeShapeType="1"/>
          </p:cNvSpPr>
          <p:nvPr userDrawn="1"/>
        </p:nvSpPr>
        <p:spPr bwMode="auto">
          <a:xfrm>
            <a:off x="230188" y="6453188"/>
            <a:ext cx="8553450" cy="2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9" name="Picture 5" descr="StarIcon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925" y="125413"/>
            <a:ext cx="990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9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ppt_BG_Title_BNL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403648" y="1124744"/>
            <a:ext cx="6119813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Zhangbu Xu </a:t>
            </a:r>
            <a:br>
              <a:rPr lang="en-US" altLang="zh-CN" sz="2800" dirty="0" smtClean="0"/>
            </a:br>
            <a:r>
              <a:rPr lang="en-US" altLang="zh-CN" sz="2800" dirty="0" smtClean="0"/>
              <a:t>(for the STAR Collaboration) </a:t>
            </a:r>
            <a:br>
              <a:rPr lang="en-US" altLang="zh-CN" sz="2800" dirty="0" smtClean="0"/>
            </a:br>
            <a:endParaRPr lang="en-US" altLang="zh-CN" sz="2800" baseline="30000" dirty="0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 flipV="1">
            <a:off x="467544" y="1124744"/>
            <a:ext cx="7893050" cy="0"/>
          </a:xfrm>
          <a:prstGeom prst="line">
            <a:avLst/>
          </a:prstGeom>
          <a:noFill/>
          <a:ln w="444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28"/>
          <p:cNvGrpSpPr>
            <a:grpSpLocks/>
          </p:cNvGrpSpPr>
          <p:nvPr/>
        </p:nvGrpSpPr>
        <p:grpSpPr bwMode="auto">
          <a:xfrm>
            <a:off x="828217" y="1845767"/>
            <a:ext cx="7417321" cy="4459361"/>
            <a:chOff x="462" y="1631"/>
            <a:chExt cx="4726" cy="2104"/>
          </a:xfrm>
        </p:grpSpPr>
        <p:sp>
          <p:nvSpPr>
            <p:cNvPr id="1036" name="AutoShape 13"/>
            <p:cNvSpPr>
              <a:spLocks noChangeArrowheads="1"/>
            </p:cNvSpPr>
            <p:nvPr/>
          </p:nvSpPr>
          <p:spPr bwMode="auto">
            <a:xfrm>
              <a:off x="507" y="1631"/>
              <a:ext cx="4359" cy="20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488C4">
                    <a:alpha val="0"/>
                  </a:srgb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/>
            </a:p>
          </p:txBody>
        </p:sp>
        <p:sp>
          <p:nvSpPr>
            <p:cNvPr id="1035" name="Text Box 12"/>
            <p:cNvSpPr txBox="1">
              <a:spLocks noChangeArrowheads="1"/>
            </p:cNvSpPr>
            <p:nvPr/>
          </p:nvSpPr>
          <p:spPr bwMode="auto">
            <a:xfrm>
              <a:off x="462" y="1687"/>
              <a:ext cx="4726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/>
                <a:t> </a:t>
              </a:r>
              <a:r>
                <a:rPr lang="en-US" altLang="zh-CN" sz="2400" dirty="0" smtClean="0"/>
                <a:t>Key Questions in Heavy-Ion Program</a:t>
              </a:r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000" dirty="0" smtClean="0"/>
                <a:t>Properties of </a:t>
              </a:r>
              <a:r>
                <a:rPr lang="en-US" altLang="zh-CN" sz="2000" dirty="0" err="1" smtClean="0"/>
                <a:t>sQGP</a:t>
              </a:r>
              <a:r>
                <a:rPr lang="en-US" altLang="zh-CN" sz="2000" dirty="0" smtClean="0"/>
                <a:t> and its </a:t>
              </a:r>
              <a:r>
                <a:rPr lang="en-US" altLang="zh-CN" sz="2000" dirty="0" err="1" smtClean="0"/>
                <a:t>thermalization</a:t>
              </a:r>
              <a:endParaRPr lang="en-US" altLang="zh-CN" sz="2000" dirty="0" smtClean="0"/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000" dirty="0" smtClean="0"/>
                <a:t>QCD critical point and 1</a:t>
              </a:r>
              <a:r>
                <a:rPr lang="en-US" altLang="zh-CN" sz="2000" baseline="30000" dirty="0" smtClean="0"/>
                <a:t>st</a:t>
              </a:r>
              <a:r>
                <a:rPr lang="en-US" altLang="zh-CN" sz="2000" dirty="0" smtClean="0"/>
                <a:t> phase transition line</a:t>
              </a:r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000" dirty="0" smtClean="0"/>
                <a:t>Detailed Mechanism of jet quenching</a:t>
              </a:r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000" dirty="0" smtClean="0"/>
                <a:t>Novel symmetries in QCD</a:t>
              </a:r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000" dirty="0" smtClean="0"/>
                <a:t>New (exotic) particles</a:t>
              </a:r>
            </a:p>
            <a:p>
              <a:pPr lvl="1"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000" dirty="0" smtClean="0"/>
                <a:t>Initial state of </a:t>
              </a:r>
              <a:r>
                <a:rPr lang="en-US" altLang="zh-CN" sz="2000" dirty="0" err="1" smtClean="0"/>
                <a:t>gluonic</a:t>
              </a:r>
              <a:r>
                <a:rPr lang="en-US" altLang="zh-CN" sz="2000" dirty="0" smtClean="0"/>
                <a:t> matter in nuclear collisions</a:t>
              </a:r>
              <a:endParaRPr lang="en-US" altLang="zh-CN" sz="2400" dirty="0"/>
            </a:p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/>
                <a:t> </a:t>
              </a:r>
              <a:r>
                <a:rPr lang="en-US" altLang="zh-CN" sz="2400" dirty="0" smtClean="0"/>
                <a:t>Identify Key Measurements</a:t>
              </a:r>
            </a:p>
            <a:p>
              <a:pPr algn="l">
                <a:spcBef>
                  <a:spcPct val="50000"/>
                </a:spcBef>
                <a:buFont typeface="Wingdings" pitchFamily="2" charset="2"/>
                <a:buChar char="l"/>
              </a:pPr>
              <a:r>
                <a:rPr lang="en-US" altLang="zh-CN" sz="2400" dirty="0" smtClean="0"/>
                <a:t> Upgrades relevant to 2015+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STAR Heavy-Ion Program in 2015+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72" y="350043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7" descr="STAR-logo-base-red.gif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14670" t="7634" r="14670" b="4657"/>
          <a:stretch>
            <a:fillRect/>
          </a:stretch>
        </p:blipFill>
        <p:spPr bwMode="auto">
          <a:xfrm>
            <a:off x="7000081" y="1124744"/>
            <a:ext cx="2143919" cy="20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Fourier expansion (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Power Spectrum?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2672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95536" y="5373216"/>
            <a:ext cx="838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1800" dirty="0" smtClean="0"/>
              <a:t>look </a:t>
            </a:r>
            <a:r>
              <a:rPr lang="en-US" sz="1800" dirty="0"/>
              <a:t>at </a:t>
            </a:r>
            <a:r>
              <a:rPr lang="en-US" sz="1800" dirty="0" smtClean="0"/>
              <a:t>v</a:t>
            </a:r>
            <a:r>
              <a:rPr lang="en-US" baseline="-25000" dirty="0" smtClean="0"/>
              <a:t>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{2</a:t>
            </a:r>
            <a:r>
              <a:rPr lang="en-US" sz="1800" dirty="0"/>
              <a:t>} </a:t>
            </a:r>
            <a:r>
              <a:rPr lang="en-US" sz="1800" dirty="0" err="1"/>
              <a:t>vs</a:t>
            </a:r>
            <a:r>
              <a:rPr lang="en-US" sz="1800" dirty="0"/>
              <a:t> n to extract power spectrum in nearly symmetric collisions</a:t>
            </a:r>
          </a:p>
          <a:p>
            <a:pPr eaLnBrk="0" hangingPunct="0">
              <a:spcAft>
                <a:spcPts val="1200"/>
              </a:spcAft>
            </a:pPr>
            <a:r>
              <a:rPr lang="en-US" sz="1800" dirty="0" smtClean="0"/>
              <a:t>Width and falling slope </a:t>
            </a:r>
            <a:r>
              <a:rPr lang="en-US" sz="1800" dirty="0" err="1" smtClean="0"/>
              <a:t>vs</a:t>
            </a:r>
            <a:r>
              <a:rPr lang="en-US" sz="1800" dirty="0" smtClean="0"/>
              <a:t> n </a:t>
            </a:r>
            <a:r>
              <a:rPr lang="en-US" sz="1800" dirty="0"/>
              <a:t>may be related to viscous and acoustic effects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6" y="414908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  <a:ea typeface="ＭＳ Ｐゴシック" charset="-128"/>
              </a:rPr>
              <a:t>STAR Preliminary</a:t>
            </a:r>
          </a:p>
        </p:txBody>
      </p:sp>
      <p:cxnSp>
        <p:nvCxnSpPr>
          <p:cNvPr id="27657" name="Straight Connector 14"/>
          <p:cNvCxnSpPr>
            <a:cxnSpLocks noChangeShapeType="1"/>
          </p:cNvCxnSpPr>
          <p:nvPr/>
        </p:nvCxnSpPr>
        <p:spPr bwMode="auto">
          <a:xfrm>
            <a:off x="323528" y="5229200"/>
            <a:ext cx="8534400" cy="1588"/>
          </a:xfrm>
          <a:prstGeom prst="line">
            <a:avLst/>
          </a:prstGeom>
          <a:noFill/>
          <a:ln w="9525">
            <a:solidFill>
              <a:srgbClr val="3573B4"/>
            </a:solidFill>
            <a:round/>
            <a:headEnd/>
            <a:tailEnd/>
          </a:ln>
        </p:spPr>
      </p:cxnSp>
      <p:sp>
        <p:nvSpPr>
          <p:cNvPr id="19" name="Rectangle 18"/>
          <p:cNvSpPr/>
          <p:nvPr/>
        </p:nvSpPr>
        <p:spPr>
          <a:xfrm>
            <a:off x="539552" y="6453336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1200" dirty="0" smtClean="0">
                <a:latin typeface="Arial" charset="0"/>
                <a:ea typeface="ＭＳ Ｐゴシック" charset="-128"/>
              </a:rPr>
              <a:t>QM11, P</a:t>
            </a:r>
            <a:r>
              <a:rPr lang="en-US" sz="1200" dirty="0">
                <a:latin typeface="Arial" charset="0"/>
                <a:ea typeface="ＭＳ Ｐゴシック" charset="-128"/>
              </a:rPr>
              <a:t>. Sorensen, A. Mocsy, B. </a:t>
            </a:r>
            <a:r>
              <a:rPr lang="en-US" sz="1200" dirty="0" err="1">
                <a:latin typeface="Arial" charset="0"/>
                <a:ea typeface="ＭＳ Ｐゴシック" charset="-128"/>
              </a:rPr>
              <a:t>Bolliet</a:t>
            </a:r>
            <a:r>
              <a:rPr lang="en-US" sz="1200" dirty="0">
                <a:latin typeface="Arial" charset="0"/>
                <a:ea typeface="ＭＳ Ｐゴシック" charset="-128"/>
              </a:rPr>
              <a:t>, Y. Pandit, </a:t>
            </a:r>
            <a:r>
              <a:rPr lang="en-US" sz="1200" dirty="0" smtClean="0">
                <a:latin typeface="Arial" charset="0"/>
                <a:ea typeface="ＭＳ Ｐゴシック" charset="-128"/>
              </a:rPr>
              <a:t>arXiv:1102.1403; R. Lacey et al. , arXiv:1105.3782</a:t>
            </a:r>
            <a:endParaRPr lang="en-US" sz="1200" dirty="0">
              <a:latin typeface="Arial" charset="0"/>
              <a:ea typeface="ＭＳ Ｐゴシック" charset="-128"/>
            </a:endParaRPr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5"/>
            <a:ext cx="4283968" cy="41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836712"/>
            <a:ext cx="5430838" cy="369888"/>
          </a:xfrm>
          <a:prstGeom prst="rect">
            <a:avLst/>
          </a:prstGeom>
          <a:solidFill>
            <a:schemeClr val="bg2">
              <a:lumMod val="40000"/>
              <a:lumOff val="60000"/>
              <a:alpha val="59000"/>
            </a:schemeClr>
          </a:solidFill>
          <a:ln>
            <a:solidFill>
              <a:srgbClr val="0059FF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This is the Power Spectrum of Heavy-Ion Collisions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656" y="836712"/>
            <a:ext cx="3740344" cy="2664296"/>
          </a:xfrm>
          <a:prstGeom prst="rect">
            <a:avLst/>
          </a:prstGeom>
          <a:noFill/>
          <a:ln w="9525">
            <a:solidFill>
              <a:srgbClr val="0059FF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95436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Decouple viscosity from fluctuation: Beam flexibility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628800"/>
            <a:ext cx="4896544" cy="3126333"/>
          </a:xfrm>
        </p:spPr>
        <p:txBody>
          <a:bodyPr/>
          <a:lstStyle/>
          <a:p>
            <a:r>
              <a:rPr lang="en-US" dirty="0" smtClean="0"/>
              <a:t>Change initial conditions: </a:t>
            </a:r>
            <a:br>
              <a:rPr lang="en-US" dirty="0" smtClean="0"/>
            </a:br>
            <a:r>
              <a:rPr lang="en-US" dirty="0" err="1" smtClean="0"/>
              <a:t>Au+Au</a:t>
            </a:r>
            <a:r>
              <a:rPr lang="en-US" dirty="0" smtClean="0"/>
              <a:t>, </a:t>
            </a:r>
            <a:r>
              <a:rPr lang="en-US" dirty="0" err="1" smtClean="0"/>
              <a:t>Pb+Pb</a:t>
            </a:r>
            <a:r>
              <a:rPr lang="en-US" dirty="0" smtClean="0"/>
              <a:t>, </a:t>
            </a:r>
            <a:r>
              <a:rPr lang="en-US" dirty="0" err="1" smtClean="0"/>
              <a:t>Cu+Pb</a:t>
            </a:r>
            <a:r>
              <a:rPr lang="en-US" dirty="0" smtClean="0"/>
              <a:t>, U+U</a:t>
            </a:r>
          </a:p>
          <a:p>
            <a:r>
              <a:rPr lang="en-US" dirty="0" smtClean="0"/>
              <a:t>Quantify initial state fluctuation and viscosity </a:t>
            </a:r>
            <a:br>
              <a:rPr lang="en-US" dirty="0" smtClean="0"/>
            </a:br>
            <a:r>
              <a:rPr lang="en-US" dirty="0" smtClean="0"/>
              <a:t>(+-10%?)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24537" y="1052736"/>
            <a:ext cx="4319463" cy="639762"/>
          </a:xfrm>
        </p:spPr>
        <p:txBody>
          <a:bodyPr/>
          <a:lstStyle/>
          <a:p>
            <a:r>
              <a:rPr lang="en-US" dirty="0" smtClean="0"/>
              <a:t>Program beyond 2015+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499992" cy="4464495"/>
          </a:xfrm>
        </p:spPr>
        <p:txBody>
          <a:bodyPr/>
          <a:lstStyle/>
          <a:p>
            <a:r>
              <a:rPr lang="en-US" dirty="0" smtClean="0"/>
              <a:t>Beyond phase I BES</a:t>
            </a:r>
          </a:p>
          <a:p>
            <a:r>
              <a:rPr lang="en-US" dirty="0" smtClean="0"/>
              <a:t>Mapping viscosity/s in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, T) phase diagram</a:t>
            </a:r>
          </a:p>
          <a:p>
            <a:r>
              <a:rPr lang="en-US" dirty="0" smtClean="0"/>
              <a:t>If critical point or 1</a:t>
            </a:r>
            <a:r>
              <a:rPr lang="en-US" baseline="30000" dirty="0" smtClean="0"/>
              <a:t>st</a:t>
            </a:r>
            <a:r>
              <a:rPr lang="en-US" dirty="0" smtClean="0"/>
              <a:t> order phase transition line or softening EOS: </a:t>
            </a:r>
            <a:br>
              <a:rPr lang="en-US" dirty="0" smtClean="0"/>
            </a:br>
            <a:r>
              <a:rPr lang="en-US" dirty="0" smtClean="0"/>
              <a:t>bulk and shear viscosity</a:t>
            </a:r>
          </a:p>
          <a:p>
            <a:r>
              <a:rPr lang="en-US" dirty="0" smtClean="0"/>
              <a:t>PID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Deviation from statistics</a:t>
            </a:r>
          </a:p>
          <a:p>
            <a:r>
              <a:rPr lang="en-US" dirty="0" err="1" smtClean="0">
                <a:solidFill>
                  <a:srgbClr val="0000CC"/>
                </a:solidFill>
              </a:rPr>
              <a:t>pA</a:t>
            </a:r>
            <a:r>
              <a:rPr lang="en-US" dirty="0" smtClean="0">
                <a:solidFill>
                  <a:srgbClr val="0000CC"/>
                </a:solidFill>
              </a:rPr>
              <a:t> program on initial state configuration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3573016"/>
            <a:ext cx="4427984" cy="3096344"/>
            <a:chOff x="0" y="3284984"/>
            <a:chExt cx="4584565" cy="3362890"/>
          </a:xfrm>
        </p:grpSpPr>
        <p:pic>
          <p:nvPicPr>
            <p:cNvPr id="2170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284984"/>
              <a:ext cx="4584565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64472" y="6309320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Paul Sorensen</a:t>
              </a:r>
              <a:endParaRPr lang="en-US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is the QCD critical point?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805264"/>
            <a:ext cx="8532440" cy="5334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</a:rPr>
              <a:t>landmark on the QCD phase diagram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626225"/>
            <a:ext cx="2133600" cy="155575"/>
          </a:xfrm>
          <a:prstGeom prst="rect">
            <a:avLst/>
          </a:prstGeom>
        </p:spPr>
        <p:txBody>
          <a:bodyPr/>
          <a:lstStyle/>
          <a:p>
            <a:fld id="{B90438A2-A46A-4716-8770-8D9C2D2582E7}" type="slidenum">
              <a:rPr lang="en-US"/>
              <a:pPr/>
              <a:t>12</a:t>
            </a:fld>
            <a:endParaRPr lang="en-US"/>
          </a:p>
        </p:txBody>
      </p:sp>
      <p:pic>
        <p:nvPicPr>
          <p:cNvPr id="7174" name="Picture 6" descr="LRP cover figure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52736"/>
            <a:ext cx="426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04048" y="105273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Phase II Expedition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355976" y="1628800"/>
            <a:ext cx="4608512" cy="38164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39, 62, and 200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collisions are qualitatively similar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extends to LHC energies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changes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appear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lower energies (11.5, 7.7)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Narrowing down the region of interest (19.6, 27) in run 11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(2015+):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detailed study of the key region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Finer energy steps with higher statistics, beam species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Quantify the properties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090"/>
          </a:xfrm>
        </p:spPr>
        <p:txBody>
          <a:bodyPr/>
          <a:lstStyle/>
          <a:p>
            <a:pPr algn="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sQGP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properties and phase diagram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860032" cy="4929411"/>
          </a:xfrm>
        </p:spPr>
        <p:txBody>
          <a:bodyPr/>
          <a:lstStyle/>
          <a:p>
            <a:r>
              <a:rPr lang="en-US" dirty="0" smtClean="0"/>
              <a:t>Charm hydrodynamic flow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with different beam species at top energy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More particles to test thermal model (~x100)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680520" cy="4320480"/>
          </a:xfrm>
        </p:spPr>
        <p:txBody>
          <a:bodyPr/>
          <a:lstStyle/>
          <a:p>
            <a:r>
              <a:rPr lang="en-US" sz="2400" dirty="0" smtClean="0"/>
              <a:t>Charmed correlation with HFT (</a:t>
            </a:r>
            <a:r>
              <a:rPr lang="en-US" sz="2400" dirty="0" smtClean="0">
                <a:solidFill>
                  <a:srgbClr val="FF00FF"/>
                </a:solidFill>
              </a:rPr>
              <a:t>fast readout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Phase II BES for precision viscosity (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/s)</a:t>
            </a:r>
            <a:r>
              <a:rPr lang="en-US" sz="2400" dirty="0" smtClean="0">
                <a:solidFill>
                  <a:srgbClr val="0070C0"/>
                </a:solidFill>
              </a:rPr>
              <a:t> in phase diagram(</a:t>
            </a:r>
            <a:r>
              <a:rPr lang="en-US" sz="2400" dirty="0" err="1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0070C0"/>
                </a:solidFill>
              </a:rPr>
              <a:t>,T</a:t>
            </a:r>
            <a:r>
              <a:rPr lang="en-US" sz="2400" dirty="0" smtClean="0">
                <a:solidFill>
                  <a:srgbClr val="0070C0"/>
                </a:solidFill>
              </a:rPr>
              <a:t>) plane?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 smtClean="0">
                <a:solidFill>
                  <a:srgbClr val="0000CC"/>
                </a:solidFill>
              </a:rPr>
              <a:t>pA</a:t>
            </a:r>
            <a:r>
              <a:rPr lang="en-US" sz="2400" dirty="0" smtClean="0">
                <a:solidFill>
                  <a:srgbClr val="0000CC"/>
                </a:solidFill>
              </a:rPr>
              <a:t> program to understand the initial-state gluon  configuration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908720"/>
            <a:ext cx="200086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Beyond 2017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jet energy loss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1560" y="836712"/>
            <a:ext cx="4320480" cy="3744417"/>
          </a:xfrm>
        </p:spPr>
        <p:txBody>
          <a:bodyPr/>
          <a:lstStyle/>
          <a:p>
            <a:r>
              <a:rPr lang="en-US" sz="2200" dirty="0" smtClean="0"/>
              <a:t>Quark </a:t>
            </a:r>
            <a:r>
              <a:rPr lang="en-US" sz="2200" dirty="0" err="1" smtClean="0"/>
              <a:t>vs</a:t>
            </a:r>
            <a:r>
              <a:rPr lang="en-US" sz="2200" dirty="0" smtClean="0"/>
              <a:t> gluon: </a:t>
            </a:r>
            <a:br>
              <a:rPr lang="en-US" sz="2200" dirty="0" smtClean="0"/>
            </a:br>
            <a:r>
              <a:rPr lang="en-US" sz="2200" dirty="0" smtClean="0"/>
              <a:t>color factor</a:t>
            </a:r>
          </a:p>
          <a:p>
            <a:r>
              <a:rPr lang="en-US" sz="2200" dirty="0" smtClean="0"/>
              <a:t>heavy </a:t>
            </a:r>
            <a:r>
              <a:rPr lang="en-US" sz="2200" dirty="0" err="1" smtClean="0"/>
              <a:t>vs</a:t>
            </a:r>
            <a:r>
              <a:rPr lang="en-US" sz="2200" dirty="0" smtClean="0"/>
              <a:t> light quarks:</a:t>
            </a:r>
            <a:br>
              <a:rPr lang="en-US" sz="2200" dirty="0" smtClean="0"/>
            </a:br>
            <a:r>
              <a:rPr lang="en-US" sz="2200" dirty="0" err="1" smtClean="0"/>
              <a:t>deadcone</a:t>
            </a:r>
            <a:r>
              <a:rPr lang="en-US" sz="2200" dirty="0" smtClean="0"/>
              <a:t> effect</a:t>
            </a:r>
          </a:p>
          <a:p>
            <a:r>
              <a:rPr lang="en-US" sz="2200" dirty="0" smtClean="0"/>
              <a:t>Heavy-quarks in medium resonant states?</a:t>
            </a:r>
          </a:p>
          <a:p>
            <a:r>
              <a:rPr lang="en-US" sz="2200" dirty="0" smtClean="0"/>
              <a:t>RHIC advantage: </a:t>
            </a:r>
            <a:br>
              <a:rPr lang="en-US" sz="2200" dirty="0" smtClean="0"/>
            </a:br>
            <a:r>
              <a:rPr lang="en-US" sz="2200" dirty="0" smtClean="0"/>
              <a:t>Leading </a:t>
            </a:r>
            <a:r>
              <a:rPr lang="en-US" sz="2200" dirty="0" err="1" smtClean="0"/>
              <a:t>hadron</a:t>
            </a:r>
            <a:r>
              <a:rPr lang="en-US" sz="2200" dirty="0" smtClean="0"/>
              <a:t> PID at </a:t>
            </a:r>
            <a:r>
              <a:rPr lang="en-US" sz="2200" dirty="0" smtClean="0"/>
              <a:t>high-z, [10,20]</a:t>
            </a:r>
            <a:r>
              <a:rPr lang="en-US" sz="2200" dirty="0" err="1" smtClean="0"/>
              <a:t>GeV</a:t>
            </a:r>
            <a:r>
              <a:rPr lang="en-US" sz="2200" dirty="0" smtClean="0"/>
              <a:t>/c</a:t>
            </a:r>
            <a:endParaRPr lang="en-US" sz="2200" dirty="0"/>
          </a:p>
        </p:txBody>
      </p:sp>
      <p:grpSp>
        <p:nvGrpSpPr>
          <p:cNvPr id="6" name="Content Placeholder 5"/>
          <p:cNvGrpSpPr>
            <a:grpSpLocks noGrp="1"/>
          </p:cNvGrpSpPr>
          <p:nvPr>
            <p:ph sz="half" idx="2"/>
          </p:nvPr>
        </p:nvGrpSpPr>
        <p:grpSpPr>
          <a:xfrm>
            <a:off x="5105400" y="980728"/>
            <a:ext cx="4038600" cy="4525963"/>
            <a:chOff x="609600" y="3200400"/>
            <a:chExt cx="3200400" cy="3141376"/>
          </a:xfrm>
        </p:grpSpPr>
        <p:pic>
          <p:nvPicPr>
            <p:cNvPr id="7" name="Picture 9" descr="wick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609600" y="3200400"/>
              <a:ext cx="3200400" cy="3141376"/>
            </a:xfrm>
            <a:prstGeom prst="rect">
              <a:avLst/>
            </a:prstGeom>
            <a:noFill/>
            <a:ln/>
          </p:spPr>
        </p:pic>
        <p:sp>
          <p:nvSpPr>
            <p:cNvPr id="8" name="TextBox 7"/>
            <p:cNvSpPr txBox="1"/>
            <p:nvPr/>
          </p:nvSpPr>
          <p:spPr>
            <a:xfrm>
              <a:off x="2590800" y="3429000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WHDG</a:t>
              </a:r>
              <a:endParaRPr lang="en-US" dirty="0"/>
            </a:p>
          </p:txBody>
        </p:sp>
      </p:grpSp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54006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2400"/>
            <a:ext cx="8532440" cy="4572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Loss and fundamental QCD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7772400" cy="11445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300" dirty="0">
                <a:latin typeface="Times New Roman" pitchFamily="18" charset="0"/>
              </a:rPr>
              <a:t> Experimentally observable (of </a:t>
            </a:r>
            <a:r>
              <a:rPr lang="en-US" sz="2300" dirty="0" err="1">
                <a:latin typeface="Times New Roman" pitchFamily="18" charset="0"/>
              </a:rPr>
              <a:t>E</a:t>
            </a:r>
            <a:r>
              <a:rPr lang="en-US" sz="2300" baseline="-25000" dirty="0" err="1">
                <a:latin typeface="Times New Roman" pitchFamily="18" charset="0"/>
              </a:rPr>
              <a:t>loss</a:t>
            </a:r>
            <a:r>
              <a:rPr lang="en-US" sz="2300" dirty="0">
                <a:latin typeface="Times New Roman" pitchFamily="18" charset="0"/>
              </a:rPr>
              <a:t>) related to basic ingredient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300" dirty="0">
                <a:latin typeface="Times New Roman" pitchFamily="18" charset="0"/>
              </a:rPr>
              <a:t>of QCD - Gauge Group  through Color Factors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None/>
            </a:pPr>
            <a:r>
              <a:rPr lang="en-US" sz="2300" dirty="0">
                <a:latin typeface="Times New Roman" pitchFamily="18" charset="0"/>
              </a:rPr>
              <a:t>Or extracting an effective Color Factor </a:t>
            </a:r>
            <a:endParaRPr lang="en-US" sz="20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67544" y="6237312"/>
            <a:ext cx="2376488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R. </a:t>
            </a:r>
            <a:r>
              <a:rPr lang="en-US" sz="1200" dirty="0" err="1">
                <a:latin typeface="Times New Roman" pitchFamily="18" charset="0"/>
              </a:rPr>
              <a:t>Baier</a:t>
            </a:r>
            <a:r>
              <a:rPr lang="en-US" sz="1200" dirty="0">
                <a:latin typeface="Times New Roman" pitchFamily="18" charset="0"/>
              </a:rPr>
              <a:t> et al., NPB 483 (1997) 291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2915816" y="6237312"/>
            <a:ext cx="2630488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M. </a:t>
            </a:r>
            <a:r>
              <a:rPr lang="en-US" sz="1200" dirty="0" err="1">
                <a:latin typeface="Times New Roman" pitchFamily="18" charset="0"/>
              </a:rPr>
              <a:t>Gyulassy</a:t>
            </a:r>
            <a:r>
              <a:rPr lang="en-US" sz="1200" dirty="0">
                <a:latin typeface="Times New Roman" pitchFamily="18" charset="0"/>
              </a:rPr>
              <a:t> et al., PRL 85 (2000) 5535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019800" y="6248400"/>
            <a:ext cx="2114550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S. Wicks et al, </a:t>
            </a:r>
            <a:r>
              <a:rPr lang="en-US" sz="1200" dirty="0" err="1">
                <a:latin typeface="Times New Roman" pitchFamily="18" charset="0"/>
              </a:rPr>
              <a:t>nucl-th</a:t>
            </a:r>
            <a:r>
              <a:rPr lang="en-US" sz="1200" dirty="0">
                <a:latin typeface="Times New Roman" pitchFamily="18" charset="0"/>
              </a:rPr>
              <a:t>/0512076</a:t>
            </a:r>
            <a:endParaRPr lang="en-US" sz="1600" dirty="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46506" y="764704"/>
            <a:ext cx="5819748" cy="2711450"/>
            <a:chOff x="2016" y="960"/>
            <a:chExt cx="2160" cy="1248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016" y="960"/>
              <a:ext cx="2160" cy="1248"/>
              <a:chOff x="768" y="-1296"/>
              <a:chExt cx="2160" cy="1248"/>
            </a:xfrm>
          </p:grpSpPr>
          <p:sp>
            <p:nvSpPr>
              <p:cNvPr id="7211" name="Rectangle 11"/>
              <p:cNvSpPr>
                <a:spLocks noChangeArrowheads="1"/>
              </p:cNvSpPr>
              <p:nvPr/>
            </p:nvSpPr>
            <p:spPr bwMode="auto">
              <a:xfrm>
                <a:off x="864" y="-960"/>
                <a:ext cx="2064" cy="912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Freeform 12"/>
              <p:cNvSpPr>
                <a:spLocks noChangeArrowheads="1"/>
              </p:cNvSpPr>
              <p:nvPr/>
            </p:nvSpPr>
            <p:spPr bwMode="auto">
              <a:xfrm>
                <a:off x="768" y="-1296"/>
                <a:ext cx="459" cy="565"/>
              </a:xfrm>
              <a:custGeom>
                <a:avLst/>
                <a:gdLst>
                  <a:gd name="T0" fmla="*/ 0 w 2160"/>
                  <a:gd name="T1" fmla="*/ 0 h 2797"/>
                  <a:gd name="T2" fmla="*/ 61 w 2160"/>
                  <a:gd name="T3" fmla="*/ 69 h 2797"/>
                  <a:gd name="T4" fmla="*/ 174 w 2160"/>
                  <a:gd name="T5" fmla="*/ 70 h 2797"/>
                  <a:gd name="T6" fmla="*/ 89 w 2160"/>
                  <a:gd name="T7" fmla="*/ 38 h 2797"/>
                  <a:gd name="T8" fmla="*/ 88 w 2160"/>
                  <a:gd name="T9" fmla="*/ 123 h 2797"/>
                  <a:gd name="T10" fmla="*/ 175 w 2160"/>
                  <a:gd name="T11" fmla="*/ 187 h 2797"/>
                  <a:gd name="T12" fmla="*/ 207 w 2160"/>
                  <a:gd name="T13" fmla="*/ 144 h 2797"/>
                  <a:gd name="T14" fmla="*/ 139 w 2160"/>
                  <a:gd name="T15" fmla="*/ 178 h 2797"/>
                  <a:gd name="T16" fmla="*/ 178 w 2160"/>
                  <a:gd name="T17" fmla="*/ 255 h 2797"/>
                  <a:gd name="T18" fmla="*/ 286 w 2160"/>
                  <a:gd name="T19" fmla="*/ 286 h 2797"/>
                  <a:gd name="T20" fmla="*/ 218 w 2160"/>
                  <a:gd name="T21" fmla="*/ 244 h 2797"/>
                  <a:gd name="T22" fmla="*/ 232 w 2160"/>
                  <a:gd name="T23" fmla="*/ 330 h 2797"/>
                  <a:gd name="T24" fmla="*/ 314 w 2160"/>
                  <a:gd name="T25" fmla="*/ 395 h 2797"/>
                  <a:gd name="T26" fmla="*/ 324 w 2160"/>
                  <a:gd name="T27" fmla="*/ 342 h 2797"/>
                  <a:gd name="T28" fmla="*/ 262 w 2160"/>
                  <a:gd name="T29" fmla="*/ 385 h 2797"/>
                  <a:gd name="T30" fmla="*/ 307 w 2160"/>
                  <a:gd name="T31" fmla="*/ 462 h 2797"/>
                  <a:gd name="T32" fmla="*/ 406 w 2160"/>
                  <a:gd name="T33" fmla="*/ 511 h 2797"/>
                  <a:gd name="T34" fmla="*/ 398 w 2160"/>
                  <a:gd name="T35" fmla="*/ 451 h 2797"/>
                  <a:gd name="T36" fmla="*/ 345 w 2160"/>
                  <a:gd name="T37" fmla="*/ 507 h 2797"/>
                  <a:gd name="T38" fmla="*/ 356 w 2160"/>
                  <a:gd name="T39" fmla="*/ 532 h 2797"/>
                  <a:gd name="T40" fmla="*/ 371 w 2160"/>
                  <a:gd name="T41" fmla="*/ 558 h 2797"/>
                  <a:gd name="T42" fmla="*/ 376 w 2160"/>
                  <a:gd name="T43" fmla="*/ 565 h 27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"/>
                  <a:gd name="T67" fmla="*/ 0 h 2797"/>
                  <a:gd name="T68" fmla="*/ 2160 w 2160"/>
                  <a:gd name="T69" fmla="*/ 2797 h 27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" h="2797">
                    <a:moveTo>
                      <a:pt x="0" y="0"/>
                    </a:moveTo>
                    <a:cubicBezTo>
                      <a:pt x="72" y="119"/>
                      <a:pt x="173" y="235"/>
                      <a:pt x="287" y="341"/>
                    </a:cubicBezTo>
                    <a:cubicBezTo>
                      <a:pt x="425" y="464"/>
                      <a:pt x="747" y="489"/>
                      <a:pt x="819" y="347"/>
                    </a:cubicBezTo>
                    <a:cubicBezTo>
                      <a:pt x="917" y="150"/>
                      <a:pt x="527" y="139"/>
                      <a:pt x="417" y="187"/>
                    </a:cubicBezTo>
                    <a:cubicBezTo>
                      <a:pt x="227" y="276"/>
                      <a:pt x="342" y="472"/>
                      <a:pt x="413" y="609"/>
                    </a:cubicBezTo>
                    <a:cubicBezTo>
                      <a:pt x="476" y="746"/>
                      <a:pt x="630" y="879"/>
                      <a:pt x="824" y="927"/>
                    </a:cubicBezTo>
                    <a:cubicBezTo>
                      <a:pt x="955" y="954"/>
                      <a:pt x="1294" y="815"/>
                      <a:pt x="973" y="712"/>
                    </a:cubicBezTo>
                    <a:cubicBezTo>
                      <a:pt x="812" y="660"/>
                      <a:pt x="555" y="702"/>
                      <a:pt x="652" y="882"/>
                    </a:cubicBezTo>
                    <a:cubicBezTo>
                      <a:pt x="725" y="1003"/>
                      <a:pt x="726" y="1148"/>
                      <a:pt x="836" y="1264"/>
                    </a:cubicBezTo>
                    <a:cubicBezTo>
                      <a:pt x="946" y="1385"/>
                      <a:pt x="1192" y="1534"/>
                      <a:pt x="1347" y="1418"/>
                    </a:cubicBezTo>
                    <a:cubicBezTo>
                      <a:pt x="1486" y="1302"/>
                      <a:pt x="1160" y="1051"/>
                      <a:pt x="1024" y="1207"/>
                    </a:cubicBezTo>
                    <a:cubicBezTo>
                      <a:pt x="910" y="1338"/>
                      <a:pt x="1014" y="1500"/>
                      <a:pt x="1093" y="1632"/>
                    </a:cubicBezTo>
                    <a:cubicBezTo>
                      <a:pt x="1169" y="1768"/>
                      <a:pt x="1313" y="1884"/>
                      <a:pt x="1479" y="1957"/>
                    </a:cubicBezTo>
                    <a:cubicBezTo>
                      <a:pt x="1773" y="2084"/>
                      <a:pt x="1761" y="1748"/>
                      <a:pt x="1525" y="1693"/>
                    </a:cubicBezTo>
                    <a:cubicBezTo>
                      <a:pt x="1328" y="1649"/>
                      <a:pt x="1116" y="1743"/>
                      <a:pt x="1233" y="1906"/>
                    </a:cubicBezTo>
                    <a:cubicBezTo>
                      <a:pt x="1318" y="2030"/>
                      <a:pt x="1315" y="2184"/>
                      <a:pt x="1446" y="2285"/>
                    </a:cubicBezTo>
                    <a:cubicBezTo>
                      <a:pt x="1581" y="2390"/>
                      <a:pt x="1667" y="2547"/>
                      <a:pt x="1912" y="2529"/>
                    </a:cubicBezTo>
                    <a:cubicBezTo>
                      <a:pt x="2159" y="2513"/>
                      <a:pt x="2052" y="2287"/>
                      <a:pt x="1871" y="2235"/>
                    </a:cubicBezTo>
                    <a:cubicBezTo>
                      <a:pt x="1624" y="2178"/>
                      <a:pt x="1553" y="2387"/>
                      <a:pt x="1622" y="2510"/>
                    </a:cubicBezTo>
                    <a:lnTo>
                      <a:pt x="1673" y="2633"/>
                    </a:lnTo>
                    <a:lnTo>
                      <a:pt x="1747" y="2763"/>
                    </a:lnTo>
                    <a:lnTo>
                      <a:pt x="1770" y="2796"/>
                    </a:lnTo>
                  </a:path>
                </a:pathLst>
              </a:custGeom>
              <a:noFill/>
              <a:ln w="4572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13"/>
              <p:cNvSpPr>
                <a:spLocks noChangeArrowheads="1"/>
              </p:cNvSpPr>
              <p:nvPr/>
            </p:nvSpPr>
            <p:spPr bwMode="auto">
              <a:xfrm>
                <a:off x="902" y="-770"/>
                <a:ext cx="2026" cy="449"/>
              </a:xfrm>
              <a:custGeom>
                <a:avLst/>
                <a:gdLst>
                  <a:gd name="T0" fmla="*/ 0 w 9526"/>
                  <a:gd name="T1" fmla="*/ 449 h 2224"/>
                  <a:gd name="T2" fmla="*/ 270 w 9526"/>
                  <a:gd name="T3" fmla="*/ 54 h 2224"/>
                  <a:gd name="T4" fmla="*/ 529 w 9526"/>
                  <a:gd name="T5" fmla="*/ 96 h 2224"/>
                  <a:gd name="T6" fmla="*/ 2026 w 9526"/>
                  <a:gd name="T7" fmla="*/ 0 h 2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26"/>
                  <a:gd name="T13" fmla="*/ 0 h 2224"/>
                  <a:gd name="T14" fmla="*/ 9526 w 9526"/>
                  <a:gd name="T15" fmla="*/ 2224 h 2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26" h="2224">
                    <a:moveTo>
                      <a:pt x="0" y="2223"/>
                    </a:moveTo>
                    <a:lnTo>
                      <a:pt x="1270" y="265"/>
                    </a:lnTo>
                    <a:lnTo>
                      <a:pt x="2487" y="477"/>
                    </a:lnTo>
                    <a:lnTo>
                      <a:pt x="9525" y="0"/>
                    </a:lnTo>
                  </a:path>
                </a:pathLst>
              </a:custGeom>
              <a:noFill/>
              <a:ln w="73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14"/>
              <p:cNvSpPr>
                <a:spLocks noChangeArrowheads="1"/>
              </p:cNvSpPr>
              <p:nvPr/>
            </p:nvSpPr>
            <p:spPr bwMode="auto">
              <a:xfrm>
                <a:off x="1497" y="-663"/>
                <a:ext cx="285" cy="320"/>
              </a:xfrm>
              <a:custGeom>
                <a:avLst/>
                <a:gdLst>
                  <a:gd name="T0" fmla="*/ 0 w 1343"/>
                  <a:gd name="T1" fmla="*/ 0 h 1589"/>
                  <a:gd name="T2" fmla="*/ 38 w 1343"/>
                  <a:gd name="T3" fmla="*/ 39 h 1589"/>
                  <a:gd name="T4" fmla="*/ 108 w 1343"/>
                  <a:gd name="T5" fmla="*/ 39 h 1589"/>
                  <a:gd name="T6" fmla="*/ 55 w 1343"/>
                  <a:gd name="T7" fmla="*/ 21 h 1589"/>
                  <a:gd name="T8" fmla="*/ 55 w 1343"/>
                  <a:gd name="T9" fmla="*/ 69 h 1589"/>
                  <a:gd name="T10" fmla="*/ 109 w 1343"/>
                  <a:gd name="T11" fmla="*/ 106 h 1589"/>
                  <a:gd name="T12" fmla="*/ 128 w 1343"/>
                  <a:gd name="T13" fmla="*/ 82 h 1589"/>
                  <a:gd name="T14" fmla="*/ 86 w 1343"/>
                  <a:gd name="T15" fmla="*/ 101 h 1589"/>
                  <a:gd name="T16" fmla="*/ 110 w 1343"/>
                  <a:gd name="T17" fmla="*/ 145 h 1589"/>
                  <a:gd name="T18" fmla="*/ 178 w 1343"/>
                  <a:gd name="T19" fmla="*/ 162 h 1589"/>
                  <a:gd name="T20" fmla="*/ 135 w 1343"/>
                  <a:gd name="T21" fmla="*/ 138 h 1589"/>
                  <a:gd name="T22" fmla="*/ 144 w 1343"/>
                  <a:gd name="T23" fmla="*/ 187 h 1589"/>
                  <a:gd name="T24" fmla="*/ 195 w 1343"/>
                  <a:gd name="T25" fmla="*/ 224 h 1589"/>
                  <a:gd name="T26" fmla="*/ 201 w 1343"/>
                  <a:gd name="T27" fmla="*/ 194 h 1589"/>
                  <a:gd name="T28" fmla="*/ 163 w 1343"/>
                  <a:gd name="T29" fmla="*/ 218 h 1589"/>
                  <a:gd name="T30" fmla="*/ 191 w 1343"/>
                  <a:gd name="T31" fmla="*/ 261 h 1589"/>
                  <a:gd name="T32" fmla="*/ 252 w 1343"/>
                  <a:gd name="T33" fmla="*/ 289 h 1589"/>
                  <a:gd name="T34" fmla="*/ 247 w 1343"/>
                  <a:gd name="T35" fmla="*/ 256 h 1589"/>
                  <a:gd name="T36" fmla="*/ 214 w 1343"/>
                  <a:gd name="T37" fmla="*/ 287 h 1589"/>
                  <a:gd name="T38" fmla="*/ 221 w 1343"/>
                  <a:gd name="T39" fmla="*/ 301 h 1589"/>
                  <a:gd name="T40" fmla="*/ 230 w 1343"/>
                  <a:gd name="T41" fmla="*/ 316 h 1589"/>
                  <a:gd name="T42" fmla="*/ 233 w 1343"/>
                  <a:gd name="T43" fmla="*/ 320 h 1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43"/>
                  <a:gd name="T67" fmla="*/ 0 h 1589"/>
                  <a:gd name="T68" fmla="*/ 1343 w 1343"/>
                  <a:gd name="T69" fmla="*/ 1589 h 15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43" h="1589">
                    <a:moveTo>
                      <a:pt x="0" y="0"/>
                    </a:moveTo>
                    <a:cubicBezTo>
                      <a:pt x="44" y="67"/>
                      <a:pt x="108" y="133"/>
                      <a:pt x="179" y="193"/>
                    </a:cubicBezTo>
                    <a:cubicBezTo>
                      <a:pt x="264" y="264"/>
                      <a:pt x="464" y="277"/>
                      <a:pt x="509" y="196"/>
                    </a:cubicBezTo>
                    <a:cubicBezTo>
                      <a:pt x="570" y="85"/>
                      <a:pt x="327" y="78"/>
                      <a:pt x="259" y="106"/>
                    </a:cubicBezTo>
                    <a:cubicBezTo>
                      <a:pt x="141" y="156"/>
                      <a:pt x="212" y="268"/>
                      <a:pt x="257" y="345"/>
                    </a:cubicBezTo>
                    <a:cubicBezTo>
                      <a:pt x="296" y="423"/>
                      <a:pt x="392" y="499"/>
                      <a:pt x="512" y="526"/>
                    </a:cubicBezTo>
                    <a:cubicBezTo>
                      <a:pt x="593" y="541"/>
                      <a:pt x="804" y="463"/>
                      <a:pt x="605" y="405"/>
                    </a:cubicBezTo>
                    <a:cubicBezTo>
                      <a:pt x="504" y="375"/>
                      <a:pt x="345" y="399"/>
                      <a:pt x="405" y="501"/>
                    </a:cubicBezTo>
                    <a:cubicBezTo>
                      <a:pt x="451" y="570"/>
                      <a:pt x="451" y="652"/>
                      <a:pt x="519" y="718"/>
                    </a:cubicBezTo>
                    <a:cubicBezTo>
                      <a:pt x="588" y="787"/>
                      <a:pt x="741" y="871"/>
                      <a:pt x="837" y="805"/>
                    </a:cubicBezTo>
                    <a:cubicBezTo>
                      <a:pt x="923" y="739"/>
                      <a:pt x="721" y="597"/>
                      <a:pt x="637" y="685"/>
                    </a:cubicBezTo>
                    <a:cubicBezTo>
                      <a:pt x="566" y="760"/>
                      <a:pt x="631" y="852"/>
                      <a:pt x="680" y="927"/>
                    </a:cubicBezTo>
                    <a:cubicBezTo>
                      <a:pt x="727" y="1005"/>
                      <a:pt x="816" y="1069"/>
                      <a:pt x="920" y="1111"/>
                    </a:cubicBezTo>
                    <a:cubicBezTo>
                      <a:pt x="1102" y="1183"/>
                      <a:pt x="1095" y="993"/>
                      <a:pt x="948" y="961"/>
                    </a:cubicBezTo>
                    <a:cubicBezTo>
                      <a:pt x="825" y="937"/>
                      <a:pt x="693" y="990"/>
                      <a:pt x="766" y="1083"/>
                    </a:cubicBezTo>
                    <a:cubicBezTo>
                      <a:pt x="819" y="1153"/>
                      <a:pt x="817" y="1240"/>
                      <a:pt x="898" y="1297"/>
                    </a:cubicBezTo>
                    <a:cubicBezTo>
                      <a:pt x="982" y="1357"/>
                      <a:pt x="1036" y="1447"/>
                      <a:pt x="1188" y="1437"/>
                    </a:cubicBezTo>
                    <a:cubicBezTo>
                      <a:pt x="1342" y="1428"/>
                      <a:pt x="1275" y="1299"/>
                      <a:pt x="1163" y="1269"/>
                    </a:cubicBezTo>
                    <a:cubicBezTo>
                      <a:pt x="1009" y="1237"/>
                      <a:pt x="965" y="1356"/>
                      <a:pt x="1007" y="1426"/>
                    </a:cubicBezTo>
                    <a:lnTo>
                      <a:pt x="1040" y="1495"/>
                    </a:lnTo>
                    <a:lnTo>
                      <a:pt x="1086" y="1570"/>
                    </a:lnTo>
                    <a:lnTo>
                      <a:pt x="1100" y="1588"/>
                    </a:lnTo>
                  </a:path>
                </a:pathLst>
              </a:custGeom>
              <a:noFill/>
              <a:ln w="27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15"/>
              <p:cNvSpPr>
                <a:spLocks noChangeArrowheads="1"/>
              </p:cNvSpPr>
              <p:nvPr/>
            </p:nvSpPr>
            <p:spPr bwMode="auto">
              <a:xfrm>
                <a:off x="1741" y="-450"/>
                <a:ext cx="408" cy="98"/>
              </a:xfrm>
              <a:custGeom>
                <a:avLst/>
                <a:gdLst>
                  <a:gd name="T0" fmla="*/ 0 w 1923"/>
                  <a:gd name="T1" fmla="*/ 98 h 490"/>
                  <a:gd name="T2" fmla="*/ 54 w 1923"/>
                  <a:gd name="T3" fmla="*/ 85 h 490"/>
                  <a:gd name="T4" fmla="*/ 89 w 1923"/>
                  <a:gd name="T5" fmla="*/ 27 h 490"/>
                  <a:gd name="T6" fmla="*/ 46 w 1923"/>
                  <a:gd name="T7" fmla="*/ 63 h 490"/>
                  <a:gd name="T8" fmla="*/ 91 w 1923"/>
                  <a:gd name="T9" fmla="*/ 86 h 490"/>
                  <a:gd name="T10" fmla="*/ 150 w 1923"/>
                  <a:gd name="T11" fmla="*/ 59 h 490"/>
                  <a:gd name="T12" fmla="*/ 137 w 1923"/>
                  <a:gd name="T13" fmla="*/ 31 h 490"/>
                  <a:gd name="T14" fmla="*/ 135 w 1923"/>
                  <a:gd name="T15" fmla="*/ 75 h 490"/>
                  <a:gd name="T16" fmla="*/ 186 w 1923"/>
                  <a:gd name="T17" fmla="*/ 76 h 490"/>
                  <a:gd name="T18" fmla="*/ 236 w 1923"/>
                  <a:gd name="T19" fmla="*/ 29 h 490"/>
                  <a:gd name="T20" fmla="*/ 193 w 1923"/>
                  <a:gd name="T21" fmla="*/ 52 h 490"/>
                  <a:gd name="T22" fmla="*/ 242 w 1923"/>
                  <a:gd name="T23" fmla="*/ 68 h 490"/>
                  <a:gd name="T24" fmla="*/ 301 w 1923"/>
                  <a:gd name="T25" fmla="*/ 44 h 490"/>
                  <a:gd name="T26" fmla="*/ 276 w 1923"/>
                  <a:gd name="T27" fmla="*/ 25 h 490"/>
                  <a:gd name="T28" fmla="*/ 280 w 1923"/>
                  <a:gd name="T29" fmla="*/ 68 h 490"/>
                  <a:gd name="T30" fmla="*/ 333 w 1923"/>
                  <a:gd name="T31" fmla="*/ 66 h 490"/>
                  <a:gd name="T32" fmla="*/ 389 w 1923"/>
                  <a:gd name="T33" fmla="*/ 29 h 490"/>
                  <a:gd name="T34" fmla="*/ 355 w 1923"/>
                  <a:gd name="T35" fmla="*/ 17 h 490"/>
                  <a:gd name="T36" fmla="*/ 368 w 1923"/>
                  <a:gd name="T37" fmla="*/ 59 h 490"/>
                  <a:gd name="T38" fmla="*/ 384 w 1923"/>
                  <a:gd name="T39" fmla="*/ 60 h 490"/>
                  <a:gd name="T40" fmla="*/ 403 w 1923"/>
                  <a:gd name="T41" fmla="*/ 59 h 490"/>
                  <a:gd name="T42" fmla="*/ 408 w 1923"/>
                  <a:gd name="T43" fmla="*/ 59 h 4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23"/>
                  <a:gd name="T67" fmla="*/ 0 h 490"/>
                  <a:gd name="T68" fmla="*/ 1923 w 1923"/>
                  <a:gd name="T69" fmla="*/ 490 h 4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23" h="490">
                    <a:moveTo>
                      <a:pt x="0" y="489"/>
                    </a:moveTo>
                    <a:cubicBezTo>
                      <a:pt x="80" y="482"/>
                      <a:pt x="169" y="459"/>
                      <a:pt x="256" y="425"/>
                    </a:cubicBezTo>
                    <a:cubicBezTo>
                      <a:pt x="359" y="384"/>
                      <a:pt x="468" y="216"/>
                      <a:pt x="418" y="137"/>
                    </a:cubicBezTo>
                    <a:cubicBezTo>
                      <a:pt x="350" y="31"/>
                      <a:pt x="226" y="240"/>
                      <a:pt x="218" y="313"/>
                    </a:cubicBezTo>
                    <a:cubicBezTo>
                      <a:pt x="205" y="441"/>
                      <a:pt x="337" y="433"/>
                      <a:pt x="427" y="430"/>
                    </a:cubicBezTo>
                    <a:cubicBezTo>
                      <a:pt x="515" y="434"/>
                      <a:pt x="626" y="387"/>
                      <a:pt x="708" y="294"/>
                    </a:cubicBezTo>
                    <a:cubicBezTo>
                      <a:pt x="760" y="231"/>
                      <a:pt x="794" y="9"/>
                      <a:pt x="647" y="154"/>
                    </a:cubicBezTo>
                    <a:cubicBezTo>
                      <a:pt x="572" y="229"/>
                      <a:pt x="516" y="378"/>
                      <a:pt x="635" y="376"/>
                    </a:cubicBezTo>
                    <a:cubicBezTo>
                      <a:pt x="717" y="369"/>
                      <a:pt x="790" y="409"/>
                      <a:pt x="879" y="381"/>
                    </a:cubicBezTo>
                    <a:cubicBezTo>
                      <a:pt x="974" y="354"/>
                      <a:pt x="1121" y="261"/>
                      <a:pt x="1110" y="145"/>
                    </a:cubicBezTo>
                    <a:cubicBezTo>
                      <a:pt x="1094" y="38"/>
                      <a:pt x="871" y="146"/>
                      <a:pt x="908" y="262"/>
                    </a:cubicBezTo>
                    <a:cubicBezTo>
                      <a:pt x="939" y="360"/>
                      <a:pt x="1052" y="348"/>
                      <a:pt x="1141" y="342"/>
                    </a:cubicBezTo>
                    <a:cubicBezTo>
                      <a:pt x="1232" y="337"/>
                      <a:pt x="1330" y="291"/>
                      <a:pt x="1418" y="220"/>
                    </a:cubicBezTo>
                    <a:cubicBezTo>
                      <a:pt x="1569" y="95"/>
                      <a:pt x="1399" y="10"/>
                      <a:pt x="1300" y="123"/>
                    </a:cubicBezTo>
                    <a:cubicBezTo>
                      <a:pt x="1219" y="219"/>
                      <a:pt x="1202" y="360"/>
                      <a:pt x="1319" y="341"/>
                    </a:cubicBezTo>
                    <a:cubicBezTo>
                      <a:pt x="1406" y="329"/>
                      <a:pt x="1481" y="372"/>
                      <a:pt x="1570" y="329"/>
                    </a:cubicBezTo>
                    <a:cubicBezTo>
                      <a:pt x="1663" y="284"/>
                      <a:pt x="1768" y="281"/>
                      <a:pt x="1832" y="143"/>
                    </a:cubicBezTo>
                    <a:cubicBezTo>
                      <a:pt x="1899" y="4"/>
                      <a:pt x="1754" y="0"/>
                      <a:pt x="1674" y="83"/>
                    </a:cubicBezTo>
                    <a:cubicBezTo>
                      <a:pt x="1571" y="203"/>
                      <a:pt x="1654" y="298"/>
                      <a:pt x="1735" y="296"/>
                    </a:cubicBezTo>
                    <a:lnTo>
                      <a:pt x="1811" y="300"/>
                    </a:lnTo>
                    <a:lnTo>
                      <a:pt x="1900" y="297"/>
                    </a:lnTo>
                    <a:lnTo>
                      <a:pt x="1922" y="293"/>
                    </a:lnTo>
                  </a:path>
                </a:pathLst>
              </a:custGeom>
              <a:noFill/>
              <a:ln w="27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Freeform 16"/>
              <p:cNvSpPr>
                <a:spLocks noChangeArrowheads="1"/>
              </p:cNvSpPr>
              <p:nvPr/>
            </p:nvSpPr>
            <p:spPr bwMode="auto">
              <a:xfrm>
                <a:off x="2153" y="-626"/>
                <a:ext cx="360" cy="239"/>
              </a:xfrm>
              <a:custGeom>
                <a:avLst/>
                <a:gdLst>
                  <a:gd name="T0" fmla="*/ 0 w 1697"/>
                  <a:gd name="T1" fmla="*/ 239 h 1181"/>
                  <a:gd name="T2" fmla="*/ 45 w 1697"/>
                  <a:gd name="T3" fmla="*/ 207 h 1181"/>
                  <a:gd name="T4" fmla="*/ 53 w 1697"/>
                  <a:gd name="T5" fmla="*/ 141 h 1181"/>
                  <a:gd name="T6" fmla="*/ 28 w 1697"/>
                  <a:gd name="T7" fmla="*/ 189 h 1181"/>
                  <a:gd name="T8" fmla="*/ 79 w 1697"/>
                  <a:gd name="T9" fmla="*/ 194 h 1181"/>
                  <a:gd name="T10" fmla="*/ 123 w 1697"/>
                  <a:gd name="T11" fmla="*/ 147 h 1181"/>
                  <a:gd name="T12" fmla="*/ 99 w 1697"/>
                  <a:gd name="T13" fmla="*/ 126 h 1181"/>
                  <a:gd name="T14" fmla="*/ 115 w 1697"/>
                  <a:gd name="T15" fmla="*/ 168 h 1181"/>
                  <a:gd name="T16" fmla="*/ 163 w 1697"/>
                  <a:gd name="T17" fmla="*/ 150 h 1181"/>
                  <a:gd name="T18" fmla="*/ 189 w 1697"/>
                  <a:gd name="T19" fmla="*/ 88 h 1181"/>
                  <a:gd name="T20" fmla="*/ 159 w 1697"/>
                  <a:gd name="T21" fmla="*/ 125 h 1181"/>
                  <a:gd name="T22" fmla="*/ 211 w 1697"/>
                  <a:gd name="T23" fmla="*/ 122 h 1181"/>
                  <a:gd name="T24" fmla="*/ 255 w 1697"/>
                  <a:gd name="T25" fmla="*/ 78 h 1181"/>
                  <a:gd name="T26" fmla="*/ 224 w 1697"/>
                  <a:gd name="T27" fmla="*/ 69 h 1181"/>
                  <a:gd name="T28" fmla="*/ 246 w 1697"/>
                  <a:gd name="T29" fmla="*/ 108 h 1181"/>
                  <a:gd name="T30" fmla="*/ 294 w 1697"/>
                  <a:gd name="T31" fmla="*/ 86 h 1181"/>
                  <a:gd name="T32" fmla="*/ 330 w 1697"/>
                  <a:gd name="T33" fmla="*/ 31 h 1181"/>
                  <a:gd name="T34" fmla="*/ 294 w 1697"/>
                  <a:gd name="T35" fmla="*/ 32 h 1181"/>
                  <a:gd name="T36" fmla="*/ 324 w 1697"/>
                  <a:gd name="T37" fmla="*/ 67 h 1181"/>
                  <a:gd name="T38" fmla="*/ 339 w 1697"/>
                  <a:gd name="T39" fmla="*/ 62 h 1181"/>
                  <a:gd name="T40" fmla="*/ 356 w 1697"/>
                  <a:gd name="T41" fmla="*/ 54 h 1181"/>
                  <a:gd name="T42" fmla="*/ 360 w 1697"/>
                  <a:gd name="T43" fmla="*/ 52 h 11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97"/>
                  <a:gd name="T67" fmla="*/ 0 h 1181"/>
                  <a:gd name="T68" fmla="*/ 1697 w 1697"/>
                  <a:gd name="T69" fmla="*/ 1181 h 11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97" h="1181">
                    <a:moveTo>
                      <a:pt x="0" y="1180"/>
                    </a:moveTo>
                    <a:cubicBezTo>
                      <a:pt x="71" y="1142"/>
                      <a:pt x="144" y="1087"/>
                      <a:pt x="212" y="1021"/>
                    </a:cubicBezTo>
                    <a:cubicBezTo>
                      <a:pt x="290" y="944"/>
                      <a:pt x="326" y="747"/>
                      <a:pt x="249" y="695"/>
                    </a:cubicBezTo>
                    <a:cubicBezTo>
                      <a:pt x="145" y="623"/>
                      <a:pt x="111" y="862"/>
                      <a:pt x="132" y="933"/>
                    </a:cubicBezTo>
                    <a:cubicBezTo>
                      <a:pt x="170" y="1056"/>
                      <a:pt x="288" y="998"/>
                      <a:pt x="371" y="960"/>
                    </a:cubicBezTo>
                    <a:cubicBezTo>
                      <a:pt x="453" y="930"/>
                      <a:pt x="537" y="844"/>
                      <a:pt x="578" y="726"/>
                    </a:cubicBezTo>
                    <a:cubicBezTo>
                      <a:pt x="601" y="648"/>
                      <a:pt x="548" y="431"/>
                      <a:pt x="467" y="621"/>
                    </a:cubicBezTo>
                    <a:cubicBezTo>
                      <a:pt x="427" y="719"/>
                      <a:pt x="432" y="878"/>
                      <a:pt x="541" y="830"/>
                    </a:cubicBezTo>
                    <a:cubicBezTo>
                      <a:pt x="614" y="792"/>
                      <a:pt x="697" y="801"/>
                      <a:pt x="769" y="741"/>
                    </a:cubicBezTo>
                    <a:cubicBezTo>
                      <a:pt x="845" y="680"/>
                      <a:pt x="946" y="536"/>
                      <a:pt x="890" y="433"/>
                    </a:cubicBezTo>
                    <a:cubicBezTo>
                      <a:pt x="834" y="341"/>
                      <a:pt x="671" y="527"/>
                      <a:pt x="749" y="619"/>
                    </a:cubicBezTo>
                    <a:cubicBezTo>
                      <a:pt x="815" y="699"/>
                      <a:pt x="916" y="643"/>
                      <a:pt x="995" y="604"/>
                    </a:cubicBezTo>
                    <a:cubicBezTo>
                      <a:pt x="1077" y="565"/>
                      <a:pt x="1150" y="484"/>
                      <a:pt x="1203" y="385"/>
                    </a:cubicBezTo>
                    <a:cubicBezTo>
                      <a:pt x="1294" y="210"/>
                      <a:pt x="1105" y="198"/>
                      <a:pt x="1057" y="340"/>
                    </a:cubicBezTo>
                    <a:cubicBezTo>
                      <a:pt x="1019" y="459"/>
                      <a:pt x="1058" y="596"/>
                      <a:pt x="1159" y="534"/>
                    </a:cubicBezTo>
                    <a:cubicBezTo>
                      <a:pt x="1234" y="490"/>
                      <a:pt x="1320" y="500"/>
                      <a:pt x="1386" y="426"/>
                    </a:cubicBezTo>
                    <a:cubicBezTo>
                      <a:pt x="1455" y="348"/>
                      <a:pt x="1550" y="306"/>
                      <a:pt x="1556" y="154"/>
                    </a:cubicBezTo>
                    <a:cubicBezTo>
                      <a:pt x="1563" y="0"/>
                      <a:pt x="1430" y="51"/>
                      <a:pt x="1387" y="159"/>
                    </a:cubicBezTo>
                    <a:cubicBezTo>
                      <a:pt x="1338" y="310"/>
                      <a:pt x="1451" y="364"/>
                      <a:pt x="1526" y="333"/>
                    </a:cubicBezTo>
                    <a:lnTo>
                      <a:pt x="1597" y="307"/>
                    </a:lnTo>
                    <a:lnTo>
                      <a:pt x="1677" y="269"/>
                    </a:lnTo>
                    <a:lnTo>
                      <a:pt x="1696" y="257"/>
                    </a:lnTo>
                  </a:path>
                </a:pathLst>
              </a:custGeom>
              <a:noFill/>
              <a:ln w="27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17"/>
              <p:cNvSpPr>
                <a:spLocks noChangeArrowheads="1"/>
              </p:cNvSpPr>
              <p:nvPr/>
            </p:nvSpPr>
            <p:spPr bwMode="auto">
              <a:xfrm>
                <a:off x="2491" y="-595"/>
                <a:ext cx="414" cy="110"/>
              </a:xfrm>
              <a:custGeom>
                <a:avLst/>
                <a:gdLst>
                  <a:gd name="T0" fmla="*/ 414 w 1954"/>
                  <a:gd name="T1" fmla="*/ 31 h 545"/>
                  <a:gd name="T2" fmla="*/ 358 w 1954"/>
                  <a:gd name="T3" fmla="*/ 35 h 545"/>
                  <a:gd name="T4" fmla="*/ 313 w 1954"/>
                  <a:gd name="T5" fmla="*/ 86 h 545"/>
                  <a:gd name="T6" fmla="*/ 362 w 1954"/>
                  <a:gd name="T7" fmla="*/ 59 h 545"/>
                  <a:gd name="T8" fmla="*/ 323 w 1954"/>
                  <a:gd name="T9" fmla="*/ 28 h 545"/>
                  <a:gd name="T10" fmla="*/ 259 w 1954"/>
                  <a:gd name="T11" fmla="*/ 45 h 545"/>
                  <a:gd name="T12" fmla="*/ 266 w 1954"/>
                  <a:gd name="T13" fmla="*/ 74 h 545"/>
                  <a:gd name="T14" fmla="*/ 277 w 1954"/>
                  <a:gd name="T15" fmla="*/ 31 h 545"/>
                  <a:gd name="T16" fmla="*/ 227 w 1954"/>
                  <a:gd name="T17" fmla="*/ 21 h 545"/>
                  <a:gd name="T18" fmla="*/ 169 w 1954"/>
                  <a:gd name="T19" fmla="*/ 59 h 545"/>
                  <a:gd name="T20" fmla="*/ 216 w 1954"/>
                  <a:gd name="T21" fmla="*/ 44 h 545"/>
                  <a:gd name="T22" fmla="*/ 171 w 1954"/>
                  <a:gd name="T23" fmla="*/ 19 h 545"/>
                  <a:gd name="T24" fmla="*/ 108 w 1954"/>
                  <a:gd name="T25" fmla="*/ 33 h 545"/>
                  <a:gd name="T26" fmla="*/ 129 w 1954"/>
                  <a:gd name="T27" fmla="*/ 57 h 545"/>
                  <a:gd name="T28" fmla="*/ 133 w 1954"/>
                  <a:gd name="T29" fmla="*/ 13 h 545"/>
                  <a:gd name="T30" fmla="*/ 81 w 1954"/>
                  <a:gd name="T31" fmla="*/ 6 h 545"/>
                  <a:gd name="T32" fmla="*/ 19 w 1954"/>
                  <a:gd name="T33" fmla="*/ 33 h 545"/>
                  <a:gd name="T34" fmla="*/ 50 w 1954"/>
                  <a:gd name="T35" fmla="*/ 51 h 545"/>
                  <a:gd name="T36" fmla="*/ 45 w 1954"/>
                  <a:gd name="T37" fmla="*/ 6 h 545"/>
                  <a:gd name="T38" fmla="*/ 29 w 1954"/>
                  <a:gd name="T39" fmla="*/ 2 h 545"/>
                  <a:gd name="T40" fmla="*/ 11 w 1954"/>
                  <a:gd name="T41" fmla="*/ 0 h 545"/>
                  <a:gd name="T42" fmla="*/ 6 w 1954"/>
                  <a:gd name="T43" fmla="*/ 0 h 5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54"/>
                  <a:gd name="T67" fmla="*/ 0 h 545"/>
                  <a:gd name="T68" fmla="*/ 1954 w 1954"/>
                  <a:gd name="T69" fmla="*/ 545 h 5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54" h="545">
                    <a:moveTo>
                      <a:pt x="1953" y="156"/>
                    </a:moveTo>
                    <a:cubicBezTo>
                      <a:pt x="1873" y="150"/>
                      <a:pt x="1782" y="156"/>
                      <a:pt x="1689" y="174"/>
                    </a:cubicBezTo>
                    <a:cubicBezTo>
                      <a:pt x="1581" y="196"/>
                      <a:pt x="1444" y="341"/>
                      <a:pt x="1479" y="427"/>
                    </a:cubicBezTo>
                    <a:cubicBezTo>
                      <a:pt x="1527" y="544"/>
                      <a:pt x="1687" y="362"/>
                      <a:pt x="1707" y="292"/>
                    </a:cubicBezTo>
                    <a:cubicBezTo>
                      <a:pt x="1743" y="168"/>
                      <a:pt x="1613" y="152"/>
                      <a:pt x="1523" y="138"/>
                    </a:cubicBezTo>
                    <a:cubicBezTo>
                      <a:pt x="1438" y="118"/>
                      <a:pt x="1320" y="143"/>
                      <a:pt x="1221" y="221"/>
                    </a:cubicBezTo>
                    <a:cubicBezTo>
                      <a:pt x="1159" y="273"/>
                      <a:pt x="1085" y="484"/>
                      <a:pt x="1257" y="369"/>
                    </a:cubicBezTo>
                    <a:cubicBezTo>
                      <a:pt x="1344" y="309"/>
                      <a:pt x="1426" y="173"/>
                      <a:pt x="1309" y="154"/>
                    </a:cubicBezTo>
                    <a:cubicBezTo>
                      <a:pt x="1227" y="145"/>
                      <a:pt x="1163" y="93"/>
                      <a:pt x="1070" y="103"/>
                    </a:cubicBezTo>
                    <a:cubicBezTo>
                      <a:pt x="973" y="113"/>
                      <a:pt x="809" y="178"/>
                      <a:pt x="800" y="294"/>
                    </a:cubicBezTo>
                    <a:cubicBezTo>
                      <a:pt x="797" y="402"/>
                      <a:pt x="1034" y="336"/>
                      <a:pt x="1019" y="216"/>
                    </a:cubicBezTo>
                    <a:cubicBezTo>
                      <a:pt x="1008" y="113"/>
                      <a:pt x="892" y="105"/>
                      <a:pt x="805" y="94"/>
                    </a:cubicBezTo>
                    <a:cubicBezTo>
                      <a:pt x="716" y="81"/>
                      <a:pt x="610" y="110"/>
                      <a:pt x="511" y="163"/>
                    </a:cubicBezTo>
                    <a:cubicBezTo>
                      <a:pt x="340" y="260"/>
                      <a:pt x="491" y="373"/>
                      <a:pt x="609" y="281"/>
                    </a:cubicBezTo>
                    <a:cubicBezTo>
                      <a:pt x="706" y="202"/>
                      <a:pt x="749" y="66"/>
                      <a:pt x="630" y="63"/>
                    </a:cubicBezTo>
                    <a:cubicBezTo>
                      <a:pt x="543" y="58"/>
                      <a:pt x="476" y="3"/>
                      <a:pt x="381" y="29"/>
                    </a:cubicBezTo>
                    <a:cubicBezTo>
                      <a:pt x="281" y="56"/>
                      <a:pt x="177" y="39"/>
                      <a:pt x="89" y="163"/>
                    </a:cubicBezTo>
                    <a:cubicBezTo>
                      <a:pt x="0" y="288"/>
                      <a:pt x="139" y="319"/>
                      <a:pt x="234" y="251"/>
                    </a:cubicBezTo>
                    <a:cubicBezTo>
                      <a:pt x="358" y="152"/>
                      <a:pt x="293" y="45"/>
                      <a:pt x="212" y="30"/>
                    </a:cubicBezTo>
                    <a:lnTo>
                      <a:pt x="139" y="12"/>
                    </a:lnTo>
                    <a:lnTo>
                      <a:pt x="51" y="1"/>
                    </a:lnTo>
                    <a:lnTo>
                      <a:pt x="29" y="0"/>
                    </a:lnTo>
                  </a:path>
                </a:pathLst>
              </a:custGeom>
              <a:noFill/>
              <a:ln w="27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18"/>
              <p:cNvSpPr>
                <a:spLocks noChangeArrowheads="1"/>
              </p:cNvSpPr>
              <p:nvPr/>
            </p:nvSpPr>
            <p:spPr bwMode="auto">
              <a:xfrm>
                <a:off x="1409" y="-393"/>
                <a:ext cx="315" cy="295"/>
              </a:xfrm>
              <a:custGeom>
                <a:avLst/>
                <a:gdLst>
                  <a:gd name="T0" fmla="*/ 0 w 1485"/>
                  <a:gd name="T1" fmla="*/ 295 h 1462"/>
                  <a:gd name="T2" fmla="*/ 38 w 1485"/>
                  <a:gd name="T3" fmla="*/ 255 h 1462"/>
                  <a:gd name="T4" fmla="*/ 32 w 1485"/>
                  <a:gd name="T5" fmla="*/ 189 h 1462"/>
                  <a:gd name="T6" fmla="*/ 17 w 1485"/>
                  <a:gd name="T7" fmla="*/ 241 h 1462"/>
                  <a:gd name="T8" fmla="*/ 68 w 1485"/>
                  <a:gd name="T9" fmla="*/ 237 h 1462"/>
                  <a:gd name="T10" fmla="*/ 101 w 1485"/>
                  <a:gd name="T11" fmla="*/ 182 h 1462"/>
                  <a:gd name="T12" fmla="*/ 74 w 1485"/>
                  <a:gd name="T13" fmla="*/ 166 h 1462"/>
                  <a:gd name="T14" fmla="*/ 98 w 1485"/>
                  <a:gd name="T15" fmla="*/ 204 h 1462"/>
                  <a:gd name="T16" fmla="*/ 142 w 1485"/>
                  <a:gd name="T17" fmla="*/ 178 h 1462"/>
                  <a:gd name="T18" fmla="*/ 154 w 1485"/>
                  <a:gd name="T19" fmla="*/ 112 h 1462"/>
                  <a:gd name="T20" fmla="*/ 133 w 1485"/>
                  <a:gd name="T21" fmla="*/ 154 h 1462"/>
                  <a:gd name="T22" fmla="*/ 183 w 1485"/>
                  <a:gd name="T23" fmla="*/ 142 h 1462"/>
                  <a:gd name="T24" fmla="*/ 217 w 1485"/>
                  <a:gd name="T25" fmla="*/ 90 h 1462"/>
                  <a:gd name="T26" fmla="*/ 185 w 1485"/>
                  <a:gd name="T27" fmla="*/ 87 h 1462"/>
                  <a:gd name="T28" fmla="*/ 214 w 1485"/>
                  <a:gd name="T29" fmla="*/ 121 h 1462"/>
                  <a:gd name="T30" fmla="*/ 257 w 1485"/>
                  <a:gd name="T31" fmla="*/ 91 h 1462"/>
                  <a:gd name="T32" fmla="*/ 281 w 1485"/>
                  <a:gd name="T33" fmla="*/ 31 h 1462"/>
                  <a:gd name="T34" fmla="*/ 246 w 1485"/>
                  <a:gd name="T35" fmla="*/ 38 h 1462"/>
                  <a:gd name="T36" fmla="*/ 283 w 1485"/>
                  <a:gd name="T37" fmla="*/ 67 h 1462"/>
                  <a:gd name="T38" fmla="*/ 296 w 1485"/>
                  <a:gd name="T39" fmla="*/ 59 h 1462"/>
                  <a:gd name="T40" fmla="*/ 311 w 1485"/>
                  <a:gd name="T41" fmla="*/ 49 h 1462"/>
                  <a:gd name="T42" fmla="*/ 315 w 1485"/>
                  <a:gd name="T43" fmla="*/ 46 h 14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85"/>
                  <a:gd name="T67" fmla="*/ 0 h 1462"/>
                  <a:gd name="T68" fmla="*/ 1485 w 1485"/>
                  <a:gd name="T69" fmla="*/ 1462 h 14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85" h="1462">
                    <a:moveTo>
                      <a:pt x="0" y="1461"/>
                    </a:moveTo>
                    <a:cubicBezTo>
                      <a:pt x="62" y="1410"/>
                      <a:pt x="123" y="1342"/>
                      <a:pt x="177" y="1264"/>
                    </a:cubicBezTo>
                    <a:cubicBezTo>
                      <a:pt x="238" y="1173"/>
                      <a:pt x="235" y="973"/>
                      <a:pt x="149" y="937"/>
                    </a:cubicBezTo>
                    <a:cubicBezTo>
                      <a:pt x="33" y="887"/>
                      <a:pt x="47" y="1128"/>
                      <a:pt x="81" y="1193"/>
                    </a:cubicBezTo>
                    <a:cubicBezTo>
                      <a:pt x="142" y="1307"/>
                      <a:pt x="247" y="1227"/>
                      <a:pt x="321" y="1173"/>
                    </a:cubicBezTo>
                    <a:cubicBezTo>
                      <a:pt x="395" y="1128"/>
                      <a:pt x="461" y="1027"/>
                      <a:pt x="478" y="903"/>
                    </a:cubicBezTo>
                    <a:cubicBezTo>
                      <a:pt x="486" y="822"/>
                      <a:pt x="391" y="620"/>
                      <a:pt x="349" y="822"/>
                    </a:cubicBezTo>
                    <a:cubicBezTo>
                      <a:pt x="329" y="926"/>
                      <a:pt x="365" y="1081"/>
                      <a:pt x="462" y="1013"/>
                    </a:cubicBezTo>
                    <a:cubicBezTo>
                      <a:pt x="526" y="961"/>
                      <a:pt x="609" y="954"/>
                      <a:pt x="668" y="881"/>
                    </a:cubicBezTo>
                    <a:cubicBezTo>
                      <a:pt x="731" y="806"/>
                      <a:pt x="802" y="645"/>
                      <a:pt x="727" y="555"/>
                    </a:cubicBezTo>
                    <a:cubicBezTo>
                      <a:pt x="654" y="476"/>
                      <a:pt x="531" y="690"/>
                      <a:pt x="625" y="765"/>
                    </a:cubicBezTo>
                    <a:cubicBezTo>
                      <a:pt x="705" y="831"/>
                      <a:pt x="794" y="756"/>
                      <a:pt x="863" y="703"/>
                    </a:cubicBezTo>
                    <a:cubicBezTo>
                      <a:pt x="936" y="648"/>
                      <a:pt x="992" y="555"/>
                      <a:pt x="1025" y="447"/>
                    </a:cubicBezTo>
                    <a:cubicBezTo>
                      <a:pt x="1080" y="258"/>
                      <a:pt x="892" y="283"/>
                      <a:pt x="873" y="432"/>
                    </a:cubicBezTo>
                    <a:cubicBezTo>
                      <a:pt x="859" y="556"/>
                      <a:pt x="924" y="683"/>
                      <a:pt x="1011" y="602"/>
                    </a:cubicBezTo>
                    <a:cubicBezTo>
                      <a:pt x="1076" y="544"/>
                      <a:pt x="1162" y="537"/>
                      <a:pt x="1212" y="452"/>
                    </a:cubicBezTo>
                    <a:cubicBezTo>
                      <a:pt x="1265" y="362"/>
                      <a:pt x="1350" y="302"/>
                      <a:pt x="1326" y="152"/>
                    </a:cubicBezTo>
                    <a:cubicBezTo>
                      <a:pt x="1303" y="0"/>
                      <a:pt x="1183" y="76"/>
                      <a:pt x="1161" y="190"/>
                    </a:cubicBezTo>
                    <a:cubicBezTo>
                      <a:pt x="1143" y="348"/>
                      <a:pt x="1264" y="379"/>
                      <a:pt x="1332" y="334"/>
                    </a:cubicBezTo>
                    <a:lnTo>
                      <a:pt x="1396" y="294"/>
                    </a:lnTo>
                    <a:lnTo>
                      <a:pt x="1467" y="241"/>
                    </a:lnTo>
                    <a:lnTo>
                      <a:pt x="1484" y="226"/>
                    </a:lnTo>
                  </a:path>
                </a:pathLst>
              </a:custGeom>
              <a:noFill/>
              <a:ln w="27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Freeform 19"/>
              <p:cNvSpPr>
                <a:spLocks noChangeArrowheads="1"/>
              </p:cNvSpPr>
              <p:nvPr/>
            </p:nvSpPr>
            <p:spPr bwMode="auto">
              <a:xfrm>
                <a:off x="2093" y="-413"/>
                <a:ext cx="311" cy="298"/>
              </a:xfrm>
              <a:custGeom>
                <a:avLst/>
                <a:gdLst>
                  <a:gd name="T0" fmla="*/ 0 w 1470"/>
                  <a:gd name="T1" fmla="*/ 0 h 1478"/>
                  <a:gd name="T2" fmla="*/ 42 w 1470"/>
                  <a:gd name="T3" fmla="*/ 35 h 1478"/>
                  <a:gd name="T4" fmla="*/ 111 w 1470"/>
                  <a:gd name="T5" fmla="*/ 29 h 1478"/>
                  <a:gd name="T6" fmla="*/ 57 w 1470"/>
                  <a:gd name="T7" fmla="*/ 16 h 1478"/>
                  <a:gd name="T8" fmla="*/ 61 w 1470"/>
                  <a:gd name="T9" fmla="*/ 65 h 1478"/>
                  <a:gd name="T10" fmla="*/ 119 w 1470"/>
                  <a:gd name="T11" fmla="*/ 96 h 1478"/>
                  <a:gd name="T12" fmla="*/ 136 w 1470"/>
                  <a:gd name="T13" fmla="*/ 70 h 1478"/>
                  <a:gd name="T14" fmla="*/ 95 w 1470"/>
                  <a:gd name="T15" fmla="*/ 93 h 1478"/>
                  <a:gd name="T16" fmla="*/ 124 w 1470"/>
                  <a:gd name="T17" fmla="*/ 134 h 1478"/>
                  <a:gd name="T18" fmla="*/ 193 w 1470"/>
                  <a:gd name="T19" fmla="*/ 146 h 1478"/>
                  <a:gd name="T20" fmla="*/ 148 w 1470"/>
                  <a:gd name="T21" fmla="*/ 125 h 1478"/>
                  <a:gd name="T22" fmla="*/ 162 w 1470"/>
                  <a:gd name="T23" fmla="*/ 173 h 1478"/>
                  <a:gd name="T24" fmla="*/ 216 w 1470"/>
                  <a:gd name="T25" fmla="*/ 205 h 1478"/>
                  <a:gd name="T26" fmla="*/ 219 w 1470"/>
                  <a:gd name="T27" fmla="*/ 175 h 1478"/>
                  <a:gd name="T28" fmla="*/ 183 w 1470"/>
                  <a:gd name="T29" fmla="*/ 203 h 1478"/>
                  <a:gd name="T30" fmla="*/ 215 w 1470"/>
                  <a:gd name="T31" fmla="*/ 243 h 1478"/>
                  <a:gd name="T32" fmla="*/ 279 w 1470"/>
                  <a:gd name="T33" fmla="*/ 266 h 1478"/>
                  <a:gd name="T34" fmla="*/ 271 w 1470"/>
                  <a:gd name="T35" fmla="*/ 232 h 1478"/>
                  <a:gd name="T36" fmla="*/ 240 w 1470"/>
                  <a:gd name="T37" fmla="*/ 267 h 1478"/>
                  <a:gd name="T38" fmla="*/ 249 w 1470"/>
                  <a:gd name="T39" fmla="*/ 280 h 1478"/>
                  <a:gd name="T40" fmla="*/ 260 w 1470"/>
                  <a:gd name="T41" fmla="*/ 294 h 1478"/>
                  <a:gd name="T42" fmla="*/ 263 w 1470"/>
                  <a:gd name="T43" fmla="*/ 298 h 14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0"/>
                  <a:gd name="T67" fmla="*/ 0 h 1478"/>
                  <a:gd name="T68" fmla="*/ 1470 w 1470"/>
                  <a:gd name="T69" fmla="*/ 1478 h 147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0" h="1478">
                    <a:moveTo>
                      <a:pt x="0" y="0"/>
                    </a:moveTo>
                    <a:cubicBezTo>
                      <a:pt x="52" y="62"/>
                      <a:pt x="120" y="123"/>
                      <a:pt x="199" y="176"/>
                    </a:cubicBezTo>
                    <a:cubicBezTo>
                      <a:pt x="290" y="237"/>
                      <a:pt x="490" y="232"/>
                      <a:pt x="525" y="146"/>
                    </a:cubicBezTo>
                    <a:cubicBezTo>
                      <a:pt x="575" y="30"/>
                      <a:pt x="334" y="45"/>
                      <a:pt x="269" y="80"/>
                    </a:cubicBezTo>
                    <a:cubicBezTo>
                      <a:pt x="155" y="141"/>
                      <a:pt x="236" y="246"/>
                      <a:pt x="290" y="320"/>
                    </a:cubicBezTo>
                    <a:cubicBezTo>
                      <a:pt x="336" y="393"/>
                      <a:pt x="437" y="459"/>
                      <a:pt x="561" y="475"/>
                    </a:cubicBezTo>
                    <a:cubicBezTo>
                      <a:pt x="642" y="482"/>
                      <a:pt x="844" y="386"/>
                      <a:pt x="642" y="345"/>
                    </a:cubicBezTo>
                    <a:cubicBezTo>
                      <a:pt x="537" y="326"/>
                      <a:pt x="383" y="363"/>
                      <a:pt x="451" y="460"/>
                    </a:cubicBezTo>
                    <a:cubicBezTo>
                      <a:pt x="504" y="523"/>
                      <a:pt x="511" y="606"/>
                      <a:pt x="585" y="665"/>
                    </a:cubicBezTo>
                    <a:cubicBezTo>
                      <a:pt x="660" y="727"/>
                      <a:pt x="821" y="797"/>
                      <a:pt x="911" y="722"/>
                    </a:cubicBezTo>
                    <a:cubicBezTo>
                      <a:pt x="989" y="648"/>
                      <a:pt x="775" y="527"/>
                      <a:pt x="700" y="621"/>
                    </a:cubicBezTo>
                    <a:cubicBezTo>
                      <a:pt x="635" y="701"/>
                      <a:pt x="710" y="790"/>
                      <a:pt x="764" y="859"/>
                    </a:cubicBezTo>
                    <a:cubicBezTo>
                      <a:pt x="819" y="931"/>
                      <a:pt x="913" y="987"/>
                      <a:pt x="1021" y="1019"/>
                    </a:cubicBezTo>
                    <a:cubicBezTo>
                      <a:pt x="1210" y="1073"/>
                      <a:pt x="1184" y="885"/>
                      <a:pt x="1035" y="867"/>
                    </a:cubicBezTo>
                    <a:cubicBezTo>
                      <a:pt x="911" y="854"/>
                      <a:pt x="784" y="920"/>
                      <a:pt x="866" y="1006"/>
                    </a:cubicBezTo>
                    <a:cubicBezTo>
                      <a:pt x="924" y="1071"/>
                      <a:pt x="932" y="1157"/>
                      <a:pt x="1017" y="1206"/>
                    </a:cubicBezTo>
                    <a:cubicBezTo>
                      <a:pt x="1107" y="1259"/>
                      <a:pt x="1168" y="1343"/>
                      <a:pt x="1318" y="1318"/>
                    </a:cubicBezTo>
                    <a:cubicBezTo>
                      <a:pt x="1469" y="1294"/>
                      <a:pt x="1393" y="1175"/>
                      <a:pt x="1279" y="1153"/>
                    </a:cubicBezTo>
                    <a:cubicBezTo>
                      <a:pt x="1120" y="1136"/>
                      <a:pt x="1090" y="1258"/>
                      <a:pt x="1136" y="1325"/>
                    </a:cubicBezTo>
                    <a:lnTo>
                      <a:pt x="1176" y="1389"/>
                    </a:lnTo>
                    <a:lnTo>
                      <a:pt x="1229" y="1460"/>
                    </a:lnTo>
                    <a:lnTo>
                      <a:pt x="1245" y="1477"/>
                    </a:lnTo>
                  </a:path>
                </a:pathLst>
              </a:custGeom>
              <a:noFill/>
              <a:ln w="27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Freeform 20"/>
              <p:cNvSpPr>
                <a:spLocks noChangeArrowheads="1"/>
              </p:cNvSpPr>
              <p:nvPr/>
            </p:nvSpPr>
            <p:spPr bwMode="auto">
              <a:xfrm>
                <a:off x="2475" y="-566"/>
                <a:ext cx="238" cy="349"/>
              </a:xfrm>
              <a:custGeom>
                <a:avLst/>
                <a:gdLst>
                  <a:gd name="T0" fmla="*/ 238 w 1126"/>
                  <a:gd name="T1" fmla="*/ 349 h 1728"/>
                  <a:gd name="T2" fmla="*/ 206 w 1126"/>
                  <a:gd name="T3" fmla="*/ 305 h 1728"/>
                  <a:gd name="T4" fmla="*/ 137 w 1126"/>
                  <a:gd name="T5" fmla="*/ 295 h 1728"/>
                  <a:gd name="T6" fmla="*/ 186 w 1126"/>
                  <a:gd name="T7" fmla="*/ 321 h 1728"/>
                  <a:gd name="T8" fmla="*/ 194 w 1126"/>
                  <a:gd name="T9" fmla="*/ 272 h 1728"/>
                  <a:gd name="T10" fmla="*/ 146 w 1126"/>
                  <a:gd name="T11" fmla="*/ 229 h 1728"/>
                  <a:gd name="T12" fmla="*/ 123 w 1126"/>
                  <a:gd name="T13" fmla="*/ 251 h 1728"/>
                  <a:gd name="T14" fmla="*/ 168 w 1126"/>
                  <a:gd name="T15" fmla="*/ 237 h 1728"/>
                  <a:gd name="T16" fmla="*/ 150 w 1126"/>
                  <a:gd name="T17" fmla="*/ 191 h 1728"/>
                  <a:gd name="T18" fmla="*/ 86 w 1126"/>
                  <a:gd name="T19" fmla="*/ 164 h 1728"/>
                  <a:gd name="T20" fmla="*/ 125 w 1126"/>
                  <a:gd name="T21" fmla="*/ 194 h 1728"/>
                  <a:gd name="T22" fmla="*/ 123 w 1126"/>
                  <a:gd name="T23" fmla="*/ 144 h 1728"/>
                  <a:gd name="T24" fmla="*/ 78 w 1126"/>
                  <a:gd name="T25" fmla="*/ 101 h 1728"/>
                  <a:gd name="T26" fmla="*/ 68 w 1126"/>
                  <a:gd name="T27" fmla="*/ 130 h 1728"/>
                  <a:gd name="T28" fmla="*/ 110 w 1126"/>
                  <a:gd name="T29" fmla="*/ 110 h 1728"/>
                  <a:gd name="T30" fmla="*/ 88 w 1126"/>
                  <a:gd name="T31" fmla="*/ 64 h 1728"/>
                  <a:gd name="T32" fmla="*/ 32 w 1126"/>
                  <a:gd name="T33" fmla="*/ 28 h 1728"/>
                  <a:gd name="T34" fmla="*/ 32 w 1126"/>
                  <a:gd name="T35" fmla="*/ 62 h 1728"/>
                  <a:gd name="T36" fmla="*/ 70 w 1126"/>
                  <a:gd name="T37" fmla="*/ 35 h 1728"/>
                  <a:gd name="T38" fmla="*/ 65 w 1126"/>
                  <a:gd name="T39" fmla="*/ 21 h 1728"/>
                  <a:gd name="T40" fmla="*/ 57 w 1126"/>
                  <a:gd name="T41" fmla="*/ 4 h 1728"/>
                  <a:gd name="T42" fmla="*/ 55 w 1126"/>
                  <a:gd name="T43" fmla="*/ 0 h 17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26"/>
                  <a:gd name="T67" fmla="*/ 0 h 1728"/>
                  <a:gd name="T68" fmla="*/ 1126 w 1126"/>
                  <a:gd name="T69" fmla="*/ 1728 h 17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26" h="1728">
                    <a:moveTo>
                      <a:pt x="1125" y="1727"/>
                    </a:moveTo>
                    <a:cubicBezTo>
                      <a:pt x="1089" y="1655"/>
                      <a:pt x="1037" y="1580"/>
                      <a:pt x="973" y="1509"/>
                    </a:cubicBezTo>
                    <a:cubicBezTo>
                      <a:pt x="899" y="1429"/>
                      <a:pt x="703" y="1387"/>
                      <a:pt x="648" y="1463"/>
                    </a:cubicBezTo>
                    <a:cubicBezTo>
                      <a:pt x="573" y="1564"/>
                      <a:pt x="811" y="1605"/>
                      <a:pt x="882" y="1587"/>
                    </a:cubicBezTo>
                    <a:cubicBezTo>
                      <a:pt x="1007" y="1553"/>
                      <a:pt x="953" y="1433"/>
                      <a:pt x="918" y="1349"/>
                    </a:cubicBezTo>
                    <a:cubicBezTo>
                      <a:pt x="890" y="1266"/>
                      <a:pt x="807" y="1179"/>
                      <a:pt x="691" y="1134"/>
                    </a:cubicBezTo>
                    <a:cubicBezTo>
                      <a:pt x="613" y="1107"/>
                      <a:pt x="395" y="1154"/>
                      <a:pt x="582" y="1241"/>
                    </a:cubicBezTo>
                    <a:cubicBezTo>
                      <a:pt x="679" y="1285"/>
                      <a:pt x="837" y="1285"/>
                      <a:pt x="793" y="1174"/>
                    </a:cubicBezTo>
                    <a:cubicBezTo>
                      <a:pt x="757" y="1100"/>
                      <a:pt x="770" y="1018"/>
                      <a:pt x="712" y="944"/>
                    </a:cubicBezTo>
                    <a:cubicBezTo>
                      <a:pt x="654" y="866"/>
                      <a:pt x="513" y="760"/>
                      <a:pt x="408" y="812"/>
                    </a:cubicBezTo>
                    <a:cubicBezTo>
                      <a:pt x="315" y="865"/>
                      <a:pt x="495" y="1034"/>
                      <a:pt x="590" y="960"/>
                    </a:cubicBezTo>
                    <a:cubicBezTo>
                      <a:pt x="672" y="896"/>
                      <a:pt x="619" y="793"/>
                      <a:pt x="583" y="713"/>
                    </a:cubicBezTo>
                    <a:cubicBezTo>
                      <a:pt x="547" y="630"/>
                      <a:pt x="469" y="555"/>
                      <a:pt x="370" y="498"/>
                    </a:cubicBezTo>
                    <a:cubicBezTo>
                      <a:pt x="200" y="401"/>
                      <a:pt x="181" y="590"/>
                      <a:pt x="321" y="642"/>
                    </a:cubicBezTo>
                    <a:cubicBezTo>
                      <a:pt x="440" y="684"/>
                      <a:pt x="578" y="649"/>
                      <a:pt x="519" y="546"/>
                    </a:cubicBezTo>
                    <a:cubicBezTo>
                      <a:pt x="477" y="470"/>
                      <a:pt x="489" y="385"/>
                      <a:pt x="418" y="317"/>
                    </a:cubicBezTo>
                    <a:cubicBezTo>
                      <a:pt x="343" y="244"/>
                      <a:pt x="303" y="149"/>
                      <a:pt x="153" y="137"/>
                    </a:cubicBezTo>
                    <a:cubicBezTo>
                      <a:pt x="0" y="125"/>
                      <a:pt x="46" y="259"/>
                      <a:pt x="152" y="306"/>
                    </a:cubicBezTo>
                    <a:cubicBezTo>
                      <a:pt x="302" y="360"/>
                      <a:pt x="359" y="250"/>
                      <a:pt x="331" y="173"/>
                    </a:cubicBezTo>
                    <a:lnTo>
                      <a:pt x="307" y="102"/>
                    </a:lnTo>
                    <a:lnTo>
                      <a:pt x="271" y="20"/>
                    </a:lnTo>
                    <a:lnTo>
                      <a:pt x="261" y="0"/>
                    </a:lnTo>
                  </a:path>
                </a:pathLst>
              </a:custGeom>
              <a:noFill/>
              <a:ln w="27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6" name="Line 22"/>
            <p:cNvSpPr>
              <a:spLocks noChangeShapeType="1"/>
            </p:cNvSpPr>
            <p:nvPr/>
          </p:nvSpPr>
          <p:spPr bwMode="auto">
            <a:xfrm>
              <a:off x="2400" y="1344"/>
              <a:ext cx="177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Text Box 23"/>
            <p:cNvSpPr txBox="1">
              <a:spLocks noChangeArrowheads="1"/>
            </p:cNvSpPr>
            <p:nvPr/>
          </p:nvSpPr>
          <p:spPr bwMode="auto">
            <a:xfrm>
              <a:off x="2736" y="1086"/>
              <a:ext cx="61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path length </a:t>
              </a:r>
              <a:r>
                <a:rPr lang="en-US" sz="2000" i="1"/>
                <a:t>L</a:t>
              </a:r>
              <a:endParaRPr lang="en-US" sz="2000" i="1">
                <a:solidFill>
                  <a:schemeClr val="bg2"/>
                </a:solidFill>
              </a:endParaRPr>
            </a:p>
          </p:txBody>
        </p:sp>
        <p:sp>
          <p:nvSpPr>
            <p:cNvPr id="7208" name="Oval 24"/>
            <p:cNvSpPr>
              <a:spLocks noChangeArrowheads="1"/>
            </p:cNvSpPr>
            <p:nvPr/>
          </p:nvSpPr>
          <p:spPr bwMode="auto">
            <a:xfrm>
              <a:off x="2592" y="211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Oval 25"/>
            <p:cNvSpPr>
              <a:spLocks noChangeArrowheads="1"/>
            </p:cNvSpPr>
            <p:nvPr/>
          </p:nvSpPr>
          <p:spPr bwMode="auto">
            <a:xfrm>
              <a:off x="3552" y="206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26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27"/>
          <p:cNvSpPr txBox="1">
            <a:spLocks noChangeArrowheads="1"/>
          </p:cNvSpPr>
          <p:nvPr/>
        </p:nvSpPr>
        <p:spPr bwMode="auto">
          <a:xfrm>
            <a:off x="0" y="3573016"/>
            <a:ext cx="4267200" cy="7937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dirty="0">
                <a:latin typeface="Times New Roman" pitchFamily="18" charset="0"/>
              </a:rPr>
              <a:t>One mechanism of energy loss : Medium induced gluon radiation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0" y="4437112"/>
            <a:ext cx="3326904" cy="665163"/>
            <a:chOff x="192" y="2016"/>
            <a:chExt cx="1968" cy="419"/>
          </a:xfrm>
        </p:grpSpPr>
        <p:sp>
          <p:nvSpPr>
            <p:cNvPr id="7183" name="Rectangle 35"/>
            <p:cNvSpPr>
              <a:spLocks noChangeArrowheads="1"/>
            </p:cNvSpPr>
            <p:nvPr/>
          </p:nvSpPr>
          <p:spPr bwMode="auto">
            <a:xfrm>
              <a:off x="192" y="2016"/>
              <a:ext cx="1968" cy="3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36"/>
            <p:cNvSpPr>
              <a:spLocks/>
            </p:cNvSpPr>
            <p:nvPr/>
          </p:nvSpPr>
          <p:spPr bwMode="auto">
            <a:xfrm>
              <a:off x="231" y="2066"/>
              <a:ext cx="51" cy="278"/>
            </a:xfrm>
            <a:custGeom>
              <a:avLst/>
              <a:gdLst>
                <a:gd name="T0" fmla="*/ 51 w 51"/>
                <a:gd name="T1" fmla="*/ 0 h 278"/>
                <a:gd name="T2" fmla="*/ 0 w 51"/>
                <a:gd name="T3" fmla="*/ 139 h 278"/>
                <a:gd name="T4" fmla="*/ 51 w 51"/>
                <a:gd name="T5" fmla="*/ 278 h 278"/>
                <a:gd name="T6" fmla="*/ 0 60000 65536"/>
                <a:gd name="T7" fmla="*/ 0 60000 65536"/>
                <a:gd name="T8" fmla="*/ 0 60000 65536"/>
                <a:gd name="T9" fmla="*/ 0 w 51"/>
                <a:gd name="T10" fmla="*/ 0 h 278"/>
                <a:gd name="T11" fmla="*/ 51 w 51"/>
                <a:gd name="T12" fmla="*/ 278 h 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78">
                  <a:moveTo>
                    <a:pt x="51" y="0"/>
                  </a:moveTo>
                  <a:lnTo>
                    <a:pt x="0" y="139"/>
                  </a:lnTo>
                  <a:lnTo>
                    <a:pt x="51" y="27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37"/>
            <p:cNvSpPr>
              <a:spLocks/>
            </p:cNvSpPr>
            <p:nvPr/>
          </p:nvSpPr>
          <p:spPr bwMode="auto">
            <a:xfrm>
              <a:off x="717" y="2066"/>
              <a:ext cx="51" cy="278"/>
            </a:xfrm>
            <a:custGeom>
              <a:avLst/>
              <a:gdLst>
                <a:gd name="T0" fmla="*/ 0 w 51"/>
                <a:gd name="T1" fmla="*/ 0 h 278"/>
                <a:gd name="T2" fmla="*/ 51 w 51"/>
                <a:gd name="T3" fmla="*/ 139 h 278"/>
                <a:gd name="T4" fmla="*/ 0 w 51"/>
                <a:gd name="T5" fmla="*/ 278 h 278"/>
                <a:gd name="T6" fmla="*/ 0 60000 65536"/>
                <a:gd name="T7" fmla="*/ 0 60000 65536"/>
                <a:gd name="T8" fmla="*/ 0 60000 65536"/>
                <a:gd name="T9" fmla="*/ 0 w 51"/>
                <a:gd name="T10" fmla="*/ 0 h 278"/>
                <a:gd name="T11" fmla="*/ 51 w 51"/>
                <a:gd name="T12" fmla="*/ 278 h 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78">
                  <a:moveTo>
                    <a:pt x="0" y="0"/>
                  </a:moveTo>
                  <a:lnTo>
                    <a:pt x="51" y="139"/>
                  </a:lnTo>
                  <a:lnTo>
                    <a:pt x="0" y="27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Rectangle 38"/>
            <p:cNvSpPr>
              <a:spLocks noChangeArrowheads="1"/>
            </p:cNvSpPr>
            <p:nvPr/>
          </p:nvSpPr>
          <p:spPr bwMode="auto">
            <a:xfrm>
              <a:off x="2050" y="2016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7" name="Rectangle 39"/>
            <p:cNvSpPr>
              <a:spLocks noChangeArrowheads="1"/>
            </p:cNvSpPr>
            <p:nvPr/>
          </p:nvSpPr>
          <p:spPr bwMode="auto">
            <a:xfrm>
              <a:off x="1703" y="2061"/>
              <a:ext cx="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8" name="Rectangle 40"/>
            <p:cNvSpPr>
              <a:spLocks noChangeArrowheads="1"/>
            </p:cNvSpPr>
            <p:nvPr/>
          </p:nvSpPr>
          <p:spPr bwMode="auto">
            <a:xfrm>
              <a:off x="1535" y="2061"/>
              <a:ext cx="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89" name="Rectangle 41"/>
            <p:cNvSpPr>
              <a:spLocks noChangeArrowheads="1"/>
            </p:cNvSpPr>
            <p:nvPr/>
          </p:nvSpPr>
          <p:spPr bwMode="auto">
            <a:xfrm>
              <a:off x="1221" y="2061"/>
              <a:ext cx="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0" name="Rectangle 42"/>
            <p:cNvSpPr>
              <a:spLocks noChangeArrowheads="1"/>
            </p:cNvSpPr>
            <p:nvPr/>
          </p:nvSpPr>
          <p:spPr bwMode="auto">
            <a:xfrm>
              <a:off x="1872" y="206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0" i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7191" name="Rectangle 43"/>
            <p:cNvSpPr>
              <a:spLocks noChangeArrowheads="1"/>
            </p:cNvSpPr>
            <p:nvPr/>
          </p:nvSpPr>
          <p:spPr bwMode="auto">
            <a:xfrm>
              <a:off x="1524" y="2064"/>
              <a:ext cx="4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0" i="1" dirty="0">
                  <a:solidFill>
                    <a:srgbClr val="000000"/>
                  </a:solidFill>
                  <a:latin typeface="Times New Roman" pitchFamily="18" charset="0"/>
                </a:rPr>
                <a:t>&lt;q</a:t>
              </a:r>
              <a:r>
                <a:rPr lang="en-US" sz="3000" i="1" dirty="0" smtClean="0">
                  <a:solidFill>
                    <a:srgbClr val="000000"/>
                  </a:solidFill>
                  <a:latin typeface="Times New Roman" pitchFamily="18" charset="0"/>
                </a:rPr>
                <a:t>&gt; 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7192" name="Rectangle 44"/>
            <p:cNvSpPr>
              <a:spLocks noChangeArrowheads="1"/>
            </p:cNvSpPr>
            <p:nvPr/>
          </p:nvSpPr>
          <p:spPr bwMode="auto">
            <a:xfrm>
              <a:off x="1261" y="2105"/>
              <a:ext cx="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3" name="Rectangle 45"/>
            <p:cNvSpPr>
              <a:spLocks noChangeArrowheads="1"/>
            </p:cNvSpPr>
            <p:nvPr/>
          </p:nvSpPr>
          <p:spPr bwMode="auto">
            <a:xfrm>
              <a:off x="525" y="2064"/>
              <a:ext cx="1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4" name="Rectangle 46"/>
            <p:cNvSpPr>
              <a:spLocks noChangeArrowheads="1"/>
            </p:cNvSpPr>
            <p:nvPr/>
          </p:nvSpPr>
          <p:spPr bwMode="auto">
            <a:xfrm>
              <a:off x="1448" y="2205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5" name="Rectangle 47"/>
            <p:cNvSpPr>
              <a:spLocks noChangeArrowheads="1"/>
            </p:cNvSpPr>
            <p:nvPr/>
          </p:nvSpPr>
          <p:spPr bwMode="auto">
            <a:xfrm>
              <a:off x="1122" y="2205"/>
              <a:ext cx="5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6" name="Rectangle 48"/>
            <p:cNvSpPr>
              <a:spLocks noChangeArrowheads="1"/>
            </p:cNvSpPr>
            <p:nvPr/>
          </p:nvSpPr>
          <p:spPr bwMode="auto">
            <a:xfrm>
              <a:off x="980" y="2105"/>
              <a:ext cx="1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7" name="Rectangle 49"/>
            <p:cNvSpPr>
              <a:spLocks noChangeArrowheads="1"/>
            </p:cNvSpPr>
            <p:nvPr/>
          </p:nvSpPr>
          <p:spPr bwMode="auto">
            <a:xfrm>
              <a:off x="802" y="2105"/>
              <a:ext cx="1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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8" name="Rectangle 50"/>
            <p:cNvSpPr>
              <a:spLocks noChangeArrowheads="1"/>
            </p:cNvSpPr>
            <p:nvPr/>
          </p:nvSpPr>
          <p:spPr bwMode="auto">
            <a:xfrm>
              <a:off x="344" y="2064"/>
              <a:ext cx="1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99" name="Rectangle 51"/>
            <p:cNvSpPr>
              <a:spLocks noChangeArrowheads="1"/>
            </p:cNvSpPr>
            <p:nvPr/>
          </p:nvSpPr>
          <p:spPr bwMode="auto">
            <a:xfrm>
              <a:off x="1728" y="2064"/>
              <a:ext cx="5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^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8253412" y="3933056"/>
            <a:ext cx="10711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 C</a:t>
            </a:r>
          </a:p>
        </p:txBody>
      </p:sp>
      <p:sp>
        <p:nvSpPr>
          <p:cNvPr id="13365" name="Oval 53"/>
          <p:cNvSpPr>
            <a:spLocks noChangeArrowheads="1"/>
          </p:cNvSpPr>
          <p:nvPr/>
        </p:nvSpPr>
        <p:spPr bwMode="auto">
          <a:xfrm>
            <a:off x="1619672" y="1772816"/>
            <a:ext cx="685800" cy="609600"/>
          </a:xfrm>
          <a:prstGeom prst="ellipse">
            <a:avLst/>
          </a:prstGeom>
          <a:noFill/>
          <a:ln w="635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3" cstate="print"/>
          <a:srcRect l="15446" t="11812" r="14539" b="14539"/>
          <a:stretch>
            <a:fillRect/>
          </a:stretch>
        </p:blipFill>
        <p:spPr bwMode="auto">
          <a:xfrm>
            <a:off x="5778209" y="908720"/>
            <a:ext cx="3114271" cy="279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876256" y="3645024"/>
            <a:ext cx="1656184" cy="1152128"/>
            <a:chOff x="3456" y="1488"/>
            <a:chExt cx="1000" cy="740"/>
          </a:xfrm>
        </p:grpSpPr>
        <p:sp>
          <p:nvSpPr>
            <p:cNvPr id="7200" name="Rectangle 29"/>
            <p:cNvSpPr>
              <a:spLocks noChangeArrowheads="1"/>
            </p:cNvSpPr>
            <p:nvPr/>
          </p:nvSpPr>
          <p:spPr bwMode="auto">
            <a:xfrm>
              <a:off x="3456" y="1488"/>
              <a:ext cx="36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3000" i="1" dirty="0">
                  <a:solidFill>
                    <a:srgbClr val="0000FF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</a:t>
              </a:r>
              <a:r>
                <a:rPr lang="en-US" sz="3000" i="1" dirty="0" err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rPr>
                <a:t>E</a:t>
              </a:r>
              <a:r>
                <a:rPr lang="en-US" sz="3000" i="1" baseline="-25000" dirty="0" err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rPr>
                <a:t>g</a:t>
              </a:r>
              <a:endParaRPr lang="en-US" sz="2400" dirty="0">
                <a:ea typeface="MS PGothic" pitchFamily="34" charset="-128"/>
              </a:endParaRPr>
            </a:p>
          </p:txBody>
        </p:sp>
        <p:cxnSp>
          <p:nvCxnSpPr>
            <p:cNvPr id="7201" name="AutoShape 30"/>
            <p:cNvCxnSpPr>
              <a:cxnSpLocks noChangeShapeType="1"/>
            </p:cNvCxnSpPr>
            <p:nvPr/>
          </p:nvCxnSpPr>
          <p:spPr bwMode="auto">
            <a:xfrm>
              <a:off x="3456" y="1872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02" name="Rectangle 31"/>
            <p:cNvSpPr>
              <a:spLocks noChangeArrowheads="1"/>
            </p:cNvSpPr>
            <p:nvPr/>
          </p:nvSpPr>
          <p:spPr bwMode="auto">
            <a:xfrm>
              <a:off x="3456" y="1920"/>
              <a:ext cx="37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3000" i="1">
                  <a:solidFill>
                    <a:srgbClr val="0000FF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</a:t>
              </a:r>
              <a:r>
                <a:rPr lang="en-US" sz="3000" i="1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rPr>
                <a:t>E</a:t>
              </a:r>
              <a:r>
                <a:rPr lang="en-US" sz="3000" i="1" baseline="-25000">
                  <a:solidFill>
                    <a:srgbClr val="0000FF"/>
                  </a:solidFill>
                  <a:latin typeface="Times New Roman" pitchFamily="18" charset="0"/>
                  <a:ea typeface="MS PGothic" pitchFamily="34" charset="-128"/>
                </a:rPr>
                <a:t>q</a:t>
              </a:r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7203" name="Text Box 32"/>
            <p:cNvSpPr txBox="1">
              <a:spLocks noChangeArrowheads="1"/>
            </p:cNvSpPr>
            <p:nvPr/>
          </p:nvSpPr>
          <p:spPr bwMode="auto">
            <a:xfrm>
              <a:off x="3926" y="1710"/>
              <a:ext cx="53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FF"/>
                  </a:solidFill>
                  <a:ea typeface="MS PGothic" pitchFamily="34" charset="-128"/>
                </a:rPr>
                <a:t>~ 9/4</a:t>
              </a:r>
              <a:endParaRPr lang="en-US" sz="2400" dirty="0">
                <a:ea typeface="MS PGothic" pitchFamily="34" charset="-12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491880" y="4293096"/>
            <a:ext cx="3412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&lt;q&gt;</a:t>
            </a:r>
            <a:r>
              <a:rPr lang="en-US" dirty="0" smtClean="0"/>
              <a:t>: energy density, RHIC/LHC</a:t>
            </a:r>
          </a:p>
          <a:p>
            <a:pPr algn="l"/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: anisotropy, </a:t>
            </a:r>
            <a:r>
              <a:rPr lang="en-US" dirty="0" err="1" smtClean="0"/>
              <a:t>Cu+Pb</a:t>
            </a:r>
            <a:endParaRPr lang="en-US" dirty="0" smtClean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: quark </a:t>
            </a:r>
            <a:r>
              <a:rPr lang="en-US" dirty="0" err="1" smtClean="0"/>
              <a:t>vs</a:t>
            </a:r>
            <a:r>
              <a:rPr lang="en-US" dirty="0" smtClean="0"/>
              <a:t> gluon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457200"/>
          </a:xfrm>
        </p:spPr>
        <p:txBody>
          <a:bodyPr/>
          <a:lstStyle/>
          <a:p>
            <a:pPr algn="r" eaLnBrk="1" hangingPunct="1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Quark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gluon from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suppression</a:t>
            </a:r>
          </a:p>
        </p:txBody>
      </p:sp>
      <p:pic>
        <p:nvPicPr>
          <p:cNvPr id="17420" name="Picture 19" descr="antiratio_a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62000"/>
            <a:ext cx="5181600" cy="2994025"/>
          </a:xfrm>
          <a:noFill/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143000" y="5181600"/>
            <a:ext cx="434340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1400">
                <a:ea typeface="宋体" pitchFamily="2" charset="-122"/>
                <a:cs typeface="Arial" pitchFamily="34" charset="0"/>
              </a:rPr>
              <a:t>X.N. Wang and X.F. Guo,  NPA 696(2001)788 </a:t>
            </a:r>
          </a:p>
          <a:p>
            <a:pPr>
              <a:spcBef>
                <a:spcPct val="10000"/>
              </a:spcBef>
            </a:pPr>
            <a:r>
              <a:rPr lang="en-US" altLang="zh-CN" sz="1400">
                <a:ea typeface="宋体" pitchFamily="2" charset="-122"/>
                <a:cs typeface="Arial" pitchFamily="34" charset="0"/>
              </a:rPr>
              <a:t>T. Renk and K. Eskola, PRC 76 (2007)027901</a:t>
            </a:r>
          </a:p>
          <a:p>
            <a:pPr>
              <a:spcBef>
                <a:spcPct val="10000"/>
              </a:spcBef>
            </a:pPr>
            <a:r>
              <a:rPr lang="en-US" altLang="zh-CN" sz="1400">
                <a:ea typeface="宋体" pitchFamily="2" charset="-122"/>
                <a:cs typeface="Arial" pitchFamily="34" charset="0"/>
              </a:rPr>
              <a:t>W. Liu, C.M. Ko, B.W. Zhang, nucl-th/0607047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202565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Arial" pitchFamily="34" charset="0"/>
              </a:rPr>
              <a:t>PRL 97, 152301 (2006)</a:t>
            </a:r>
          </a:p>
          <a:p>
            <a:r>
              <a:rPr lang="en-US" sz="1200">
                <a:cs typeface="Arial" pitchFamily="34" charset="0"/>
              </a:rPr>
              <a:t>STAR Preliminary </a:t>
            </a:r>
            <a:endParaRPr lang="en-US">
              <a:cs typeface="Arial" pitchFamily="34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775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99"/>
                </a:solidFill>
                <a:cs typeface="Arial" pitchFamily="34" charset="0"/>
              </a:rPr>
              <a:t>No sign of stronger gluon energy loss in p/</a:t>
            </a:r>
            <a:r>
              <a:rPr lang="en-US" sz="2400">
                <a:solidFill>
                  <a:srgbClr val="000099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2400">
                <a:solidFill>
                  <a:srgbClr val="000099"/>
                </a:solidFill>
                <a:cs typeface="Arial" pitchFamily="34" charset="0"/>
              </a:rPr>
              <a:t> or p/p ratios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09600" y="5867400"/>
            <a:ext cx="804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cs typeface="Arial" pitchFamily="34" charset="0"/>
              </a:rPr>
              <a:t>Need good understanding of how quarks and gluons turn into hadrons</a:t>
            </a: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7239000" y="4724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6477000" y="762000"/>
            <a:ext cx="2133600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2010F"/>
                </a:solidFill>
                <a:cs typeface="Arial" pitchFamily="34" charset="0"/>
              </a:rPr>
              <a:t>STAR, B. Mohanty</a:t>
            </a:r>
          </a:p>
          <a:p>
            <a:r>
              <a:rPr lang="en-US" sz="1400" dirty="0">
                <a:solidFill>
                  <a:srgbClr val="02010F"/>
                </a:solidFill>
                <a:cs typeface="Arial" pitchFamily="34" charset="0"/>
              </a:rPr>
              <a:t>STAR, P. </a:t>
            </a:r>
            <a:r>
              <a:rPr lang="en-US" sz="1400" dirty="0" err="1" smtClean="0">
                <a:solidFill>
                  <a:srgbClr val="02010F"/>
                </a:solidFill>
                <a:cs typeface="Arial" pitchFamily="34" charset="0"/>
              </a:rPr>
              <a:t>Fachini</a:t>
            </a:r>
            <a:r>
              <a:rPr lang="en-US" sz="1400" dirty="0" smtClean="0">
                <a:solidFill>
                  <a:srgbClr val="02010F"/>
                </a:solidFill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02010F"/>
                </a:solidFill>
                <a:cs typeface="Arial" pitchFamily="34" charset="0"/>
              </a:rPr>
            </a:br>
            <a:r>
              <a:rPr lang="en-US" sz="1400" dirty="0" smtClean="0">
                <a:solidFill>
                  <a:srgbClr val="02010F"/>
                </a:solidFill>
                <a:cs typeface="Arial" pitchFamily="34" charset="0"/>
              </a:rPr>
              <a:t>STAR, Yichun Xu</a:t>
            </a:r>
            <a:endParaRPr lang="en-US" sz="1400" dirty="0">
              <a:solidFill>
                <a:srgbClr val="02010F"/>
              </a:solidFill>
              <a:cs typeface="Arial" pitchFamily="34" charset="0"/>
            </a:endParaRP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2362200" y="3962400"/>
            <a:ext cx="158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pitchFamily="34" charset="0"/>
              </a:rPr>
              <a:t>Curves: X-N. Wang et al </a:t>
            </a:r>
            <a:br>
              <a:rPr lang="en-US" sz="1000">
                <a:cs typeface="Arial" pitchFamily="34" charset="0"/>
              </a:rPr>
            </a:br>
            <a:r>
              <a:rPr lang="en-US" sz="1000">
                <a:cs typeface="Arial" pitchFamily="34" charset="0"/>
              </a:rPr>
              <a:t>PRC70(2004) 031901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176130" name="AutoShape 2" descr="http://www.star.bnl.gov/protected/lfspectra/xuyichun/webs/pphighptPIDpaper/GPCnote/3rdGPCApril27th2011/pikpRatio4paperLinear0.3_systPeakFit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6132" name="Picture 4" descr="C:\Users\xzb.BNL\Desktop\highptPID\pikpRatio4paperLinear0_3_systPeakFi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1412776"/>
            <a:ext cx="540067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563563"/>
          </a:xfrm>
        </p:spPr>
        <p:txBody>
          <a:bodyPr/>
          <a:lstStyle/>
          <a:p>
            <a:pPr algn="r" eaLnBrk="1" hangingPunct="1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 Fit on Fragmentation Function</a:t>
            </a:r>
          </a:p>
        </p:txBody>
      </p:sp>
      <p:pic>
        <p:nvPicPr>
          <p:cNvPr id="14341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6247" t="33754" r="20998" b="10001"/>
          <a:stretch>
            <a:fillRect/>
          </a:stretch>
        </p:blipFill>
        <p:spPr>
          <a:xfrm>
            <a:off x="0" y="685800"/>
            <a:ext cx="4781550" cy="5105400"/>
          </a:xfrm>
          <a:noFill/>
        </p:spPr>
      </p:pic>
      <p:pic>
        <p:nvPicPr>
          <p:cNvPr id="14344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l="22498" t="22502" r="23996" b="8751"/>
          <a:stretch>
            <a:fillRect/>
          </a:stretch>
        </p:blipFill>
        <p:spPr>
          <a:xfrm>
            <a:off x="4419600" y="609600"/>
            <a:ext cx="4446588" cy="3097213"/>
          </a:xfrm>
          <a:noFill/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0" y="5943600"/>
            <a:ext cx="4870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Daniel de Florian, Rodolfo Sassot and Marco Stratmann</a:t>
            </a:r>
          </a:p>
          <a:p>
            <a:r>
              <a:rPr lang="en-US" sz="1400" b="1"/>
              <a:t>arXiv: 0707.1506 [hep-ph]; Phys.Rev.D76:074033,2007.</a:t>
            </a:r>
            <a:r>
              <a:rPr lang="en-US" sz="1400"/>
              <a:t> </a:t>
            </a:r>
          </a:p>
          <a:p>
            <a:r>
              <a:rPr lang="en-US" sz="1400"/>
              <a:t>DSS Fragmentation Functions –provided by  W. Vogelsang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600" y="3657600"/>
            <a:ext cx="4343400" cy="2514600"/>
            <a:chOff x="2928" y="2271"/>
            <a:chExt cx="2544" cy="1526"/>
          </a:xfrm>
        </p:grpSpPr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4747" t="22502" r="7500" b="17502"/>
            <a:stretch>
              <a:fillRect/>
            </a:stretch>
          </p:blipFill>
          <p:spPr bwMode="auto">
            <a:xfrm>
              <a:off x="2928" y="2271"/>
              <a:ext cx="2544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Freeform 13"/>
            <p:cNvSpPr>
              <a:spLocks/>
            </p:cNvSpPr>
            <p:nvPr/>
          </p:nvSpPr>
          <p:spPr bwMode="auto">
            <a:xfrm>
              <a:off x="3264" y="3615"/>
              <a:ext cx="1988" cy="48"/>
            </a:xfrm>
            <a:custGeom>
              <a:avLst/>
              <a:gdLst>
                <a:gd name="T0" fmla="*/ 0 w 1988"/>
                <a:gd name="T1" fmla="*/ 48 h 49"/>
                <a:gd name="T2" fmla="*/ 1968 w 1988"/>
                <a:gd name="T3" fmla="*/ 48 h 49"/>
                <a:gd name="T4" fmla="*/ 1984 w 1988"/>
                <a:gd name="T5" fmla="*/ 8 h 49"/>
                <a:gd name="T6" fmla="*/ 1975 w 1988"/>
                <a:gd name="T7" fmla="*/ 33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8"/>
                <a:gd name="T13" fmla="*/ 0 h 49"/>
                <a:gd name="T14" fmla="*/ 1988 w 198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8" h="49">
                  <a:moveTo>
                    <a:pt x="0" y="49"/>
                  </a:moveTo>
                  <a:lnTo>
                    <a:pt x="1968" y="49"/>
                  </a:lnTo>
                  <a:cubicBezTo>
                    <a:pt x="1973" y="35"/>
                    <a:pt x="1978" y="21"/>
                    <a:pt x="1984" y="8"/>
                  </a:cubicBezTo>
                  <a:cubicBezTo>
                    <a:pt x="1988" y="0"/>
                    <a:pt x="1975" y="34"/>
                    <a:pt x="1975" y="3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4"/>
            <p:cNvSpPr>
              <a:spLocks/>
            </p:cNvSpPr>
            <p:nvPr/>
          </p:nvSpPr>
          <p:spPr bwMode="auto">
            <a:xfrm>
              <a:off x="3072" y="3711"/>
              <a:ext cx="1872" cy="48"/>
            </a:xfrm>
            <a:custGeom>
              <a:avLst/>
              <a:gdLst>
                <a:gd name="T0" fmla="*/ 0 w 1988"/>
                <a:gd name="T1" fmla="*/ 48 h 49"/>
                <a:gd name="T2" fmla="*/ 1853 w 1988"/>
                <a:gd name="T3" fmla="*/ 48 h 49"/>
                <a:gd name="T4" fmla="*/ 1868 w 1988"/>
                <a:gd name="T5" fmla="*/ 8 h 49"/>
                <a:gd name="T6" fmla="*/ 1860 w 1988"/>
                <a:gd name="T7" fmla="*/ 33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8"/>
                <a:gd name="T13" fmla="*/ 0 h 49"/>
                <a:gd name="T14" fmla="*/ 1988 w 198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8" h="49">
                  <a:moveTo>
                    <a:pt x="0" y="49"/>
                  </a:moveTo>
                  <a:lnTo>
                    <a:pt x="1968" y="49"/>
                  </a:lnTo>
                  <a:cubicBezTo>
                    <a:pt x="1973" y="35"/>
                    <a:pt x="1978" y="21"/>
                    <a:pt x="1984" y="8"/>
                  </a:cubicBezTo>
                  <a:cubicBezTo>
                    <a:pt x="1988" y="0"/>
                    <a:pt x="1975" y="34"/>
                    <a:pt x="1975" y="3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5"/>
            <p:cNvSpPr>
              <a:spLocks/>
            </p:cNvSpPr>
            <p:nvPr/>
          </p:nvSpPr>
          <p:spPr bwMode="auto">
            <a:xfrm>
              <a:off x="3264" y="2895"/>
              <a:ext cx="1988" cy="48"/>
            </a:xfrm>
            <a:custGeom>
              <a:avLst/>
              <a:gdLst>
                <a:gd name="T0" fmla="*/ 0 w 1988"/>
                <a:gd name="T1" fmla="*/ 48 h 49"/>
                <a:gd name="T2" fmla="*/ 1968 w 1988"/>
                <a:gd name="T3" fmla="*/ 48 h 49"/>
                <a:gd name="T4" fmla="*/ 1984 w 1988"/>
                <a:gd name="T5" fmla="*/ 8 h 49"/>
                <a:gd name="T6" fmla="*/ 1975 w 1988"/>
                <a:gd name="T7" fmla="*/ 33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8"/>
                <a:gd name="T13" fmla="*/ 0 h 49"/>
                <a:gd name="T14" fmla="*/ 1988 w 198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8" h="49">
                  <a:moveTo>
                    <a:pt x="0" y="49"/>
                  </a:moveTo>
                  <a:lnTo>
                    <a:pt x="1968" y="49"/>
                  </a:lnTo>
                  <a:cubicBezTo>
                    <a:pt x="1973" y="35"/>
                    <a:pt x="1978" y="21"/>
                    <a:pt x="1984" y="8"/>
                  </a:cubicBezTo>
                  <a:cubicBezTo>
                    <a:pt x="1988" y="0"/>
                    <a:pt x="1975" y="34"/>
                    <a:pt x="1975" y="34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6"/>
            <p:cNvSpPr>
              <a:spLocks/>
            </p:cNvSpPr>
            <p:nvPr/>
          </p:nvSpPr>
          <p:spPr bwMode="auto">
            <a:xfrm>
              <a:off x="3072" y="3039"/>
              <a:ext cx="2228" cy="48"/>
            </a:xfrm>
            <a:custGeom>
              <a:avLst/>
              <a:gdLst>
                <a:gd name="T0" fmla="*/ 0 w 1988"/>
                <a:gd name="T1" fmla="*/ 48 h 49"/>
                <a:gd name="T2" fmla="*/ 2206 w 1988"/>
                <a:gd name="T3" fmla="*/ 48 h 49"/>
                <a:gd name="T4" fmla="*/ 2224 w 1988"/>
                <a:gd name="T5" fmla="*/ 8 h 49"/>
                <a:gd name="T6" fmla="*/ 2213 w 1988"/>
                <a:gd name="T7" fmla="*/ 33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8"/>
                <a:gd name="T13" fmla="*/ 0 h 49"/>
                <a:gd name="T14" fmla="*/ 1988 w 198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8" h="49">
                  <a:moveTo>
                    <a:pt x="0" y="49"/>
                  </a:moveTo>
                  <a:lnTo>
                    <a:pt x="1968" y="49"/>
                  </a:lnTo>
                  <a:cubicBezTo>
                    <a:pt x="1973" y="35"/>
                    <a:pt x="1978" y="21"/>
                    <a:pt x="1984" y="8"/>
                  </a:cubicBezTo>
                  <a:cubicBezTo>
                    <a:pt x="1988" y="0"/>
                    <a:pt x="1975" y="34"/>
                    <a:pt x="1975" y="34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200400" y="4191000"/>
            <a:ext cx="569595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In principle, allow to separate quark-to-proton and </a:t>
            </a:r>
          </a:p>
          <a:p>
            <a:r>
              <a:rPr lang="en-US" b="1">
                <a:solidFill>
                  <a:schemeClr val="accent2"/>
                </a:solidFill>
              </a:rPr>
              <a:t>anti-quark-to-proton fragmentation functions 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2800350" y="5334000"/>
            <a:ext cx="6343650" cy="64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The best constraint on the gluon fragmentation function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D</a:t>
            </a:r>
            <a:r>
              <a:rPr lang="en-US" b="1" baseline="-25000">
                <a:solidFill>
                  <a:srgbClr val="FF0000"/>
                </a:solidFill>
              </a:rPr>
              <a:t>g</a:t>
            </a:r>
            <a:r>
              <a:rPr lang="en-US" b="1" baseline="30000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at large values of z currently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7" grpId="0" animBg="1"/>
      <p:bldP spid="583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Jpsi_Raa_vs_Npart_pt_5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886200" cy="3198968"/>
          </a:xfrm>
          <a:prstGeom prst="rect">
            <a:avLst/>
          </a:prstGeom>
          <a:noFill/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9296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Tag Gluon/quark jet at RHIC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24815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91400" y="2286000"/>
            <a:ext cx="102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Lansberg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3717032"/>
            <a:ext cx="372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use high-pt J/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</a:t>
            </a:r>
            <a:r>
              <a:rPr lang="en-US" b="1" dirty="0" smtClean="0">
                <a:solidFill>
                  <a:srgbClr val="FF0000"/>
                </a:solidFill>
              </a:rPr>
              <a:t> to tag gluon?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RawCorr_Cent89_SigmaGt0.ro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9040"/>
            <a:ext cx="3487742" cy="237626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31840" y="3810405"/>
            <a:ext cx="3456384" cy="2354899"/>
          </a:xfrm>
          <a:prstGeom prst="rect">
            <a:avLst/>
          </a:prstGeom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95536" y="6093296"/>
            <a:ext cx="491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QM11: leading </a:t>
            </a:r>
            <a:r>
              <a:rPr lang="en-US" dirty="0" err="1" smtClean="0"/>
              <a:t>pion</a:t>
            </a:r>
            <a:r>
              <a:rPr lang="en-US" dirty="0" smtClean="0"/>
              <a:t> jet   </a:t>
            </a:r>
            <a:r>
              <a:rPr lang="en-US" dirty="0" smtClean="0">
                <a:sym typeface="Wingdings" pitchFamily="2" charset="2"/>
              </a:rPr>
              <a:t> leading (</a:t>
            </a:r>
            <a:r>
              <a:rPr lang="en-US" dirty="0" err="1" smtClean="0">
                <a:sym typeface="Wingdings" pitchFamily="2" charset="2"/>
              </a:rPr>
              <a:t>p+K</a:t>
            </a:r>
            <a:r>
              <a:rPr lang="en-US" dirty="0" smtClean="0">
                <a:sym typeface="Wingdings" pitchFamily="2" charset="2"/>
              </a:rPr>
              <a:t>) jet</a:t>
            </a:r>
            <a:endParaRPr lang="en-US" dirty="0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6191672" y="4365104"/>
            <a:ext cx="2952328" cy="1944216"/>
            <a:chOff x="3888" y="1632"/>
            <a:chExt cx="2345" cy="1853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258" y="1632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745" y="1756"/>
              <a:ext cx="33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" sz="2000">
                  <a:solidFill>
                    <a:schemeClr val="folHlink"/>
                  </a:solidFill>
                  <a:latin typeface="Tahoma" pitchFamily="34" charset="0"/>
                  <a:ea typeface="MS PGothic" pitchFamily="34" charset="-128"/>
                </a:rPr>
                <a:t>Jet</a:t>
              </a:r>
              <a:endParaRPr lang="en-GB" sz="2000">
                <a:solidFill>
                  <a:schemeClr val="folHlink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4217" y="2121"/>
              <a:ext cx="1594" cy="767"/>
            </a:xfrm>
            <a:prstGeom prst="rect">
              <a:avLst/>
            </a:prstGeom>
            <a:solidFill>
              <a:srgbClr val="CCFF99">
                <a:alpha val="50195"/>
              </a:srgbClr>
            </a:solidFill>
            <a:ln w="158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5753" y="2101"/>
              <a:ext cx="203" cy="76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FF00"/>
                </a:gs>
              </a:gsLst>
              <a:lin ang="0" scaled="1"/>
            </a:gradFill>
            <a:ln w="1587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4418" y="2490"/>
              <a:ext cx="365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rot="10800000">
              <a:off x="5341" y="2484"/>
              <a:ext cx="365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4977" y="2380"/>
              <a:ext cx="209" cy="210"/>
            </a:xfrm>
            <a:prstGeom prst="irregularSeal1">
              <a:avLst/>
            </a:prstGeom>
            <a:solidFill>
              <a:srgbClr val="FF9900"/>
            </a:solidFill>
            <a:ln w="158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4781" y="2489"/>
              <a:ext cx="2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10800000" flipV="1">
              <a:off x="5080" y="2488"/>
              <a:ext cx="26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rot="16570071" flipV="1">
              <a:off x="4877" y="2265"/>
              <a:ext cx="442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" name="Group 17"/>
            <p:cNvGrpSpPr>
              <a:grpSpLocks/>
            </p:cNvGrpSpPr>
            <p:nvPr/>
          </p:nvGrpSpPr>
          <p:grpSpPr bwMode="auto">
            <a:xfrm>
              <a:off x="5066" y="1680"/>
              <a:ext cx="101" cy="363"/>
              <a:chOff x="1176" y="1728"/>
              <a:chExt cx="101" cy="363"/>
            </a:xfrm>
          </p:grpSpPr>
          <p:sp>
            <p:nvSpPr>
              <p:cNvPr id="40" name="Line 18"/>
              <p:cNvSpPr>
                <a:spLocks noChangeShapeType="1"/>
              </p:cNvSpPr>
              <p:nvPr/>
            </p:nvSpPr>
            <p:spPr bwMode="auto">
              <a:xfrm flipV="1">
                <a:off x="1232" y="1728"/>
                <a:ext cx="35" cy="361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 flipV="1">
                <a:off x="1231" y="1981"/>
                <a:ext cx="46" cy="110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 flipH="1" flipV="1">
                <a:off x="1176" y="1934"/>
                <a:ext cx="53" cy="155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 flipH="1" flipV="1">
                <a:off x="1211" y="1885"/>
                <a:ext cx="19" cy="202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22"/>
            <p:cNvSpPr>
              <a:spLocks/>
            </p:cNvSpPr>
            <p:nvPr/>
          </p:nvSpPr>
          <p:spPr bwMode="auto">
            <a:xfrm rot="10121092">
              <a:off x="4990" y="2125"/>
              <a:ext cx="116" cy="126"/>
            </a:xfrm>
            <a:custGeom>
              <a:avLst/>
              <a:gdLst>
                <a:gd name="T0" fmla="*/ 0 w 68"/>
                <a:gd name="T1" fmla="*/ 0 h 174"/>
                <a:gd name="T2" fmla="*/ 46 w 68"/>
                <a:gd name="T3" fmla="*/ 11 h 174"/>
                <a:gd name="T4" fmla="*/ 72 w 68"/>
                <a:gd name="T5" fmla="*/ 39 h 174"/>
                <a:gd name="T6" fmla="*/ 41 w 68"/>
                <a:gd name="T7" fmla="*/ 59 h 174"/>
                <a:gd name="T8" fmla="*/ 87 w 68"/>
                <a:gd name="T9" fmla="*/ 67 h 174"/>
                <a:gd name="T10" fmla="*/ 97 w 68"/>
                <a:gd name="T11" fmla="*/ 87 h 174"/>
                <a:gd name="T12" fmla="*/ 87 w 68"/>
                <a:gd name="T13" fmla="*/ 106 h 174"/>
                <a:gd name="T14" fmla="*/ 97 w 68"/>
                <a:gd name="T15" fmla="*/ 126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174"/>
                <a:gd name="T26" fmla="*/ 68 w 68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 rot="-7396619">
              <a:off x="5110" y="2176"/>
              <a:ext cx="110" cy="163"/>
            </a:xfrm>
            <a:custGeom>
              <a:avLst/>
              <a:gdLst>
                <a:gd name="T0" fmla="*/ 0 w 68"/>
                <a:gd name="T1" fmla="*/ 0 h 174"/>
                <a:gd name="T2" fmla="*/ 44 w 68"/>
                <a:gd name="T3" fmla="*/ 14 h 174"/>
                <a:gd name="T4" fmla="*/ 68 w 68"/>
                <a:gd name="T5" fmla="*/ 51 h 174"/>
                <a:gd name="T6" fmla="*/ 39 w 68"/>
                <a:gd name="T7" fmla="*/ 76 h 174"/>
                <a:gd name="T8" fmla="*/ 82 w 68"/>
                <a:gd name="T9" fmla="*/ 87 h 174"/>
                <a:gd name="T10" fmla="*/ 92 w 68"/>
                <a:gd name="T11" fmla="*/ 112 h 174"/>
                <a:gd name="T12" fmla="*/ 82 w 68"/>
                <a:gd name="T13" fmla="*/ 138 h 174"/>
                <a:gd name="T14" fmla="*/ 92 w 68"/>
                <a:gd name="T15" fmla="*/ 163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174"/>
                <a:gd name="T26" fmla="*/ 68 w 68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 rot="-10751627">
              <a:off x="4158" y="2112"/>
              <a:ext cx="203" cy="76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0" scaled="1"/>
            </a:gradFill>
            <a:ln w="1587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 flipH="1">
              <a:off x="3888" y="2498"/>
              <a:ext cx="23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rot="10800965" flipH="1">
              <a:off x="5996" y="2496"/>
              <a:ext cx="23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063" y="3206"/>
              <a:ext cx="76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3300"/>
                  </a:solidFill>
                  <a:latin typeface="Tahoma" pitchFamily="34" charset="0"/>
                  <a:ea typeface="MS PGothic" pitchFamily="34" charset="-128"/>
                </a:rPr>
                <a:t>Prompt</a:t>
              </a:r>
              <a:r>
                <a:rPr lang="es-ES" sz="2000" b="1">
                  <a:solidFill>
                    <a:srgbClr val="FF3300"/>
                  </a:solidFill>
                  <a:latin typeface="Tahoma" pitchFamily="34" charset="0"/>
                  <a:ea typeface="MS PGothic" pitchFamily="34" charset="-128"/>
                </a:rPr>
                <a:t> </a:t>
              </a:r>
              <a:r>
                <a:rPr lang="es-ES" sz="2000" b="1">
                  <a:solidFill>
                    <a:srgbClr val="FF3300"/>
                  </a:solidFill>
                  <a:latin typeface="Symbol" pitchFamily="18" charset="2"/>
                  <a:ea typeface="MS PGothic" pitchFamily="34" charset="-128"/>
                  <a:sym typeface="Symbol" pitchFamily="18" charset="2"/>
                </a:rPr>
                <a:t>g</a:t>
              </a:r>
              <a:endParaRPr lang="en-GB" sz="2000" b="1">
                <a:solidFill>
                  <a:srgbClr val="FF3300"/>
                </a:solidFill>
                <a:latin typeface="Symbol" pitchFamily="18" charset="2"/>
                <a:ea typeface="MS PGothic" pitchFamily="34" charset="-128"/>
                <a:sym typeface="Symbol" pitchFamily="18" charset="2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 rot="5069938">
              <a:off x="4659" y="2774"/>
              <a:ext cx="805" cy="249"/>
            </a:xfrm>
            <a:custGeom>
              <a:avLst/>
              <a:gdLst>
                <a:gd name="T0" fmla="*/ 0 w 1296"/>
                <a:gd name="T1" fmla="*/ 66 h 600"/>
                <a:gd name="T2" fmla="*/ 60 w 1296"/>
                <a:gd name="T3" fmla="*/ 7 h 600"/>
                <a:gd name="T4" fmla="*/ 89 w 1296"/>
                <a:gd name="T5" fmla="*/ 106 h 600"/>
                <a:gd name="T6" fmla="*/ 149 w 1296"/>
                <a:gd name="T7" fmla="*/ 27 h 600"/>
                <a:gd name="T8" fmla="*/ 179 w 1296"/>
                <a:gd name="T9" fmla="*/ 126 h 600"/>
                <a:gd name="T10" fmla="*/ 239 w 1296"/>
                <a:gd name="T11" fmla="*/ 46 h 600"/>
                <a:gd name="T12" fmla="*/ 268 w 1296"/>
                <a:gd name="T13" fmla="*/ 146 h 600"/>
                <a:gd name="T14" fmla="*/ 328 w 1296"/>
                <a:gd name="T15" fmla="*/ 66 h 600"/>
                <a:gd name="T16" fmla="*/ 358 w 1296"/>
                <a:gd name="T17" fmla="*/ 166 h 600"/>
                <a:gd name="T18" fmla="*/ 417 w 1296"/>
                <a:gd name="T19" fmla="*/ 86 h 600"/>
                <a:gd name="T20" fmla="*/ 447 w 1296"/>
                <a:gd name="T21" fmla="*/ 186 h 600"/>
                <a:gd name="T22" fmla="*/ 507 w 1296"/>
                <a:gd name="T23" fmla="*/ 106 h 600"/>
                <a:gd name="T24" fmla="*/ 537 w 1296"/>
                <a:gd name="T25" fmla="*/ 206 h 600"/>
                <a:gd name="T26" fmla="*/ 596 w 1296"/>
                <a:gd name="T27" fmla="*/ 126 h 600"/>
                <a:gd name="T28" fmla="*/ 626 w 1296"/>
                <a:gd name="T29" fmla="*/ 226 h 600"/>
                <a:gd name="T30" fmla="*/ 686 w 1296"/>
                <a:gd name="T31" fmla="*/ 146 h 600"/>
                <a:gd name="T32" fmla="*/ 716 w 1296"/>
                <a:gd name="T33" fmla="*/ 246 h 600"/>
                <a:gd name="T34" fmla="*/ 775 w 1296"/>
                <a:gd name="T35" fmla="*/ 166 h 600"/>
                <a:gd name="T36" fmla="*/ 805 w 1296"/>
                <a:gd name="T37" fmla="*/ 246 h 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6"/>
                <a:gd name="T58" fmla="*/ 0 h 600"/>
                <a:gd name="T59" fmla="*/ 1296 w 1296"/>
                <a:gd name="T60" fmla="*/ 600 h 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6" h="600">
                  <a:moveTo>
                    <a:pt x="0" y="160"/>
                  </a:moveTo>
                  <a:cubicBezTo>
                    <a:pt x="36" y="80"/>
                    <a:pt x="72" y="0"/>
                    <a:pt x="96" y="16"/>
                  </a:cubicBezTo>
                  <a:cubicBezTo>
                    <a:pt x="120" y="32"/>
                    <a:pt x="120" y="248"/>
                    <a:pt x="144" y="256"/>
                  </a:cubicBezTo>
                  <a:cubicBezTo>
                    <a:pt x="168" y="264"/>
                    <a:pt x="216" y="56"/>
                    <a:pt x="240" y="64"/>
                  </a:cubicBezTo>
                  <a:cubicBezTo>
                    <a:pt x="264" y="72"/>
                    <a:pt x="264" y="296"/>
                    <a:pt x="288" y="304"/>
                  </a:cubicBezTo>
                  <a:cubicBezTo>
                    <a:pt x="312" y="312"/>
                    <a:pt x="360" y="104"/>
                    <a:pt x="384" y="112"/>
                  </a:cubicBezTo>
                  <a:cubicBezTo>
                    <a:pt x="408" y="120"/>
                    <a:pt x="408" y="344"/>
                    <a:pt x="432" y="352"/>
                  </a:cubicBezTo>
                  <a:cubicBezTo>
                    <a:pt x="456" y="360"/>
                    <a:pt x="504" y="152"/>
                    <a:pt x="528" y="160"/>
                  </a:cubicBezTo>
                  <a:cubicBezTo>
                    <a:pt x="552" y="168"/>
                    <a:pt x="552" y="392"/>
                    <a:pt x="576" y="400"/>
                  </a:cubicBezTo>
                  <a:cubicBezTo>
                    <a:pt x="600" y="408"/>
                    <a:pt x="648" y="200"/>
                    <a:pt x="672" y="208"/>
                  </a:cubicBezTo>
                  <a:cubicBezTo>
                    <a:pt x="696" y="216"/>
                    <a:pt x="696" y="440"/>
                    <a:pt x="720" y="448"/>
                  </a:cubicBezTo>
                  <a:cubicBezTo>
                    <a:pt x="744" y="456"/>
                    <a:pt x="792" y="248"/>
                    <a:pt x="816" y="256"/>
                  </a:cubicBezTo>
                  <a:cubicBezTo>
                    <a:pt x="840" y="264"/>
                    <a:pt x="840" y="488"/>
                    <a:pt x="864" y="496"/>
                  </a:cubicBezTo>
                  <a:cubicBezTo>
                    <a:pt x="888" y="504"/>
                    <a:pt x="936" y="296"/>
                    <a:pt x="960" y="304"/>
                  </a:cubicBezTo>
                  <a:cubicBezTo>
                    <a:pt x="984" y="312"/>
                    <a:pt x="984" y="536"/>
                    <a:pt x="1008" y="544"/>
                  </a:cubicBezTo>
                  <a:cubicBezTo>
                    <a:pt x="1032" y="552"/>
                    <a:pt x="1080" y="344"/>
                    <a:pt x="1104" y="352"/>
                  </a:cubicBezTo>
                  <a:cubicBezTo>
                    <a:pt x="1128" y="360"/>
                    <a:pt x="1128" y="584"/>
                    <a:pt x="1152" y="592"/>
                  </a:cubicBezTo>
                  <a:cubicBezTo>
                    <a:pt x="1176" y="600"/>
                    <a:pt x="1224" y="400"/>
                    <a:pt x="1248" y="400"/>
                  </a:cubicBezTo>
                  <a:cubicBezTo>
                    <a:pt x="1272" y="400"/>
                    <a:pt x="1280" y="560"/>
                    <a:pt x="1296" y="59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 rot="14203381" flipH="1">
              <a:off x="4951" y="2303"/>
              <a:ext cx="184" cy="48"/>
            </a:xfrm>
            <a:custGeom>
              <a:avLst/>
              <a:gdLst>
                <a:gd name="T0" fmla="*/ 0 w 68"/>
                <a:gd name="T1" fmla="*/ 0 h 174"/>
                <a:gd name="T2" fmla="*/ 73 w 68"/>
                <a:gd name="T3" fmla="*/ 4 h 174"/>
                <a:gd name="T4" fmla="*/ 114 w 68"/>
                <a:gd name="T5" fmla="*/ 15 h 174"/>
                <a:gd name="T6" fmla="*/ 65 w 68"/>
                <a:gd name="T7" fmla="*/ 22 h 174"/>
                <a:gd name="T8" fmla="*/ 138 w 68"/>
                <a:gd name="T9" fmla="*/ 26 h 174"/>
                <a:gd name="T10" fmla="*/ 154 w 68"/>
                <a:gd name="T11" fmla="*/ 33 h 174"/>
                <a:gd name="T12" fmla="*/ 138 w 68"/>
                <a:gd name="T13" fmla="*/ 41 h 174"/>
                <a:gd name="T14" fmla="*/ 154 w 68"/>
                <a:gd name="T15" fmla="*/ 48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174"/>
                <a:gd name="T26" fmla="*/ 68 w 68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Turn PID Jet into a program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/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536504" cy="4278461"/>
          </a:xfrm>
        </p:spPr>
        <p:txBody>
          <a:bodyPr/>
          <a:lstStyle/>
          <a:p>
            <a:r>
              <a:rPr lang="en-US" sz="2000" dirty="0" smtClean="0"/>
              <a:t>Large data volume with DAQ1000 (</a:t>
            </a:r>
            <a:r>
              <a:rPr lang="en-US" sz="2000" dirty="0" smtClean="0">
                <a:solidFill>
                  <a:srgbClr val="FF33CC"/>
                </a:solidFill>
              </a:rPr>
              <a:t>DAQ10K/Trigger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Install GEM Monitoring of TPC Tracking (</a:t>
            </a:r>
            <a:r>
              <a:rPr lang="en-US" sz="2000" dirty="0" smtClean="0">
                <a:solidFill>
                  <a:srgbClr val="FF33CC"/>
                </a:solidFill>
              </a:rPr>
              <a:t>GMT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surrounding TPC for space-charge and drift velocity monitoring</a:t>
            </a:r>
          </a:p>
          <a:p>
            <a:r>
              <a:rPr lang="en-US" sz="2000" dirty="0" smtClean="0"/>
              <a:t>Cosmic Ray triggers mixed in normal data taking: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, alignment</a:t>
            </a:r>
          </a:p>
          <a:p>
            <a:r>
              <a:rPr lang="en-US" sz="2000" dirty="0" smtClean="0"/>
              <a:t>Pile-up Protect events with ±45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s TPC drift time</a:t>
            </a:r>
            <a:br>
              <a:rPr lang="en-US" sz="2000" dirty="0" smtClean="0"/>
            </a:b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, momentum resolution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Program in 2015+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6016" y="2060848"/>
            <a:ext cx="4427984" cy="4104456"/>
          </a:xfrm>
        </p:spPr>
        <p:txBody>
          <a:bodyPr/>
          <a:lstStyle/>
          <a:p>
            <a:r>
              <a:rPr lang="en-US" sz="2200" dirty="0" smtClean="0">
                <a:solidFill>
                  <a:srgbClr val="0000CC"/>
                </a:solidFill>
              </a:rPr>
              <a:t>PID Fragmentation Function at high z </a:t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>(&lt;10%?)</a:t>
            </a:r>
          </a:p>
          <a:p>
            <a:r>
              <a:rPr lang="en-US" sz="2200" dirty="0" smtClean="0">
                <a:solidFill>
                  <a:srgbClr val="FF33CC"/>
                </a:solidFill>
              </a:rPr>
              <a:t>MTD</a:t>
            </a:r>
            <a:r>
              <a:rPr lang="en-US" sz="2200" dirty="0" smtClean="0">
                <a:solidFill>
                  <a:srgbClr val="0000CC"/>
                </a:solidFill>
              </a:rPr>
              <a:t> and EMC triggers on J/Psi, rate and IAA feasibility</a:t>
            </a:r>
          </a:p>
          <a:p>
            <a:r>
              <a:rPr lang="en-US" sz="2200" b="1" dirty="0" smtClean="0">
                <a:solidFill>
                  <a:srgbClr val="FF33CC"/>
                </a:solidFill>
              </a:rPr>
              <a:t>Possible detector upgrades: </a:t>
            </a:r>
            <a:r>
              <a:rPr lang="en-US" sz="2200" dirty="0" smtClean="0">
                <a:solidFill>
                  <a:srgbClr val="0000CC"/>
                </a:solidFill>
              </a:rPr>
              <a:t/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>Complementary PID at 10&lt;pt&lt;20 </a:t>
            </a:r>
            <a:r>
              <a:rPr lang="en-US" sz="2200" dirty="0" err="1" smtClean="0">
                <a:solidFill>
                  <a:srgbClr val="0000CC"/>
                </a:solidFill>
              </a:rPr>
              <a:t>GeV</a:t>
            </a:r>
            <a:r>
              <a:rPr lang="en-US" sz="2200" dirty="0" smtClean="0">
                <a:solidFill>
                  <a:srgbClr val="0000CC"/>
                </a:solidFill>
              </a:rPr>
              <a:t>/c</a:t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>-2&lt;</a:t>
            </a:r>
            <a:r>
              <a:rPr lang="en-US" sz="2200" dirty="0" smtClean="0">
                <a:solidFill>
                  <a:srgbClr val="0000CC"/>
                </a:solidFill>
                <a:sym typeface="Symbol"/>
              </a:rPr>
              <a:t></a:t>
            </a:r>
            <a:r>
              <a:rPr lang="en-US" sz="2200" dirty="0" smtClean="0">
                <a:solidFill>
                  <a:srgbClr val="0000CC"/>
                </a:solidFill>
              </a:rPr>
              <a:t>&lt;-1</a:t>
            </a:r>
          </a:p>
          <a:p>
            <a:pPr>
              <a:buNone/>
            </a:pPr>
            <a:endParaRPr lang="en-US" sz="2200" dirty="0">
              <a:solidFill>
                <a:srgbClr val="0000CC"/>
              </a:solidFill>
            </a:endParaRPr>
          </a:p>
        </p:txBody>
      </p:sp>
      <p:pic>
        <p:nvPicPr>
          <p:cNvPr id="8" name="Picture 9" descr="tpcdedx_1SigmaPlot_722_EnLarged"/>
          <p:cNvPicPr>
            <a:picLocks noChangeAspect="1" noChangeArrowheads="1"/>
          </p:cNvPicPr>
          <p:nvPr/>
        </p:nvPicPr>
        <p:blipFill>
          <a:blip r:embed="rId2" cstate="print"/>
          <a:srcRect t="8240" r="29012" b="4830"/>
          <a:stretch>
            <a:fillRect/>
          </a:stretch>
        </p:blipFill>
        <p:spPr>
          <a:xfrm>
            <a:off x="2843808" y="908720"/>
            <a:ext cx="1892757" cy="136815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Charges from ALD and Priority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8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67"/>
          <a:stretch>
            <a:fillRect/>
          </a:stretch>
        </p:blipFill>
        <p:spPr bwMode="auto">
          <a:xfrm>
            <a:off x="0" y="980728"/>
            <a:ext cx="543591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73216"/>
            <a:ext cx="5549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I am herein charging the PHENIX and STAR Collaborations </a:t>
            </a:r>
            <a:br>
              <a:rPr lang="en-US" sz="1400" dirty="0" smtClean="0"/>
            </a:br>
            <a:r>
              <a:rPr lang="en-US" sz="1400" dirty="0" smtClean="0"/>
              <a:t>with generating new decadal plans that lay out your proposed </a:t>
            </a:r>
          </a:p>
          <a:p>
            <a:pPr algn="l"/>
            <a:r>
              <a:rPr lang="en-US" sz="1400" dirty="0" smtClean="0"/>
              <a:t>science goals and detector upgrade paths for the period 2011-2020.</a:t>
            </a:r>
          </a:p>
          <a:p>
            <a:pPr algn="l"/>
            <a:r>
              <a:rPr lang="en-US" sz="1400" dirty="0" smtClean="0"/>
              <a:t>--- Steve Vigdor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124744"/>
            <a:ext cx="3749040" cy="4801314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Collaboration Priority: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CC"/>
                </a:solidFill>
              </a:rPr>
              <a:t>2012---2016 </a:t>
            </a:r>
            <a:r>
              <a:rPr lang="en-US" dirty="0" smtClean="0"/>
              <a:t>(HFT+MTD+…)</a:t>
            </a:r>
            <a:br>
              <a:rPr lang="en-US" dirty="0" smtClean="0"/>
            </a:br>
            <a:r>
              <a:rPr lang="en-US" dirty="0" smtClean="0"/>
              <a:t>AA, AB, pp (Dunlop’s talk)</a:t>
            </a:r>
            <a:br>
              <a:rPr lang="en-US" dirty="0" smtClean="0"/>
            </a:br>
            <a:r>
              <a:rPr lang="en-US" b="1" dirty="0" smtClean="0">
                <a:solidFill>
                  <a:srgbClr val="0000CC"/>
                </a:solidFill>
              </a:rPr>
              <a:t>2017—~2018 </a:t>
            </a:r>
            <a:r>
              <a:rPr lang="en-US" dirty="0" smtClean="0"/>
              <a:t>(Forward Upgrades): </a:t>
            </a:r>
            <a:br>
              <a:rPr lang="en-US" dirty="0" smtClean="0"/>
            </a:br>
            <a:r>
              <a:rPr lang="en-US" dirty="0" err="1" smtClean="0"/>
              <a:t>pA</a:t>
            </a:r>
            <a:r>
              <a:rPr lang="en-US" dirty="0" smtClean="0"/>
              <a:t> and polarized pp (He3)</a:t>
            </a:r>
          </a:p>
          <a:p>
            <a:pPr algn="l"/>
            <a:r>
              <a:rPr lang="en-US" b="1" dirty="0" smtClean="0">
                <a:solidFill>
                  <a:srgbClr val="0000CC"/>
                </a:solidFill>
              </a:rPr>
              <a:t>~2019 </a:t>
            </a:r>
            <a:r>
              <a:rPr lang="en-US" dirty="0" smtClean="0"/>
              <a:t>preparation for </a:t>
            </a:r>
            <a:r>
              <a:rPr lang="en-US" dirty="0" err="1" smtClean="0"/>
              <a:t>eRHIC</a:t>
            </a:r>
            <a:endParaRPr lang="en-US" dirty="0" smtClean="0"/>
          </a:p>
          <a:p>
            <a:pPr algn="l"/>
            <a:r>
              <a:rPr lang="en-US" b="1" dirty="0" smtClean="0">
                <a:solidFill>
                  <a:srgbClr val="0000CC"/>
                </a:solidFill>
              </a:rPr>
              <a:t>~2020+: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eSTAR</a:t>
            </a:r>
            <a:r>
              <a:rPr lang="en-US" dirty="0" smtClean="0"/>
              <a:t> (workshop tomorrow)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Are we done with HI by ~2016+: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 smtClean="0"/>
              <a:t>If </a:t>
            </a:r>
            <a:r>
              <a:rPr lang="en-US" dirty="0" err="1" smtClean="0"/>
              <a:t>eRHIC</a:t>
            </a:r>
            <a:r>
              <a:rPr lang="en-US" dirty="0" smtClean="0"/>
              <a:t> starts </a:t>
            </a:r>
            <a:r>
              <a:rPr lang="en-US" b="1" dirty="0" smtClean="0">
                <a:solidFill>
                  <a:srgbClr val="0000CC"/>
                </a:solidFill>
              </a:rPr>
              <a:t>2023+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evidence of critical point</a:t>
            </a:r>
          </a:p>
          <a:p>
            <a:pPr algn="l"/>
            <a:r>
              <a:rPr lang="en-US" dirty="0" smtClean="0"/>
              <a:t>or new discoveries in next 5 years demand further experiments</a:t>
            </a:r>
            <a:br>
              <a:rPr lang="en-US" dirty="0" smtClean="0"/>
            </a:br>
            <a:r>
              <a:rPr lang="en-US" dirty="0" smtClean="0"/>
              <a:t>My talk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0609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Exotic particles and rare decays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4283968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C.M. Energy (</a:t>
                      </a:r>
                      <a:r>
                        <a:rPr lang="en-US" sz="1400" dirty="0" err="1" smtClean="0"/>
                        <a:t>GeV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collision species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Polarized </a:t>
                      </a:r>
                      <a:r>
                        <a:rPr lang="en-US" dirty="0" err="1" smtClean="0"/>
                        <a:t>p+p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Polarized </a:t>
                      </a:r>
                      <a:r>
                        <a:rPr lang="en-US" dirty="0" err="1" smtClean="0"/>
                        <a:t>p+p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Au+Au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d+Au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Cu+Cu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Au+Au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Polarized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p+p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Au+Au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Cu+Cu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Au+Au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19--22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Au+Au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Cu+Cu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Au+Au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Au+Au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Au+Au</a:t>
                      </a:r>
                      <a:r>
                        <a:rPr lang="en-US" dirty="0" smtClean="0"/>
                        <a:t> 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U+U (2010--2011)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052736"/>
            <a:ext cx="4572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RHIC: a very flexible machine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052736"/>
            <a:ext cx="4572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RHIC: a high-rate machine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628800"/>
            <a:ext cx="4240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Annual </a:t>
            </a:r>
            <a:r>
              <a:rPr lang="en-US" b="1" dirty="0" err="1" smtClean="0"/>
              <a:t>Au+Au</a:t>
            </a:r>
            <a:r>
              <a:rPr lang="en-US" b="1" dirty="0" smtClean="0"/>
              <a:t> collisions </a:t>
            </a:r>
            <a:r>
              <a:rPr lang="en-US" b="1" dirty="0" smtClean="0">
                <a:solidFill>
                  <a:srgbClr val="FF0000"/>
                </a:solidFill>
              </a:rPr>
              <a:t>to tape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smtClean="0"/>
              <a:t>STAR: ~1 billion; PHENIX: ~10 billion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Luminosity </a:t>
            </a:r>
            <a:r>
              <a:rPr lang="en-US" b="1" dirty="0" err="1" smtClean="0"/>
              <a:t>p+p</a:t>
            </a:r>
            <a:r>
              <a:rPr lang="en-US" b="1" dirty="0" smtClean="0"/>
              <a:t> Equivalent: fb</a:t>
            </a:r>
            <a:r>
              <a:rPr lang="en-US" b="1" baseline="30000" dirty="0" smtClean="0"/>
              <a:t>-1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Annual particles to tape: </a:t>
            </a:r>
            <a:r>
              <a:rPr lang="en-US" b="1" dirty="0" smtClean="0">
                <a:solidFill>
                  <a:srgbClr val="FF0000"/>
                </a:solidFill>
              </a:rPr>
              <a:t>&gt;10</a:t>
            </a:r>
            <a:r>
              <a:rPr lang="en-US" b="1" baseline="30000" dirty="0" smtClean="0">
                <a:solidFill>
                  <a:srgbClr val="FF0000"/>
                </a:solidFill>
              </a:rPr>
              <a:t>12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644008" y="4293096"/>
            <a:ext cx="4499992" cy="2031325"/>
            <a:chOff x="4644008" y="3717032"/>
            <a:chExt cx="4499992" cy="2031325"/>
          </a:xfrm>
        </p:grpSpPr>
        <p:pic>
          <p:nvPicPr>
            <p:cNvPr id="13" name="Picture 12" descr="Central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4005064"/>
              <a:ext cx="180020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644008" y="3717032"/>
              <a:ext cx="449999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Courier New" pitchFamily="49" charset="0"/>
                <a:buChar char="o"/>
              </a:pP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6600FF"/>
                  </a:solidFill>
                </a:rPr>
                <a:t>Antimatter: </a:t>
              </a:r>
              <a:r>
                <a:rPr lang="en-US" dirty="0" err="1" smtClean="0">
                  <a:solidFill>
                    <a:srgbClr val="6600FF"/>
                  </a:solidFill>
                </a:rPr>
                <a:t>antinuclei</a:t>
              </a:r>
              <a:r>
                <a:rPr lang="en-US" dirty="0" smtClean="0">
                  <a:solidFill>
                    <a:srgbClr val="6600FF"/>
                  </a:solidFill>
                </a:rPr>
                <a:t>, </a:t>
              </a:r>
              <a:r>
                <a:rPr lang="en-US" dirty="0" err="1" smtClean="0">
                  <a:solidFill>
                    <a:srgbClr val="6600FF"/>
                  </a:solidFill>
                </a:rPr>
                <a:t>antihypernuclei</a:t>
              </a:r>
              <a:endParaRPr lang="en-US" dirty="0" smtClean="0">
                <a:solidFill>
                  <a:srgbClr val="6600FF"/>
                </a:solidFill>
              </a:endParaRPr>
            </a:p>
            <a:p>
              <a:pPr algn="l">
                <a:buFont typeface="Courier New" pitchFamily="49" charset="0"/>
                <a:buChar char="o"/>
              </a:pPr>
              <a:r>
                <a:rPr lang="en-US" dirty="0" smtClean="0">
                  <a:solidFill>
                    <a:srgbClr val="6600FF"/>
                  </a:solidFill>
                </a:rPr>
                <a:t> </a:t>
              </a:r>
              <a:r>
                <a:rPr lang="en-US" dirty="0" err="1" smtClean="0">
                  <a:solidFill>
                    <a:srgbClr val="6600FF"/>
                  </a:solidFill>
                </a:rPr>
                <a:t>Glueball</a:t>
              </a:r>
              <a:r>
                <a:rPr lang="en-US" dirty="0" smtClean="0">
                  <a:solidFill>
                    <a:srgbClr val="6600FF"/>
                  </a:solidFill>
                </a:rPr>
                <a:t>: </a:t>
              </a:r>
              <a:br>
                <a:rPr lang="en-US" dirty="0" smtClean="0">
                  <a:solidFill>
                    <a:srgbClr val="6600FF"/>
                  </a:solidFill>
                </a:rPr>
              </a:br>
              <a:endParaRPr lang="en-US" dirty="0" smtClean="0">
                <a:solidFill>
                  <a:srgbClr val="6600FF"/>
                </a:solidFill>
              </a:endParaRPr>
            </a:p>
            <a:p>
              <a:pPr algn="l">
                <a:buFont typeface="Courier New" pitchFamily="49" charset="0"/>
                <a:buChar char="o"/>
              </a:pPr>
              <a:r>
                <a:rPr lang="en-US" dirty="0" smtClean="0">
                  <a:solidFill>
                    <a:srgbClr val="6600FF"/>
                  </a:solidFill>
                </a:rPr>
                <a:t> </a:t>
              </a:r>
              <a:r>
                <a:rPr lang="en-US" dirty="0" err="1" smtClean="0">
                  <a:solidFill>
                    <a:srgbClr val="6600FF"/>
                  </a:solidFill>
                </a:rPr>
                <a:t>Dibaryons</a:t>
              </a:r>
              <a:r>
                <a:rPr lang="en-US" dirty="0" smtClean="0">
                  <a:solidFill>
                    <a:srgbClr val="6600FF"/>
                  </a:solidFill>
                </a:rPr>
                <a:t>: [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X</a:t>
              </a:r>
              <a:r>
                <a:rPr lang="en-US" baseline="30000" dirty="0" smtClean="0">
                  <a:solidFill>
                    <a:srgbClr val="6600FF"/>
                  </a:solidFill>
                  <a:latin typeface="Symbol" pitchFamily="18" charset="2"/>
                </a:rPr>
                <a:t>0 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 X</a:t>
              </a:r>
              <a:r>
                <a:rPr lang="en-US" baseline="30000" dirty="0" smtClean="0">
                  <a:solidFill>
                    <a:srgbClr val="6600FF"/>
                  </a:solidFill>
                  <a:latin typeface="Symbol" pitchFamily="18" charset="2"/>
                </a:rPr>
                <a:t>-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] 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  <a:sym typeface="Wingdings"/>
                </a:rPr>
                <a:t>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 X</a:t>
              </a:r>
              <a:r>
                <a:rPr lang="en-US" baseline="30000" dirty="0" smtClean="0">
                  <a:solidFill>
                    <a:srgbClr val="6600FF"/>
                  </a:solidFill>
                  <a:latin typeface="Symbol" pitchFamily="18" charset="2"/>
                </a:rPr>
                <a:t>-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 + L </a:t>
              </a:r>
            </a:p>
            <a:p>
              <a:pPr algn="l">
                <a:buFont typeface="Courier New" pitchFamily="49" charset="0"/>
                <a:buChar char="o"/>
              </a:pPr>
              <a:r>
                <a:rPr lang="en-US" dirty="0" smtClean="0">
                  <a:solidFill>
                    <a:srgbClr val="6600FF"/>
                  </a:solidFill>
                </a:rPr>
                <a:t> </a:t>
              </a:r>
              <a:r>
                <a:rPr lang="en-US" dirty="0" err="1" smtClean="0">
                  <a:solidFill>
                    <a:srgbClr val="6600FF"/>
                  </a:solidFill>
                </a:rPr>
                <a:t>Strangelet</a:t>
              </a:r>
              <a:r>
                <a:rPr lang="en-US" dirty="0" smtClean="0">
                  <a:solidFill>
                    <a:srgbClr val="6600FF"/>
                  </a:solidFill>
                </a:rPr>
                <a:t>: </a:t>
              </a:r>
              <a:r>
                <a:rPr lang="en-US" sz="1400" dirty="0" smtClean="0"/>
                <a:t>PRC </a:t>
              </a:r>
              <a:r>
                <a:rPr lang="en-US" sz="1400" b="1" dirty="0" smtClean="0"/>
                <a:t>76</a:t>
              </a:r>
              <a:r>
                <a:rPr lang="en-US" sz="1400" dirty="0" smtClean="0"/>
                <a:t> (2007) 011901</a:t>
              </a:r>
              <a:endParaRPr lang="en-US" dirty="0" smtClean="0">
                <a:solidFill>
                  <a:srgbClr val="6600FF"/>
                </a:solidFill>
              </a:endParaRPr>
            </a:p>
            <a:p>
              <a:pPr algn="l">
                <a:buFont typeface="Courier New" pitchFamily="49" charset="0"/>
                <a:buChar char="o"/>
              </a:pPr>
              <a:r>
                <a:rPr lang="en-US" dirty="0" smtClean="0">
                  <a:solidFill>
                    <a:srgbClr val="6600FF"/>
                  </a:solidFill>
                </a:rPr>
                <a:t> </a:t>
              </a:r>
              <a:r>
                <a:rPr lang="en-US" dirty="0" err="1" smtClean="0">
                  <a:solidFill>
                    <a:srgbClr val="6600FF"/>
                  </a:solidFill>
                </a:rPr>
                <a:t>Muonic</a:t>
              </a:r>
              <a:r>
                <a:rPr lang="en-US" dirty="0" smtClean="0">
                  <a:solidFill>
                    <a:srgbClr val="6600FF"/>
                  </a:solidFill>
                </a:rPr>
                <a:t> atoms: 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p-m</a:t>
              </a:r>
              <a:r>
                <a:rPr lang="en-US" dirty="0" smtClean="0">
                  <a:solidFill>
                    <a:srgbClr val="6600FF"/>
                  </a:solidFill>
                </a:rPr>
                <a:t>, K-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rgbClr val="6600FF"/>
                  </a:solidFill>
                </a:rPr>
                <a:t>, p-</a:t>
              </a:r>
              <a:r>
                <a:rPr lang="en-US" dirty="0" smtClean="0">
                  <a:solidFill>
                    <a:srgbClr val="6600FF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rgbClr val="6600FF"/>
                  </a:solidFill>
                </a:rPr>
                <a:t>, antimatter</a:t>
              </a:r>
            </a:p>
            <a:p>
              <a:pPr algn="l">
                <a:buFont typeface="Courier New" pitchFamily="49" charset="0"/>
                <a:buChar char="o"/>
              </a:pPr>
              <a:r>
                <a:rPr lang="en-US" dirty="0" smtClean="0">
                  <a:solidFill>
                    <a:srgbClr val="6600FF"/>
                  </a:solidFill>
                </a:rPr>
                <a:t> Rare Decays: </a:t>
              </a:r>
              <a:r>
                <a:rPr lang="en-US" dirty="0" smtClean="0">
                  <a:solidFill>
                    <a:srgbClr val="6600FF"/>
                  </a:solidFill>
                  <a:sym typeface="Symbol"/>
                </a:rPr>
                <a:t></a:t>
              </a:r>
              <a:r>
                <a:rPr lang="en-US" dirty="0" err="1" smtClean="0">
                  <a:solidFill>
                    <a:srgbClr val="6600FF"/>
                  </a:solidFill>
                  <a:sym typeface="Symbol"/>
                </a:rPr>
                <a:t>e</a:t>
              </a:r>
              <a:r>
                <a:rPr lang="en-US" baseline="30000" dirty="0" err="1" smtClean="0">
                  <a:solidFill>
                    <a:srgbClr val="6600FF"/>
                  </a:solidFill>
                  <a:sym typeface="Symbol"/>
                </a:rPr>
                <a:t>+</a:t>
              </a:r>
              <a:r>
                <a:rPr lang="en-US" dirty="0" err="1" smtClean="0">
                  <a:solidFill>
                    <a:srgbClr val="6600FF"/>
                  </a:solidFill>
                  <a:sym typeface="Symbol"/>
                </a:rPr>
                <a:t>e</a:t>
              </a:r>
              <a:r>
                <a:rPr lang="en-US" baseline="30000" dirty="0" smtClean="0">
                  <a:solidFill>
                    <a:srgbClr val="6600FF"/>
                  </a:solidFill>
                  <a:sym typeface="Symbol"/>
                </a:rPr>
                <a:t>-</a:t>
              </a:r>
              <a:r>
                <a:rPr lang="en-US" dirty="0" smtClean="0">
                  <a:solidFill>
                    <a:srgbClr val="6600FF"/>
                  </a:solidFill>
                  <a:sym typeface="Symbol"/>
                </a:rPr>
                <a:t>,</a:t>
              </a:r>
              <a:r>
                <a:rPr lang="en-US" baseline="30000" dirty="0" smtClean="0">
                  <a:solidFill>
                    <a:srgbClr val="6600FF"/>
                  </a:solidFill>
                  <a:sym typeface="Symbol"/>
                </a:rPr>
                <a:t>+</a:t>
              </a:r>
              <a:r>
                <a:rPr lang="en-US" dirty="0" smtClean="0">
                  <a:solidFill>
                    <a:srgbClr val="6600FF"/>
                  </a:solidFill>
                  <a:sym typeface="Symbol"/>
                </a:rPr>
                <a:t></a:t>
              </a:r>
              <a:r>
                <a:rPr lang="en-US" dirty="0" err="1" smtClean="0">
                  <a:solidFill>
                    <a:srgbClr val="6600FF"/>
                  </a:solidFill>
                  <a:sym typeface="Symbol"/>
                </a:rPr>
                <a:t>pl</a:t>
              </a:r>
              <a:r>
                <a:rPr lang="en-US" baseline="30000" dirty="0" err="1" smtClean="0">
                  <a:solidFill>
                    <a:srgbClr val="6600FF"/>
                  </a:solidFill>
                  <a:sym typeface="Symbol"/>
                </a:rPr>
                <a:t>+</a:t>
              </a:r>
              <a:r>
                <a:rPr lang="en-US" dirty="0" err="1" smtClean="0">
                  <a:solidFill>
                    <a:srgbClr val="6600FF"/>
                  </a:solidFill>
                  <a:sym typeface="Symbol"/>
                </a:rPr>
                <a:t>l</a:t>
              </a:r>
              <a:r>
                <a:rPr lang="en-US" baseline="30000" dirty="0" smtClean="0">
                  <a:solidFill>
                    <a:srgbClr val="6600FF"/>
                  </a:solidFill>
                  <a:sym typeface="Symbol"/>
                </a:rPr>
                <a:t>-</a:t>
              </a:r>
              <a:endParaRPr lang="en-US" baseline="30000" dirty="0">
                <a:solidFill>
                  <a:srgbClr val="66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99992" y="3501008"/>
            <a:ext cx="464400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RHIC: new and rare particle factory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995120" cy="63408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3-D Chart of Nuclides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nuclide_table_ton_ct12_z7_cs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920"/>
          <a:stretch>
            <a:fillRect/>
          </a:stretch>
        </p:blipFill>
        <p:spPr>
          <a:xfrm>
            <a:off x="0" y="836712"/>
            <a:ext cx="5215584" cy="3456384"/>
          </a:xfrm>
        </p:spPr>
      </p:pic>
      <p:grpSp>
        <p:nvGrpSpPr>
          <p:cNvPr id="7" name="Group 58"/>
          <p:cNvGrpSpPr>
            <a:grpSpLocks noGrp="1"/>
          </p:cNvGrpSpPr>
          <p:nvPr>
            <p:ph sz="quarter" idx="2"/>
          </p:nvPr>
        </p:nvGrpSpPr>
        <p:grpSpPr bwMode="auto">
          <a:xfrm>
            <a:off x="4319464" y="836712"/>
            <a:ext cx="4824536" cy="2877468"/>
            <a:chOff x="-68" y="765"/>
            <a:chExt cx="2793" cy="2027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0" y="765"/>
              <a:ext cx="2725" cy="2027"/>
              <a:chOff x="0" y="872"/>
              <a:chExt cx="2725" cy="202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872"/>
                <a:ext cx="2703" cy="20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327" y="1746"/>
                <a:ext cx="207" cy="13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65" y="1447"/>
                <a:ext cx="184" cy="1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50"/>
              <p:cNvSpPr txBox="1">
                <a:spLocks noChangeArrowheads="1"/>
              </p:cNvSpPr>
              <p:nvPr/>
            </p:nvSpPr>
            <p:spPr bwMode="auto">
              <a:xfrm>
                <a:off x="0" y="1539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S=-1</a:t>
                </a:r>
              </a:p>
            </p:txBody>
          </p:sp>
          <p:sp>
            <p:nvSpPr>
              <p:cNvPr id="14" name="TextBox 51"/>
              <p:cNvSpPr txBox="1">
                <a:spLocks noChangeArrowheads="1"/>
              </p:cNvSpPr>
              <p:nvPr/>
            </p:nvSpPr>
            <p:spPr bwMode="auto">
              <a:xfrm>
                <a:off x="0" y="1263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S=-2</a:t>
                </a:r>
              </a:p>
            </p:txBody>
          </p:sp>
        </p:grpSp>
        <p:sp>
          <p:nvSpPr>
            <p:cNvPr id="9" name="TextBox 57"/>
            <p:cNvSpPr txBox="1">
              <a:spLocks noChangeArrowheads="1"/>
            </p:cNvSpPr>
            <p:nvPr/>
          </p:nvSpPr>
          <p:spPr bwMode="auto">
            <a:xfrm>
              <a:off x="-68" y="2239"/>
              <a:ext cx="5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600" i="1">
                  <a:latin typeface="Verdana" pitchFamily="34" charset="0"/>
                </a:rPr>
                <a:t> S=-0</a:t>
              </a:r>
            </a:p>
          </p:txBody>
        </p:sp>
      </p:grpSp>
      <p:pic>
        <p:nvPicPr>
          <p:cNvPr id="29" name="Content Placeholder 14" descr="Science_eprint_fig1.pn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 l="6400" t="10667" r="24000" b="13333"/>
          <a:stretch>
            <a:fillRect/>
          </a:stretch>
        </p:blipFill>
        <p:spPr>
          <a:xfrm>
            <a:off x="4427984" y="3284984"/>
            <a:ext cx="4506184" cy="2952328"/>
          </a:xfrm>
        </p:spPr>
      </p:pic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4788024" y="5229200"/>
            <a:ext cx="535830" cy="288032"/>
            <a:chOff x="1670917" y="3759199"/>
            <a:chExt cx="582701" cy="342908"/>
          </a:xfrm>
        </p:grpSpPr>
        <p:cxnSp>
          <p:nvCxnSpPr>
            <p:cNvPr id="33" name="Straight Connector 5"/>
            <p:cNvCxnSpPr>
              <a:cxnSpLocks noChangeShapeType="1"/>
            </p:cNvCxnSpPr>
            <p:nvPr/>
          </p:nvCxnSpPr>
          <p:spPr bwMode="auto">
            <a:xfrm rot="5400000">
              <a:off x="1610247" y="3829486"/>
              <a:ext cx="310011" cy="169438"/>
            </a:xfrm>
            <a:prstGeom prst="line">
              <a:avLst/>
            </a:prstGeom>
            <a:noFill/>
            <a:ln w="50800">
              <a:solidFill>
                <a:srgbClr val="D0CFFF"/>
              </a:solidFill>
              <a:round/>
              <a:headEnd/>
              <a:tailEnd/>
            </a:ln>
          </p:spPr>
        </p:cxnSp>
        <p:cxnSp>
          <p:nvCxnSpPr>
            <p:cNvPr id="34" name="Straight Connector 7"/>
            <p:cNvCxnSpPr>
              <a:cxnSpLocks noChangeShapeType="1"/>
            </p:cNvCxnSpPr>
            <p:nvPr/>
          </p:nvCxnSpPr>
          <p:spPr bwMode="auto">
            <a:xfrm rot="10800000">
              <a:off x="1670917" y="4052387"/>
              <a:ext cx="454222" cy="49720"/>
            </a:xfrm>
            <a:prstGeom prst="line">
              <a:avLst/>
            </a:prstGeom>
            <a:noFill/>
            <a:ln w="50800">
              <a:solidFill>
                <a:srgbClr val="DCDAFF"/>
              </a:solidFill>
              <a:round/>
              <a:headEnd/>
              <a:tailEnd/>
            </a:ln>
          </p:spPr>
        </p:cxnSp>
        <p:sp>
          <p:nvSpPr>
            <p:cNvPr id="35" name="Parallelogram 12"/>
            <p:cNvSpPr>
              <a:spLocks noChangeArrowheads="1"/>
            </p:cNvSpPr>
            <p:nvPr/>
          </p:nvSpPr>
          <p:spPr bwMode="auto">
            <a:xfrm rot="342953">
              <a:off x="1724190" y="3777318"/>
              <a:ext cx="529428" cy="290308"/>
            </a:xfrm>
            <a:prstGeom prst="parallelogram">
              <a:avLst>
                <a:gd name="adj" fmla="val 42291"/>
              </a:avLst>
            </a:prstGeom>
            <a:solidFill>
              <a:srgbClr val="312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" name="Picture 15" descr="Picture 16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3728" y="3802460"/>
              <a:ext cx="259654" cy="22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6" descr="Picture 18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7051" y="3877985"/>
              <a:ext cx="76200" cy="116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5724128" y="3429000"/>
            <a:ext cx="343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-2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-1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1560" y="5661248"/>
            <a:ext cx="2880320" cy="648072"/>
            <a:chOff x="4881045" y="5373216"/>
            <a:chExt cx="4262955" cy="908717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1045" y="5373216"/>
              <a:ext cx="4262955" cy="90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1" descr="natureRG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00192" y="5373216"/>
              <a:ext cx="1230313" cy="276225"/>
            </a:xfrm>
            <a:prstGeom prst="rect">
              <a:avLst/>
            </a:prstGeom>
            <a:noFill/>
          </p:spPr>
        </p:pic>
      </p:grp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 cstate="print"/>
          <a:srcRect r="3826"/>
          <a:stretch>
            <a:fillRect/>
          </a:stretch>
        </p:blipFill>
        <p:spPr bwMode="auto">
          <a:xfrm>
            <a:off x="539552" y="4941168"/>
            <a:ext cx="3312368" cy="5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191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692696"/>
            <a:ext cx="4499992" cy="329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588" y="428625"/>
            <a:ext cx="81248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764704"/>
            <a:ext cx="42898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677 -0.33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 -0.388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1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Hypernucleus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Dibaryon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464" y="836712"/>
            <a:ext cx="4507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528" y="3833664"/>
            <a:ext cx="4379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64288" y="414908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Huang, UCLA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445224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Precision measurement; </a:t>
            </a:r>
          </a:p>
          <a:p>
            <a:r>
              <a:rPr lang="en-US" dirty="0" smtClean="0"/>
              <a:t>Rate can be very well predicted, </a:t>
            </a:r>
          </a:p>
          <a:p>
            <a:pPr algn="l"/>
            <a:r>
              <a:rPr lang="en-US" dirty="0" smtClean="0"/>
              <a:t>If we don’t find, it doesn’t exist!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45882" t="60227" r="10294"/>
          <a:stretch>
            <a:fillRect/>
          </a:stretch>
        </p:blipFill>
        <p:spPr bwMode="auto">
          <a:xfrm>
            <a:off x="0" y="908719"/>
            <a:ext cx="3923928" cy="46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25144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640" y="188640"/>
            <a:ext cx="7632848" cy="56207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Rare Decay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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36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3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: an example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6358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17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50760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 descr="cocktail_tsallis_eff_eta2ee.gif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755576" y="3861048"/>
            <a:ext cx="3456384" cy="2483733"/>
          </a:xfrm>
        </p:spPr>
      </p:pic>
      <p:pic>
        <p:nvPicPr>
          <p:cNvPr id="21913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56992"/>
            <a:ext cx="405528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160" y="2780928"/>
            <a:ext cx="277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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 </a:t>
            </a:r>
            <a:r>
              <a:rPr lang="en-US" sz="1600" dirty="0" smtClean="0">
                <a:sym typeface="Symbol"/>
              </a:rPr>
              <a:t>PDG BR &lt;2.7x10</a:t>
            </a:r>
            <a:r>
              <a:rPr lang="en-US" sz="1600" baseline="30000" dirty="0" smtClean="0">
                <a:sym typeface="Symbol"/>
              </a:rPr>
              <a:t>-5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276872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Physics beyond standard model </a:t>
            </a:r>
            <a:br>
              <a:rPr lang="en-US" dirty="0" smtClean="0"/>
            </a:br>
            <a:r>
              <a:rPr lang="en-US" dirty="0" smtClean="0"/>
              <a:t>enhances rare decay rate (10</a:t>
            </a:r>
            <a:r>
              <a:rPr lang="en-US" baseline="30000" dirty="0" smtClean="0"/>
              <a:t>-9</a:t>
            </a:r>
            <a:r>
              <a:rPr lang="en-US" dirty="0" smtClean="0"/>
              <a:t> to 10</a:t>
            </a:r>
            <a:r>
              <a:rPr lang="en-US" baseline="30000" dirty="0" smtClean="0"/>
              <a:t>-8,-7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RHIC: ideal for such search; </a:t>
            </a:r>
          </a:p>
          <a:p>
            <a:pPr algn="l"/>
            <a:r>
              <a:rPr lang="en-US" dirty="0" smtClean="0"/>
              <a:t>&gt;10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 </a:t>
            </a:r>
            <a:r>
              <a:rPr lang="en-US" dirty="0" smtClean="0"/>
              <a:t>annual yield; </a:t>
            </a:r>
          </a:p>
          <a:p>
            <a:pPr algn="l"/>
            <a:r>
              <a:rPr lang="en-US" dirty="0" smtClean="0"/>
              <a:t>Clean Low-pt electron identification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3933056"/>
            <a:ext cx="1375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STAR Preliminary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422108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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24" y="3921416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STAR Simulation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432172" y="4137440"/>
            <a:ext cx="144016" cy="432048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3688" y="836712"/>
            <a:ext cx="194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[PRL94(2005)021801]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Even Heavier Antimatter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51100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2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7"/>
            <a:ext cx="3635896" cy="43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323528" y="5229200"/>
            <a:ext cx="3888432" cy="12961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 of antimatter clusters in the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hadronisation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 transition: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 Heinz et al. JPG: 12 (1986) 1237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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vacuum (Dirac Sea):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Greiner, IJMPE 5 (1995) 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6149729">
            <a:off x="3938896" y="3271470"/>
            <a:ext cx="1649928" cy="1354976"/>
          </a:xfrm>
          <a:prstGeom prst="arc">
            <a:avLst/>
          </a:prstGeom>
          <a:noFill/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517232"/>
            <a:ext cx="4262955" cy="90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nature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3155" y="5517232"/>
            <a:ext cx="1230313" cy="276225"/>
          </a:xfrm>
          <a:prstGeom prst="rect">
            <a:avLst/>
          </a:prstGeom>
          <a:noFill/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156176" y="3645024"/>
          <a:ext cx="720080" cy="762438"/>
        </p:xfrm>
        <a:graphic>
          <a:graphicData uri="http://schemas.openxmlformats.org/presentationml/2006/ole">
            <p:oleObj spid="_x0000_s199682" name="Equation" r:id="rId7" imgW="2156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7956376" cy="642942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Antinuclei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nature (new physics)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9429"/>
          <a:stretch>
            <a:fillRect/>
          </a:stretch>
        </p:blipFill>
        <p:spPr bwMode="auto">
          <a:xfrm>
            <a:off x="714379" y="1214422"/>
            <a:ext cx="7929587" cy="479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6000768"/>
            <a:ext cx="686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Matter, Black Hole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antinucleus</a:t>
            </a:r>
            <a:r>
              <a:rPr lang="en-US" dirty="0" smtClean="0">
                <a:sym typeface="Wingdings" pitchFamily="2" charset="2"/>
              </a:rPr>
              <a:t> production via coalescence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779912" y="5013176"/>
            <a:ext cx="3571900" cy="4571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785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FF"/>
                </a:solidFill>
              </a:rPr>
              <a:t>To appreciate just how rare nature produces antimatter (strange antimatter)</a:t>
            </a:r>
            <a:endParaRPr lang="en-US" dirty="0">
              <a:solidFill>
                <a:srgbClr val="99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5715016"/>
            <a:ext cx="3310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AMS </a:t>
            </a:r>
            <a:r>
              <a:rPr lang="en-US" sz="1400" dirty="0" err="1" smtClean="0">
                <a:solidFill>
                  <a:srgbClr val="00B050"/>
                </a:solidFill>
              </a:rPr>
              <a:t>antiHelium</a:t>
            </a:r>
            <a:r>
              <a:rPr lang="en-US" sz="1400" dirty="0" smtClean="0">
                <a:solidFill>
                  <a:srgbClr val="00B050"/>
                </a:solidFill>
              </a:rPr>
              <a:t>/Helium sensitivity: 10</a:t>
            </a:r>
            <a:r>
              <a:rPr lang="en-US" sz="1400" baseline="30000" dirty="0" smtClean="0">
                <a:solidFill>
                  <a:srgbClr val="00B050"/>
                </a:solidFill>
              </a:rPr>
              <a:t>-9</a:t>
            </a:r>
            <a:endParaRPr lang="en-US" sz="1400" baseline="30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643050"/>
            <a:ext cx="3687228" cy="4001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RHIC: an antimatter machine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714752"/>
            <a:ext cx="593143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Seeing a mere antiproton or </a:t>
            </a:r>
            <a:r>
              <a:rPr lang="en-US" sz="1400" dirty="0" err="1" smtClean="0"/>
              <a:t>antielectron</a:t>
            </a:r>
            <a:r>
              <a:rPr lang="en-US" sz="1400" dirty="0" smtClean="0"/>
              <a:t> does not mean much– after all, </a:t>
            </a:r>
            <a:br>
              <a:rPr lang="en-US" sz="1400" dirty="0" smtClean="0"/>
            </a:br>
            <a:r>
              <a:rPr lang="en-US" sz="1400" dirty="0" smtClean="0"/>
              <a:t>these particles are byproducts of high-energy particle collisions. </a:t>
            </a:r>
          </a:p>
          <a:p>
            <a:r>
              <a:rPr lang="en-US" sz="1400" dirty="0" smtClean="0"/>
              <a:t>However, complex nuclei like </a:t>
            </a:r>
            <a:r>
              <a:rPr lang="en-US" sz="1400" dirty="0" smtClean="0">
                <a:solidFill>
                  <a:srgbClr val="FF0000"/>
                </a:solidFill>
              </a:rPr>
              <a:t>anti-helium</a:t>
            </a:r>
            <a:r>
              <a:rPr lang="en-US" sz="1400" dirty="0" smtClean="0"/>
              <a:t> or anti-carbon are almost </a:t>
            </a:r>
            <a:br>
              <a:rPr lang="en-US" sz="1400" dirty="0" smtClean="0"/>
            </a:br>
            <a:r>
              <a:rPr lang="en-US" sz="1400" dirty="0" smtClean="0"/>
              <a:t>never created in collisions.  </a:t>
            </a:r>
            <a:endParaRPr lang="en-US" sz="1400" dirty="0"/>
          </a:p>
        </p:txBody>
      </p:sp>
      <p:pic>
        <p:nvPicPr>
          <p:cNvPr id="11" name="Picture 10" descr="AMS02-April_5613762609_38a9f6c10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132856"/>
            <a:ext cx="6398299" cy="4248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74638"/>
            <a:ext cx="8604448" cy="706090"/>
          </a:xfrm>
        </p:spPr>
        <p:txBody>
          <a:bodyPr/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 Facility on exotic and rare processes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5122912" cy="5001419"/>
          </a:xfrm>
        </p:spPr>
        <p:txBody>
          <a:bodyPr/>
          <a:lstStyle/>
          <a:p>
            <a:r>
              <a:rPr lang="en-US" dirty="0" smtClean="0"/>
              <a:t>Antimatter:</a:t>
            </a:r>
            <a:br>
              <a:rPr lang="en-US" dirty="0" smtClean="0"/>
            </a:br>
            <a:r>
              <a:rPr lang="en-US" dirty="0" smtClean="0"/>
              <a:t>low-energy atom;</a:t>
            </a:r>
            <a:br>
              <a:rPr lang="en-US" dirty="0" smtClean="0"/>
            </a:br>
            <a:r>
              <a:rPr lang="en-US" dirty="0" smtClean="0"/>
              <a:t>Astrophysics:</a:t>
            </a:r>
            <a:br>
              <a:rPr lang="en-US" dirty="0" smtClean="0"/>
            </a:br>
            <a:r>
              <a:rPr lang="en-US" dirty="0" smtClean="0"/>
              <a:t>CERN, AMS</a:t>
            </a:r>
          </a:p>
          <a:p>
            <a:r>
              <a:rPr lang="en-US" dirty="0" err="1" smtClean="0"/>
              <a:t>Hypernuclei</a:t>
            </a:r>
            <a:r>
              <a:rPr lang="en-US" dirty="0" smtClean="0"/>
              <a:t>, </a:t>
            </a:r>
            <a:r>
              <a:rPr lang="en-US" dirty="0" err="1" smtClean="0"/>
              <a:t>dibaryon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nuclear structures</a:t>
            </a:r>
            <a:br>
              <a:rPr lang="en-US" dirty="0" smtClean="0"/>
            </a:br>
            <a:r>
              <a:rPr lang="en-US" dirty="0" smtClean="0"/>
              <a:t>Strangeness</a:t>
            </a:r>
            <a:br>
              <a:rPr lang="en-US" dirty="0" smtClean="0"/>
            </a:br>
            <a:r>
              <a:rPr lang="en-US" dirty="0" err="1" smtClean="0"/>
              <a:t>Pomeron</a:t>
            </a:r>
            <a:r>
              <a:rPr lang="en-US" dirty="0" smtClean="0"/>
              <a:t>/</a:t>
            </a:r>
            <a:r>
              <a:rPr lang="en-US" dirty="0" err="1" smtClean="0"/>
              <a:t>Odderon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Rare decays: </a:t>
            </a:r>
            <a:br>
              <a:rPr lang="en-US" dirty="0" smtClean="0"/>
            </a:b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collider;</a:t>
            </a:r>
            <a:br>
              <a:rPr lang="en-US" dirty="0" smtClean="0"/>
            </a:br>
            <a:r>
              <a:rPr lang="en-US" dirty="0" smtClean="0"/>
              <a:t>precise physics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11552" y="1196752"/>
            <a:ext cx="4032448" cy="3168352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program appealing to other communities?</a:t>
            </a:r>
          </a:p>
          <a:p>
            <a:r>
              <a:rPr lang="en-US" dirty="0" smtClean="0"/>
              <a:t>How do we get other communities involved?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5085184"/>
            <a:ext cx="3147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upgrades: </a:t>
            </a:r>
            <a:br>
              <a:rPr lang="en-US" dirty="0" smtClean="0"/>
            </a:br>
            <a:r>
              <a:rPr lang="en-US" dirty="0" smtClean="0"/>
              <a:t>DAQ10K, High-level Trigger, </a:t>
            </a:r>
            <a:br>
              <a:rPr lang="en-US" dirty="0" smtClean="0"/>
            </a:br>
            <a:r>
              <a:rPr lang="en-US" dirty="0" smtClean="0"/>
              <a:t>TOF, HFT, MTD, RP II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Novel Symmetries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4040188" cy="432048"/>
          </a:xfrm>
        </p:spPr>
        <p:txBody>
          <a:bodyPr/>
          <a:lstStyle/>
          <a:p>
            <a:r>
              <a:rPr lang="en-US" dirty="0" smtClean="0"/>
              <a:t>Local Parity Violation</a:t>
            </a:r>
            <a:endParaRPr lang="en-US" dirty="0"/>
          </a:p>
        </p:txBody>
      </p:sp>
      <p:pic>
        <p:nvPicPr>
          <p:cNvPr id="13" name="Picture 4" descr="Pages from PhysRevLett_103_251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 bwMode="auto">
          <a:xfrm>
            <a:off x="0" y="1340768"/>
            <a:ext cx="4283968" cy="4283968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102225" y="1124744"/>
            <a:ext cx="4041775" cy="309711"/>
          </a:xfrm>
        </p:spPr>
        <p:txBody>
          <a:bodyPr/>
          <a:lstStyle/>
          <a:p>
            <a:r>
              <a:rPr lang="en-US" dirty="0" err="1" smtClean="0"/>
              <a:t>Chiral</a:t>
            </a:r>
            <a:r>
              <a:rPr lang="en-US" dirty="0" smtClean="0"/>
              <a:t> Symmetry</a:t>
            </a:r>
            <a:endParaRPr lang="en-US" dirty="0"/>
          </a:p>
        </p:txBody>
      </p:sp>
      <p:pic>
        <p:nvPicPr>
          <p:cNvPr id="14" name="Content Placeholder 4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7059" t="62727" r="34118" b="5455"/>
          <a:stretch>
            <a:fillRect/>
          </a:stretch>
        </p:blipFill>
        <p:spPr bwMode="auto">
          <a:xfrm>
            <a:off x="4499992" y="1700808"/>
            <a:ext cx="46440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47664" y="1340768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/>
              <a:t>STAR</a:t>
            </a:r>
            <a:r>
              <a:rPr lang="en-US" sz="1400" dirty="0"/>
              <a:t>, PRL 103, 251601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5517232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b="1" dirty="0" smtClean="0"/>
              <a:t>Crucial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verify if parity violation is the </a:t>
            </a:r>
            <a:r>
              <a:rPr lang="en-US" b="1" dirty="0" smtClean="0">
                <a:solidFill>
                  <a:srgbClr val="FF0000"/>
                </a:solidFill>
              </a:rPr>
              <a:t>correct explanation</a:t>
            </a:r>
            <a:endParaRPr lang="en-US" b="1" dirty="0" smtClean="0"/>
          </a:p>
          <a:p>
            <a:pPr lvl="1">
              <a:spcBef>
                <a:spcPct val="10000"/>
              </a:spcBef>
            </a:pPr>
            <a:r>
              <a:rPr lang="en-US" sz="1200" b="1" dirty="0" smtClean="0"/>
              <a:t>U+U collisions: </a:t>
            </a:r>
            <a:r>
              <a:rPr lang="en-US" sz="1200" dirty="0" smtClean="0"/>
              <a:t>collisions with </a:t>
            </a:r>
            <a:r>
              <a:rPr lang="en-US" sz="1200" b="1" dirty="0" smtClean="0"/>
              <a:t>more v</a:t>
            </a:r>
            <a:r>
              <a:rPr lang="en-US" sz="1200" b="1" baseline="-25000" dirty="0" smtClean="0"/>
              <a:t>2</a:t>
            </a:r>
            <a:r>
              <a:rPr lang="en-US" sz="1200" dirty="0" smtClean="0"/>
              <a:t> and </a:t>
            </a:r>
            <a:r>
              <a:rPr lang="en-US" sz="1200" b="1" dirty="0" smtClean="0"/>
              <a:t>less B field</a:t>
            </a:r>
            <a:r>
              <a:rPr lang="en-US" sz="1200" dirty="0" smtClean="0"/>
              <a:t> than </a:t>
            </a:r>
            <a:r>
              <a:rPr lang="en-US" sz="1200" dirty="0" err="1" smtClean="0"/>
              <a:t>Au+Au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848872" cy="56207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In-medium Vector-Meson and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 symmetry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8235" t="61818" r="34118" b="5455"/>
          <a:stretch>
            <a:fillRect/>
          </a:stretch>
        </p:blipFill>
        <p:spPr bwMode="auto">
          <a:xfrm>
            <a:off x="0" y="1268760"/>
            <a:ext cx="44999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orrYieldCen_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678560" cy="407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4725144"/>
            <a:ext cx="516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Model with in-medium vector-meson mass broadening </a:t>
            </a:r>
            <a:br>
              <a:rPr lang="en-US" sz="1600" dirty="0" smtClean="0"/>
            </a:br>
            <a:r>
              <a:rPr lang="en-US" sz="1600" dirty="0" smtClean="0"/>
              <a:t>describes </a:t>
            </a:r>
            <a:r>
              <a:rPr lang="en-US" sz="1600" dirty="0" err="1" smtClean="0">
                <a:solidFill>
                  <a:srgbClr val="FF0000"/>
                </a:solidFill>
              </a:rPr>
              <a:t>dimuon</a:t>
            </a:r>
            <a:r>
              <a:rPr lang="en-US" sz="1600" dirty="0" smtClean="0"/>
              <a:t> spectral function in NA60 at SPS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08443" y="5517232"/>
            <a:ext cx="604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Enhancement at around M=0.5GeV observed by RHIC</a:t>
            </a:r>
            <a:br>
              <a:rPr lang="en-US" dirty="0" smtClean="0"/>
            </a:br>
            <a:r>
              <a:rPr lang="en-US" dirty="0" smtClean="0"/>
              <a:t>not described by the model extrapolating from SPS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5301208"/>
            <a:ext cx="2828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 Rapp et al. Phys.Rept.462(2008)176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65304"/>
            <a:ext cx="2631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PHENIX PRC 81(2010)034911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6753" y="1052736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NA60, PRL96(2006)162301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884368" cy="634082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Measure Irreducible background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769" t="11647" r="17642" b="3157"/>
          <a:stretch>
            <a:fillRect/>
          </a:stretch>
        </p:blipFill>
        <p:spPr bwMode="auto">
          <a:xfrm>
            <a:off x="0" y="980728"/>
            <a:ext cx="4226570" cy="32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5" descr="emuonsimu2_mtdacc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1748" r="8443"/>
          <a:stretch>
            <a:fillRect/>
          </a:stretch>
        </p:blipFill>
        <p:spPr>
          <a:xfrm>
            <a:off x="4330700" y="980728"/>
            <a:ext cx="4813300" cy="3336925"/>
          </a:xfrm>
          <a:noFill/>
        </p:spPr>
      </p:pic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5949280"/>
            <a:ext cx="3059832" cy="36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1200" dirty="0"/>
              <a:t>ECT Workshop at Trenton, </a:t>
            </a:r>
            <a:endParaRPr lang="en-US" altLang="zh-CN" sz="1200" dirty="0" smtClean="0"/>
          </a:p>
          <a:p>
            <a:pPr>
              <a:defRPr/>
            </a:pPr>
            <a:r>
              <a:rPr lang="en-US" altLang="zh-CN" sz="1200" dirty="0" smtClean="0"/>
              <a:t>Lijuan </a:t>
            </a:r>
            <a:r>
              <a:rPr lang="en-US" altLang="zh-CN" sz="1200" dirty="0"/>
              <a:t>Ruan (BNL)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0" y="4869160"/>
            <a:ext cx="887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CN" sz="2000" b="0" baseline="0" dirty="0">
                <a:ea typeface="宋体" pitchFamily="2" charset="-122"/>
              </a:rPr>
              <a:t>e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 correlation simulation with </a:t>
            </a:r>
            <a:r>
              <a:rPr lang="en-US" altLang="zh-CN" sz="2000" b="0" baseline="0" dirty="0" err="1">
                <a:ea typeface="宋体" pitchFamily="2" charset="-122"/>
                <a:sym typeface="Symbol" pitchFamily="18" charset="2"/>
              </a:rPr>
              <a:t>Muon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 Telescope Detector at STAR from </a:t>
            </a:r>
            <a:r>
              <a:rPr lang="en-US" altLang="zh-CN" sz="2000" b="0" baseline="0" dirty="0" err="1">
                <a:ea typeface="宋体" pitchFamily="2" charset="-122"/>
                <a:sym typeface="Symbol" pitchFamily="18" charset="2"/>
              </a:rPr>
              <a:t>ccbar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: </a:t>
            </a:r>
          </a:p>
          <a:p>
            <a:pPr marL="457200" indent="-457200"/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                                                 S/B=2 (</a:t>
            </a:r>
            <a:r>
              <a:rPr lang="en-US" altLang="zh-CN" sz="2000" b="0" baseline="0" dirty="0" err="1">
                <a:ea typeface="宋体" pitchFamily="2" charset="-122"/>
                <a:sym typeface="Symbol" pitchFamily="18" charset="2"/>
              </a:rPr>
              <a:t>M</a:t>
            </a:r>
            <a:r>
              <a:rPr lang="en-US" altLang="zh-CN" sz="2000" b="0" baseline="-25000" dirty="0" err="1">
                <a:ea typeface="宋体" pitchFamily="2" charset="-122"/>
                <a:sym typeface="Symbol" pitchFamily="18" charset="2"/>
              </a:rPr>
              <a:t>eu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&gt;3 </a:t>
            </a:r>
            <a:r>
              <a:rPr lang="en-US" altLang="zh-CN" sz="2000" b="0" baseline="0" dirty="0" err="1">
                <a:ea typeface="宋体" pitchFamily="2" charset="-122"/>
                <a:sym typeface="Symbol" pitchFamily="18" charset="2"/>
              </a:rPr>
              <a:t>GeV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/c</a:t>
            </a:r>
            <a:r>
              <a:rPr lang="en-US" altLang="zh-CN" sz="2000" b="0" dirty="0">
                <a:ea typeface="宋体" pitchFamily="2" charset="-122"/>
                <a:sym typeface="Symbol" pitchFamily="18" charset="2"/>
              </a:rPr>
              <a:t>2 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and </a:t>
            </a:r>
            <a:r>
              <a:rPr lang="en-US" altLang="zh-CN" sz="2000" b="0" baseline="0" dirty="0" err="1">
                <a:ea typeface="宋体" pitchFamily="2" charset="-122"/>
                <a:sym typeface="Symbol" pitchFamily="18" charset="2"/>
              </a:rPr>
              <a:t>p</a:t>
            </a:r>
            <a:r>
              <a:rPr lang="en-US" altLang="zh-CN" sz="2000" b="0" baseline="-25000" dirty="0" err="1"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(e)&lt;2 </a:t>
            </a:r>
            <a:r>
              <a:rPr lang="en-US" altLang="zh-CN" sz="2000" b="0" baseline="0" dirty="0" err="1">
                <a:ea typeface="宋体" pitchFamily="2" charset="-122"/>
                <a:sym typeface="Symbol" pitchFamily="18" charset="2"/>
              </a:rPr>
              <a:t>GeV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/c)</a:t>
            </a:r>
          </a:p>
          <a:p>
            <a:pPr marL="457200" indent="-457200"/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                                                 S/B=8 with electron pairing and </a:t>
            </a:r>
            <a:r>
              <a:rPr lang="en-US" altLang="zh-CN" sz="2000" b="0" baseline="0" dirty="0" err="1">
                <a:ea typeface="宋体" pitchFamily="2" charset="-122"/>
                <a:sym typeface="Symbol" pitchFamily="18" charset="2"/>
              </a:rPr>
              <a:t>tof</a:t>
            </a:r>
            <a:r>
              <a:rPr lang="en-US" altLang="zh-CN" sz="2000" b="0" baseline="0" dirty="0">
                <a:ea typeface="宋体" pitchFamily="2" charset="-122"/>
                <a:sym typeface="Symbol" pitchFamily="18" charset="2"/>
              </a:rPr>
              <a:t> association</a:t>
            </a:r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2555776" y="5949281"/>
            <a:ext cx="6287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baseline="0" dirty="0" smtClean="0">
                <a:solidFill>
                  <a:srgbClr val="FF33CC"/>
                </a:solidFill>
                <a:ea typeface="宋体" pitchFamily="2" charset="-122"/>
              </a:rPr>
              <a:t> </a:t>
            </a:r>
            <a:r>
              <a:rPr lang="en-US" altLang="zh-CN" sz="1400" baseline="0" dirty="0">
                <a:solidFill>
                  <a:srgbClr val="FF33CC"/>
                </a:solidFill>
                <a:ea typeface="宋体" pitchFamily="2" charset="-122"/>
              </a:rPr>
              <a:t>L. Ruan et al., Journal of Physics G: </a:t>
            </a:r>
            <a:r>
              <a:rPr lang="en-US" altLang="zh-CN" sz="1400" baseline="0" dirty="0" err="1">
                <a:solidFill>
                  <a:srgbClr val="FF33CC"/>
                </a:solidFill>
                <a:ea typeface="宋体" pitchFamily="2" charset="-122"/>
              </a:rPr>
              <a:t>Nucl</a:t>
            </a:r>
            <a:r>
              <a:rPr lang="en-US" altLang="zh-CN" sz="1400" baseline="0" dirty="0">
                <a:solidFill>
                  <a:srgbClr val="FF33CC"/>
                </a:solidFill>
                <a:ea typeface="宋体" pitchFamily="2" charset="-122"/>
              </a:rPr>
              <a:t>. Part. Phys. 36 (2009) 095001  </a:t>
            </a:r>
            <a:endParaRPr lang="en-US" sz="1400" baseline="0" dirty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509120"/>
            <a:ext cx="430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 to the </a:t>
            </a:r>
            <a:r>
              <a:rPr lang="en-US" dirty="0" err="1" smtClean="0"/>
              <a:t>dimuon</a:t>
            </a:r>
            <a:r>
              <a:rPr lang="en-US" dirty="0" smtClean="0"/>
              <a:t>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200"/>
            <a:ext cx="7499176" cy="541338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answer these questions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sz="2000" dirty="0"/>
              <a:t>Hot QCD matter: high luminosity RHIC II (fb</a:t>
            </a:r>
            <a:r>
              <a:rPr lang="en-US" sz="2000" baseline="30000" dirty="0"/>
              <a:t>-1 </a:t>
            </a:r>
            <a:r>
              <a:rPr lang="en-US" sz="2000" dirty="0"/>
              <a:t>equivalent)</a:t>
            </a:r>
          </a:p>
          <a:p>
            <a:pPr lvl="1">
              <a:spcBef>
                <a:spcPct val="5000"/>
              </a:spcBef>
            </a:pPr>
            <a:r>
              <a:rPr lang="en-US" sz="1800" dirty="0"/>
              <a:t>Heavy Flavor Tracker: precision charm and beauty</a:t>
            </a:r>
          </a:p>
          <a:p>
            <a:pPr lvl="1">
              <a:spcBef>
                <a:spcPct val="5000"/>
              </a:spcBef>
            </a:pPr>
            <a:r>
              <a:rPr lang="en-US" sz="1800" dirty="0" err="1">
                <a:solidFill>
                  <a:srgbClr val="0000CC"/>
                </a:solidFill>
              </a:rPr>
              <a:t>Muon</a:t>
            </a:r>
            <a:r>
              <a:rPr lang="en-US" sz="1800" dirty="0">
                <a:solidFill>
                  <a:srgbClr val="0000CC"/>
                </a:solidFill>
              </a:rPr>
              <a:t> Tagging </a:t>
            </a:r>
            <a:r>
              <a:rPr lang="en-US" sz="1800" dirty="0" smtClean="0">
                <a:solidFill>
                  <a:srgbClr val="0000CC"/>
                </a:solidFill>
              </a:rPr>
              <a:t>Detector (MTD)</a:t>
            </a:r>
            <a:r>
              <a:rPr lang="en-US" sz="1800" dirty="0" smtClean="0"/>
              <a:t>: </a:t>
            </a:r>
            <a:r>
              <a:rPr lang="en-US" sz="1800" dirty="0"/>
              <a:t>e+</a:t>
            </a:r>
            <a:r>
              <a:rPr lang="el-GR" sz="1800" dirty="0"/>
              <a:t>μ</a:t>
            </a:r>
            <a:r>
              <a:rPr lang="en-US" sz="1800" dirty="0"/>
              <a:t> and </a:t>
            </a:r>
            <a:r>
              <a:rPr lang="el-GR" sz="1800" dirty="0"/>
              <a:t>μ+μ</a:t>
            </a:r>
            <a:r>
              <a:rPr lang="en-US" sz="1800" dirty="0"/>
              <a:t> at mid-rapidity</a:t>
            </a:r>
          </a:p>
          <a:p>
            <a:pPr lvl="1">
              <a:spcBef>
                <a:spcPct val="5000"/>
              </a:spcBef>
            </a:pPr>
            <a:r>
              <a:rPr lang="en-US" sz="1800" dirty="0">
                <a:solidFill>
                  <a:srgbClr val="0000CC"/>
                </a:solidFill>
              </a:rPr>
              <a:t>Trigger and DAQ upgrades </a:t>
            </a:r>
            <a:r>
              <a:rPr lang="en-US" sz="1800" dirty="0"/>
              <a:t>to make full use of luminosity</a:t>
            </a:r>
          </a:p>
          <a:p>
            <a:pPr lvl="1">
              <a:spcBef>
                <a:spcPct val="5000"/>
              </a:spcBef>
            </a:pPr>
            <a:endParaRPr lang="en-US" sz="700" dirty="0"/>
          </a:p>
          <a:p>
            <a:pPr>
              <a:spcBef>
                <a:spcPct val="5000"/>
              </a:spcBef>
            </a:pPr>
            <a:r>
              <a:rPr lang="en-US" sz="2000" dirty="0"/>
              <a:t>Phase structure of QCD matter: </a:t>
            </a:r>
            <a:r>
              <a:rPr lang="en-US" sz="2000" dirty="0" smtClean="0"/>
              <a:t>possible Phase II BES</a:t>
            </a:r>
            <a:br>
              <a:rPr lang="en-US" sz="2000" dirty="0" smtClean="0"/>
            </a:br>
            <a:endParaRPr lang="en-US" sz="700" dirty="0"/>
          </a:p>
          <a:p>
            <a:pPr>
              <a:spcBef>
                <a:spcPct val="5000"/>
              </a:spcBef>
            </a:pPr>
            <a:r>
              <a:rPr lang="en-US" sz="2000" dirty="0"/>
              <a:t>Near-term upgrades for </a:t>
            </a:r>
            <a:r>
              <a:rPr lang="en-US" sz="2000" dirty="0" err="1"/>
              <a:t>p+p</a:t>
            </a:r>
            <a:r>
              <a:rPr lang="en-US" sz="2000" dirty="0"/>
              <a:t> collisions</a:t>
            </a:r>
          </a:p>
          <a:p>
            <a:pPr lvl="1">
              <a:spcBef>
                <a:spcPct val="5000"/>
              </a:spcBef>
            </a:pPr>
            <a:r>
              <a:rPr lang="en-US" sz="1800" dirty="0"/>
              <a:t>Forward GEM Tracker: flavor-separated anti-quark polarizations</a:t>
            </a:r>
          </a:p>
          <a:p>
            <a:pPr lvl="1">
              <a:spcBef>
                <a:spcPct val="5000"/>
              </a:spcBef>
            </a:pPr>
            <a:r>
              <a:rPr lang="en-US" sz="1800" dirty="0">
                <a:solidFill>
                  <a:srgbClr val="0000CC"/>
                </a:solidFill>
              </a:rPr>
              <a:t>Forward </a:t>
            </a:r>
            <a:r>
              <a:rPr lang="en-US" sz="1800" dirty="0" err="1">
                <a:solidFill>
                  <a:srgbClr val="0000CC"/>
                </a:solidFill>
              </a:rPr>
              <a:t>Hadron</a:t>
            </a:r>
            <a:r>
              <a:rPr lang="en-US" sz="1800" dirty="0">
                <a:solidFill>
                  <a:srgbClr val="0000CC"/>
                </a:solidFill>
              </a:rPr>
              <a:t> Calorimeter</a:t>
            </a:r>
            <a:r>
              <a:rPr lang="en-US" sz="1800" dirty="0"/>
              <a:t>: strange quark polarization</a:t>
            </a:r>
          </a:p>
          <a:p>
            <a:pPr lvl="1">
              <a:spcBef>
                <a:spcPct val="5000"/>
              </a:spcBef>
            </a:pPr>
            <a:r>
              <a:rPr lang="en-US" sz="1800" dirty="0">
                <a:solidFill>
                  <a:srgbClr val="0000CC"/>
                </a:solidFill>
                <a:cs typeface="Arial" pitchFamily="34" charset="0"/>
              </a:rPr>
              <a:t>Roman Pots phase II</a:t>
            </a:r>
            <a:r>
              <a:rPr lang="en-US" sz="1800" dirty="0">
                <a:cs typeface="Arial" pitchFamily="34" charset="0"/>
              </a:rPr>
              <a:t>: search for </a:t>
            </a:r>
            <a:r>
              <a:rPr lang="en-US" sz="1800" dirty="0" err="1">
                <a:cs typeface="Arial" pitchFamily="34" charset="0"/>
              </a:rPr>
              <a:t>glueballs</a:t>
            </a:r>
            <a:endParaRPr lang="en-US" sz="1800" dirty="0">
              <a:cs typeface="Arial" pitchFamily="34" charset="0"/>
            </a:endParaRPr>
          </a:p>
          <a:p>
            <a:pPr lvl="1">
              <a:spcBef>
                <a:spcPct val="5000"/>
              </a:spcBef>
            </a:pPr>
            <a:endParaRPr lang="el-GR" sz="600" dirty="0">
              <a:cs typeface="Arial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2000" dirty="0" smtClean="0"/>
              <a:t>Cold </a:t>
            </a:r>
            <a:r>
              <a:rPr lang="en-US" sz="2000" dirty="0"/>
              <a:t>QCD </a:t>
            </a:r>
            <a:r>
              <a:rPr lang="en-US" sz="2000" dirty="0" smtClean="0"/>
              <a:t>matter and nuclear spin: </a:t>
            </a:r>
            <a:r>
              <a:rPr lang="en-US" sz="2000" dirty="0"/>
              <a:t>high precision </a:t>
            </a:r>
            <a:r>
              <a:rPr lang="en-US" sz="2000" dirty="0" err="1"/>
              <a:t>p+p</a:t>
            </a:r>
            <a:r>
              <a:rPr lang="en-US" sz="2000" dirty="0"/>
              <a:t> and </a:t>
            </a:r>
            <a:r>
              <a:rPr lang="en-US" sz="2000" dirty="0" err="1"/>
              <a:t>p+A</a:t>
            </a:r>
            <a:r>
              <a:rPr lang="en-US" sz="2000" dirty="0"/>
              <a:t>, followed by </a:t>
            </a:r>
            <a:r>
              <a:rPr lang="en-US" sz="2000" dirty="0" err="1"/>
              <a:t>e+p</a:t>
            </a:r>
            <a:r>
              <a:rPr lang="en-US" sz="2000" dirty="0"/>
              <a:t> and </a:t>
            </a:r>
            <a:r>
              <a:rPr lang="en-US" sz="2000" dirty="0" err="1"/>
              <a:t>e+A</a:t>
            </a:r>
            <a:endParaRPr lang="en-US" sz="2000" dirty="0"/>
          </a:p>
          <a:p>
            <a:pPr lvl="1">
              <a:spcBef>
                <a:spcPct val="5000"/>
              </a:spcBef>
            </a:pPr>
            <a:r>
              <a:rPr lang="en-US" sz="1800" dirty="0">
                <a:solidFill>
                  <a:srgbClr val="0000CC"/>
                </a:solidFill>
              </a:rPr>
              <a:t>Major upgrade of capabilities in forward direction</a:t>
            </a:r>
          </a:p>
          <a:p>
            <a:pPr lvl="1">
              <a:spcBef>
                <a:spcPct val="5000"/>
              </a:spcBef>
            </a:pPr>
            <a:r>
              <a:rPr lang="en-US" sz="1800" dirty="0"/>
              <a:t>Devote the time to explore </a:t>
            </a:r>
            <a:r>
              <a:rPr lang="en-US" sz="1800" dirty="0" err="1">
                <a:solidFill>
                  <a:srgbClr val="0000CC"/>
                </a:solidFill>
              </a:rPr>
              <a:t>p+A</a:t>
            </a:r>
            <a:r>
              <a:rPr lang="en-US" sz="1800" dirty="0"/>
              <a:t>, not </a:t>
            </a:r>
            <a:r>
              <a:rPr lang="en-US" sz="1800" dirty="0" err="1"/>
              <a:t>d+A</a:t>
            </a:r>
            <a:endParaRPr lang="en-US" sz="1800" dirty="0"/>
          </a:p>
          <a:p>
            <a:pPr lvl="1">
              <a:spcBef>
                <a:spcPct val="5000"/>
              </a:spcBef>
            </a:pPr>
            <a:r>
              <a:rPr lang="en-US" sz="1800" dirty="0"/>
              <a:t>Existing mid-rapidity detectors well suited for portions of the initial </a:t>
            </a:r>
            <a:r>
              <a:rPr lang="en-US" sz="1800" dirty="0" err="1"/>
              <a:t>e+p</a:t>
            </a:r>
            <a:r>
              <a:rPr lang="en-US" sz="1800" dirty="0"/>
              <a:t> and </a:t>
            </a:r>
            <a:r>
              <a:rPr lang="en-US" sz="1800" dirty="0" err="1"/>
              <a:t>e+A</a:t>
            </a:r>
            <a:r>
              <a:rPr lang="en-US" sz="1800" dirty="0"/>
              <a:t> program, but must extend detection capability to larger </a:t>
            </a:r>
            <a:r>
              <a:rPr lang="en-US" sz="1800" dirty="0" err="1"/>
              <a:t>rapidities</a:t>
            </a:r>
            <a:endParaRPr lang="en-US" sz="1800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0" y="6453336"/>
            <a:ext cx="5436096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00CC"/>
                </a:solidFill>
              </a:rPr>
              <a:t>In Blue: Beyond mid-term upgrade for RHIC II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0"/>
            <a:ext cx="8028384" cy="868362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Catching thermal leptons: QED for QCD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569" t="4040" r="5569" b="36362"/>
          <a:stretch>
            <a:fillRect/>
          </a:stretch>
        </p:blipFill>
        <p:spPr bwMode="auto">
          <a:xfrm>
            <a:off x="0" y="908720"/>
            <a:ext cx="4495800" cy="415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96752"/>
            <a:ext cx="4800600" cy="161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8209" t="6060" r="8209" b="66663"/>
          <a:stretch>
            <a:fillRect/>
          </a:stretch>
        </p:blipFill>
        <p:spPr bwMode="auto">
          <a:xfrm>
            <a:off x="4315262" y="2852936"/>
            <a:ext cx="48287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530120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Exciting possible new discoveries: </a:t>
            </a:r>
            <a:br>
              <a:rPr lang="en-US" dirty="0" smtClean="0"/>
            </a:br>
            <a:r>
              <a:rPr lang="en-US" dirty="0" smtClean="0"/>
              <a:t>  K-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atoms;</a:t>
            </a:r>
            <a:br>
              <a:rPr lang="en-US" dirty="0" smtClean="0"/>
            </a:br>
            <a:r>
              <a:rPr lang="en-US" dirty="0" smtClean="0"/>
              <a:t>  antimatter </a:t>
            </a:r>
            <a:r>
              <a:rPr lang="en-US" dirty="0" err="1" smtClean="0"/>
              <a:t>mounic</a:t>
            </a:r>
            <a:r>
              <a:rPr lang="en-US" dirty="0" smtClean="0"/>
              <a:t> </a:t>
            </a:r>
            <a:r>
              <a:rPr lang="en-US" dirty="0" err="1" smtClean="0"/>
              <a:t>hydogen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</a:t>
            </a:r>
            <a:r>
              <a:rPr lang="en-US" dirty="0" smtClean="0"/>
              <a:t>p-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/>
              <a:t>+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Direct measure of single lepton spectrum from thermal radiation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199" y="5157192"/>
            <a:ext cx="52578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Understanding Symmetry and DOF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16288" cy="5256584"/>
          </a:xfrm>
        </p:spPr>
        <p:txBody>
          <a:bodyPr/>
          <a:lstStyle/>
          <a:p>
            <a:r>
              <a:rPr lang="en-US" sz="1600" dirty="0" smtClean="0"/>
              <a:t>STAR at RHIC is the best detector to study LPV and </a:t>
            </a:r>
            <a:r>
              <a:rPr lang="en-US" sz="1600" dirty="0" err="1" smtClean="0"/>
              <a:t>Chiral</a:t>
            </a:r>
            <a:r>
              <a:rPr lang="en-US" sz="1600" dirty="0" smtClean="0"/>
              <a:t> symmetry restoration:</a:t>
            </a:r>
          </a:p>
          <a:p>
            <a:pPr lvl="1"/>
            <a:r>
              <a:rPr lang="en-US" sz="1400" dirty="0" smtClean="0"/>
              <a:t>flexible machine to change conditions </a:t>
            </a:r>
            <a:br>
              <a:rPr lang="en-US" sz="1400" dirty="0" smtClean="0"/>
            </a:br>
            <a:r>
              <a:rPr lang="en-US" sz="1400" dirty="0" smtClean="0"/>
              <a:t>beam species (magnetic field), </a:t>
            </a:r>
            <a:br>
              <a:rPr lang="en-US" sz="1400" dirty="0" smtClean="0"/>
            </a:br>
            <a:r>
              <a:rPr lang="en-US" sz="1400" dirty="0" smtClean="0"/>
              <a:t>BES (turn on/off QGP)</a:t>
            </a:r>
          </a:p>
          <a:p>
            <a:pPr lvl="1"/>
            <a:r>
              <a:rPr lang="en-US" sz="1400" dirty="0" smtClean="0"/>
              <a:t>Large Acceptance (good for both LPV and </a:t>
            </a:r>
            <a:r>
              <a:rPr lang="en-US" sz="1400" dirty="0" err="1" smtClean="0"/>
              <a:t>chiral</a:t>
            </a:r>
            <a:r>
              <a:rPr lang="en-US" sz="1400" dirty="0" smtClean="0"/>
              <a:t> symmetry)</a:t>
            </a:r>
          </a:p>
          <a:p>
            <a:pPr lvl="1"/>
            <a:r>
              <a:rPr lang="en-US" sz="1400" dirty="0" smtClean="0"/>
              <a:t>Excellent lepton PID </a:t>
            </a:r>
            <a:br>
              <a:rPr lang="en-US" sz="1400" dirty="0" smtClean="0"/>
            </a:br>
            <a:r>
              <a:rPr lang="en-US" sz="1400" dirty="0" smtClean="0"/>
              <a:t>(both electrons and </a:t>
            </a:r>
            <a:r>
              <a:rPr lang="en-US" sz="1400" dirty="0" err="1" smtClean="0"/>
              <a:t>muons</a:t>
            </a:r>
            <a:r>
              <a:rPr lang="en-US" sz="1400" dirty="0" smtClean="0"/>
              <a:t> at </a:t>
            </a:r>
            <a:r>
              <a:rPr lang="en-US" sz="1400" dirty="0" err="1" smtClean="0"/>
              <a:t>midrapidity</a:t>
            </a:r>
            <a:r>
              <a:rPr lang="en-US" sz="1400" dirty="0" smtClean="0"/>
              <a:t>, who else has that!)</a:t>
            </a:r>
          </a:p>
          <a:p>
            <a:r>
              <a:rPr lang="en-US" sz="1600" dirty="0" smtClean="0"/>
              <a:t>Since the beginning of physics, symmetry considerations have provided us with an extremely powerful and useful tool in our effort to understand nature. Gradually they have </a:t>
            </a:r>
            <a:r>
              <a:rPr lang="en-US" sz="1600" b="1" dirty="0" smtClean="0">
                <a:solidFill>
                  <a:srgbClr val="0099FF"/>
                </a:solidFill>
              </a:rPr>
              <a:t>become the backbone of our theoretical formulation of physical laws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200" dirty="0" smtClean="0"/>
              <a:t>— </a:t>
            </a:r>
            <a:r>
              <a:rPr lang="en-US" sz="1200" dirty="0" err="1" smtClean="0"/>
              <a:t>Tsung</a:t>
            </a:r>
            <a:r>
              <a:rPr lang="en-US" sz="1200" dirty="0" smtClean="0"/>
              <a:t>-Dao Lee</a:t>
            </a:r>
            <a:br>
              <a:rPr lang="en-US" sz="1200" dirty="0" smtClean="0"/>
            </a:br>
            <a:r>
              <a:rPr lang="en-US" sz="1200" i="1" dirty="0" smtClean="0"/>
              <a:t>Particle Physics and an Introduction to Field Theory</a:t>
            </a:r>
            <a:r>
              <a:rPr lang="en-US" sz="1200" dirty="0" smtClean="0"/>
              <a:t> (1981), 177</a:t>
            </a:r>
            <a:r>
              <a:rPr lang="en-US" sz="2000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572000" cy="5544616"/>
          </a:xfrm>
        </p:spPr>
        <p:txBody>
          <a:bodyPr/>
          <a:lstStyle/>
          <a:p>
            <a:r>
              <a:rPr lang="en-US" sz="2000" dirty="0" smtClean="0"/>
              <a:t>LPV: </a:t>
            </a:r>
          </a:p>
          <a:p>
            <a:pPr lvl="1"/>
            <a:r>
              <a:rPr lang="en-US" sz="1600" dirty="0" smtClean="0"/>
              <a:t>beam energy:</a:t>
            </a:r>
            <a:br>
              <a:rPr lang="en-US" sz="1600" dirty="0" smtClean="0"/>
            </a:br>
            <a:r>
              <a:rPr lang="en-US" sz="1600" dirty="0" err="1" smtClean="0"/>
              <a:t>deconfinement</a:t>
            </a:r>
            <a:r>
              <a:rPr lang="en-US" sz="1600" dirty="0" smtClean="0"/>
              <a:t>, </a:t>
            </a:r>
            <a:r>
              <a:rPr lang="en-US" sz="1600" dirty="0" err="1" smtClean="0"/>
              <a:t>chiral</a:t>
            </a:r>
            <a:r>
              <a:rPr lang="en-US" sz="1600" dirty="0" smtClean="0"/>
              <a:t> symmetry</a:t>
            </a:r>
          </a:p>
          <a:p>
            <a:pPr lvl="1"/>
            <a:r>
              <a:rPr lang="en-US" sz="1600" dirty="0" smtClean="0"/>
              <a:t>Beam species: </a:t>
            </a:r>
            <a:br>
              <a:rPr lang="en-US" sz="1600" dirty="0" smtClean="0"/>
            </a:br>
            <a:r>
              <a:rPr lang="en-US" sz="1600" dirty="0" smtClean="0"/>
              <a:t>magnetic field</a:t>
            </a:r>
          </a:p>
          <a:p>
            <a:r>
              <a:rPr lang="en-US" sz="2000" dirty="0" smtClean="0"/>
              <a:t>Medium effect on vector mesons (</a:t>
            </a:r>
            <a:r>
              <a:rPr lang="en-US" sz="2000" dirty="0" err="1" smtClean="0"/>
              <a:t>chiral</a:t>
            </a:r>
            <a:r>
              <a:rPr lang="en-US" sz="2000" dirty="0" smtClean="0"/>
              <a:t> symmetry, resonant states): </a:t>
            </a:r>
          </a:p>
          <a:p>
            <a:pPr lvl="1"/>
            <a:r>
              <a:rPr lang="en-US" sz="1600" dirty="0" smtClean="0"/>
              <a:t>beam energy; </a:t>
            </a:r>
          </a:p>
          <a:p>
            <a:pPr lvl="1"/>
            <a:r>
              <a:rPr lang="en-US" sz="1600" dirty="0" smtClean="0"/>
              <a:t>Spectra and 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l+l</a:t>
            </a:r>
            <a:r>
              <a:rPr lang="en-US" sz="1600" baseline="-25000" dirty="0" smtClean="0"/>
              <a:t>-</a:t>
            </a:r>
          </a:p>
          <a:p>
            <a:r>
              <a:rPr lang="en-US" sz="2000" dirty="0" smtClean="0"/>
              <a:t>HFT+MTD upgrade 2017-</a:t>
            </a:r>
          </a:p>
          <a:p>
            <a:pPr lvl="1"/>
            <a:r>
              <a:rPr lang="en-US" sz="1600" dirty="0" smtClean="0"/>
              <a:t>First glimpse of </a:t>
            </a:r>
            <a:r>
              <a:rPr lang="en-US" sz="1600" dirty="0" err="1" smtClean="0"/>
              <a:t>dilepton</a:t>
            </a:r>
            <a:r>
              <a:rPr lang="en-US" sz="1600" dirty="0" smtClean="0"/>
              <a:t> spectra around </a:t>
            </a:r>
            <a:r>
              <a:rPr lang="en-US" sz="1600" dirty="0" smtClean="0">
                <a:sym typeface="Symbol"/>
              </a:rPr>
              <a:t>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and 1&lt;M&lt;3GeV</a:t>
            </a:r>
          </a:p>
          <a:p>
            <a:pPr lvl="1"/>
            <a:r>
              <a:rPr lang="en-US" sz="1600" dirty="0" smtClean="0"/>
              <a:t>Atoms as a tool?</a:t>
            </a:r>
          </a:p>
          <a:p>
            <a:r>
              <a:rPr lang="en-US" sz="2000" dirty="0" smtClean="0"/>
              <a:t>Beyond 2017</a:t>
            </a:r>
          </a:p>
          <a:p>
            <a:pPr lvl="1"/>
            <a:r>
              <a:rPr lang="en-US" sz="1600" dirty="0" smtClean="0"/>
              <a:t>Phase II BES?</a:t>
            </a:r>
          </a:p>
          <a:p>
            <a:pPr lvl="1"/>
            <a:r>
              <a:rPr lang="en-US" sz="1600" b="1" dirty="0" smtClean="0">
                <a:solidFill>
                  <a:srgbClr val="0000CC"/>
                </a:solidFill>
              </a:rPr>
              <a:t>Detailed studies of DOF</a:t>
            </a:r>
            <a:endParaRPr lang="en-US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636588" y="76200"/>
            <a:ext cx="8507412" cy="6096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Cold QCD matter – the initial state at RHIC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990600" y="4191000"/>
            <a:ext cx="8153400" cy="228600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RHIC may provide </a:t>
            </a:r>
            <a:r>
              <a:rPr lang="en-US" sz="1800" b="1" dirty="0">
                <a:solidFill>
                  <a:srgbClr val="FF0000"/>
                </a:solidFill>
              </a:rPr>
              <a:t>unique access to the onset of saturation</a:t>
            </a:r>
          </a:p>
          <a:p>
            <a:r>
              <a:rPr lang="en-US" sz="1800" dirty="0"/>
              <a:t>Future questions for </a:t>
            </a:r>
            <a:r>
              <a:rPr lang="en-US" sz="1800" b="1" dirty="0" err="1"/>
              <a:t>p+A</a:t>
            </a:r>
            <a:endParaRPr lang="en-US" sz="1800" b="1" dirty="0"/>
          </a:p>
          <a:p>
            <a:pPr lvl="1"/>
            <a:r>
              <a:rPr lang="en-US" sz="1600" dirty="0"/>
              <a:t>What is the gluon density in the (</a:t>
            </a:r>
            <a:r>
              <a:rPr lang="en-US" sz="1600" i="1" dirty="0"/>
              <a:t>x</a:t>
            </a:r>
            <a:r>
              <a:rPr lang="en-US" sz="1600" dirty="0"/>
              <a:t>,</a:t>
            </a:r>
            <a:r>
              <a:rPr lang="en-US" sz="1600" i="1" dirty="0"/>
              <a:t>Q</a:t>
            </a:r>
            <a:r>
              <a:rPr lang="en-US" sz="1600" baseline="30000" dirty="0"/>
              <a:t>2</a:t>
            </a:r>
            <a:r>
              <a:rPr lang="en-US" sz="1600" dirty="0"/>
              <a:t>) range relevant at RHIC?</a:t>
            </a:r>
          </a:p>
          <a:p>
            <a:pPr lvl="1"/>
            <a:r>
              <a:rPr lang="en-US" sz="1600" dirty="0"/>
              <a:t>What role does saturation of gluon densities play at RHIC?</a:t>
            </a:r>
          </a:p>
          <a:p>
            <a:pPr lvl="1"/>
            <a:r>
              <a:rPr lang="en-US" sz="1600" dirty="0"/>
              <a:t>What is </a:t>
            </a:r>
            <a:r>
              <a:rPr lang="en-US" sz="1600" i="1" dirty="0"/>
              <a:t>Q</a:t>
            </a:r>
            <a:r>
              <a:rPr lang="en-US" sz="1600" i="1" baseline="-25000" dirty="0"/>
              <a:t>s</a:t>
            </a:r>
            <a:r>
              <a:rPr lang="en-US" sz="1600" dirty="0"/>
              <a:t> at RHIC, and how does it scale with A and </a:t>
            </a:r>
            <a:r>
              <a:rPr lang="en-US" sz="1600" i="1" dirty="0"/>
              <a:t>x</a:t>
            </a:r>
            <a:r>
              <a:rPr lang="en-US" sz="1600" dirty="0"/>
              <a:t>?</a:t>
            </a:r>
          </a:p>
          <a:p>
            <a:pPr lvl="1"/>
            <a:r>
              <a:rPr lang="en-US" sz="1600" dirty="0"/>
              <a:t>What is the impact parameter dependence of the gluon density?</a:t>
            </a:r>
          </a:p>
        </p:txBody>
      </p:sp>
      <p:pic>
        <p:nvPicPr>
          <p:cNvPr id="65544" name="Picture 8" descr="pi0-pi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77907" r="10286"/>
          <a:stretch>
            <a:fillRect/>
          </a:stretch>
        </p:blipFill>
        <p:spPr bwMode="auto">
          <a:xfrm>
            <a:off x="609600" y="1082675"/>
            <a:ext cx="79216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828800" y="36893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0000FF"/>
                </a:solidFill>
              </a:rPr>
              <a:t>pp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62400" y="36893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0000FF"/>
                </a:solidFill>
              </a:rPr>
              <a:t>peripheral dAu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6781800" y="36893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rgbClr val="0000FF"/>
                </a:solidFill>
              </a:rPr>
              <a:t>central dAu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685800"/>
            <a:ext cx="1122363" cy="546100"/>
            <a:chOff x="672" y="2784"/>
            <a:chExt cx="905" cy="475"/>
          </a:xfrm>
        </p:grpSpPr>
        <p:sp>
          <p:nvSpPr>
            <p:cNvPr id="65549" name="AutoShape 13"/>
            <p:cNvSpPr>
              <a:spLocks noChangeArrowheads="1"/>
            </p:cNvSpPr>
            <p:nvPr/>
          </p:nvSpPr>
          <p:spPr bwMode="auto">
            <a:xfrm>
              <a:off x="672" y="2784"/>
              <a:ext cx="528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b="1" i="1"/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858" y="2914"/>
              <a:ext cx="719" cy="34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STAR</a:t>
              </a:r>
            </a:p>
          </p:txBody>
        </p:sp>
      </p:grp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495425" y="86995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41338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planned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p+A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measurements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72068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/>
              <a:t>Nuclear modifications of the gluon PDF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Correlated charm production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Gluon saturation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Forward-forward correlations (extension of existing </a:t>
            </a:r>
            <a:r>
              <a:rPr lang="el-GR" sz="1800" dirty="0">
                <a:cs typeface="Arial" pitchFamily="34" charset="0"/>
              </a:rPr>
              <a:t>π</a:t>
            </a:r>
            <a:r>
              <a:rPr lang="en-US" sz="1800" baseline="30000" dirty="0">
                <a:cs typeface="Arial" pitchFamily="34" charset="0"/>
              </a:rPr>
              <a:t>0</a:t>
            </a:r>
            <a:r>
              <a:rPr lang="en-US" sz="1800" dirty="0">
                <a:cs typeface="Arial" pitchFamily="34" charset="0"/>
              </a:rPr>
              <a:t>-</a:t>
            </a:r>
            <a:r>
              <a:rPr lang="el-GR" sz="1800" dirty="0">
                <a:cs typeface="Arial" pitchFamily="34" charset="0"/>
              </a:rPr>
              <a:t>π</a:t>
            </a:r>
            <a:r>
              <a:rPr lang="en-US" sz="1800" baseline="30000" dirty="0">
                <a:cs typeface="Arial" pitchFamily="34" charset="0"/>
              </a:rPr>
              <a:t>0</a:t>
            </a:r>
            <a:r>
              <a:rPr lang="en-US" sz="1800" dirty="0">
                <a:cs typeface="Arial" pitchFamily="34" charset="0"/>
              </a:rPr>
              <a:t>)</a:t>
            </a:r>
          </a:p>
          <a:p>
            <a:pPr lvl="2">
              <a:spcBef>
                <a:spcPct val="0"/>
              </a:spcBef>
            </a:pPr>
            <a:r>
              <a:rPr lang="en-US" sz="1600" i="1" dirty="0">
                <a:cs typeface="Arial" pitchFamily="34" charset="0"/>
              </a:rPr>
              <a:t>h-h</a:t>
            </a:r>
            <a:endParaRPr lang="en-US" sz="1600" dirty="0">
              <a:cs typeface="Arial" pitchFamily="34" charset="0"/>
            </a:endParaRP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pitchFamily="34" charset="0"/>
              </a:rPr>
              <a:t>π</a:t>
            </a:r>
            <a:r>
              <a:rPr lang="en-US" sz="1600" baseline="30000" dirty="0">
                <a:cs typeface="Arial" pitchFamily="34" charset="0"/>
              </a:rPr>
              <a:t>0</a:t>
            </a:r>
            <a:r>
              <a:rPr lang="en-US" sz="1600" dirty="0">
                <a:cs typeface="Arial" pitchFamily="34" charset="0"/>
              </a:rPr>
              <a:t>-</a:t>
            </a:r>
            <a:r>
              <a:rPr lang="el-GR" sz="1600" dirty="0">
                <a:cs typeface="Arial" pitchFamily="34" charset="0"/>
              </a:rPr>
              <a:t>π</a:t>
            </a:r>
            <a:r>
              <a:rPr lang="en-US" sz="1600" baseline="30000" dirty="0">
                <a:cs typeface="Arial" pitchFamily="34" charset="0"/>
              </a:rPr>
              <a:t>0</a:t>
            </a: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pitchFamily="34" charset="0"/>
              </a:rPr>
              <a:t>γ</a:t>
            </a:r>
            <a:r>
              <a:rPr lang="en-US" sz="1600" dirty="0">
                <a:cs typeface="Arial" pitchFamily="34" charset="0"/>
              </a:rPr>
              <a:t>-</a:t>
            </a:r>
            <a:r>
              <a:rPr lang="en-US" sz="1600" i="1" dirty="0">
                <a:cs typeface="Arial" pitchFamily="34" charset="0"/>
              </a:rPr>
              <a:t>h</a:t>
            </a:r>
            <a:endParaRPr lang="en-US" sz="1600" dirty="0">
              <a:cs typeface="Arial" pitchFamily="34" charset="0"/>
            </a:endParaRP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pitchFamily="34" charset="0"/>
              </a:rPr>
              <a:t>γ</a:t>
            </a:r>
            <a:r>
              <a:rPr lang="en-US" sz="1600" dirty="0">
                <a:cs typeface="Arial" pitchFamily="34" charset="0"/>
              </a:rPr>
              <a:t>-</a:t>
            </a:r>
            <a:r>
              <a:rPr lang="el-GR" sz="1600" dirty="0">
                <a:cs typeface="Arial" pitchFamily="34" charset="0"/>
              </a:rPr>
              <a:t>π</a:t>
            </a:r>
            <a:r>
              <a:rPr lang="en-US" sz="1600" baseline="30000" dirty="0">
                <a:cs typeface="Arial" pitchFamily="34" charset="0"/>
              </a:rPr>
              <a:t>0</a:t>
            </a:r>
            <a:endParaRPr lang="en-US" sz="1600" dirty="0"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sz="1800" dirty="0" err="1">
                <a:cs typeface="Arial" pitchFamily="34" charset="0"/>
              </a:rPr>
              <a:t>Drell</a:t>
            </a:r>
            <a:r>
              <a:rPr lang="en-US" sz="1800" dirty="0">
                <a:cs typeface="Arial" pitchFamily="34" charset="0"/>
              </a:rPr>
              <a:t>-Yan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pitchFamily="34" charset="0"/>
              </a:rPr>
              <a:t>Able to reconstruct </a:t>
            </a:r>
            <a:r>
              <a:rPr lang="en-US" sz="1600" i="1" dirty="0">
                <a:cs typeface="Arial" pitchFamily="34" charset="0"/>
              </a:rPr>
              <a:t>x</a:t>
            </a:r>
            <a:r>
              <a:rPr lang="en-US" sz="1600" i="1" baseline="-25000" dirty="0">
                <a:cs typeface="Arial" pitchFamily="34" charset="0"/>
              </a:rPr>
              <a:t>1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i="1" dirty="0">
                <a:cs typeface="Arial" pitchFamily="34" charset="0"/>
              </a:rPr>
              <a:t>x</a:t>
            </a:r>
            <a:r>
              <a:rPr lang="en-US" sz="1600" i="1" baseline="-25000" dirty="0">
                <a:cs typeface="Arial" pitchFamily="34" charset="0"/>
              </a:rPr>
              <a:t>2</a:t>
            </a:r>
            <a:r>
              <a:rPr lang="en-US" sz="1600" i="1" dirty="0">
                <a:cs typeface="Arial" pitchFamily="34" charset="0"/>
              </a:rPr>
              <a:t>, Q</a:t>
            </a:r>
            <a:r>
              <a:rPr lang="en-US" sz="1600" baseline="30000" dirty="0">
                <a:cs typeface="Arial" pitchFamily="34" charset="0"/>
              </a:rPr>
              <a:t>2</a:t>
            </a:r>
            <a:r>
              <a:rPr lang="en-US" sz="1600" dirty="0">
                <a:cs typeface="Arial" pitchFamily="34" charset="0"/>
              </a:rPr>
              <a:t> event-by-event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pitchFamily="34" charset="0"/>
              </a:rPr>
              <a:t>Can be compared directly to nuclear DIS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pitchFamily="34" charset="0"/>
              </a:rPr>
              <a:t>True 2 </a:t>
            </a:r>
            <a:r>
              <a:rPr lang="en-US" sz="1600" dirty="0">
                <a:cs typeface="Arial" pitchFamily="34" charset="0"/>
                <a:sym typeface="Wingdings" pitchFamily="2" charset="2"/>
              </a:rPr>
              <a:t> 1 provides model-independent a</a:t>
            </a:r>
            <a:r>
              <a:rPr lang="en-US" sz="1600" dirty="0">
                <a:cs typeface="Arial" pitchFamily="34" charset="0"/>
              </a:rPr>
              <a:t>ccess to </a:t>
            </a:r>
            <a:r>
              <a:rPr lang="en-US" sz="1600" i="1" dirty="0">
                <a:cs typeface="Arial" pitchFamily="34" charset="0"/>
              </a:rPr>
              <a:t>x</a:t>
            </a:r>
            <a:r>
              <a:rPr lang="en-US" sz="1600" i="1" baseline="-25000" dirty="0">
                <a:cs typeface="Arial" pitchFamily="34" charset="0"/>
              </a:rPr>
              <a:t>2</a:t>
            </a:r>
            <a:r>
              <a:rPr lang="en-US" sz="1600" dirty="0">
                <a:cs typeface="Arial" pitchFamily="34" charset="0"/>
              </a:rPr>
              <a:t> &lt; 0.001</a:t>
            </a:r>
          </a:p>
          <a:p>
            <a:pPr lvl="1">
              <a:spcBef>
                <a:spcPct val="0"/>
              </a:spcBef>
            </a:pPr>
            <a:r>
              <a:rPr lang="el-GR" sz="1800" dirty="0">
                <a:cs typeface="Arial" pitchFamily="34" charset="0"/>
              </a:rPr>
              <a:t>Λ</a:t>
            </a:r>
            <a:r>
              <a:rPr lang="en-US" sz="1800" dirty="0">
                <a:cs typeface="Arial" pitchFamily="34" charset="0"/>
              </a:rPr>
              <a:t> polarization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cs typeface="Arial" pitchFamily="34" charset="0"/>
              </a:rPr>
              <a:t>Baryon production at large </a:t>
            </a:r>
            <a:r>
              <a:rPr lang="en-US" sz="1800" i="1" dirty="0" err="1">
                <a:cs typeface="Arial" pitchFamily="34" charset="0"/>
              </a:rPr>
              <a:t>x</a:t>
            </a:r>
            <a:r>
              <a:rPr lang="en-US" sz="1800" i="1" baseline="-25000" dirty="0" err="1">
                <a:cs typeface="Arial" pitchFamily="34" charset="0"/>
              </a:rPr>
              <a:t>F</a:t>
            </a:r>
            <a:endParaRPr lang="en-US" sz="1800" i="1" baseline="-250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cs typeface="Arial" pitchFamily="34" charset="0"/>
              </a:rPr>
              <a:t>What more might we learn by scattering </a:t>
            </a:r>
            <a:r>
              <a:rPr lang="en-US" sz="1800" i="1" dirty="0">
                <a:cs typeface="Arial" pitchFamily="34" charset="0"/>
              </a:rPr>
              <a:t>polarized</a:t>
            </a:r>
            <a:r>
              <a:rPr lang="en-US" sz="1800" dirty="0">
                <a:cs typeface="Arial" pitchFamily="34" charset="0"/>
              </a:rPr>
              <a:t> protons off nuclei?</a:t>
            </a:r>
          </a:p>
          <a:p>
            <a:pPr>
              <a:spcBef>
                <a:spcPct val="0"/>
              </a:spcBef>
            </a:pPr>
            <a:endParaRPr lang="en-US" sz="700" i="1" baseline="-250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sz="700" i="1" baseline="-250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cs typeface="Arial" pitchFamily="34" charset="0"/>
              </a:rPr>
              <a:t>Forward-forward correlations, </a:t>
            </a:r>
            <a:r>
              <a:rPr lang="en-US" sz="1800" dirty="0" err="1">
                <a:cs typeface="Arial" pitchFamily="34" charset="0"/>
              </a:rPr>
              <a:t>Drell</a:t>
            </a:r>
            <a:r>
              <a:rPr lang="en-US" sz="1800" dirty="0">
                <a:cs typeface="Arial" pitchFamily="34" charset="0"/>
              </a:rPr>
              <a:t>-Yan, and </a:t>
            </a:r>
            <a:r>
              <a:rPr lang="el-GR" sz="1800" dirty="0">
                <a:cs typeface="Arial" pitchFamily="34" charset="0"/>
              </a:rPr>
              <a:t>Λ</a:t>
            </a:r>
            <a:r>
              <a:rPr lang="en-US" sz="1800" dirty="0">
                <a:cs typeface="Arial" pitchFamily="34" charset="0"/>
              </a:rPr>
              <a:t>s are also very powerful tools to unravel the dynamics of forward transverse spin asymmetries – Collins </a:t>
            </a:r>
            <a:r>
              <a:rPr lang="en-US" sz="1800" dirty="0" err="1">
                <a:cs typeface="Arial" pitchFamily="34" charset="0"/>
              </a:rPr>
              <a:t>vs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err="1">
                <a:cs typeface="Arial" pitchFamily="34" charset="0"/>
              </a:rPr>
              <a:t>Sivers</a:t>
            </a:r>
            <a:r>
              <a:rPr lang="en-US" sz="1800" dirty="0">
                <a:cs typeface="Arial" pitchFamily="34" charset="0"/>
              </a:rPr>
              <a:t> effects, TMDs or Twist-3, …</a:t>
            </a:r>
            <a:endParaRPr lang="el-GR" sz="1800" dirty="0">
              <a:cs typeface="Arial" pitchFamily="34" charset="0"/>
            </a:endParaRPr>
          </a:p>
        </p:txBody>
      </p:sp>
      <p:sp>
        <p:nvSpPr>
          <p:cNvPr id="160772" name="AutoShape 4"/>
          <p:cNvSpPr>
            <a:spLocks/>
          </p:cNvSpPr>
          <p:nvPr/>
        </p:nvSpPr>
        <p:spPr bwMode="auto">
          <a:xfrm>
            <a:off x="2286000" y="2020888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362200" y="205105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Easier to measure</a:t>
            </a:r>
          </a:p>
        </p:txBody>
      </p:sp>
      <p:sp>
        <p:nvSpPr>
          <p:cNvPr id="160774" name="AutoShape 6"/>
          <p:cNvSpPr>
            <a:spLocks/>
          </p:cNvSpPr>
          <p:nvPr/>
        </p:nvSpPr>
        <p:spPr bwMode="auto">
          <a:xfrm>
            <a:off x="2286000" y="25908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2362200" y="2620963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Easier to interpret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79512" y="6453336"/>
            <a:ext cx="5436096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Carl Gagliardi, STAR Decadal Plan – June, 2011 PAC Meeting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964488" cy="541338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Forward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nstrumentation Upgrades</a:t>
            </a:r>
            <a:endParaRPr lang="en-US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029200"/>
            <a:ext cx="8763000" cy="1524000"/>
          </a:xfrm>
        </p:spPr>
        <p:txBody>
          <a:bodyPr/>
          <a:lstStyle/>
          <a:p>
            <a:r>
              <a:rPr lang="en-US" sz="1800" dirty="0"/>
              <a:t>Forward instrumentation optimized for </a:t>
            </a:r>
            <a:r>
              <a:rPr lang="en-US" sz="1800" b="1" dirty="0" err="1">
                <a:solidFill>
                  <a:srgbClr val="FF0000"/>
                </a:solidFill>
              </a:rPr>
              <a:t>p+A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FF0000"/>
                </a:solidFill>
              </a:rPr>
              <a:t>transverse spin</a:t>
            </a:r>
            <a:r>
              <a:rPr lang="en-US" sz="1800" dirty="0"/>
              <a:t> physics</a:t>
            </a:r>
          </a:p>
          <a:p>
            <a:pPr lvl="1"/>
            <a:r>
              <a:rPr lang="en-US" sz="1600" dirty="0"/>
              <a:t>Charged-particle tracking</a:t>
            </a:r>
          </a:p>
          <a:p>
            <a:pPr lvl="1"/>
            <a:r>
              <a:rPr lang="en-US" sz="1600" i="1" dirty="0"/>
              <a:t>e</a:t>
            </a:r>
            <a:r>
              <a:rPr lang="en-US" sz="1600" dirty="0"/>
              <a:t>/</a:t>
            </a:r>
            <a:r>
              <a:rPr lang="en-US" sz="1600" i="1" dirty="0"/>
              <a:t>h</a:t>
            </a:r>
            <a:r>
              <a:rPr lang="en-US" sz="1600" dirty="0"/>
              <a:t> and </a:t>
            </a:r>
            <a:r>
              <a:rPr lang="el-GR" sz="1600" dirty="0">
                <a:cs typeface="Arial" pitchFamily="34" charset="0"/>
              </a:rPr>
              <a:t>γ</a:t>
            </a:r>
            <a:r>
              <a:rPr lang="en-US" sz="1600" dirty="0">
                <a:cs typeface="Arial" pitchFamily="34" charset="0"/>
              </a:rPr>
              <a:t>/</a:t>
            </a:r>
            <a:r>
              <a:rPr lang="el-GR" sz="1600" dirty="0">
                <a:cs typeface="Arial" pitchFamily="34" charset="0"/>
              </a:rPr>
              <a:t>π</a:t>
            </a:r>
            <a:r>
              <a:rPr lang="en-US" sz="1600" baseline="30000" dirty="0">
                <a:cs typeface="Arial" pitchFamily="34" charset="0"/>
              </a:rPr>
              <a:t>0</a:t>
            </a:r>
            <a:r>
              <a:rPr lang="en-US" sz="1600" dirty="0">
                <a:cs typeface="Arial" pitchFamily="34" charset="0"/>
              </a:rPr>
              <a:t> discrimination</a:t>
            </a:r>
          </a:p>
          <a:p>
            <a:pPr lvl="1"/>
            <a:r>
              <a:rPr lang="en-US" sz="1600" dirty="0">
                <a:cs typeface="Arial" pitchFamily="34" charset="0"/>
              </a:rPr>
              <a:t>Baryon/meson separation</a:t>
            </a:r>
            <a:endParaRPr lang="el-GR" sz="1600" dirty="0">
              <a:cs typeface="Arial" pitchFamily="34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710233" y="1021308"/>
            <a:ext cx="7391400" cy="3913188"/>
            <a:chOff x="480" y="576"/>
            <a:chExt cx="4656" cy="2465"/>
          </a:xfrm>
        </p:grpSpPr>
        <p:pic>
          <p:nvPicPr>
            <p:cNvPr id="90117" name="Picture 3" descr="tpcsymposium copy"/>
            <p:cNvPicPr>
              <a:picLocks noChangeAspect="1" noChangeArrowheads="1"/>
            </p:cNvPicPr>
            <p:nvPr/>
          </p:nvPicPr>
          <p:blipFill>
            <a:blip r:embed="rId3" cstate="print"/>
            <a:srcRect l="18076" r="18277"/>
            <a:stretch>
              <a:fillRect/>
            </a:stretch>
          </p:blipFill>
          <p:spPr bwMode="auto">
            <a:xfrm>
              <a:off x="480" y="576"/>
              <a:ext cx="2448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576" y="1742"/>
              <a:ext cx="336" cy="135"/>
              <a:chOff x="1752" y="2235"/>
              <a:chExt cx="336" cy="135"/>
            </a:xfrm>
          </p:grpSpPr>
          <p:sp>
            <p:nvSpPr>
              <p:cNvPr id="90125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26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27" name="Rectangle 13"/>
            <p:cNvSpPr>
              <a:spLocks noChangeArrowheads="1"/>
            </p:cNvSpPr>
            <p:nvPr/>
          </p:nvSpPr>
          <p:spPr bwMode="auto">
            <a:xfrm>
              <a:off x="832" y="1680"/>
              <a:ext cx="182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28" name="Rectangle 14"/>
            <p:cNvSpPr>
              <a:spLocks noChangeArrowheads="1"/>
            </p:cNvSpPr>
            <p:nvPr/>
          </p:nvSpPr>
          <p:spPr bwMode="auto">
            <a:xfrm>
              <a:off x="832" y="1829"/>
              <a:ext cx="182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584" y="1680"/>
              <a:ext cx="288" cy="247"/>
              <a:chOff x="1776" y="1920"/>
              <a:chExt cx="288" cy="247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90131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32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133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4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680" y="1765"/>
              <a:ext cx="96" cy="92"/>
              <a:chOff x="1872" y="2258"/>
              <a:chExt cx="96" cy="92"/>
            </a:xfrm>
          </p:grpSpPr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90137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38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90140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41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48" name="Rectangle 39"/>
            <p:cNvSpPr>
              <a:spLocks noChangeArrowheads="1"/>
            </p:cNvSpPr>
            <p:nvPr/>
          </p:nvSpPr>
          <p:spPr bwMode="auto">
            <a:xfrm>
              <a:off x="888" y="1689"/>
              <a:ext cx="384" cy="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49" name="Rectangle 40"/>
            <p:cNvSpPr>
              <a:spLocks noChangeArrowheads="1"/>
            </p:cNvSpPr>
            <p:nvPr/>
          </p:nvSpPr>
          <p:spPr bwMode="auto">
            <a:xfrm>
              <a:off x="2177" y="1831"/>
              <a:ext cx="391" cy="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50" name="Rectangle 41"/>
            <p:cNvSpPr>
              <a:spLocks noChangeArrowheads="1"/>
            </p:cNvSpPr>
            <p:nvPr/>
          </p:nvSpPr>
          <p:spPr bwMode="auto">
            <a:xfrm>
              <a:off x="2182" y="1688"/>
              <a:ext cx="388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90151" name="Line 67"/>
            <p:cNvSpPr>
              <a:spLocks noChangeShapeType="1"/>
            </p:cNvSpPr>
            <p:nvPr/>
          </p:nvSpPr>
          <p:spPr bwMode="auto">
            <a:xfrm>
              <a:off x="1968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2" name="Line 6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3" name="Line 69"/>
            <p:cNvSpPr>
              <a:spLocks noChangeShapeType="1"/>
            </p:cNvSpPr>
            <p:nvPr/>
          </p:nvSpPr>
          <p:spPr bwMode="auto">
            <a:xfrm>
              <a:off x="2016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4" name="Line 70"/>
            <p:cNvSpPr>
              <a:spLocks noChangeShapeType="1"/>
            </p:cNvSpPr>
            <p:nvPr/>
          </p:nvSpPr>
          <p:spPr bwMode="auto">
            <a:xfrm>
              <a:off x="2064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5" name="Line 71"/>
            <p:cNvSpPr>
              <a:spLocks noChangeShapeType="1"/>
            </p:cNvSpPr>
            <p:nvPr/>
          </p:nvSpPr>
          <p:spPr bwMode="auto">
            <a:xfrm>
              <a:off x="2112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6" name="Line 72"/>
            <p:cNvSpPr>
              <a:spLocks noChangeShapeType="1"/>
            </p:cNvSpPr>
            <p:nvPr/>
          </p:nvSpPr>
          <p:spPr bwMode="auto">
            <a:xfrm>
              <a:off x="216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7" name="Line 73"/>
            <p:cNvSpPr>
              <a:spLocks noChangeShapeType="1"/>
            </p:cNvSpPr>
            <p:nvPr/>
          </p:nvSpPr>
          <p:spPr bwMode="auto">
            <a:xfrm>
              <a:off x="1968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8" name="Line 74"/>
            <p:cNvSpPr>
              <a:spLocks noChangeShapeType="1"/>
            </p:cNvSpPr>
            <p:nvPr/>
          </p:nvSpPr>
          <p:spPr bwMode="auto">
            <a:xfrm>
              <a:off x="192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9" name="Line 75"/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0" name="Line 76"/>
            <p:cNvSpPr>
              <a:spLocks noChangeShapeType="1"/>
            </p:cNvSpPr>
            <p:nvPr/>
          </p:nvSpPr>
          <p:spPr bwMode="auto">
            <a:xfrm>
              <a:off x="2064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1" name="Line 77"/>
            <p:cNvSpPr>
              <a:spLocks noChangeShapeType="1"/>
            </p:cNvSpPr>
            <p:nvPr/>
          </p:nvSpPr>
          <p:spPr bwMode="auto">
            <a:xfrm>
              <a:off x="2112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2" name="Line 78"/>
            <p:cNvSpPr>
              <a:spLocks noChangeShapeType="1"/>
            </p:cNvSpPr>
            <p:nvPr/>
          </p:nvSpPr>
          <p:spPr bwMode="auto">
            <a:xfrm>
              <a:off x="216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5" name="Rectangle 53"/>
            <p:cNvSpPr>
              <a:spLocks noChangeArrowheads="1"/>
            </p:cNvSpPr>
            <p:nvPr/>
          </p:nvSpPr>
          <p:spPr bwMode="auto">
            <a:xfrm>
              <a:off x="3888" y="1377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6" name="Rectangle 54"/>
            <p:cNvSpPr>
              <a:spLocks noChangeArrowheads="1"/>
            </p:cNvSpPr>
            <p:nvPr/>
          </p:nvSpPr>
          <p:spPr bwMode="auto">
            <a:xfrm>
              <a:off x="3888" y="1905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7" name="Rectangle 55"/>
            <p:cNvSpPr>
              <a:spLocks noChangeArrowheads="1"/>
            </p:cNvSpPr>
            <p:nvPr/>
          </p:nvSpPr>
          <p:spPr bwMode="auto">
            <a:xfrm>
              <a:off x="4512" y="1281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8" name="Rectangle 56"/>
            <p:cNvSpPr>
              <a:spLocks noChangeArrowheads="1"/>
            </p:cNvSpPr>
            <p:nvPr/>
          </p:nvSpPr>
          <p:spPr bwMode="auto">
            <a:xfrm>
              <a:off x="4512" y="2049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9" name="Text Box 57"/>
            <p:cNvSpPr txBox="1">
              <a:spLocks noChangeArrowheads="1"/>
            </p:cNvSpPr>
            <p:nvPr/>
          </p:nvSpPr>
          <p:spPr bwMode="auto">
            <a:xfrm>
              <a:off x="3810" y="1098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8700"/>
                  </a:solidFill>
                </a:rPr>
                <a:t>FMS</a:t>
              </a:r>
            </a:p>
          </p:txBody>
        </p:sp>
        <p:sp>
          <p:nvSpPr>
            <p:cNvPr id="90170" name="Text Box 58"/>
            <p:cNvSpPr txBox="1">
              <a:spLocks noChangeArrowheads="1"/>
            </p:cNvSpPr>
            <p:nvPr/>
          </p:nvSpPr>
          <p:spPr bwMode="auto">
            <a:xfrm>
              <a:off x="4608" y="105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993300"/>
                  </a:solidFill>
                </a:rPr>
                <a:t>FHC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453433" y="2637383"/>
            <a:ext cx="990600" cy="685800"/>
            <a:chOff x="2208" y="1594"/>
            <a:chExt cx="624" cy="432"/>
          </a:xfrm>
        </p:grpSpPr>
        <p:sp>
          <p:nvSpPr>
            <p:cNvPr id="90173" name="Rectangle 61"/>
            <p:cNvSpPr>
              <a:spLocks noChangeArrowheads="1"/>
            </p:cNvSpPr>
            <p:nvPr/>
          </p:nvSpPr>
          <p:spPr bwMode="auto">
            <a:xfrm>
              <a:off x="2208" y="1690"/>
              <a:ext cx="624" cy="24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75" name="AutoShape 63"/>
            <p:cNvSpPr>
              <a:spLocks noChangeArrowheads="1"/>
            </p:cNvSpPr>
            <p:nvPr/>
          </p:nvSpPr>
          <p:spPr bwMode="auto">
            <a:xfrm rot="5400000">
              <a:off x="2376" y="1570"/>
              <a:ext cx="432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80" name="Line 68"/>
          <p:cNvSpPr>
            <a:spLocks noChangeShapeType="1"/>
          </p:cNvSpPr>
          <p:nvPr/>
        </p:nvSpPr>
        <p:spPr bwMode="auto">
          <a:xfrm flipH="1">
            <a:off x="4444033" y="1707108"/>
            <a:ext cx="609600" cy="914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79" name="Text Box 67"/>
          <p:cNvSpPr txBox="1">
            <a:spLocks noChangeArrowheads="1"/>
          </p:cNvSpPr>
          <p:nvPr/>
        </p:nvSpPr>
        <p:spPr bwMode="auto">
          <a:xfrm>
            <a:off x="4520233" y="1173708"/>
            <a:ext cx="2057400" cy="612775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~ 6 GEM disks</a:t>
            </a:r>
          </a:p>
          <a:p>
            <a:r>
              <a:rPr lang="en-US" sz="1600">
                <a:solidFill>
                  <a:srgbClr val="008000"/>
                </a:solidFill>
              </a:rPr>
              <a:t>Tracking: 2.5 &lt; </a:t>
            </a:r>
            <a:r>
              <a:rPr lang="el-GR" sz="1600">
                <a:solidFill>
                  <a:srgbClr val="008000"/>
                </a:solidFill>
                <a:cs typeface="Arial" pitchFamily="34" charset="0"/>
              </a:rPr>
              <a:t>η</a:t>
            </a:r>
            <a:r>
              <a:rPr lang="en-US" sz="1600">
                <a:solidFill>
                  <a:srgbClr val="008000"/>
                </a:solidFill>
                <a:cs typeface="Arial" pitchFamily="34" charset="0"/>
              </a:rPr>
              <a:t> &lt; 4</a:t>
            </a:r>
            <a:endParaRPr lang="el-GR" sz="16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0181" name="AutoShape 69"/>
          <p:cNvSpPr>
            <a:spLocks noChangeArrowheads="1"/>
          </p:cNvSpPr>
          <p:nvPr/>
        </p:nvSpPr>
        <p:spPr bwMode="auto">
          <a:xfrm rot="5400000">
            <a:off x="4444033" y="2445296"/>
            <a:ext cx="1371600" cy="1066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84" name="Line 72"/>
          <p:cNvSpPr>
            <a:spLocks noChangeShapeType="1"/>
          </p:cNvSpPr>
          <p:nvPr/>
        </p:nvSpPr>
        <p:spPr bwMode="auto">
          <a:xfrm flipV="1">
            <a:off x="5076056" y="3501008"/>
            <a:ext cx="0" cy="8382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82" name="Text Box 70"/>
          <p:cNvSpPr txBox="1">
            <a:spLocks noChangeArrowheads="1"/>
          </p:cNvSpPr>
          <p:nvPr/>
        </p:nvSpPr>
        <p:spPr bwMode="auto">
          <a:xfrm>
            <a:off x="4520233" y="4221708"/>
            <a:ext cx="1524000" cy="857250"/>
          </a:xfrm>
          <a:prstGeom prst="rect">
            <a:avLst/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r>
              <a:rPr lang="en-US" sz="1600" b="1">
                <a:solidFill>
                  <a:srgbClr val="0033CC"/>
                </a:solidFill>
              </a:rPr>
              <a:t>RICH</a:t>
            </a:r>
          </a:p>
          <a:p>
            <a:r>
              <a:rPr lang="en-US" sz="1600">
                <a:solidFill>
                  <a:srgbClr val="0033CC"/>
                </a:solidFill>
              </a:rPr>
              <a:t>Baryon/meson separation</a:t>
            </a:r>
          </a:p>
        </p:txBody>
      </p:sp>
      <p:sp>
        <p:nvSpPr>
          <p:cNvPr id="90185" name="Line 73"/>
          <p:cNvSpPr>
            <a:spLocks noChangeShapeType="1"/>
          </p:cNvSpPr>
          <p:nvPr/>
        </p:nvSpPr>
        <p:spPr bwMode="auto">
          <a:xfrm flipV="1">
            <a:off x="6060108" y="2300833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86" name="Line 74"/>
          <p:cNvSpPr>
            <a:spLocks noChangeShapeType="1"/>
          </p:cNvSpPr>
          <p:nvPr/>
        </p:nvSpPr>
        <p:spPr bwMode="auto">
          <a:xfrm flipV="1">
            <a:off x="6007721" y="2300833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87" name="Line 75"/>
          <p:cNvSpPr>
            <a:spLocks noChangeShapeType="1"/>
          </p:cNvSpPr>
          <p:nvPr/>
        </p:nvSpPr>
        <p:spPr bwMode="auto">
          <a:xfrm flipV="1">
            <a:off x="6060108" y="3131096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88" name="Line 76"/>
          <p:cNvSpPr>
            <a:spLocks noChangeShapeType="1"/>
          </p:cNvSpPr>
          <p:nvPr/>
        </p:nvSpPr>
        <p:spPr bwMode="auto">
          <a:xfrm flipV="1">
            <a:off x="6007721" y="3131096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89" name="Text Box 77"/>
          <p:cNvSpPr txBox="1">
            <a:spLocks noChangeArrowheads="1"/>
          </p:cNvSpPr>
          <p:nvPr/>
        </p:nvSpPr>
        <p:spPr bwMode="auto">
          <a:xfrm>
            <a:off x="6425233" y="4069308"/>
            <a:ext cx="1600200" cy="8572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r>
              <a:rPr lang="en-US" sz="1600"/>
              <a:t>Preshower</a:t>
            </a:r>
          </a:p>
          <a:p>
            <a:r>
              <a:rPr lang="en-US" sz="1600"/>
              <a:t>1/2” Pb radiator</a:t>
            </a:r>
          </a:p>
          <a:p>
            <a:r>
              <a:rPr lang="en-US" sz="1600"/>
              <a:t>Shower “max”</a:t>
            </a:r>
          </a:p>
        </p:txBody>
      </p:sp>
      <p:sp>
        <p:nvSpPr>
          <p:cNvPr id="90190" name="Line 78"/>
          <p:cNvSpPr>
            <a:spLocks noChangeShapeType="1"/>
          </p:cNvSpPr>
          <p:nvPr/>
        </p:nvSpPr>
        <p:spPr bwMode="auto">
          <a:xfrm flipH="1" flipV="1">
            <a:off x="6044233" y="3688308"/>
            <a:ext cx="3810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110"/>
          <p:cNvGrpSpPr>
            <a:grpSpLocks/>
          </p:cNvGrpSpPr>
          <p:nvPr/>
        </p:nvGrpSpPr>
        <p:grpSpPr bwMode="auto">
          <a:xfrm>
            <a:off x="1043608" y="692696"/>
            <a:ext cx="3300413" cy="482600"/>
            <a:chOff x="1362628" y="5272321"/>
            <a:chExt cx="3300202" cy="483019"/>
          </a:xfrm>
        </p:grpSpPr>
        <p:sp>
          <p:nvSpPr>
            <p:cNvPr id="90192" name="Right Arrow 104"/>
            <p:cNvSpPr>
              <a:spLocks noChangeArrowheads="1"/>
            </p:cNvSpPr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90193" name="TextBox 105"/>
            <p:cNvSpPr txBox="1">
              <a:spLocks noChangeArrowheads="1"/>
            </p:cNvSpPr>
            <p:nvPr/>
          </p:nvSpPr>
          <p:spPr bwMode="auto">
            <a:xfrm>
              <a:off x="1916630" y="5272321"/>
              <a:ext cx="831797" cy="36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>
                  <a:solidFill>
                    <a:srgbClr val="800000"/>
                  </a:solidFill>
                </a:rPr>
                <a:t>proton</a:t>
              </a:r>
            </a:p>
          </p:txBody>
        </p:sp>
        <p:sp>
          <p:nvSpPr>
            <p:cNvPr id="107" name="Right Arrow 106"/>
            <p:cNvSpPr>
              <a:spLocks noChangeArrowheads="1"/>
            </p:cNvSpPr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191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600">
                <a:solidFill>
                  <a:srgbClr val="191966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89724" y="5275499"/>
              <a:ext cx="971488" cy="367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nucleus</a:t>
              </a:r>
            </a:p>
          </p:txBody>
        </p:sp>
      </p:grpSp>
      <p:sp>
        <p:nvSpPr>
          <p:cNvPr id="90196" name="Text Box 84"/>
          <p:cNvSpPr txBox="1">
            <a:spLocks noChangeArrowheads="1"/>
          </p:cNvSpPr>
          <p:nvPr/>
        </p:nvSpPr>
        <p:spPr bwMode="auto">
          <a:xfrm>
            <a:off x="7668344" y="836712"/>
            <a:ext cx="10668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~ 2016</a:t>
            </a:r>
          </a:p>
        </p:txBody>
      </p:sp>
      <p:sp>
        <p:nvSpPr>
          <p:cNvPr id="90198" name="Rectangle 86"/>
          <p:cNvSpPr>
            <a:spLocks noChangeArrowheads="1"/>
          </p:cNvSpPr>
          <p:nvPr/>
        </p:nvSpPr>
        <p:spPr bwMode="auto">
          <a:xfrm>
            <a:off x="6120433" y="2826296"/>
            <a:ext cx="6096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9" name="Text Box 87"/>
          <p:cNvSpPr txBox="1">
            <a:spLocks noChangeArrowheads="1"/>
          </p:cNvSpPr>
          <p:nvPr/>
        </p:nvSpPr>
        <p:spPr bwMode="auto">
          <a:xfrm>
            <a:off x="6768133" y="2792958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3300"/>
                </a:solidFill>
              </a:rPr>
              <a:t>W powder HCal</a:t>
            </a:r>
          </a:p>
        </p:txBody>
      </p:sp>
      <p:sp>
        <p:nvSpPr>
          <p:cNvPr id="68" name="Date Placeholder 3"/>
          <p:cNvSpPr txBox="1">
            <a:spLocks/>
          </p:cNvSpPr>
          <p:nvPr/>
        </p:nvSpPr>
        <p:spPr>
          <a:xfrm>
            <a:off x="179512" y="6453336"/>
            <a:ext cx="5436096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Carl Gagliardi, STAR Decadal Plan – June, 2011 PAC Meeting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pPr algn="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eRHIC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phase 1:  kinematic range</a:t>
            </a:r>
          </a:p>
        </p:txBody>
      </p:sp>
      <p:sp>
        <p:nvSpPr>
          <p:cNvPr id="104466" name="Rectangle 18"/>
          <p:cNvSpPr>
            <a:spLocks noGrp="1" noChangeArrowheads="1"/>
          </p:cNvSpPr>
          <p:nvPr>
            <p:ph idx="1"/>
          </p:nvPr>
        </p:nvSpPr>
        <p:spPr>
          <a:xfrm>
            <a:off x="457200" y="5562600"/>
            <a:ext cx="8229600" cy="1295400"/>
          </a:xfrm>
          <a:solidFill>
            <a:schemeClr val="bg1"/>
          </a:solidFill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8000"/>
                </a:solidFill>
              </a:rPr>
              <a:t>“Forward”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000"/>
                </a:solidFill>
              </a:rPr>
              <a:t>(</a:t>
            </a:r>
            <a:r>
              <a:rPr lang="en-US" sz="1600" b="1" dirty="0">
                <a:solidFill>
                  <a:srgbClr val="FF3399"/>
                </a:solidFill>
              </a:rPr>
              <a:t>-2.5 &lt;~ </a:t>
            </a:r>
            <a:r>
              <a:rPr lang="el-GR" sz="1600" b="1" dirty="0">
                <a:solidFill>
                  <a:srgbClr val="FF3399"/>
                </a:solidFill>
                <a:cs typeface="Arial" pitchFamily="34" charset="0"/>
              </a:rPr>
              <a:t>η</a:t>
            </a:r>
            <a:r>
              <a:rPr lang="en-US" sz="1600" b="1" dirty="0">
                <a:solidFill>
                  <a:srgbClr val="FF3399"/>
                </a:solidFill>
              </a:rPr>
              <a:t> &lt; -1</a:t>
            </a:r>
            <a:r>
              <a:rPr lang="en-US" sz="1600" dirty="0">
                <a:solidFill>
                  <a:srgbClr val="008000"/>
                </a:solidFill>
              </a:rPr>
              <a:t>)</a:t>
            </a:r>
            <a:r>
              <a:rPr lang="en-US" sz="1600" b="1" dirty="0">
                <a:solidFill>
                  <a:srgbClr val="FF3399"/>
                </a:solidFill>
              </a:rPr>
              <a:t> electron acceptance essential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000"/>
                </a:solidFill>
              </a:rPr>
              <a:t>to span deep-inelastic (DIS) regime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8000"/>
                </a:solidFill>
              </a:rPr>
              <a:t>Both </a:t>
            </a:r>
            <a:r>
              <a:rPr lang="en-US" sz="1600" b="1" dirty="0">
                <a:solidFill>
                  <a:srgbClr val="FF3399"/>
                </a:solidFill>
              </a:rPr>
              <a:t>backward</a:t>
            </a:r>
            <a:r>
              <a:rPr lang="en-US" sz="1600" b="1" dirty="0">
                <a:solidFill>
                  <a:srgbClr val="33CCCC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and </a:t>
            </a:r>
            <a:r>
              <a:rPr lang="en-US" sz="1600" b="1" dirty="0">
                <a:solidFill>
                  <a:srgbClr val="33CCCC"/>
                </a:solidFill>
              </a:rPr>
              <a:t>forward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hadron</a:t>
            </a:r>
            <a:r>
              <a:rPr lang="en-US" sz="1600" b="1" dirty="0">
                <a:solidFill>
                  <a:schemeClr val="tx1"/>
                </a:solidFill>
              </a:rPr>
              <a:t> coverage valuable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8000"/>
                </a:solidFill>
              </a:rPr>
              <a:t>for semi-inclusive deep-inelastic (SIDIS) scattering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626225"/>
            <a:ext cx="2133600" cy="155575"/>
          </a:xfrm>
          <a:prstGeom prst="rect">
            <a:avLst/>
          </a:prstGeom>
        </p:spPr>
        <p:txBody>
          <a:bodyPr/>
          <a:lstStyle/>
          <a:p>
            <a:fld id="{7E0E8E24-4B93-411A-8238-90B06F9D2480}" type="slidenum">
              <a:rPr lang="en-US"/>
              <a:pPr/>
              <a:t>35</a:t>
            </a:fld>
            <a:endParaRPr lang="en-US"/>
          </a:p>
        </p:txBody>
      </p:sp>
      <p:pic>
        <p:nvPicPr>
          <p:cNvPr id="104451" name="Picture 3" descr="xq2_electron_STAR_05_on_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33369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xq2_hadron_STAR_05_on_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" y="3144838"/>
            <a:ext cx="3327400" cy="2493962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073150" y="5334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5 GeV e + 50 GeV/nucleon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797300" y="1504950"/>
            <a:ext cx="1308100" cy="5524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TPC+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BEMC+TOF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644900" y="2152650"/>
            <a:ext cx="1524000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3399"/>
                </a:solidFill>
              </a:rPr>
              <a:t>Missing today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235075" y="4267200"/>
            <a:ext cx="1524000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3399"/>
                </a:solidFill>
              </a:rPr>
              <a:t>Missing today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3644900" y="4797425"/>
            <a:ext cx="1524000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33CCCC"/>
                </a:solidFill>
              </a:rPr>
              <a:t>Missing today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 rot="18300000">
            <a:off x="3598069" y="3248819"/>
            <a:ext cx="1239837" cy="3079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tIns="18288" rIns="45720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EEMC+FGT</a:t>
            </a: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H="1">
            <a:off x="323850" y="2489200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flipV="1">
            <a:off x="476250" y="2184400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 flipH="1">
            <a:off x="323850" y="4873625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 flipV="1">
            <a:off x="476250" y="4568825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 rot="16200000">
            <a:off x="-136525" y="1479550"/>
            <a:ext cx="1219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</a:rPr>
              <a:t>DIS region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 rot="16200000">
            <a:off x="-250825" y="3746500"/>
            <a:ext cx="14478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</a:rPr>
              <a:t>SIDIS region</a:t>
            </a:r>
          </a:p>
        </p:txBody>
      </p:sp>
      <p:pic>
        <p:nvPicPr>
          <p:cNvPr id="104475" name="Picture 27" descr="xq2_electron_STAR_05_on_3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875" y="762000"/>
            <a:ext cx="3336925" cy="2497138"/>
          </a:xfrm>
          <a:prstGeom prst="rect">
            <a:avLst/>
          </a:prstGeom>
          <a:noFill/>
        </p:spPr>
      </p:pic>
      <p:pic>
        <p:nvPicPr>
          <p:cNvPr id="104474" name="Picture 26" descr="xq2_hadron_STAR_05_on_3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875" y="3141663"/>
            <a:ext cx="3336925" cy="2497137"/>
          </a:xfrm>
          <a:prstGeom prst="rect">
            <a:avLst/>
          </a:prstGeom>
          <a:noFill/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5737225" y="533400"/>
            <a:ext cx="2932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5 GeV e + 325 GeV/nucleon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14400"/>
          </a:xfrm>
        </p:spPr>
        <p:txBody>
          <a:bodyPr/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eSTAR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i="1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Optimizing </a:t>
            </a:r>
            <a:r>
              <a:rPr lang="en-US" sz="2000" b="1" i="1" dirty="0">
                <a:solidFill>
                  <a:schemeClr val="tx1"/>
                </a:solidFill>
                <a:cs typeface="Arial" pitchFamily="34" charset="0"/>
              </a:rPr>
              <a:t>STAR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for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e+p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e+A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collisions from 5+50 to 5+325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GeV</a:t>
            </a:r>
            <a:endParaRPr lang="en-US" sz="2000" b="1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5153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b="1" dirty="0"/>
              <a:t>Inclusive scattering over the entire deep-inelastic region</a:t>
            </a:r>
          </a:p>
          <a:p>
            <a:pPr lvl="1">
              <a:spcBef>
                <a:spcPct val="0"/>
              </a:spcBef>
            </a:pPr>
            <a:r>
              <a:rPr lang="en-US" sz="1200" b="1" dirty="0"/>
              <a:t>Key measurements</a:t>
            </a:r>
          </a:p>
          <a:p>
            <a:pPr lvl="2">
              <a:spcBef>
                <a:spcPct val="0"/>
              </a:spcBef>
            </a:pPr>
            <a:r>
              <a:rPr lang="en-US" sz="1200" b="1" i="1" dirty="0"/>
              <a:t>F</a:t>
            </a:r>
            <a:r>
              <a:rPr lang="en-US" sz="1200" b="1" i="1" baseline="-25000" dirty="0"/>
              <a:t>L</a:t>
            </a:r>
            <a:r>
              <a:rPr lang="en-US" sz="1200" b="1" dirty="0"/>
              <a:t> in </a:t>
            </a:r>
            <a:r>
              <a:rPr lang="en-US" sz="1200" b="1" dirty="0" err="1"/>
              <a:t>e+p</a:t>
            </a:r>
            <a:r>
              <a:rPr lang="en-US" sz="1200" b="1" dirty="0"/>
              <a:t> and </a:t>
            </a:r>
            <a:r>
              <a:rPr lang="en-US" sz="1200" b="1" dirty="0" err="1"/>
              <a:t>e+A</a:t>
            </a:r>
            <a:r>
              <a:rPr lang="en-US" sz="1200" b="1" dirty="0"/>
              <a:t>:  direct measure of gluon densities in nucleons and nuclei</a:t>
            </a:r>
          </a:p>
          <a:p>
            <a:pPr lvl="2">
              <a:spcBef>
                <a:spcPct val="0"/>
              </a:spcBef>
            </a:pPr>
            <a:r>
              <a:rPr lang="en-US" sz="1200" b="1" i="1" dirty="0"/>
              <a:t>g</a:t>
            </a:r>
            <a:r>
              <a:rPr lang="en-US" sz="1200" b="1" baseline="-25000" dirty="0"/>
              <a:t>1</a:t>
            </a:r>
            <a:r>
              <a:rPr lang="en-US" sz="1200" b="1" dirty="0"/>
              <a:t> in </a:t>
            </a:r>
            <a:r>
              <a:rPr lang="en-US" sz="1200" b="1" dirty="0" err="1"/>
              <a:t>e+p</a:t>
            </a:r>
            <a:r>
              <a:rPr lang="en-US" sz="1200" b="1" dirty="0"/>
              <a:t> and e+</a:t>
            </a:r>
            <a:r>
              <a:rPr lang="en-US" sz="1200" b="1" baseline="30000" dirty="0"/>
              <a:t>3</a:t>
            </a:r>
            <a:r>
              <a:rPr lang="en-US" sz="1200" b="1" dirty="0"/>
              <a:t>He:  nucleon spin structure</a:t>
            </a:r>
          </a:p>
          <a:p>
            <a:pPr lvl="2">
              <a:spcBef>
                <a:spcPct val="0"/>
              </a:spcBef>
            </a:pPr>
            <a:r>
              <a:rPr lang="en-US" sz="1200" b="1" i="1" dirty="0"/>
              <a:t>F</a:t>
            </a:r>
            <a:r>
              <a:rPr lang="en-US" sz="1200" b="1" baseline="-25000" dirty="0"/>
              <a:t>2</a:t>
            </a:r>
            <a:r>
              <a:rPr lang="en-US" sz="1200" b="1" i="1" baseline="30000" dirty="0"/>
              <a:t>A</a:t>
            </a:r>
            <a:r>
              <a:rPr lang="en-US" sz="1200" b="1" dirty="0"/>
              <a:t>/</a:t>
            </a:r>
            <a:r>
              <a:rPr lang="en-US" sz="1200" b="1" i="1" dirty="0"/>
              <a:t>F</a:t>
            </a:r>
            <a:r>
              <a:rPr lang="en-US" sz="1200" b="1" baseline="-25000" dirty="0"/>
              <a:t>2</a:t>
            </a:r>
            <a:r>
              <a:rPr lang="en-US" sz="1200" b="1" i="1" baseline="30000" dirty="0"/>
              <a:t>d</a:t>
            </a:r>
            <a:r>
              <a:rPr lang="en-US" sz="1200" b="1" dirty="0"/>
              <a:t>:  </a:t>
            </a:r>
            <a:r>
              <a:rPr lang="en-US" sz="1200" b="1" dirty="0" err="1"/>
              <a:t>parton</a:t>
            </a:r>
            <a:r>
              <a:rPr lang="en-US" sz="1200" b="1" dirty="0"/>
              <a:t> distributions in nuclei (including gluons via </a:t>
            </a:r>
            <a:r>
              <a:rPr lang="en-US" sz="1200" b="1" i="1" dirty="0"/>
              <a:t>Q</a:t>
            </a:r>
            <a:r>
              <a:rPr lang="en-US" sz="1200" b="1" baseline="30000" dirty="0"/>
              <a:t>2</a:t>
            </a:r>
            <a:r>
              <a:rPr lang="en-US" sz="1200" b="1" dirty="0"/>
              <a:t> evolution)</a:t>
            </a:r>
          </a:p>
          <a:p>
            <a:pPr lvl="1">
              <a:spcBef>
                <a:spcPct val="0"/>
              </a:spcBef>
            </a:pPr>
            <a:r>
              <a:rPr lang="en-US" sz="1200" b="1" dirty="0"/>
              <a:t>Need electron detection, ID, and triggering over -2.5 &lt;~ </a:t>
            </a:r>
            <a:r>
              <a:rPr lang="el-GR" sz="1200" b="1" dirty="0">
                <a:cs typeface="Arial" pitchFamily="34" charset="0"/>
              </a:rPr>
              <a:t>η</a:t>
            </a:r>
            <a:r>
              <a:rPr lang="en-US" sz="1200" b="1" dirty="0">
                <a:cs typeface="Arial" pitchFamily="34" charset="0"/>
              </a:rPr>
              <a:t> &lt; -1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Combined mini-TPC/threshold gas </a:t>
            </a:r>
            <a:r>
              <a:rPr lang="en-US" sz="1200" b="1" dirty="0" err="1">
                <a:cs typeface="Arial" pitchFamily="34" charset="0"/>
              </a:rPr>
              <a:t>Cherekov</a:t>
            </a:r>
            <a:r>
              <a:rPr lang="en-US" sz="1200" b="1" dirty="0">
                <a:cs typeface="Arial" pitchFamily="34" charset="0"/>
              </a:rPr>
              <a:t> detector</a:t>
            </a:r>
          </a:p>
          <a:p>
            <a:pPr lvl="2">
              <a:spcBef>
                <a:spcPct val="0"/>
              </a:spcBef>
            </a:pPr>
            <a:endParaRPr lang="en-US" sz="200" b="1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cs typeface="Arial" pitchFamily="34" charset="0"/>
              </a:rPr>
              <a:t>Semi-inclusive deep-inelastic scattering over a broad (</a:t>
            </a:r>
            <a:r>
              <a:rPr lang="en-US" sz="1400" b="1" i="1" dirty="0">
                <a:cs typeface="Arial" pitchFamily="34" charset="0"/>
              </a:rPr>
              <a:t>x</a:t>
            </a:r>
            <a:r>
              <a:rPr lang="en-US" sz="1400" b="1" dirty="0">
                <a:cs typeface="Arial" pitchFamily="34" charset="0"/>
              </a:rPr>
              <a:t>,</a:t>
            </a:r>
            <a:r>
              <a:rPr lang="en-US" sz="1400" b="1" i="1" dirty="0">
                <a:cs typeface="Arial" pitchFamily="34" charset="0"/>
              </a:rPr>
              <a:t>Q</a:t>
            </a:r>
            <a:r>
              <a:rPr lang="en-US" sz="1400" b="1" baseline="30000" dirty="0">
                <a:cs typeface="Arial" pitchFamily="34" charset="0"/>
              </a:rPr>
              <a:t>2</a:t>
            </a:r>
            <a:r>
              <a:rPr lang="en-US" sz="1400" b="1" dirty="0">
                <a:cs typeface="Arial" pitchFamily="34" charset="0"/>
              </a:rPr>
              <a:t>) domain</a:t>
            </a:r>
          </a:p>
          <a:p>
            <a:pPr lvl="1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Key measurements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Flavor-separated </a:t>
            </a:r>
            <a:r>
              <a:rPr lang="en-US" sz="1200" b="1" dirty="0" err="1">
                <a:cs typeface="Arial" pitchFamily="34" charset="0"/>
              </a:rPr>
              <a:t>helicity</a:t>
            </a:r>
            <a:r>
              <a:rPr lang="en-US" sz="1200" b="1" dirty="0">
                <a:cs typeface="Arial" pitchFamily="34" charset="0"/>
              </a:rPr>
              <a:t> distributions, including strangeness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Collins, </a:t>
            </a:r>
            <a:r>
              <a:rPr lang="en-US" sz="1200" b="1" dirty="0" err="1">
                <a:cs typeface="Arial" pitchFamily="34" charset="0"/>
              </a:rPr>
              <a:t>Sivers</a:t>
            </a:r>
            <a:r>
              <a:rPr lang="en-US" sz="1200" b="1" dirty="0">
                <a:cs typeface="Arial" pitchFamily="34" charset="0"/>
              </a:rPr>
              <a:t>, Boer-</a:t>
            </a:r>
            <a:r>
              <a:rPr lang="en-US" sz="1200" b="1" dirty="0" err="1">
                <a:cs typeface="Arial" pitchFamily="34" charset="0"/>
              </a:rPr>
              <a:t>Mulders</a:t>
            </a:r>
            <a:r>
              <a:rPr lang="en-US" sz="1200" b="1" dirty="0">
                <a:cs typeface="Arial" pitchFamily="34" charset="0"/>
              </a:rPr>
              <a:t>, and other transverse spin distributions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Flavor-separated </a:t>
            </a:r>
            <a:r>
              <a:rPr lang="en-US" sz="1200" b="1" dirty="0" err="1">
                <a:cs typeface="Arial" pitchFamily="34" charset="0"/>
              </a:rPr>
              <a:t>parton</a:t>
            </a:r>
            <a:r>
              <a:rPr lang="en-US" sz="1200" b="1" dirty="0">
                <a:cs typeface="Arial" pitchFamily="34" charset="0"/>
              </a:rPr>
              <a:t> distributions in nuclei, including strangeness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Parton energy loss in cold nuclear matter</a:t>
            </a:r>
          </a:p>
          <a:p>
            <a:pPr lvl="1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Need </a:t>
            </a:r>
            <a:r>
              <a:rPr lang="en-US" sz="1200" b="1" dirty="0" err="1">
                <a:cs typeface="Arial" pitchFamily="34" charset="0"/>
              </a:rPr>
              <a:t>hadron</a:t>
            </a:r>
            <a:r>
              <a:rPr lang="en-US" sz="1200" b="1" dirty="0">
                <a:cs typeface="Arial" pitchFamily="34" charset="0"/>
              </a:rPr>
              <a:t> detection and identification beyond the TPC/EEMC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Extend TOF to cover </a:t>
            </a:r>
            <a:r>
              <a:rPr lang="en-US" sz="1200" b="1" dirty="0"/>
              <a:t>-2 &lt; </a:t>
            </a:r>
            <a:r>
              <a:rPr lang="el-GR" sz="1200" b="1" dirty="0">
                <a:cs typeface="Arial" pitchFamily="34" charset="0"/>
              </a:rPr>
              <a:t>η</a:t>
            </a:r>
            <a:r>
              <a:rPr lang="en-US" sz="1200" b="1" dirty="0">
                <a:cs typeface="Arial" pitchFamily="34" charset="0"/>
              </a:rPr>
              <a:t> &lt; -1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GEM disks (from forward instrumentation upgrade) plus </a:t>
            </a:r>
            <a:r>
              <a:rPr lang="en-US" sz="1200" b="1" dirty="0" err="1">
                <a:cs typeface="Arial" pitchFamily="34" charset="0"/>
              </a:rPr>
              <a:t>hadronic</a:t>
            </a:r>
            <a:r>
              <a:rPr lang="en-US" sz="1200" b="1" dirty="0">
                <a:cs typeface="Arial" pitchFamily="34" charset="0"/>
              </a:rPr>
              <a:t> </a:t>
            </a:r>
            <a:r>
              <a:rPr lang="en-US" sz="1200" b="1" dirty="0" err="1">
                <a:cs typeface="Arial" pitchFamily="34" charset="0"/>
              </a:rPr>
              <a:t>calorimetry</a:t>
            </a:r>
            <a:r>
              <a:rPr lang="en-US" sz="1200" b="1" dirty="0">
                <a:cs typeface="Arial" pitchFamily="34" charset="0"/>
              </a:rPr>
              <a:t> in the region </a:t>
            </a:r>
            <a:r>
              <a:rPr lang="en-US" sz="1200" b="1" dirty="0"/>
              <a:t>2 &lt; </a:t>
            </a:r>
            <a:r>
              <a:rPr lang="el-GR" sz="1200" b="1" dirty="0">
                <a:cs typeface="Arial" pitchFamily="34" charset="0"/>
              </a:rPr>
              <a:t>η</a:t>
            </a:r>
            <a:r>
              <a:rPr lang="en-US" sz="1200" b="1" dirty="0">
                <a:cs typeface="Arial" pitchFamily="34" charset="0"/>
              </a:rPr>
              <a:t> &lt; 3</a:t>
            </a:r>
          </a:p>
          <a:p>
            <a:pPr lvl="2">
              <a:spcBef>
                <a:spcPct val="0"/>
              </a:spcBef>
            </a:pPr>
            <a:endParaRPr lang="en-US" sz="200" b="1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1" dirty="0">
                <a:cs typeface="Arial" pitchFamily="34" charset="0"/>
              </a:rPr>
              <a:t>Deeply-virtual Compton scattering</a:t>
            </a:r>
          </a:p>
          <a:p>
            <a:pPr lvl="1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Key measurement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GPDs</a:t>
            </a:r>
          </a:p>
          <a:p>
            <a:pPr lvl="1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Need forward proton and expanded photon detection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Roman pots (also valuable for spectator proton tagging in e+</a:t>
            </a:r>
            <a:r>
              <a:rPr lang="en-US" sz="1200" b="1" baseline="30000" dirty="0">
                <a:cs typeface="Arial" pitchFamily="34" charset="0"/>
              </a:rPr>
              <a:t>3</a:t>
            </a:r>
            <a:r>
              <a:rPr lang="en-US" sz="1200" b="1" dirty="0">
                <a:cs typeface="Arial" pitchFamily="34" charset="0"/>
              </a:rPr>
              <a:t>He)</a:t>
            </a:r>
          </a:p>
          <a:p>
            <a:pPr lvl="2">
              <a:spcBef>
                <a:spcPct val="0"/>
              </a:spcBef>
            </a:pPr>
            <a:r>
              <a:rPr lang="en-US" sz="1200" b="1" dirty="0">
                <a:cs typeface="Arial" pitchFamily="34" charset="0"/>
              </a:rPr>
              <a:t>EM </a:t>
            </a:r>
            <a:r>
              <a:rPr lang="en-US" sz="1200" b="1" dirty="0" err="1">
                <a:cs typeface="Arial" pitchFamily="34" charset="0"/>
              </a:rPr>
              <a:t>calorimetry</a:t>
            </a:r>
            <a:r>
              <a:rPr lang="en-US" sz="1200" b="1" dirty="0">
                <a:cs typeface="Arial" pitchFamily="34" charset="0"/>
              </a:rPr>
              <a:t> for </a:t>
            </a:r>
            <a:r>
              <a:rPr lang="en-US" sz="1200" b="1" dirty="0"/>
              <a:t>-4 &lt; </a:t>
            </a:r>
            <a:r>
              <a:rPr lang="el-GR" sz="1200" b="1" dirty="0">
                <a:cs typeface="Arial" pitchFamily="34" charset="0"/>
              </a:rPr>
              <a:t>η</a:t>
            </a:r>
            <a:r>
              <a:rPr lang="en-US" sz="1200" b="1" dirty="0">
                <a:cs typeface="Arial" pitchFamily="34" charset="0"/>
              </a:rPr>
              <a:t> &lt; -1</a:t>
            </a:r>
            <a:endParaRPr lang="el-GR" sz="1200" b="1" dirty="0"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79512" y="6453336"/>
            <a:ext cx="5436096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Carl Gagliardi, STAR Decadal Plan – June, 2011 PAC Meeting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03238"/>
            <a:ext cx="6973888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2"/>
          <p:cNvSpPr>
            <a:spLocks/>
          </p:cNvSpPr>
          <p:nvPr/>
        </p:nvSpPr>
        <p:spPr bwMode="auto">
          <a:xfrm>
            <a:off x="3044825" y="3009900"/>
            <a:ext cx="258763" cy="1062038"/>
          </a:xfrm>
          <a:prstGeom prst="rect">
            <a:avLst/>
          </a:prstGeom>
          <a:solidFill>
            <a:srgbClr val="008000">
              <a:alpha val="79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596" name="Rectangle 3"/>
          <p:cNvSpPr>
            <a:spLocks/>
          </p:cNvSpPr>
          <p:nvPr/>
        </p:nvSpPr>
        <p:spPr bwMode="auto">
          <a:xfrm>
            <a:off x="4357688" y="2795588"/>
            <a:ext cx="61912" cy="43656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597" name="Rectangle 4"/>
          <p:cNvSpPr>
            <a:spLocks/>
          </p:cNvSpPr>
          <p:nvPr/>
        </p:nvSpPr>
        <p:spPr bwMode="auto">
          <a:xfrm>
            <a:off x="4357688" y="3795713"/>
            <a:ext cx="61912" cy="43656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598" name="Rectangle 5"/>
          <p:cNvSpPr>
            <a:spLocks/>
          </p:cNvSpPr>
          <p:nvPr/>
        </p:nvSpPr>
        <p:spPr bwMode="auto">
          <a:xfrm>
            <a:off x="4267200" y="1828800"/>
            <a:ext cx="395288" cy="258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b="1">
                <a:solidFill>
                  <a:srgbClr val="CC6600"/>
                </a:solidFill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ToF</a:t>
            </a:r>
            <a:endParaRPr lang="en-US" sz="1700" b="1">
              <a:solidFill>
                <a:srgbClr val="009900"/>
              </a:solidFill>
              <a:latin typeface="Helvetica" pitchFamily="34" charset="0"/>
              <a:ea typeface="MS PGothic" pitchFamily="34" charset="-128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10599" name="Rectangle 6"/>
          <p:cNvSpPr>
            <a:spLocks/>
          </p:cNvSpPr>
          <p:nvPr/>
        </p:nvSpPr>
        <p:spPr bwMode="auto">
          <a:xfrm>
            <a:off x="4449763" y="2865438"/>
            <a:ext cx="774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TPC i.s.</a:t>
            </a:r>
          </a:p>
        </p:txBody>
      </p:sp>
      <p:sp>
        <p:nvSpPr>
          <p:cNvPr id="110600" name="Rectangle 7"/>
          <p:cNvSpPr>
            <a:spLocks/>
          </p:cNvSpPr>
          <p:nvPr/>
        </p:nvSpPr>
        <p:spPr bwMode="auto">
          <a:xfrm>
            <a:off x="4491038" y="3900488"/>
            <a:ext cx="7762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TPC i.s.</a:t>
            </a:r>
          </a:p>
        </p:txBody>
      </p:sp>
      <p:sp>
        <p:nvSpPr>
          <p:cNvPr id="110601" name="Rectangle 8"/>
          <p:cNvSpPr>
            <a:spLocks/>
          </p:cNvSpPr>
          <p:nvPr/>
        </p:nvSpPr>
        <p:spPr bwMode="auto">
          <a:xfrm>
            <a:off x="4473575" y="3295650"/>
            <a:ext cx="982663" cy="4365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2" name="Rectangle 9"/>
          <p:cNvSpPr>
            <a:spLocks/>
          </p:cNvSpPr>
          <p:nvPr/>
        </p:nvSpPr>
        <p:spPr bwMode="auto">
          <a:xfrm>
            <a:off x="4681538" y="3384550"/>
            <a:ext cx="4556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b="1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GCT</a:t>
            </a:r>
          </a:p>
        </p:txBody>
      </p:sp>
      <p:sp>
        <p:nvSpPr>
          <p:cNvPr id="110604" name="AutoShape 11"/>
          <p:cNvSpPr>
            <a:spLocks/>
          </p:cNvSpPr>
          <p:nvPr/>
        </p:nvSpPr>
        <p:spPr bwMode="auto">
          <a:xfrm>
            <a:off x="3946525" y="1973263"/>
            <a:ext cx="169863" cy="1108075"/>
          </a:xfrm>
          <a:prstGeom prst="rtTriangle">
            <a:avLst/>
          </a:prstGeom>
          <a:solidFill>
            <a:srgbClr val="008000">
              <a:alpha val="74901"/>
            </a:srgbClr>
          </a:solidFill>
          <a:ln w="25400">
            <a:solidFill>
              <a:schemeClr val="tx1">
                <a:alpha val="7490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5" name="AutoShape 12"/>
          <p:cNvSpPr>
            <a:spLocks/>
          </p:cNvSpPr>
          <p:nvPr/>
        </p:nvSpPr>
        <p:spPr bwMode="auto">
          <a:xfrm rot="10800000" flipH="1">
            <a:off x="3956050" y="3929063"/>
            <a:ext cx="169863" cy="1108075"/>
          </a:xfrm>
          <a:prstGeom prst="rtTriangle">
            <a:avLst/>
          </a:prstGeom>
          <a:solidFill>
            <a:srgbClr val="008000">
              <a:alpha val="79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6" name="AutoShape 13"/>
          <p:cNvSpPr>
            <a:spLocks/>
          </p:cNvSpPr>
          <p:nvPr/>
        </p:nvSpPr>
        <p:spPr bwMode="auto">
          <a:xfrm rot="10800000">
            <a:off x="3946525" y="1982788"/>
            <a:ext cx="169863" cy="1106487"/>
          </a:xfrm>
          <a:prstGeom prst="rtTriangle">
            <a:avLst/>
          </a:prstGeom>
          <a:solidFill>
            <a:srgbClr val="FF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7" name="AutoShape 14"/>
          <p:cNvSpPr>
            <a:spLocks/>
          </p:cNvSpPr>
          <p:nvPr/>
        </p:nvSpPr>
        <p:spPr bwMode="auto">
          <a:xfrm flipH="1">
            <a:off x="3963988" y="3929063"/>
            <a:ext cx="169862" cy="1108075"/>
          </a:xfrm>
          <a:prstGeom prst="rtTriangle">
            <a:avLst/>
          </a:prstGeom>
          <a:solidFill>
            <a:srgbClr val="FF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110608" name="Line 15"/>
          <p:cNvSpPr>
            <a:spLocks noChangeShapeType="1"/>
          </p:cNvSpPr>
          <p:nvPr/>
        </p:nvSpPr>
        <p:spPr bwMode="auto">
          <a:xfrm>
            <a:off x="5230813" y="3517900"/>
            <a:ext cx="4445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0609" name="Line 16"/>
          <p:cNvSpPr>
            <a:spLocks noChangeShapeType="1"/>
          </p:cNvSpPr>
          <p:nvPr/>
        </p:nvSpPr>
        <p:spPr bwMode="auto">
          <a:xfrm rot="10800000" flipH="1">
            <a:off x="4614863" y="3286125"/>
            <a:ext cx="0" cy="4460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0610" name="Rectangle 17"/>
          <p:cNvSpPr>
            <a:spLocks/>
          </p:cNvSpPr>
          <p:nvPr/>
        </p:nvSpPr>
        <p:spPr bwMode="auto">
          <a:xfrm>
            <a:off x="0" y="1484784"/>
            <a:ext cx="27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en-US" sz="1600" b="1" dirty="0" err="1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ToF</a:t>
            </a:r>
            <a:r>
              <a:rPr lang="en-US" sz="1600" b="1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: </a:t>
            </a:r>
            <a:r>
              <a:rPr lang="el-GR" sz="1600" b="1" dirty="0">
                <a:solidFill>
                  <a:srgbClr val="CC6600"/>
                </a:solidFill>
                <a:ea typeface="MS PGothic" pitchFamily="34" charset="-128"/>
                <a:cs typeface="Arial" pitchFamily="34" charset="0"/>
                <a:sym typeface="Helvetica" pitchFamily="34" charset="0"/>
              </a:rPr>
              <a:t>π</a:t>
            </a:r>
            <a:r>
              <a:rPr lang="en-US" sz="1600" b="1" i="1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, K</a:t>
            </a:r>
            <a:r>
              <a:rPr lang="en-US" sz="1600" b="1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identification,</a:t>
            </a:r>
          </a:p>
          <a:p>
            <a:pPr defTabSz="457200"/>
            <a:r>
              <a:rPr lang="en-US" sz="1600" b="1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       t</a:t>
            </a:r>
            <a:r>
              <a:rPr lang="en-US" sz="1600" b="1" baseline="-6000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0</a:t>
            </a:r>
            <a:r>
              <a:rPr lang="en-US" sz="1600" b="1" dirty="0">
                <a:solidFill>
                  <a:srgbClr val="CC66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, electron</a:t>
            </a:r>
          </a:p>
          <a:p>
            <a:pPr defTabSz="457200"/>
            <a:endParaRPr lang="en-US" sz="700" b="1" dirty="0">
              <a:solidFill>
                <a:srgbClr val="CC6600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endParaRPr lang="en-US" sz="700" b="1" dirty="0">
              <a:solidFill>
                <a:srgbClr val="CC6600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1600" b="1" dirty="0" err="1">
                <a:solidFill>
                  <a:srgbClr val="0099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ECal</a:t>
            </a:r>
            <a:r>
              <a:rPr lang="en-US" sz="1600" b="1" dirty="0">
                <a:solidFill>
                  <a:srgbClr val="0099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: electrons and photons</a:t>
            </a:r>
          </a:p>
          <a:p>
            <a:pPr defTabSz="457200"/>
            <a:endParaRPr lang="en-US" sz="700" dirty="0">
              <a:solidFill>
                <a:srgbClr val="0000FF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endParaRPr lang="en-US" sz="700" dirty="0">
              <a:solidFill>
                <a:srgbClr val="0000FF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1600" b="1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GCT: a compact</a:t>
            </a:r>
          </a:p>
          <a:p>
            <a:pPr defTabSz="457200"/>
            <a:r>
              <a:rPr lang="en-US" sz="1600" b="1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tracker with enhanced</a:t>
            </a:r>
          </a:p>
          <a:p>
            <a:pPr defTabSz="457200"/>
            <a:r>
              <a:rPr lang="en-US" sz="1600" b="1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electron capability</a:t>
            </a:r>
          </a:p>
          <a:p>
            <a:pPr defTabSz="457200"/>
            <a:r>
              <a:rPr lang="en-US" sz="1600" dirty="0">
                <a:solidFill>
                  <a:srgbClr val="0000FF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 </a:t>
            </a:r>
            <a:r>
              <a:rPr lang="en-US" sz="1400" b="1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Combine high-threshold (gas)</a:t>
            </a:r>
          </a:p>
          <a:p>
            <a:pPr defTabSz="457200"/>
            <a:r>
              <a:rPr lang="en-US" sz="1400" b="1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  Cherenkov with TPC(-like)</a:t>
            </a:r>
          </a:p>
          <a:p>
            <a:pPr defTabSz="457200"/>
            <a:r>
              <a:rPr lang="en-US" sz="1400" b="1" dirty="0">
                <a:ea typeface="MS PGothic" pitchFamily="34" charset="-128"/>
                <a:cs typeface="Helvetica" pitchFamily="34" charset="0"/>
                <a:sym typeface="Helvetica" pitchFamily="34" charset="0"/>
              </a:rPr>
              <a:t>    tracking</a:t>
            </a:r>
          </a:p>
          <a:p>
            <a:pPr defTabSz="457200"/>
            <a:endParaRPr lang="en-US" sz="700" dirty="0">
              <a:solidFill>
                <a:srgbClr val="008000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endParaRPr lang="en-US" sz="700" dirty="0">
              <a:solidFill>
                <a:srgbClr val="008000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1600" b="1" dirty="0" err="1">
                <a:solidFill>
                  <a:srgbClr val="9933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HCal</a:t>
            </a:r>
            <a:r>
              <a:rPr lang="en-US" sz="1600" b="1" dirty="0">
                <a:solidFill>
                  <a:srgbClr val="9933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: W powder, spaghetti cal</a:t>
            </a:r>
          </a:p>
          <a:p>
            <a:pPr defTabSz="457200"/>
            <a:endParaRPr lang="en-US" sz="1600" dirty="0">
              <a:solidFill>
                <a:srgbClr val="008000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1600" dirty="0">
                <a:solidFill>
                  <a:srgbClr val="0080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   </a:t>
            </a:r>
            <a:endParaRPr lang="en-US" sz="1600" dirty="0">
              <a:solidFill>
                <a:srgbClr val="0000FF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sz="1600" dirty="0">
                <a:solidFill>
                  <a:srgbClr val="0000FF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Simulations ahead: </a:t>
            </a:r>
            <a:endParaRPr lang="en-US" dirty="0">
              <a:solidFill>
                <a:srgbClr val="0000FF"/>
              </a:solidFill>
              <a:ea typeface="MS PGothic" pitchFamily="34" charset="-128"/>
              <a:cs typeface="Helvetica" pitchFamily="34" charset="0"/>
              <a:sym typeface="Helvetica" pitchFamily="34" charset="0"/>
            </a:endParaRPr>
          </a:p>
          <a:p>
            <a:pPr defTabSz="457200"/>
            <a:r>
              <a:rPr lang="en-US" dirty="0">
                <a:solidFill>
                  <a:srgbClr val="0000FF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	</a:t>
            </a:r>
            <a:r>
              <a:rPr lang="en-US" b="1" i="1" dirty="0" err="1">
                <a:solidFill>
                  <a:srgbClr val="FF00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eSTAR</a:t>
            </a:r>
            <a:r>
              <a:rPr lang="en-US" dirty="0">
                <a:solidFill>
                  <a:srgbClr val="FF0000"/>
                </a:solidFill>
                <a:ea typeface="MS PGothic" pitchFamily="34" charset="-128"/>
                <a:cs typeface="Helvetica" pitchFamily="34" charset="0"/>
                <a:sym typeface="Helvetica" pitchFamily="34" charset="0"/>
              </a:rPr>
              <a:t> task force formed</a:t>
            </a:r>
          </a:p>
        </p:txBody>
      </p:sp>
      <p:sp>
        <p:nvSpPr>
          <p:cNvPr id="110611" name="Titl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604448" cy="4746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Evolving from </a:t>
            </a:r>
            <a:r>
              <a:rPr lang="en-US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into </a:t>
            </a:r>
            <a:r>
              <a:rPr lang="en-US" sz="3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eSTAR</a:t>
            </a:r>
            <a:endParaRPr lang="en-US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62400" y="812800"/>
            <a:ext cx="3429000" cy="482600"/>
            <a:chOff x="2496" y="512"/>
            <a:chExt cx="2160" cy="304"/>
          </a:xfrm>
        </p:grpSpPr>
        <p:sp>
          <p:nvSpPr>
            <p:cNvPr id="110613" name="Right Arrow 104"/>
            <p:cNvSpPr>
              <a:spLocks noChangeArrowheads="1"/>
            </p:cNvSpPr>
            <p:nvPr/>
          </p:nvSpPr>
          <p:spPr bwMode="auto">
            <a:xfrm>
              <a:off x="2577" y="703"/>
              <a:ext cx="957" cy="113"/>
            </a:xfrm>
            <a:prstGeom prst="rightArrow">
              <a:avLst>
                <a:gd name="adj1" fmla="val 50000"/>
                <a:gd name="adj2" fmla="val 49991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10614" name="TextBox 105"/>
            <p:cNvSpPr txBox="1">
              <a:spLocks noChangeArrowheads="1"/>
            </p:cNvSpPr>
            <p:nvPr/>
          </p:nvSpPr>
          <p:spPr bwMode="auto">
            <a:xfrm>
              <a:off x="2496" y="51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>
                  <a:solidFill>
                    <a:srgbClr val="800000"/>
                  </a:solidFill>
                </a:rPr>
                <a:t>proton/nucleus</a:t>
              </a:r>
            </a:p>
          </p:txBody>
        </p:sp>
        <p:sp>
          <p:nvSpPr>
            <p:cNvPr id="107" name="Right Arrow 106"/>
            <p:cNvSpPr>
              <a:spLocks noChangeArrowheads="1"/>
            </p:cNvSpPr>
            <p:nvPr/>
          </p:nvSpPr>
          <p:spPr bwMode="auto">
            <a:xfrm flipH="1" flipV="1">
              <a:off x="3699" y="696"/>
              <a:ext cx="957" cy="112"/>
            </a:xfrm>
            <a:prstGeom prst="rightArrow">
              <a:avLst>
                <a:gd name="adj1" fmla="val 50000"/>
                <a:gd name="adj2" fmla="val 50437"/>
              </a:avLst>
            </a:prstGeom>
            <a:solidFill>
              <a:srgbClr val="191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600">
                <a:solidFill>
                  <a:srgbClr val="191966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728" y="514"/>
              <a:ext cx="628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/>
              <a:r>
                <a:rPr lang="en-US">
                  <a:solidFill>
                    <a:srgbClr val="191966"/>
                  </a:solidFill>
                </a:rPr>
                <a:t>electron</a:t>
              </a:r>
            </a:p>
          </p:txBody>
        </p:sp>
      </p:grp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8610600" y="4038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3300"/>
                </a:solidFill>
              </a:rPr>
              <a:t>HCal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64008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66294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auto">
          <a:xfrm>
            <a:off x="68580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7086600" y="3276600"/>
            <a:ext cx="76200" cy="533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7315200" y="3152775"/>
            <a:ext cx="76200" cy="762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6096000" y="38100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/>
              <a:t>GEM</a:t>
            </a:r>
            <a:r>
              <a:rPr lang="en-US" sz="1600"/>
              <a:t> disks</a:t>
            </a:r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 rot="5400000">
            <a:off x="7277100" y="3033713"/>
            <a:ext cx="15240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5"/>
          <p:cNvSpPr>
            <a:spLocks/>
          </p:cNvSpPr>
          <p:nvPr/>
        </p:nvSpPr>
        <p:spPr bwMode="auto">
          <a:xfrm>
            <a:off x="3400425" y="2933700"/>
            <a:ext cx="481013" cy="258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700" b="1">
                <a:solidFill>
                  <a:srgbClr val="009900"/>
                </a:solidFill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ECal</a:t>
            </a:r>
          </a:p>
        </p:txBody>
      </p:sp>
      <p:sp>
        <p:nvSpPr>
          <p:cNvPr id="110626" name="Text Box 34"/>
          <p:cNvSpPr txBox="1">
            <a:spLocks noChangeArrowheads="1"/>
          </p:cNvSpPr>
          <p:nvPr/>
        </p:nvSpPr>
        <p:spPr bwMode="auto">
          <a:xfrm>
            <a:off x="3581400" y="5422900"/>
            <a:ext cx="5257800" cy="11303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EIC Generic Detector R&amp;D Panel:</a:t>
            </a:r>
            <a:endParaRPr lang="en-US" sz="2000" b="1">
              <a:solidFill>
                <a:srgbClr val="FF0000"/>
              </a:solidFill>
            </a:endParaRPr>
          </a:p>
          <a:p>
            <a:endParaRPr lang="en-US" sz="6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GCT</a:t>
            </a:r>
            <a:r>
              <a:rPr lang="en-US" sz="2000">
                <a:solidFill>
                  <a:srgbClr val="FF0000"/>
                </a:solidFill>
              </a:rPr>
              <a:t>:  LOI toward multi-institution R&amp;D effort</a:t>
            </a:r>
          </a:p>
          <a:p>
            <a:r>
              <a:rPr lang="en-US" sz="2000" b="1">
                <a:solidFill>
                  <a:srgbClr val="FF0000"/>
                </a:solidFill>
              </a:rPr>
              <a:t>HCal</a:t>
            </a:r>
            <a:r>
              <a:rPr lang="en-US" sz="2000">
                <a:solidFill>
                  <a:srgbClr val="FF0000"/>
                </a:solidFill>
              </a:rPr>
              <a:t>:   R&amp;D proposal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 Forward Instrumentation</a:t>
            </a:r>
            <a:b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R&amp;D Projects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17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56384" cy="255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744416" cy="266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005064"/>
            <a:ext cx="4320480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Endcap</a:t>
            </a:r>
            <a:r>
              <a:rPr lang="en-US" dirty="0" smtClean="0"/>
              <a:t> TOF + PID</a:t>
            </a:r>
          </a:p>
          <a:p>
            <a:r>
              <a:rPr lang="en-US" dirty="0" smtClean="0"/>
              <a:t>-2&lt;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&lt;-1, electron E&lt;~5GeV</a:t>
            </a:r>
          </a:p>
          <a:p>
            <a:r>
              <a:rPr lang="en-US" dirty="0" smtClean="0"/>
              <a:t>TOF+TPC+EMC (shower), </a:t>
            </a:r>
            <a:r>
              <a:rPr lang="en-US" dirty="0" err="1" smtClean="0"/>
              <a:t>hadron</a:t>
            </a:r>
            <a:r>
              <a:rPr lang="en-US" dirty="0" smtClean="0"/>
              <a:t> PID</a:t>
            </a:r>
            <a:br>
              <a:rPr lang="en-US" dirty="0" smtClean="0"/>
            </a:br>
            <a:r>
              <a:rPr lang="en-US" dirty="0" err="1" smtClean="0"/>
              <a:t>Rice+UT+BNL+UCLA</a:t>
            </a:r>
            <a:r>
              <a:rPr lang="en-US" dirty="0" smtClean="0"/>
              <a:t> (USA) </a:t>
            </a:r>
            <a:br>
              <a:rPr lang="en-US" dirty="0" smtClean="0"/>
            </a:br>
            <a:r>
              <a:rPr lang="en-US" dirty="0" err="1" smtClean="0"/>
              <a:t>USTC+Tsinghua</a:t>
            </a:r>
            <a:r>
              <a:rPr lang="en-US" dirty="0" smtClean="0"/>
              <a:t> (China)</a:t>
            </a:r>
          </a:p>
          <a:p>
            <a:r>
              <a:rPr lang="en-US" dirty="0" smtClean="0"/>
              <a:t>Ongoing discussion, </a:t>
            </a:r>
            <a:br>
              <a:rPr lang="en-US" dirty="0" smtClean="0"/>
            </a:br>
            <a:r>
              <a:rPr lang="en-US" dirty="0" smtClean="0"/>
              <a:t>proposal for second EIC R&amp;D call?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5373216"/>
            <a:ext cx="36004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FSC+FMS+RICH+GEM</a:t>
            </a:r>
          </a:p>
          <a:p>
            <a:r>
              <a:rPr lang="en-US" dirty="0" smtClean="0"/>
              <a:t>2&lt;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&lt;4, </a:t>
            </a:r>
            <a:r>
              <a:rPr lang="en-US" dirty="0" err="1" smtClean="0"/>
              <a:t>DY+hadron</a:t>
            </a:r>
            <a:r>
              <a:rPr lang="en-US" dirty="0" smtClean="0"/>
              <a:t> jets</a:t>
            </a:r>
          </a:p>
          <a:p>
            <a:r>
              <a:rPr lang="en-US" dirty="0" smtClean="0"/>
              <a:t>PS+BNL+TUAM+UCLA+IU+KU?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4293096"/>
            <a:ext cx="4067944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Roman Pot Phase II</a:t>
            </a:r>
          </a:p>
          <a:p>
            <a:r>
              <a:rPr lang="en-US" dirty="0" smtClean="0"/>
              <a:t>Important for </a:t>
            </a:r>
            <a:r>
              <a:rPr lang="en-US" dirty="0" err="1" smtClean="0"/>
              <a:t>ep</a:t>
            </a:r>
            <a:r>
              <a:rPr lang="en-US" dirty="0" smtClean="0"/>
              <a:t>, pHe3, </a:t>
            </a:r>
            <a:r>
              <a:rPr lang="en-US" dirty="0" err="1" smtClean="0"/>
              <a:t>pA</a:t>
            </a:r>
            <a:endParaRPr lang="en-US" dirty="0" smtClean="0"/>
          </a:p>
          <a:p>
            <a:r>
              <a:rPr lang="en-US" dirty="0" smtClean="0"/>
              <a:t>BNL+CU+ODU+SINS+WUT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3408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038600" cy="485740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Properties of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sQGP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thermalization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Mechanism of jet quenching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solidFill>
                  <a:srgbClr val="00B050"/>
                </a:solidFill>
              </a:rPr>
              <a:t>Novel symmetry</a:t>
            </a:r>
            <a:br>
              <a:rPr lang="en-US" sz="2000" dirty="0" smtClean="0">
                <a:solidFill>
                  <a:srgbClr val="00B050"/>
                </a:solidFill>
              </a:rPr>
            </a:b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Search for exotic particles</a:t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/>
            </a:r>
            <a:br>
              <a:rPr lang="en-US" sz="2000" dirty="0" smtClean="0">
                <a:solidFill>
                  <a:srgbClr val="0000CC"/>
                </a:solidFill>
              </a:rPr>
            </a:b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Properties of cold </a:t>
            </a:r>
            <a:r>
              <a:rPr lang="en-US" sz="2000" dirty="0" err="1" smtClean="0">
                <a:solidFill>
                  <a:srgbClr val="FF0000"/>
                </a:solidFill>
              </a:rPr>
              <a:t>gluonic</a:t>
            </a:r>
            <a:r>
              <a:rPr lang="en-US" sz="2000" dirty="0" smtClean="0">
                <a:solidFill>
                  <a:srgbClr val="FF0000"/>
                </a:solidFill>
              </a:rPr>
              <a:t> matter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038600" cy="485740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Mapping and quantifying matter properties in QCD phase diagram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Validate and quantify the fundamental difference of gluon and quark jet energy loss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Understanding the possible symmetries and DOF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User facility for </a:t>
            </a:r>
            <a:r>
              <a:rPr lang="en-US" sz="2000" dirty="0" err="1" smtClean="0">
                <a:solidFill>
                  <a:srgbClr val="0000CC"/>
                </a:solidFill>
              </a:rPr>
              <a:t>hypernuclei</a:t>
            </a:r>
            <a:r>
              <a:rPr lang="en-US" sz="2000" dirty="0" smtClean="0">
                <a:solidFill>
                  <a:srgbClr val="0000CC"/>
                </a:solidFill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</a:rPr>
              <a:t>multibaryon</a:t>
            </a:r>
            <a:r>
              <a:rPr lang="en-US" sz="2000" dirty="0" smtClean="0">
                <a:solidFill>
                  <a:srgbClr val="0000CC"/>
                </a:solidFill>
              </a:rPr>
              <a:t> states, rare decays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Nuclear structure function, Initial condition, CGC, jet energy loss in nuclei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021288"/>
            <a:ext cx="697223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STAR(--2016)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</a:t>
            </a:r>
            <a:r>
              <a:rPr lang="en-US" sz="2400" b="1" dirty="0" err="1" smtClean="0">
                <a:solidFill>
                  <a:srgbClr val="00B050"/>
                </a:solidFill>
                <a:sym typeface="Wingdings" pitchFamily="2" charset="2"/>
              </a:rPr>
              <a:t>pSTAR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(2017-18)</a:t>
            </a:r>
            <a:r>
              <a:rPr lang="en-US" sz="2400" b="1" dirty="0" err="1" smtClean="0">
                <a:solidFill>
                  <a:srgbClr val="00B050"/>
                </a:solidFill>
                <a:sym typeface="Wingdings" pitchFamily="2" charset="2"/>
              </a:rPr>
              <a:t>eSTAR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(2020)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of the plan</a:t>
            </a:r>
          </a:p>
        </p:txBody>
      </p:sp>
      <p:graphicFrame>
        <p:nvGraphicFramePr>
          <p:cNvPr id="126443" name="Group 491"/>
          <p:cNvGraphicFramePr>
            <a:graphicFrameLocks noGrp="1"/>
          </p:cNvGraphicFramePr>
          <p:nvPr/>
        </p:nvGraphicFramePr>
        <p:xfrm>
          <a:off x="827584" y="836712"/>
          <a:ext cx="7620000" cy="5375910"/>
        </p:xfrm>
        <a:graphic>
          <a:graphicData uri="http://schemas.openxmlformats.org/drawingml/2006/table">
            <a:tbl>
              <a:tblPr/>
              <a:tblGrid>
                <a:gridCol w="1600200"/>
                <a:gridCol w="2209800"/>
                <a:gridCol w="1981200"/>
                <a:gridCol w="1828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Near 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(Runs 11-13)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Mid-decade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(Runs 14-16)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Long 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(Runs 17–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Colliding 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A+A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A+A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A+A,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Upgrades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FGT, FHC, RP, DAQ10K,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HFT, MTD,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Forward Instrum, eSTAR,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(1)  Properties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 sQGP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l-G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ψ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l-GR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l-G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ψ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Charm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corr,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ratio,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-atoms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 comparison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(2)  Mechanism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 energy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Jets,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-jet, NPE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Charm, Bottom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Jets in CNM, SIDIS,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in CNM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(3)  QCD critical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 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Fluctuations, correlations, particle ratios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Focused study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critical point region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(4)  Novel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symmetries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Azimuthal corr,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spectral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corr,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corr</a:t>
                      </a:r>
                      <a:endParaRPr kumimoji="0" lang="el-GR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(5)  Exotic particles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Heavy anti-matter, glueballs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(6)  Proton spin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 jet and di-jet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intra-jet corr, 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TT</a:t>
                      </a:r>
                      <a:endParaRPr kumimoji="0" lang="el-GR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TT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polarized DIS &amp; SIDIS</a:t>
                      </a:r>
                      <a:endParaRPr kumimoji="0" lang="en-US" sz="12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(7)  QCD beyond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collinear fact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Forward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Drell-Yan, F-F corr,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polarized SIDIS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(8)  Properties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     initial 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Charm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corr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Drell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-Yan,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J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l-G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ψ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F-F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DIS, SIDIS</a:t>
                      </a:r>
                      <a:endParaRPr kumimoji="0" lang="el-G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353" name="Text Box 401"/>
          <p:cNvSpPr txBox="1">
            <a:spLocks noChangeArrowheads="1"/>
          </p:cNvSpPr>
          <p:nvPr/>
        </p:nvSpPr>
        <p:spPr bwMode="auto">
          <a:xfrm>
            <a:off x="2483768" y="5445224"/>
            <a:ext cx="4104456" cy="112646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 smtClean="0">
                <a:solidFill>
                  <a:srgbClr val="008000"/>
                </a:solidFill>
              </a:rPr>
              <a:t>Detector Upgrade driven schedule:</a:t>
            </a:r>
            <a:br>
              <a:rPr lang="en-US" sz="1600" b="1" dirty="0" smtClean="0">
                <a:solidFill>
                  <a:srgbClr val="008000"/>
                </a:solidFill>
              </a:rPr>
            </a:br>
            <a:r>
              <a:rPr lang="en-US" sz="1600" b="1" dirty="0" smtClean="0">
                <a:solidFill>
                  <a:srgbClr val="008000"/>
                </a:solidFill>
              </a:rPr>
              <a:t>Measurements </a:t>
            </a:r>
            <a:r>
              <a:rPr lang="en-US" sz="1600" b="1" dirty="0">
                <a:solidFill>
                  <a:srgbClr val="008000"/>
                </a:solidFill>
              </a:rPr>
              <a:t>listed when they first become possible</a:t>
            </a:r>
          </a:p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rgbClr val="008000"/>
                </a:solidFill>
              </a:rPr>
              <a:t>Many will continue in future periods</a:t>
            </a:r>
          </a:p>
        </p:txBody>
      </p:sp>
      <p:sp>
        <p:nvSpPr>
          <p:cNvPr id="126354" name="Line 402"/>
          <p:cNvSpPr>
            <a:spLocks noChangeShapeType="1"/>
          </p:cNvSpPr>
          <p:nvPr/>
        </p:nvSpPr>
        <p:spPr bwMode="auto">
          <a:xfrm>
            <a:off x="3740150" y="4781550"/>
            <a:ext cx="7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355" name="Line 403"/>
          <p:cNvSpPr>
            <a:spLocks noChangeShapeType="1"/>
          </p:cNvSpPr>
          <p:nvPr/>
        </p:nvSpPr>
        <p:spPr bwMode="auto">
          <a:xfrm>
            <a:off x="7236296" y="4653136"/>
            <a:ext cx="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525344"/>
            <a:ext cx="54360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Carl Gagliardi, STAR Decadal Plan – June, 2011 PAC Meeting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971550" y="76200"/>
            <a:ext cx="8172450" cy="6096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RHIC:  eight key unanswered questions</a:t>
            </a:r>
          </a:p>
        </p:txBody>
      </p:sp>
      <p:pic>
        <p:nvPicPr>
          <p:cNvPr id="116742" name="Picture 6" descr="F:\Vaio_06-Apr-2009\star\BES\PhaseDiagram\PhaseDiagram_May15.t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4401" r="18903" b="800"/>
          <a:stretch>
            <a:fillRect/>
          </a:stretch>
        </p:blipFill>
        <p:spPr bwMode="auto">
          <a:xfrm>
            <a:off x="152400" y="1230313"/>
            <a:ext cx="403701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TextBox 9"/>
          <p:cNvSpPr txBox="1">
            <a:spLocks noChangeArrowheads="1"/>
          </p:cNvSpPr>
          <p:nvPr/>
        </p:nvSpPr>
        <p:spPr bwMode="auto">
          <a:xfrm>
            <a:off x="228600" y="76835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0033CC"/>
                </a:solidFill>
              </a:rPr>
              <a:t>Hot QCD Matter</a:t>
            </a:r>
          </a:p>
        </p:txBody>
      </p:sp>
      <p:pic>
        <p:nvPicPr>
          <p:cNvPr id="116745" name="Picture 10"/>
          <p:cNvPicPr>
            <a:picLocks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1211263"/>
            <a:ext cx="255905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pic>
        <p:nvPicPr>
          <p:cNvPr id="116746" name="Picture 13" descr="phase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5148263" y="3352800"/>
            <a:ext cx="3267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7" name="TextBox 12"/>
          <p:cNvSpPr txBox="1">
            <a:spLocks noChangeArrowheads="1"/>
          </p:cNvSpPr>
          <p:nvPr/>
        </p:nvSpPr>
        <p:spPr bwMode="auto">
          <a:xfrm>
            <a:off x="5029200" y="750888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>
                <a:solidFill>
                  <a:srgbClr val="0033CC"/>
                </a:solidFill>
              </a:rPr>
              <a:t>Partonic structure</a:t>
            </a:r>
          </a:p>
        </p:txBody>
      </p:sp>
      <p:sp>
        <p:nvSpPr>
          <p:cNvPr id="116748" name="TextBox 13"/>
          <p:cNvSpPr txBox="1">
            <a:spLocks noChangeArrowheads="1"/>
          </p:cNvSpPr>
          <p:nvPr/>
        </p:nvSpPr>
        <p:spPr bwMode="auto">
          <a:xfrm>
            <a:off x="5029200" y="2362200"/>
            <a:ext cx="4049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2000" dirty="0">
                <a:solidFill>
                  <a:srgbClr val="006600"/>
                </a:solidFill>
              </a:rPr>
              <a:t>6:  Spin structure of the nucleon</a:t>
            </a:r>
          </a:p>
          <a:p>
            <a:pPr algn="l" defTabSz="457200"/>
            <a:r>
              <a:rPr lang="en-US" sz="2000" dirty="0">
                <a:solidFill>
                  <a:srgbClr val="006600"/>
                </a:solidFill>
              </a:rPr>
              <a:t>7:  How to go beyond leading twist</a:t>
            </a:r>
          </a:p>
          <a:p>
            <a:pPr algn="l" defTabSz="457200"/>
            <a:r>
              <a:rPr lang="en-US" sz="2000" dirty="0">
                <a:solidFill>
                  <a:srgbClr val="006600"/>
                </a:solidFill>
              </a:rPr>
              <a:t>    and collinear factorization?</a:t>
            </a:r>
          </a:p>
        </p:txBody>
      </p:sp>
      <p:sp>
        <p:nvSpPr>
          <p:cNvPr id="116749" name="TextBox 14"/>
          <p:cNvSpPr txBox="1">
            <a:spLocks noChangeArrowheads="1"/>
          </p:cNvSpPr>
          <p:nvPr/>
        </p:nvSpPr>
        <p:spPr bwMode="auto">
          <a:xfrm>
            <a:off x="5029200" y="5791200"/>
            <a:ext cx="353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solidFill>
                  <a:srgbClr val="0000FF"/>
                </a:solidFill>
              </a:rPr>
              <a:t>8:  What are the properties of </a:t>
            </a:r>
          </a:p>
          <a:p>
            <a:pPr defTabSz="457200"/>
            <a:r>
              <a:rPr lang="en-US" sz="2000">
                <a:solidFill>
                  <a:srgbClr val="0000FF"/>
                </a:solidFill>
              </a:rPr>
              <a:t>	cold nuclear matter?</a:t>
            </a:r>
          </a:p>
        </p:txBody>
      </p:sp>
      <p:sp>
        <p:nvSpPr>
          <p:cNvPr id="116743" name="TextBox 8"/>
          <p:cNvSpPr txBox="1">
            <a:spLocks noChangeArrowheads="1"/>
          </p:cNvSpPr>
          <p:nvPr/>
        </p:nvSpPr>
        <p:spPr bwMode="auto">
          <a:xfrm>
            <a:off x="190500" y="4572000"/>
            <a:ext cx="507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1:  Properties of the </a:t>
            </a:r>
            <a:r>
              <a:rPr lang="en-US" sz="2000" dirty="0" err="1">
                <a:solidFill>
                  <a:srgbClr val="0000FF"/>
                </a:solidFill>
              </a:rPr>
              <a:t>sQGP</a:t>
            </a:r>
            <a:endParaRPr lang="en-US" sz="2000" dirty="0">
              <a:solidFill>
                <a:srgbClr val="0000FF"/>
              </a:solidFill>
            </a:endParaRP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2:  Mechanism of energy loss: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	     weak or strong coupling?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3:  Is there a critical point, and if so, where?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4:  Novel symmetry properties</a:t>
            </a:r>
          </a:p>
          <a:p>
            <a:pPr algn="l" defTabSz="457200"/>
            <a:r>
              <a:rPr lang="en-US" sz="2000" dirty="0">
                <a:solidFill>
                  <a:srgbClr val="0000FF"/>
                </a:solidFill>
              </a:rPr>
              <a:t>5:  Exotic particles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53336"/>
            <a:ext cx="5436096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Carl Gagliardi, STAR Decadal Plan – June, 2011 PAC Meeting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74663"/>
          </a:xfrm>
        </p:spPr>
        <p:txBody>
          <a:bodyPr/>
          <a:lstStyle/>
          <a:p>
            <a:r>
              <a:rPr lang="en-US" sz="2800"/>
              <a:t>Novel symmetries:  local strong parity violation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4797152"/>
            <a:ext cx="8229600" cy="1872208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1800" dirty="0"/>
              <a:t>Transitions between domains with different topological charge may induce parity violation in the dense matter</a:t>
            </a:r>
          </a:p>
          <a:p>
            <a:pPr lvl="1">
              <a:spcBef>
                <a:spcPct val="10000"/>
              </a:spcBef>
            </a:pPr>
            <a:r>
              <a:rPr lang="en-US" sz="1200" dirty="0"/>
              <a:t>Similar transitions (at much higher energies) might have produced the matter-antimatter asymmetry in the early universe</a:t>
            </a:r>
          </a:p>
          <a:p>
            <a:pPr>
              <a:spcBef>
                <a:spcPct val="10000"/>
              </a:spcBef>
            </a:pPr>
            <a:r>
              <a:rPr lang="en-US" sz="1200" dirty="0"/>
              <a:t>Magnetic field in A+A plays a key role: </a:t>
            </a:r>
            <a:r>
              <a:rPr lang="en-US" sz="1200" b="1" dirty="0" err="1"/>
              <a:t>chiral</a:t>
            </a:r>
            <a:r>
              <a:rPr lang="en-US" sz="1200" b="1" dirty="0"/>
              <a:t> magnetic effect</a:t>
            </a:r>
          </a:p>
          <a:p>
            <a:pPr>
              <a:spcBef>
                <a:spcPct val="10000"/>
              </a:spcBef>
            </a:pPr>
            <a:r>
              <a:rPr lang="en-US" sz="1800" b="1" dirty="0"/>
              <a:t>Crucial</a:t>
            </a:r>
            <a:r>
              <a:rPr lang="en-US" sz="1800" dirty="0"/>
              <a:t> to </a:t>
            </a:r>
            <a:r>
              <a:rPr lang="en-US" sz="1800" dirty="0">
                <a:solidFill>
                  <a:srgbClr val="FF0000"/>
                </a:solidFill>
              </a:rPr>
              <a:t>verify if parity violation is the </a:t>
            </a:r>
            <a:r>
              <a:rPr lang="en-US" sz="1800" b="1" dirty="0">
                <a:solidFill>
                  <a:srgbClr val="FF0000"/>
                </a:solidFill>
              </a:rPr>
              <a:t>correct explanation</a:t>
            </a:r>
            <a:endParaRPr lang="en-US" sz="1800" b="1" dirty="0"/>
          </a:p>
          <a:p>
            <a:pPr lvl="1">
              <a:spcBef>
                <a:spcPct val="10000"/>
              </a:spcBef>
            </a:pPr>
            <a:r>
              <a:rPr lang="en-US" sz="1200" b="1" dirty="0"/>
              <a:t>U+U collisions: </a:t>
            </a:r>
            <a:r>
              <a:rPr lang="en-US" sz="1200" dirty="0"/>
              <a:t>collisions with </a:t>
            </a:r>
            <a:r>
              <a:rPr lang="en-US" sz="1200" b="1" dirty="0"/>
              <a:t>more v</a:t>
            </a:r>
            <a:r>
              <a:rPr lang="en-US" sz="1200" b="1" baseline="-25000" dirty="0"/>
              <a:t>2</a:t>
            </a:r>
            <a:r>
              <a:rPr lang="en-US" sz="1200" dirty="0"/>
              <a:t> and </a:t>
            </a:r>
            <a:r>
              <a:rPr lang="en-US" sz="1200" b="1" dirty="0"/>
              <a:t>less B field</a:t>
            </a:r>
            <a:r>
              <a:rPr lang="en-US" sz="1200" dirty="0"/>
              <a:t> than </a:t>
            </a:r>
            <a:r>
              <a:rPr lang="en-US" sz="1200" dirty="0" err="1"/>
              <a:t>Au+Au</a:t>
            </a:r>
            <a:endParaRPr lang="en-US" sz="2000" dirty="0"/>
          </a:p>
        </p:txBody>
      </p:sp>
      <p:pic>
        <p:nvPicPr>
          <p:cNvPr id="140295" name="Picture 7" descr="SV-UU-fig1b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37286" y="620688"/>
            <a:ext cx="2906713" cy="2355850"/>
          </a:xfrm>
          <a:prstGeom prst="rect">
            <a:avLst/>
          </a:prstGeom>
          <a:noFill/>
        </p:spPr>
      </p:pic>
      <p:pic>
        <p:nvPicPr>
          <p:cNvPr id="10" name="Picture 13" descr="Fig_ThreePoint_Energ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5580112" cy="38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SV-UU-fig1a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248744" y="2492896"/>
            <a:ext cx="28952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3408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Discover antimatter Unstable Nuclei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924944"/>
            <a:ext cx="5292080" cy="3600400"/>
          </a:xfrm>
        </p:spPr>
        <p:txBody>
          <a:bodyPr/>
          <a:lstStyle/>
          <a:p>
            <a:r>
              <a:rPr lang="en-US" sz="1600" dirty="0" smtClean="0"/>
              <a:t>Clear energy excess: </a:t>
            </a:r>
            <a:br>
              <a:rPr lang="en-US" sz="1600" dirty="0" smtClean="0"/>
            </a:br>
            <a:r>
              <a:rPr lang="en-US" sz="1600" dirty="0" smtClean="0"/>
              <a:t>EMC energy </a:t>
            </a:r>
            <a:r>
              <a:rPr lang="en-US" sz="1600" dirty="0" err="1" smtClean="0"/>
              <a:t>vs</a:t>
            </a:r>
            <a:r>
              <a:rPr lang="en-US" sz="1600" dirty="0" smtClean="0"/>
              <a:t> TPC Energy </a:t>
            </a:r>
            <a:br>
              <a:rPr lang="en-US" sz="1600" dirty="0" smtClean="0"/>
            </a:br>
            <a:r>
              <a:rPr lang="en-US" sz="1600" dirty="0" smtClean="0"/>
              <a:t>He3bar (top panel) He3 (bottom panel) </a:t>
            </a:r>
            <a:br>
              <a:rPr lang="en-US" sz="1600" dirty="0" smtClean="0"/>
            </a:br>
            <a:r>
              <a:rPr lang="en-US" sz="1600" dirty="0" smtClean="0"/>
              <a:t>Run10, He3bar efficiency with Et&gt;2.5GeV is 62% </a:t>
            </a: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Proposed Trigger: </a:t>
            </a:r>
          </a:p>
          <a:p>
            <a:r>
              <a:rPr lang="en-US" sz="1600" dirty="0" smtClean="0"/>
              <a:t>L0 EMC HT&gt;1.8 or 2.5GeV</a:t>
            </a:r>
          </a:p>
          <a:p>
            <a:r>
              <a:rPr lang="en-US" sz="1600" dirty="0" smtClean="0"/>
              <a:t>L0 decision on TPC sector readout</a:t>
            </a:r>
          </a:p>
          <a:p>
            <a:r>
              <a:rPr lang="en-US" sz="1600" dirty="0" smtClean="0"/>
              <a:t>Read events at high rate with 1--2 TPC sectors (DAQ10K)</a:t>
            </a:r>
          </a:p>
          <a:p>
            <a:r>
              <a:rPr lang="en-US" sz="1600" dirty="0" smtClean="0"/>
              <a:t>Full RHIC II luminosity </a:t>
            </a:r>
          </a:p>
          <a:p>
            <a:r>
              <a:rPr lang="en-US" sz="1600" dirty="0" smtClean="0"/>
              <a:t>Two order of magnitude enhancement</a:t>
            </a:r>
            <a:endParaRPr lang="en-US" sz="1600" dirty="0"/>
          </a:p>
        </p:txBody>
      </p:sp>
      <p:pic>
        <p:nvPicPr>
          <p:cNvPr id="6" name="Content Placeholder 5" descr="antiHe3Energy_vsMp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871478" cy="2625485"/>
          </a:xfrm>
        </p:spPr>
      </p:pic>
      <p:pic>
        <p:nvPicPr>
          <p:cNvPr id="8" name="Content Placeholder 7" descr="He3Energy_vsMp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054627" y="3938588"/>
            <a:ext cx="3225746" cy="2187575"/>
          </a:xfrm>
        </p:spPr>
      </p:pic>
      <p:sp>
        <p:nvSpPr>
          <p:cNvPr id="7" name="TextBox 6"/>
          <p:cNvSpPr txBox="1"/>
          <p:nvPr/>
        </p:nvSpPr>
        <p:spPr>
          <a:xfrm>
            <a:off x="179512" y="908720"/>
            <a:ext cx="3980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NEXT: </a:t>
            </a:r>
          </a:p>
          <a:p>
            <a:pPr algn="l"/>
            <a:r>
              <a:rPr lang="en-US" dirty="0" smtClean="0"/>
              <a:t>Discover antimatter Unstable Nuclei: </a:t>
            </a:r>
            <a:br>
              <a:rPr lang="en-US" dirty="0" smtClean="0"/>
            </a:br>
            <a:r>
              <a:rPr lang="en-US" baseline="30000" dirty="0" smtClean="0"/>
              <a:t>4</a:t>
            </a:r>
            <a:r>
              <a:rPr lang="en-US" dirty="0" smtClean="0"/>
              <a:t>Li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baseline="30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He+p</a:t>
            </a:r>
          </a:p>
          <a:p>
            <a:pPr algn="l"/>
            <a:r>
              <a:rPr lang="en-US" baseline="30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He*</a:t>
            </a:r>
            <a:r>
              <a:rPr lang="en-US" dirty="0" err="1" smtClean="0">
                <a:sym typeface="Wingdings" pitchFamily="2" charset="2"/>
              </a:rPr>
              <a:t>d+d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t+p</a:t>
            </a:r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baseline="30000" dirty="0" smtClean="0">
                <a:sym typeface="Wingdings" pitchFamily="2" charset="2"/>
              </a:rPr>
              <a:t>5</a:t>
            </a:r>
            <a:r>
              <a:rPr lang="en-US" dirty="0" smtClean="0">
                <a:sym typeface="Wingdings" pitchFamily="2" charset="2"/>
              </a:rPr>
              <a:t>Li</a:t>
            </a:r>
            <a:r>
              <a:rPr lang="en-US" baseline="30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He+p</a:t>
            </a:r>
          </a:p>
          <a:p>
            <a:pPr algn="l"/>
            <a:r>
              <a:rPr lang="en-US" baseline="30000" dirty="0" smtClean="0">
                <a:solidFill>
                  <a:srgbClr val="0000CC"/>
                </a:solidFill>
                <a:sym typeface="Wingdings" pitchFamily="2" charset="2"/>
              </a:rPr>
              <a:t>4</a:t>
            </a:r>
            <a:r>
              <a:rPr lang="en-US" baseline="-25000" dirty="0" smtClean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H</a:t>
            </a:r>
            <a:r>
              <a:rPr lang="en-US" baseline="30000" dirty="0" smtClean="0">
                <a:solidFill>
                  <a:srgbClr val="0000CC"/>
                </a:solidFill>
                <a:sym typeface="Wingdings" pitchFamily="2" charset="2"/>
              </a:rPr>
              <a:t>4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He+</a:t>
            </a:r>
            <a:r>
              <a:rPr lang="en-US" dirty="0" smtClean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p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(x100)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49006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Phase II Expedition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4572000"/>
            <a:ext cx="7978080" cy="21336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1800" dirty="0"/>
              <a:t>39, 62, and 200 </a:t>
            </a:r>
            <a:r>
              <a:rPr lang="en-US" sz="1800" dirty="0" err="1"/>
              <a:t>GeV</a:t>
            </a:r>
            <a:r>
              <a:rPr lang="en-US" sz="1800" dirty="0"/>
              <a:t> collisions are qualitatively similar</a:t>
            </a:r>
          </a:p>
          <a:p>
            <a:pPr>
              <a:spcBef>
                <a:spcPct val="10000"/>
              </a:spcBef>
            </a:pPr>
            <a:r>
              <a:rPr lang="en-US" sz="1800" dirty="0"/>
              <a:t>Even extends to LHC energies</a:t>
            </a:r>
          </a:p>
          <a:p>
            <a:pPr>
              <a:spcBef>
                <a:spcPct val="10000"/>
              </a:spcBef>
            </a:pPr>
            <a:r>
              <a:rPr lang="en-US" sz="1800" dirty="0"/>
              <a:t>But </a:t>
            </a:r>
            <a:r>
              <a:rPr lang="en-US" sz="1800" b="1" dirty="0">
                <a:solidFill>
                  <a:srgbClr val="008000"/>
                </a:solidFill>
              </a:rPr>
              <a:t>many changes</a:t>
            </a:r>
            <a:r>
              <a:rPr lang="en-US" sz="1800" dirty="0"/>
              <a:t> appear </a:t>
            </a:r>
            <a:r>
              <a:rPr lang="en-US" sz="1800" b="1" dirty="0">
                <a:solidFill>
                  <a:srgbClr val="008000"/>
                </a:solidFill>
              </a:rPr>
              <a:t>at lower </a:t>
            </a:r>
            <a:r>
              <a:rPr lang="en-US" sz="1800" b="1" dirty="0" smtClean="0">
                <a:solidFill>
                  <a:srgbClr val="008000"/>
                </a:solidFill>
              </a:rPr>
              <a:t>energies (11.5, 7.7)</a:t>
            </a:r>
            <a:endParaRPr lang="en-US" sz="1800" b="1" dirty="0">
              <a:solidFill>
                <a:srgbClr val="008000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1800" dirty="0"/>
              <a:t>Narrowing down the region of interest </a:t>
            </a:r>
            <a:r>
              <a:rPr lang="en-US" sz="1800" dirty="0" smtClean="0"/>
              <a:t>(19.6, 27) in run 11</a:t>
            </a:r>
            <a:endParaRPr lang="en-US" sz="1800" dirty="0"/>
          </a:p>
          <a:p>
            <a:pPr>
              <a:spcBef>
                <a:spcPct val="10000"/>
              </a:spcBef>
            </a:pPr>
            <a:r>
              <a:rPr lang="en-US" sz="1800" dirty="0" smtClean="0"/>
              <a:t>Future (2015+):  </a:t>
            </a:r>
            <a:r>
              <a:rPr lang="en-US" sz="1800" b="1" dirty="0">
                <a:solidFill>
                  <a:srgbClr val="FF0000"/>
                </a:solidFill>
              </a:rPr>
              <a:t>need detailed study of the key region</a:t>
            </a:r>
          </a:p>
          <a:p>
            <a:pPr lvl="1">
              <a:spcBef>
                <a:spcPct val="10000"/>
              </a:spcBef>
            </a:pPr>
            <a:r>
              <a:rPr lang="en-US" sz="1600" dirty="0"/>
              <a:t>Finer energy steps with higher </a:t>
            </a:r>
            <a:r>
              <a:rPr lang="en-US" sz="1600" dirty="0" smtClean="0"/>
              <a:t>statistics, beam species</a:t>
            </a:r>
            <a:endParaRPr lang="en-US" sz="1600" dirty="0"/>
          </a:p>
        </p:txBody>
      </p:sp>
      <p:pic>
        <p:nvPicPr>
          <p:cNvPr id="138245" name="Picture 5" descr="hbt_data"/>
          <p:cNvPicPr>
            <a:picLocks noChangeAspect="1" noChangeArrowheads="1"/>
          </p:cNvPicPr>
          <p:nvPr/>
        </p:nvPicPr>
        <p:blipFill>
          <a:blip r:embed="rId3" cstate="print"/>
          <a:srcRect t="8623" r="5180"/>
          <a:stretch>
            <a:fillRect/>
          </a:stretch>
        </p:blipFill>
        <p:spPr bwMode="auto">
          <a:xfrm>
            <a:off x="6096000" y="838200"/>
            <a:ext cx="295433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 descr="proton_mod"/>
          <p:cNvPicPr>
            <a:picLocks noChangeAspect="1" noChangeArrowheads="1"/>
          </p:cNvPicPr>
          <p:nvPr/>
        </p:nvPicPr>
        <p:blipFill>
          <a:blip r:embed="rId4" cstate="print"/>
          <a:srcRect t="18207" r="10391" b="8276"/>
          <a:stretch>
            <a:fillRect/>
          </a:stretch>
        </p:blipFill>
        <p:spPr bwMode="auto">
          <a:xfrm>
            <a:off x="0" y="685800"/>
            <a:ext cx="2971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Lambdas_mod"/>
          <p:cNvPicPr>
            <a:picLocks noChangeAspect="1" noChangeArrowheads="1"/>
          </p:cNvPicPr>
          <p:nvPr/>
        </p:nvPicPr>
        <p:blipFill>
          <a:blip r:embed="rId5" cstate="print"/>
          <a:srcRect t="19252" r="10237" b="7701"/>
          <a:stretch>
            <a:fillRect/>
          </a:stretch>
        </p:blipFill>
        <p:spPr bwMode="auto">
          <a:xfrm>
            <a:off x="0" y="2514600"/>
            <a:ext cx="2971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39_v2_mt_ncq_particles_mod1"/>
          <p:cNvPicPr>
            <a:picLocks noChangeAspect="1" noChangeArrowheads="1"/>
          </p:cNvPicPr>
          <p:nvPr/>
        </p:nvPicPr>
        <p:blipFill>
          <a:blip r:embed="rId6" cstate="print"/>
          <a:srcRect l="2415" t="18816" r="8456" b="6271"/>
          <a:stretch>
            <a:fillRect/>
          </a:stretch>
        </p:blipFill>
        <p:spPr bwMode="auto">
          <a:xfrm>
            <a:off x="3124200" y="674688"/>
            <a:ext cx="2743200" cy="2220912"/>
          </a:xfrm>
          <a:prstGeom prst="rect">
            <a:avLst/>
          </a:prstGeom>
          <a:noFill/>
        </p:spPr>
      </p:pic>
      <p:pic>
        <p:nvPicPr>
          <p:cNvPr id="138249" name="Picture 9" descr="11_v2_mt_ncq_particles_mod1"/>
          <p:cNvPicPr>
            <a:picLocks noChangeAspect="1" noChangeArrowheads="1"/>
          </p:cNvPicPr>
          <p:nvPr/>
        </p:nvPicPr>
        <p:blipFill>
          <a:blip r:embed="rId7" cstate="print"/>
          <a:srcRect l="2415" t="18874" r="8456" b="6271"/>
          <a:stretch>
            <a:fillRect/>
          </a:stretch>
        </p:blipFill>
        <p:spPr bwMode="auto">
          <a:xfrm>
            <a:off x="3124200" y="2498725"/>
            <a:ext cx="2743200" cy="2057400"/>
          </a:xfrm>
          <a:prstGeom prst="rect">
            <a:avLst/>
          </a:prstGeom>
          <a:noFill/>
        </p:spPr>
      </p:pic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685800" y="10668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STAR Preliminary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685800" y="28336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STAR 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pPr algn="ctr"/>
            <a:r>
              <a:rPr lang="en-US" sz="3500" b="1" dirty="0">
                <a:solidFill>
                  <a:srgbClr val="FF0033"/>
                </a:solidFill>
              </a:rPr>
              <a:t>Summary </a:t>
            </a:r>
            <a:endParaRPr lang="en-US" b="1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QM2011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Bedanga Mohanty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55576" y="6093296"/>
            <a:ext cx="544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 dirty="0"/>
              <a:t>Need to complete the first phase of BES program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4572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Successful RHIC BES Program from Collider/Accelerator and experimental side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892175"/>
            <a:ext cx="5486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New observations:</a:t>
            </a:r>
            <a:endParaRPr lang="en-US" sz="1800" dirty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en-US" sz="1800" dirty="0"/>
              <a:t>   Identified </a:t>
            </a:r>
            <a:r>
              <a:rPr lang="en-US" sz="1800" dirty="0" err="1"/>
              <a:t>hadron</a:t>
            </a:r>
            <a:r>
              <a:rPr lang="en-US" sz="1800" dirty="0"/>
              <a:t> production &amp; freeze-out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  parameters reveals high net-baryon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  density at these energies.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  Effect on several observables seen.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endParaRPr lang="en-US" sz="1800" dirty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en-US" sz="1800" dirty="0"/>
              <a:t> </a:t>
            </a:r>
            <a:r>
              <a:rPr lang="en-US" sz="1800" dirty="0" err="1"/>
              <a:t>Hadronic</a:t>
            </a:r>
            <a:r>
              <a:rPr lang="en-US" sz="1800" dirty="0"/>
              <a:t> interactions at low energy.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Small </a:t>
            </a:r>
            <a:r>
              <a:rPr lang="en-US" sz="1800" dirty="0">
                <a:latin typeface="Symbol" charset="2"/>
                <a:sym typeface="Symbol" charset="2"/>
              </a:rPr>
              <a:t></a:t>
            </a:r>
            <a:r>
              <a:rPr lang="en-US" sz="1800" dirty="0"/>
              <a:t>  meson v</a:t>
            </a:r>
            <a:r>
              <a:rPr lang="en-US" sz="1800" baseline="-25000" dirty="0"/>
              <a:t>2</a:t>
            </a:r>
            <a:r>
              <a:rPr lang="en-US" sz="1800" dirty="0"/>
              <a:t> at 11.5 </a:t>
            </a:r>
            <a:r>
              <a:rPr lang="en-US" sz="1800" dirty="0" err="1"/>
              <a:t>GeV</a:t>
            </a:r>
            <a:r>
              <a:rPr lang="en-US" sz="1800" dirty="0"/>
              <a:t>.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Disappearance of dynamical charge correlations.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endParaRPr lang="en-US" sz="1800" dirty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en-US" sz="1800" dirty="0"/>
              <a:t> Interesting trends for observables related to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softening of EOS. Non-monotonic variation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of freeze-out eccentricity. Change in sign of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proton v</a:t>
            </a:r>
            <a:r>
              <a:rPr lang="en-US" sz="1800" baseline="-25000" dirty="0"/>
              <a:t>1</a:t>
            </a:r>
            <a:r>
              <a:rPr lang="en-US" sz="1800" dirty="0"/>
              <a:t> with energy and centrality.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endParaRPr lang="en-US" sz="1800" dirty="0"/>
          </a:p>
          <a:p>
            <a:pPr>
              <a:buClr>
                <a:srgbClr val="0000FF"/>
              </a:buClr>
              <a:buFont typeface="Wingdings" charset="2"/>
              <a:buChar char="Ø"/>
            </a:pPr>
            <a:r>
              <a:rPr lang="en-US" sz="1800" dirty="0"/>
              <a:t>  Large acceptance &amp; excellent PID allows for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 fluctuations measurements. Deviations from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 HRG and Poisson statistics. Is being used to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sz="1800" dirty="0"/>
              <a:t>     study structure of the QCD phase diagram.</a:t>
            </a:r>
          </a:p>
        </p:txBody>
      </p:sp>
      <p:pic>
        <p:nvPicPr>
          <p:cNvPr id="52238" name="Picture 14" descr="11_v2_mt_ncq_antiparticles_mod"/>
          <p:cNvPicPr>
            <a:picLocks noChangeAspect="1" noChangeArrowheads="1"/>
          </p:cNvPicPr>
          <p:nvPr/>
        </p:nvPicPr>
        <p:blipFill>
          <a:blip r:embed="rId3" cstate="print"/>
          <a:srcRect t="12067" r="9370" b="2011"/>
          <a:stretch>
            <a:fillRect/>
          </a:stretch>
        </p:blipFill>
        <p:spPr bwMode="auto">
          <a:xfrm>
            <a:off x="5257800" y="2590800"/>
            <a:ext cx="2057400" cy="1514475"/>
          </a:xfrm>
          <a:prstGeom prst="rect">
            <a:avLst/>
          </a:prstGeom>
          <a:noFill/>
        </p:spPr>
      </p:pic>
      <p:cxnSp>
        <p:nvCxnSpPr>
          <p:cNvPr id="52241" name="AutoShape 17"/>
          <p:cNvCxnSpPr>
            <a:cxnSpLocks noChangeShapeType="1"/>
          </p:cNvCxnSpPr>
          <p:nvPr/>
        </p:nvCxnSpPr>
        <p:spPr bwMode="auto">
          <a:xfrm>
            <a:off x="5257800" y="1066800"/>
            <a:ext cx="0" cy="50355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pic>
        <p:nvPicPr>
          <p:cNvPr id="52242" name="Picture 18" descr="Delta_v2_vs_sNN_mod"/>
          <p:cNvPicPr>
            <a:picLocks noChangeAspect="1" noChangeArrowheads="1"/>
          </p:cNvPicPr>
          <p:nvPr/>
        </p:nvPicPr>
        <p:blipFill>
          <a:blip r:embed="rId4" cstate="print"/>
          <a:srcRect t="10632" r="8710" b="1518"/>
          <a:stretch>
            <a:fillRect/>
          </a:stretch>
        </p:blipFill>
        <p:spPr bwMode="auto">
          <a:xfrm>
            <a:off x="7315200" y="914400"/>
            <a:ext cx="16764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3" descr="Fig_ThreePoint_Energy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514600"/>
            <a:ext cx="18288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1" descr="pippbar_7GeV_withFit_mod"/>
          <p:cNvPicPr>
            <a:picLocks noChangeAspect="1" noChangeArrowheads="1"/>
          </p:cNvPicPr>
          <p:nvPr/>
        </p:nvPicPr>
        <p:blipFill>
          <a:blip r:embed="rId6" cstate="print"/>
          <a:srcRect t="8649" r="11900" b="4324"/>
          <a:stretch>
            <a:fillRect/>
          </a:stretch>
        </p:blipFill>
        <p:spPr bwMode="auto">
          <a:xfrm>
            <a:off x="7162800" y="3733800"/>
            <a:ext cx="1752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7696200" y="990600"/>
            <a:ext cx="992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STAR Preliminary</a:t>
            </a:r>
            <a:endParaRPr lang="en-US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6248400" y="3276600"/>
            <a:ext cx="992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STAR Preliminary</a:t>
            </a:r>
            <a:endParaRPr lang="en-US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151813" y="3429000"/>
            <a:ext cx="992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STAR Preliminary</a:t>
            </a:r>
            <a:endParaRPr lang="en-US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7391400" y="3810000"/>
            <a:ext cx="992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STAR Preliminary</a:t>
            </a:r>
            <a:endParaRPr lang="en-US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5969000" y="448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2253" name="Picture 29" descr="c2"/>
          <p:cNvPicPr>
            <a:picLocks noChangeAspect="1" noChangeArrowheads="1"/>
          </p:cNvPicPr>
          <p:nvPr/>
        </p:nvPicPr>
        <p:blipFill>
          <a:blip r:embed="rId7" cstate="print"/>
          <a:srcRect t="6776" r="8141"/>
          <a:stretch>
            <a:fillRect/>
          </a:stretch>
        </p:blipFill>
        <p:spPr bwMode="auto">
          <a:xfrm>
            <a:off x="5334000" y="4191000"/>
            <a:ext cx="1905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4" name="Picture 18" descr="T_vs_mub_bes_qm.gif"/>
          <p:cNvPicPr>
            <a:picLocks noChangeAspect="1"/>
          </p:cNvPicPr>
          <p:nvPr/>
        </p:nvPicPr>
        <p:blipFill>
          <a:blip r:embed="rId8" cstate="print"/>
          <a:srcRect l="1421" t="8372" r="8521" b="1674"/>
          <a:stretch>
            <a:fillRect/>
          </a:stretch>
        </p:blipFill>
        <p:spPr bwMode="auto">
          <a:xfrm>
            <a:off x="5334000" y="1066800"/>
            <a:ext cx="1752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hbt_model"/>
          <p:cNvPicPr>
            <a:picLocks noChangeAspect="1" noChangeArrowheads="1"/>
          </p:cNvPicPr>
          <p:nvPr/>
        </p:nvPicPr>
        <p:blipFill>
          <a:blip r:embed="rId9" cstate="print"/>
          <a:srcRect t="8623" r="6906"/>
          <a:stretch>
            <a:fillRect/>
          </a:stretch>
        </p:blipFill>
        <p:spPr bwMode="auto">
          <a:xfrm>
            <a:off x="7524328" y="5157192"/>
            <a:ext cx="1292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1640" y="274638"/>
            <a:ext cx="4608512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Rate Estimates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824536" cy="5145435"/>
          </a:xfrm>
        </p:spPr>
        <p:txBody>
          <a:bodyPr/>
          <a:lstStyle/>
          <a:p>
            <a:r>
              <a:rPr lang="en-US" sz="2400" dirty="0" err="1" smtClean="0"/>
              <a:t>Muon</a:t>
            </a:r>
            <a:r>
              <a:rPr lang="en-US" sz="2400" dirty="0" smtClean="0"/>
              <a:t> PID using TOF/TPC/MTD</a:t>
            </a:r>
          </a:p>
          <a:p>
            <a:r>
              <a:rPr lang="en-US" sz="2400" dirty="0" smtClean="0"/>
              <a:t>the antimatter </a:t>
            </a:r>
            <a:r>
              <a:rPr lang="en-US" sz="2400" dirty="0" err="1" smtClean="0"/>
              <a:t>muonic</a:t>
            </a:r>
            <a:r>
              <a:rPr lang="en-US" sz="2400" dirty="0" smtClean="0"/>
              <a:t> hydrogen: </a:t>
            </a:r>
            <a:br>
              <a:rPr lang="en-US" sz="2400" dirty="0" smtClean="0"/>
            </a:br>
            <a:r>
              <a:rPr lang="en-US" sz="2400" dirty="0" smtClean="0"/>
              <a:t>&gt;1000 candidates in 500M central events</a:t>
            </a:r>
          </a:p>
          <a:p>
            <a:r>
              <a:rPr lang="en-US" sz="2400" dirty="0" smtClean="0"/>
              <a:t>MTD trigger for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-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high-pt atoms with single TPC sector readout</a:t>
            </a:r>
            <a:endParaRPr lang="en-US" sz="2400" dirty="0"/>
          </a:p>
        </p:txBody>
      </p:sp>
      <p:pic>
        <p:nvPicPr>
          <p:cNvPr id="11" name="Content Placeholder 10" descr="atomYield_central.gif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692696"/>
            <a:ext cx="3526785" cy="2952328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quarter" idx="3"/>
          </p:nvPr>
        </p:nvGraphicFramePr>
        <p:xfrm>
          <a:off x="323528" y="4509120"/>
          <a:ext cx="4824537" cy="1728190"/>
        </p:xfrm>
        <a:graphic>
          <a:graphicData uri="http://schemas.openxmlformats.org/drawingml/2006/table">
            <a:tbl>
              <a:tblPr/>
              <a:tblGrid>
                <a:gridCol w="945533"/>
                <a:gridCol w="974654"/>
                <a:gridCol w="974654"/>
                <a:gridCol w="974654"/>
                <a:gridCol w="955042"/>
              </a:tblGrid>
              <a:tr h="345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Atom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ymbol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 pt (</a:t>
                      </a:r>
                      <a:r>
                        <a:rPr lang="en-US" sz="1200" dirty="0" err="1">
                          <a:latin typeface="Calibri"/>
                          <a:ea typeface="SimSun"/>
                          <a:cs typeface="Times New Roman"/>
                        </a:rPr>
                        <a:t>GeV</a:t>
                      </a: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/c)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Hadron pt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Atom pt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dN/dy 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ymbol"/>
                          <a:ea typeface="SimSun"/>
                          <a:cs typeface="Times New Roman"/>
                        </a:rPr>
                        <a:t>p-m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[0.17,0.3]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[0.22,0.4]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[0.39,0.7]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3e-4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K-</a:t>
                      </a:r>
                      <a:r>
                        <a:rPr lang="en-US" sz="1200" dirty="0">
                          <a:latin typeface="Symbol"/>
                          <a:ea typeface="SimSun"/>
                          <a:cs typeface="Times New Roman"/>
                        </a:rPr>
                        <a:t>m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[0.17,0.3]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[0.8,1.4]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[0.97,1.7]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3e-5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p-</a:t>
                      </a:r>
                      <a:r>
                        <a:rPr lang="en-US" sz="1200" dirty="0">
                          <a:latin typeface="Symbol"/>
                          <a:ea typeface="SimSun"/>
                          <a:cs typeface="Times New Roman"/>
                        </a:rPr>
                        <a:t>m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[0.17,0.3]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[1.5,2.7]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[1.7,3.0]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imes New Roman"/>
                        </a:rPr>
                        <a:t>1e-5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ymbol"/>
                          <a:ea typeface="SimSun"/>
                          <a:cs typeface="Times New Roman"/>
                        </a:rPr>
                        <a:t>p-m</a:t>
                      </a:r>
                      <a:endParaRPr lang="en-US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&gt;1.5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&gt;2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&gt;3.5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imes New Roman"/>
                        </a:rPr>
                        <a:t>1e-8</a:t>
                      </a:r>
                    </a:p>
                  </a:txBody>
                  <a:tcPr marL="53729" marR="53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 r="5470" b="49281"/>
          <a:stretch>
            <a:fillRect/>
          </a:stretch>
        </p:blipFill>
        <p:spPr bwMode="auto">
          <a:xfrm>
            <a:off x="5508104" y="3717032"/>
            <a:ext cx="3635896" cy="27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 t="60227" r="10294"/>
          <a:stretch>
            <a:fillRect/>
          </a:stretch>
        </p:blipFill>
        <p:spPr bwMode="auto">
          <a:xfrm>
            <a:off x="642910" y="928670"/>
            <a:ext cx="7143800" cy="40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756172" y="92075"/>
            <a:ext cx="5610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Lifetime of a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hypertriton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1857356" y="5000636"/>
            <a:ext cx="628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 smtClean="0"/>
              <a:t>Lifetime related to binding energy </a:t>
            </a: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 smtClean="0"/>
              <a:t>Theory </a:t>
            </a:r>
            <a:r>
              <a:rPr lang="en-US" altLang="zh-CN" dirty="0"/>
              <a:t>input: the </a:t>
            </a:r>
            <a:r>
              <a:rPr lang="en-US" altLang="zh-CN" dirty="0">
                <a:latin typeface="Symbol" pitchFamily="18" charset="2"/>
              </a:rPr>
              <a:t>L</a:t>
            </a:r>
            <a:r>
              <a:rPr lang="en-US" altLang="zh-CN" dirty="0"/>
              <a:t> is lightly bound in the </a:t>
            </a:r>
            <a:r>
              <a:rPr lang="en-US" altLang="zh-CN" dirty="0" err="1" smtClean="0"/>
              <a:t>hypertriton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1214414" y="5643578"/>
            <a:ext cx="62642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 dirty="0"/>
              <a:t>[1] R. H. </a:t>
            </a:r>
            <a:r>
              <a:rPr lang="en-US" altLang="zh-CN" sz="1200" dirty="0" err="1"/>
              <a:t>Dalitz</a:t>
            </a:r>
            <a:r>
              <a:rPr lang="en-US" altLang="zh-CN" sz="1200" dirty="0"/>
              <a:t>, </a:t>
            </a:r>
            <a:r>
              <a:rPr lang="en-US" altLang="zh-CN" sz="1200" i="1" dirty="0"/>
              <a:t>Nuclear Interactions of the Hyperons </a:t>
            </a:r>
            <a:r>
              <a:rPr lang="en-US" altLang="zh-CN" sz="1200" dirty="0"/>
              <a:t>(Oxford Uni. Press, London, 1965).</a:t>
            </a:r>
          </a:p>
          <a:p>
            <a:pPr algn="l">
              <a:spcBef>
                <a:spcPct val="50000"/>
              </a:spcBef>
            </a:pPr>
            <a:r>
              <a:rPr lang="en-US" altLang="zh-CN" sz="1200" dirty="0">
                <a:solidFill>
                  <a:srgbClr val="FF0000"/>
                </a:solidFill>
              </a:rPr>
              <a:t>[2] R.H. </a:t>
            </a:r>
            <a:r>
              <a:rPr lang="en-US" altLang="zh-CN" sz="1200" dirty="0" err="1">
                <a:solidFill>
                  <a:srgbClr val="FF0000"/>
                </a:solidFill>
              </a:rPr>
              <a:t>Dalitz</a:t>
            </a:r>
            <a:r>
              <a:rPr lang="en-US" altLang="zh-CN" sz="1200" dirty="0">
                <a:solidFill>
                  <a:srgbClr val="FF0000"/>
                </a:solidFill>
              </a:rPr>
              <a:t> and G. </a:t>
            </a:r>
            <a:r>
              <a:rPr lang="en-US" altLang="zh-CN" sz="1200" dirty="0" err="1">
                <a:solidFill>
                  <a:srgbClr val="FF0000"/>
                </a:solidFill>
              </a:rPr>
              <a:t>Rajasekharan</a:t>
            </a:r>
            <a:r>
              <a:rPr lang="en-US" altLang="zh-CN" sz="1200" dirty="0">
                <a:solidFill>
                  <a:srgbClr val="FF0000"/>
                </a:solidFill>
              </a:rPr>
              <a:t>, </a:t>
            </a:r>
            <a:r>
              <a:rPr lang="en-US" altLang="zh-CN" sz="1200" u="sng" dirty="0">
                <a:solidFill>
                  <a:srgbClr val="FF0000"/>
                </a:solidFill>
              </a:rPr>
              <a:t>Phys. Letts. 1, 58 (1962)</a:t>
            </a:r>
            <a:r>
              <a:rPr lang="en-US" altLang="zh-CN" sz="1200" dirty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zh-CN" sz="1200" dirty="0">
                <a:solidFill>
                  <a:srgbClr val="0000CC"/>
                </a:solidFill>
              </a:rPr>
              <a:t>[3] H. </a:t>
            </a:r>
            <a:r>
              <a:rPr lang="en-US" altLang="zh-CN" sz="1200" dirty="0" err="1">
                <a:solidFill>
                  <a:srgbClr val="0000CC"/>
                </a:solidFill>
              </a:rPr>
              <a:t>Kamada</a:t>
            </a:r>
            <a:r>
              <a:rPr lang="en-US" altLang="zh-CN" sz="1200" dirty="0">
                <a:solidFill>
                  <a:srgbClr val="0000CC"/>
                </a:solidFill>
              </a:rPr>
              <a:t>, W. </a:t>
            </a:r>
            <a:r>
              <a:rPr lang="en-US" altLang="zh-CN" sz="1200" dirty="0" err="1">
                <a:solidFill>
                  <a:srgbClr val="0000CC"/>
                </a:solidFill>
              </a:rPr>
              <a:t>Glockle</a:t>
            </a:r>
            <a:r>
              <a:rPr lang="en-US" altLang="zh-CN" sz="1200" dirty="0">
                <a:solidFill>
                  <a:srgbClr val="0000CC"/>
                </a:solidFill>
              </a:rPr>
              <a:t> at al., </a:t>
            </a:r>
            <a:r>
              <a:rPr lang="en-US" altLang="zh-CN" sz="1200" u="sng" dirty="0">
                <a:solidFill>
                  <a:srgbClr val="0000CC"/>
                </a:solidFill>
              </a:rPr>
              <a:t>Phys. Rev. C 57, 1595(1998).</a:t>
            </a:r>
            <a:endParaRPr lang="en-US" altLang="zh-CN" sz="1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otted grid"/>
          <p:cNvSpPr>
            <a:spLocks noChangeArrowheads="1"/>
          </p:cNvSpPr>
          <p:nvPr/>
        </p:nvSpPr>
        <p:spPr bwMode="auto">
          <a:xfrm>
            <a:off x="114300" y="762000"/>
            <a:ext cx="8915400" cy="5638800"/>
          </a:xfrm>
          <a:prstGeom prst="roundRect">
            <a:avLst>
              <a:gd name="adj" fmla="val 3042"/>
            </a:avLst>
          </a:prstGeom>
          <a:pattFill prst="dotGrid">
            <a:fgClr>
              <a:srgbClr val="D4D4D4"/>
            </a:fgClr>
            <a:bgClr>
              <a:schemeClr val="bg1"/>
            </a:bgClr>
          </a:pattFill>
          <a:ln w="38100" cmpd="dbl">
            <a:solidFill>
              <a:srgbClr val="CFA6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5" name="Picture 3" descr="tpcsymposium copy"/>
          <p:cNvPicPr>
            <a:picLocks noChangeAspect="1" noChangeArrowheads="1"/>
          </p:cNvPicPr>
          <p:nvPr/>
        </p:nvPicPr>
        <p:blipFill>
          <a:blip r:embed="rId3" cstate="print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62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3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60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1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3658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9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3656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7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54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5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365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3649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0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45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6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43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4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67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364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74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MRPC ToF Barrel</a:t>
            </a:r>
          </a:p>
        </p:txBody>
      </p:sp>
      <p:sp>
        <p:nvSpPr>
          <p:cNvPr id="23578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BBC</a:t>
            </a:r>
            <a:endParaRPr lang="en-US" sz="180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2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PD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4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Text Box 58"/>
          <p:cNvSpPr txBox="1">
            <a:spLocks noChangeArrowheads="1"/>
          </p:cNvSpPr>
          <p:nvPr/>
        </p:nvSpPr>
        <p:spPr bwMode="auto">
          <a:xfrm>
            <a:off x="7239000" y="17526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M</a:t>
            </a:r>
            <a:r>
              <a:rPr lang="en-US" sz="1600" b="1">
                <a:ea typeface="Arial" pitchFamily="-108" charset="0"/>
                <a:cs typeface="Arial" pitchFamily="-108" charset="0"/>
              </a:rPr>
              <a:t>S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8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Barrel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0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End Cap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2" name="Line 63"/>
          <p:cNvSpPr>
            <a:spLocks noChangeShapeType="1"/>
          </p:cNvSpPr>
          <p:nvPr/>
        </p:nvSpPr>
        <p:spPr bwMode="auto">
          <a:xfrm flipH="1" flipV="1">
            <a:off x="4953000" y="3581400"/>
            <a:ext cx="9525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Line 64"/>
          <p:cNvSpPr>
            <a:spLocks noChangeShapeType="1"/>
          </p:cNvSpPr>
          <p:nvPr/>
        </p:nvSpPr>
        <p:spPr bwMode="auto">
          <a:xfrm flipV="1">
            <a:off x="3429000" y="3581400"/>
            <a:ext cx="1066800" cy="2286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13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596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1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Rectangle 79"/>
          <p:cNvSpPr>
            <a:spLocks noChangeArrowheads="1"/>
          </p:cNvSpPr>
          <p:nvPr/>
        </p:nvSpPr>
        <p:spPr bwMode="auto">
          <a:xfrm>
            <a:off x="7162800" y="5334000"/>
            <a:ext cx="1600200" cy="363538"/>
          </a:xfrm>
          <a:prstGeom prst="rect">
            <a:avLst/>
          </a:prstGeom>
          <a:noFill/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a typeface="Arial" pitchFamily="-108" charset="0"/>
                <a:cs typeface="Arial" pitchFamily="-108" charset="0"/>
              </a:rPr>
              <a:t>COMPLETE</a:t>
            </a:r>
            <a:endParaRPr lang="en-US" sz="1400" b="1" dirty="0">
              <a:ea typeface="Arial" pitchFamily="-108" charset="0"/>
              <a:cs typeface="Arial" pitchFamily="-108" charset="0"/>
            </a:endParaRPr>
          </a:p>
        </p:txBody>
      </p:sp>
      <p:sp>
        <p:nvSpPr>
          <p:cNvPr id="23609" name="Rectangle 80"/>
          <p:cNvSpPr>
            <a:spLocks noChangeArrowheads="1"/>
          </p:cNvSpPr>
          <p:nvPr/>
        </p:nvSpPr>
        <p:spPr bwMode="auto">
          <a:xfrm>
            <a:off x="7162800" y="5867400"/>
            <a:ext cx="914400" cy="3048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Ongoing</a:t>
            </a:r>
          </a:p>
        </p:txBody>
      </p:sp>
      <p:sp>
        <p:nvSpPr>
          <p:cNvPr id="23610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1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7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8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0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1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2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6" name="Rectangle 98"/>
          <p:cNvSpPr>
            <a:spLocks noChangeArrowheads="1"/>
          </p:cNvSpPr>
          <p:nvPr/>
        </p:nvSpPr>
        <p:spPr bwMode="auto">
          <a:xfrm>
            <a:off x="8229600" y="5867400"/>
            <a:ext cx="533400" cy="3048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B0190F"/>
                </a:solidFill>
                <a:ea typeface="Arial" pitchFamily="-108" charset="0"/>
                <a:cs typeface="Arial" pitchFamily="-108" charset="0"/>
              </a:rPr>
              <a:t>R&amp;D</a:t>
            </a:r>
            <a:endParaRPr lang="en-US" sz="14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62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23637" name="Rectangle 98"/>
          <p:cNvSpPr>
            <a:spLocks noChangeArrowheads="1"/>
          </p:cNvSpPr>
          <p:nvPr/>
        </p:nvSpPr>
        <p:spPr bwMode="auto">
          <a:xfrm>
            <a:off x="7696200" y="4648200"/>
            <a:ext cx="1066800" cy="304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computing</a:t>
            </a:r>
            <a:endParaRPr lang="en-US" sz="1400" b="1" dirty="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109" name="Title 108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6470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STAR</a:t>
            </a:r>
            <a:r>
              <a:rPr lang="en-US" sz="3600" b="1" baseline="0" dirty="0" smtClean="0">
                <a:solidFill>
                  <a:srgbClr val="FF0000"/>
                </a:solidFill>
              </a:rPr>
              <a:t> Experiment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331200" y="34004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28600" y="33750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3" name="Line 57"/>
          <p:cNvSpPr>
            <a:spLocks noChangeShapeType="1"/>
          </p:cNvSpPr>
          <p:nvPr/>
        </p:nvSpPr>
        <p:spPr bwMode="auto">
          <a:xfrm>
            <a:off x="8280400" y="3218438"/>
            <a:ext cx="50800" cy="23437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3048000" y="5867400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HFT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6" name="Text Box 46"/>
          <p:cNvSpPr txBox="1">
            <a:spLocks noChangeArrowheads="1"/>
          </p:cNvSpPr>
          <p:nvPr/>
        </p:nvSpPr>
        <p:spPr bwMode="auto">
          <a:xfrm>
            <a:off x="5524500" y="5834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FGT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3048000" y="881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MTD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8" name="Rectangle 80"/>
          <p:cNvSpPr>
            <a:spLocks noChangeArrowheads="1"/>
          </p:cNvSpPr>
          <p:nvPr/>
        </p:nvSpPr>
        <p:spPr bwMode="auto">
          <a:xfrm>
            <a:off x="7620000" y="2667000"/>
            <a:ext cx="12827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Roman Pots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Phase 2</a:t>
            </a:r>
            <a:endParaRPr lang="en-US" sz="1600" b="1" dirty="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113" name="Rectangle 80"/>
          <p:cNvSpPr>
            <a:spLocks noChangeArrowheads="1"/>
          </p:cNvSpPr>
          <p:nvPr/>
        </p:nvSpPr>
        <p:spPr bwMode="auto">
          <a:xfrm>
            <a:off x="368300" y="5697538"/>
            <a:ext cx="18288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Trigger and DAQ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Upgrades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457200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rgbClr val="FF0000"/>
                </a:solidFill>
              </a:rPr>
              <a:t>Parton energy loss in cold QCD matter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724400"/>
            <a:ext cx="8354888" cy="19050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1800" dirty="0"/>
              <a:t>Complementary tool to investigate </a:t>
            </a:r>
            <a:r>
              <a:rPr lang="en-US" sz="1800" dirty="0" err="1"/>
              <a:t>partonic</a:t>
            </a:r>
            <a:r>
              <a:rPr lang="en-US" sz="1800" dirty="0"/>
              <a:t> energy loss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1800" dirty="0">
                <a:cs typeface="Arial" pitchFamily="34" charset="0"/>
              </a:rPr>
              <a:t>HERMES:  hadrons can form partially inside the medium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</a:pPr>
            <a:r>
              <a:rPr lang="en-US" sz="1600" dirty="0">
                <a:cs typeface="Arial" pitchFamily="34" charset="0"/>
              </a:rPr>
              <a:t>Mixture of </a:t>
            </a:r>
            <a:r>
              <a:rPr lang="en-US" sz="1600" dirty="0" err="1">
                <a:cs typeface="Arial" pitchFamily="34" charset="0"/>
              </a:rPr>
              <a:t>hadronic</a:t>
            </a:r>
            <a:r>
              <a:rPr lang="en-US" sz="1600" dirty="0">
                <a:cs typeface="Arial" pitchFamily="34" charset="0"/>
              </a:rPr>
              <a:t> absorption and </a:t>
            </a:r>
            <a:r>
              <a:rPr lang="en-US" sz="1600" dirty="0" err="1">
                <a:cs typeface="Arial" pitchFamily="34" charset="0"/>
              </a:rPr>
              <a:t>partonic</a:t>
            </a:r>
            <a:r>
              <a:rPr lang="en-US" sz="1600" dirty="0">
                <a:cs typeface="Arial" pitchFamily="34" charset="0"/>
              </a:rPr>
              <a:t> energy loss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1800" dirty="0" err="1">
                <a:cs typeface="Arial" pitchFamily="34" charset="0"/>
              </a:rPr>
              <a:t>eRHIC</a:t>
            </a:r>
            <a:r>
              <a:rPr lang="en-US" sz="1800" dirty="0">
                <a:cs typeface="Arial" pitchFamily="34" charset="0"/>
              </a:rPr>
              <a:t>:  light quark hadrons form well outside the medium</a:t>
            </a:r>
          </a:p>
          <a:p>
            <a:pPr>
              <a:spcBef>
                <a:spcPct val="10000"/>
              </a:spcBef>
            </a:pPr>
            <a:r>
              <a:rPr lang="en-US" sz="1800" dirty="0"/>
              <a:t>Heavy quarks: unexplored to date.  Low </a:t>
            </a:r>
            <a:r>
              <a:rPr lang="el-GR" sz="1800" dirty="0">
                <a:cs typeface="Arial" pitchFamily="34" charset="0"/>
              </a:rPr>
              <a:t>β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short formation time</a:t>
            </a:r>
            <a:endParaRPr lang="en-US" sz="1800" dirty="0">
              <a:cs typeface="Arial" pitchFamily="34" charset="0"/>
            </a:endParaRPr>
          </a:p>
        </p:txBody>
      </p:sp>
      <p:pic>
        <p:nvPicPr>
          <p:cNvPr id="114692" name="Picture 4" descr="nuq2_reach_05_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4800600" cy="3594100"/>
          </a:xfrm>
          <a:prstGeom prst="rect">
            <a:avLst/>
          </a:prstGeom>
          <a:noFill/>
        </p:spPr>
      </p:pic>
      <p:pic>
        <p:nvPicPr>
          <p:cNvPr id="114693" name="Picture 5" descr="hermes_scali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785813"/>
            <a:ext cx="3630613" cy="4014787"/>
          </a:xfrm>
          <a:prstGeom prst="rect">
            <a:avLst/>
          </a:prstGeom>
          <a:noFill/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65150" y="685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HERMES, NP B780, 1</a:t>
            </a:r>
          </a:p>
        </p:txBody>
      </p:sp>
      <p:sp>
        <p:nvSpPr>
          <p:cNvPr id="114695" name="TextBox 21"/>
          <p:cNvSpPr txBox="1">
            <a:spLocks noChangeArrowheads="1"/>
          </p:cNvSpPr>
          <p:nvPr/>
        </p:nvSpPr>
        <p:spPr bwMode="auto">
          <a:xfrm>
            <a:off x="5881688" y="4311650"/>
            <a:ext cx="1909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/>
              <a:t>L</a:t>
            </a:r>
            <a:r>
              <a:rPr lang="en-US" sz="1600" baseline="-25000"/>
              <a:t>c </a:t>
            </a:r>
            <a:r>
              <a:rPr lang="en-US" sz="1600"/>
              <a:t>up to few 100 fm</a:t>
            </a:r>
            <a:endParaRPr lang="en-US" sz="1600" baseline="-2500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79512" y="6453336"/>
            <a:ext cx="5436096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Carl Gagliardi, STAR Decadal Plan – June, 2011 PAC Meeting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 algn="r"/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of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sQGP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Critical Point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properties and Baryon density</a:t>
            </a:r>
          </a:p>
          <a:p>
            <a:pPr lvl="1"/>
            <a:r>
              <a:rPr lang="en-US" dirty="0" smtClean="0"/>
              <a:t>Identified particle yields</a:t>
            </a:r>
          </a:p>
          <a:p>
            <a:pPr lvl="1"/>
            <a:r>
              <a:rPr lang="en-US" dirty="0" err="1" smtClean="0"/>
              <a:t>Multibaryon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Acoustic Effect and 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Initial state fluctuation and viscous damping 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from different beam species</a:t>
            </a:r>
          </a:p>
          <a:p>
            <a:r>
              <a:rPr lang="en-US" dirty="0" err="1" smtClean="0"/>
              <a:t>Thermalization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Charm hydrodynamic flow</a:t>
            </a:r>
          </a:p>
          <a:p>
            <a:pPr lvl="1"/>
            <a:r>
              <a:rPr lang="en-US" dirty="0" smtClean="0"/>
              <a:t>Thermal leptons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32" y="116632"/>
            <a:ext cx="8712968" cy="612304"/>
          </a:xfrm>
        </p:spPr>
        <p:txBody>
          <a:bodyPr/>
          <a:lstStyle/>
          <a:p>
            <a:pPr algn="r" eaLnBrk="1" hangingPunct="1"/>
            <a:r>
              <a:rPr lang="en-US" altLang="zh-CN" sz="3200" b="1" dirty="0" smtClean="0">
                <a:solidFill>
                  <a:srgbClr val="FF0000"/>
                </a:solidFill>
              </a:rPr>
              <a:t>Thermodynamic properties of hot QCD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state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800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136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29199"/>
            <a:ext cx="4680520" cy="4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536" y="908720"/>
            <a:ext cx="5224379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thermodynamic state </a:t>
            </a:r>
            <a:r>
              <a:rPr lang="en-US" sz="1600" dirty="0" smtClean="0">
                <a:latin typeface="Times New Roman" pitchFamily="18" charset="0"/>
              </a:rPr>
              <a:t>is </a:t>
            </a:r>
            <a:r>
              <a:rPr lang="en-US" sz="1600" dirty="0">
                <a:latin typeface="Times New Roman" pitchFamily="18" charset="0"/>
              </a:rPr>
              <a:t>specified by a set of values of all </a:t>
            </a:r>
          </a:p>
          <a:p>
            <a:pPr eaLnBrk="0" hangingPunct="0">
              <a:defRPr/>
            </a:pPr>
            <a:r>
              <a:rPr lang="en-US" sz="1600" dirty="0">
                <a:latin typeface="Times New Roman" pitchFamily="18" charset="0"/>
              </a:rPr>
              <a:t>the thermodynamic parameters necessary for the description 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of the system. --- statistical mechanics by K. Huang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Temperature (</a:t>
            </a: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), chemical potential (</a:t>
            </a:r>
            <a:r>
              <a:rPr lang="en-US" sz="1600" b="1" dirty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1600" dirty="0">
                <a:solidFill>
                  <a:schemeClr val="tx2"/>
                </a:solidFill>
                <a:latin typeface="Symbol" pitchFamily="18" charset="2"/>
              </a:rPr>
              <a:t>)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</a:rPr>
              <a:t>pressure(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), viscosity (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/>
              </a:rPr>
              <a:t>)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… 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716016" y="3789040"/>
            <a:ext cx="4427984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>
              <a:buFontTx/>
              <a:buAutoNum type="arabicPeriod"/>
            </a:pPr>
            <a:r>
              <a:rPr lang="en-US" dirty="0">
                <a:latin typeface="Times New Roman" pitchFamily="18" charset="0"/>
              </a:rPr>
              <a:t>Chemical/thermal Equilibrium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at certain stage of the evolution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dirty="0">
                <a:latin typeface="Times New Roman" pitchFamily="18" charset="0"/>
                <a:ea typeface="宋体" pitchFamily="2" charset="-122"/>
              </a:rPr>
            </a:br>
            <a:endParaRPr lang="en-US" altLang="zh-CN" dirty="0" smtClean="0">
              <a:latin typeface="Times New Roman" pitchFamily="18" charset="0"/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n-US" dirty="0" smtClean="0">
                <a:latin typeface="Times New Roman" pitchFamily="18" charset="0"/>
              </a:rPr>
              <a:t>At </a:t>
            </a:r>
            <a:r>
              <a:rPr lang="en-US" dirty="0">
                <a:latin typeface="Times New Roman" pitchFamily="18" charset="0"/>
              </a:rPr>
              <a:t>the predicted QCD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phase boundary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dirty="0">
                <a:latin typeface="Times New Roman" pitchFamily="18" charset="0"/>
                <a:ea typeface="宋体" pitchFamily="2" charset="-122"/>
              </a:rPr>
            </a:br>
            <a:endParaRPr lang="zh-CN" altLang="en-US" dirty="0">
              <a:latin typeface="Times New Roman" pitchFamily="18" charset="0"/>
              <a:ea typeface="宋体" pitchFamily="2" charset="-122"/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n-US" dirty="0">
                <a:latin typeface="Times New Roman" pitchFamily="18" charset="0"/>
              </a:rPr>
              <a:t>persistent from SPS to RHIC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dirty="0">
                <a:latin typeface="Times New Roman" pitchFamily="18" charset="0"/>
                <a:ea typeface="宋体" pitchFamily="2" charset="-122"/>
              </a:rPr>
            </a:br>
            <a:endParaRPr lang="en-US" dirty="0">
              <a:latin typeface="Times New Roman" pitchFamily="18" charset="0"/>
            </a:endParaRPr>
          </a:p>
          <a:p>
            <a:pPr marL="457200" indent="-457200" algn="l" eaLnBrk="0" hangingPunct="0">
              <a:buFontTx/>
              <a:buAutoNum type="arabicPeriod"/>
            </a:pPr>
            <a:r>
              <a:rPr lang="en-US" dirty="0" smtClean="0">
                <a:latin typeface="Times New Roman" pitchFamily="18" charset="0"/>
              </a:rPr>
              <a:t>Temperature decreases </a:t>
            </a:r>
            <a:r>
              <a:rPr lang="en-US" dirty="0" err="1" smtClean="0">
                <a:latin typeface="Times New Roman" pitchFamily="18" charset="0"/>
              </a:rPr>
              <a:t>atAGS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and 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50223"/>
            <a:ext cx="3147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Andronic</a:t>
            </a:r>
            <a:r>
              <a:rPr lang="en-US" sz="1400" dirty="0" smtClean="0"/>
              <a:t> et al., NPA 837 (2010) 65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4824"/>
          <a:stretch>
            <a:fillRect/>
          </a:stretch>
        </p:blipFill>
        <p:spPr bwMode="auto">
          <a:xfrm>
            <a:off x="5469607" y="908719"/>
            <a:ext cx="3674393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9" grpId="0" uiExpand="1" build="allAtOnce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Predictable Production Rate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1" descr="c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776" r="9950" b="1694"/>
          <a:stretch>
            <a:fillRect/>
          </a:stretch>
        </p:blipFill>
        <p:spPr bwMode="auto">
          <a:xfrm>
            <a:off x="0" y="908721"/>
            <a:ext cx="3635896" cy="39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08720"/>
            <a:ext cx="3960440" cy="49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it so predictable?</a:t>
            </a:r>
          </a:p>
          <a:p>
            <a:r>
              <a:rPr lang="en-US" dirty="0" smtClean="0"/>
              <a:t>T=164MeV?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24328" y="1052736"/>
            <a:ext cx="1475656" cy="5347756"/>
            <a:chOff x="7668344" y="1052736"/>
            <a:chExt cx="1475656" cy="5347756"/>
          </a:xfrm>
        </p:grpSpPr>
        <p:pic>
          <p:nvPicPr>
            <p:cNvPr id="16282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801" t="3840" b="16642"/>
            <a:stretch>
              <a:fillRect/>
            </a:stretch>
          </p:blipFill>
          <p:spPr bwMode="auto">
            <a:xfrm>
              <a:off x="7668344" y="1052736"/>
              <a:ext cx="1475656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863857" y="2348880"/>
            <a:ext cx="1280143" cy="288032"/>
          </p:xfrm>
          <a:graphic>
            <a:graphicData uri="http://schemas.openxmlformats.org/presentationml/2006/ole">
              <p:oleObj spid="_x0000_s162818" name="Equation" r:id="rId6" imgW="1015920" imgH="228600" progId="Equation.3">
                <p:embed/>
              </p:oleObj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8028384" y="5301208"/>
            <a:ext cx="990110" cy="360040"/>
          </p:xfrm>
          <a:graphic>
            <a:graphicData uri="http://schemas.openxmlformats.org/presentationml/2006/ole">
              <p:oleObj spid="_x0000_s162819" name="Equation" r:id="rId7" imgW="558720" imgH="203040" progId="Equation.3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7906683" y="5877272"/>
              <a:ext cx="1111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      -</a:t>
              </a:r>
              <a:endParaRPr lang="en-US" sz="28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83968" y="5805264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900" dirty="0" smtClean="0"/>
              <a:t>A. Andronic, P. Braun-</a:t>
            </a:r>
            <a:r>
              <a:rPr lang="en-US" sz="900" dirty="0" err="1" smtClean="0"/>
              <a:t>Munzinger</a:t>
            </a:r>
            <a:r>
              <a:rPr lang="en-US" sz="900" dirty="0" smtClean="0"/>
              <a:t>, J. </a:t>
            </a:r>
            <a:r>
              <a:rPr lang="en-US" sz="900" dirty="0" err="1" smtClean="0"/>
              <a:t>Stachel</a:t>
            </a:r>
            <a:r>
              <a:rPr lang="en-US" sz="900" dirty="0" smtClean="0"/>
              <a:t>, and H. Stocker, </a:t>
            </a:r>
            <a:br>
              <a:rPr lang="en-US" sz="900" dirty="0" smtClean="0"/>
            </a:br>
            <a:r>
              <a:rPr lang="en-US" sz="900" dirty="0" smtClean="0"/>
              <a:t>Phys.Lett.B697:203-207,2011</a:t>
            </a: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T_vs_mub_bes_qm.gif"/>
          <p:cNvPicPr>
            <a:picLocks noChangeAspect="1"/>
          </p:cNvPicPr>
          <p:nvPr/>
        </p:nvPicPr>
        <p:blipFill>
          <a:blip r:embed="rId2" cstate="print"/>
          <a:srcRect l="1421" t="8372" r="8521" b="1674"/>
          <a:stretch>
            <a:fillRect/>
          </a:stretch>
        </p:blipFill>
        <p:spPr bwMode="auto">
          <a:xfrm>
            <a:off x="5914879" y="3789040"/>
            <a:ext cx="32291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Predictability is a shock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7534766" cy="605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If I told you that: 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create a state of matter at </a:t>
            </a:r>
            <a:r>
              <a:rPr lang="en-US" dirty="0" smtClean="0">
                <a:solidFill>
                  <a:srgbClr val="0000CC"/>
                </a:solidFill>
              </a:rPr>
              <a:t>4x10</a:t>
            </a:r>
            <a:r>
              <a:rPr lang="en-US" baseline="30000" dirty="0" smtClean="0">
                <a:solidFill>
                  <a:srgbClr val="0000CC"/>
                </a:solidFill>
              </a:rPr>
              <a:t>12</a:t>
            </a:r>
            <a:r>
              <a:rPr lang="en-US" dirty="0" smtClean="0">
                <a:solidFill>
                  <a:srgbClr val="0000CC"/>
                </a:solidFill>
              </a:rPr>
              <a:t> degrees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 of </a:t>
            </a:r>
            <a:r>
              <a:rPr lang="en-US" dirty="0" smtClean="0">
                <a:solidFill>
                  <a:srgbClr val="0000CC"/>
                </a:solidFill>
              </a:rPr>
              <a:t>a few thousands </a:t>
            </a:r>
            <a:r>
              <a:rPr lang="en-US" dirty="0" smtClean="0"/>
              <a:t>of particles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Matter and antimatter do not annihilate at </a:t>
            </a:r>
            <a:br>
              <a:rPr lang="en-US" dirty="0" smtClean="0"/>
            </a:br>
            <a:r>
              <a:rPr lang="en-US" dirty="0" smtClean="0"/>
              <a:t>energy density </a:t>
            </a:r>
            <a:r>
              <a:rPr lang="en-US" dirty="0" smtClean="0">
                <a:solidFill>
                  <a:srgbClr val="0000CC"/>
                </a:solidFill>
              </a:rPr>
              <a:t>100 times the normal nuclear density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Anti-nuclei and nuclei with </a:t>
            </a:r>
            <a:r>
              <a:rPr lang="en-US" dirty="0" smtClean="0">
                <a:solidFill>
                  <a:srgbClr val="0000CC"/>
                </a:solidFill>
              </a:rPr>
              <a:t>weak binding </a:t>
            </a:r>
            <a:r>
              <a:rPr lang="en-US" dirty="0" smtClean="0"/>
              <a:t>energy </a:t>
            </a:r>
            <a:br>
              <a:rPr lang="en-US" dirty="0" smtClean="0"/>
            </a:br>
            <a:r>
              <a:rPr lang="en-US" dirty="0" smtClean="0"/>
              <a:t> carry information from the QGP phase transition </a:t>
            </a:r>
            <a:br>
              <a:rPr lang="en-US" dirty="0" smtClean="0"/>
            </a:br>
            <a:r>
              <a:rPr lang="en-US" dirty="0" smtClean="0"/>
              <a:t>(Temperature = 160MeV)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All particles maintain </a:t>
            </a:r>
            <a:r>
              <a:rPr lang="en-US" dirty="0" smtClean="0">
                <a:solidFill>
                  <a:srgbClr val="0000CC"/>
                </a:solidFill>
              </a:rPr>
              <a:t>statistical equilibrium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(no sign of annihilation but coalescence)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Models that assume thermal equilibrium correctly </a:t>
            </a:r>
            <a:br>
              <a:rPr lang="en-US" dirty="0" smtClean="0"/>
            </a:br>
            <a:r>
              <a:rPr lang="en-US" dirty="0" smtClean="0"/>
              <a:t>account for yields spanning </a:t>
            </a:r>
            <a:r>
              <a:rPr lang="en-US" dirty="0" smtClean="0">
                <a:solidFill>
                  <a:srgbClr val="0000CC"/>
                </a:solidFill>
              </a:rPr>
              <a:t>11 orders of magnitude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(1000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, 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baseline="30000" dirty="0" smtClean="0"/>
              <a:t>4</a:t>
            </a:r>
            <a:r>
              <a:rPr lang="en-US" dirty="0" smtClean="0"/>
              <a:t>He)</a:t>
            </a:r>
            <a:br>
              <a:rPr lang="en-US" dirty="0" smtClean="0"/>
            </a:br>
            <a:r>
              <a:rPr lang="en-US" dirty="0" smtClean="0"/>
              <a:t>±0.00000000001 </a:t>
            </a:r>
          </a:p>
          <a:p>
            <a:pPr marL="342900" indent="-342900" algn="l"/>
            <a:endParaRPr lang="en-US" dirty="0" smtClean="0"/>
          </a:p>
          <a:p>
            <a:pPr marL="342900" indent="-342900" algn="l"/>
            <a:r>
              <a:rPr lang="en-US" dirty="0" smtClean="0"/>
              <a:t>How many of you would say that </a:t>
            </a:r>
            <a:r>
              <a:rPr lang="en-US" dirty="0" smtClean="0">
                <a:solidFill>
                  <a:srgbClr val="FF0000"/>
                </a:solidFill>
              </a:rPr>
              <a:t>“I expect that!”? </a:t>
            </a:r>
          </a:p>
          <a:p>
            <a:pPr marL="342900" indent="-342900" algn="l"/>
            <a:endParaRPr lang="en-US" dirty="0" smtClean="0"/>
          </a:p>
          <a:p>
            <a:pPr marL="342900" indent="-342900" algn="l"/>
            <a:r>
              <a:rPr lang="en-US" dirty="0" smtClean="0"/>
              <a:t>That is what we did when we found all these </a:t>
            </a:r>
          </a:p>
          <a:p>
            <a:pPr marL="342900" indent="-342900" algn="l"/>
            <a:r>
              <a:rPr lang="en-US" dirty="0" smtClean="0"/>
              <a:t>Heavy antimatter nuclei!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052736"/>
            <a:ext cx="2843808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FF"/>
                </a:solidFill>
              </a:rPr>
              <a:t>One of the major successes of RHIC program: </a:t>
            </a:r>
            <a:br>
              <a:rPr lang="en-US" sz="2400" dirty="0" smtClean="0">
                <a:solidFill>
                  <a:srgbClr val="FF00FF"/>
                </a:solidFill>
              </a:rPr>
            </a:br>
            <a:r>
              <a:rPr lang="en-US" sz="2400" dirty="0" smtClean="0">
                <a:solidFill>
                  <a:srgbClr val="FF00FF"/>
                </a:solidFill>
              </a:rPr>
              <a:t>convincing data on </a:t>
            </a:r>
            <a:br>
              <a:rPr lang="en-US" sz="2400" dirty="0" smtClean="0">
                <a:solidFill>
                  <a:srgbClr val="FF00FF"/>
                </a:solidFill>
              </a:rPr>
            </a:br>
            <a:r>
              <a:rPr lang="en-US" sz="2400" dirty="0" smtClean="0">
                <a:solidFill>
                  <a:srgbClr val="FF00FF"/>
                </a:solidFill>
              </a:rPr>
              <a:t>thermal system, </a:t>
            </a:r>
          </a:p>
          <a:p>
            <a:pPr algn="l"/>
            <a:r>
              <a:rPr lang="en-US" sz="2400" dirty="0" smtClean="0">
                <a:solidFill>
                  <a:srgbClr val="FF00FF"/>
                </a:solidFill>
              </a:rPr>
              <a:t>hydrodynamics  </a:t>
            </a:r>
            <a:br>
              <a:rPr lang="en-US" sz="2400" dirty="0" smtClean="0">
                <a:solidFill>
                  <a:srgbClr val="FF00FF"/>
                </a:solidFill>
              </a:rPr>
            </a:br>
            <a:r>
              <a:rPr lang="en-US" sz="2400" dirty="0" smtClean="0">
                <a:solidFill>
                  <a:srgbClr val="FF00FF"/>
                </a:solidFill>
              </a:rPr>
              <a:t>and phase diagram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7532" y="4077072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Mohanty QM11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00800"/>
            <a:ext cx="4392612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600" dirty="0" smtClean="0"/>
              <a:t>C. Jena, ICPAQGP-2010</a:t>
            </a:r>
            <a:r>
              <a:rPr lang="en-US" sz="1600" dirty="0"/>
              <a:t>, Goa, India</a:t>
            </a: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892480" cy="5334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Symbol" pitchFamily="96" charset="2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NCQ Scaling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6200" y="4572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1624EF"/>
                </a:solidFill>
              </a:rPr>
              <a:t>STAR, arXiv:0909.0566 [nucl-ex]</a:t>
            </a:r>
            <a:r>
              <a:rPr lang="en-US"/>
              <a:t>  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76200" y="49530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1624EF"/>
                </a:solidFill>
              </a:rPr>
              <a:t>PHENIX, PRL 99, 052301 (2007)</a:t>
            </a:r>
            <a:endParaRPr lang="en-US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1311275" y="5314950"/>
            <a:ext cx="527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</a:t>
            </a:r>
            <a:r>
              <a:rPr lang="en-US" sz="2000">
                <a:solidFill>
                  <a:srgbClr val="1624EF"/>
                </a:solidFill>
              </a:rPr>
              <a:t>(p+n)</a:t>
            </a:r>
            <a:r>
              <a:rPr lang="en-US" sz="2000"/>
              <a:t> : n</a:t>
            </a:r>
            <a:r>
              <a:rPr lang="en-US" sz="2000" baseline="-25000"/>
              <a:t>q</a:t>
            </a:r>
            <a:r>
              <a:rPr lang="en-US" sz="2000"/>
              <a:t> = 2 x 3        </a:t>
            </a:r>
            <a:r>
              <a:rPr lang="en-US" sz="2000" baseline="30000"/>
              <a:t>3</a:t>
            </a:r>
            <a:r>
              <a:rPr lang="en-US" sz="2000"/>
              <a:t>He</a:t>
            </a:r>
            <a:r>
              <a:rPr lang="en-US" sz="2000">
                <a:solidFill>
                  <a:srgbClr val="1624EF"/>
                </a:solidFill>
              </a:rPr>
              <a:t>(2p+n)</a:t>
            </a:r>
            <a:r>
              <a:rPr lang="en-US" sz="2000"/>
              <a:t> : n</a:t>
            </a:r>
            <a:r>
              <a:rPr lang="en-US" sz="2000" baseline="-25000"/>
              <a:t>q</a:t>
            </a:r>
            <a:r>
              <a:rPr lang="en-US" sz="2000"/>
              <a:t> = 3 x 3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498528" y="5715000"/>
            <a:ext cx="7178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96" charset="2"/>
              <a:buChar char="Ø"/>
            </a:pPr>
            <a:r>
              <a:rPr lang="en-US" sz="2000" dirty="0"/>
              <a:t>Number of constituent quark scaling holds </a:t>
            </a:r>
            <a:r>
              <a:rPr lang="en-US" sz="2000" dirty="0" smtClean="0"/>
              <a:t>well </a:t>
            </a:r>
            <a:r>
              <a:rPr lang="en-US" sz="2000" dirty="0"/>
              <a:t>for v</a:t>
            </a:r>
            <a:r>
              <a:rPr lang="en-US" sz="2000" baseline="-25000" dirty="0"/>
              <a:t>2</a:t>
            </a:r>
            <a:r>
              <a:rPr lang="en-US" sz="2000" dirty="0"/>
              <a:t> of </a:t>
            </a:r>
            <a:r>
              <a:rPr lang="en-US" sz="2000" baseline="30000" dirty="0"/>
              <a:t>3</a:t>
            </a:r>
            <a:r>
              <a:rPr lang="en-US" sz="2000" dirty="0"/>
              <a:t>He</a:t>
            </a:r>
            <a:r>
              <a:rPr lang="en-US" dirty="0"/>
              <a:t>.</a:t>
            </a:r>
          </a:p>
        </p:txBody>
      </p:sp>
      <p:pic>
        <p:nvPicPr>
          <p:cNvPr id="31754" name="Picture 12" descr="v2vspT_NCQ_minbias_AuAu200_comparison_PHcentCor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3" descr="v2vsKEt_NCQ_He3antiHe3_minbias_comparison_rati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685800"/>
            <a:ext cx="46624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2.1|12.6|38.8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28.3"/>
</p:tagLst>
</file>

<file path=ppt/theme/theme1.xml><?xml version="1.0" encoding="utf-8"?>
<a:theme xmlns:a="http://schemas.openxmlformats.org/drawingml/2006/main" name="SINAP-template1">
  <a:themeElements>
    <a:clrScheme name="SINAP-template1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SINAP-template1">
      <a:majorFont>
        <a:latin typeface="Garamond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INAP-template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30413</TotalTime>
  <Words>2966</Words>
  <Application>Microsoft Office PowerPoint</Application>
  <PresentationFormat>On-screen Show (4:3)</PresentationFormat>
  <Paragraphs>678</Paragraphs>
  <Slides>48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SINAP-template1</vt:lpstr>
      <vt:lpstr>Equation</vt:lpstr>
      <vt:lpstr>Slide 1</vt:lpstr>
      <vt:lpstr>Charges from ALD and Priority</vt:lpstr>
      <vt:lpstr>How to answer these questions</vt:lpstr>
      <vt:lpstr>Summary of the plan</vt:lpstr>
      <vt:lpstr>Properties of sQGP and Critical Point</vt:lpstr>
      <vt:lpstr>Thermodynamic properties of hot QCD state </vt:lpstr>
      <vt:lpstr>Predictable Production Rate</vt:lpstr>
      <vt:lpstr>Predictability is a shock</vt:lpstr>
      <vt:lpstr>NCQ Scaling</vt:lpstr>
      <vt:lpstr>Fourier expansion (vn): Power Spectrum?</vt:lpstr>
      <vt:lpstr>Decouple viscosity from fluctuation: Beam flexibility</vt:lpstr>
      <vt:lpstr>Where is the QCD critical point?</vt:lpstr>
      <vt:lpstr>sQGP properties and phase diagram</vt:lpstr>
      <vt:lpstr>Mechanism of jet energy loss</vt:lpstr>
      <vt:lpstr>Energy Loss and fundamental QCD</vt:lpstr>
      <vt:lpstr>Quark vs gluon from hadron suppression</vt:lpstr>
      <vt:lpstr>Global Fit on Fragmentation Function</vt:lpstr>
      <vt:lpstr>Tag Gluon/quark jet at RHIC</vt:lpstr>
      <vt:lpstr>Turn PID Jet into a program</vt:lpstr>
      <vt:lpstr>Exotic particles and rare decays</vt:lpstr>
      <vt:lpstr>3-D Chart of Nuclides</vt:lpstr>
      <vt:lpstr>Hypernucleus and Dibaryon</vt:lpstr>
      <vt:lpstr>Rare Decay e+e-: an example</vt:lpstr>
      <vt:lpstr>Even Heavier Antimatter</vt:lpstr>
      <vt:lpstr>Antinuclei in nature (new physics)</vt:lpstr>
      <vt:lpstr>User Facility on exotic and rare processes</vt:lpstr>
      <vt:lpstr>Novel Symmetries</vt:lpstr>
      <vt:lpstr>In-medium Vector-Meson and  symmetry</vt:lpstr>
      <vt:lpstr>Measure Irreducible background</vt:lpstr>
      <vt:lpstr> Catching thermal leptons: QED for QCD</vt:lpstr>
      <vt:lpstr>Understanding Symmetry and DOF</vt:lpstr>
      <vt:lpstr>Cold QCD matter – the initial state at RHIC</vt:lpstr>
      <vt:lpstr>Some planned p+A measurements</vt:lpstr>
      <vt:lpstr>Forward Instrumentation Upgrades</vt:lpstr>
      <vt:lpstr>eRHIC phase 1:  kinematic range</vt:lpstr>
      <vt:lpstr>STAR → eSTAR Optimizing STAR for e+p and e+A collisions from 5+50 to 5+325 GeV</vt:lpstr>
      <vt:lpstr>Evolving from STAR into eSTAR</vt:lpstr>
      <vt:lpstr>STAR Forward Instrumentation R&amp;D Projects</vt:lpstr>
      <vt:lpstr>Conclusions</vt:lpstr>
      <vt:lpstr>RHIC:  eight key unanswered questions</vt:lpstr>
      <vt:lpstr>Novel symmetries:  local strong parity violation</vt:lpstr>
      <vt:lpstr>Discover antimatter Unstable Nuclei</vt:lpstr>
      <vt:lpstr>Phase II Expedition </vt:lpstr>
      <vt:lpstr>Summary </vt:lpstr>
      <vt:lpstr>Rate Estimates</vt:lpstr>
      <vt:lpstr>Slide 46</vt:lpstr>
      <vt:lpstr>STAR Experiment</vt:lpstr>
      <vt:lpstr>Parton energy loss in cold QCD matter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Zhangbu Xu</dc:creator>
  <cp:lastModifiedBy>xzb</cp:lastModifiedBy>
  <cp:revision>3553</cp:revision>
  <dcterms:created xsi:type="dcterms:W3CDTF">2006-02-23T15:10:09Z</dcterms:created>
  <dcterms:modified xsi:type="dcterms:W3CDTF">2011-06-20T14:40:43Z</dcterms:modified>
</cp:coreProperties>
</file>