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0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5" r:id="rId4"/>
    <p:sldId id="324" r:id="rId5"/>
    <p:sldId id="327" r:id="rId6"/>
    <p:sldId id="303" r:id="rId7"/>
    <p:sldId id="301" r:id="rId8"/>
    <p:sldId id="304" r:id="rId9"/>
    <p:sldId id="305" r:id="rId10"/>
    <p:sldId id="325" r:id="rId11"/>
    <p:sldId id="326" r:id="rId12"/>
    <p:sldId id="308" r:id="rId13"/>
    <p:sldId id="310" r:id="rId14"/>
    <p:sldId id="311" r:id="rId15"/>
    <p:sldId id="323" r:id="rId16"/>
    <p:sldId id="312" r:id="rId17"/>
    <p:sldId id="313" r:id="rId18"/>
    <p:sldId id="316" r:id="rId19"/>
    <p:sldId id="321" r:id="rId20"/>
    <p:sldId id="315" r:id="rId21"/>
    <p:sldId id="318" r:id="rId22"/>
    <p:sldId id="319" r:id="rId23"/>
    <p:sldId id="32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919F1-5049-7F42-A796-69E66BBBA89F}" type="datetimeFigureOut">
              <a:rPr lang="en-US" smtClean="0"/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EF8F-70AB-9C44-800A-F4E3A27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7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A4DE-AB5B-464C-9435-45A6A47932B8}" type="datetimeFigureOut">
              <a:rPr lang="en-US" smtClean="0"/>
              <a:t>6/29/15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D90C-1441-4B4C-8F88-AED551B7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4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434" y="6496515"/>
            <a:ext cx="1089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737" y="6507735"/>
            <a:ext cx="6575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984" y="6496515"/>
            <a:ext cx="73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fld id="{E01985FB-6BE9-A642-8166-EB44060162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2435" y="6525055"/>
            <a:ext cx="878346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771784"/>
            <a:ext cx="9143999" cy="147941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/>
                <a:cs typeface="Times New Roman"/>
              </a:rPr>
              <a:t>Measurement of </a:t>
            </a:r>
            <a:r>
              <a:rPr lang="en-US" sz="4000" b="1" dirty="0" smtClean="0">
                <a:latin typeface="Times New Roman"/>
                <a:cs typeface="Times New Roman"/>
              </a:rPr>
              <a:t>J/</a:t>
            </a:r>
            <a:r>
              <a:rPr lang="en-US" sz="4000" b="1" i="1" dirty="0" err="1" smtClean="0">
                <a:latin typeface="Times New Roman"/>
                <a:cs typeface="Times New Roman"/>
              </a:rPr>
              <a:t>ψ</a:t>
            </a:r>
            <a:r>
              <a:rPr lang="en-US" sz="4000" b="1" dirty="0" smtClean="0">
                <a:latin typeface="Times New Roman"/>
                <a:cs typeface="Times New Roman"/>
              </a:rPr>
              <a:t> production </a:t>
            </a:r>
            <a:br>
              <a:rPr lang="en-US" sz="4000" b="1" dirty="0" smtClean="0">
                <a:latin typeface="Times New Roman"/>
                <a:cs typeface="Times New Roman"/>
              </a:rPr>
            </a:br>
            <a:r>
              <a:rPr lang="en-US" sz="4000" b="1" dirty="0" smtClean="0">
                <a:latin typeface="Times New Roman"/>
                <a:cs typeface="Times New Roman"/>
              </a:rPr>
              <a:t>in </a:t>
            </a:r>
            <a:r>
              <a:rPr lang="en-US" sz="4000" b="1" dirty="0" err="1" smtClean="0">
                <a:latin typeface="Times New Roman"/>
                <a:cs typeface="Times New Roman"/>
              </a:rPr>
              <a:t>p+p</a:t>
            </a:r>
            <a:r>
              <a:rPr lang="en-US" sz="4000" b="1" dirty="0" smtClean="0">
                <a:latin typeface="Times New Roman"/>
                <a:cs typeface="Times New Roman"/>
              </a:rPr>
              <a:t> </a:t>
            </a:r>
            <a:r>
              <a:rPr lang="en-US" sz="4000" b="1" dirty="0">
                <a:latin typeface="Times New Roman"/>
                <a:cs typeface="Times New Roman"/>
              </a:rPr>
              <a:t>collisions </a:t>
            </a:r>
            <a:r>
              <a:rPr lang="en-US" sz="4000" b="1" dirty="0" smtClean="0">
                <a:latin typeface="Times New Roman"/>
                <a:cs typeface="Times New Roman"/>
              </a:rPr>
              <a:t>at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latin typeface="Times New Roman"/>
                <a:cs typeface="Times New Roman"/>
              </a:rPr>
              <a:t>√s </a:t>
            </a:r>
            <a:r>
              <a:rPr lang="en-US" sz="4000" b="1" dirty="0">
                <a:latin typeface="Times New Roman"/>
                <a:cs typeface="Times New Roman"/>
              </a:rPr>
              <a:t>= 500 </a:t>
            </a:r>
            <a:r>
              <a:rPr lang="en-US" sz="4000" b="1" dirty="0" err="1">
                <a:latin typeface="Times New Roman"/>
                <a:cs typeface="Times New Roman"/>
              </a:rPr>
              <a:t>GeV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smtClean="0">
                <a:latin typeface="Times New Roman"/>
                <a:cs typeface="Times New Roman"/>
              </a:rPr>
              <a:t/>
            </a:r>
            <a:br>
              <a:rPr lang="en-US" sz="4000" b="1" dirty="0" smtClean="0">
                <a:latin typeface="Times New Roman"/>
                <a:cs typeface="Times New Roman"/>
              </a:rPr>
            </a:br>
            <a:r>
              <a:rPr lang="en-US" sz="4000" b="1" dirty="0" smtClean="0">
                <a:latin typeface="Times New Roman"/>
                <a:cs typeface="Times New Roman"/>
              </a:rPr>
              <a:t>at </a:t>
            </a:r>
            <a:r>
              <a:rPr lang="en-US" sz="4000" b="1" dirty="0">
                <a:latin typeface="Times New Roman"/>
                <a:cs typeface="Times New Roman"/>
              </a:rPr>
              <a:t>STAR experiment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360" y="3797096"/>
            <a:ext cx="8151038" cy="44575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Rongrong Ma (BNL)</a:t>
            </a:r>
          </a:p>
        </p:txBody>
      </p:sp>
      <p:pic>
        <p:nvPicPr>
          <p:cNvPr id="8" name="Picture 7" descr="Rev_Logo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" y="5971542"/>
            <a:ext cx="2097072" cy="77210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4758" y="5124445"/>
            <a:ext cx="5219162" cy="121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Hard Probes 2015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McGill University, Montreal, Canada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June 29 – July 3, 2015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STAR-logo-base-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44" y="4921227"/>
            <a:ext cx="1836603" cy="1416590"/>
          </a:xfrm>
          <a:prstGeom prst="rect">
            <a:avLst/>
          </a:prstGeom>
        </p:spPr>
      </p:pic>
      <p:pic>
        <p:nvPicPr>
          <p:cNvPr id="14" name="Picture 13" descr="doe_osthum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68" y="4491754"/>
            <a:ext cx="1304936" cy="13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cross section above 4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2435" y="4736378"/>
            <a:ext cx="9001566" cy="9362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section measured within 4 &lt;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&lt; 20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NRQCD prediction agrees well with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" y="936312"/>
            <a:ext cx="3962905" cy="382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527" y="3087493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574" y="3484661"/>
            <a:ext cx="147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Times New Roman"/>
                <a:cs typeface="Times New Roman"/>
              </a:rPr>
              <a:t>NRQCD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PRL 106 (2011) 042002</a:t>
            </a:r>
          </a:p>
          <a:p>
            <a:r>
              <a:rPr lang="en-US" sz="1000" b="1" i="1" dirty="0" smtClean="0">
                <a:latin typeface="Times New Roman"/>
                <a:cs typeface="Times New Roman"/>
              </a:rPr>
              <a:t>PRD 84 (2011) 114001</a:t>
            </a:r>
          </a:p>
          <a:p>
            <a:r>
              <a:rPr lang="en-US" sz="1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JHEP05 </a:t>
            </a:r>
            <a:r>
              <a:rPr lang="en-US" sz="1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(2015) 103</a:t>
            </a:r>
          </a:p>
        </p:txBody>
      </p:sp>
    </p:spTree>
    <p:extLst>
      <p:ext uri="{BB962C8B-B14F-4D97-AF65-F5344CB8AC3E}">
        <p14:creationId xmlns:p14="http://schemas.microsoft.com/office/powerpoint/2010/main" val="12513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cross section above 4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2435" y="4736377"/>
            <a:ext cx="9001566" cy="18499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Cross section measured within 4 &lt;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&lt; 20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NRQCD prediction agrees well with data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Follows </a:t>
            </a:r>
            <a:r>
              <a:rPr lang="en-US" dirty="0" err="1" smtClean="0">
                <a:latin typeface="Times New Roman"/>
                <a:cs typeface="Times New Roman"/>
              </a:rPr>
              <a:t>x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scaling with n ~ 5.6, which reflects number of active </a:t>
            </a:r>
            <a:r>
              <a:rPr lang="en-US" dirty="0" err="1" smtClean="0">
                <a:latin typeface="Times New Roman"/>
                <a:cs typeface="Times New Roman"/>
              </a:rPr>
              <a:t>partons</a:t>
            </a:r>
            <a:r>
              <a:rPr lang="en-US" dirty="0" smtClean="0">
                <a:latin typeface="Times New Roman"/>
                <a:cs typeface="Times New Roman"/>
              </a:rPr>
              <a:t> in J/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production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" y="936312"/>
            <a:ext cx="3962905" cy="3826253"/>
          </a:xfrm>
          <a:prstGeom prst="rect">
            <a:avLst/>
          </a:prstGeom>
        </p:spPr>
      </p:pic>
      <p:pic>
        <p:nvPicPr>
          <p:cNvPr id="7" name="Picture 6" descr="STAR_Run11_Jpsi_x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1874" y="976823"/>
            <a:ext cx="3770756" cy="3887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527" y="3087493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STAR preliminary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574" y="3484661"/>
            <a:ext cx="147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Times New Roman"/>
                <a:cs typeface="Times New Roman"/>
              </a:rPr>
              <a:t>NRQCD</a:t>
            </a:r>
          </a:p>
          <a:p>
            <a:r>
              <a:rPr lang="hu-HU" sz="1000" b="1" i="1" dirty="0" smtClean="0">
                <a:latin typeface="Times New Roman"/>
                <a:cs typeface="Times New Roman"/>
              </a:rPr>
              <a:t>PRL 106 (2011) 042002</a:t>
            </a:r>
          </a:p>
          <a:p>
            <a:r>
              <a:rPr lang="en-US" sz="1000" b="1" i="1" dirty="0" smtClean="0">
                <a:latin typeface="Times New Roman"/>
                <a:cs typeface="Times New Roman"/>
              </a:rPr>
              <a:t>PRD 84 (2011) 114001</a:t>
            </a:r>
          </a:p>
          <a:p>
            <a:r>
              <a:rPr lang="en-US" sz="1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JHEP05 </a:t>
            </a:r>
            <a:r>
              <a:rPr lang="en-US" sz="1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(2015) 103</a:t>
            </a:r>
          </a:p>
        </p:txBody>
      </p:sp>
    </p:spTree>
    <p:extLst>
      <p:ext uri="{BB962C8B-B14F-4D97-AF65-F5344CB8AC3E}">
        <p14:creationId xmlns:p14="http://schemas.microsoft.com/office/powerpoint/2010/main" val="171174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ratio of </a:t>
            </a:r>
            <a:r>
              <a:rPr lang="en-US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(2s)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2435" y="5010476"/>
            <a:ext cx="9001566" cy="15949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Follows world data trend with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and no obvious collision energy dependence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Help to pin down the feed-down contribution from </a:t>
            </a:r>
            <a:r>
              <a:rPr lang="en-US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(2s) to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4076" y="612632"/>
            <a:ext cx="3905918" cy="4932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3001" y="1548108"/>
            <a:ext cx="262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~18% </a:t>
            </a:r>
            <a:r>
              <a:rPr lang="en-US" sz="2400">
                <a:latin typeface="Times New Roman"/>
                <a:cs typeface="Times New Roman"/>
              </a:rPr>
              <a:t>of </a:t>
            </a:r>
            <a:r>
              <a:rPr lang="en-US" sz="2400" smtClean="0">
                <a:latin typeface="Times New Roman"/>
                <a:cs typeface="Times New Roman"/>
              </a:rPr>
              <a:t>systematic</a:t>
            </a:r>
          </a:p>
          <a:p>
            <a:r>
              <a:rPr lang="en-US" sz="2400" smtClean="0">
                <a:latin typeface="Times New Roman"/>
                <a:cs typeface="Times New Roman"/>
              </a:rPr>
              <a:t>uncertainty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8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4" y="156792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measurements at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98134" y="1487813"/>
            <a:ext cx="4817956" cy="379361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Multi-gap Resistive Plate Chamber (MRPC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gas </a:t>
            </a:r>
            <a:r>
              <a:rPr lang="en-US" dirty="0">
                <a:latin typeface="Times New Roman"/>
                <a:cs typeface="Times New Roman"/>
              </a:rPr>
              <a:t>detector, avalanche </a:t>
            </a:r>
            <a:r>
              <a:rPr lang="en-US" dirty="0" smtClean="0">
                <a:latin typeface="Times New Roman"/>
                <a:cs typeface="Times New Roman"/>
              </a:rPr>
              <a:t>mode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Installed behind the return iron bars of the magnet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5 interaction length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Muon</a:t>
            </a:r>
            <a:r>
              <a:rPr lang="en-US" dirty="0" smtClean="0">
                <a:latin typeface="Times New Roman"/>
                <a:cs typeface="Times New Roman"/>
              </a:rPr>
              <a:t> identification utilizing precise timing measurement.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Double-end readout -&gt; measure hit position along the beam direction.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655" y="941850"/>
            <a:ext cx="8829345" cy="520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Enabled by the new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Telescope Detector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mrpc_MTD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5" y="1653556"/>
            <a:ext cx="3848689" cy="1006986"/>
          </a:xfrm>
          <a:prstGeom prst="rect">
            <a:avLst/>
          </a:prstGeom>
        </p:spPr>
      </p:pic>
      <p:pic>
        <p:nvPicPr>
          <p:cNvPr id="10" name="Picture 9" descr="platform_oct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" y="2793004"/>
            <a:ext cx="3397369" cy="225888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7425" y="5191912"/>
            <a:ext cx="8708471" cy="1270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 2013, 63% of MTD was installed. MTD trigger commissioned in May.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Installation completed in early 2014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122 trays, 1439 readout strips and 2878 readout channels</a:t>
            </a:r>
          </a:p>
          <a:p>
            <a:pPr lvl="1"/>
            <a:endParaRPr lang="en-US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53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Extract 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yield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9763" y="2871631"/>
            <a:ext cx="4906624" cy="1240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Muon</a:t>
            </a:r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identification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Match TPC tracks to MTD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Require z residual below 20 cm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993439"/>
            <a:ext cx="8650750" cy="187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Decay channel: J/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 μ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+ μ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-</a:t>
            </a:r>
            <a:endParaRPr lang="en-US" sz="2800" dirty="0" smtClean="0">
              <a:latin typeface="Times New Roman"/>
              <a:cs typeface="Times New Roman"/>
              <a:sym typeface="Wingdings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Data set: </a:t>
            </a:r>
            <a:r>
              <a:rPr lang="en-US" sz="2800" dirty="0" err="1" smtClean="0">
                <a:latin typeface="Times New Roman"/>
                <a:cs typeface="Times New Roman"/>
              </a:rPr>
              <a:t>p+p</a:t>
            </a:r>
            <a:r>
              <a:rPr lang="en-US" sz="2800" dirty="0" smtClean="0">
                <a:latin typeface="Times New Roman"/>
                <a:cs typeface="Times New Roman"/>
              </a:rPr>
              <a:t> collisions at 500 </a:t>
            </a:r>
            <a:r>
              <a:rPr lang="en-US" sz="2800" dirty="0" err="1" smtClean="0">
                <a:latin typeface="Times New Roman"/>
                <a:cs typeface="Times New Roman"/>
              </a:rPr>
              <a:t>GeV</a:t>
            </a:r>
            <a:r>
              <a:rPr lang="en-US" sz="2800" dirty="0" smtClean="0">
                <a:latin typeface="Times New Roman"/>
                <a:cs typeface="Times New Roman"/>
              </a:rPr>
              <a:t> taken in 2013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MTD </a:t>
            </a:r>
            <a:r>
              <a:rPr lang="en-US" sz="2800" dirty="0" err="1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dimuon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 trigger: two hits in MTD</a:t>
            </a:r>
          </a:p>
          <a:p>
            <a:pPr marL="800100" lvl="2" indent="-400050"/>
            <a:r>
              <a:rPr lang="en-US" i="1" dirty="0">
                <a:latin typeface="Times New Roman"/>
                <a:cs typeface="Times New Roman"/>
                <a:sym typeface="Wingdings"/>
              </a:rPr>
              <a:t>Sampled integrated luminosity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~ 7.7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pb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-</a:t>
            </a:r>
            <a:r>
              <a:rPr lang="en-US" baseline="30000" dirty="0" smtClean="0">
                <a:latin typeface="Times New Roman"/>
                <a:cs typeface="Times New Roman"/>
                <a:sym typeface="Wingdings"/>
              </a:rPr>
              <a:t>1</a:t>
            </a:r>
            <a:endParaRPr lang="en-US" dirty="0">
              <a:latin typeface="Times New Roman"/>
              <a:cs typeface="Times New Roman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6146" y="2139537"/>
            <a:ext cx="3205528" cy="446568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4194" y="4271368"/>
            <a:ext cx="5050937" cy="19336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ackground</a:t>
            </a:r>
            <a:r>
              <a:rPr lang="en-US" dirty="0" smtClean="0">
                <a:latin typeface="Times New Roman"/>
                <a:cs typeface="Times New Roman"/>
              </a:rPr>
              <a:t>: fitting Gaussian (signal) &amp; expo+pol0</a:t>
            </a: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Signal extraction</a:t>
            </a:r>
            <a:r>
              <a:rPr lang="en-US" dirty="0" smtClean="0">
                <a:latin typeface="Times New Roman"/>
                <a:cs typeface="Times New Roman"/>
              </a:rPr>
              <a:t>: bin counting within [2.8,3.3]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Characterize event activity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4655" y="1417638"/>
            <a:ext cx="3720763" cy="1143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ultiplicity of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TOF matched tracks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05514"/>
            <a:ext cx="101497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|</a:t>
            </a:r>
            <a:r>
              <a:rPr lang="en-US" sz="2000" dirty="0" err="1" smtClean="0">
                <a:latin typeface="Times New Roman"/>
                <a:cs typeface="Times New Roman"/>
              </a:rPr>
              <a:t>η</a:t>
            </a:r>
            <a:r>
              <a:rPr lang="en-US" sz="2000" dirty="0" smtClean="0">
                <a:latin typeface="Times New Roman"/>
                <a:cs typeface="Times New Roman"/>
              </a:rPr>
              <a:t>| &lt; 0.9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87098" y="1778787"/>
            <a:ext cx="1061106" cy="385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366" y="2271249"/>
            <a:ext cx="3540554" cy="49324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82049" y="2967180"/>
            <a:ext cx="492804" cy="3529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17651" y="4045976"/>
            <a:ext cx="4308245" cy="15949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Insensitive to pile-up effects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56312"/>
              </p:ext>
            </p:extLst>
          </p:nvPr>
        </p:nvGraphicFramePr>
        <p:xfrm>
          <a:off x="5986534" y="1510138"/>
          <a:ext cx="2203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6534" y="1510138"/>
                        <a:ext cx="220345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33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34" y="156792"/>
            <a:ext cx="8973656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yield vs. event activity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2435" y="5233236"/>
            <a:ext cx="9001566" cy="11310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Stronger-than-linear growth in high multiplicity 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210" y="749009"/>
            <a:ext cx="4014402" cy="47028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88025" y="1535242"/>
            <a:ext cx="4755975" cy="3697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+15% one-sided global errors along both x- and y- directions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Work in progress to reduce it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Clear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correlation between soft and hard </a:t>
            </a: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processes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Different trends for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yield vs. event activity at low and high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endParaRPr lang="en-US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38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Compare to LHC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88025" y="2020650"/>
            <a:ext cx="4755975" cy="2969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rising trend is similar at RHIC compared to LHC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Universal dependence of relative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yield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event activity at different energy?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34" y="5879821"/>
            <a:ext cx="3782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i="1" dirty="0" smtClean="0"/>
              <a:t>ALICE J/</a:t>
            </a:r>
            <a:r>
              <a:rPr lang="en-US" sz="1600" b="1" i="1" dirty="0" err="1" smtClean="0">
                <a:latin typeface="Times New Roman"/>
                <a:cs typeface="Times New Roman"/>
              </a:rPr>
              <a:t>ψ</a:t>
            </a:r>
            <a:r>
              <a:rPr lang="en-US" sz="1600" dirty="0" smtClean="0">
                <a:latin typeface="Times New Roman"/>
                <a:cs typeface="Times New Roman"/>
              </a:rPr>
              <a:t>:</a:t>
            </a:r>
            <a:r>
              <a:rPr lang="en-US" sz="1600" b="1" i="1" dirty="0" smtClean="0">
                <a:latin typeface="Times New Roman"/>
                <a:cs typeface="Times New Roman"/>
              </a:rPr>
              <a:t> </a:t>
            </a:r>
            <a:r>
              <a:rPr lang="hu-HU" sz="1600" b="1" i="1" dirty="0" smtClean="0"/>
              <a:t>Phys.Lett</a:t>
            </a:r>
            <a:r>
              <a:rPr lang="hu-HU" sz="1600" b="1" i="1" dirty="0"/>
              <a:t>. B712 (2012) 165-</a:t>
            </a:r>
            <a:r>
              <a:rPr lang="hu-HU" sz="1600" b="1" i="1" dirty="0" smtClean="0"/>
              <a:t>175</a:t>
            </a:r>
          </a:p>
          <a:p>
            <a:r>
              <a:rPr lang="hu-HU" sz="1600" b="1" i="1" dirty="0" smtClean="0"/>
              <a:t>ALICE D-meson: arXiv:1505.00664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" y="1836214"/>
            <a:ext cx="4637955" cy="39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Data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PYTHIA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" y="1836214"/>
            <a:ext cx="4637955" cy="395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553" y="1417851"/>
            <a:ext cx="326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Default tune of PYTHIA 8.183</a:t>
            </a:r>
            <a:endParaRPr lang="hu-HU" sz="2000" i="1" dirty="0" smtClean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9295" y="1495190"/>
            <a:ext cx="4354705" cy="245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the rising trend and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dependence observed in data can be reasonably reproduced by PYTHIA8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seems to do a better job at RHIC than LHC</a:t>
            </a:r>
          </a:p>
        </p:txBody>
      </p:sp>
    </p:spTree>
    <p:extLst>
      <p:ext uri="{BB962C8B-B14F-4D97-AF65-F5344CB8AC3E}">
        <p14:creationId xmlns:p14="http://schemas.microsoft.com/office/powerpoint/2010/main" val="11319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Data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Percolation model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9295" y="3948498"/>
            <a:ext cx="4354705" cy="2074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trend is also qualitatively reproduced by percolation model.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Stronger rise at large multiplicity than PYTHIA8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9295" y="1495190"/>
            <a:ext cx="4354705" cy="245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the rising trend and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dependence observed in data can be reasonably reproduced by PYTHIA8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It seems to do a better job at RHIC than LHC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6777" y="5846085"/>
            <a:ext cx="8420023" cy="638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Test with larger multiplicity bins is important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433" y="1286484"/>
            <a:ext cx="464686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Percolation model: PRC 86 (2012) 034903</a:t>
            </a:r>
          </a:p>
          <a:p>
            <a:r>
              <a:rPr lang="en-US" sz="1600" b="1" i="1" dirty="0" smtClean="0">
                <a:latin typeface="Times New Roman"/>
                <a:cs typeface="Times New Roman"/>
              </a:rPr>
              <a:t>private communication</a:t>
            </a:r>
            <a:endParaRPr lang="hu-HU" sz="1600" b="1" i="1" dirty="0" smtClean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" y="1836214"/>
            <a:ext cx="4637954" cy="39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353"/>
            <a:ext cx="8229600" cy="46954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Motivation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STAR experiment</a:t>
            </a:r>
          </a:p>
          <a:p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measurements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Cross section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Yield ratio of 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(2s) to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yield vs</a:t>
            </a:r>
            <a:r>
              <a:rPr lang="en-US" dirty="0">
                <a:latin typeface="Times New Roman"/>
                <a:cs typeface="Times New Roman"/>
              </a:rPr>
              <a:t>.</a:t>
            </a:r>
            <a:r>
              <a:rPr lang="en-US" dirty="0" smtClean="0">
                <a:latin typeface="Times New Roman"/>
                <a:cs typeface="Times New Roman"/>
              </a:rPr>
              <a:t> event activity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435" y="6496515"/>
            <a:ext cx="1246302" cy="365125"/>
          </a:xfrm>
        </p:spPr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3132"/>
            <a:ext cx="8229600" cy="993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Outline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11" y="1052122"/>
            <a:ext cx="8674458" cy="49334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Inclusive J/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cross section are measured above 4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 via the di-electron channel.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Agrees with NRQCD calculation.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first time, J/</a:t>
            </a:r>
            <a:r>
              <a:rPr lang="en-US" i="1" dirty="0" err="1">
                <a:solidFill>
                  <a:srgbClr val="0000FF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is reconstructed via the di-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muon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channel at STAR using the new MTD.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relative J/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yield grows rapidly as the event multiplicity increases, and the high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grows even faster than the low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Work in progress to reduce the systematic uncertainties.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PYTHIA8 and percolation model can reproduce the rising trend of the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. PYTHIA8 can also describe the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range.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Test with even higher multiplicity bins is important.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435" y="6496515"/>
            <a:ext cx="1246302" cy="365125"/>
          </a:xfrm>
        </p:spPr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03132"/>
            <a:ext cx="8229600" cy="673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2661" y="5772117"/>
            <a:ext cx="7499950" cy="663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Theoretical inputs are very welcome.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469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Backup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96050"/>
            <a:ext cx="1089025" cy="365125"/>
          </a:xfrm>
        </p:spPr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68575" y="6507163"/>
            <a:ext cx="6575425" cy="365125"/>
          </a:xfrm>
        </p:spPr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7400" y="6496050"/>
            <a:ext cx="736600" cy="365125"/>
          </a:xfrm>
        </p:spPr>
        <p:txBody>
          <a:bodyPr/>
          <a:lstStyle/>
          <a:p>
            <a:fld id="{E01985FB-6BE9-A642-8166-EB44060162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dependence at the LHC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Content Placeholder 6" descr="Screen Shot 2015-06-25 at 10.06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15" r="-55515"/>
          <a:stretch>
            <a:fillRect/>
          </a:stretch>
        </p:blipFill>
        <p:spPr>
          <a:xfrm>
            <a:off x="-1915147" y="1600200"/>
            <a:ext cx="8515852" cy="46833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23352" y="1800736"/>
            <a:ext cx="4354705" cy="448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Clear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dependence of the trend.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Almost a factor 2 of difference between low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and high </a:t>
            </a:r>
            <a:r>
              <a:rPr lang="en-US" dirty="0" err="1" smtClean="0"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at lowest and highest multiplicity bins</a:t>
            </a:r>
          </a:p>
        </p:txBody>
      </p:sp>
    </p:spTree>
    <p:extLst>
      <p:ext uri="{BB962C8B-B14F-4D97-AF65-F5344CB8AC3E}">
        <p14:creationId xmlns:p14="http://schemas.microsoft.com/office/powerpoint/2010/main" val="407227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Comparison with models at LHC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47072" y="1800736"/>
            <a:ext cx="3530985" cy="3223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Both PYTHIA and EPOS underestimate the yield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percolation model agrees better with data.</a:t>
            </a:r>
          </a:p>
        </p:txBody>
      </p:sp>
      <p:pic>
        <p:nvPicPr>
          <p:cNvPr id="9" name="Picture 8" descr="Screen Shot 2015-06-26 at 12.0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462"/>
            <a:ext cx="4926108" cy="51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1" y="469185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measurements in heavy-ion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41" y="1442050"/>
            <a:ext cx="6615728" cy="2578352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Quarkonia</a:t>
            </a:r>
            <a:r>
              <a:rPr lang="en-US" sz="2800" dirty="0" smtClean="0">
                <a:latin typeface="Times New Roman"/>
                <a:cs typeface="Times New Roman"/>
              </a:rPr>
              <a:t> are predicted to be sequentially melted in Quark Gluon Plasma due to color-screening of the </a:t>
            </a:r>
            <a:r>
              <a:rPr lang="en-US" sz="2800" dirty="0" err="1" smtClean="0">
                <a:latin typeface="Times New Roman"/>
                <a:cs typeface="Times New Roman"/>
              </a:rPr>
              <a:t>parton</a:t>
            </a:r>
            <a:r>
              <a:rPr lang="en-US" sz="2800" dirty="0" smtClean="0">
                <a:latin typeface="Times New Roman"/>
                <a:cs typeface="Times New Roman"/>
              </a:rPr>
              <a:t> constituents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a thermometer of the medium.</a:t>
            </a:r>
          </a:p>
          <a:p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Suppression of </a:t>
            </a:r>
            <a:r>
              <a:rPr lang="en-US" sz="2800" dirty="0">
                <a:latin typeface="Times New Roman"/>
                <a:cs typeface="Times New Roman"/>
              </a:rPr>
              <a:t>J/</a:t>
            </a:r>
            <a:r>
              <a:rPr lang="en-US" sz="2800" i="1" dirty="0" err="1" smtClean="0">
                <a:latin typeface="Times New Roman"/>
                <a:cs typeface="Times New Roman"/>
              </a:rPr>
              <a:t>ψ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was proposed as a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direct probe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deconfinement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thermome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8" y="1678725"/>
            <a:ext cx="1655048" cy="256804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62698" y="4246768"/>
            <a:ext cx="8575187" cy="214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The </a:t>
            </a:r>
            <a:r>
              <a:rPr lang="en-US" sz="2800" dirty="0" err="1" smtClean="0">
                <a:latin typeface="Times New Roman"/>
                <a:cs typeface="Times New Roman"/>
              </a:rPr>
              <a:t>pp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smtClean="0">
                <a:latin typeface="Times New Roman"/>
                <a:cs typeface="Times New Roman"/>
              </a:rPr>
              <a:t>results serve as </a:t>
            </a:r>
            <a:r>
              <a:rPr lang="en-US" sz="2800" dirty="0" smtClean="0">
                <a:latin typeface="Times New Roman"/>
                <a:cs typeface="Times New Roman"/>
              </a:rPr>
              <a:t>a reference for the same measurements in heavy-ion collisions.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Need to fully understand the production mechanism in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pp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collisions.</a:t>
            </a:r>
          </a:p>
        </p:txBody>
      </p:sp>
    </p:spTree>
    <p:extLst>
      <p:ext uri="{BB962C8B-B14F-4D97-AF65-F5344CB8AC3E}">
        <p14:creationId xmlns:p14="http://schemas.microsoft.com/office/powerpoint/2010/main" val="203715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Do we understand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45" y="1051159"/>
            <a:ext cx="4361068" cy="112609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NRQCD long-distance matrix at Next-to-Leading Order from 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world-data fitting.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053" y="2026572"/>
            <a:ext cx="3556066" cy="3446560"/>
            <a:chOff x="60053" y="2277798"/>
            <a:chExt cx="3556066" cy="3446560"/>
          </a:xfrm>
        </p:grpSpPr>
        <p:pic>
          <p:nvPicPr>
            <p:cNvPr id="7" name="Picture 6" descr="NRQCD_vs_PHENI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77" y="2645212"/>
              <a:ext cx="3339742" cy="30791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053" y="2277798"/>
              <a:ext cx="2741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Phys</a:t>
              </a:r>
              <a:r>
                <a:rPr lang="en-US" sz="1600" b="1" i="1" dirty="0" smtClean="0"/>
                <a:t>. Rev</a:t>
              </a:r>
              <a:r>
                <a:rPr lang="en-US" sz="1600" b="1" i="1" dirty="0"/>
                <a:t>. D84 (2011) </a:t>
              </a:r>
              <a:r>
                <a:rPr lang="en-US" sz="1600" b="1" i="1" dirty="0" smtClean="0"/>
                <a:t>051501</a:t>
              </a:r>
              <a:endParaRPr lang="en-US" sz="1600" b="1" i="1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295837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06338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50532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24469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80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Do we understand </a:t>
            </a:r>
            <a:r>
              <a:rPr lang="en-US" dirty="0">
                <a:latin typeface="Times New Roman"/>
                <a:cs typeface="Times New Roman"/>
              </a:rPr>
              <a:t>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in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45" y="1051159"/>
            <a:ext cx="4361068" cy="112609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NRQCD long-distance matrix at Next-to-Leading Order from 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world-data fitting.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0345" y="5609438"/>
            <a:ext cx="8783461" cy="59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ood data-theory agreement over 0 &lt;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&lt;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/c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82932" y="1022299"/>
            <a:ext cx="4361068" cy="115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Color Glass Condensate </a:t>
            </a:r>
            <a:r>
              <a:rPr lang="en-US" sz="2800" dirty="0" smtClean="0">
                <a:latin typeface="Times New Roman"/>
                <a:cs typeface="Times New Roman"/>
              </a:rPr>
              <a:t>effective theory to calculate cross section at low </a:t>
            </a:r>
            <a:r>
              <a:rPr lang="en-US" sz="2800" dirty="0" err="1" smtClean="0">
                <a:latin typeface="Times New Roman"/>
                <a:cs typeface="Times New Roman"/>
              </a:rPr>
              <a:t>p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T</a:t>
            </a:r>
            <a:endParaRPr lang="en-US" sz="28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752125" y="3562627"/>
            <a:ext cx="1396438" cy="447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37694" y="3035883"/>
            <a:ext cx="1332483" cy="515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lang="en-US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053" y="2026572"/>
            <a:ext cx="3556066" cy="3446560"/>
            <a:chOff x="60053" y="2277798"/>
            <a:chExt cx="3556066" cy="3446560"/>
          </a:xfrm>
        </p:grpSpPr>
        <p:pic>
          <p:nvPicPr>
            <p:cNvPr id="7" name="Picture 6" descr="NRQCD_vs_PHENI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77" y="2645212"/>
              <a:ext cx="3339742" cy="30791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053" y="2277798"/>
              <a:ext cx="2741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Phys</a:t>
              </a:r>
              <a:r>
                <a:rPr lang="en-US" sz="1600" b="1" i="1" dirty="0" smtClean="0"/>
                <a:t>. Rev</a:t>
              </a:r>
              <a:r>
                <a:rPr lang="en-US" sz="1600" b="1" i="1" dirty="0"/>
                <a:t>. D84 (2011) </a:t>
              </a:r>
              <a:r>
                <a:rPr lang="en-US" sz="1600" b="1" i="1" dirty="0" smtClean="0"/>
                <a:t>051501</a:t>
              </a:r>
              <a:endParaRPr lang="en-US" sz="1600" b="1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48563" y="2026573"/>
            <a:ext cx="3625636" cy="3439985"/>
            <a:chOff x="5148563" y="2277799"/>
            <a:chExt cx="3625636" cy="3439985"/>
          </a:xfrm>
        </p:grpSpPr>
        <p:pic>
          <p:nvPicPr>
            <p:cNvPr id="9" name="Picture 8" descr="CGC_NRQC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563" y="2645211"/>
              <a:ext cx="3625636" cy="307257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48942" y="2277799"/>
              <a:ext cx="3110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b="1" i="1" dirty="0"/>
                <a:t>Phys.Rev.Lett. 113 (2014) </a:t>
              </a:r>
              <a:r>
                <a:rPr lang="hu-HU" sz="1600" b="1" i="1" dirty="0" smtClean="0"/>
                <a:t>192301</a:t>
              </a:r>
              <a:r>
                <a:rPr lang="hu-HU" sz="1600" i="1" dirty="0" smtClean="0"/>
                <a:t> </a:t>
              </a:r>
              <a:endParaRPr lang="en-US" sz="1600" b="1" i="1" dirty="0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93703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43434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00588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52926"/>
              </p:ext>
            </p:extLst>
          </p:nvPr>
        </p:nvGraphicFramePr>
        <p:xfrm>
          <a:off x="6096000" y="33655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3655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8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A closer look: event multiplicity dependence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2435" y="5353641"/>
            <a:ext cx="8783461" cy="1154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/>
                <a:cs typeface="Times New Roman"/>
              </a:rPr>
              <a:t>C</a:t>
            </a:r>
            <a:r>
              <a:rPr lang="en-US" sz="2800" dirty="0" smtClean="0">
                <a:latin typeface="Times New Roman"/>
                <a:cs typeface="Times New Roman"/>
              </a:rPr>
              <a:t>ollective effects in high-multiplicity </a:t>
            </a:r>
            <a:r>
              <a:rPr lang="en-US" sz="2800" dirty="0" err="1" smtClean="0">
                <a:latin typeface="Times New Roman"/>
                <a:cs typeface="Times New Roman"/>
              </a:rPr>
              <a:t>pp</a:t>
            </a:r>
            <a:r>
              <a:rPr lang="en-US" sz="2800" dirty="0" smtClean="0">
                <a:latin typeface="Times New Roman"/>
                <a:cs typeface="Times New Roman"/>
              </a:rPr>
              <a:t> collisions?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 we see similar or different behavior at RHIC?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69612" y="824401"/>
            <a:ext cx="4884194" cy="4725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Stronger-than-linear rise of open charm production </a:t>
            </a:r>
            <a:r>
              <a:rPr lang="en-US" sz="28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vs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event activity.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Similar behavior seen for inclusive 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J/</a:t>
            </a:r>
            <a:r>
              <a:rPr lang="en-US" sz="28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ψ</a:t>
            </a:r>
            <a:r>
              <a:rPr lang="en-US" sz="28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 both mid- and forward-rapidity.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Several ideas on the market: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PYTHIA 8: c and b quarks produced in Multi-Parton-Interaction -&gt;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underestimate yield at large multiplicity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Percolation model: string screening -&gt;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quadratic rise at high multiplicity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Hard </a:t>
            </a:r>
            <a:r>
              <a:rPr lang="en-US" sz="2400" dirty="0">
                <a:latin typeface="Times New Roman"/>
                <a:cs typeface="Times New Roman"/>
              </a:rPr>
              <a:t>process is associated with larger gluon radiation</a:t>
            </a:r>
            <a:endParaRPr lang="en-US" sz="2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86" y="824401"/>
            <a:ext cx="237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ALICE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pp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@ 7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TeV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7185" y="885957"/>
            <a:ext cx="172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i="1" dirty="0" smtClean="0"/>
              <a:t>arXiv:1505.00664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254" y="2389393"/>
            <a:ext cx="128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 meson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912" y="1267607"/>
            <a:ext cx="4069612" cy="4086034"/>
            <a:chOff x="0" y="1267607"/>
            <a:chExt cx="4069612" cy="4086034"/>
          </a:xfrm>
        </p:grpSpPr>
        <p:pic>
          <p:nvPicPr>
            <p:cNvPr id="10" name="Picture 9" descr="ALICE_D_vs_mod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4" y="1267608"/>
              <a:ext cx="3381618" cy="3496574"/>
            </a:xfrm>
            <a:prstGeom prst="rect">
              <a:avLst/>
            </a:prstGeom>
          </p:spPr>
        </p:pic>
        <p:pic>
          <p:nvPicPr>
            <p:cNvPr id="8" name="Picture 7" descr="Screen Shot 2015-06-25 at 11.36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93" y="4764182"/>
              <a:ext cx="3381619" cy="589459"/>
            </a:xfrm>
            <a:prstGeom prst="rect">
              <a:avLst/>
            </a:prstGeom>
          </p:spPr>
        </p:pic>
        <p:pic>
          <p:nvPicPr>
            <p:cNvPr id="9" name="Picture 8" descr="Screen Shot 2015-06-25 at 11.37.5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7607"/>
              <a:ext cx="696916" cy="3496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6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olenoid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racker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HIC (STAR)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325" y="1818215"/>
            <a:ext cx="3548719" cy="4678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TPC</a:t>
            </a:r>
            <a:r>
              <a:rPr lang="en-US" sz="2600" dirty="0" smtClean="0">
                <a:latin typeface="Times New Roman"/>
                <a:cs typeface="Times New Roman"/>
              </a:rPr>
              <a:t>: precise momentum and energy loss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TOF</a:t>
            </a:r>
            <a:r>
              <a:rPr lang="en-US" sz="2600" dirty="0" smtClean="0">
                <a:latin typeface="Times New Roman"/>
                <a:cs typeface="Times New Roman"/>
              </a:rPr>
              <a:t>: fast detector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BEMC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electrons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MTD</a:t>
            </a:r>
            <a:r>
              <a:rPr lang="en-US" sz="2600" dirty="0" smtClean="0">
                <a:latin typeface="Times New Roman"/>
                <a:cs typeface="Times New Roman"/>
              </a:rPr>
              <a:t>: trigger on and identify </a:t>
            </a:r>
            <a:r>
              <a:rPr lang="en-US" sz="2600" dirty="0" err="1" smtClean="0">
                <a:latin typeface="Times New Roman"/>
                <a:cs typeface="Times New Roman"/>
              </a:rPr>
              <a:t>muons</a:t>
            </a:r>
            <a:endParaRPr lang="en-US" sz="2600" dirty="0">
              <a:latin typeface="Times New Roman"/>
              <a:cs typeface="Times New Roman"/>
            </a:endParaRP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n-US" sz="2200" dirty="0" smtClean="0">
                <a:latin typeface="Times New Roman"/>
                <a:cs typeface="Times New Roman"/>
              </a:rPr>
              <a:t>Cover 45% geometrical acceptance within |</a:t>
            </a:r>
            <a:r>
              <a:rPr lang="en-US" sz="2200" dirty="0" err="1">
                <a:latin typeface="Times New Roman"/>
                <a:cs typeface="Times New Roman"/>
              </a:rPr>
              <a:t>η</a:t>
            </a:r>
            <a:r>
              <a:rPr lang="en-US" sz="2200" dirty="0" smtClean="0">
                <a:latin typeface="Times New Roman"/>
                <a:cs typeface="Times New Roman"/>
              </a:rPr>
              <a:t>|&lt;0.5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2433" y="1731635"/>
            <a:ext cx="5456892" cy="4192884"/>
            <a:chOff x="6904" y="952401"/>
            <a:chExt cx="5903614" cy="4430102"/>
          </a:xfrm>
        </p:grpSpPr>
        <p:pic>
          <p:nvPicPr>
            <p:cNvPr id="7" name="Picture 6" descr="starDiagra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" y="952401"/>
              <a:ext cx="5903613" cy="4430102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2640922" y="1183284"/>
              <a:ext cx="3174875" cy="31746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uon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elescope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D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etector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flipH="1">
              <a:off x="2467748" y="1500752"/>
              <a:ext cx="1760612" cy="41847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33128" y="4827817"/>
              <a:ext cx="4602687" cy="31746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arrel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lectro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agnetic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alorimeter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3234472" y="3261249"/>
              <a:ext cx="99146" cy="156656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6904" y="4106301"/>
              <a:ext cx="3227567" cy="31746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ime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rojection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hamber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V="1">
              <a:off x="1620688" y="2914923"/>
              <a:ext cx="1366585" cy="119137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70344" y="1123309"/>
            <a:ext cx="6280424" cy="608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Mid-rapidity detector: |</a:t>
            </a:r>
            <a:r>
              <a:rPr lang="en-US" sz="2800" dirty="0" err="1" smtClean="0">
                <a:latin typeface="Times New Roman"/>
                <a:cs typeface="Times New Roman"/>
              </a:rPr>
              <a:t>η</a:t>
            </a:r>
            <a:r>
              <a:rPr lang="en-US" sz="2800" dirty="0" smtClean="0">
                <a:latin typeface="Times New Roman"/>
                <a:cs typeface="Times New Roman"/>
              </a:rPr>
              <a:t>| &lt; 1, 0 &lt; </a:t>
            </a:r>
            <a:r>
              <a:rPr lang="en-US" sz="2800" dirty="0" err="1" smtClean="0">
                <a:latin typeface="Times New Roman"/>
                <a:cs typeface="Times New Roman"/>
              </a:rPr>
              <a:t>φ</a:t>
            </a:r>
            <a:r>
              <a:rPr lang="en-US" sz="2800" dirty="0" smtClean="0">
                <a:latin typeface="Times New Roman"/>
                <a:cs typeface="Times New Roman"/>
              </a:rPr>
              <a:t> &lt; 2π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70344" y="1950155"/>
            <a:ext cx="1742823" cy="3004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ime-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</a:rPr>
              <a:t>f-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</a:rPr>
              <a:t>light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98570" y="2250624"/>
            <a:ext cx="2001750" cy="83381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J/</a:t>
            </a:r>
            <a:r>
              <a:rPr lang="en-US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ψ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measurements at high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2435" y="3564289"/>
            <a:ext cx="5038383" cy="190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Electron identification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One decay electron fire trigger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0.3 &lt; </a:t>
            </a:r>
            <a:r>
              <a:rPr lang="en-US" sz="2400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track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latin typeface="Times New Roman"/>
                <a:cs typeface="Times New Roman"/>
              </a:rPr>
              <a:t>E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cluster</a:t>
            </a:r>
            <a:r>
              <a:rPr lang="en-US" sz="2400" dirty="0" smtClean="0">
                <a:latin typeface="Times New Roman"/>
                <a:cs typeface="Times New Roman"/>
              </a:rPr>
              <a:t> &lt; 1.5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|</a:t>
            </a:r>
            <a:r>
              <a:rPr lang="en-US" sz="2400" dirty="0" err="1" smtClean="0">
                <a:latin typeface="Times New Roman"/>
                <a:cs typeface="Times New Roman"/>
              </a:rPr>
              <a:t>nσ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|&lt;2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3056" y="993438"/>
            <a:ext cx="8650750" cy="246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Decay channel: J/</a:t>
            </a:r>
            <a:r>
              <a:rPr lang="en-US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 e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+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+ e</a:t>
            </a:r>
            <a:r>
              <a:rPr lang="en-US" sz="2800" baseline="30000" dirty="0" smtClean="0">
                <a:latin typeface="Times New Roman"/>
                <a:cs typeface="Times New Roman"/>
                <a:sym typeface="Wingdings"/>
              </a:rPr>
              <a:t>-</a:t>
            </a:r>
            <a:endParaRPr lang="en-US" sz="2800" dirty="0" smtClean="0">
              <a:latin typeface="Times New Roman"/>
              <a:cs typeface="Times New Roman"/>
              <a:sym typeface="Wingdings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Data set: </a:t>
            </a:r>
            <a:r>
              <a:rPr lang="en-US" sz="2800" dirty="0" err="1" smtClean="0">
                <a:latin typeface="Times New Roman"/>
                <a:cs typeface="Times New Roman"/>
              </a:rPr>
              <a:t>p+p</a:t>
            </a:r>
            <a:r>
              <a:rPr lang="en-US" sz="2800" dirty="0" smtClean="0">
                <a:latin typeface="Times New Roman"/>
                <a:cs typeface="Times New Roman"/>
              </a:rPr>
              <a:t> collisions at 500 </a:t>
            </a:r>
            <a:r>
              <a:rPr lang="en-US" sz="2800" dirty="0" err="1" smtClean="0">
                <a:latin typeface="Times New Roman"/>
                <a:cs typeface="Times New Roman"/>
              </a:rPr>
              <a:t>GeV</a:t>
            </a:r>
            <a:r>
              <a:rPr lang="en-US" sz="2800" dirty="0" smtClean="0">
                <a:latin typeface="Times New Roman"/>
                <a:cs typeface="Times New Roman"/>
              </a:rPr>
              <a:t> taken in 2011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  <a:sym typeface="Wingdings"/>
              </a:rPr>
              <a:t>High Tower (HT) trigger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with a threshold of 3.5 </a:t>
            </a:r>
            <a:r>
              <a:rPr lang="en-US" sz="2800" dirty="0" err="1" smtClean="0">
                <a:latin typeface="Times New Roman"/>
                <a:cs typeface="Times New Roman"/>
                <a:sym typeface="Wingdings"/>
              </a:rPr>
              <a:t>GeV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/c using BEMC</a:t>
            </a:r>
            <a:endParaRPr lang="en-US" sz="2800" dirty="0">
              <a:latin typeface="Times New Roman"/>
              <a:cs typeface="Times New Roman"/>
              <a:sym typeface="Wingdings"/>
            </a:endParaRPr>
          </a:p>
          <a:p>
            <a:pPr lvl="1"/>
            <a:r>
              <a:rPr lang="en-US" sz="2400" i="1" dirty="0" smtClean="0">
                <a:latin typeface="Times New Roman"/>
                <a:cs typeface="Times New Roman"/>
                <a:sym typeface="Wingdings"/>
              </a:rPr>
              <a:t>Sampled integrated luminosity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 ~ 22 pb</a:t>
            </a:r>
            <a:r>
              <a:rPr lang="en-US" sz="2400" baseline="30000" dirty="0" smtClean="0">
                <a:latin typeface="Times New Roman"/>
                <a:cs typeface="Times New Roman"/>
                <a:sym typeface="Wingdings"/>
              </a:rPr>
              <a:t>-1</a:t>
            </a:r>
            <a:endParaRPr lang="en-US" sz="2400" dirty="0" smtClean="0">
              <a:latin typeface="Times New Roman"/>
              <a:cs typeface="Times New Roman"/>
              <a:sym typeface="Wingdings"/>
            </a:endParaRPr>
          </a:p>
        </p:txBody>
      </p:sp>
      <p:pic>
        <p:nvPicPr>
          <p:cNvPr id="3" name="Picture 2" descr="nSigm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98" y="3432670"/>
            <a:ext cx="3158397" cy="291633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43194"/>
              </p:ext>
            </p:extLst>
          </p:nvPr>
        </p:nvGraphicFramePr>
        <p:xfrm>
          <a:off x="772494" y="5571000"/>
          <a:ext cx="3383706" cy="87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4" imgW="1676400" imgH="431800" progId="Equation.DSMT4">
                  <p:embed/>
                </p:oleObj>
              </mc:Choice>
              <mc:Fallback>
                <p:oleObj name="Equation" r:id="rId4" imgW="167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494" y="5571000"/>
                        <a:ext cx="3383706" cy="871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57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44" y="156792"/>
            <a:ext cx="8783462" cy="6247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Extract J/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yield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Rongrong Ma (BNL), HP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STAR_Run11_Fit_Jps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677"/>
            <a:ext cx="4488118" cy="41739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58236" y="1324354"/>
            <a:ext cx="4785764" cy="43034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imes New Roman"/>
                <a:cs typeface="Times New Roman"/>
              </a:rPr>
              <a:t>Clear signals for </a:t>
            </a:r>
            <a:r>
              <a:rPr lang="en-US" dirty="0" err="1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(2s) and J/</a:t>
            </a:r>
            <a:r>
              <a:rPr lang="en-US" i="1" dirty="0" err="1" smtClean="0">
                <a:latin typeface="Times New Roman"/>
                <a:cs typeface="Times New Roman"/>
              </a:rPr>
              <a:t>ψ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Combinatorial background</a:t>
            </a:r>
            <a:r>
              <a:rPr lang="en-US" dirty="0" smtClean="0">
                <a:latin typeface="Times New Roman"/>
                <a:cs typeface="Times New Roman"/>
              </a:rPr>
              <a:t>: estimated by like-sign pairs and subtracted.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Correlated background</a:t>
            </a:r>
            <a:r>
              <a:rPr lang="en-US" dirty="0" smtClean="0">
                <a:latin typeface="Times New Roman"/>
                <a:cs typeface="Times New Roman"/>
              </a:rPr>
              <a:t>: estimated by fitting </a:t>
            </a:r>
            <a:r>
              <a:rPr lang="en-US" dirty="0">
                <a:latin typeface="Times New Roman"/>
                <a:cs typeface="Times New Roman"/>
              </a:rPr>
              <a:t>Crystal ball </a:t>
            </a:r>
            <a:r>
              <a:rPr lang="en-US" dirty="0" smtClean="0">
                <a:latin typeface="Times New Roman"/>
                <a:cs typeface="Times New Roman"/>
              </a:rPr>
              <a:t>function (signal) +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exponential function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Signal extraction</a:t>
            </a:r>
            <a:r>
              <a:rPr lang="en-US" dirty="0" smtClean="0">
                <a:latin typeface="Times New Roman"/>
                <a:cs typeface="Times New Roman"/>
              </a:rPr>
              <a:t>: bin counting within [2.7,3.2]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6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1621</Words>
  <Application>Microsoft Macintosh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Measurement of J/ψ production  in p+p collisions at √s = 500 GeV  at STAR experiment</vt:lpstr>
      <vt:lpstr>PowerPoint Presentation</vt:lpstr>
      <vt:lpstr>J/ψ measurements in heavy-ion collisions</vt:lpstr>
      <vt:lpstr>Do we understand J/ψ in pp?</vt:lpstr>
      <vt:lpstr>Do we understand J/ψ in pp?</vt:lpstr>
      <vt:lpstr>A closer look: event multiplicity dependence</vt:lpstr>
      <vt:lpstr>The Solenoid Tracker At RHIC (STAR)</vt:lpstr>
      <vt:lpstr>J/ψ measurements at high pT</vt:lpstr>
      <vt:lpstr>Extract J/ψ yield</vt:lpstr>
      <vt:lpstr>J/ψ cross section above 4 GeV/c</vt:lpstr>
      <vt:lpstr>J/ψ cross section above 4 GeV/c</vt:lpstr>
      <vt:lpstr>Yield ratio of ψ(2s) to J/ψ</vt:lpstr>
      <vt:lpstr>J/ψ measurements at low pT</vt:lpstr>
      <vt:lpstr>Extract J/ψ yield</vt:lpstr>
      <vt:lpstr>Characterize event activity</vt:lpstr>
      <vt:lpstr>J/ψ yield vs. event activity</vt:lpstr>
      <vt:lpstr>Compare to LHC</vt:lpstr>
      <vt:lpstr>Data vs PYTHIA</vt:lpstr>
      <vt:lpstr>Data vs Percolation model</vt:lpstr>
      <vt:lpstr>PowerPoint Presentation</vt:lpstr>
      <vt:lpstr>Backup</vt:lpstr>
      <vt:lpstr>pT dependence at the LHC</vt:lpstr>
      <vt:lpstr>Comparison with models at LHC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MTD status and preview from Run 14</dc:title>
  <dc:creator>admin</dc:creator>
  <cp:lastModifiedBy>Rongrong Ma</cp:lastModifiedBy>
  <cp:revision>192</cp:revision>
  <dcterms:created xsi:type="dcterms:W3CDTF">2014-10-28T14:43:19Z</dcterms:created>
  <dcterms:modified xsi:type="dcterms:W3CDTF">2015-06-30T03:22:24Z</dcterms:modified>
</cp:coreProperties>
</file>