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5" r:id="rId4"/>
    <p:sldId id="339" r:id="rId5"/>
    <p:sldId id="329" r:id="rId6"/>
    <p:sldId id="311" r:id="rId7"/>
    <p:sldId id="330" r:id="rId8"/>
    <p:sldId id="331" r:id="rId9"/>
    <p:sldId id="323" r:id="rId10"/>
    <p:sldId id="340" r:id="rId11"/>
    <p:sldId id="332" r:id="rId12"/>
    <p:sldId id="341" r:id="rId13"/>
    <p:sldId id="347" r:id="rId14"/>
    <p:sldId id="342" r:id="rId15"/>
    <p:sldId id="312" r:id="rId16"/>
    <p:sldId id="346" r:id="rId17"/>
    <p:sldId id="333" r:id="rId18"/>
    <p:sldId id="334" r:id="rId19"/>
    <p:sldId id="313" r:id="rId20"/>
    <p:sldId id="318" r:id="rId21"/>
    <p:sldId id="336" r:id="rId22"/>
    <p:sldId id="337" r:id="rId23"/>
    <p:sldId id="34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19F1-5049-7F42-A796-69E66BBBA8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EF8F-70AB-9C44-800A-F4E3A27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A4DE-AB5B-464C-9435-45A6A47932B8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D90C-1441-4B4C-8F88-AED551B7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Di-</a:t>
            </a:r>
            <a:r>
              <a:rPr lang="en-US" dirty="0" err="1" smtClean="0"/>
              <a:t>muon</a:t>
            </a:r>
            <a:r>
              <a:rPr lang="en-US" dirty="0" smtClean="0"/>
              <a:t> trigger rejection factor is 26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purity</a:t>
            </a:r>
            <a:r>
              <a:rPr lang="en-US" baseline="0" dirty="0" smtClean="0"/>
              <a:t> above 1.5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 is &gt;~85%</a:t>
            </a:r>
          </a:p>
          <a:p>
            <a:r>
              <a:rPr lang="en-US" dirty="0" smtClean="0"/>
              <a:t>#</a:t>
            </a:r>
            <a:r>
              <a:rPr lang="en-US" baseline="0" dirty="0" smtClean="0"/>
              <a:t> of good MTD hits in MB is 1.6, and is 4 in 0-5% most </a:t>
            </a:r>
            <a:r>
              <a:rPr lang="en-US" baseline="0" smtClean="0"/>
              <a:t>central events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D90C-1441-4B4C-8F88-AED551B71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S/B</a:t>
            </a:r>
            <a:r>
              <a:rPr lang="en-US" baseline="0" dirty="0" smtClean="0"/>
              <a:t> = 1:5 in 0-60% </a:t>
            </a:r>
            <a:r>
              <a:rPr lang="en-US" baseline="0" dirty="0" err="1" smtClean="0"/>
              <a:t>AuAu</a:t>
            </a:r>
            <a:r>
              <a:rPr lang="en-US" baseline="0" dirty="0" smtClean="0"/>
              <a:t> collisions for STAR</a:t>
            </a:r>
          </a:p>
          <a:p>
            <a:r>
              <a:rPr lang="en-US" baseline="0" dirty="0" smtClean="0"/>
              <a:t>Width of </a:t>
            </a:r>
            <a:r>
              <a:rPr lang="en-US" baseline="0" dirty="0" err="1" smtClean="0"/>
              <a:t>Jpsi</a:t>
            </a:r>
            <a:r>
              <a:rPr lang="en-US" baseline="0" dirty="0" smtClean="0"/>
              <a:t> is 40 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D90C-1441-4B4C-8F88-AED551B71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4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434" y="6496515"/>
            <a:ext cx="1089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8737" y="6507735"/>
            <a:ext cx="6575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984" y="6496515"/>
            <a:ext cx="73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fld id="{E01985FB-6BE9-A642-8166-EB44060162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435" y="6525055"/>
            <a:ext cx="878346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771784"/>
            <a:ext cx="9143999" cy="20253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J/</a:t>
            </a:r>
            <a:r>
              <a:rPr lang="en-US" sz="3200" b="1" i="1" dirty="0" err="1" smtClean="0">
                <a:latin typeface="Times New Roman"/>
                <a:cs typeface="Times New Roman"/>
              </a:rPr>
              <a:t>ψ</a:t>
            </a:r>
            <a:r>
              <a:rPr lang="en-US" sz="3200" b="1" i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and </a:t>
            </a:r>
            <a:r>
              <a:rPr lang="en-US" sz="3200" b="1" dirty="0" err="1" smtClean="0">
                <a:latin typeface="Times New Roman"/>
                <a:cs typeface="Times New Roman"/>
              </a:rPr>
              <a:t>ϒ</a:t>
            </a:r>
            <a:r>
              <a:rPr lang="en-US" sz="3200" b="1" dirty="0">
                <a:latin typeface="Times New Roman"/>
                <a:cs typeface="Times New Roman"/>
              </a:rPr>
              <a:t> m</a:t>
            </a:r>
            <a:r>
              <a:rPr lang="en-US" sz="3200" b="1" dirty="0" smtClean="0">
                <a:latin typeface="Times New Roman"/>
                <a:cs typeface="Times New Roman"/>
              </a:rPr>
              <a:t>easurements in the di-</a:t>
            </a:r>
            <a:r>
              <a:rPr lang="en-US" sz="3200" b="1" dirty="0" err="1" smtClean="0">
                <a:latin typeface="Times New Roman"/>
                <a:cs typeface="Times New Roman"/>
              </a:rPr>
              <a:t>muon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channel 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>in </a:t>
            </a:r>
            <a:r>
              <a:rPr lang="en-US" sz="3200" b="1" dirty="0" err="1" smtClean="0">
                <a:latin typeface="Times New Roman"/>
                <a:cs typeface="Times New Roman"/>
              </a:rPr>
              <a:t>Au+Au</a:t>
            </a:r>
            <a:r>
              <a:rPr lang="en-US" sz="3200" b="1" dirty="0" smtClean="0">
                <a:latin typeface="Times New Roman"/>
                <a:cs typeface="Times New Roman"/>
              </a:rPr>
              <a:t> collisions at </a:t>
            </a:r>
            <a:r>
              <a:rPr lang="en-US" sz="3200" b="1" dirty="0">
                <a:latin typeface="Times New Roman"/>
                <a:cs typeface="Times New Roman"/>
              </a:rPr>
              <a:t>√</a:t>
            </a:r>
            <a:r>
              <a:rPr lang="en-US" sz="3200" b="1" dirty="0" err="1" smtClean="0">
                <a:latin typeface="Times New Roman"/>
                <a:cs typeface="Times New Roman"/>
              </a:rPr>
              <a:t>s</a:t>
            </a:r>
            <a:r>
              <a:rPr lang="en-US" sz="3200" b="1" baseline="-25000" dirty="0" err="1" smtClean="0">
                <a:latin typeface="Times New Roman"/>
                <a:cs typeface="Times New Roman"/>
              </a:rPr>
              <a:t>NN</a:t>
            </a:r>
            <a:r>
              <a:rPr lang="en-US" sz="3200" b="1" dirty="0" smtClean="0">
                <a:latin typeface="Times New Roman"/>
                <a:cs typeface="Times New Roman"/>
              </a:rPr>
              <a:t> = 200 </a:t>
            </a:r>
            <a:r>
              <a:rPr lang="en-US" sz="3200" b="1" dirty="0" err="1" smtClean="0">
                <a:latin typeface="Times New Roman"/>
                <a:cs typeface="Times New Roman"/>
              </a:rPr>
              <a:t>GeV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>with </a:t>
            </a:r>
            <a:r>
              <a:rPr lang="en-US" sz="3200" b="1" dirty="0">
                <a:latin typeface="Times New Roman"/>
                <a:cs typeface="Times New Roman"/>
              </a:rPr>
              <a:t>STAR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360" y="3797096"/>
            <a:ext cx="8151038" cy="85979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Rongrong Ma (BNL)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STAR Collaboration</a:t>
            </a:r>
          </a:p>
        </p:txBody>
      </p:sp>
      <p:pic>
        <p:nvPicPr>
          <p:cNvPr id="8" name="Picture 7" descr="Rev_Logo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" y="6015890"/>
            <a:ext cx="2097072" cy="77210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94758" y="5124445"/>
            <a:ext cx="5219162" cy="1213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Quark Matter 2015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Kobe Fashion Mart, Kobe, Japan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Sep. 27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– Oct. 3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rd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2015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92" y="0"/>
            <a:ext cx="1836603" cy="1416590"/>
          </a:xfrm>
          <a:prstGeom prst="rect">
            <a:avLst/>
          </a:prstGeom>
        </p:spPr>
      </p:pic>
      <p:pic>
        <p:nvPicPr>
          <p:cNvPr id="14" name="Picture 13" descr="doe_osthum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" y="4379230"/>
            <a:ext cx="1304936" cy="1304936"/>
          </a:xfrm>
          <a:prstGeom prst="rect">
            <a:avLst/>
          </a:prstGeom>
        </p:spPr>
      </p:pic>
      <p:pic>
        <p:nvPicPr>
          <p:cNvPr id="4" name="Picture 3" descr="to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7"/>
            <a:ext cx="5026066" cy="10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yield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1272" y="1050173"/>
            <a:ext cx="3887970" cy="460225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40416" y="5339083"/>
            <a:ext cx="8686800" cy="10261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Consistent with the published di-electron results using Run10 data over the entire kinematic range.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52" y="4399440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46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0" y="681162"/>
            <a:ext cx="4812944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suppression: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8852" y="497662"/>
            <a:ext cx="3747414" cy="610570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05633" y="5424220"/>
            <a:ext cx="8324986" cy="10722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Confirm 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rising R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AA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with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seen in the di-electron channel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41255"/>
              </p:ext>
            </p:extLst>
          </p:nvPr>
        </p:nvGraphicFramePr>
        <p:xfrm>
          <a:off x="4617633" y="498890"/>
          <a:ext cx="3802978" cy="105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Equation" r:id="rId4" imgW="1701800" imgH="469900" progId="Equation.DSMT4">
                  <p:embed/>
                </p:oleObj>
              </mc:Choice>
              <mc:Fallback>
                <p:oleObj name="Equation" r:id="rId4" imgW="1701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7633" y="498890"/>
                        <a:ext cx="3802978" cy="1050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3224780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Scale uncertainty for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inel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coll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1131437" y="2678901"/>
            <a:ext cx="1131437" cy="545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52" y="4399440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1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loser look at the central collisions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6001" cy="477283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94" y="4867720"/>
            <a:ext cx="4495694" cy="1607845"/>
          </a:xfrm>
          <a:ln>
            <a:solidFill>
              <a:srgbClr val="0000FF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Strong suppression at low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issociation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Cold nuclear matter effect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61676" y="4867720"/>
            <a:ext cx="4426504" cy="16078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Less suppression at high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Dissociation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Formation time effect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Feed-down from B-hadrons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18" idx="0"/>
          </p:cNvCxnSpPr>
          <p:nvPr/>
        </p:nvCxnSpPr>
        <p:spPr>
          <a:xfrm flipV="1">
            <a:off x="2324141" y="3849873"/>
            <a:ext cx="1432671" cy="1017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H="1" flipV="1">
            <a:off x="5513256" y="3505898"/>
            <a:ext cx="1361672" cy="1361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52" y="3526707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77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Compare with model calculations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6000" cy="477283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4867720"/>
            <a:ext cx="8654324" cy="1416437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Both models include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dissociation of the prompt J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and contribution of regenerated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latin typeface="Times New Roman"/>
                <a:cs typeface="Times New Roman"/>
              </a:rPr>
              <a:t>qualitatively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reproduce the rising trend seen in the data.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6" y="3637323"/>
            <a:ext cx="2576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>
                <a:latin typeface="Times New Roman"/>
                <a:cs typeface="Times New Roman"/>
              </a:rPr>
              <a:t>STAR PRC 90, 024906 (2014</a:t>
            </a:r>
            <a:r>
              <a:rPr lang="hu-HU" sz="1200" b="1" i="1" dirty="0" smtClean="0">
                <a:latin typeface="Times New Roman"/>
                <a:cs typeface="Times New Roman"/>
              </a:rPr>
              <a:t>)</a:t>
            </a:r>
            <a:endParaRPr lang="hu-HU" sz="1200" b="1" i="1" dirty="0">
              <a:latin typeface="Times New Roman"/>
              <a:cs typeface="Times New Roman"/>
            </a:endParaRP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Y.-p. Liu, et al. PLB 678 (2009) 72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X. Zhao et al. PRC 82 (2010) 064905</a:t>
            </a:r>
          </a:p>
        </p:txBody>
      </p:sp>
    </p:spTree>
    <p:extLst>
      <p:ext uri="{BB962C8B-B14F-4D97-AF65-F5344CB8AC3E}">
        <p14:creationId xmlns:p14="http://schemas.microsoft.com/office/powerpoint/2010/main" val="146497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14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5999" cy="477283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4671762"/>
            <a:ext cx="8654324" cy="150372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Significant suppression for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above 4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 in 0-20% and 20-40% centralities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dissociation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Both models qualitatively reproduce the centrality dependence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82518" y="3266922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Total uncertainty of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reference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69228" y="2959104"/>
            <a:ext cx="1280977" cy="307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56" y="3754115"/>
            <a:ext cx="257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  <a:endParaRPr lang="hu-HU" sz="1200" b="1" i="1" dirty="0">
              <a:latin typeface="Times New Roman"/>
              <a:cs typeface="Times New Roman"/>
            </a:endParaRP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Y.-p. Liu, et al. PLB 678 (2009) 72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X. Zhao et al. PRC 82 (2010) 064905</a:t>
            </a:r>
          </a:p>
        </p:txBody>
      </p:sp>
    </p:spTree>
    <p:extLst>
      <p:ext uri="{BB962C8B-B14F-4D97-AF65-F5344CB8AC3E}">
        <p14:creationId xmlns:p14="http://schemas.microsoft.com/office/powerpoint/2010/main" val="395691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61" y="1164412"/>
            <a:ext cx="3271259" cy="55202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elliptic flow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Primordial: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Regenerated: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52" y="5414143"/>
            <a:ext cx="304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latin typeface="Times New Roman"/>
                <a:cs typeface="Times New Roman"/>
              </a:rPr>
              <a:t>(2013) 052301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L. Yan, P. Zhuang, and N. Xu, PRL 97 (2006) 232301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V. Greco, C.M. Ko, and R. Rapp, PLB 595 (2004) 202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X. Zhao and R. Rapp, arXiv: 0806.1239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Y. Liu, N. Xu and P. Zhuang, NPA </a:t>
            </a:r>
            <a:r>
              <a:rPr lang="hu-HU" sz="1000" b="1" i="1" dirty="0">
                <a:latin typeface="Times New Roman"/>
                <a:cs typeface="Times New Roman"/>
              </a:rPr>
              <a:t>834 (2010) 317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U.W. Heinz and C. Shen, (private communication)</a:t>
            </a:r>
            <a:endParaRPr lang="hu-HU" sz="1000" b="1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982" y="4652893"/>
            <a:ext cx="184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J/</a:t>
            </a:r>
            <a:r>
              <a:rPr lang="en-US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 e</a:t>
            </a:r>
            <a:r>
              <a:rPr lang="en-US" sz="2400" b="1" i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+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+ e</a:t>
            </a:r>
            <a:r>
              <a:rPr lang="en-US" sz="2400" b="1" i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-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034" y="2277479"/>
            <a:ext cx="3821692" cy="44818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above 2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/c, v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is consistent with zero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contribution of regenerated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 is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</a:t>
            </a:r>
            <a:r>
              <a:rPr lang="en-US" dirty="0">
                <a:latin typeface="Times New Roman"/>
                <a:cs typeface="Times New Roman"/>
              </a:rPr>
              <a:t>-flow effects estimated using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-h correlation in </a:t>
            </a:r>
            <a:r>
              <a:rPr lang="en-US" dirty="0" err="1">
                <a:latin typeface="Times New Roman"/>
                <a:cs typeface="Times New Roman"/>
              </a:rPr>
              <a:t>pp</a:t>
            </a:r>
            <a:r>
              <a:rPr lang="en-US" dirty="0">
                <a:latin typeface="Times New Roman"/>
                <a:cs typeface="Times New Roman"/>
              </a:rPr>
              <a:t> collision can account for possible deviation of v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from zero </a:t>
            </a:r>
            <a:r>
              <a:rPr lang="en-US" dirty="0" smtClean="0">
                <a:latin typeface="Times New Roman"/>
                <a:cs typeface="Times New Roman"/>
              </a:rPr>
              <a:t>at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3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61" y="1164412"/>
            <a:ext cx="3271258" cy="55202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the second-order Fourier coefficient (v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Primordial: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Regenerated: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034" y="2759246"/>
            <a:ext cx="3821692" cy="19417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Consistent results from di-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channel within large error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bars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4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measurement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474" y="642488"/>
            <a:ext cx="3215610" cy="4115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5857" y="636353"/>
            <a:ext cx="3220993" cy="41225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70113" y="2400180"/>
            <a:ext cx="790021" cy="380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7209" y="3283518"/>
            <a:ext cx="187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ϒ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~ 50 ± 22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5978" y="4321370"/>
            <a:ext cx="9001566" cy="214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Fit signal distribution after background subtraction: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Mean of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is fixed to PDG value, while width is determined from simulation.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Ratio of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(2S)/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(3S) is fixed to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 value, and shape of bb and </a:t>
            </a:r>
            <a:r>
              <a:rPr lang="en-US" dirty="0" err="1" smtClean="0">
                <a:latin typeface="Times New Roman"/>
                <a:cs typeface="Times New Roman"/>
              </a:rPr>
              <a:t>Drell</a:t>
            </a:r>
            <a:r>
              <a:rPr lang="en-US" dirty="0" smtClean="0">
                <a:latin typeface="Times New Roman"/>
                <a:cs typeface="Times New Roman"/>
              </a:rPr>
              <a:t>-Yan background is estimated using PYTHIA</a:t>
            </a:r>
          </a:p>
          <a:p>
            <a:pPr lvl="1">
              <a:lnSpc>
                <a:spcPct val="120000"/>
              </a:lnSpc>
            </a:pP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12503" y="2620197"/>
            <a:ext cx="1089466" cy="5400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Excess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30058" y="2870209"/>
            <a:ext cx="582446" cy="19001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3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(2S+3S)/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(1S) ratio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45" y="707738"/>
            <a:ext cx="3611617" cy="503141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3028" y="5016026"/>
            <a:ext cx="8212198" cy="1445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statistical error can be further reduced:</a:t>
            </a:r>
            <a:endParaRPr lang="en-US" baseline="300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factor of 7 more statistics with full Run14+16 data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Usage of mix-event can reduce statistical error by √2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24140" y="2002117"/>
            <a:ext cx="3491086" cy="1942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Consistent with di-electron channel within large error bars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346" y="1069964"/>
            <a:ext cx="17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/>
              <a:t>PLB </a:t>
            </a:r>
            <a:r>
              <a:rPr lang="hu-HU" sz="1200" b="1" i="1" dirty="0"/>
              <a:t>735 (2014) </a:t>
            </a:r>
            <a:r>
              <a:rPr lang="hu-HU" sz="1200" b="1" i="1" dirty="0" smtClean="0"/>
              <a:t>127</a:t>
            </a:r>
          </a:p>
          <a:p>
            <a:r>
              <a:rPr lang="en-US" sz="1200" b="1" i="1" dirty="0" smtClean="0"/>
              <a:t>PRL 1029(</a:t>
            </a:r>
            <a:r>
              <a:rPr lang="en-US" sz="1200" b="1" i="1" dirty="0"/>
              <a:t>2012</a:t>
            </a:r>
            <a:r>
              <a:rPr lang="en-US" sz="1200" b="1" i="1" dirty="0" smtClean="0"/>
              <a:t>) 222301</a:t>
            </a:r>
            <a:endParaRPr lang="hu-HU" sz="1200" b="1" i="1" dirty="0"/>
          </a:p>
        </p:txBody>
      </p:sp>
    </p:spTree>
    <p:extLst>
      <p:ext uri="{BB962C8B-B14F-4D97-AF65-F5344CB8AC3E}">
        <p14:creationId xmlns:p14="http://schemas.microsoft.com/office/powerpoint/2010/main" val="193094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89"/>
            <a:ext cx="8229600" cy="6946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Summary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042" y="737686"/>
            <a:ext cx="9001566" cy="5276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First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quarkonium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measurements via di-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channel at mid-rapidity by the STAR experiment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Au+Au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collisions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nvariant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yield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of J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is obtained, and R</a:t>
            </a:r>
            <a:r>
              <a:rPr lang="en-US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AA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rises with </a:t>
            </a:r>
            <a:r>
              <a:rPr lang="en-US" dirty="0" err="1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Significant suppression in central collisions above 4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dissociation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easure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(Run15) to quantify CNM, especially at low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Updated J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8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in di-electron channel combining Run10 and Run11 data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favors small contribution from regeneration above 2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GeV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/c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First sign of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ϒ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signal in di-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channel </a:t>
            </a:r>
            <a:r>
              <a:rPr lang="en-US" smtClean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lang="en-US" smtClean="0">
                <a:solidFill>
                  <a:srgbClr val="0000FF"/>
                </a:solidFill>
                <a:latin typeface="Times New Roman"/>
                <a:cs typeface="Times New Roman"/>
              </a:rPr>
              <a:t>STAR, </a:t>
            </a:r>
            <a:r>
              <a:rPr lang="en-US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latin typeface="Times New Roman"/>
                <a:cs typeface="Times New Roman"/>
              </a:rPr>
              <a:t>a factor of 7 more data is foreseen.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38130" y="6013977"/>
            <a:ext cx="5582073" cy="4772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More data are coming. Stay tuned!</a:t>
            </a:r>
          </a:p>
        </p:txBody>
      </p:sp>
    </p:spTree>
    <p:extLst>
      <p:ext uri="{BB962C8B-B14F-4D97-AF65-F5344CB8AC3E}">
        <p14:creationId xmlns:p14="http://schemas.microsoft.com/office/powerpoint/2010/main" val="35076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353"/>
            <a:ext cx="8229600" cy="469544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Motivation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STAR experiment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Muon</a:t>
            </a:r>
            <a:r>
              <a:rPr lang="en-US" dirty="0" smtClean="0">
                <a:latin typeface="Times New Roman"/>
                <a:cs typeface="Times New Roman"/>
              </a:rPr>
              <a:t> Telescope Detector (MTD)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Analysis results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measurements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Invariant yield and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endParaRPr lang="en-US" dirty="0" smtClean="0">
              <a:latin typeface="Times New Roman"/>
              <a:cs typeface="Times New Roman"/>
            </a:endParaRP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i="1" dirty="0" smtClean="0">
              <a:latin typeface="Times New Roman"/>
              <a:cs typeface="Times New Roman"/>
            </a:endParaRPr>
          </a:p>
          <a:p>
            <a:pPr lvl="1"/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measurement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435" y="6496515"/>
            <a:ext cx="1246302" cy="365125"/>
          </a:xfrm>
        </p:spPr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3132"/>
            <a:ext cx="8229600" cy="993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/>
                <a:cs typeface="Times New Roman"/>
              </a:rPr>
              <a:t>Outline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Backup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76804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: not so easy!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45" y="1031162"/>
            <a:ext cx="8649896" cy="85897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J/</a:t>
            </a:r>
            <a:r>
              <a:rPr lang="en-US" sz="2400" i="1" dirty="0" err="1" smtClean="0">
                <a:latin typeface="Times New Roman"/>
                <a:cs typeface="Times New Roman"/>
              </a:rPr>
              <a:t>ψ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is the ground state of </a:t>
            </a:r>
            <a:r>
              <a:rPr lang="en-US" sz="2400" dirty="0" err="1" smtClean="0">
                <a:latin typeface="Times New Roman"/>
                <a:cs typeface="Times New Roman"/>
              </a:rPr>
              <a:t>charmonia</a:t>
            </a:r>
            <a:r>
              <a:rPr lang="en-US" sz="2400" dirty="0" smtClean="0">
                <a:latin typeface="Times New Roman"/>
                <a:cs typeface="Times New Roman"/>
              </a:rPr>
              <a:t> (</a:t>
            </a:r>
            <a:r>
              <a:rPr lang="en-US" sz="2400" dirty="0" err="1" smtClean="0">
                <a:latin typeface="Times New Roman"/>
                <a:cs typeface="Times New Roman"/>
              </a:rPr>
              <a:t>ccbar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 most abundantly produced and experiences dissociation at top RHIC energy.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23067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81146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2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95887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3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09113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4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60344" y="2497285"/>
            <a:ext cx="8755551" cy="111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Various production mechanisms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Prompt: direct production; decay of </a:t>
            </a:r>
            <a:r>
              <a:rPr lang="en-US" sz="2400" dirty="0" err="1" smtClean="0">
                <a:latin typeface="Times New Roman"/>
                <a:cs typeface="Times New Roman"/>
              </a:rPr>
              <a:t>ψ</a:t>
            </a:r>
            <a:r>
              <a:rPr lang="en-US" sz="2400" dirty="0" smtClean="0">
                <a:latin typeface="Times New Roman"/>
                <a:cs typeface="Times New Roman"/>
              </a:rPr>
              <a:t>(2S) and </a:t>
            </a:r>
            <a:r>
              <a:rPr lang="en-US" sz="2400" dirty="0" err="1" smtClean="0">
                <a:latin typeface="Times New Roman"/>
                <a:cs typeface="Times New Roman"/>
              </a:rPr>
              <a:t>χ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(40%)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Non-prompt: B-meson decay (Up to 20% at high </a:t>
            </a:r>
            <a:r>
              <a:rPr lang="en-US" sz="2400" dirty="0" err="1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8255" y="3610273"/>
            <a:ext cx="8755551" cy="2886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Different effects in play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Hot nuclear matter effects</a:t>
            </a:r>
          </a:p>
          <a:p>
            <a:pPr lvl="2"/>
            <a:r>
              <a:rPr lang="en-US" i="1" dirty="0">
                <a:solidFill>
                  <a:srgbClr val="008000"/>
                </a:solidFill>
                <a:latin typeface="Times New Roman"/>
                <a:cs typeface="Times New Roman"/>
              </a:rPr>
              <a:t>Dissociation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Regeneration of uncorrelated quarks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Medium-induced energy loss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Cold nuclear matter effects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(Anti-)</a:t>
            </a:r>
            <a:r>
              <a:rPr lang="en-US" dirty="0" smtClean="0">
                <a:latin typeface="Times New Roman"/>
                <a:cs typeface="Times New Roman"/>
              </a:rPr>
              <a:t>Shadowing </a:t>
            </a:r>
            <a:r>
              <a:rPr lang="en-US" dirty="0" smtClean="0">
                <a:latin typeface="Times New Roman"/>
                <a:cs typeface="Times New Roman"/>
              </a:rPr>
              <a:t>of nuclear PDF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Cronin effects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Co-mover absorption</a:t>
            </a:r>
          </a:p>
        </p:txBody>
      </p:sp>
      <p:pic>
        <p:nvPicPr>
          <p:cNvPr id="9" name="Picture 8" descr="Screen Shot 2015-09-15 at 1.46.1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24" y="3927611"/>
            <a:ext cx="3640317" cy="252536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70344" y="2060158"/>
            <a:ext cx="2209719" cy="437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4327" y="3650612"/>
            <a:ext cx="17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Phys. Rev. C 82, 064905</a:t>
            </a:r>
          </a:p>
        </p:txBody>
      </p:sp>
    </p:spTree>
    <p:extLst>
      <p:ext uri="{BB962C8B-B14F-4D97-AF65-F5344CB8AC3E}">
        <p14:creationId xmlns:p14="http://schemas.microsoft.com/office/powerpoint/2010/main" val="305818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5" y="556820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: a better but rarer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9" y="1888620"/>
            <a:ext cx="8633458" cy="164197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Much smaller effects from regeneration and co-mover absorption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Sequential melting of different </a:t>
            </a:r>
            <a:r>
              <a:rPr lang="en-US" sz="2800" dirty="0" err="1" smtClean="0">
                <a:latin typeface="Times New Roman"/>
                <a:cs typeface="Times New Roman"/>
              </a:rPr>
              <a:t>ϒ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Low combinatorial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22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2437" y="4161984"/>
            <a:ext cx="6017735" cy="2008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Much lower production rates (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28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&gt;&gt; m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Feed-down contribution to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ϒ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(1S)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Separation of different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ϒ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states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 is very difficult via the di-electron channel due to bremsstrahlung.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20887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5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10406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6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842125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7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5080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8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292438" y="1350106"/>
            <a:ext cx="1767617" cy="43712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Advantage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38090" y="3532996"/>
            <a:ext cx="2071976" cy="43712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Disadvantage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915542"/>
            <a:ext cx="3019952" cy="233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76177" y="3720271"/>
            <a:ext cx="197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/>
              <a:t>Phys. Lett. B 735 (2014) </a:t>
            </a:r>
            <a:r>
              <a:rPr lang="hu-HU" sz="1200" b="1" i="1" dirty="0" smtClean="0"/>
              <a:t>127</a:t>
            </a:r>
            <a:endParaRPr lang="hu-HU" sz="1200" b="1" i="1" dirty="0"/>
          </a:p>
        </p:txBody>
      </p:sp>
    </p:spTree>
    <p:extLst>
      <p:ext uri="{BB962C8B-B14F-4D97-AF65-F5344CB8AC3E}">
        <p14:creationId xmlns:p14="http://schemas.microsoft.com/office/powerpoint/2010/main" val="353373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2" y="273454"/>
            <a:ext cx="8229600" cy="427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Compare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011"/>
            <a:ext cx="4131314" cy="4607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3DE6-B9EC-2D48-8FBF-97994890A68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1526" y="201741"/>
            <a:ext cx="2754630" cy="4648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52" y="5426562"/>
            <a:ext cx="1847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latin typeface="Times New Roman"/>
                <a:cs typeface="Times New Roman"/>
              </a:rPr>
              <a:t>(2013) 052301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7742" y="3947072"/>
            <a:ext cx="4965156" cy="2549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By combining published results with Run11 analysis, the statistical error bar is reduced by a factor of </a:t>
            </a:r>
            <a:r>
              <a:rPr lang="en-US" dirty="0">
                <a:latin typeface="Times New Roman"/>
                <a:cs typeface="Times New Roman"/>
              </a:rPr>
              <a:t>√</a:t>
            </a: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. </a:t>
            </a: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Additional systematic uncertainty is assigned due to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extraction.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41" y="229161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robe QGP with </a:t>
            </a:r>
            <a:r>
              <a:rPr lang="en-US" dirty="0" err="1" smtClean="0">
                <a:latin typeface="Times New Roman"/>
                <a:cs typeface="Times New Roman"/>
              </a:rPr>
              <a:t>quarkonium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44" y="2838271"/>
            <a:ext cx="8492952" cy="47197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Color-screening</a:t>
            </a:r>
            <a:r>
              <a:rPr lang="en-US" sz="2800" dirty="0" smtClean="0">
                <a:latin typeface="Times New Roman"/>
                <a:cs typeface="Times New Roman"/>
              </a:rPr>
              <a:t>: </a:t>
            </a:r>
            <a:r>
              <a:rPr lang="en-US" sz="2800" dirty="0" err="1">
                <a:latin typeface="Times New Roman"/>
                <a:cs typeface="Times New Roman"/>
              </a:rPr>
              <a:t>q</a:t>
            </a:r>
            <a:r>
              <a:rPr lang="en-US" sz="2800" dirty="0" err="1" smtClean="0">
                <a:latin typeface="Times New Roman"/>
                <a:cs typeface="Times New Roman"/>
              </a:rPr>
              <a:t>uarkonia</a:t>
            </a:r>
            <a:r>
              <a:rPr lang="en-US" sz="2800" dirty="0" smtClean="0">
                <a:latin typeface="Times New Roman"/>
                <a:cs typeface="Times New Roman"/>
              </a:rPr>
              <a:t> dissociate in the medium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2698" y="4920359"/>
            <a:ext cx="6937499" cy="800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Thermometer</a:t>
            </a:r>
            <a:r>
              <a:rPr lang="en-US" sz="2800" dirty="0" smtClean="0">
                <a:latin typeface="Times New Roman"/>
                <a:cs typeface="Times New Roman"/>
              </a:rPr>
              <a:t>: different </a:t>
            </a:r>
            <a:r>
              <a:rPr lang="en-US" sz="2800" dirty="0" err="1" smtClean="0">
                <a:latin typeface="Times New Roman"/>
                <a:cs typeface="Times New Roman"/>
              </a:rPr>
              <a:t>quarkonium</a:t>
            </a:r>
            <a:r>
              <a:rPr lang="en-US" sz="2800" dirty="0" smtClean="0">
                <a:latin typeface="Times New Roman"/>
                <a:cs typeface="Times New Roman"/>
              </a:rPr>
              <a:t> states dissociate at different temperatures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439" y="943954"/>
            <a:ext cx="5427719" cy="1816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/>
                <a:cs typeface="Times New Roman"/>
              </a:rPr>
              <a:t>pQCD</a:t>
            </a:r>
            <a:r>
              <a:rPr lang="en-US" sz="2800" dirty="0" smtClean="0">
                <a:latin typeface="Times New Roman"/>
                <a:cs typeface="Times New Roman"/>
              </a:rPr>
              <a:t> predicts a phase transition from confined hadrons to Quark Gluon Plasma (QGP) where </a:t>
            </a:r>
            <a:r>
              <a:rPr lang="en-US" sz="28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partons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are the relevant degrees of freedom. </a:t>
            </a:r>
          </a:p>
        </p:txBody>
      </p:sp>
      <p:pic>
        <p:nvPicPr>
          <p:cNvPr id="7" name="Picture 6" descr="Screen Shot 2015-09-15 at 12.3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" y="3310241"/>
            <a:ext cx="5160141" cy="147870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69657" y="3320236"/>
            <a:ext cx="3056239" cy="98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/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suppression was proposed as a direct proof of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deconfinement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9" descr="LQC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58" y="853947"/>
            <a:ext cx="2725058" cy="2024034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63018"/>
              </p:ext>
            </p:extLst>
          </p:nvPr>
        </p:nvGraphicFramePr>
        <p:xfrm>
          <a:off x="1719601" y="5810250"/>
          <a:ext cx="3490541" cy="49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9601" y="5810250"/>
                        <a:ext cx="3490541" cy="49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22319" y="2644779"/>
            <a:ext cx="3411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latin typeface="Times New Roman"/>
                <a:cs typeface="Times New Roman"/>
              </a:rPr>
              <a:t>Contemp.Phys</a:t>
            </a:r>
            <a:r>
              <a:rPr lang="en-US" sz="1200" b="1" i="1" dirty="0">
                <a:latin typeface="Times New Roman"/>
                <a:cs typeface="Times New Roman"/>
              </a:rPr>
              <a:t>. 42 (2001) </a:t>
            </a:r>
            <a:r>
              <a:rPr lang="en-US" sz="1200" b="1" i="1" dirty="0" smtClean="0">
                <a:latin typeface="Times New Roman"/>
                <a:cs typeface="Times New Roman"/>
              </a:rPr>
              <a:t>209,</a:t>
            </a:r>
            <a:r>
              <a:rPr lang="en-US" sz="1200" b="1" i="1" dirty="0">
                <a:latin typeface="Times New Roman"/>
                <a:cs typeface="Times New Roman"/>
              </a:rPr>
              <a:t> courtesy F. </a:t>
            </a:r>
            <a:r>
              <a:rPr lang="en-US" sz="1200" b="1" i="1" dirty="0" err="1">
                <a:latin typeface="Times New Roman"/>
                <a:cs typeface="Times New Roman"/>
              </a:rPr>
              <a:t>Karsch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3100" y="4178334"/>
            <a:ext cx="2975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Times New Roman"/>
                <a:cs typeface="Times New Roman"/>
              </a:rPr>
              <a:t>T. Matsui and H. </a:t>
            </a:r>
            <a:r>
              <a:rPr lang="en-US" sz="1200" b="1" i="1" dirty="0" err="1" smtClean="0">
                <a:latin typeface="Times New Roman"/>
                <a:cs typeface="Times New Roman"/>
              </a:rPr>
              <a:t>Satz</a:t>
            </a:r>
            <a:r>
              <a:rPr lang="en-US" sz="1200" b="1" i="1" dirty="0" smtClean="0">
                <a:latin typeface="Times New Roman"/>
                <a:cs typeface="Times New Roman"/>
              </a:rPr>
              <a:t> PLB 178 (1986) 416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pic>
        <p:nvPicPr>
          <p:cNvPr id="15" name="Picture 14" descr="thermome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05" y="4439260"/>
            <a:ext cx="1344459" cy="2036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13801" y="6228365"/>
            <a:ext cx="2160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Times New Roman"/>
                <a:cs typeface="Times New Roman"/>
              </a:rPr>
              <a:t>A. </a:t>
            </a:r>
            <a:r>
              <a:rPr lang="en-US" sz="1200" b="1" i="1" dirty="0" err="1" smtClean="0">
                <a:latin typeface="Times New Roman"/>
                <a:cs typeface="Times New Roman"/>
              </a:rPr>
              <a:t>Mocsy</a:t>
            </a:r>
            <a:r>
              <a:rPr lang="en-US" sz="1200" b="1" i="1" dirty="0" smtClean="0">
                <a:latin typeface="Times New Roman"/>
                <a:cs typeface="Times New Roman"/>
              </a:rPr>
              <a:t>, </a:t>
            </a:r>
            <a:r>
              <a:rPr lang="tr-TR" sz="1200" b="1" i="1" dirty="0" smtClean="0">
                <a:latin typeface="Times New Roman"/>
                <a:cs typeface="Times New Roman"/>
              </a:rPr>
              <a:t>EPJC61 (2009) 705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715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olenoid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racker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HIC (STAR)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77" y="1818215"/>
            <a:ext cx="4060728" cy="46783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TPC</a:t>
            </a:r>
            <a:r>
              <a:rPr lang="en-US" sz="2600" dirty="0" smtClean="0">
                <a:latin typeface="Times New Roman"/>
                <a:cs typeface="Times New Roman"/>
              </a:rPr>
              <a:t>: precise momentum and energy loss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TOF</a:t>
            </a:r>
            <a:r>
              <a:rPr lang="en-US" sz="2600" dirty="0" smtClean="0">
                <a:latin typeface="Times New Roman"/>
                <a:cs typeface="Times New Roman"/>
              </a:rPr>
              <a:t>: measure time-of-flight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BEMC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electrons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MTD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</a:t>
            </a:r>
            <a:r>
              <a:rPr lang="en-US" sz="2600" dirty="0" err="1" smtClean="0">
                <a:latin typeface="Times New Roman"/>
                <a:cs typeface="Times New Roman"/>
              </a:rPr>
              <a:t>muons</a:t>
            </a:r>
            <a:endParaRPr lang="en-US" sz="2600" dirty="0">
              <a:latin typeface="Times New Roman"/>
              <a:cs typeface="Times New Roman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Fully installed in 2014 </a:t>
            </a:r>
            <a:r>
              <a:rPr lang="en-US" sz="2400" dirty="0" smtClean="0">
                <a:latin typeface="Times New Roman"/>
                <a:cs typeface="Times New Roman"/>
              </a:rPr>
              <a:t>behind magnet </a:t>
            </a:r>
          </a:p>
          <a:p>
            <a:pPr lvl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recise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timing measurement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(σ~100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ps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2432" y="1731635"/>
            <a:ext cx="5157072" cy="3968369"/>
            <a:chOff x="6903" y="952401"/>
            <a:chExt cx="5957364" cy="4430102"/>
          </a:xfrm>
        </p:grpSpPr>
        <p:pic>
          <p:nvPicPr>
            <p:cNvPr id="7" name="Picture 6" descr="starDiagr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" y="952401"/>
              <a:ext cx="5903613" cy="44301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294575" y="1183284"/>
              <a:ext cx="3669692" cy="21383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uon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elescope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D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etector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 flipH="1">
              <a:off x="2562387" y="1397116"/>
              <a:ext cx="1567034" cy="52211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933128" y="4827817"/>
              <a:ext cx="4602687" cy="31746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arrel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lectro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agnetic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alorimeter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402560" y="3261249"/>
              <a:ext cx="91685" cy="156657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6903" y="4106301"/>
              <a:ext cx="3395657" cy="3174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ime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rojection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hamber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1704732" y="2914925"/>
              <a:ext cx="1282541" cy="119137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70344" y="1123309"/>
            <a:ext cx="6280424" cy="608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Mid-rapidity detector: |</a:t>
            </a:r>
            <a:r>
              <a:rPr lang="en-US" sz="2800" dirty="0" err="1" smtClean="0">
                <a:latin typeface="Times New Roman"/>
                <a:cs typeface="Times New Roman"/>
              </a:rPr>
              <a:t>η</a:t>
            </a:r>
            <a:r>
              <a:rPr lang="en-US" sz="2800" dirty="0" smtClean="0">
                <a:latin typeface="Times New Roman"/>
                <a:cs typeface="Times New Roman"/>
              </a:rPr>
              <a:t>| &lt; 1, 0 &lt; </a:t>
            </a:r>
            <a:r>
              <a:rPr lang="en-US" sz="2800" dirty="0" err="1" smtClean="0">
                <a:latin typeface="Times New Roman"/>
                <a:cs typeface="Times New Roman"/>
              </a:rPr>
              <a:t>φ</a:t>
            </a:r>
            <a:r>
              <a:rPr lang="en-US" sz="2800" dirty="0" smtClean="0">
                <a:latin typeface="Times New Roman"/>
                <a:cs typeface="Times New Roman"/>
              </a:rPr>
              <a:t> &lt; 2π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0344" y="1950155"/>
            <a:ext cx="1742823" cy="3004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ime-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f-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</a:rPr>
              <a:t>light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98570" y="2250624"/>
            <a:ext cx="2001750" cy="83381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9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Telescope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Detector (MTD)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1561" y="1299085"/>
            <a:ext cx="4762682" cy="21806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Separate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2S+3S) from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(1S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)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Potential to separate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(2S) and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(3S) </a:t>
            </a:r>
            <a:r>
              <a:rPr lang="en-US" dirty="0" smtClean="0">
                <a:latin typeface="Times New Roman"/>
                <a:cs typeface="Times New Roman"/>
              </a:rPr>
              <a:t>states as </a:t>
            </a:r>
            <a:r>
              <a:rPr lang="en-US" dirty="0" err="1" smtClean="0">
                <a:latin typeface="Times New Roman"/>
                <a:cs typeface="Times New Roman"/>
              </a:rPr>
              <a:t>muons</a:t>
            </a:r>
            <a:r>
              <a:rPr lang="en-US" dirty="0" smtClean="0">
                <a:latin typeface="Times New Roman"/>
                <a:cs typeface="Times New Roman"/>
              </a:rPr>
              <a:t> suffer less from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bremsstrahlung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561" y="4016409"/>
            <a:ext cx="4762682" cy="169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Relatively high efficiency for J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at low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c</a:t>
            </a:r>
            <a:r>
              <a:rPr lang="en-US" dirty="0" smtClean="0">
                <a:latin typeface="Times New Roman"/>
                <a:cs typeface="Times New Roman"/>
              </a:rPr>
              <a:t>over wide kinematic range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9-23 at 2.0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06" y="1182765"/>
            <a:ext cx="4449893" cy="2344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8230" y="3155807"/>
            <a:ext cx="2940403" cy="3763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7298" y="1880934"/>
            <a:ext cx="126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Simulation</a:t>
            </a:r>
            <a:endParaRPr lang="en-US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304" y="3972612"/>
            <a:ext cx="715315" cy="2757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306803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Analysis details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3056" y="3603106"/>
            <a:ext cx="8337180" cy="275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Muon</a:t>
            </a:r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identification cuts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Energy loss measurement by TPC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Match TPC tracks to MTD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Distance between MTD hits and projected TPC tracks along both z and </a:t>
            </a:r>
            <a:r>
              <a:rPr lang="en-US" sz="2000" dirty="0" err="1" smtClean="0">
                <a:latin typeface="Times New Roman"/>
                <a:cs typeface="Times New Roman"/>
              </a:rPr>
              <a:t>φ</a:t>
            </a:r>
            <a:r>
              <a:rPr lang="en-US" sz="2000" dirty="0" smtClean="0">
                <a:latin typeface="Times New Roman"/>
                <a:cs typeface="Times New Roman"/>
              </a:rPr>
              <a:t> directions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Time difference between MTD measured time and expected travel time of </a:t>
            </a:r>
            <a:r>
              <a:rPr lang="en-US" sz="2000" dirty="0" err="1" smtClean="0">
                <a:latin typeface="Times New Roman"/>
                <a:cs typeface="Times New Roman"/>
              </a:rPr>
              <a:t>muons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056" y="1233455"/>
            <a:ext cx="8650750" cy="220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/>
                <a:cs typeface="Times New Roman"/>
              </a:rPr>
              <a:t>Decay channel: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ϒ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 μ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+ μ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Dimuon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trigger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: two hits in MTD</a:t>
            </a:r>
          </a:p>
          <a:p>
            <a:r>
              <a:rPr lang="en-US" dirty="0">
                <a:latin typeface="Times New Roman"/>
                <a:cs typeface="Times New Roman"/>
              </a:rPr>
              <a:t>Data set: </a:t>
            </a:r>
            <a:r>
              <a:rPr lang="en-US" dirty="0" err="1">
                <a:latin typeface="Times New Roman"/>
                <a:cs typeface="Times New Roman"/>
              </a:rPr>
              <a:t>Au+Au</a:t>
            </a:r>
            <a:r>
              <a:rPr lang="en-US" dirty="0">
                <a:latin typeface="Times New Roman"/>
                <a:cs typeface="Times New Roman"/>
              </a:rPr>
              <a:t> collisions at 200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recorded in 2014</a:t>
            </a: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I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ntegrated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luminosity ~ 14.2 nb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-1</a:t>
            </a:r>
          </a:p>
          <a:p>
            <a:pPr lvl="1"/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O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nly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30% is used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for the results presented here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Equivalent or more data will be taken in 2016</a:t>
            </a:r>
          </a:p>
          <a:p>
            <a:pPr lvl="1"/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5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Extract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yield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4131588"/>
            <a:ext cx="5956099" cy="26388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Signal extraction</a:t>
            </a:r>
            <a:endParaRPr lang="en-US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Mixed-event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latin typeface="Times New Roman"/>
                <a:cs typeface="Times New Roman"/>
              </a:rPr>
              <a:t>combinatorial background.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Fit background-subtracted unlike-sign with Gaussian+pol3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Signal = (counting in[2.9,3.3]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– (residual background)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383" y="657579"/>
            <a:ext cx="3107781" cy="3977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3162" y="755139"/>
            <a:ext cx="3107780" cy="397767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70113" y="2400180"/>
            <a:ext cx="790021" cy="380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1930" y="4407225"/>
            <a:ext cx="3729106" cy="181588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No bremsstrahlung tail</a:t>
            </a: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S/B = 1:23</a:t>
            </a: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 ~ 4000</a:t>
            </a: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Sig ~ 11.5σ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422" y="1693516"/>
            <a:ext cx="888594" cy="335783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yield in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  <a:sym typeface="Wingdings"/>
              </a:rPr>
              <a:t>T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bins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5295285"/>
            <a:ext cx="7903029" cy="10151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Larger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larger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S/B, wider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peak and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fewer signal counts</a:t>
            </a:r>
            <a:endParaRPr lang="en-US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509" y="-159109"/>
            <a:ext cx="3879902" cy="68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yield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QM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1272" y="1050173"/>
            <a:ext cx="3887971" cy="460225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612" y="5295285"/>
            <a:ext cx="8468696" cy="12012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First mid-rapidity measurement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Au+Au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collisions via the di-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channel for 1 &lt;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&lt; 10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131969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branching ratio to di-lepton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1131437" y="3824151"/>
            <a:ext cx="1012693" cy="307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</TotalTime>
  <Words>1805</Words>
  <Application>Microsoft Macintosh PowerPoint</Application>
  <PresentationFormat>On-screen Show (4:3)</PresentationFormat>
  <Paragraphs>242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J/ψ and ϒ measurements in the di-muon channel  in Au+Au collisions at √sNN = 200 GeV  with STAR experiment</vt:lpstr>
      <vt:lpstr>PowerPoint Presentation</vt:lpstr>
      <vt:lpstr>Probe QGP with quarkonium </vt:lpstr>
      <vt:lpstr>The Solenoid Tracker At RHIC (STAR)</vt:lpstr>
      <vt:lpstr>Muon Telescope Detector (MTD)</vt:lpstr>
      <vt:lpstr>Analysis details</vt:lpstr>
      <vt:lpstr>Extract J/ψ yield</vt:lpstr>
      <vt:lpstr>J/ψ yield in pT bins</vt:lpstr>
      <vt:lpstr>Invariant yield of J/ψ </vt:lpstr>
      <vt:lpstr>Invariant yield of J/ψ </vt:lpstr>
      <vt:lpstr>J/ψ suppression:</vt:lpstr>
      <vt:lpstr>Closer look at the central collisions</vt:lpstr>
      <vt:lpstr>Compare with model calculations</vt:lpstr>
      <vt:lpstr>J/ψ RAA vs Npart</vt:lpstr>
      <vt:lpstr>Does J/ψ flow?</vt:lpstr>
      <vt:lpstr>Does J/ψ flow?</vt:lpstr>
      <vt:lpstr>ϒ measurement</vt:lpstr>
      <vt:lpstr>ϒ(2S+3S)/ϒ(1S) ratio</vt:lpstr>
      <vt:lpstr>Summary</vt:lpstr>
      <vt:lpstr>Backup</vt:lpstr>
      <vt:lpstr>J/ψ: not so easy!</vt:lpstr>
      <vt:lpstr>ϒ: a better but rarer probe</vt:lpstr>
      <vt:lpstr>Compare J/ψ v2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MTD status and preview from Run 14</dc:title>
  <dc:creator>admin</dc:creator>
  <cp:lastModifiedBy>Rongrong Ma</cp:lastModifiedBy>
  <cp:revision>314</cp:revision>
  <dcterms:created xsi:type="dcterms:W3CDTF">2014-10-28T14:43:19Z</dcterms:created>
  <dcterms:modified xsi:type="dcterms:W3CDTF">2015-09-28T15:08:52Z</dcterms:modified>
</cp:coreProperties>
</file>