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0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48" r:id="rId4"/>
    <p:sldId id="295" r:id="rId5"/>
    <p:sldId id="339" r:id="rId6"/>
    <p:sldId id="329" r:id="rId7"/>
    <p:sldId id="360" r:id="rId8"/>
    <p:sldId id="359" r:id="rId9"/>
    <p:sldId id="350" r:id="rId10"/>
    <p:sldId id="351" r:id="rId11"/>
    <p:sldId id="352" r:id="rId12"/>
    <p:sldId id="353" r:id="rId13"/>
    <p:sldId id="332" r:id="rId14"/>
    <p:sldId id="341" r:id="rId15"/>
    <p:sldId id="347" r:id="rId16"/>
    <p:sldId id="342" r:id="rId17"/>
    <p:sldId id="313" r:id="rId18"/>
    <p:sldId id="318" r:id="rId19"/>
    <p:sldId id="358" r:id="rId20"/>
    <p:sldId id="355" r:id="rId21"/>
    <p:sldId id="356" r:id="rId22"/>
    <p:sldId id="3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919F1-5049-7F42-A796-69E66BBBA89F}" type="datetimeFigureOut">
              <a:rPr lang="en-US" smtClean="0"/>
              <a:t>5/28/16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EF8F-70AB-9C44-800A-F4E3A27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7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A4DE-AB5B-464C-9435-45A6A47932B8}" type="datetimeFigureOut">
              <a:rPr lang="en-US" smtClean="0"/>
              <a:t>5/28/16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ED90C-1441-4B4C-8F88-AED551B7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Di-</a:t>
            </a:r>
            <a:r>
              <a:rPr lang="en-US" dirty="0" err="1" smtClean="0"/>
              <a:t>muon</a:t>
            </a:r>
            <a:r>
              <a:rPr lang="en-US" dirty="0" smtClean="0"/>
              <a:t> trigger rejection factor is 26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purity</a:t>
            </a:r>
            <a:r>
              <a:rPr lang="en-US" baseline="0" dirty="0" smtClean="0"/>
              <a:t> above 1.5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 is &gt;~85%</a:t>
            </a:r>
          </a:p>
          <a:p>
            <a:r>
              <a:rPr lang="en-US" dirty="0" smtClean="0"/>
              <a:t>#</a:t>
            </a:r>
            <a:r>
              <a:rPr lang="en-US" baseline="0" dirty="0" smtClean="0"/>
              <a:t> of good MTD hits in MB is 1.6, and is 4 in 0-5% most </a:t>
            </a:r>
            <a:r>
              <a:rPr lang="en-US" baseline="0" smtClean="0"/>
              <a:t>central events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D90C-1441-4B4C-8F88-AED551B711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7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4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434" y="6496515"/>
            <a:ext cx="1089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8737" y="6507735"/>
            <a:ext cx="6575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984" y="6496515"/>
            <a:ext cx="73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fld id="{E01985FB-6BE9-A642-8166-EB44060162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435" y="6525055"/>
            <a:ext cx="878346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8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43438"/>
            <a:ext cx="9143999" cy="1200957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Times New Roman"/>
                <a:cs typeface="Times New Roman"/>
              </a:rPr>
              <a:t>New STAR Results</a:t>
            </a:r>
            <a:br>
              <a:rPr lang="en-US" sz="3400" b="1" dirty="0" smtClean="0">
                <a:latin typeface="Times New Roman"/>
                <a:cs typeface="Times New Roman"/>
              </a:rPr>
            </a:br>
            <a:r>
              <a:rPr lang="en-US" sz="3400" b="1" dirty="0" smtClean="0">
                <a:latin typeface="Times New Roman"/>
                <a:cs typeface="Times New Roman"/>
              </a:rPr>
              <a:t>- A </a:t>
            </a:r>
            <a:r>
              <a:rPr lang="en-US" sz="3400" b="1" dirty="0">
                <a:latin typeface="Times New Roman"/>
                <a:cs typeface="Times New Roman"/>
              </a:rPr>
              <a:t>P</a:t>
            </a:r>
            <a:r>
              <a:rPr lang="en-US" sz="3400" b="1" dirty="0" smtClean="0">
                <a:latin typeface="Times New Roman"/>
                <a:cs typeface="Times New Roman"/>
              </a:rPr>
              <a:t>eek into the RHIC Heavy </a:t>
            </a:r>
            <a:r>
              <a:rPr lang="en-US" sz="3400" b="1" dirty="0">
                <a:latin typeface="Times New Roman"/>
                <a:cs typeface="Times New Roman"/>
              </a:rPr>
              <a:t>F</a:t>
            </a:r>
            <a:r>
              <a:rPr lang="en-US" sz="3400" b="1" dirty="0" smtClean="0">
                <a:latin typeface="Times New Roman"/>
                <a:cs typeface="Times New Roman"/>
              </a:rPr>
              <a:t>lavor Era  </a:t>
            </a:r>
            <a:endParaRPr lang="en-US" sz="3400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760" y="2937301"/>
            <a:ext cx="8151038" cy="85979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Rongrong Ma (BNL)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STAR Collaboration</a:t>
            </a:r>
          </a:p>
        </p:txBody>
      </p:sp>
      <p:pic>
        <p:nvPicPr>
          <p:cNvPr id="8" name="Picture 7" descr="Rev_Logo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82" y="5958294"/>
            <a:ext cx="2097072" cy="77210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526831" y="4138640"/>
            <a:ext cx="6414041" cy="121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2016 RHIC&amp;AGS Annual Users’ Meeting Brookhaven National Lab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June 7-10, 2015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 descr="doe_os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8" y="5553064"/>
            <a:ext cx="1304936" cy="1304936"/>
          </a:xfrm>
          <a:prstGeom prst="rect">
            <a:avLst/>
          </a:prstGeom>
        </p:spPr>
      </p:pic>
      <p:pic>
        <p:nvPicPr>
          <p:cNvPr id="7" name="Picture 6" descr="Screen Shot 2016-05-20 at 4.36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3279" cy="1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9" y="1313197"/>
            <a:ext cx="5120051" cy="368427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: data </a:t>
            </a:r>
            <a:r>
              <a:rPr lang="en-US" dirty="0" err="1" smtClean="0">
                <a:latin typeface="Times New Roman"/>
                <a:cs typeface="Times New Roman"/>
              </a:rPr>
              <a:t>vs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153" y="5209911"/>
            <a:ext cx="8292636" cy="9289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Data </a:t>
            </a:r>
            <a:r>
              <a:rPr lang="en-US" dirty="0" smtClean="0">
                <a:latin typeface="Times New Roman"/>
                <a:cs typeface="Times New Roman"/>
              </a:rPr>
              <a:t>favor a </a:t>
            </a:r>
            <a:r>
              <a:rPr lang="en-US" dirty="0" smtClean="0">
                <a:latin typeface="Times New Roman"/>
                <a:cs typeface="Times New Roman"/>
              </a:rPr>
              <a:t>model with charm diffusion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harm quark flows in the medium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10</a:t>
            </a:fld>
            <a:endParaRPr lang="en-US" dirty="0"/>
          </a:p>
        </p:txBody>
      </p:sp>
      <p:pic>
        <p:nvPicPr>
          <p:cNvPr id="16" name="Picture 15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1773" y="1117939"/>
            <a:ext cx="191412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200" b="1" i="1" dirty="0" smtClean="0">
                <a:latin typeface="Times New Roman"/>
                <a:cs typeface="Times New Roman"/>
              </a:rPr>
              <a:t>Theory: arXiv:1506.03981 </a:t>
            </a:r>
            <a:endParaRPr lang="en-US" sz="1200" b="1" i="1" dirty="0">
              <a:latin typeface="Times New Roman"/>
              <a:cs typeface="Times New Roman"/>
            </a:endParaRPr>
          </a:p>
          <a:p>
            <a:pPr marL="0" lvl="1"/>
            <a:r>
              <a:rPr lang="en-US" sz="1200" b="1" i="1" dirty="0" smtClean="0">
                <a:latin typeface="Times New Roman"/>
                <a:cs typeface="Times New Roman"/>
              </a:rPr>
              <a:t>              private comm.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5530" y="3984676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56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70" y="1313197"/>
            <a:ext cx="4707349" cy="368427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baseline="30000" dirty="0" smtClean="0">
                <a:latin typeface="Times New Roman"/>
                <a:cs typeface="Times New Roman"/>
              </a:rPr>
              <a:t>0 </a:t>
            </a:r>
            <a:r>
              <a:rPr lang="en-US" dirty="0" err="1" smtClean="0">
                <a:latin typeface="Times New Roman"/>
                <a:cs typeface="Times New Roman"/>
              </a:rPr>
              <a:t>vs</a:t>
            </a:r>
            <a:r>
              <a:rPr lang="en-US" dirty="0" smtClean="0">
                <a:latin typeface="Times New Roman"/>
                <a:cs typeface="Times New Roman"/>
              </a:rPr>
              <a:t> light hadrons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153" y="5209911"/>
            <a:ext cx="8292636" cy="115311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for 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is systematically lower than </a:t>
            </a:r>
            <a:r>
              <a:rPr lang="en-US" dirty="0" smtClean="0">
                <a:latin typeface="Times New Roman"/>
                <a:cs typeface="Times New Roman"/>
              </a:rPr>
              <a:t>those of </a:t>
            </a:r>
            <a:r>
              <a:rPr lang="en-US" dirty="0" smtClean="0">
                <a:latin typeface="Times New Roman"/>
                <a:cs typeface="Times New Roman"/>
              </a:rPr>
              <a:t>light hadrons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Hints that charm quarks might not be fully thermalized with medium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11</a:t>
            </a:fld>
            <a:endParaRPr lang="en-US" dirty="0"/>
          </a:p>
        </p:txBody>
      </p:sp>
      <p:pic>
        <p:nvPicPr>
          <p:cNvPr id="16" name="Picture 15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3247" y="4637669"/>
            <a:ext cx="2182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STAR: PRL 116 (2016) 062301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530" y="3984676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390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Can theory describe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&amp;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6975" y="5030651"/>
            <a:ext cx="9052171" cy="1207855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avors model with charm diffusion coefficient between 2-11.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Measurements with better precision are needed to discriminate between different models.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12</a:t>
            </a:fld>
            <a:endParaRPr lang="en-US" dirty="0"/>
          </a:p>
        </p:txBody>
      </p:sp>
      <p:pic>
        <p:nvPicPr>
          <p:cNvPr id="16" name="Picture 15" descr="STAR-logo-base-r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" y="1418583"/>
            <a:ext cx="4481089" cy="3279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4" y="1446244"/>
            <a:ext cx="4481089" cy="32244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555" y="914345"/>
            <a:ext cx="191412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200" b="1" i="1" dirty="0" smtClean="0">
                <a:latin typeface="Times New Roman"/>
                <a:cs typeface="Times New Roman"/>
              </a:rPr>
              <a:t>Theory: arXiv:1506.03981</a:t>
            </a:r>
          </a:p>
          <a:p>
            <a:pPr marL="0" lvl="1"/>
            <a:r>
              <a:rPr lang="en-US" sz="1200" b="1" i="1" dirty="0">
                <a:latin typeface="Times New Roman"/>
                <a:cs typeface="Times New Roman"/>
              </a:rPr>
              <a:t> </a:t>
            </a:r>
            <a:r>
              <a:rPr lang="en-US" sz="1200" b="1" i="1" dirty="0" smtClean="0">
                <a:latin typeface="Times New Roman"/>
                <a:cs typeface="Times New Roman"/>
              </a:rPr>
              <a:t>             arXiv</a:t>
            </a:r>
            <a:r>
              <a:rPr lang="en-US" sz="1200" b="1" i="1" dirty="0">
                <a:latin typeface="Times New Roman"/>
                <a:cs typeface="Times New Roman"/>
              </a:rPr>
              <a:t>:1505.01413 </a:t>
            </a:r>
            <a:r>
              <a:rPr lang="en-US" sz="1200" b="1" i="1" dirty="0" smtClean="0">
                <a:latin typeface="Times New Roman"/>
                <a:cs typeface="Times New Roman"/>
              </a:rPr>
              <a:t> </a:t>
            </a:r>
          </a:p>
          <a:p>
            <a:pPr marL="0" lvl="1"/>
            <a:r>
              <a:rPr lang="en-US" sz="1200" b="1" i="1" dirty="0">
                <a:latin typeface="Times New Roman"/>
                <a:cs typeface="Times New Roman"/>
              </a:rPr>
              <a:t> </a:t>
            </a:r>
            <a:r>
              <a:rPr lang="en-US" sz="1200" b="1" i="1" dirty="0" smtClean="0">
                <a:latin typeface="Times New Roman"/>
                <a:cs typeface="Times New Roman"/>
              </a:rPr>
              <a:t>             private comm.</a:t>
            </a:r>
          </a:p>
        </p:txBody>
      </p:sp>
      <p:sp>
        <p:nvSpPr>
          <p:cNvPr id="17" name="矩形 13"/>
          <p:cNvSpPr/>
          <p:nvPr/>
        </p:nvSpPr>
        <p:spPr>
          <a:xfrm>
            <a:off x="1947874" y="949290"/>
            <a:ext cx="2197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 smtClean="0">
                <a:latin typeface="Times New Roman"/>
                <a:cs typeface="Times New Roman"/>
              </a:rPr>
              <a:t>STAR</a:t>
            </a:r>
            <a:r>
              <a:rPr lang="en-US" altLang="zh-CN" sz="1200" b="1" i="1" dirty="0">
                <a:latin typeface="Times New Roman"/>
                <a:cs typeface="Times New Roman"/>
              </a:rPr>
              <a:t>: </a:t>
            </a:r>
            <a:r>
              <a:rPr lang="hu-HU" altLang="zh-CN" sz="1200" b="1" i="1" dirty="0">
                <a:latin typeface="Times New Roman"/>
                <a:cs typeface="Times New Roman"/>
              </a:rPr>
              <a:t>PRL 113 (2014) 142301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505" y="3791962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5445" y="3791962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180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55" y="569093"/>
            <a:ext cx="7624945" cy="545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suppression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Au+Au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collisions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8852" y="171929"/>
            <a:ext cx="3747414" cy="610570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05633" y="5424220"/>
            <a:ext cx="8324986" cy="10722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Distinct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rising R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AA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with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for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all centrality bins as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seen in the di-electron channel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3224780"/>
            <a:ext cx="2262874" cy="722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Scale uncertainty for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inel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coll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1131437" y="2365901"/>
            <a:ext cx="1131437" cy="858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52" y="4399440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13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78" y="593671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loser look at the central collisions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6001" cy="477283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6294" y="4867720"/>
            <a:ext cx="4495694" cy="1607845"/>
          </a:xfrm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Strong suppression at low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issociation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Cold nuclear matter effect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Regeneration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61676" y="4867720"/>
            <a:ext cx="4426504" cy="16078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Less suppression at high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Dissociation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Formation time effect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Feed-down from B-hadrons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18" idx="0"/>
          </p:cNvCxnSpPr>
          <p:nvPr/>
        </p:nvCxnSpPr>
        <p:spPr>
          <a:xfrm flipV="1">
            <a:off x="2324141" y="3849873"/>
            <a:ext cx="1432671" cy="1017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H="1" flipV="1">
            <a:off x="5513256" y="3505898"/>
            <a:ext cx="1361672" cy="1361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52" y="3526707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14</a:t>
            </a:fld>
            <a:endParaRPr lang="en-US" dirty="0"/>
          </a:p>
        </p:txBody>
      </p:sp>
      <p:pic>
        <p:nvPicPr>
          <p:cNvPr id="13" name="Picture 12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78" y="593671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Compare with model calculations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6000" cy="477283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8574" y="4867720"/>
            <a:ext cx="8654324" cy="1416437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Both models include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dissociation of the prompt J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and contribution of regenerated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latin typeface="Times New Roman"/>
                <a:cs typeface="Times New Roman"/>
              </a:rPr>
              <a:t>qualitatively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reproduce the rising trend seen in the data.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6" y="3637323"/>
            <a:ext cx="2576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>
                <a:latin typeface="Times New Roman"/>
                <a:cs typeface="Times New Roman"/>
              </a:rPr>
              <a:t>STAR PRC 90, 024906 (2014</a:t>
            </a:r>
            <a:r>
              <a:rPr lang="hu-HU" sz="1200" b="1" i="1" dirty="0" smtClean="0">
                <a:latin typeface="Times New Roman"/>
                <a:cs typeface="Times New Roman"/>
              </a:rPr>
              <a:t>)</a:t>
            </a:r>
            <a:endParaRPr lang="hu-HU" sz="1200" b="1" i="1" dirty="0">
              <a:latin typeface="Times New Roman"/>
              <a:cs typeface="Times New Roman"/>
            </a:endParaRP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Y.-p. Liu, et al. PLB 678 (2009) 72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X. Zhao et al. PRC 82 (2010) 064905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7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78" y="593671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dissociation at high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0713" y="811673"/>
            <a:ext cx="2999241" cy="417830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8574" y="4823817"/>
            <a:ext cx="8654324" cy="1775801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is consistent with </a:t>
            </a:r>
            <a:r>
              <a:rPr lang="en-US" dirty="0" smtClean="0">
                <a:latin typeface="Times New Roman"/>
                <a:cs typeface="Times New Roman"/>
              </a:rPr>
              <a:t>zero at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regeneration contribution is small </a:t>
            </a:r>
            <a:r>
              <a:rPr lang="en-US" i="1" dirty="0" smtClean="0">
                <a:latin typeface="Times New Roman"/>
                <a:cs typeface="Times New Roman"/>
              </a:rPr>
              <a:t>given finite v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 of charm quarks.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Meanwhile, J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strongly suppressed at high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 central events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dissociation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0546" y="4189939"/>
            <a:ext cx="21796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STAR PLB 722 (2013) 55</a:t>
            </a:r>
            <a:endParaRPr lang="hu-HU" sz="1000" b="1" i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Y.-p. Liu, et al. PLB 678 (2009) 72</a:t>
            </a:r>
          </a:p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X. Zhao et al. PRC 82 (2010) 064905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Picture 11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996" y="521413"/>
            <a:ext cx="2599456" cy="4386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277" y="3842806"/>
            <a:ext cx="304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STAR, PRL 111</a:t>
            </a:r>
            <a:r>
              <a:rPr lang="hu-HU" sz="10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(2013) 052301</a:t>
            </a:r>
          </a:p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L. Yan, P. Zhuang, and N. Xu, PRL 97 (2006) 232301</a:t>
            </a:r>
          </a:p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V. Greco, C.M. Ko, and R. Rapp, PLB 595 (2004) 202</a:t>
            </a:r>
          </a:p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X. Zhao and R. Rapp, arXiv: 0806.1239</a:t>
            </a:r>
          </a:p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Y. Liu, N. Xu and P. Zhuang, NPA </a:t>
            </a:r>
            <a:r>
              <a:rPr lang="hu-HU" sz="10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834 (2010) 317</a:t>
            </a:r>
          </a:p>
          <a:p>
            <a:r>
              <a:rPr lang="hu-HU" sz="1000" b="1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U.W. Heinz and C. Shen, (private communication)</a:t>
            </a:r>
            <a:endParaRPr lang="hu-HU" sz="1000" b="1" i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691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89"/>
            <a:ext cx="8229600" cy="6946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Summary &amp; Outlook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5337" y="812398"/>
            <a:ext cx="8628408" cy="5684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Heavy-flavor results using part of Run14 data taken with newly upgraded MTD and HFT detectors are shown.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 meson by HFT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Charm quarks interact strongly with the medium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Charm quarks also flow with the medium, even though they do not seem to be fully thermalized.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J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by MTD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Distinct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rising R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with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 high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R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&lt; 1 &amp;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~ 0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dissociation in effect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Outlook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Run14&amp;16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data: improve precision of total </a:t>
            </a:r>
            <a:r>
              <a:rPr lang="en-US" dirty="0">
                <a:latin typeface="Times New Roman"/>
                <a:cs typeface="Times New Roman"/>
              </a:rPr>
              <a:t>charm cross-</a:t>
            </a:r>
            <a:r>
              <a:rPr lang="en-US" dirty="0" smtClean="0">
                <a:latin typeface="Times New Roman"/>
                <a:cs typeface="Times New Roman"/>
              </a:rPr>
              <a:t>section; </a:t>
            </a:r>
            <a:r>
              <a:rPr lang="en-US" dirty="0">
                <a:latin typeface="Times New Roman"/>
                <a:cs typeface="Times New Roman"/>
              </a:rPr>
              <a:t>more </a:t>
            </a:r>
            <a:r>
              <a:rPr lang="en-US" dirty="0" smtClean="0">
                <a:latin typeface="Times New Roman"/>
                <a:cs typeface="Times New Roman"/>
              </a:rPr>
              <a:t>differential measurements for D and 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mesons; measurements of even rare probes, e.g. </a:t>
            </a:r>
            <a:r>
              <a:rPr lang="en-US" dirty="0" err="1" smtClean="0">
                <a:latin typeface="Times New Roman"/>
                <a:cs typeface="Times New Roman"/>
              </a:rPr>
              <a:t>Λ</a:t>
            </a:r>
            <a:r>
              <a:rPr lang="en-US" baseline="-25000" dirty="0" err="1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etc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Run15 </a:t>
            </a:r>
            <a:r>
              <a:rPr lang="en-US" dirty="0" err="1" smtClean="0">
                <a:latin typeface="Times New Roman"/>
                <a:cs typeface="Times New Roman"/>
              </a:rPr>
              <a:t>pp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pA</a:t>
            </a:r>
            <a:r>
              <a:rPr lang="en-US" dirty="0" smtClean="0">
                <a:latin typeface="Times New Roman"/>
                <a:cs typeface="Times New Roman"/>
              </a:rPr>
              <a:t> data: important reference measurements &amp; cold nuclear matter effects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 descr="STAR-logo-base-r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Backup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5-20 at 10.5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" y="2100333"/>
            <a:ext cx="4361967" cy="3304790"/>
          </a:xfrm>
          <a:prstGeom prst="rect">
            <a:avLst/>
          </a:prstGeom>
        </p:spPr>
      </p:pic>
      <p:pic>
        <p:nvPicPr>
          <p:cNvPr id="13" name="Picture 12" descr="Screen Shot 2016-05-20 at 10.5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53" y="2029694"/>
            <a:ext cx="4754726" cy="325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Times New Roman"/>
                <a:cs typeface="Times New Roman"/>
              </a:rPr>
              <a:t>D</a:t>
            </a:r>
            <a:r>
              <a:rPr lang="en-US" sz="4000" baseline="-25000" dirty="0" smtClean="0">
                <a:latin typeface="Times New Roman"/>
                <a:cs typeface="Times New Roman"/>
              </a:rPr>
              <a:t>s</a:t>
            </a:r>
            <a:r>
              <a:rPr lang="en-US" sz="4000" dirty="0">
                <a:latin typeface="Times New Roman"/>
                <a:cs typeface="Times New Roman"/>
              </a:rPr>
              <a:t>: strange quark makes difference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153" y="1095788"/>
            <a:ext cx="8292636" cy="8467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AA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of D</a:t>
            </a:r>
            <a:r>
              <a:rPr lang="en-US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&gt; D</a:t>
            </a:r>
            <a:r>
              <a:rPr lang="en-US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0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strangeness enhancement in QGP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of D</a:t>
            </a:r>
            <a:r>
              <a:rPr lang="en-US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&lt; D</a:t>
            </a:r>
            <a:r>
              <a:rPr lang="en-US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0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earlier freeze-out of D</a:t>
            </a:r>
            <a:r>
              <a:rPr lang="en-US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</a:t>
            </a:r>
            <a:endParaRPr lang="en-US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19</a:t>
            </a:fld>
            <a:endParaRPr lang="en-US" dirty="0"/>
          </a:p>
        </p:txBody>
      </p:sp>
      <p:pic>
        <p:nvPicPr>
          <p:cNvPr id="16" name="Picture 15" descr="STAR-logo-base-r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73153" y="5387567"/>
            <a:ext cx="8292636" cy="1011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Calls for more statistics to make conclusive comparison between expectations and measurements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(Run14+16).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7646" y="5128124"/>
            <a:ext cx="2182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STAR: PRL 116 (2016) 062301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875" y="1562442"/>
            <a:ext cx="1761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latin typeface="Times New Roman"/>
                <a:cs typeface="Times New Roman"/>
              </a:rPr>
              <a:t>PRL 110 (2013) 112301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92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353"/>
            <a:ext cx="8229600" cy="46954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Motivation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STAR experiment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Heavy Flavor Tracker (HFT)</a:t>
            </a:r>
          </a:p>
          <a:p>
            <a:pPr lvl="1"/>
            <a:r>
              <a:rPr lang="en-US" dirty="0" err="1" smtClean="0">
                <a:latin typeface="Times New Roman"/>
                <a:cs typeface="Times New Roman"/>
              </a:rPr>
              <a:t>Muon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Telescope Detector (</a:t>
            </a:r>
            <a:r>
              <a:rPr lang="en-US" dirty="0" smtClean="0">
                <a:latin typeface="Times New Roman"/>
                <a:cs typeface="Times New Roman"/>
              </a:rPr>
              <a:t>MTD)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Recent heavy flavor results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AA</a:t>
            </a:r>
            <a:r>
              <a:rPr lang="en-US" dirty="0">
                <a:latin typeface="Times New Roman"/>
                <a:cs typeface="Times New Roman"/>
              </a:rPr>
              <a:t> and v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measurements for D</a:t>
            </a:r>
            <a:r>
              <a:rPr lang="en-US" baseline="30000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AA</a:t>
            </a:r>
            <a:r>
              <a:rPr lang="en-US" dirty="0">
                <a:latin typeface="Times New Roman"/>
                <a:cs typeface="Times New Roman"/>
              </a:rPr>
              <a:t> and v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measurements </a:t>
            </a:r>
            <a:r>
              <a:rPr lang="en-US" dirty="0" smtClean="0">
                <a:latin typeface="Times New Roman"/>
                <a:cs typeface="Times New Roman"/>
              </a:rPr>
              <a:t>for 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Summary &amp; Outlook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435" y="6496515"/>
            <a:ext cx="1246302" cy="365125"/>
          </a:xfrm>
        </p:spPr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3132"/>
            <a:ext cx="8229600" cy="993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/>
                <a:cs typeface="Times New Roman"/>
              </a:rPr>
              <a:t>Outline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Picture 6" descr="STAR-logo-base-r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" y="196269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61" y="1164412"/>
            <a:ext cx="3271258" cy="55202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033" y="835996"/>
            <a:ext cx="9107729" cy="14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the second-order Fourier coefficient (v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Primordial: little or zero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Regenerated: inherit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the constituent charm quarks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034" y="2759246"/>
            <a:ext cx="3821692" cy="19417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Consistent results from di-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channel within large error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bars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0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97"/>
            <a:ext cx="8229600" cy="91544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measurement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474" y="642488"/>
            <a:ext cx="3215610" cy="4115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5857" y="636353"/>
            <a:ext cx="3220993" cy="41225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70113" y="2400180"/>
            <a:ext cx="790021" cy="380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7209" y="3283518"/>
            <a:ext cx="187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ϒ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~ 50 ± 22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5978" y="4321370"/>
            <a:ext cx="9001566" cy="2145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Fit signal distribution after background subtraction: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Mean of 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is fixed to PDG value, while width is determined from simulation.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Ratio of 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(2S)/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(3S) is fixed to </a:t>
            </a:r>
            <a:r>
              <a:rPr lang="en-US" dirty="0" err="1" smtClean="0">
                <a:latin typeface="Times New Roman"/>
                <a:cs typeface="Times New Roman"/>
              </a:rPr>
              <a:t>pp</a:t>
            </a:r>
            <a:r>
              <a:rPr lang="en-US" dirty="0" smtClean="0">
                <a:latin typeface="Times New Roman"/>
                <a:cs typeface="Times New Roman"/>
              </a:rPr>
              <a:t> value, and shape of bb and </a:t>
            </a:r>
            <a:r>
              <a:rPr lang="en-US" dirty="0" err="1" smtClean="0">
                <a:latin typeface="Times New Roman"/>
                <a:cs typeface="Times New Roman"/>
              </a:rPr>
              <a:t>Drell</a:t>
            </a:r>
            <a:r>
              <a:rPr lang="en-US" dirty="0" smtClean="0">
                <a:latin typeface="Times New Roman"/>
                <a:cs typeface="Times New Roman"/>
              </a:rPr>
              <a:t>-Yan background is estimated using PYTHIA</a:t>
            </a:r>
          </a:p>
          <a:p>
            <a:pPr lvl="1">
              <a:lnSpc>
                <a:spcPct val="120000"/>
              </a:lnSpc>
            </a:pP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12503" y="2620197"/>
            <a:ext cx="1089466" cy="5400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Excess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30058" y="2870209"/>
            <a:ext cx="582446" cy="19001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21</a:t>
            </a:fld>
            <a:endParaRPr lang="en-US" dirty="0"/>
          </a:p>
        </p:txBody>
      </p:sp>
      <p:pic>
        <p:nvPicPr>
          <p:cNvPr id="14" name="Picture 13" descr="STAR-logo-base-r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8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(2S+3S)/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(1S) ratio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245" y="707738"/>
            <a:ext cx="3611617" cy="503141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03028" y="5016026"/>
            <a:ext cx="8212198" cy="1445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statistical error can be further reduced:</a:t>
            </a:r>
            <a:endParaRPr lang="en-US" baseline="300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 factor of 7 more statistics with full Run14+16 data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Usage of mix-event can reduce statistical error by √2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24140" y="2002117"/>
            <a:ext cx="3491086" cy="1942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Consistent with di-electron channel within large error bars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346" y="1069964"/>
            <a:ext cx="17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/>
              <a:t>PLB </a:t>
            </a:r>
            <a:r>
              <a:rPr lang="hu-HU" sz="1200" b="1" i="1" dirty="0"/>
              <a:t>735 (2014) </a:t>
            </a:r>
            <a:r>
              <a:rPr lang="hu-HU" sz="1200" b="1" i="1" dirty="0" smtClean="0"/>
              <a:t>127</a:t>
            </a:r>
          </a:p>
          <a:p>
            <a:r>
              <a:rPr lang="en-US" sz="1200" b="1" i="1" dirty="0" smtClean="0"/>
              <a:t>PRL 1029(</a:t>
            </a:r>
            <a:r>
              <a:rPr lang="en-US" sz="1200" b="1" i="1" dirty="0"/>
              <a:t>2012</a:t>
            </a:r>
            <a:r>
              <a:rPr lang="en-US" sz="1200" b="1" i="1" dirty="0" smtClean="0"/>
              <a:t>) 222301</a:t>
            </a:r>
            <a:endParaRPr lang="hu-HU" sz="12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9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9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41" y="229161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Probe QGP with charm quark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5" y="2950181"/>
            <a:ext cx="5831270" cy="36161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quark: m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&gt;&gt; T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QGP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Λ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QCD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roduced in the hard scatterings at the early stage of nuclear collisions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 experience the entire evolution of medium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Charm cross section scales with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N</a:t>
            </a:r>
            <a:r>
              <a:rPr lang="en-US" sz="2400" baseline="-25000" dirty="0" err="1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coll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 in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Au+Au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 collisions  important input for models to calculate regeneration contribution to </a:t>
            </a:r>
            <a:r>
              <a:rPr lang="en-US" sz="2400" dirty="0" err="1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charmonium</a:t>
            </a:r>
            <a:endParaRPr lang="en-US" sz="2400" dirty="0" smtClean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pPr lvl="2">
              <a:lnSpc>
                <a:spcPct val="120000"/>
              </a:lnSpc>
            </a:pP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Currently, 16% uncertainty in 0-10% </a:t>
            </a:r>
            <a:r>
              <a:rPr lang="en-US" sz="2000" dirty="0" err="1" smtClean="0">
                <a:latin typeface="Times New Roman"/>
                <a:cs typeface="Times New Roman"/>
                <a:sym typeface="Wingdings"/>
              </a:rPr>
              <a:t>Au+Au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 events</a:t>
            </a:r>
            <a:r>
              <a:rPr lang="en-US" sz="2000" baseline="30000" dirty="0" smtClean="0">
                <a:latin typeface="Times New Roman"/>
                <a:cs typeface="Times New Roman"/>
                <a:sym typeface="Wingdings"/>
              </a:rPr>
              <a:t>*</a:t>
            </a:r>
            <a:endParaRPr lang="en-US" sz="2000" dirty="0" smtClean="0">
              <a:latin typeface="Times New Roman"/>
              <a:cs typeface="Times New Roman"/>
              <a:sym typeface="Wingdings"/>
            </a:endParaRP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Clean probe at RHIC as contributions from gluon splitting and bottom quark are small.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Times New Roman"/>
                <a:cs typeface="Times New Roman"/>
                <a:sym typeface="Wingdings"/>
              </a:rPr>
              <a:t>Its production rate is well described by </a:t>
            </a:r>
            <a:r>
              <a:rPr lang="en-US" sz="2400" dirty="0" err="1">
                <a:latin typeface="Times New Roman"/>
                <a:cs typeface="Times New Roman"/>
                <a:sym typeface="Wingdings"/>
              </a:rPr>
              <a:t>pQCD</a:t>
            </a:r>
            <a:r>
              <a:rPr lang="en-US" sz="24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in </a:t>
            </a:r>
            <a:r>
              <a:rPr lang="en-US" sz="2400" dirty="0">
                <a:latin typeface="Times New Roman"/>
                <a:cs typeface="Times New Roman"/>
                <a:sym typeface="Wingdings"/>
              </a:rPr>
              <a:t>elementary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collisions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2698" y="978373"/>
            <a:ext cx="5809413" cy="186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err="1" smtClean="0">
                <a:latin typeface="Times New Roman"/>
                <a:cs typeface="Times New Roman"/>
              </a:rPr>
              <a:t>pQCD</a:t>
            </a:r>
            <a:r>
              <a:rPr lang="en-US" sz="2800" dirty="0" smtClean="0">
                <a:latin typeface="Times New Roman"/>
                <a:cs typeface="Times New Roman"/>
              </a:rPr>
              <a:t> predicts a phase transition from confined hadrons to Quark Gluon Plasma (QGP) in heavy-ion collisions where </a:t>
            </a:r>
            <a:r>
              <a:rPr lang="en-US" sz="28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partons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are the relevant degrees of freedom. </a:t>
            </a:r>
          </a:p>
        </p:txBody>
      </p:sp>
      <p:pic>
        <p:nvPicPr>
          <p:cNvPr id="10" name="Picture 9" descr="LQC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11" y="853947"/>
            <a:ext cx="2725058" cy="2024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4789" y="2454519"/>
            <a:ext cx="336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latin typeface="Times New Roman"/>
                <a:cs typeface="Times New Roman"/>
              </a:rPr>
              <a:t>Contemp.Phys</a:t>
            </a:r>
            <a:r>
              <a:rPr lang="en-US" sz="1200" b="1" i="1" dirty="0">
                <a:latin typeface="Times New Roman"/>
                <a:cs typeface="Times New Roman"/>
              </a:rPr>
              <a:t>. 42 (2001) </a:t>
            </a:r>
            <a:r>
              <a:rPr lang="en-US" sz="1200" b="1" i="1" dirty="0" smtClean="0">
                <a:latin typeface="Times New Roman"/>
                <a:cs typeface="Times New Roman"/>
              </a:rPr>
              <a:t>209,</a:t>
            </a:r>
            <a:r>
              <a:rPr lang="en-US" sz="1200" b="1" i="1" dirty="0">
                <a:latin typeface="Times New Roman"/>
                <a:cs typeface="Times New Roman"/>
              </a:rPr>
              <a:t> courtesy F. </a:t>
            </a:r>
            <a:r>
              <a:rPr lang="en-US" sz="1200" b="1" i="1" dirty="0" err="1">
                <a:latin typeface="Times New Roman"/>
                <a:cs typeface="Times New Roman"/>
              </a:rPr>
              <a:t>Karsch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1957" y="5891677"/>
            <a:ext cx="3342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1000" b="1" i="1" dirty="0">
                <a:latin typeface="Times New Roman"/>
                <a:cs typeface="Times New Roman"/>
              </a:rPr>
              <a:t>STAR: </a:t>
            </a:r>
            <a:r>
              <a:rPr lang="en-US" altLang="zh-CN" sz="1000" b="1" i="1" dirty="0">
                <a:latin typeface="Times New Roman"/>
                <a:cs typeface="Times New Roman"/>
              </a:rPr>
              <a:t>PRD 86 (2012) 072013, </a:t>
            </a:r>
            <a:r>
              <a:rPr lang="en-US" altLang="zh-CN" sz="1000" b="1" i="1" dirty="0" smtClean="0">
                <a:latin typeface="Times New Roman"/>
                <a:cs typeface="Times New Roman"/>
              </a:rPr>
              <a:t> </a:t>
            </a:r>
            <a:r>
              <a:rPr lang="hu-HU" altLang="zh-CN" sz="1000" b="1" i="1" dirty="0" smtClean="0">
                <a:latin typeface="Times New Roman"/>
                <a:cs typeface="Times New Roman"/>
              </a:rPr>
              <a:t>NPA </a:t>
            </a:r>
            <a:r>
              <a:rPr lang="hu-HU" altLang="zh-CN" sz="1000" b="1" i="1" dirty="0">
                <a:latin typeface="Times New Roman"/>
                <a:cs typeface="Times New Roman"/>
              </a:rPr>
              <a:t>931 (2014)</a:t>
            </a:r>
            <a:r>
              <a:rPr lang="en-US" altLang="zh-CN" sz="1000" b="1" i="1" dirty="0">
                <a:latin typeface="Times New Roman"/>
                <a:cs typeface="Times New Roman"/>
              </a:rPr>
              <a:t> 520</a:t>
            </a:r>
          </a:p>
          <a:p>
            <a:r>
              <a:rPr lang="en-US" altLang="zh-CN" sz="1000" b="1" i="1" dirty="0">
                <a:latin typeface="Times New Roman"/>
                <a:cs typeface="Times New Roman"/>
              </a:rPr>
              <a:t>CDF: </a:t>
            </a:r>
            <a:r>
              <a:rPr lang="hu-HU" altLang="zh-CN" sz="1000" b="1" i="1" dirty="0">
                <a:latin typeface="Times New Roman"/>
                <a:cs typeface="Times New Roman"/>
              </a:rPr>
              <a:t>PRL 91 (2003) </a:t>
            </a:r>
            <a:r>
              <a:rPr lang="hu-HU" altLang="zh-CN" sz="1000" b="1" i="1" dirty="0" smtClean="0">
                <a:latin typeface="Times New Roman"/>
                <a:cs typeface="Times New Roman"/>
              </a:rPr>
              <a:t>241804</a:t>
            </a:r>
            <a:r>
              <a:rPr lang="en-US" altLang="zh-CN" sz="1000" b="1" i="1" dirty="0" smtClean="0">
                <a:latin typeface="Times New Roman"/>
                <a:cs typeface="Times New Roman"/>
              </a:rPr>
              <a:t>; ALICE</a:t>
            </a:r>
            <a:r>
              <a:rPr lang="en-US" altLang="zh-CN" sz="1000" b="1" i="1" dirty="0">
                <a:latin typeface="Times New Roman"/>
                <a:cs typeface="Times New Roman"/>
              </a:rPr>
              <a:t>: JHEP01 (2012) 128</a:t>
            </a:r>
            <a:endParaRPr lang="fr-FR" altLang="zh-CN" sz="1000" b="1" i="1" dirty="0">
              <a:latin typeface="Times New Roman"/>
              <a:cs typeface="Times New Roman"/>
            </a:endParaRPr>
          </a:p>
          <a:p>
            <a:r>
              <a:rPr lang="it-IT" altLang="zh-CN" sz="1000" b="1" i="1" dirty="0">
                <a:latin typeface="Times New Roman"/>
                <a:cs typeface="Times New Roman"/>
              </a:rPr>
              <a:t>FONLL: PRL 95 (2005) 122001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3</a:t>
            </a:fld>
            <a:endParaRPr lang="en-US" dirty="0"/>
          </a:p>
        </p:txBody>
      </p:sp>
      <p:pic>
        <p:nvPicPr>
          <p:cNvPr id="18" name="Picture 17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38" y="3025437"/>
            <a:ext cx="2871158" cy="287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1372" y="6190704"/>
            <a:ext cx="1539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latin typeface="Times New Roman"/>
                <a:cs typeface="Times New Roman"/>
              </a:rPr>
              <a:t>*PRL </a:t>
            </a:r>
            <a:r>
              <a:rPr lang="en-US" sz="1000" b="1" i="1" dirty="0">
                <a:latin typeface="Times New Roman"/>
                <a:cs typeface="Times New Roman"/>
              </a:rPr>
              <a:t>113 (2014) 142301</a:t>
            </a:r>
          </a:p>
        </p:txBody>
      </p:sp>
    </p:spTree>
    <p:extLst>
      <p:ext uri="{BB962C8B-B14F-4D97-AF65-F5344CB8AC3E}">
        <p14:creationId xmlns:p14="http://schemas.microsoft.com/office/powerpoint/2010/main" val="322347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41" y="229161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robe QGP with </a:t>
            </a:r>
            <a:r>
              <a:rPr lang="en-US" dirty="0" err="1" smtClean="0">
                <a:latin typeface="Times New Roman"/>
                <a:cs typeface="Times New Roman"/>
              </a:rPr>
              <a:t>quarkonium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44" y="1151580"/>
            <a:ext cx="8492952" cy="47197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Color-screening</a:t>
            </a:r>
            <a:r>
              <a:rPr lang="en-US" sz="2800" dirty="0" smtClean="0">
                <a:latin typeface="Times New Roman"/>
                <a:cs typeface="Times New Roman"/>
              </a:rPr>
              <a:t>: </a:t>
            </a:r>
            <a:r>
              <a:rPr lang="en-US" sz="2800" dirty="0" err="1" smtClean="0">
                <a:latin typeface="Times New Roman"/>
                <a:cs typeface="Times New Roman"/>
              </a:rPr>
              <a:t>quarkonium</a:t>
            </a:r>
            <a:r>
              <a:rPr lang="en-US" sz="2800" dirty="0" smtClean="0">
                <a:latin typeface="Times New Roman"/>
                <a:cs typeface="Times New Roman"/>
              </a:rPr>
              <a:t> dissociates in the medium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2941" y="3326721"/>
            <a:ext cx="8783462" cy="3239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latin typeface="Times New Roman"/>
                <a:cs typeface="Times New Roman"/>
              </a:rPr>
              <a:t>However, interpreting 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suppression is no easy job!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lnSpc>
                <a:spcPct val="110000"/>
              </a:lnSpc>
            </a:pPr>
            <a:r>
              <a:rPr lang="en-US" i="1" dirty="0">
                <a:solidFill>
                  <a:srgbClr val="800000"/>
                </a:solidFill>
                <a:latin typeface="Times New Roman"/>
                <a:cs typeface="Times New Roman"/>
              </a:rPr>
              <a:t>Hot nuclear matter effects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Times New Roman"/>
                <a:cs typeface="Times New Roman"/>
              </a:rPr>
              <a:t>Dissociation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Times New Roman"/>
                <a:cs typeface="Times New Roman"/>
              </a:rPr>
              <a:t>Regeneration </a:t>
            </a:r>
            <a:r>
              <a:rPr lang="en-US" dirty="0" smtClean="0">
                <a:latin typeface="Times New Roman"/>
                <a:cs typeface="Times New Roman"/>
              </a:rPr>
              <a:t>from </a:t>
            </a:r>
            <a:r>
              <a:rPr lang="en-US" dirty="0">
                <a:latin typeface="Times New Roman"/>
                <a:cs typeface="Times New Roman"/>
              </a:rPr>
              <a:t>uncorrelated quarks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Times New Roman"/>
                <a:cs typeface="Times New Roman"/>
              </a:rPr>
              <a:t>Medium-induced energy </a:t>
            </a:r>
            <a:r>
              <a:rPr lang="en-US" dirty="0" smtClean="0">
                <a:latin typeface="Times New Roman"/>
                <a:cs typeface="Times New Roman"/>
              </a:rPr>
              <a:t>loss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latin typeface="Times New Roman"/>
                <a:cs typeface="Times New Roman"/>
              </a:rPr>
              <a:t>Formation time effects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lnSpc>
                <a:spcPct val="110000"/>
              </a:lnSpc>
            </a:pPr>
            <a:r>
              <a:rPr lang="en-US" i="1" dirty="0">
                <a:solidFill>
                  <a:srgbClr val="800000"/>
                </a:solidFill>
                <a:latin typeface="Times New Roman"/>
                <a:cs typeface="Times New Roman"/>
              </a:rPr>
              <a:t>Cold nuclear matter effects</a:t>
            </a:r>
          </a:p>
          <a:p>
            <a:pPr lvl="1">
              <a:lnSpc>
                <a:spcPct val="110000"/>
              </a:lnSpc>
            </a:pPr>
            <a:r>
              <a:rPr lang="en-US" i="1" dirty="0">
                <a:solidFill>
                  <a:srgbClr val="800000"/>
                </a:solidFill>
                <a:latin typeface="Times New Roman"/>
                <a:cs typeface="Times New Roman"/>
              </a:rPr>
              <a:t>Feed-down of </a:t>
            </a:r>
            <a:r>
              <a:rPr lang="en-US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excited </a:t>
            </a:r>
            <a:r>
              <a:rPr lang="en-US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charmonium</a:t>
            </a:r>
            <a:r>
              <a:rPr lang="en-US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states</a:t>
            </a:r>
            <a:endParaRPr lang="en-US" i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and B-hadrons</a:t>
            </a:r>
            <a:endParaRPr lang="en-US" i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5-09-15 at 12.3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3" y="1669432"/>
            <a:ext cx="5160141" cy="147870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627073" y="1679427"/>
            <a:ext cx="3056239" cy="98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J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/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suppression was proposed as a direct proof of QGP 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4883" y="2688532"/>
            <a:ext cx="2933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Times New Roman"/>
                <a:cs typeface="Times New Roman"/>
              </a:rPr>
              <a:t>T. Matsui and H. </a:t>
            </a:r>
            <a:r>
              <a:rPr lang="en-US" sz="1200" b="1" i="1" dirty="0" err="1" smtClean="0">
                <a:latin typeface="Times New Roman"/>
                <a:cs typeface="Times New Roman"/>
              </a:rPr>
              <a:t>Satz</a:t>
            </a:r>
            <a:r>
              <a:rPr lang="en-US" sz="1200" b="1" i="1" dirty="0" smtClean="0">
                <a:latin typeface="Times New Roman"/>
                <a:cs typeface="Times New Roman"/>
              </a:rPr>
              <a:t> PLB 178 (1986) 416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4726" y="6247179"/>
            <a:ext cx="17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Phys. Rev. C 82, 064905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4</a:t>
            </a:fld>
            <a:endParaRPr lang="en-US" dirty="0"/>
          </a:p>
        </p:txBody>
      </p:sp>
      <p:pic>
        <p:nvPicPr>
          <p:cNvPr id="20" name="Picture 19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pic>
        <p:nvPicPr>
          <p:cNvPr id="21" name="Picture 20" descr="Screen Shot 2016-05-20 at 5.12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30" y="3922888"/>
            <a:ext cx="3225080" cy="23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r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" y="1383576"/>
            <a:ext cx="5110542" cy="3968369"/>
          </a:xfrm>
          <a:prstGeom prst="rect">
            <a:avLst/>
          </a:prstGeom>
        </p:spPr>
      </p:pic>
      <p:pic>
        <p:nvPicPr>
          <p:cNvPr id="19" name="Picture 13" descr="HFT_pictur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815" y="4285969"/>
            <a:ext cx="2051405" cy="1236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olenoid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racker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977" y="1383576"/>
            <a:ext cx="4060728" cy="42326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TPC</a:t>
            </a:r>
            <a:r>
              <a:rPr lang="en-US" sz="2600" dirty="0" smtClean="0">
                <a:latin typeface="Times New Roman"/>
                <a:cs typeface="Times New Roman"/>
              </a:rPr>
              <a:t>: precise momentum and energy loss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HFT</a:t>
            </a:r>
            <a:r>
              <a:rPr lang="en-US" sz="2600" dirty="0" smtClean="0">
                <a:latin typeface="Times New Roman"/>
                <a:cs typeface="Times New Roman"/>
              </a:rPr>
              <a:t>: topological reconstruction of D meson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n-US" sz="2200" dirty="0" err="1" smtClean="0">
                <a:latin typeface="Times New Roman"/>
                <a:cs typeface="Times New Roman"/>
              </a:rPr>
              <a:t>σ</a:t>
            </a:r>
            <a:r>
              <a:rPr lang="en-US" sz="2200" baseline="-25000" dirty="0" err="1" smtClean="0">
                <a:latin typeface="Times New Roman"/>
                <a:cs typeface="Times New Roman"/>
              </a:rPr>
              <a:t>DCA</a:t>
            </a:r>
            <a:r>
              <a:rPr lang="en-US" sz="2200" dirty="0" smtClean="0">
                <a:latin typeface="Times New Roman"/>
                <a:cs typeface="Times New Roman"/>
              </a:rPr>
              <a:t> &lt; 50 </a:t>
            </a:r>
            <a:r>
              <a:rPr lang="en-US" sz="2200" dirty="0" err="1" smtClean="0">
                <a:latin typeface="Times New Roman"/>
                <a:cs typeface="Times New Roman"/>
              </a:rPr>
              <a:t>μm</a:t>
            </a:r>
            <a:r>
              <a:rPr lang="en-US" sz="2200" dirty="0" smtClean="0">
                <a:latin typeface="Times New Roman"/>
                <a:cs typeface="Times New Roman"/>
              </a:rPr>
              <a:t> for </a:t>
            </a:r>
            <a:r>
              <a:rPr lang="en-US" sz="2200" dirty="0" err="1" smtClean="0">
                <a:latin typeface="Times New Roman"/>
                <a:cs typeface="Times New Roman"/>
              </a:rPr>
              <a:t>kaon</a:t>
            </a:r>
            <a:r>
              <a:rPr lang="en-US" sz="2200" dirty="0" smtClean="0">
                <a:latin typeface="Times New Roman"/>
                <a:cs typeface="Times New Roman"/>
              </a:rPr>
              <a:t> at 750 MeV/c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n-US" sz="2200" dirty="0" smtClean="0">
                <a:latin typeface="Times New Roman"/>
                <a:cs typeface="Times New Roman"/>
              </a:rPr>
              <a:t>1</a:t>
            </a:r>
            <a:r>
              <a:rPr lang="en-US" sz="2200" baseline="30000" dirty="0" smtClean="0">
                <a:latin typeface="Times New Roman"/>
                <a:cs typeface="Times New Roman"/>
              </a:rPr>
              <a:t>st</a:t>
            </a:r>
            <a:r>
              <a:rPr lang="en-US" sz="2200" dirty="0" smtClean="0">
                <a:latin typeface="Times New Roman"/>
                <a:cs typeface="Times New Roman"/>
              </a:rPr>
              <a:t> layer of PXL &lt;0.4%X</a:t>
            </a:r>
            <a:r>
              <a:rPr lang="en-US" sz="2200" baseline="-25000" dirty="0" smtClean="0">
                <a:latin typeface="Times New Roman"/>
                <a:cs typeface="Times New Roman"/>
              </a:rPr>
              <a:t>0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n-US" sz="2200" dirty="0" smtClean="0">
                <a:latin typeface="Times New Roman"/>
                <a:cs typeface="Times New Roman"/>
              </a:rPr>
              <a:t>Take data: 2014-2016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MTD</a:t>
            </a:r>
            <a:r>
              <a:rPr lang="en-US" sz="2600" dirty="0" smtClean="0">
                <a:latin typeface="Times New Roman"/>
                <a:cs typeface="Times New Roman"/>
              </a:rPr>
              <a:t>: trigger on and identify </a:t>
            </a:r>
            <a:r>
              <a:rPr lang="en-US" sz="2600" dirty="0" err="1" smtClean="0">
                <a:latin typeface="Times New Roman"/>
                <a:cs typeface="Times New Roman"/>
              </a:rPr>
              <a:t>muons</a:t>
            </a:r>
            <a:endParaRPr lang="en-US" sz="26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Precise timing measurement (σ~100 </a:t>
            </a:r>
            <a:r>
              <a:rPr lang="en-US" sz="2400" dirty="0" err="1">
                <a:latin typeface="Times New Roman"/>
                <a:cs typeface="Times New Roman"/>
              </a:rPr>
              <a:t>ps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Fully installed in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56937" y="1590395"/>
            <a:ext cx="3176718" cy="1915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M</a:t>
            </a:r>
            <a:r>
              <a:rPr lang="en-US" sz="2000" b="1" dirty="0" err="1" smtClean="0">
                <a:solidFill>
                  <a:schemeClr val="bg1"/>
                </a:solidFill>
              </a:rPr>
              <a:t>uon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elescope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etector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2288772" y="1781940"/>
            <a:ext cx="1356524" cy="46769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1" idx="0"/>
          </p:cNvCxnSpPr>
          <p:nvPr/>
        </p:nvCxnSpPr>
        <p:spPr>
          <a:xfrm flipV="1">
            <a:off x="1505863" y="3104460"/>
            <a:ext cx="1147029" cy="44213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6115" y="3546594"/>
            <a:ext cx="2939496" cy="3386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ime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</a:rPr>
              <a:t>rojection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hamber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35" idx="0"/>
          </p:cNvCxnSpPr>
          <p:nvPr/>
        </p:nvCxnSpPr>
        <p:spPr>
          <a:xfrm flipH="1" flipV="1">
            <a:off x="2812815" y="3104460"/>
            <a:ext cx="1194180" cy="79961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170344" y="885334"/>
            <a:ext cx="6280424" cy="47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Mid-rapidity detector: |</a:t>
            </a:r>
            <a:r>
              <a:rPr lang="en-US" sz="2800" dirty="0" err="1" smtClean="0">
                <a:latin typeface="Times New Roman"/>
                <a:cs typeface="Times New Roman"/>
              </a:rPr>
              <a:t>η</a:t>
            </a:r>
            <a:r>
              <a:rPr lang="en-US" sz="2800" dirty="0" smtClean="0">
                <a:latin typeface="Times New Roman"/>
                <a:cs typeface="Times New Roman"/>
              </a:rPr>
              <a:t>| &lt; 1, 0 &lt; </a:t>
            </a:r>
            <a:r>
              <a:rPr lang="en-US" sz="2800" dirty="0" err="1" smtClean="0">
                <a:latin typeface="Times New Roman"/>
                <a:cs typeface="Times New Roman"/>
              </a:rPr>
              <a:t>φ</a:t>
            </a:r>
            <a:r>
              <a:rPr lang="en-US" sz="2800" dirty="0" smtClean="0">
                <a:latin typeface="Times New Roman"/>
                <a:cs typeface="Times New Roman"/>
              </a:rPr>
              <a:t> &lt; 2π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657537" y="3904074"/>
            <a:ext cx="2698915" cy="28222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b="1" dirty="0" smtClean="0">
                <a:solidFill>
                  <a:schemeClr val="bg1"/>
                </a:solidFill>
              </a:rPr>
              <a:t>eavy</a:t>
            </a:r>
            <a:r>
              <a:rPr lang="en-US" sz="2000" b="1" dirty="0" smtClean="0">
                <a:solidFill>
                  <a:srgbClr val="FF0000"/>
                </a:solidFill>
              </a:rPr>
              <a:t> F</a:t>
            </a:r>
            <a:r>
              <a:rPr lang="en-US" sz="2000" b="1" dirty="0" smtClean="0">
                <a:solidFill>
                  <a:srgbClr val="FFFFFF"/>
                </a:solidFill>
              </a:rPr>
              <a:t>lavor</a:t>
            </a:r>
            <a:r>
              <a:rPr lang="en-US" sz="2000" b="1" dirty="0" smtClean="0">
                <a:solidFill>
                  <a:srgbClr val="FF0000"/>
                </a:solidFill>
              </a:rPr>
              <a:t> T</a:t>
            </a:r>
            <a:r>
              <a:rPr lang="en-US" sz="2000" b="1" dirty="0" smtClean="0">
                <a:solidFill>
                  <a:srgbClr val="FFFFFF"/>
                </a:solidFill>
              </a:rPr>
              <a:t>racker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5</a:t>
            </a:fld>
            <a:endParaRPr lang="en-US" dirty="0"/>
          </a:p>
        </p:txBody>
      </p:sp>
      <p:pic>
        <p:nvPicPr>
          <p:cNvPr id="34" name="Picture 33" descr="STAR-logo-base-re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170344" y="5747921"/>
            <a:ext cx="8672619" cy="63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70% (HFT) and 30% (MTD) of Run14 data were used for results shown here.</a:t>
            </a:r>
            <a:endParaRPr lang="en-US" sz="2200" i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279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9779" y="1299949"/>
            <a:ext cx="4948296" cy="11459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&gt; 1 for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~ 1.5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coalescence with the flowing medium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6" y="1639757"/>
            <a:ext cx="4490395" cy="32866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7" name="Picture 16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4034" y="2584721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矩形 13"/>
          <p:cNvSpPr/>
          <p:nvPr/>
        </p:nvSpPr>
        <p:spPr>
          <a:xfrm>
            <a:off x="386572" y="5104173"/>
            <a:ext cx="2197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 smtClean="0">
                <a:latin typeface="Times New Roman"/>
                <a:cs typeface="Times New Roman"/>
              </a:rPr>
              <a:t>STAR</a:t>
            </a:r>
            <a:r>
              <a:rPr lang="en-US" altLang="zh-CN" sz="1200" b="1" i="1" dirty="0">
                <a:latin typeface="Times New Roman"/>
                <a:cs typeface="Times New Roman"/>
              </a:rPr>
              <a:t>: </a:t>
            </a:r>
            <a:r>
              <a:rPr lang="hu-HU" altLang="zh-CN" sz="1200" b="1" i="1" dirty="0">
                <a:latin typeface="Times New Roman"/>
                <a:cs typeface="Times New Roman"/>
              </a:rPr>
              <a:t>PRL 113 (2014) 142301</a:t>
            </a:r>
          </a:p>
        </p:txBody>
      </p:sp>
    </p:spTree>
    <p:extLst>
      <p:ext uri="{BB962C8B-B14F-4D97-AF65-F5344CB8AC3E}">
        <p14:creationId xmlns:p14="http://schemas.microsoft.com/office/powerpoint/2010/main" val="107972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9779" y="1299949"/>
            <a:ext cx="4948296" cy="11459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&gt; 1 for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~ 1.5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coalescence with the flowing medium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6" y="1639757"/>
            <a:ext cx="4490395" cy="32866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289779" y="2769387"/>
            <a:ext cx="4948296" cy="110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&lt;&lt; 1 for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2.5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 charm-medium interaction leading to sizable energy loss</a:t>
            </a:r>
          </a:p>
        </p:txBody>
      </p:sp>
      <p:pic>
        <p:nvPicPr>
          <p:cNvPr id="17" name="Picture 16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4034" y="2584721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矩形 13"/>
          <p:cNvSpPr/>
          <p:nvPr/>
        </p:nvSpPr>
        <p:spPr>
          <a:xfrm>
            <a:off x="386572" y="5104173"/>
            <a:ext cx="2197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 smtClean="0">
                <a:latin typeface="Times New Roman"/>
                <a:cs typeface="Times New Roman"/>
              </a:rPr>
              <a:t>STAR</a:t>
            </a:r>
            <a:r>
              <a:rPr lang="en-US" altLang="zh-CN" sz="1200" b="1" i="1" dirty="0">
                <a:latin typeface="Times New Roman"/>
                <a:cs typeface="Times New Roman"/>
              </a:rPr>
              <a:t>: </a:t>
            </a:r>
            <a:r>
              <a:rPr lang="hu-HU" altLang="zh-CN" sz="1200" b="1" i="1" dirty="0">
                <a:latin typeface="Times New Roman"/>
                <a:cs typeface="Times New Roman"/>
              </a:rPr>
              <a:t>PRL 113 (2014) 142301</a:t>
            </a:r>
          </a:p>
        </p:txBody>
      </p:sp>
    </p:spTree>
    <p:extLst>
      <p:ext uri="{BB962C8B-B14F-4D97-AF65-F5344CB8AC3E}">
        <p14:creationId xmlns:p14="http://schemas.microsoft.com/office/powerpoint/2010/main" val="284139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9779" y="1299949"/>
            <a:ext cx="4948296" cy="11459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&gt; 1 for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~ 1.5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coalescence with the flowing medium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6" y="1639757"/>
            <a:ext cx="4490394" cy="32866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289779" y="2769387"/>
            <a:ext cx="4948296" cy="110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 &lt;&lt; 1 for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2.5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 charm-medium interaction leading to sizable energy loss</a:t>
            </a:r>
          </a:p>
        </p:txBody>
      </p:sp>
      <p:pic>
        <p:nvPicPr>
          <p:cNvPr id="17" name="Picture 16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4034" y="2584721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矩形 13"/>
          <p:cNvSpPr/>
          <p:nvPr/>
        </p:nvSpPr>
        <p:spPr>
          <a:xfrm>
            <a:off x="386572" y="5104173"/>
            <a:ext cx="2197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 smtClean="0">
                <a:latin typeface="Times New Roman"/>
                <a:cs typeface="Times New Roman"/>
              </a:rPr>
              <a:t>STAR</a:t>
            </a:r>
            <a:r>
              <a:rPr lang="en-US" altLang="zh-CN" sz="1200" b="1" i="1" dirty="0">
                <a:latin typeface="Times New Roman"/>
                <a:cs typeface="Times New Roman"/>
              </a:rPr>
              <a:t>: </a:t>
            </a:r>
            <a:r>
              <a:rPr lang="hu-HU" altLang="zh-CN" sz="1200" b="1" i="1" dirty="0">
                <a:latin typeface="Times New Roman"/>
                <a:cs typeface="Times New Roman"/>
              </a:rPr>
              <a:t>PRL 113 (2014) 142301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52425" y="4197021"/>
            <a:ext cx="4891575" cy="2021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Similar suppression as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pions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at high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Collisional energy loss is important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Shapes of </a:t>
            </a:r>
            <a:r>
              <a:rPr lang="en-US" dirty="0" err="1" smtClean="0">
                <a:latin typeface="Times New Roman"/>
                <a:cs typeface="Times New Roman"/>
              </a:rPr>
              <a:t>parton</a:t>
            </a:r>
            <a:r>
              <a:rPr lang="en-US" dirty="0" smtClean="0">
                <a:latin typeface="Times New Roman"/>
                <a:cs typeface="Times New Roman"/>
              </a:rPr>
              <a:t> spectrum &amp; fragmentation function need to be taken into account.</a:t>
            </a:r>
          </a:p>
        </p:txBody>
      </p:sp>
    </p:spTree>
    <p:extLst>
      <p:ext uri="{BB962C8B-B14F-4D97-AF65-F5344CB8AC3E}">
        <p14:creationId xmlns:p14="http://schemas.microsoft.com/office/powerpoint/2010/main" val="10690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First 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measurement at RHIC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Ma, RHIC&amp;AGS Users' Meet 2016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153" y="5209912"/>
            <a:ext cx="8292636" cy="4802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Finite D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observed above </a:t>
            </a:r>
            <a:r>
              <a:rPr lang="en-US" dirty="0" smtClean="0">
                <a:latin typeface="Times New Roman"/>
                <a:cs typeface="Times New Roman"/>
              </a:rPr>
              <a:t>2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9</a:t>
            </a:fld>
            <a:endParaRPr lang="en-US" dirty="0"/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8" y="1313197"/>
            <a:ext cx="5120053" cy="368427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6" name="Picture 15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9" y="-33071"/>
            <a:ext cx="1311333" cy="1011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5530" y="3984676"/>
            <a:ext cx="1712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836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5207</TotalTime>
  <Words>1840</Words>
  <Application>Microsoft Macintosh PowerPoint</Application>
  <PresentationFormat>On-screen Show (4:3)</PresentationFormat>
  <Paragraphs>236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New STAR Results - A Peek into the RHIC Heavy Flavor Era  </vt:lpstr>
      <vt:lpstr>PowerPoint Presentation</vt:lpstr>
      <vt:lpstr>Probe QGP with charm quark</vt:lpstr>
      <vt:lpstr>Probe QGP with quarkonium </vt:lpstr>
      <vt:lpstr>The Solenoid Tracker At RHIC</vt:lpstr>
      <vt:lpstr>D0 RAA in central Au+Au collisions</vt:lpstr>
      <vt:lpstr>D0 RAA in central Au+Au collisions</vt:lpstr>
      <vt:lpstr>D0 RAA in central Au+Au collisions</vt:lpstr>
      <vt:lpstr>First D0 v2 measurement at RHIC</vt:lpstr>
      <vt:lpstr>D0 v2: data vs model</vt:lpstr>
      <vt:lpstr>v2: D0 vs light hadrons </vt:lpstr>
      <vt:lpstr>Can theory describe RAA &amp; v2?</vt:lpstr>
      <vt:lpstr>J/ψ suppression in Au+Au collisions</vt:lpstr>
      <vt:lpstr>Closer look at the central collisions</vt:lpstr>
      <vt:lpstr>Compare with model calculations</vt:lpstr>
      <vt:lpstr>J/ψ dissociation at high pT</vt:lpstr>
      <vt:lpstr>Summary &amp; Outlook</vt:lpstr>
      <vt:lpstr>Backup</vt:lpstr>
      <vt:lpstr>Ds: strange quark makes difference </vt:lpstr>
      <vt:lpstr>Does J/ψ flow?</vt:lpstr>
      <vt:lpstr>ϒ measurement</vt:lpstr>
      <vt:lpstr>ϒ(2S+3S)/ϒ(1S) ratio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MTD status and preview from Run 14</dc:title>
  <dc:creator>admin</dc:creator>
  <cp:lastModifiedBy>Rongrong Ma</cp:lastModifiedBy>
  <cp:revision>369</cp:revision>
  <dcterms:created xsi:type="dcterms:W3CDTF">2014-10-28T14:43:19Z</dcterms:created>
  <dcterms:modified xsi:type="dcterms:W3CDTF">2016-05-28T18:01:33Z</dcterms:modified>
</cp:coreProperties>
</file>