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2" r:id="rId1"/>
  </p:sldMasterIdLst>
  <p:notesMasterIdLst>
    <p:notesMasterId r:id="rId58"/>
  </p:notesMasterIdLst>
  <p:handoutMasterIdLst>
    <p:handoutMasterId r:id="rId59"/>
  </p:handoutMasterIdLst>
  <p:sldIdLst>
    <p:sldId id="257" r:id="rId2"/>
    <p:sldId id="305" r:id="rId3"/>
    <p:sldId id="307" r:id="rId4"/>
    <p:sldId id="332" r:id="rId5"/>
    <p:sldId id="333" r:id="rId6"/>
    <p:sldId id="331" r:id="rId7"/>
    <p:sldId id="356" r:id="rId8"/>
    <p:sldId id="339" r:id="rId9"/>
    <p:sldId id="340" r:id="rId10"/>
    <p:sldId id="334" r:id="rId11"/>
    <p:sldId id="342" r:id="rId12"/>
    <p:sldId id="343" r:id="rId13"/>
    <p:sldId id="344" r:id="rId14"/>
    <p:sldId id="345" r:id="rId15"/>
    <p:sldId id="346" r:id="rId16"/>
    <p:sldId id="338" r:id="rId17"/>
    <p:sldId id="350" r:id="rId18"/>
    <p:sldId id="355" r:id="rId19"/>
    <p:sldId id="328" r:id="rId20"/>
    <p:sldId id="364" r:id="rId21"/>
    <p:sldId id="391" r:id="rId22"/>
    <p:sldId id="347" r:id="rId23"/>
    <p:sldId id="337" r:id="rId24"/>
    <p:sldId id="321" r:id="rId25"/>
    <p:sldId id="393" r:id="rId26"/>
    <p:sldId id="323" r:id="rId27"/>
    <p:sldId id="324" r:id="rId28"/>
    <p:sldId id="394" r:id="rId29"/>
    <p:sldId id="379" r:id="rId30"/>
    <p:sldId id="381" r:id="rId31"/>
    <p:sldId id="382" r:id="rId32"/>
    <p:sldId id="383" r:id="rId33"/>
    <p:sldId id="384" r:id="rId34"/>
    <p:sldId id="395" r:id="rId35"/>
    <p:sldId id="403" r:id="rId36"/>
    <p:sldId id="400" r:id="rId37"/>
    <p:sldId id="396" r:id="rId38"/>
    <p:sldId id="404" r:id="rId39"/>
    <p:sldId id="316" r:id="rId40"/>
    <p:sldId id="392" r:id="rId41"/>
    <p:sldId id="405" r:id="rId42"/>
    <p:sldId id="398" r:id="rId43"/>
    <p:sldId id="388" r:id="rId44"/>
    <p:sldId id="387" r:id="rId45"/>
    <p:sldId id="365" r:id="rId46"/>
    <p:sldId id="370" r:id="rId47"/>
    <p:sldId id="378" r:id="rId48"/>
    <p:sldId id="367" r:id="rId49"/>
    <p:sldId id="368" r:id="rId50"/>
    <p:sldId id="362" r:id="rId51"/>
    <p:sldId id="357" r:id="rId52"/>
    <p:sldId id="358" r:id="rId53"/>
    <p:sldId id="359" r:id="rId54"/>
    <p:sldId id="360" r:id="rId55"/>
    <p:sldId id="361" r:id="rId56"/>
    <p:sldId id="366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5" autoAdjust="0"/>
    <p:restoredTop sz="99841" autoAdjust="0"/>
  </p:normalViewPr>
  <p:slideViewPr>
    <p:cSldViewPr snapToGrid="0" snapToObjects="1">
      <p:cViewPr varScale="1">
        <p:scale>
          <a:sx n="100" d="100"/>
          <a:sy n="100" d="100"/>
        </p:scale>
        <p:origin x="-4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-24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936F9-BC4D-A441-955A-31445A6A78F2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39DA2-1903-264E-A800-B3B3930C7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32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5D561-EF55-134F-BA60-9D49913E6D67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F923F-BFA4-3A4B-A334-5D1CE27F4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7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F923F-BFA4-3A4B-A334-5D1CE27F48B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5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4" y="20601"/>
            <a:ext cx="8594725" cy="8322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078493"/>
            <a:ext cx="8042276" cy="4865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458230"/>
            <a:ext cx="53653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225E84F4-6271-5545-82DE-A1ADB9D351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R-logo-base-black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35" y="-88900"/>
            <a:ext cx="1333705" cy="1028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8.emf"/><Relationship Id="rId7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36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.energy.gov/~/media/np/nsac/pdf/2015LRP/2015_LRPNS_091815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2" descr="STAR_B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2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9104" y="136545"/>
            <a:ext cx="4670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STAR Detector Upgrades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0954" cy="914400"/>
          </a:xfrm>
          <a:prstGeom prst="rect">
            <a:avLst/>
          </a:prstGeom>
        </p:spPr>
      </p:pic>
      <p:sp>
        <p:nvSpPr>
          <p:cNvPr id="68" name="Rectangle 3"/>
          <p:cNvSpPr txBox="1">
            <a:spLocks noChangeArrowheads="1"/>
          </p:cNvSpPr>
          <p:nvPr/>
        </p:nvSpPr>
        <p:spPr>
          <a:xfrm>
            <a:off x="5749252" y="3487822"/>
            <a:ext cx="3394748" cy="2343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>
                <a:solidFill>
                  <a:schemeClr val="bg1"/>
                </a:solidFill>
                <a:latin typeface="Arial"/>
                <a:cs typeface="Arial"/>
              </a:rPr>
              <a:t>Rosi Reed</a:t>
            </a:r>
          </a:p>
          <a:p>
            <a:r>
              <a:rPr lang="en-US" sz="2700" dirty="0">
                <a:solidFill>
                  <a:schemeClr val="bg1"/>
                </a:solidFill>
                <a:latin typeface="Arial"/>
                <a:cs typeface="Arial"/>
              </a:rPr>
              <a:t>Lehigh University </a:t>
            </a:r>
            <a:endParaRPr lang="en-US" sz="27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700" dirty="0" smtClean="0">
                <a:solidFill>
                  <a:schemeClr val="bg1"/>
                </a:solidFill>
                <a:latin typeface="Arial"/>
                <a:cs typeface="Arial"/>
              </a:rPr>
              <a:t>For the STAR Collaboration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6147" b="26574"/>
          <a:stretch/>
        </p:blipFill>
        <p:spPr>
          <a:xfrm>
            <a:off x="5884368" y="5466472"/>
            <a:ext cx="3048000" cy="102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8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741" y="957010"/>
            <a:ext cx="7439124" cy="359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2452898" y="4375148"/>
            <a:ext cx="5289306" cy="1900520"/>
            <a:chOff x="405893" y="4362266"/>
            <a:chExt cx="5289306" cy="1900520"/>
          </a:xfrm>
        </p:grpSpPr>
        <p:grpSp>
          <p:nvGrpSpPr>
            <p:cNvPr id="9" name="Group 14"/>
            <p:cNvGrpSpPr/>
            <p:nvPr/>
          </p:nvGrpSpPr>
          <p:grpSpPr>
            <a:xfrm>
              <a:off x="405893" y="4362266"/>
              <a:ext cx="5289306" cy="1900520"/>
              <a:chOff x="807873" y="4624580"/>
              <a:chExt cx="5289306" cy="190052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807873" y="4624580"/>
                <a:ext cx="5289306" cy="1900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300"/>
                  </a:lnSpc>
                </a:pPr>
                <a:endParaRPr lang="en-US" sz="2000" dirty="0" smtClean="0">
                  <a:solidFill>
                    <a:srgbClr val="0000FF"/>
                  </a:solidFill>
                </a:endParaRPr>
              </a:p>
              <a:p>
                <a:pPr>
                  <a:lnSpc>
                    <a:spcPts val="2300"/>
                  </a:lnSpc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TPC                       </a:t>
                </a:r>
                <a:r>
                  <a:rPr lang="en-US" sz="2000" dirty="0" err="1" smtClean="0">
                    <a:solidFill>
                      <a:srgbClr val="FF0000"/>
                    </a:solidFill>
                  </a:rPr>
                  <a:t>iTPC</a:t>
                </a:r>
                <a:endParaRPr lang="en-US" sz="2000" dirty="0" smtClean="0">
                  <a:solidFill>
                    <a:srgbClr val="FF0000"/>
                  </a:solidFill>
                </a:endParaRPr>
              </a:p>
              <a:p>
                <a:pPr>
                  <a:lnSpc>
                    <a:spcPts val="2300"/>
                  </a:lnSpc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Sparse pads   </a:t>
                </a:r>
                <a:r>
                  <a:rPr lang="en-US" sz="700" dirty="0" smtClean="0">
                    <a:solidFill>
                      <a:srgbClr val="0000FF"/>
                    </a:solidFill>
                  </a:rPr>
                  <a:t>     	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cover full area;</a:t>
                </a:r>
              </a:p>
              <a:p>
                <a:pPr>
                  <a:lnSpc>
                    <a:spcPts val="2400"/>
                  </a:lnSpc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                            </a:t>
                </a:r>
                <a:r>
                  <a:rPr 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better </a:t>
                </a:r>
                <a:r>
                  <a:rPr lang="en-US" sz="2000" i="1" dirty="0" err="1" smtClean="0">
                    <a:solidFill>
                      <a:srgbClr val="FF0000"/>
                    </a:solidFill>
                  </a:rPr>
                  <a:t>dE</a:t>
                </a:r>
                <a:r>
                  <a:rPr lang="en-US" sz="2000" i="1" dirty="0" smtClean="0">
                    <a:solidFill>
                      <a:srgbClr val="FF0000"/>
                    </a:solidFill>
                  </a:rPr>
                  <a:t>/dx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;</a:t>
                </a:r>
                <a:endParaRPr lang="en-US" sz="2000" dirty="0" smtClean="0">
                  <a:solidFill>
                    <a:srgbClr val="0000FF"/>
                  </a:solidFill>
                </a:endParaRPr>
              </a:p>
              <a:p>
                <a:pPr>
                  <a:lnSpc>
                    <a:spcPts val="2400"/>
                  </a:lnSpc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    −1 &lt; </a:t>
                </a:r>
                <a:r>
                  <a:rPr lang="en-US" sz="2000" dirty="0" smtClean="0">
                    <a:solidFill>
                      <a:srgbClr val="0000FF"/>
                    </a:solidFill>
                    <a:latin typeface="Symbol" pitchFamily="18" charset="2"/>
                  </a:rPr>
                  <a:t>h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&lt; 1         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−1.5</a:t>
                </a:r>
                <a:r>
                  <a:rPr lang="en-US" sz="1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&lt;</a:t>
                </a:r>
                <a:r>
                  <a:rPr lang="en-US" sz="1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Symbol" pitchFamily="18" charset="2"/>
                  </a:rPr>
                  <a:t>h</a:t>
                </a:r>
                <a:r>
                  <a:rPr lang="en-US" sz="1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&lt;</a:t>
                </a:r>
                <a:r>
                  <a:rPr lang="en-US" sz="1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1.5;</a:t>
                </a:r>
              </a:p>
              <a:p>
                <a:pPr>
                  <a:lnSpc>
                    <a:spcPts val="2400"/>
                  </a:lnSpc>
                </a:pPr>
                <a:r>
                  <a:rPr lang="en-US" sz="2000" i="1" dirty="0" err="1" smtClean="0">
                    <a:solidFill>
                      <a:srgbClr val="0000FF"/>
                    </a:solidFill>
                  </a:rPr>
                  <a:t>p</a:t>
                </a:r>
                <a:r>
                  <a:rPr lang="en-US" sz="2000" baseline="-25000" dirty="0" err="1" smtClean="0">
                    <a:solidFill>
                      <a:srgbClr val="0000FF"/>
                    </a:solidFill>
                  </a:rPr>
                  <a:t>T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&gt;125 MeV/</a:t>
                </a:r>
                <a:r>
                  <a:rPr lang="en-US" sz="2000" i="1" dirty="0" smtClean="0">
                    <a:solidFill>
                      <a:srgbClr val="0000FF"/>
                    </a:solidFill>
                  </a:rPr>
                  <a:t>c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   </a:t>
                </a:r>
                <a:r>
                  <a:rPr lang="en-US" sz="900" dirty="0" smtClean="0">
                    <a:solidFill>
                      <a:srgbClr val="0000FF"/>
                    </a:solidFill>
                  </a:rPr>
                  <a:t> 	 </a:t>
                </a:r>
                <a:r>
                  <a:rPr lang="en-US" sz="2000" i="1" dirty="0" err="1" smtClean="0">
                    <a:solidFill>
                      <a:srgbClr val="FF0000"/>
                    </a:solidFill>
                  </a:rPr>
                  <a:t>p</a:t>
                </a:r>
                <a:r>
                  <a:rPr lang="en-US" sz="2000" baseline="-25000" dirty="0" err="1" smtClean="0">
                    <a:solidFill>
                      <a:srgbClr val="FF0000"/>
                    </a:solidFill>
                  </a:rPr>
                  <a:t>T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&gt;</a:t>
                </a:r>
                <a:r>
                  <a:rPr lang="en-US" sz="700" baseline="-25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60 MeV/</a:t>
                </a:r>
                <a:r>
                  <a:rPr lang="en-US" sz="2000" i="1" dirty="0" smtClean="0">
                    <a:solidFill>
                      <a:srgbClr val="FF0000"/>
                    </a:solidFill>
                  </a:rPr>
                  <a:t>c.</a:t>
                </a:r>
                <a:r>
                  <a:rPr lang="en-US" sz="2000" i="1" dirty="0" smtClean="0">
                    <a:solidFill>
                      <a:srgbClr val="0000FF"/>
                    </a:solidFill>
                  </a:rPr>
                  <a:t>   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                        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>
              <a:xfrm>
                <a:off x="2854878" y="5697140"/>
                <a:ext cx="152400" cy="76200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Arrow 12"/>
              <p:cNvSpPr/>
              <p:nvPr/>
            </p:nvSpPr>
            <p:spPr>
              <a:xfrm>
                <a:off x="2854878" y="5998786"/>
                <a:ext cx="152400" cy="76200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Arrow 13"/>
              <p:cNvSpPr/>
              <p:nvPr/>
            </p:nvSpPr>
            <p:spPr>
              <a:xfrm>
                <a:off x="2854878" y="6286500"/>
                <a:ext cx="152400" cy="76200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ight Arrow 18"/>
            <p:cNvSpPr/>
            <p:nvPr/>
          </p:nvSpPr>
          <p:spPr>
            <a:xfrm>
              <a:off x="2452898" y="5104626"/>
              <a:ext cx="152400" cy="76200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452898" y="4765959"/>
              <a:ext cx="152400" cy="76200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932740" y="4556921"/>
            <a:ext cx="7439125" cy="171874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6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48237"/>
            <a:ext cx="9143998" cy="4865108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sz="2000" dirty="0">
                <a:solidFill>
                  <a:schemeClr val="tx1"/>
                </a:solidFill>
              </a:rPr>
              <a:t>I</a:t>
            </a:r>
            <a:r>
              <a:rPr lang="en-US" sz="2000" dirty="0" smtClean="0">
                <a:solidFill>
                  <a:schemeClr val="tx1"/>
                </a:solidFill>
              </a:rPr>
              <a:t>mproves</a:t>
            </a:r>
          </a:p>
          <a:p>
            <a:pPr lvl="1">
              <a:spcBef>
                <a:spcPts val="5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Momentum resolution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spcBef>
                <a:spcPts val="500"/>
              </a:spcBef>
            </a:pPr>
            <a:r>
              <a:rPr lang="en-US" sz="1800" dirty="0" err="1" smtClean="0">
                <a:solidFill>
                  <a:schemeClr val="tx1"/>
                </a:solidFill>
              </a:rPr>
              <a:t>dE</a:t>
            </a:r>
            <a:r>
              <a:rPr lang="en-US" sz="1800" dirty="0">
                <a:solidFill>
                  <a:schemeClr val="tx1"/>
                </a:solidFill>
              </a:rPr>
              <a:t>/dx </a:t>
            </a:r>
            <a:r>
              <a:rPr lang="en-US" sz="1800" dirty="0" smtClean="0">
                <a:solidFill>
                  <a:schemeClr val="tx1"/>
                </a:solidFill>
              </a:rPr>
              <a:t>resolution </a:t>
            </a:r>
            <a:r>
              <a:rPr lang="en-US" sz="1800" dirty="0">
                <a:solidFill>
                  <a:srgbClr val="000000"/>
                </a:solidFill>
              </a:rPr>
              <a:t>7.5% to 6.2%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>
              <a:spcBef>
                <a:spcPts val="500"/>
              </a:spcBef>
            </a:pPr>
            <a:r>
              <a:rPr lang="en-US" sz="1800" dirty="0">
                <a:solidFill>
                  <a:schemeClr val="tx1"/>
                </a:solidFill>
              </a:rPr>
              <a:t>A</a:t>
            </a:r>
            <a:r>
              <a:rPr lang="en-US" sz="1800" dirty="0" smtClean="0">
                <a:solidFill>
                  <a:schemeClr val="tx1"/>
                </a:solidFill>
              </a:rPr>
              <a:t>cceptance </a:t>
            </a:r>
          </a:p>
          <a:p>
            <a:pPr lvl="2">
              <a:spcBef>
                <a:spcPts val="5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From |</a:t>
            </a:r>
            <a:r>
              <a:rPr lang="en-US" sz="1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h</a:t>
            </a:r>
            <a:r>
              <a:rPr lang="en-US" sz="1800" dirty="0" smtClean="0">
                <a:solidFill>
                  <a:schemeClr val="tx1"/>
                </a:solidFill>
              </a:rPr>
              <a:t>| &lt; ~1.0  to |</a:t>
            </a:r>
            <a:r>
              <a:rPr lang="en-US" sz="1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h</a:t>
            </a:r>
            <a:r>
              <a:rPr lang="en-US" sz="1800" dirty="0" smtClean="0">
                <a:solidFill>
                  <a:schemeClr val="tx1"/>
                </a:solidFill>
              </a:rPr>
              <a:t>| &lt; 1.5, from </a:t>
            </a:r>
            <a:r>
              <a:rPr lang="sk-SK" sz="1800" dirty="0" smtClean="0">
                <a:solidFill>
                  <a:srgbClr val="000000"/>
                </a:solidFill>
              </a:rPr>
              <a:t>P</a:t>
            </a:r>
            <a:r>
              <a:rPr lang="sk-SK" sz="1800" baseline="-25000" dirty="0" smtClean="0">
                <a:solidFill>
                  <a:srgbClr val="000000"/>
                </a:solidFill>
              </a:rPr>
              <a:t>T</a:t>
            </a:r>
            <a:r>
              <a:rPr lang="sk-SK" sz="1800" dirty="0">
                <a:solidFill>
                  <a:srgbClr val="000000"/>
                </a:solidFill>
              </a:rPr>
              <a:t>&gt;125 </a:t>
            </a:r>
            <a:r>
              <a:rPr lang="sk-SK" sz="1800" dirty="0" smtClean="0">
                <a:solidFill>
                  <a:srgbClr val="000000"/>
                </a:solidFill>
              </a:rPr>
              <a:t>MeV/c </a:t>
            </a:r>
            <a:r>
              <a:rPr lang="sk-SK" sz="1800" dirty="0">
                <a:solidFill>
                  <a:srgbClr val="000000"/>
                </a:solidFill>
              </a:rPr>
              <a:t>to P</a:t>
            </a:r>
            <a:r>
              <a:rPr lang="sk-SK" sz="1800" baseline="-25000" dirty="0">
                <a:solidFill>
                  <a:srgbClr val="000000"/>
                </a:solidFill>
              </a:rPr>
              <a:t>T</a:t>
            </a:r>
            <a:r>
              <a:rPr lang="sk-SK" sz="1800" dirty="0">
                <a:solidFill>
                  <a:srgbClr val="000000"/>
                </a:solidFill>
              </a:rPr>
              <a:t>&gt;60 </a:t>
            </a:r>
            <a:r>
              <a:rPr lang="sk-SK" sz="1800" dirty="0" smtClean="0">
                <a:solidFill>
                  <a:srgbClr val="000000"/>
                </a:solidFill>
              </a:rPr>
              <a:t>MeV/c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2">
              <a:spcBef>
                <a:spcPts val="500"/>
              </a:spcBef>
            </a:pPr>
            <a:r>
              <a:rPr lang="en-US" sz="1800" b="1" dirty="0" err="1">
                <a:solidFill>
                  <a:srgbClr val="FF0000"/>
                </a:solidFill>
              </a:rPr>
              <a:t>iTPC</a:t>
            </a:r>
            <a:r>
              <a:rPr lang="en-US" sz="1800" b="1" dirty="0">
                <a:solidFill>
                  <a:srgbClr val="FF0000"/>
                </a:solidFill>
              </a:rPr>
              <a:t> upgrade extends the rapidity coverage by </a:t>
            </a:r>
            <a:r>
              <a:rPr lang="en-US" sz="1800" b="1" dirty="0" smtClean="0">
                <a:solidFill>
                  <a:srgbClr val="FF0000"/>
                </a:solidFill>
              </a:rPr>
              <a:t>50</a:t>
            </a:r>
            <a:r>
              <a:rPr lang="en-US" sz="1800" b="1" dirty="0">
                <a:solidFill>
                  <a:srgbClr val="FF0000"/>
                </a:solidFill>
              </a:rPr>
              <a:t>%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spcBef>
                <a:spcPts val="500"/>
              </a:spcBef>
            </a:pPr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urrent </a:t>
            </a:r>
            <a:r>
              <a:rPr lang="en-US" sz="2000" dirty="0">
                <a:solidFill>
                  <a:schemeClr val="tx1"/>
                </a:solidFill>
              </a:rPr>
              <a:t>inner TPC pad row geometry </a:t>
            </a:r>
            <a:r>
              <a:rPr lang="en-US" sz="2000" dirty="0" smtClean="0">
                <a:solidFill>
                  <a:schemeClr val="tx1"/>
                </a:solidFill>
              </a:rPr>
              <a:t>is </a:t>
            </a:r>
            <a:r>
              <a:rPr lang="en-US" sz="2000" dirty="0">
                <a:solidFill>
                  <a:schemeClr val="tx1"/>
                </a:solidFill>
              </a:rPr>
              <a:t>not </a:t>
            </a:r>
            <a:r>
              <a:rPr lang="en-US" sz="2000" dirty="0" smtClean="0">
                <a:solidFill>
                  <a:schemeClr val="tx1"/>
                </a:solidFill>
              </a:rPr>
              <a:t>fully instrumented</a:t>
            </a:r>
          </a:p>
          <a:p>
            <a:pPr lvl="1">
              <a:spcBef>
                <a:spcPts val="500"/>
              </a:spcBef>
            </a:pPr>
            <a:r>
              <a:rPr lang="en-US" sz="1800" dirty="0">
                <a:solidFill>
                  <a:schemeClr val="tx1"/>
                </a:solidFill>
              </a:rPr>
              <a:t>O</a:t>
            </a:r>
            <a:r>
              <a:rPr lang="en-US" sz="1800" dirty="0" smtClean="0">
                <a:solidFill>
                  <a:schemeClr val="tx1"/>
                </a:solidFill>
              </a:rPr>
              <a:t>nly </a:t>
            </a:r>
            <a:r>
              <a:rPr lang="en-US" sz="1800" dirty="0">
                <a:solidFill>
                  <a:schemeClr val="tx1"/>
                </a:solidFill>
              </a:rPr>
              <a:t>20% of the </a:t>
            </a:r>
            <a:r>
              <a:rPr lang="en-US" sz="1800" dirty="0" smtClean="0">
                <a:solidFill>
                  <a:schemeClr val="tx1"/>
                </a:solidFill>
              </a:rPr>
              <a:t>inner sector path </a:t>
            </a:r>
            <a:r>
              <a:rPr lang="en-US" sz="1800" dirty="0">
                <a:solidFill>
                  <a:schemeClr val="tx1"/>
                </a:solidFill>
              </a:rPr>
              <a:t>length </a:t>
            </a:r>
            <a:r>
              <a:rPr lang="en-US" sz="1800" dirty="0" smtClean="0">
                <a:solidFill>
                  <a:schemeClr val="tx1"/>
                </a:solidFill>
              </a:rPr>
              <a:t>is sampled</a:t>
            </a:r>
          </a:p>
          <a:p>
            <a:pPr lvl="1">
              <a:spcBef>
                <a:spcPts val="500"/>
              </a:spcBef>
            </a:pPr>
            <a:r>
              <a:rPr lang="en-US" sz="1800" b="1" dirty="0" err="1" smtClean="0">
                <a:solidFill>
                  <a:srgbClr val="FF0000"/>
                </a:solidFill>
              </a:rPr>
              <a:t>iTPC</a:t>
            </a:r>
            <a:r>
              <a:rPr lang="en-US" sz="1800" b="1" dirty="0" smtClean="0">
                <a:solidFill>
                  <a:srgbClr val="FF0000"/>
                </a:solidFill>
              </a:rPr>
              <a:t> increases </a:t>
            </a:r>
            <a:r>
              <a:rPr lang="en-US" sz="1800" b="1" dirty="0">
                <a:solidFill>
                  <a:srgbClr val="FF0000"/>
                </a:solidFill>
              </a:rPr>
              <a:t>the path length coverage in the inner sectors to 100</a:t>
            </a:r>
            <a:r>
              <a:rPr lang="en-US" sz="1800" b="1" dirty="0" smtClean="0">
                <a:solidFill>
                  <a:srgbClr val="FF0000"/>
                </a:solidFill>
              </a:rPr>
              <a:t>%</a:t>
            </a:r>
          </a:p>
          <a:p>
            <a:pPr>
              <a:spcBef>
                <a:spcPts val="5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Benefits many analyses, especially:</a:t>
            </a:r>
          </a:p>
          <a:p>
            <a:pPr lvl="1">
              <a:spcBef>
                <a:spcPts val="5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Fluctuations </a:t>
            </a:r>
            <a:r>
              <a:rPr lang="en-US" sz="1800" dirty="0">
                <a:solidFill>
                  <a:schemeClr val="tx1"/>
                </a:solidFill>
              </a:rPr>
              <a:t>(Kurtosis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ts val="500"/>
              </a:spcBef>
            </a:pPr>
            <a:r>
              <a:rPr lang="en-US" sz="1800" dirty="0">
                <a:solidFill>
                  <a:schemeClr val="tx1"/>
                </a:solidFill>
              </a:rPr>
              <a:t>B</a:t>
            </a:r>
            <a:r>
              <a:rPr lang="en-US" sz="1800" dirty="0" smtClean="0">
                <a:solidFill>
                  <a:schemeClr val="tx1"/>
                </a:solidFill>
              </a:rPr>
              <a:t>aryon </a:t>
            </a:r>
            <a:r>
              <a:rPr lang="en-US" sz="1800" dirty="0">
                <a:solidFill>
                  <a:schemeClr val="tx1"/>
                </a:solidFill>
              </a:rPr>
              <a:t>v</a:t>
            </a:r>
            <a:r>
              <a:rPr lang="en-US" sz="1800" baseline="-25000" dirty="0">
                <a:solidFill>
                  <a:schemeClr val="tx1"/>
                </a:solidFill>
              </a:rPr>
              <a:t>1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measurements </a:t>
            </a:r>
          </a:p>
          <a:p>
            <a:pPr>
              <a:spcBef>
                <a:spcPts val="5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Improves 2nd</a:t>
            </a:r>
            <a:r>
              <a:rPr lang="en-US" sz="2000" b="1" dirty="0">
                <a:solidFill>
                  <a:srgbClr val="FF0000"/>
                </a:solidFill>
              </a:rPr>
              <a:t>-order event-plane </a:t>
            </a:r>
            <a:r>
              <a:rPr lang="en-US" sz="2000" b="1" dirty="0" smtClean="0">
                <a:solidFill>
                  <a:srgbClr val="FF0000"/>
                </a:solidFill>
              </a:rPr>
              <a:t>res, </a:t>
            </a:r>
            <a:r>
              <a:rPr lang="en-US" sz="2000" b="1" dirty="0">
                <a:solidFill>
                  <a:srgbClr val="FF0000"/>
                </a:solidFill>
              </a:rPr>
              <a:t>away from mid-rapidity by </a:t>
            </a:r>
            <a:r>
              <a:rPr lang="en-US" sz="2000" b="1" dirty="0" smtClean="0">
                <a:solidFill>
                  <a:srgbClr val="FF0000"/>
                </a:solidFill>
              </a:rPr>
              <a:t>x2</a:t>
            </a:r>
          </a:p>
          <a:p>
            <a:pPr lvl="1">
              <a:spcBef>
                <a:spcPts val="5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Enhancing elliptic </a:t>
            </a:r>
            <a:r>
              <a:rPr lang="en-US" sz="1800" dirty="0">
                <a:solidFill>
                  <a:schemeClr val="tx1"/>
                </a:solidFill>
              </a:rPr>
              <a:t>flow </a:t>
            </a:r>
            <a:r>
              <a:rPr lang="en-US" sz="1800" dirty="0" smtClean="0">
                <a:solidFill>
                  <a:schemeClr val="tx1"/>
                </a:solidFill>
              </a:rPr>
              <a:t>measurements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spcBef>
                <a:spcPts val="5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For </a:t>
            </a:r>
            <a:r>
              <a:rPr lang="en-US" sz="1800" dirty="0" err="1" smtClean="0">
                <a:solidFill>
                  <a:schemeClr val="tx1"/>
                </a:solidFill>
              </a:rPr>
              <a:t>dielectron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measurements it reduces hadron contamination from a dominant source of uncertainty (20%) down by an order of </a:t>
            </a:r>
            <a:r>
              <a:rPr lang="en-US" sz="1800" dirty="0" smtClean="0">
                <a:solidFill>
                  <a:schemeClr val="tx1"/>
                </a:solidFill>
              </a:rPr>
              <a:t>magnitude</a:t>
            </a:r>
          </a:p>
          <a:p>
            <a:pPr lvl="2">
              <a:spcBef>
                <a:spcPts val="500"/>
              </a:spcBef>
            </a:pPr>
            <a:r>
              <a:rPr lang="en-US" sz="1800" dirty="0">
                <a:solidFill>
                  <a:schemeClr val="tx1"/>
                </a:solidFill>
              </a:rPr>
              <a:t>M</a:t>
            </a:r>
            <a:r>
              <a:rPr lang="en-US" sz="1800" dirty="0" smtClean="0">
                <a:solidFill>
                  <a:schemeClr val="tx1"/>
                </a:solidFill>
              </a:rPr>
              <a:t>uch </a:t>
            </a:r>
            <a:r>
              <a:rPr lang="en-US" sz="1800" dirty="0">
                <a:solidFill>
                  <a:schemeClr val="tx1"/>
                </a:solidFill>
              </a:rPr>
              <a:t>less than the expected statistical uncertainty (10%).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11779" y="4180504"/>
            <a:ext cx="4078567" cy="646331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drupal.star.bnl.gov</a:t>
            </a:r>
            <a:r>
              <a:rPr lang="en-US" dirty="0"/>
              <a:t>/STAR/</a:t>
            </a:r>
            <a:r>
              <a:rPr lang="en-US" dirty="0" err="1"/>
              <a:t>starnotes</a:t>
            </a:r>
            <a:r>
              <a:rPr lang="en-US" dirty="0"/>
              <a:t>/public/sn0644</a:t>
            </a:r>
          </a:p>
        </p:txBody>
      </p:sp>
      <p:sp>
        <p:nvSpPr>
          <p:cNvPr id="7" name="Rectangle 6"/>
          <p:cNvSpPr/>
          <p:nvPr/>
        </p:nvSpPr>
        <p:spPr>
          <a:xfrm>
            <a:off x="5431668" y="982431"/>
            <a:ext cx="3161733" cy="707886"/>
          </a:xfrm>
          <a:prstGeom prst="rect">
            <a:avLst/>
          </a:prstGeom>
          <a:ln w="12700" cmpd="sng"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iTPC</a:t>
            </a:r>
            <a:r>
              <a:rPr lang="en-US" sz="2000" b="1" dirty="0" smtClean="0">
                <a:solidFill>
                  <a:srgbClr val="0000FF"/>
                </a:solidFill>
              </a:rPr>
              <a:t> project has been approved!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0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iTPC</a:t>
            </a:r>
            <a:r>
              <a:rPr lang="en-US" dirty="0"/>
              <a:t> in a </a:t>
            </a:r>
            <a:r>
              <a:rPr lang="en-US" dirty="0" smtClean="0"/>
              <a:t>nutshell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2826" y="1202265"/>
            <a:ext cx="2706908" cy="27491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003412" y="1202265"/>
            <a:ext cx="2277803" cy="49584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4400" y="971432"/>
            <a:ext cx="2775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Inner sector 1/12</a:t>
            </a:r>
            <a:endParaRPr lang="en-US" sz="2400" dirty="0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706" y="4825549"/>
            <a:ext cx="2755354" cy="145011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TextBox 10"/>
          <p:cNvSpPr txBox="1"/>
          <p:nvPr/>
        </p:nvSpPr>
        <p:spPr>
          <a:xfrm>
            <a:off x="917849" y="6161113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Outer     Inner</a:t>
            </a:r>
            <a:endParaRPr lang="en-US" sz="2400" dirty="0"/>
          </a:p>
        </p:txBody>
      </p:sp>
      <p:pic>
        <p:nvPicPr>
          <p:cNvPr id="12" name="Picture 11" descr="DSC_46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2826" y="4602276"/>
            <a:ext cx="3065930" cy="2038517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21" idx="3"/>
          </p:cNvCxnSpPr>
          <p:nvPr/>
        </p:nvCxnSpPr>
        <p:spPr>
          <a:xfrm>
            <a:off x="3475060" y="5550492"/>
            <a:ext cx="2267766" cy="1517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4458" y="3707988"/>
            <a:ext cx="48211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Pad plane layout for one sector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00200" y="4267200"/>
            <a:ext cx="131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</a:rPr>
              <a:t>urrent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6154" y="4140611"/>
            <a:ext cx="1144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</a:rPr>
              <a:t>uture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57294" y="4825548"/>
            <a:ext cx="1517766" cy="144988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09763" y="1433097"/>
            <a:ext cx="5520072" cy="2085662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The upgrade increases </a:t>
            </a:r>
            <a:r>
              <a:rPr lang="en-US" dirty="0" err="1">
                <a:solidFill>
                  <a:srgbClr val="000000"/>
                </a:solidFill>
              </a:rPr>
              <a:t>N</a:t>
            </a:r>
            <a:r>
              <a:rPr lang="en-US" baseline="-25000" dirty="0" err="1">
                <a:solidFill>
                  <a:srgbClr val="000000"/>
                </a:solidFill>
              </a:rPr>
              <a:t>channels</a:t>
            </a:r>
            <a:r>
              <a:rPr lang="en-US" dirty="0">
                <a:solidFill>
                  <a:srgbClr val="000000"/>
                </a:solidFill>
              </a:rPr>
              <a:t> in the 24 inner sectors by ~x2</a:t>
            </a: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Provide complete coverage for a inner sector</a:t>
            </a: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New electronics for inner sectors</a:t>
            </a:r>
          </a:p>
        </p:txBody>
      </p:sp>
    </p:spTree>
    <p:extLst>
      <p:ext uri="{BB962C8B-B14F-4D97-AF65-F5344CB8AC3E}">
        <p14:creationId xmlns:p14="http://schemas.microsoft.com/office/powerpoint/2010/main" val="151998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iTPC</a:t>
            </a:r>
            <a:r>
              <a:rPr lang="en-US" dirty="0" smtClean="0"/>
              <a:t> </a:t>
            </a:r>
            <a:r>
              <a:rPr lang="en-US" dirty="0"/>
              <a:t>sectors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458" y="1183963"/>
            <a:ext cx="4121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Prototype – original layout</a:t>
            </a:r>
          </a:p>
          <a:p>
            <a:r>
              <a:rPr lang="en-US" sz="2000" dirty="0" err="1" smtClean="0"/>
              <a:t>Padplane</a:t>
            </a:r>
            <a:r>
              <a:rPr lang="en-US" sz="2000" dirty="0" smtClean="0"/>
              <a:t> glued onto </a:t>
            </a:r>
            <a:r>
              <a:rPr lang="en-US" sz="2000" dirty="0" err="1" smtClean="0"/>
              <a:t>strongback</a:t>
            </a:r>
            <a:endParaRPr lang="en-US" sz="2000" dirty="0"/>
          </a:p>
        </p:txBody>
      </p:sp>
      <p:pic>
        <p:nvPicPr>
          <p:cNvPr id="8" name="图片 1" descr="Screen shot 2015-03-09 at 下午06.55.56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22419" r="10017" b="2455"/>
          <a:stretch/>
        </p:blipFill>
        <p:spPr bwMode="auto">
          <a:xfrm>
            <a:off x="562819" y="2053855"/>
            <a:ext cx="3468203" cy="26539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1" descr="Screen shot 2015-08-15 at 下午05.55.4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4"/>
          <a:stretch>
            <a:fillRect/>
          </a:stretch>
        </p:blipFill>
        <p:spPr bwMode="auto">
          <a:xfrm>
            <a:off x="4737956" y="3785539"/>
            <a:ext cx="3487928" cy="249012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562819" y="4918009"/>
            <a:ext cx="3468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Wire mounting prototype </a:t>
            </a:r>
            <a:r>
              <a:rPr lang="en-US" sz="2000" dirty="0"/>
              <a:t> </a:t>
            </a:r>
            <a:r>
              <a:rPr lang="en-US" sz="2000" dirty="0" smtClean="0"/>
              <a:t>at Shandong University, China</a:t>
            </a:r>
            <a:endParaRPr lang="en-US" sz="20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480182" y="1332606"/>
            <a:ext cx="4408324" cy="2348775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Only modification is slot position</a:t>
            </a:r>
          </a:p>
          <a:p>
            <a:pPr marL="285750" indent="-28575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Pure construction project, little or no engineering design left</a:t>
            </a:r>
          </a:p>
          <a:p>
            <a:pPr marL="285750" indent="-28575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Improves electrostatics between inner and outer sector</a:t>
            </a:r>
          </a:p>
          <a:p>
            <a:pPr marL="285750" indent="-28575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Ready for construction</a:t>
            </a:r>
          </a:p>
        </p:txBody>
      </p:sp>
    </p:spTree>
    <p:extLst>
      <p:ext uri="{BB962C8B-B14F-4D97-AF65-F5344CB8AC3E}">
        <p14:creationId xmlns:p14="http://schemas.microsoft.com/office/powerpoint/2010/main" val="257479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iTPC</a:t>
            </a:r>
            <a:r>
              <a:rPr lang="en-US" dirty="0" smtClean="0"/>
              <a:t> Electronics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3218" y="4775678"/>
            <a:ext cx="3192764" cy="1934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Pre-</a:t>
            </a:r>
            <a:r>
              <a:rPr lang="en-US" sz="2000" dirty="0" err="1">
                <a:solidFill>
                  <a:srgbClr val="000000"/>
                </a:solidFill>
              </a:rPr>
              <a:t>prototye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iFEE</a:t>
            </a:r>
            <a:r>
              <a:rPr lang="en-US" sz="2000" dirty="0">
                <a:solidFill>
                  <a:srgbClr val="000000"/>
                </a:solidFill>
              </a:rPr>
              <a:t> electronic card shown plugged into the </a:t>
            </a:r>
            <a:r>
              <a:rPr lang="en-US" sz="2000" dirty="0" err="1">
                <a:solidFill>
                  <a:srgbClr val="000000"/>
                </a:solidFill>
              </a:rPr>
              <a:t>padplane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image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218" y="1106311"/>
            <a:ext cx="2743200" cy="3657600"/>
          </a:xfrm>
          <a:prstGeom prst="rect">
            <a:avLst/>
          </a:prstGeom>
          <a:ln/>
        </p:spPr>
      </p:pic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48" y="3526564"/>
            <a:ext cx="3192764" cy="216431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3348" y="5800274"/>
            <a:ext cx="2010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RDO prototype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48999" y="2258312"/>
            <a:ext cx="2642971" cy="29486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48999" y="1103950"/>
            <a:ext cx="2642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ully </a:t>
            </a:r>
            <a:r>
              <a:rPr lang="en-US" sz="2000" dirty="0">
                <a:solidFill>
                  <a:srgbClr val="000000"/>
                </a:solidFill>
              </a:rPr>
              <a:t>instrumented </a:t>
            </a:r>
            <a:r>
              <a:rPr lang="en-US" sz="2000" dirty="0" smtClean="0">
                <a:solidFill>
                  <a:srgbClr val="000000"/>
                </a:solidFill>
              </a:rPr>
              <a:t>TPC connections </a:t>
            </a:r>
            <a:r>
              <a:rPr lang="en-US" sz="2000" dirty="0">
                <a:solidFill>
                  <a:srgbClr val="000000"/>
                </a:solidFill>
              </a:rPr>
              <a:t>to FEE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3348" y="1103950"/>
            <a:ext cx="3419870" cy="1934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000" dirty="0" err="1" smtClean="0">
                <a:solidFill>
                  <a:schemeClr val="tx1"/>
                </a:solidFill>
              </a:rPr>
              <a:t>iFEE</a:t>
            </a:r>
            <a:r>
              <a:rPr lang="en-US" sz="2000" dirty="0" smtClean="0">
                <a:solidFill>
                  <a:schemeClr val="tx1"/>
                </a:solidFill>
              </a:rPr>
              <a:t> based on current FEE layout, but using ALICE SAMPA chip</a:t>
            </a:r>
          </a:p>
          <a:p>
            <a:pPr>
              <a:spcBef>
                <a:spcPts val="5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2x </a:t>
            </a:r>
            <a:r>
              <a:rPr lang="en-US" sz="2000" dirty="0" err="1" smtClean="0">
                <a:solidFill>
                  <a:schemeClr val="tx1"/>
                </a:solidFill>
              </a:rPr>
              <a:t>N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channels</a:t>
            </a:r>
            <a:r>
              <a:rPr lang="en-US" sz="2000" dirty="0" smtClean="0">
                <a:solidFill>
                  <a:schemeClr val="tx1"/>
                </a:solidFill>
              </a:rPr>
              <a:t> per FEE</a:t>
            </a:r>
          </a:p>
          <a:p>
            <a:pPr>
              <a:spcBef>
                <a:spcPts val="5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RDO similar to existing</a:t>
            </a:r>
          </a:p>
          <a:p>
            <a:pPr>
              <a:spcBef>
                <a:spcPts val="5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Developed by BNL electronics group</a:t>
            </a:r>
          </a:p>
          <a:p>
            <a:pPr>
              <a:spcBef>
                <a:spcPts val="5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0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3188"/>
            <a:ext cx="8594725" cy="832224"/>
          </a:xfrm>
        </p:spPr>
        <p:txBody>
          <a:bodyPr/>
          <a:lstStyle/>
          <a:p>
            <a:r>
              <a:rPr lang="en-US" dirty="0" err="1" smtClean="0"/>
              <a:t>iTPC</a:t>
            </a:r>
            <a:r>
              <a:rPr lang="en-US" dirty="0" smtClean="0"/>
              <a:t> Insertion Tooling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Screen Shot 2016-01-27 at 4.30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3619"/>
            <a:ext cx="4997897" cy="3428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29835" y="1449940"/>
            <a:ext cx="3258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Insertion tooling needed for installation and for replacement of two outer bad sectors</a:t>
            </a:r>
          </a:p>
          <a:p>
            <a:endParaRPr lang="en-US" sz="2400" dirty="0"/>
          </a:p>
        </p:txBody>
      </p:sp>
      <p:pic>
        <p:nvPicPr>
          <p:cNvPr id="10" name="Picture 9" descr="full close up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7284" y="3601285"/>
            <a:ext cx="2839188" cy="36742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236" y="4843265"/>
            <a:ext cx="50668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Designed by Rahul Sharma, Ralph Brown and much input from LBL, CERN</a:t>
            </a:r>
          </a:p>
        </p:txBody>
      </p:sp>
    </p:spTree>
    <p:extLst>
      <p:ext uri="{BB962C8B-B14F-4D97-AF65-F5344CB8AC3E}">
        <p14:creationId xmlns:p14="http://schemas.microsoft.com/office/powerpoint/2010/main" val="280557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Flow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9" y="834897"/>
            <a:ext cx="8624048" cy="2358988"/>
          </a:xfrm>
        </p:spPr>
        <p:txBody>
          <a:bodyPr>
            <a:normAutofit fontScale="92500"/>
          </a:bodyPr>
          <a:lstStyle/>
          <a:p>
            <a:pPr>
              <a:spcBef>
                <a:spcPts val="500"/>
              </a:spcBef>
            </a:pPr>
            <a:r>
              <a:rPr lang="en-US" dirty="0" smtClean="0">
                <a:solidFill>
                  <a:schemeClr val="tx1"/>
                </a:solidFill>
              </a:rPr>
              <a:t>Proton </a:t>
            </a:r>
            <a:r>
              <a:rPr lang="en-US" dirty="0">
                <a:solidFill>
                  <a:schemeClr val="tx1"/>
                </a:solidFill>
              </a:rPr>
              <a:t>directed flow as a function of rapidity for minimum-bias Au + Au collisions at </a:t>
            </a:r>
            <a:r>
              <a:rPr lang="en-US" dirty="0" smtClean="0">
                <a:solidFill>
                  <a:schemeClr val="tx1"/>
                </a:solidFill>
              </a:rPr>
              <a:t>√</a:t>
            </a:r>
            <a:r>
              <a:rPr lang="en-US" dirty="0" err="1" smtClean="0">
                <a:solidFill>
                  <a:schemeClr val="tx1"/>
                </a:solidFill>
              </a:rPr>
              <a:t>s</a:t>
            </a:r>
            <a:r>
              <a:rPr lang="en-US" baseline="-25000" dirty="0" err="1" smtClean="0">
                <a:solidFill>
                  <a:schemeClr val="tx1"/>
                </a:solidFill>
              </a:rPr>
              <a:t>NN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= </a:t>
            </a:r>
            <a:r>
              <a:rPr lang="en-US" dirty="0" smtClean="0">
                <a:solidFill>
                  <a:schemeClr val="tx1"/>
                </a:solidFill>
              </a:rPr>
              <a:t>19.6 </a:t>
            </a:r>
            <a:r>
              <a:rPr lang="en-US" dirty="0" err="1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spcBef>
                <a:spcPts val="500"/>
              </a:spcBef>
            </a:pPr>
            <a:r>
              <a:rPr lang="en-US" dirty="0">
                <a:solidFill>
                  <a:schemeClr val="tx1"/>
                </a:solidFill>
              </a:rPr>
              <a:t>Based on </a:t>
            </a:r>
            <a:r>
              <a:rPr lang="en-US" dirty="0" err="1">
                <a:solidFill>
                  <a:schemeClr val="tx1"/>
                </a:solidFill>
              </a:rPr>
              <a:t>UrQMD</a:t>
            </a:r>
            <a:r>
              <a:rPr lang="en-US" dirty="0">
                <a:solidFill>
                  <a:schemeClr val="tx1"/>
                </a:solidFill>
              </a:rPr>
              <a:t> 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ts val="500"/>
              </a:spcBef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imulated </a:t>
            </a:r>
            <a:r>
              <a:rPr lang="en-US" dirty="0">
                <a:solidFill>
                  <a:schemeClr val="tx1"/>
                </a:solidFill>
              </a:rPr>
              <a:t>v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(y) </a:t>
            </a:r>
            <a:r>
              <a:rPr lang="en-US" dirty="0" smtClean="0">
                <a:solidFill>
                  <a:schemeClr val="tx1"/>
                </a:solidFill>
              </a:rPr>
              <a:t>compared </a:t>
            </a:r>
            <a:r>
              <a:rPr lang="en-US" dirty="0">
                <a:solidFill>
                  <a:schemeClr val="tx1"/>
                </a:solidFill>
              </a:rPr>
              <a:t>between the </a:t>
            </a:r>
            <a:r>
              <a:rPr lang="en-US" dirty="0">
                <a:solidFill>
                  <a:srgbClr val="0000FF"/>
                </a:solidFill>
              </a:rPr>
              <a:t>acceptance of </a:t>
            </a:r>
            <a:r>
              <a:rPr lang="en-US" dirty="0" smtClean="0">
                <a:solidFill>
                  <a:srgbClr val="0000FF"/>
                </a:solidFill>
              </a:rPr>
              <a:t>the STAR </a:t>
            </a:r>
            <a:r>
              <a:rPr lang="en-US" dirty="0">
                <a:solidFill>
                  <a:srgbClr val="0000FF"/>
                </a:solidFill>
              </a:rPr>
              <a:t>TPC with the existing TOF </a:t>
            </a:r>
            <a:r>
              <a:rPr lang="en-US" dirty="0" smtClean="0">
                <a:solidFill>
                  <a:srgbClr val="0000FF"/>
                </a:solidFill>
              </a:rPr>
              <a:t>barrel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and the </a:t>
            </a:r>
            <a:r>
              <a:rPr lang="en-US" dirty="0">
                <a:solidFill>
                  <a:srgbClr val="000000"/>
                </a:solidFill>
              </a:rPr>
              <a:t>upgraded </a:t>
            </a:r>
            <a:r>
              <a:rPr lang="en-US" dirty="0">
                <a:solidFill>
                  <a:srgbClr val="FF0000"/>
                </a:solidFill>
              </a:rPr>
              <a:t>acceptance after addition of the </a:t>
            </a:r>
            <a:r>
              <a:rPr lang="en-US" dirty="0" err="1">
                <a:solidFill>
                  <a:srgbClr val="FF0000"/>
                </a:solidFill>
              </a:rPr>
              <a:t>iTPC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 err="1" smtClean="0">
                <a:solidFill>
                  <a:srgbClr val="FF0000"/>
                </a:solidFill>
              </a:rPr>
              <a:t>eTOF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500"/>
              </a:spcBef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784"/>
          <a:stretch/>
        </p:blipFill>
        <p:spPr>
          <a:xfrm>
            <a:off x="264459" y="3040432"/>
            <a:ext cx="7792229" cy="381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5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iTPC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BES </a:t>
            </a:r>
            <a:r>
              <a:rPr lang="en-US" dirty="0"/>
              <a:t>II </a:t>
            </a:r>
            <a:r>
              <a:rPr lang="en-US" dirty="0" smtClean="0"/>
              <a:t>directed 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E:\iTPC\iTPC-v1centrality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4589" y="1103512"/>
            <a:ext cx="4973918" cy="33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BES-v1-preli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457" y="1020676"/>
            <a:ext cx="3201895" cy="42386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2581" y="5484751"/>
            <a:ext cx="290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flow for protons and net-protons BES-I</a:t>
            </a:r>
          </a:p>
          <a:p>
            <a:r>
              <a:rPr lang="en-US" dirty="0" smtClean="0"/>
              <a:t>PRL 112,162301 (2014)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795058" y="4456387"/>
            <a:ext cx="5093448" cy="2358988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The Forward </a:t>
            </a:r>
            <a:r>
              <a:rPr lang="en-US" i="1" dirty="0">
                <a:solidFill>
                  <a:schemeClr val="tx1"/>
                </a:solidFill>
              </a:rPr>
              <a:t>v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measurement as a function of centrality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Shows improvements due to </a:t>
            </a:r>
            <a:r>
              <a:rPr lang="en-US" dirty="0" err="1">
                <a:solidFill>
                  <a:schemeClr val="tx1"/>
                </a:solidFill>
              </a:rPr>
              <a:t>iTPC</a:t>
            </a:r>
            <a:r>
              <a:rPr lang="en-US" dirty="0">
                <a:solidFill>
                  <a:schemeClr val="tx1"/>
                </a:solidFill>
              </a:rPr>
              <a:t> coverage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9276" y="1260308"/>
            <a:ext cx="2361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err="1"/>
              <a:t>UrQMD</a:t>
            </a:r>
            <a:r>
              <a:rPr lang="en-US" dirty="0"/>
              <a:t> at 19.6 </a:t>
            </a:r>
            <a:r>
              <a:rPr lang="en-US" dirty="0" err="1"/>
              <a:t>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3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0"/>
            <a:ext cx="8594725" cy="832224"/>
          </a:xfrm>
        </p:spPr>
        <p:txBody>
          <a:bodyPr/>
          <a:lstStyle/>
          <a:p>
            <a:r>
              <a:rPr lang="en-US" sz="3600" dirty="0"/>
              <a:t>Di-electron measurements in </a:t>
            </a:r>
            <a:r>
              <a:rPr lang="en-US" sz="3600" dirty="0" smtClean="0"/>
              <a:t>BES-II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8" y="4675462"/>
            <a:ext cx="8624048" cy="1965331"/>
          </a:xfrm>
        </p:spPr>
        <p:txBody>
          <a:bodyPr>
            <a:normAutofit fontScale="92500"/>
          </a:bodyPr>
          <a:lstStyle/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Improved </a:t>
            </a:r>
            <a:r>
              <a:rPr lang="en-US" dirty="0" err="1">
                <a:solidFill>
                  <a:srgbClr val="000000"/>
                </a:solidFill>
              </a:rPr>
              <a:t>dE</a:t>
            </a:r>
            <a:r>
              <a:rPr lang="en-US" dirty="0">
                <a:solidFill>
                  <a:srgbClr val="000000"/>
                </a:solidFill>
              </a:rPr>
              <a:t>/dx will </a:t>
            </a:r>
            <a:r>
              <a:rPr lang="en-US" dirty="0" smtClean="0">
                <a:solidFill>
                  <a:srgbClr val="000000"/>
                </a:solidFill>
              </a:rPr>
              <a:t>reduce </a:t>
            </a:r>
            <a:r>
              <a:rPr lang="en-US" dirty="0">
                <a:solidFill>
                  <a:srgbClr val="000000"/>
                </a:solidFill>
              </a:rPr>
              <a:t>the dominant systematic </a:t>
            </a:r>
            <a:r>
              <a:rPr lang="en-US" dirty="0" smtClean="0">
                <a:solidFill>
                  <a:srgbClr val="000000"/>
                </a:solidFill>
              </a:rPr>
              <a:t>error</a:t>
            </a: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Distinguish between models </a:t>
            </a:r>
            <a:r>
              <a:rPr lang="en-US" dirty="0">
                <a:solidFill>
                  <a:srgbClr val="000000"/>
                </a:solidFill>
              </a:rPr>
              <a:t>with different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meson broadening</a:t>
            </a: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Study effect of total baryon density on Low-Mass </a:t>
            </a:r>
            <a:r>
              <a:rPr lang="en-US" dirty="0" smtClean="0">
                <a:solidFill>
                  <a:srgbClr val="000000"/>
                </a:solidFill>
              </a:rPr>
              <a:t>Region (LMR) excess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C:\Users\xzb\AppData\Local\Microsoft\Windows\Temporary Internet Files\Content.Outlook\CT48GIX6\200mb_excess_com_new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64" y="1004712"/>
            <a:ext cx="5714997" cy="3670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36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1440390"/>
            <a:ext cx="4335593" cy="4927951"/>
            <a:chOff x="539385" y="1554912"/>
            <a:chExt cx="4335593" cy="4927951"/>
          </a:xfrm>
        </p:grpSpPr>
        <p:pic>
          <p:nvPicPr>
            <p:cNvPr id="20" name="Picture 19" descr="etof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73" y="1554912"/>
              <a:ext cx="4325705" cy="492795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 flipH="1" flipV="1">
              <a:off x="539386" y="2307620"/>
              <a:ext cx="477939" cy="26636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flipH="1" flipV="1">
              <a:off x="539385" y="2937928"/>
              <a:ext cx="307249" cy="26636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eTOF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9745" y="917170"/>
            <a:ext cx="422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e</a:t>
            </a:r>
            <a:r>
              <a:rPr lang="en-US" sz="2800" dirty="0" err="1" smtClean="0"/>
              <a:t>ndcap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T</a:t>
            </a:r>
            <a:r>
              <a:rPr lang="en-US" sz="2800" dirty="0" smtClean="0"/>
              <a:t>ime </a:t>
            </a:r>
            <a:r>
              <a:rPr lang="en-US" sz="2800" b="1" dirty="0" smtClean="0">
                <a:solidFill>
                  <a:srgbClr val="FF0000"/>
                </a:solidFill>
              </a:rPr>
              <a:t>O</a:t>
            </a:r>
            <a:r>
              <a:rPr lang="en-US" sz="2800" dirty="0" smtClean="0"/>
              <a:t>f </a:t>
            </a:r>
            <a:r>
              <a:rPr lang="en-US" sz="2800" b="1" dirty="0" smtClean="0">
                <a:solidFill>
                  <a:srgbClr val="FF0000"/>
                </a:solidFill>
              </a:rPr>
              <a:t>F</a:t>
            </a:r>
            <a:r>
              <a:rPr lang="en-US" sz="2800" dirty="0" smtClean="0"/>
              <a:t>light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56297" y="1440390"/>
            <a:ext cx="396007" cy="209614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499491" y="1040269"/>
            <a:ext cx="4389015" cy="560052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Compressed Baryonic Matter Experiment (CBM) institutions </a:t>
            </a:r>
            <a:r>
              <a:rPr lang="en-US" dirty="0" smtClean="0">
                <a:solidFill>
                  <a:srgbClr val="000000"/>
                </a:solidFill>
              </a:rPr>
              <a:t>proposed  installing </a:t>
            </a:r>
            <a:r>
              <a:rPr lang="en-US" dirty="0">
                <a:solidFill>
                  <a:srgbClr val="000000"/>
                </a:solidFill>
              </a:rPr>
              <a:t>CBM TOF modules </a:t>
            </a:r>
            <a:r>
              <a:rPr lang="en-US" dirty="0" smtClean="0">
                <a:solidFill>
                  <a:srgbClr val="000000"/>
                </a:solidFill>
              </a:rPr>
              <a:t>inside east </a:t>
            </a:r>
            <a:r>
              <a:rPr lang="en-US" dirty="0">
                <a:solidFill>
                  <a:srgbClr val="000000"/>
                </a:solidFill>
              </a:rPr>
              <a:t>pole-tip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Acceptance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sz="2200" dirty="0" smtClean="0">
                <a:solidFill>
                  <a:srgbClr val="000000"/>
                </a:solidFill>
              </a:rPr>
              <a:t>−</a:t>
            </a:r>
            <a:r>
              <a:rPr lang="en-US" sz="2200" dirty="0">
                <a:solidFill>
                  <a:srgbClr val="000000"/>
                </a:solidFill>
              </a:rPr>
              <a:t>1.6 &lt;</a:t>
            </a:r>
            <a:r>
              <a:rPr lang="en-US" sz="2200" dirty="0">
                <a:solidFill>
                  <a:srgbClr val="000000"/>
                </a:solidFill>
                <a:latin typeface="Symbol" charset="2"/>
                <a:cs typeface="Symbol" charset="2"/>
              </a:rPr>
              <a:t> h </a:t>
            </a:r>
            <a:r>
              <a:rPr lang="en-US" sz="2200" dirty="0">
                <a:solidFill>
                  <a:srgbClr val="000000"/>
                </a:solidFill>
              </a:rPr>
              <a:t>&lt; −</a:t>
            </a:r>
            <a:r>
              <a:rPr lang="en-US" sz="2200" dirty="0" smtClean="0">
                <a:solidFill>
                  <a:srgbClr val="000000"/>
                </a:solidFill>
              </a:rPr>
              <a:t>1.1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Provides </a:t>
            </a:r>
            <a:r>
              <a:rPr lang="en-US" dirty="0">
                <a:solidFill>
                  <a:srgbClr val="000000"/>
                </a:solidFill>
              </a:rPr>
              <a:t>STAR with an </a:t>
            </a:r>
            <a:r>
              <a:rPr lang="en-US" dirty="0" err="1">
                <a:solidFill>
                  <a:srgbClr val="000000"/>
                </a:solidFill>
              </a:rPr>
              <a:t>endcap</a:t>
            </a:r>
            <a:r>
              <a:rPr lang="en-US" dirty="0">
                <a:solidFill>
                  <a:srgbClr val="000000"/>
                </a:solidFill>
              </a:rPr>
              <a:t> TOF for </a:t>
            </a:r>
            <a:r>
              <a:rPr lang="en-US" dirty="0" smtClean="0">
                <a:solidFill>
                  <a:srgbClr val="000000"/>
                </a:solidFill>
              </a:rPr>
              <a:t>BES-II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Provides </a:t>
            </a:r>
            <a:r>
              <a:rPr lang="en-US" dirty="0">
                <a:solidFill>
                  <a:srgbClr val="000000"/>
                </a:solidFill>
              </a:rPr>
              <a:t>CBM a large-scale integration test of the CBM TOF system</a:t>
            </a:r>
          </a:p>
        </p:txBody>
      </p:sp>
    </p:spTree>
    <p:extLst>
      <p:ext uri="{BB962C8B-B14F-4D97-AF65-F5344CB8AC3E}">
        <p14:creationId xmlns:p14="http://schemas.microsoft.com/office/powerpoint/2010/main" val="337877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9633"/>
            <a:ext cx="9144000" cy="6813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3606" y="1184081"/>
            <a:ext cx="6614299" cy="5091587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606" y="1205149"/>
            <a:ext cx="7307943" cy="50705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Beam Energy Scan I highlights</a:t>
            </a:r>
          </a:p>
          <a:p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STAR’s Beam Energy Scan II Program</a:t>
            </a:r>
          </a:p>
          <a:p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Upgrade detectors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latin typeface="News Gothic MT"/>
                <a:cs typeface="News Gothic MT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nner </a:t>
            </a:r>
            <a:r>
              <a:rPr lang="en-US" b="1" dirty="0" smtClean="0">
                <a:solidFill>
                  <a:srgbClr val="FFFF00"/>
                </a:solidFill>
                <a:latin typeface="News Gothic MT"/>
                <a:cs typeface="News Gothic MT"/>
              </a:rPr>
              <a:t>T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ime </a:t>
            </a:r>
            <a:r>
              <a:rPr lang="en-US" b="1" dirty="0" smtClean="0">
                <a:solidFill>
                  <a:srgbClr val="FFFF00"/>
                </a:solidFill>
                <a:latin typeface="News Gothic MT"/>
                <a:cs typeface="News Gothic MT"/>
              </a:rPr>
              <a:t>P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rojection </a:t>
            </a:r>
            <a:r>
              <a:rPr lang="en-US" b="1" dirty="0" smtClean="0">
                <a:solidFill>
                  <a:srgbClr val="FFFF00"/>
                </a:solidFill>
                <a:latin typeface="News Gothic MT"/>
                <a:cs typeface="News Gothic MT"/>
              </a:rPr>
              <a:t>C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hamber</a:t>
            </a:r>
          </a:p>
          <a:p>
            <a:pPr lvl="1"/>
            <a:r>
              <a:rPr lang="en-US" b="1" dirty="0" err="1">
                <a:solidFill>
                  <a:srgbClr val="FFFF00"/>
                </a:solidFill>
                <a:latin typeface="News Gothic MT"/>
                <a:cs typeface="News Gothic MT"/>
              </a:rPr>
              <a:t>e</a:t>
            </a:r>
            <a:r>
              <a:rPr lang="en-US" dirty="0" err="1" smtClean="0">
                <a:solidFill>
                  <a:srgbClr val="FFFFFF"/>
                </a:solidFill>
                <a:latin typeface="News Gothic MT"/>
                <a:cs typeface="News Gothic MT"/>
              </a:rPr>
              <a:t>ndcap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News Gothic MT"/>
                <a:cs typeface="News Gothic MT"/>
              </a:rPr>
              <a:t>T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ime </a:t>
            </a:r>
            <a:r>
              <a:rPr lang="en-US" b="1" dirty="0" smtClean="0">
                <a:solidFill>
                  <a:srgbClr val="FFFF00"/>
                </a:solidFill>
                <a:latin typeface="News Gothic MT"/>
                <a:cs typeface="News Gothic MT"/>
              </a:rPr>
              <a:t>O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f </a:t>
            </a:r>
            <a:r>
              <a:rPr lang="en-US" b="1" dirty="0" smtClean="0">
                <a:solidFill>
                  <a:srgbClr val="FFFF00"/>
                </a:solidFill>
                <a:latin typeface="News Gothic MT"/>
                <a:cs typeface="News Gothic MT"/>
              </a:rPr>
              <a:t>F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light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  <a:latin typeface="News Gothic MT"/>
                <a:cs typeface="News Gothic MT"/>
              </a:rPr>
              <a:t>E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vent </a:t>
            </a:r>
            <a:r>
              <a:rPr lang="en-US" b="1" dirty="0" smtClean="0">
                <a:solidFill>
                  <a:srgbClr val="FFFF00"/>
                </a:solidFill>
                <a:latin typeface="News Gothic MT"/>
                <a:cs typeface="News Gothic MT"/>
              </a:rPr>
              <a:t>P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lane </a:t>
            </a:r>
            <a:r>
              <a:rPr lang="en-US" b="1" dirty="0" smtClean="0">
                <a:solidFill>
                  <a:srgbClr val="FFFF00"/>
                </a:solidFill>
                <a:latin typeface="News Gothic MT"/>
                <a:cs typeface="News Gothic MT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News Gothic MT"/>
                <a:cs typeface="News Gothic MT"/>
              </a:rPr>
              <a:t>etector</a:t>
            </a:r>
          </a:p>
          <a:p>
            <a:r>
              <a:rPr lang="en-US" dirty="0">
                <a:solidFill>
                  <a:srgbClr val="FFFFFF"/>
                </a:solidFill>
                <a:cs typeface="News Gothic MT"/>
              </a:rPr>
              <a:t>Polarized </a:t>
            </a:r>
            <a:r>
              <a:rPr lang="en-US" dirty="0" err="1">
                <a:solidFill>
                  <a:srgbClr val="FFFFFF"/>
                </a:solidFill>
                <a:cs typeface="News Gothic MT"/>
              </a:rPr>
              <a:t>p+p</a:t>
            </a:r>
            <a:r>
              <a:rPr lang="en-US" dirty="0">
                <a:solidFill>
                  <a:srgbClr val="FFFFFF"/>
                </a:solidFill>
                <a:cs typeface="News Gothic MT"/>
              </a:rPr>
              <a:t>/</a:t>
            </a:r>
            <a:r>
              <a:rPr lang="en-US" dirty="0" err="1">
                <a:solidFill>
                  <a:srgbClr val="FFFFFF"/>
                </a:solidFill>
                <a:cs typeface="News Gothic MT"/>
              </a:rPr>
              <a:t>p+A</a:t>
            </a:r>
            <a:r>
              <a:rPr lang="en-US" dirty="0">
                <a:solidFill>
                  <a:srgbClr val="FFFFFF"/>
                </a:solidFill>
                <a:cs typeface="News Gothic MT"/>
              </a:rPr>
              <a:t>/A+A program</a:t>
            </a:r>
          </a:p>
          <a:p>
            <a:r>
              <a:rPr lang="en-US" dirty="0">
                <a:solidFill>
                  <a:srgbClr val="FFFFFF"/>
                </a:solidFill>
                <a:cs typeface="News Gothic MT"/>
              </a:rPr>
              <a:t>Upgrade </a:t>
            </a:r>
            <a:r>
              <a:rPr lang="en-US" dirty="0" smtClean="0">
                <a:solidFill>
                  <a:srgbClr val="FFFFFF"/>
                </a:solidFill>
                <a:cs typeface="News Gothic MT"/>
              </a:rPr>
              <a:t>detectors</a:t>
            </a:r>
            <a:endParaRPr lang="en-US" dirty="0">
              <a:solidFill>
                <a:srgbClr val="FFFFFF"/>
              </a:solidFill>
              <a:cs typeface="News Gothic MT"/>
            </a:endParaRPr>
          </a:p>
          <a:p>
            <a:pPr lvl="1"/>
            <a:r>
              <a:rPr lang="en-US" b="1" dirty="0" smtClean="0">
                <a:solidFill>
                  <a:srgbClr val="FFFF00"/>
                </a:solidFill>
                <a:cs typeface="News Gothic MT"/>
              </a:rPr>
              <a:t>F</a:t>
            </a:r>
            <a:r>
              <a:rPr lang="en-US" dirty="0" smtClean="0">
                <a:solidFill>
                  <a:srgbClr val="FFFFFF"/>
                </a:solidFill>
                <a:cs typeface="News Gothic MT"/>
              </a:rPr>
              <a:t>orward </a:t>
            </a:r>
            <a:r>
              <a:rPr lang="en-US" b="1" dirty="0" smtClean="0">
                <a:solidFill>
                  <a:srgbClr val="FFFF00"/>
                </a:solidFill>
                <a:cs typeface="News Gothic MT"/>
              </a:rPr>
              <a:t>C</a:t>
            </a:r>
            <a:r>
              <a:rPr lang="en-US" dirty="0" smtClean="0">
                <a:solidFill>
                  <a:srgbClr val="FFFFFF"/>
                </a:solidFill>
                <a:cs typeface="News Gothic MT"/>
              </a:rPr>
              <a:t>alorimeter </a:t>
            </a:r>
            <a:r>
              <a:rPr lang="en-US" b="1" dirty="0" smtClean="0">
                <a:solidFill>
                  <a:srgbClr val="FFFF00"/>
                </a:solidFill>
                <a:cs typeface="News Gothic MT"/>
              </a:rPr>
              <a:t>S</a:t>
            </a:r>
            <a:r>
              <a:rPr lang="en-US" dirty="0" smtClean="0">
                <a:solidFill>
                  <a:srgbClr val="FFFFFF"/>
                </a:solidFill>
                <a:cs typeface="News Gothic MT"/>
              </a:rPr>
              <a:t>ystem</a:t>
            </a:r>
            <a:endParaRPr lang="en-US" dirty="0">
              <a:solidFill>
                <a:srgbClr val="FFFFFF"/>
              </a:solidFill>
              <a:cs typeface="News Gothic MT"/>
            </a:endParaRPr>
          </a:p>
          <a:p>
            <a:pPr lvl="1"/>
            <a:r>
              <a:rPr lang="en-US" b="1" dirty="0" smtClean="0">
                <a:solidFill>
                  <a:srgbClr val="FFFF00"/>
                </a:solidFill>
                <a:cs typeface="News Gothic MT"/>
              </a:rPr>
              <a:t>F</a:t>
            </a:r>
            <a:r>
              <a:rPr lang="en-US" dirty="0" smtClean="0">
                <a:solidFill>
                  <a:srgbClr val="FFFFFF"/>
                </a:solidFill>
                <a:cs typeface="News Gothic MT"/>
              </a:rPr>
              <a:t>orward </a:t>
            </a:r>
            <a:r>
              <a:rPr lang="en-US" b="1" dirty="0" smtClean="0">
                <a:solidFill>
                  <a:srgbClr val="FFFF00"/>
                </a:solidFill>
                <a:cs typeface="News Gothic MT"/>
              </a:rPr>
              <a:t>T</a:t>
            </a:r>
            <a:r>
              <a:rPr lang="en-US" dirty="0" smtClean="0">
                <a:solidFill>
                  <a:srgbClr val="FFFFFF"/>
                </a:solidFill>
                <a:cs typeface="News Gothic MT"/>
              </a:rPr>
              <a:t>racking </a:t>
            </a:r>
            <a:r>
              <a:rPr lang="en-US" b="1" dirty="0" smtClean="0">
                <a:solidFill>
                  <a:srgbClr val="FFFF00"/>
                </a:solidFill>
                <a:cs typeface="News Gothic MT"/>
              </a:rPr>
              <a:t>S</a:t>
            </a:r>
            <a:r>
              <a:rPr lang="en-US" dirty="0" smtClean="0">
                <a:solidFill>
                  <a:srgbClr val="FFFFFF"/>
                </a:solidFill>
                <a:cs typeface="News Gothic MT"/>
              </a:rPr>
              <a:t>ystem</a:t>
            </a:r>
            <a:endParaRPr lang="en-US" dirty="0">
              <a:solidFill>
                <a:srgbClr val="FFFFFF"/>
              </a:solidFill>
              <a:cs typeface="News Gothic MT"/>
            </a:endParaRPr>
          </a:p>
          <a:p>
            <a:pPr lvl="1"/>
            <a:endParaRPr lang="en-US" dirty="0" smtClean="0">
              <a:solidFill>
                <a:srgbClr val="FFFFFF"/>
              </a:solidFill>
              <a:latin typeface="News Gothic MT"/>
              <a:cs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STAR-logo-base-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35" y="-88900"/>
            <a:ext cx="133370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eTOF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8" y="1181416"/>
            <a:ext cx="5322150" cy="477271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29837" y="1149568"/>
            <a:ext cx="3258669" cy="5308662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Allows for PID in the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00"/>
                </a:solidFill>
              </a:rPr>
              <a:t> range provided by the </a:t>
            </a:r>
            <a:r>
              <a:rPr lang="en-US" dirty="0" err="1">
                <a:solidFill>
                  <a:srgbClr val="000000"/>
                </a:solidFill>
              </a:rPr>
              <a:t>iTPC</a:t>
            </a:r>
            <a:r>
              <a:rPr lang="en-US" dirty="0">
                <a:solidFill>
                  <a:srgbClr val="000000"/>
                </a:solidFill>
              </a:rPr>
              <a:t> upgrade</a:t>
            </a: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eTOF</a:t>
            </a:r>
            <a:r>
              <a:rPr lang="en-US" dirty="0">
                <a:solidFill>
                  <a:srgbClr val="000000"/>
                </a:solidFill>
              </a:rPr>
              <a:t> needed for PID at forward </a:t>
            </a:r>
            <a:r>
              <a:rPr lang="en-US" dirty="0" err="1" smtClean="0">
                <a:solidFill>
                  <a:srgbClr val="000000"/>
                </a:solidFill>
              </a:rPr>
              <a:t>rapidities</a:t>
            </a:r>
            <a:endParaRPr lang="en-US" sz="2400" dirty="0">
              <a:solidFill>
                <a:srgbClr val="000000"/>
              </a:solidFill>
            </a:endParaRPr>
          </a:p>
          <a:p>
            <a:pPr marL="463550" indent="-342900">
              <a:spcBef>
                <a:spcPts val="500"/>
              </a:spcBef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</a:rPr>
              <a:t>Efficiency </a:t>
            </a:r>
            <a:r>
              <a:rPr lang="en-US" sz="2600" dirty="0" err="1" smtClean="0">
                <a:solidFill>
                  <a:srgbClr val="000000"/>
                </a:solidFill>
              </a:rPr>
              <a:t>dE</a:t>
            </a:r>
            <a:r>
              <a:rPr lang="en-US" sz="2600" dirty="0" smtClean="0">
                <a:solidFill>
                  <a:srgbClr val="000000"/>
                </a:solidFill>
              </a:rPr>
              <a:t>/dx drops rapidly due to </a:t>
            </a:r>
            <a:r>
              <a:rPr lang="en-US" sz="2600" dirty="0" err="1" smtClean="0">
                <a:solidFill>
                  <a:srgbClr val="000000"/>
                </a:solidFill>
              </a:rPr>
              <a:t>p</a:t>
            </a:r>
            <a:r>
              <a:rPr lang="en-US" sz="2600" baseline="-25000" dirty="0" err="1" smtClean="0">
                <a:solidFill>
                  <a:srgbClr val="000000"/>
                </a:solidFill>
              </a:rPr>
              <a:t>Z</a:t>
            </a:r>
            <a:r>
              <a:rPr lang="en-US" sz="2600" dirty="0" smtClean="0">
                <a:solidFill>
                  <a:srgbClr val="000000"/>
                </a:solidFill>
              </a:rPr>
              <a:t> boost </a:t>
            </a:r>
          </a:p>
          <a:p>
            <a:pPr marL="463550" indent="-342900">
              <a:spcBef>
                <a:spcPts val="500"/>
              </a:spcBef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Key </a:t>
            </a:r>
            <a:r>
              <a:rPr lang="en-US" dirty="0">
                <a:solidFill>
                  <a:srgbClr val="000000"/>
                </a:solidFill>
              </a:rPr>
              <a:t>for the fixed target </a:t>
            </a:r>
            <a:r>
              <a:rPr lang="en-US" dirty="0" smtClean="0">
                <a:solidFill>
                  <a:srgbClr val="000000"/>
                </a:solidFill>
              </a:rPr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372836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71737"/>
            <a:ext cx="8594725" cy="832224"/>
          </a:xfrm>
        </p:spPr>
        <p:txBody>
          <a:bodyPr/>
          <a:lstStyle/>
          <a:p>
            <a:r>
              <a:rPr lang="en-US" dirty="0" smtClean="0"/>
              <a:t>BES-I </a:t>
            </a:r>
            <a:r>
              <a:rPr lang="en-US" dirty="0" smtClean="0">
                <a:sym typeface="Wingdings"/>
              </a:rPr>
              <a:t> BES-II</a:t>
            </a:r>
            <a:br>
              <a:rPr lang="en-US" dirty="0" smtClean="0">
                <a:sym typeface="Wingdings"/>
              </a:rPr>
            </a:br>
            <a:r>
              <a:rPr lang="en-US" sz="3200" dirty="0">
                <a:solidFill>
                  <a:schemeClr val="tx1"/>
                </a:solidFill>
              </a:rPr>
              <a:t>New </a:t>
            </a:r>
            <a:r>
              <a:rPr lang="en-US" sz="3200" dirty="0" smtClean="0">
                <a:solidFill>
                  <a:schemeClr val="tx1"/>
                </a:solidFill>
              </a:rPr>
              <a:t>energies 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8" y="918465"/>
            <a:ext cx="3895921" cy="3647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119" y="3616252"/>
            <a:ext cx="3584388" cy="3024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0" y="6172200"/>
            <a:ext cx="3212353" cy="37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2014 − √S</a:t>
            </a:r>
            <a:r>
              <a:rPr lang="en-US" baseline="-25000" dirty="0" smtClean="0">
                <a:solidFill>
                  <a:schemeClr val="bg1"/>
                </a:solidFill>
              </a:rPr>
              <a:t>NN</a:t>
            </a:r>
            <a:r>
              <a:rPr lang="en-US" dirty="0" smtClean="0">
                <a:solidFill>
                  <a:schemeClr val="bg1"/>
                </a:solidFill>
              </a:rPr>
              <a:t> = 3.9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959" y="1227446"/>
            <a:ext cx="2424363" cy="218904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7163930" y="2753902"/>
            <a:ext cx="733976" cy="1812153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44912" y="0"/>
            <a:ext cx="1699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Kathryn Meehan’s talk on Tuesday!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-46490" y="4566055"/>
            <a:ext cx="5350609" cy="1459194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sz="2000" dirty="0">
                <a:solidFill>
                  <a:srgbClr val="000000"/>
                </a:solidFill>
              </a:rPr>
              <a:t>Target inserted into beam </a:t>
            </a:r>
            <a:r>
              <a:rPr lang="en-US" sz="2000" dirty="0" smtClean="0">
                <a:solidFill>
                  <a:srgbClr val="000000"/>
                </a:solidFill>
              </a:rPr>
              <a:t>pipe</a:t>
            </a:r>
          </a:p>
          <a:p>
            <a:pPr lvl="1">
              <a:spcBef>
                <a:spcPts val="5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Z = 210 cm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Test run done parasitically</a:t>
            </a:r>
          </a:p>
          <a:p>
            <a:pPr lvl="1">
              <a:spcBef>
                <a:spcPts val="5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No interference w/collider </a:t>
            </a:r>
            <a:r>
              <a:rPr lang="en-US" sz="1800" dirty="0">
                <a:solidFill>
                  <a:srgbClr val="000000"/>
                </a:solidFill>
              </a:rPr>
              <a:t>mode data </a:t>
            </a:r>
            <a:endParaRPr lang="en-US" sz="1800" dirty="0" smtClean="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More efficient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</a:rPr>
              <a:t>small dedicated runs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7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3465768" y="3870669"/>
            <a:ext cx="3108960" cy="2897854"/>
            <a:chOff x="5846436" y="3935191"/>
            <a:chExt cx="2902703" cy="2705602"/>
          </a:xfrm>
        </p:grpSpPr>
        <p:sp>
          <p:nvSpPr>
            <p:cNvPr id="18" name="Rectangle 17"/>
            <p:cNvSpPr/>
            <p:nvPr/>
          </p:nvSpPr>
          <p:spPr>
            <a:xfrm>
              <a:off x="5846436" y="3935191"/>
              <a:ext cx="2902703" cy="2688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cceptance_fxt_pi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939" y="4058958"/>
              <a:ext cx="2743200" cy="2581835"/>
            </a:xfrm>
            <a:prstGeom prst="rect">
              <a:avLst/>
            </a:prstGeom>
          </p:spPr>
        </p:pic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505" y="3852093"/>
            <a:ext cx="3108960" cy="2879867"/>
            <a:chOff x="888630" y="3951984"/>
            <a:chExt cx="2902703" cy="2688809"/>
          </a:xfrm>
        </p:grpSpPr>
        <p:sp>
          <p:nvSpPr>
            <p:cNvPr id="17" name="Rectangle 16"/>
            <p:cNvSpPr/>
            <p:nvPr/>
          </p:nvSpPr>
          <p:spPr>
            <a:xfrm>
              <a:off x="888630" y="3951984"/>
              <a:ext cx="2902703" cy="2688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cceptance_fxt_ka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630" y="4109324"/>
              <a:ext cx="2743200" cy="2531469"/>
            </a:xfrm>
            <a:prstGeom prst="rect">
              <a:avLst/>
            </a:prstGeom>
          </p:spPr>
        </p:pic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04956" y="987009"/>
            <a:ext cx="3108960" cy="2865084"/>
            <a:chOff x="245508" y="1093982"/>
            <a:chExt cx="2902703" cy="2688809"/>
          </a:xfrm>
        </p:grpSpPr>
        <p:sp>
          <p:nvSpPr>
            <p:cNvPr id="16" name="Rectangle 15"/>
            <p:cNvSpPr/>
            <p:nvPr/>
          </p:nvSpPr>
          <p:spPr>
            <a:xfrm>
              <a:off x="245508" y="1093982"/>
              <a:ext cx="2902703" cy="2688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cceptance_fxt_pr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58" y="1093983"/>
              <a:ext cx="2743200" cy="258183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n-US" dirty="0" smtClean="0"/>
              <a:t> –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Map Fixed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376" y="1132567"/>
            <a:ext cx="6080623" cy="3115545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300" dirty="0" smtClean="0">
                <a:solidFill>
                  <a:schemeClr val="tx1"/>
                </a:solidFill>
              </a:rPr>
              <a:t>NA49 </a:t>
            </a:r>
            <a:r>
              <a:rPr lang="en-US" sz="23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300" dirty="0" smtClean="0">
                <a:solidFill>
                  <a:schemeClr val="tx1"/>
                </a:solidFill>
              </a:rPr>
              <a:t>onset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err="1" smtClean="0">
                <a:solidFill>
                  <a:schemeClr val="tx1"/>
                </a:solidFill>
              </a:rPr>
              <a:t>deconfinement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smtClean="0">
                <a:solidFill>
                  <a:schemeClr val="tx1"/>
                </a:solidFill>
              </a:rPr>
              <a:t>= √S</a:t>
            </a:r>
            <a:r>
              <a:rPr lang="en-US" sz="2300" baseline="-25000" dirty="0" smtClean="0">
                <a:solidFill>
                  <a:schemeClr val="tx1"/>
                </a:solidFill>
              </a:rPr>
              <a:t>NN</a:t>
            </a:r>
            <a:r>
              <a:rPr lang="en-US" sz="2300" dirty="0" smtClean="0">
                <a:solidFill>
                  <a:schemeClr val="tx1"/>
                </a:solidFill>
              </a:rPr>
              <a:t> = 7.7GeV</a:t>
            </a:r>
          </a:p>
          <a:p>
            <a:pPr lvl="1">
              <a:spcBef>
                <a:spcPts val="5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&lt; 7.7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not possible in collider mode</a:t>
            </a:r>
          </a:p>
          <a:p>
            <a:pPr>
              <a:spcBef>
                <a:spcPts val="500"/>
              </a:spcBef>
            </a:pPr>
            <a:r>
              <a:rPr lang="en-US" sz="2300" dirty="0" smtClean="0">
                <a:solidFill>
                  <a:schemeClr val="tx1"/>
                </a:solidFill>
              </a:rPr>
              <a:t>Using just </a:t>
            </a:r>
            <a:r>
              <a:rPr lang="en-US" sz="2300" dirty="0">
                <a:solidFill>
                  <a:schemeClr val="tx1"/>
                </a:solidFill>
              </a:rPr>
              <a:t>the </a:t>
            </a:r>
            <a:r>
              <a:rPr lang="en-US" sz="2300" dirty="0" err="1">
                <a:solidFill>
                  <a:schemeClr val="tx1"/>
                </a:solidFill>
              </a:rPr>
              <a:t>iTPC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smtClean="0">
                <a:solidFill>
                  <a:schemeClr val="tx1"/>
                </a:solidFill>
              </a:rPr>
              <a:t>upgrade </a:t>
            </a:r>
            <a:r>
              <a:rPr lang="en-US" sz="23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300" dirty="0" smtClean="0">
                <a:solidFill>
                  <a:schemeClr val="tx1"/>
                </a:solidFill>
              </a:rPr>
              <a:t>energy range </a:t>
            </a:r>
            <a:r>
              <a:rPr lang="en-US" sz="2300" dirty="0">
                <a:solidFill>
                  <a:schemeClr val="tx1"/>
                </a:solidFill>
              </a:rPr>
              <a:t>from 3 to 4.5 </a:t>
            </a:r>
            <a:r>
              <a:rPr lang="en-US" sz="2300" dirty="0" err="1" smtClean="0">
                <a:solidFill>
                  <a:schemeClr val="tx1"/>
                </a:solidFill>
              </a:rPr>
              <a:t>GeV</a:t>
            </a:r>
            <a:endParaRPr lang="en-US" sz="2300" dirty="0">
              <a:solidFill>
                <a:schemeClr val="tx1"/>
              </a:solidFill>
            </a:endParaRPr>
          </a:p>
          <a:p>
            <a:pPr>
              <a:spcBef>
                <a:spcPts val="500"/>
              </a:spcBef>
            </a:pPr>
            <a:r>
              <a:rPr lang="en-US" sz="2300" dirty="0" err="1" smtClean="0">
                <a:solidFill>
                  <a:schemeClr val="tx1"/>
                </a:solidFill>
              </a:rPr>
              <a:t>eTOF</a:t>
            </a:r>
            <a:r>
              <a:rPr lang="en-US" sz="2300" dirty="0" smtClean="0">
                <a:solidFill>
                  <a:schemeClr val="tx1"/>
                </a:solidFill>
              </a:rPr>
              <a:t> upgrade allows </a:t>
            </a:r>
            <a:r>
              <a:rPr lang="en-US" sz="2300" dirty="0">
                <a:solidFill>
                  <a:schemeClr val="tx1"/>
                </a:solidFill>
              </a:rPr>
              <a:t>√S</a:t>
            </a:r>
            <a:r>
              <a:rPr lang="en-US" sz="2300" baseline="-25000" dirty="0">
                <a:solidFill>
                  <a:schemeClr val="tx1"/>
                </a:solidFill>
              </a:rPr>
              <a:t>NN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smtClean="0">
                <a:solidFill>
                  <a:schemeClr val="tx1"/>
                </a:solidFill>
              </a:rPr>
              <a:t> =  3</a:t>
            </a:r>
            <a:r>
              <a:rPr lang="en-US" sz="2300" dirty="0">
                <a:solidFill>
                  <a:schemeClr val="tx1"/>
                </a:solidFill>
              </a:rPr>
              <a:t>-7.7 </a:t>
            </a:r>
            <a:r>
              <a:rPr lang="en-US" sz="2300" dirty="0" err="1">
                <a:solidFill>
                  <a:schemeClr val="tx1"/>
                </a:solidFill>
              </a:rPr>
              <a:t>GeV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3442" y="1093983"/>
            <a:ext cx="63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8601" y="4157226"/>
            <a:ext cx="63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2890" y="4091341"/>
            <a:ext cx="63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endParaRPr lang="en-US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9673" y="1605048"/>
            <a:ext cx="17458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Phys. Rev. C77, 024903 (2008),</a:t>
            </a:r>
          </a:p>
        </p:txBody>
      </p:sp>
    </p:spTree>
    <p:extLst>
      <p:ext uri="{BB962C8B-B14F-4D97-AF65-F5344CB8AC3E}">
        <p14:creationId xmlns:p14="http://schemas.microsoft.com/office/powerpoint/2010/main" val="300421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125" y="957010"/>
            <a:ext cx="6786722" cy="328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8"/>
          <p:cNvGrpSpPr/>
          <p:nvPr/>
        </p:nvGrpSpPr>
        <p:grpSpPr>
          <a:xfrm>
            <a:off x="3066715" y="4355125"/>
            <a:ext cx="5944518" cy="1731671"/>
            <a:chOff x="4949381" y="5029200"/>
            <a:chExt cx="5279757" cy="1731671"/>
          </a:xfrm>
        </p:grpSpPr>
        <p:sp>
          <p:nvSpPr>
            <p:cNvPr id="17" name="TextBox 16"/>
            <p:cNvSpPr txBox="1"/>
            <p:nvPr/>
          </p:nvSpPr>
          <p:spPr>
            <a:xfrm>
              <a:off x="5105400" y="5029200"/>
              <a:ext cx="3810000" cy="356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2400" dirty="0" smtClean="0"/>
                <a:t>2.1 &lt; </a:t>
              </a:r>
              <a:r>
                <a:rPr lang="en-US" sz="2400" dirty="0"/>
                <a:t>|</a:t>
              </a:r>
              <a:r>
                <a:rPr lang="en-US" sz="2400" dirty="0" smtClean="0">
                  <a:latin typeface="Symbol" charset="2"/>
                  <a:cs typeface="Symbol" charset="2"/>
                </a:rPr>
                <a:t>h|</a:t>
              </a:r>
              <a:r>
                <a:rPr lang="en-US" sz="2400" dirty="0" smtClean="0"/>
                <a:t> &lt; 5.1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49381" y="5375876"/>
              <a:ext cx="52797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100" dirty="0" smtClean="0"/>
                <a:t>Greatly improved Event Plane info (especially 1</a:t>
              </a:r>
              <a:r>
                <a:rPr lang="en-US" sz="2100" baseline="30000" dirty="0" smtClean="0"/>
                <a:t>st</a:t>
              </a:r>
              <a:r>
                <a:rPr lang="en-US" sz="2100" dirty="0" smtClean="0"/>
                <a:t>-order EP)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100" dirty="0" smtClean="0"/>
                <a:t>Determine Centrality outside mid-rapidity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100" dirty="0" smtClean="0"/>
                <a:t>Better trigger &amp; background reduction</a:t>
              </a:r>
              <a:endParaRPr lang="en-US" sz="21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6162"/>
            <a:ext cx="3066715" cy="42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EPD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296" y="902042"/>
            <a:ext cx="5188685" cy="5912712"/>
          </a:xfrm>
        </p:spPr>
        <p:txBody>
          <a:bodyPr>
            <a:normAutofit lnSpcReduction="10000"/>
          </a:bodyPr>
          <a:lstStyle/>
          <a:p>
            <a:pPr>
              <a:spcBef>
                <a:spcPts val="50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BES</a:t>
            </a:r>
            <a:r>
              <a:rPr lang="en-US" b="1" dirty="0">
                <a:solidFill>
                  <a:srgbClr val="0000FF"/>
                </a:solidFill>
              </a:rPr>
              <a:t>-II </a:t>
            </a:r>
          </a:p>
          <a:p>
            <a:pPr>
              <a:spcBef>
                <a:spcPts val="5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BES</a:t>
            </a:r>
            <a:r>
              <a:rPr lang="en-US" b="1" dirty="0">
                <a:solidFill>
                  <a:srgbClr val="FF0000"/>
                </a:solidFill>
              </a:rPr>
              <a:t>-II </a:t>
            </a:r>
            <a:r>
              <a:rPr lang="en-US" b="1" dirty="0" smtClean="0">
                <a:solidFill>
                  <a:srgbClr val="FF0000"/>
                </a:solidFill>
              </a:rPr>
              <a:t>+ EPD</a:t>
            </a:r>
          </a:p>
          <a:p>
            <a:pPr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b="1" dirty="0">
                <a:solidFill>
                  <a:srgbClr val="000000"/>
                </a:solidFill>
              </a:rPr>
              <a:t>average polarization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of    and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 from 20</a:t>
            </a:r>
            <a:r>
              <a:rPr lang="en-US" dirty="0">
                <a:solidFill>
                  <a:srgbClr val="000000"/>
                </a:solidFill>
              </a:rPr>
              <a:t>-50% </a:t>
            </a:r>
            <a:r>
              <a:rPr lang="en-US" dirty="0" smtClean="0">
                <a:solidFill>
                  <a:srgbClr val="000000"/>
                </a:solidFill>
              </a:rPr>
              <a:t>central collisions</a:t>
            </a:r>
          </a:p>
          <a:p>
            <a:pPr lvl="1"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No </a:t>
            </a:r>
            <a:r>
              <a:rPr lang="en-US" dirty="0">
                <a:solidFill>
                  <a:srgbClr val="000000"/>
                </a:solidFill>
              </a:rPr>
              <a:t>feed-</a:t>
            </a:r>
            <a:r>
              <a:rPr lang="en-US" dirty="0" smtClean="0">
                <a:solidFill>
                  <a:srgbClr val="000000"/>
                </a:solidFill>
              </a:rPr>
              <a:t>down effects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 Stat uncertainty only</a:t>
            </a: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b="1" dirty="0" err="1" smtClean="0">
                <a:solidFill>
                  <a:srgbClr val="000000"/>
                </a:solidFill>
              </a:rPr>
              <a:t>vortical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and magnetic </a:t>
            </a:r>
            <a:r>
              <a:rPr lang="en-US" b="1" dirty="0" smtClean="0">
                <a:solidFill>
                  <a:srgbClr val="000000"/>
                </a:solidFill>
              </a:rPr>
              <a:t>contributions</a:t>
            </a:r>
            <a:r>
              <a:rPr lang="en-US" dirty="0" smtClean="0">
                <a:solidFill>
                  <a:srgbClr val="000000"/>
                </a:solidFill>
              </a:rPr>
              <a:t> to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 and    emitted </a:t>
            </a:r>
            <a:r>
              <a:rPr lang="en-US" dirty="0">
                <a:solidFill>
                  <a:srgbClr val="000000"/>
                </a:solidFill>
              </a:rPr>
              <a:t>directly from the hot </a:t>
            </a:r>
            <a:r>
              <a:rPr lang="en-US" dirty="0" smtClean="0">
                <a:solidFill>
                  <a:srgbClr val="000000"/>
                </a:solidFill>
              </a:rPr>
              <a:t>zone created </a:t>
            </a:r>
            <a:r>
              <a:rPr lang="en-US" dirty="0">
                <a:solidFill>
                  <a:srgbClr val="000000"/>
                </a:solidFill>
              </a:rPr>
              <a:t>in a heavy ion </a:t>
            </a:r>
            <a:r>
              <a:rPr lang="en-US" dirty="0" smtClean="0">
                <a:solidFill>
                  <a:srgbClr val="000000"/>
                </a:solidFill>
              </a:rPr>
              <a:t>collision</a:t>
            </a:r>
          </a:p>
          <a:p>
            <a:pPr lvl="1"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Statistical errors only</a:t>
            </a:r>
          </a:p>
          <a:p>
            <a:pPr lvl="1"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Scale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of </a:t>
            </a: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V</a:t>
            </a:r>
            <a:r>
              <a:rPr lang="en-US" dirty="0">
                <a:solidFill>
                  <a:srgbClr val="000000"/>
                </a:solidFill>
              </a:rPr>
              <a:t> has an uncertainty of +60% and -5% due to uncertainty in the amount of </a:t>
            </a:r>
            <a:r>
              <a:rPr lang="en-US" dirty="0" smtClean="0">
                <a:solidFill>
                  <a:srgbClr val="000000"/>
                </a:solidFill>
              </a:rPr>
              <a:t>feed-down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192598"/>
              </p:ext>
            </p:extLst>
          </p:nvPr>
        </p:nvGraphicFramePr>
        <p:xfrm>
          <a:off x="8229600" y="1620323"/>
          <a:ext cx="347472" cy="434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" name="Equation" r:id="rId3" imgW="152400" imgH="190500" progId="Equation.3">
                  <p:embed/>
                </p:oleObj>
              </mc:Choice>
              <mc:Fallback>
                <p:oleObj name="Equation" r:id="rId3" imgW="15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9600" y="1620323"/>
                        <a:ext cx="347472" cy="434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353067"/>
              </p:ext>
            </p:extLst>
          </p:nvPr>
        </p:nvGraphicFramePr>
        <p:xfrm>
          <a:off x="7550434" y="3674466"/>
          <a:ext cx="347472" cy="434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" name="Equation" r:id="rId5" imgW="152400" imgH="190500" progId="Equation.3">
                  <p:embed/>
                </p:oleObj>
              </mc:Choice>
              <mc:Fallback>
                <p:oleObj name="Equation" r:id="rId5" imgW="15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0434" y="3674466"/>
                        <a:ext cx="347472" cy="434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-31654" y="1013093"/>
            <a:ext cx="3841951" cy="5810262"/>
            <a:chOff x="-31654" y="650837"/>
            <a:chExt cx="4502845" cy="6172518"/>
          </a:xfrm>
        </p:grpSpPr>
        <p:sp>
          <p:nvSpPr>
            <p:cNvPr id="14" name="Rectangle 13"/>
            <p:cNvSpPr/>
            <p:nvPr/>
          </p:nvSpPr>
          <p:spPr>
            <a:xfrm>
              <a:off x="64403" y="650837"/>
              <a:ext cx="3588916" cy="617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FlippedSignMagnetic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3" t="7606" r="4256" b="2523"/>
            <a:stretch/>
          </p:blipFill>
          <p:spPr>
            <a:xfrm>
              <a:off x="168401" y="650837"/>
              <a:ext cx="4302790" cy="61633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-148907" y="1519290"/>
              <a:ext cx="634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</a:t>
              </a:r>
              <a:r>
                <a:rPr lang="en-US" sz="2000" baseline="-25000" dirty="0" smtClean="0"/>
                <a:t>H</a:t>
              </a:r>
              <a:endParaRPr lang="en-US" sz="20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376204" y="4862962"/>
              <a:ext cx="1058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V,M</a:t>
              </a:r>
              <a:endParaRPr lang="en-US" baseline="-25000" dirty="0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H="1">
            <a:off x="2497386" y="2317577"/>
            <a:ext cx="1669681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383994" y="4832895"/>
            <a:ext cx="1669681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26764" y="2482792"/>
            <a:ext cx="175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909142" y="3796983"/>
            <a:ext cx="175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09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EPD Improvements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25</a:t>
            </a:fld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497386" y="2317577"/>
            <a:ext cx="1669681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383994" y="4832895"/>
            <a:ext cx="1669681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49378" y="923385"/>
            <a:ext cx="6361835" cy="4290064"/>
            <a:chOff x="309731" y="1217970"/>
            <a:chExt cx="6361835" cy="4290064"/>
          </a:xfrm>
        </p:grpSpPr>
        <p:sp>
          <p:nvSpPr>
            <p:cNvPr id="22" name="Rectangle 21"/>
            <p:cNvSpPr/>
            <p:nvPr/>
          </p:nvSpPr>
          <p:spPr>
            <a:xfrm>
              <a:off x="309731" y="1217970"/>
              <a:ext cx="1026514" cy="4290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MagneticOnly0.0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48667" r="3519"/>
            <a:stretch/>
          </p:blipFill>
          <p:spPr>
            <a:xfrm>
              <a:off x="1042356" y="1217970"/>
              <a:ext cx="5486400" cy="42900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386637" y="2830984"/>
              <a:ext cx="9963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P</a:t>
              </a:r>
              <a:r>
                <a:rPr lang="en-US" sz="3600" baseline="-25000" dirty="0" smtClean="0"/>
                <a:t>V,M</a:t>
              </a:r>
              <a:endParaRPr lang="en-US" sz="3600" baseline="-25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04312" y="1549493"/>
              <a:ext cx="2432810" cy="764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>
              <a:spLocks noChangeAspect="1"/>
            </p:cNvSpPr>
            <p:nvPr/>
          </p:nvSpPr>
          <p:spPr>
            <a:xfrm>
              <a:off x="3822588" y="1571378"/>
              <a:ext cx="182880" cy="182880"/>
            </a:xfrm>
            <a:prstGeom prst="star5">
              <a:avLst/>
            </a:prstGeom>
            <a:solidFill>
              <a:srgbClr val="FF00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27420" y="1463184"/>
              <a:ext cx="2525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Magnetic, BES-I</a:t>
              </a:r>
              <a:endParaRPr lang="en-US" sz="2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42356" y="1217970"/>
              <a:ext cx="831231" cy="764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14028" y="1863294"/>
              <a:ext cx="27575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STAR Preliminary</a:t>
              </a:r>
              <a:endParaRPr lang="en-US" sz="20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6876" y="5310539"/>
            <a:ext cx="7760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Zooming we can see that the current </a:t>
            </a:r>
            <a:r>
              <a:rPr lang="en-US" dirty="0" smtClean="0"/>
              <a:t>results </a:t>
            </a:r>
            <a:r>
              <a:rPr lang="en-US" dirty="0" smtClean="0"/>
              <a:t>are not </a:t>
            </a:r>
            <a:r>
              <a:rPr lang="en-US" dirty="0" smtClean="0"/>
              <a:t>significant </a:t>
            </a:r>
            <a:r>
              <a:rPr lang="en-US" dirty="0" smtClean="0"/>
              <a:t>for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smtClean="0"/>
              <a:t> </a:t>
            </a:r>
            <a:r>
              <a:rPr lang="en-US" smtClean="0"/>
              <a:t>≥ </a:t>
            </a:r>
            <a:r>
              <a:rPr lang="en-US" dirty="0" smtClean="0"/>
              <a:t>27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Increase in statistics and EPD allow for a ~3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effect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Gives an independent measure of B, key for CME/CVE verification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4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EPD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2574" y="1078493"/>
            <a:ext cx="3092054" cy="5562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et </a:t>
            </a:r>
            <a:r>
              <a:rPr lang="en-US" dirty="0">
                <a:solidFill>
                  <a:srgbClr val="000000"/>
                </a:solidFill>
              </a:rPr>
              <a:t>proton v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 versus </a:t>
            </a:r>
            <a:r>
              <a:rPr lang="en-US" dirty="0" smtClean="0">
                <a:solidFill>
                  <a:srgbClr val="000000"/>
                </a:solidFill>
              </a:rPr>
              <a:t>√</a:t>
            </a:r>
            <a:r>
              <a:rPr lang="en-US" dirty="0" err="1" smtClean="0">
                <a:solidFill>
                  <a:srgbClr val="000000"/>
                </a:solidFill>
              </a:rPr>
              <a:t>s</a:t>
            </a:r>
            <a:r>
              <a:rPr lang="en-US" baseline="-25000" dirty="0" err="1" smtClean="0">
                <a:solidFill>
                  <a:srgbClr val="000000"/>
                </a:solidFill>
              </a:rPr>
              <a:t>NN</a:t>
            </a:r>
            <a:r>
              <a:rPr lang="en-US" baseline="-25000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at mid-</a:t>
            </a:r>
            <a:r>
              <a:rPr lang="en-US" dirty="0" smtClean="0">
                <a:solidFill>
                  <a:srgbClr val="000000"/>
                </a:solidFill>
              </a:rPr>
              <a:t>rapidity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BES I </a:t>
            </a:r>
            <a:r>
              <a:rPr lang="en-US" dirty="0">
                <a:solidFill>
                  <a:srgbClr val="000000"/>
                </a:solidFill>
              </a:rPr>
              <a:t>data </a:t>
            </a:r>
            <a:r>
              <a:rPr lang="en-US" dirty="0" smtClean="0">
                <a:solidFill>
                  <a:srgbClr val="000000"/>
                </a:solidFill>
              </a:rPr>
              <a:t>from 10</a:t>
            </a:r>
            <a:r>
              <a:rPr lang="en-US" dirty="0">
                <a:solidFill>
                  <a:srgbClr val="000000"/>
                </a:solidFill>
              </a:rPr>
              <a:t>-40</a:t>
            </a:r>
            <a:r>
              <a:rPr lang="en-US" dirty="0" smtClean="0">
                <a:solidFill>
                  <a:srgbClr val="000000"/>
                </a:solidFill>
              </a:rPr>
              <a:t>%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grey bars </a:t>
            </a:r>
            <a:r>
              <a:rPr lang="en-US" dirty="0" smtClean="0">
                <a:solidFill>
                  <a:srgbClr val="000000"/>
                </a:solidFill>
              </a:rPr>
              <a:t>indicate </a:t>
            </a:r>
            <a:r>
              <a:rPr lang="en-US" dirty="0">
                <a:solidFill>
                  <a:srgbClr val="000000"/>
                </a:solidFill>
              </a:rPr>
              <a:t>what the error bars would have been with a narrow </a:t>
            </a:r>
            <a:r>
              <a:rPr lang="en-US" dirty="0" smtClean="0">
                <a:solidFill>
                  <a:srgbClr val="000000"/>
                </a:solidFill>
              </a:rPr>
              <a:t>centrality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Rosi Reed - 2016 RHIC/AGS Users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63" t="11496"/>
          <a:stretch/>
        </p:blipFill>
        <p:spPr>
          <a:xfrm>
            <a:off x="1" y="973904"/>
            <a:ext cx="5392572" cy="4313693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>
          <a:xfrm>
            <a:off x="1676576" y="5485561"/>
            <a:ext cx="137160" cy="137160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4458" y="53523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BES-I Data</a:t>
            </a:r>
          </a:p>
          <a:p>
            <a:r>
              <a:rPr lang="en-US" b="1" dirty="0">
                <a:solidFill>
                  <a:srgbClr val="0000FF"/>
                </a:solidFill>
              </a:rPr>
              <a:t>BES-II </a:t>
            </a:r>
          </a:p>
          <a:p>
            <a:r>
              <a:rPr lang="en-US" b="1" dirty="0">
                <a:solidFill>
                  <a:srgbClr val="FF0000"/>
                </a:solidFill>
              </a:rPr>
              <a:t>BES-II + EPD</a:t>
            </a:r>
          </a:p>
        </p:txBody>
      </p:sp>
    </p:spTree>
    <p:extLst>
      <p:ext uri="{BB962C8B-B14F-4D97-AF65-F5344CB8AC3E}">
        <p14:creationId xmlns:p14="http://schemas.microsoft.com/office/powerpoint/2010/main" val="59671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EPD Prototype and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8127" y="852825"/>
            <a:ext cx="4045871" cy="4865108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100" dirty="0" smtClean="0">
                <a:solidFill>
                  <a:schemeClr val="tx1"/>
                </a:solidFill>
              </a:rPr>
              <a:t>1 sector prototype successfully deployed in run 16</a:t>
            </a:r>
          </a:p>
          <a:p>
            <a:pPr>
              <a:spcBef>
                <a:spcPts val="500"/>
              </a:spcBef>
            </a:pPr>
            <a:r>
              <a:rPr lang="en-US" sz="2100" dirty="0" smtClean="0">
                <a:solidFill>
                  <a:schemeClr val="tx1"/>
                </a:solidFill>
              </a:rPr>
              <a:t>EPD internal </a:t>
            </a:r>
            <a:r>
              <a:rPr lang="en-US" sz="2100" dirty="0">
                <a:solidFill>
                  <a:schemeClr val="tx1"/>
                </a:solidFill>
              </a:rPr>
              <a:t>STAR review </a:t>
            </a:r>
            <a:r>
              <a:rPr lang="en-US" sz="2100" dirty="0" smtClean="0">
                <a:solidFill>
                  <a:schemeClr val="tx1"/>
                </a:solidFill>
              </a:rPr>
              <a:t>complete</a:t>
            </a:r>
          </a:p>
          <a:p>
            <a:pPr>
              <a:spcBef>
                <a:spcPts val="500"/>
              </a:spcBef>
            </a:pPr>
            <a:r>
              <a:rPr lang="en-US" sz="2100" dirty="0" smtClean="0">
                <a:solidFill>
                  <a:schemeClr val="tx1"/>
                </a:solidFill>
              </a:rPr>
              <a:t>1/8</a:t>
            </a:r>
            <a:r>
              <a:rPr lang="en-US" sz="2100" baseline="30000" dirty="0" smtClean="0">
                <a:solidFill>
                  <a:schemeClr val="tx1"/>
                </a:solidFill>
              </a:rPr>
              <a:t>th</a:t>
            </a:r>
            <a:r>
              <a:rPr lang="en-US" sz="2100" dirty="0" smtClean="0">
                <a:solidFill>
                  <a:schemeClr val="tx1"/>
                </a:solidFill>
              </a:rPr>
              <a:t> EPD installation run 17 for Detector Commissioning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7" y="1080641"/>
            <a:ext cx="2885504" cy="5129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431" y="1085759"/>
            <a:ext cx="2067697" cy="5124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835" y="3614798"/>
            <a:ext cx="3063023" cy="32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6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smtClean="0">
                <a:sym typeface="Wingdings"/>
              </a:rPr>
              <a:t>7.7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>
                <a:sym typeface="Wingdings"/>
              </a:rPr>
              <a:t> </a:t>
            </a:r>
            <a:r>
              <a:rPr lang="en-US" dirty="0" smtClean="0"/>
              <a:t>510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327" y="1078493"/>
            <a:ext cx="1670224" cy="4865108"/>
          </a:xfrm>
        </p:spPr>
        <p:txBody>
          <a:bodyPr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 descr="phasediagram-355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27" y="957033"/>
            <a:ext cx="5186979" cy="568376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49693" y="1078492"/>
            <a:ext cx="3551834" cy="5379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RHIC is an </a:t>
            </a:r>
            <a:r>
              <a:rPr lang="en-US" sz="2800" dirty="0">
                <a:solidFill>
                  <a:srgbClr val="000000"/>
                </a:solidFill>
              </a:rPr>
              <a:t>amazingly </a:t>
            </a:r>
            <a:r>
              <a:rPr lang="en-US" sz="2800" dirty="0" smtClean="0">
                <a:solidFill>
                  <a:srgbClr val="000000"/>
                </a:solidFill>
              </a:rPr>
              <a:t>versatile machine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  <a:sym typeface="Wingdings"/>
              </a:rPr>
              <a:t>7.7 </a:t>
            </a:r>
            <a:r>
              <a:rPr lang="en-US" sz="2800" dirty="0" err="1" smtClean="0">
                <a:solidFill>
                  <a:srgbClr val="000000"/>
                </a:solidFill>
                <a:sym typeface="Wingdings"/>
              </a:rPr>
              <a:t>GeV</a:t>
            </a:r>
            <a:r>
              <a:rPr lang="en-US" sz="2800" dirty="0" smtClean="0">
                <a:solidFill>
                  <a:srgbClr val="000000"/>
                </a:solidFill>
                <a:sym typeface="Wingdings"/>
              </a:rPr>
              <a:t> (and below!) to study QCD phase </a:t>
            </a:r>
            <a:r>
              <a:rPr lang="en-US" sz="2800" dirty="0">
                <a:solidFill>
                  <a:srgbClr val="000000"/>
                </a:solidFill>
                <a:sym typeface="Wingdings"/>
              </a:rPr>
              <a:t>diagram </a:t>
            </a:r>
            <a:r>
              <a:rPr lang="en-US" sz="2800" dirty="0" smtClean="0">
                <a:solidFill>
                  <a:srgbClr val="000000"/>
                </a:solidFill>
                <a:sym typeface="Wingdings"/>
              </a:rPr>
              <a:t>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510 </a:t>
            </a:r>
            <a:r>
              <a:rPr lang="en-US" sz="2800" dirty="0" err="1">
                <a:solidFill>
                  <a:srgbClr val="000000"/>
                </a:solidFill>
              </a:rPr>
              <a:t>GeV</a:t>
            </a:r>
            <a:r>
              <a:rPr lang="en-US" sz="2800" dirty="0">
                <a:solidFill>
                  <a:srgbClr val="000000"/>
                </a:solidFill>
              </a:rPr>
              <a:t> polarized protons to study the spin structure of the proton 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9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R</a:t>
            </a:r>
            <a:r>
              <a:rPr lang="en-US" sz="4000" baseline="-25000" dirty="0" err="1"/>
              <a:t>pA</a:t>
            </a:r>
            <a:r>
              <a:rPr lang="en-US" sz="4000" dirty="0"/>
              <a:t> in </a:t>
            </a:r>
            <a:r>
              <a:rPr lang="en-US" sz="4000" dirty="0" err="1"/>
              <a:t>Drell</a:t>
            </a:r>
            <a:r>
              <a:rPr lang="en-US" sz="4000" dirty="0"/>
              <a:t> Yan </a:t>
            </a:r>
            <a:r>
              <a:rPr lang="en-US" sz="4000" dirty="0" smtClean="0"/>
              <a:t>+ Direct Photon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8" y="1078493"/>
            <a:ext cx="8433727" cy="55623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Fundamental questions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What is the </a:t>
            </a:r>
            <a:r>
              <a:rPr lang="en-US" sz="2600" dirty="0">
                <a:solidFill>
                  <a:srgbClr val="000000"/>
                </a:solidFill>
              </a:rPr>
              <a:t>A dependence of nuclear </a:t>
            </a:r>
            <a:r>
              <a:rPr lang="en-US" sz="2600" dirty="0" smtClean="0">
                <a:solidFill>
                  <a:srgbClr val="000000"/>
                </a:solidFill>
              </a:rPr>
              <a:t>PDFs</a:t>
            </a:r>
          </a:p>
          <a:p>
            <a:pPr lvl="2"/>
            <a:r>
              <a:rPr lang="en-US" sz="2400" dirty="0" err="1" smtClean="0">
                <a:solidFill>
                  <a:srgbClr val="00000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pA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in </a:t>
            </a:r>
            <a:r>
              <a:rPr lang="en-US" sz="2400" dirty="0" err="1">
                <a:solidFill>
                  <a:srgbClr val="000000"/>
                </a:solidFill>
              </a:rPr>
              <a:t>Drell</a:t>
            </a:r>
            <a:r>
              <a:rPr lang="en-US" sz="2400" dirty="0">
                <a:solidFill>
                  <a:srgbClr val="000000"/>
                </a:solidFill>
              </a:rPr>
              <a:t>-Yan </a:t>
            </a:r>
            <a:r>
              <a:rPr lang="en-US" sz="2400" dirty="0" smtClean="0">
                <a:solidFill>
                  <a:srgbClr val="000000"/>
                </a:solidFill>
              </a:rPr>
              <a:t>channels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What are the signals for gluon saturation?  </a:t>
            </a:r>
          </a:p>
          <a:p>
            <a:pPr marL="349250" lvl="1" indent="0">
              <a:buNone/>
            </a:pP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  What is the A dependence?</a:t>
            </a:r>
          </a:p>
          <a:p>
            <a:pPr lvl="2"/>
            <a:r>
              <a:rPr lang="en-US" sz="2400" dirty="0" smtClean="0">
                <a:solidFill>
                  <a:srgbClr val="000000"/>
                </a:solidFill>
              </a:rPr>
              <a:t>Diffraction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D</a:t>
            </a:r>
            <a:r>
              <a:rPr lang="en-US" sz="2400" dirty="0" smtClean="0">
                <a:solidFill>
                  <a:srgbClr val="000000"/>
                </a:solidFill>
              </a:rPr>
              <a:t>i</a:t>
            </a:r>
            <a:r>
              <a:rPr lang="en-US" sz="2400" dirty="0">
                <a:solidFill>
                  <a:srgbClr val="000000"/>
                </a:solidFill>
              </a:rPr>
              <a:t>-</a:t>
            </a:r>
            <a:r>
              <a:rPr lang="en-US" sz="2400" dirty="0" smtClean="0">
                <a:solidFill>
                  <a:srgbClr val="000000"/>
                </a:solidFill>
              </a:rPr>
              <a:t>hadron</a:t>
            </a:r>
          </a:p>
          <a:p>
            <a:pPr lvl="2"/>
            <a:r>
              <a:rPr lang="en-US" sz="2400" dirty="0" err="1">
                <a:solidFill>
                  <a:srgbClr val="000000"/>
                </a:solidFill>
              </a:rPr>
              <a:t>H</a:t>
            </a:r>
            <a:r>
              <a:rPr lang="en-US" sz="2400" dirty="0" err="1" smtClean="0">
                <a:solidFill>
                  <a:srgbClr val="000000"/>
                </a:solidFill>
              </a:rPr>
              <a:t>adron</a:t>
            </a:r>
            <a:r>
              <a:rPr lang="en-US" sz="2400" dirty="0" err="1">
                <a:solidFill>
                  <a:srgbClr val="000000"/>
                </a:solidFill>
              </a:rPr>
              <a:t>+</a:t>
            </a:r>
            <a:r>
              <a:rPr lang="en-US" sz="2400" dirty="0" err="1" smtClean="0">
                <a:solidFill>
                  <a:srgbClr val="000000"/>
                </a:solidFill>
              </a:rPr>
              <a:t>jet</a:t>
            </a:r>
            <a:r>
              <a:rPr lang="en-US" sz="2400" dirty="0" smtClean="0">
                <a:solidFill>
                  <a:srgbClr val="000000"/>
                </a:solidFill>
              </a:rPr>
              <a:t> or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solidFill>
                  <a:srgbClr val="000000"/>
                </a:solidFill>
              </a:rPr>
              <a:t>+jet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 What is </a:t>
            </a:r>
            <a:r>
              <a:rPr lang="en-US" sz="2600" dirty="0">
                <a:solidFill>
                  <a:srgbClr val="000000"/>
                </a:solidFill>
              </a:rPr>
              <a:t>the origin of the large single spin asymmetries at high x and </a:t>
            </a:r>
            <a:r>
              <a:rPr lang="en-US" sz="2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sz="2600" dirty="0" smtClean="0">
                <a:solidFill>
                  <a:srgbClr val="000000"/>
                </a:solidFill>
              </a:rPr>
              <a:t>?</a:t>
            </a:r>
          </a:p>
          <a:p>
            <a:pPr lvl="2"/>
            <a:r>
              <a:rPr lang="en-US" sz="2400" dirty="0" smtClean="0">
                <a:solidFill>
                  <a:srgbClr val="000000"/>
                </a:solidFill>
              </a:rPr>
              <a:t>Only possible with polarized </a:t>
            </a:r>
            <a:r>
              <a:rPr lang="en-US" sz="2400" dirty="0" err="1" smtClean="0">
                <a:solidFill>
                  <a:srgbClr val="000000"/>
                </a:solidFill>
              </a:rPr>
              <a:t>pp</a:t>
            </a:r>
            <a:r>
              <a:rPr lang="en-US" sz="2400" dirty="0" smtClean="0">
                <a:solidFill>
                  <a:srgbClr val="000000"/>
                </a:solidFill>
              </a:rPr>
              <a:t> collisions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See the RHIC Cold QCD Plan at: </a:t>
            </a:r>
            <a:r>
              <a:rPr lang="en-US" sz="2800" dirty="0">
                <a:solidFill>
                  <a:srgbClr val="000000"/>
                </a:solidFill>
              </a:rPr>
              <a:t>Arxiv:</a:t>
            </a:r>
            <a:r>
              <a:rPr lang="en-US" sz="2800" dirty="0" smtClean="0">
                <a:solidFill>
                  <a:srgbClr val="000000"/>
                </a:solidFill>
              </a:rPr>
              <a:t>1602.03922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29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27295" y="847731"/>
            <a:ext cx="17167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See </a:t>
            </a:r>
            <a:r>
              <a:rPr lang="en-US" dirty="0" err="1"/>
              <a:t>Elke</a:t>
            </a:r>
            <a:r>
              <a:rPr lang="en-US" dirty="0"/>
              <a:t>-Caroline </a:t>
            </a:r>
            <a:r>
              <a:rPr lang="en-US" dirty="0" err="1"/>
              <a:t>Aschenauer’s</a:t>
            </a:r>
            <a:r>
              <a:rPr lang="en-US" dirty="0"/>
              <a:t> talk later today! </a:t>
            </a:r>
          </a:p>
        </p:txBody>
      </p:sp>
    </p:spTree>
    <p:extLst>
      <p:ext uri="{BB962C8B-B14F-4D97-AF65-F5344CB8AC3E}">
        <p14:creationId xmlns:p14="http://schemas.microsoft.com/office/powerpoint/2010/main" val="237367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83388"/>
            <a:ext cx="8594725" cy="832224"/>
          </a:xfrm>
        </p:spPr>
        <p:txBody>
          <a:bodyPr/>
          <a:lstStyle/>
          <a:p>
            <a:r>
              <a:rPr lang="en-US" sz="3600" dirty="0"/>
              <a:t>Exploring the QCD phase </a:t>
            </a:r>
            <a:r>
              <a:rPr lang="en-US" sz="3600" dirty="0" smtClean="0"/>
              <a:t>diagram</a:t>
            </a:r>
            <a:br>
              <a:rPr lang="en-US" sz="3600" dirty="0" smtClean="0"/>
            </a:br>
            <a:r>
              <a:rPr lang="en-US" sz="3600" dirty="0" smtClean="0"/>
              <a:t>BES-I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655" y="1115612"/>
            <a:ext cx="4516343" cy="5151905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sz="2800" dirty="0">
                <a:solidFill>
                  <a:schemeClr val="tx1"/>
                </a:solidFill>
                <a:sym typeface="Wingdings" charset="0"/>
              </a:rPr>
              <a:t>At low </a:t>
            </a:r>
            <a:r>
              <a:rPr lang="en-US" sz="2800" dirty="0" err="1" smtClean="0">
                <a:solidFill>
                  <a:schemeClr val="tx1"/>
                </a:solidFill>
                <a:latin typeface="Symbol" charset="2"/>
                <a:cs typeface="Symbol" charset="2"/>
                <a:sym typeface="Wingdings" charset="0"/>
              </a:rPr>
              <a:t>m</a:t>
            </a:r>
            <a:r>
              <a:rPr lang="en-US" sz="2800" baseline="-25000" dirty="0" err="1" smtClean="0">
                <a:solidFill>
                  <a:schemeClr val="tx1"/>
                </a:solidFill>
                <a:sym typeface="Wingdings" charset="0"/>
              </a:rPr>
              <a:t>B</a:t>
            </a:r>
            <a:r>
              <a:rPr lang="en-US" sz="2800" dirty="0" smtClean="0">
                <a:solidFill>
                  <a:schemeClr val="tx1"/>
                </a:solidFill>
                <a:sym typeface="Wingdings" charset="0"/>
              </a:rPr>
              <a:t>, </a:t>
            </a:r>
            <a:r>
              <a:rPr lang="en-US" sz="2800" dirty="0">
                <a:solidFill>
                  <a:schemeClr val="tx1"/>
                </a:solidFill>
                <a:sym typeface="Wingdings" charset="0"/>
              </a:rPr>
              <a:t>the phase transition between QGP and hadrons is </a:t>
            </a:r>
            <a:r>
              <a:rPr lang="en-US" sz="2800" dirty="0" smtClean="0">
                <a:solidFill>
                  <a:schemeClr val="tx1"/>
                </a:solidFill>
                <a:sym typeface="Wingdings" charset="0"/>
              </a:rPr>
              <a:t>smooth cross-over</a:t>
            </a:r>
          </a:p>
          <a:p>
            <a:pPr lvl="1">
              <a:spcBef>
                <a:spcPts val="500"/>
              </a:spcBef>
            </a:pPr>
            <a:r>
              <a:rPr lang="en-US" sz="2400" b="1" dirty="0" smtClean="0">
                <a:solidFill>
                  <a:srgbClr val="FF0000"/>
                </a:solidFill>
                <a:sym typeface="Wingdings" charset="0"/>
              </a:rPr>
              <a:t>Is </a:t>
            </a:r>
            <a:r>
              <a:rPr lang="en-US" sz="2400" b="1" dirty="0">
                <a:solidFill>
                  <a:srgbClr val="FF0000"/>
                </a:solidFill>
                <a:sym typeface="Wingdings" charset="0"/>
              </a:rPr>
              <a:t>there a 1</a:t>
            </a:r>
            <a:r>
              <a:rPr lang="en-US" sz="2400" b="1" baseline="30000" dirty="0">
                <a:solidFill>
                  <a:srgbClr val="FF0000"/>
                </a:solidFill>
                <a:sym typeface="Wingdings" charset="0"/>
              </a:rPr>
              <a:t>st</a:t>
            </a:r>
            <a:r>
              <a:rPr lang="en-US" sz="2400" b="1" dirty="0">
                <a:solidFill>
                  <a:srgbClr val="FF0000"/>
                </a:solidFill>
                <a:sym typeface="Wingdings" charset="0"/>
              </a:rPr>
              <a:t> order transition </a:t>
            </a:r>
            <a:r>
              <a:rPr lang="en-US" sz="2400" dirty="0">
                <a:solidFill>
                  <a:schemeClr val="tx1"/>
                </a:solidFill>
                <a:sym typeface="Wingdings" charset="0"/>
              </a:rPr>
              <a:t>and a </a:t>
            </a:r>
            <a:r>
              <a:rPr lang="en-US" sz="2400" b="1" dirty="0">
                <a:solidFill>
                  <a:srgbClr val="FF0000"/>
                </a:solidFill>
                <a:sym typeface="Wingdings" charset="0"/>
              </a:rPr>
              <a:t>critical point </a:t>
            </a:r>
            <a:r>
              <a:rPr lang="en-US" sz="2400" dirty="0">
                <a:solidFill>
                  <a:srgbClr val="000000"/>
                </a:solidFill>
                <a:sym typeface="Wingdings" charset="0"/>
              </a:rPr>
              <a:t>at higher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 charset="0"/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  <a:sym typeface="Wingdings" charset="0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sym typeface="Wingdings" charset="0"/>
              </a:rPr>
              <a:t>?</a:t>
            </a:r>
          </a:p>
          <a:p>
            <a:pPr>
              <a:spcBef>
                <a:spcPts val="500"/>
              </a:spcBef>
            </a:pPr>
            <a:r>
              <a:rPr lang="en-US" sz="2800" dirty="0" smtClean="0">
                <a:solidFill>
                  <a:srgbClr val="000000"/>
                </a:solidFill>
                <a:sym typeface="Wingdings" charset="0"/>
              </a:rPr>
              <a:t>At what energies is </a:t>
            </a:r>
            <a:r>
              <a:rPr lang="en-US" sz="2800" dirty="0">
                <a:solidFill>
                  <a:srgbClr val="000000"/>
                </a:solidFill>
                <a:sym typeface="Wingdings" charset="0"/>
              </a:rPr>
              <a:t>a QGP created in the lower energy collisions</a:t>
            </a:r>
            <a:r>
              <a:rPr lang="en-US" sz="2800" dirty="0" smtClean="0">
                <a:solidFill>
                  <a:srgbClr val="000000"/>
                </a:solidFill>
                <a:sym typeface="Wingdings" charset="0"/>
              </a:rPr>
              <a:t>?</a:t>
            </a:r>
          </a:p>
          <a:p>
            <a:pPr lvl="1">
              <a:spcBef>
                <a:spcPts val="500"/>
              </a:spcBef>
            </a:pPr>
            <a:r>
              <a:rPr lang="en-US" sz="2400" b="1" dirty="0" smtClean="0">
                <a:solidFill>
                  <a:srgbClr val="FF0000"/>
                </a:solidFill>
                <a:sym typeface="Wingdings" charset="0"/>
              </a:rPr>
              <a:t>Search for the t</a:t>
            </a:r>
            <a:r>
              <a:rPr lang="en-US" sz="2400" b="1" dirty="0" smtClean="0">
                <a:solidFill>
                  <a:srgbClr val="FF0000"/>
                </a:solidFill>
              </a:rPr>
              <a:t>urn</a:t>
            </a:r>
            <a:r>
              <a:rPr lang="en-US" sz="2400" b="1" dirty="0">
                <a:solidFill>
                  <a:srgbClr val="FF0000"/>
                </a:solidFill>
              </a:rPr>
              <a:t>-off of QGP </a:t>
            </a:r>
            <a:r>
              <a:rPr lang="en-US" sz="2400" b="1" dirty="0" smtClean="0">
                <a:solidFill>
                  <a:srgbClr val="FF0000"/>
                </a:solidFill>
              </a:rPr>
              <a:t>signatures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588" y="5285861"/>
            <a:ext cx="508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/>
              <a:t>RHIC </a:t>
            </a:r>
            <a:r>
              <a:rPr lang="en-US" sz="2000" dirty="0"/>
              <a:t>Beam Energy Scan Phase </a:t>
            </a:r>
            <a:r>
              <a:rPr lang="en-US" sz="2000" dirty="0" smtClean="0"/>
              <a:t>1</a:t>
            </a:r>
          </a:p>
          <a:p>
            <a:pPr lvl="0"/>
            <a:r>
              <a:rPr lang="en-US" sz="2000" dirty="0" smtClean="0"/>
              <a:t>Vary </a:t>
            </a:r>
            <a:r>
              <a:rPr lang="en-US" sz="2000" dirty="0"/>
              <a:t>temperature </a:t>
            </a:r>
            <a:r>
              <a:rPr lang="en-US" sz="2000" i="1" dirty="0"/>
              <a:t>T</a:t>
            </a:r>
            <a:r>
              <a:rPr lang="en-US" sz="2000" dirty="0"/>
              <a:t> and baryon chemical potential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-25000" dirty="0" err="1" smtClean="0"/>
              <a:t>B</a:t>
            </a:r>
            <a:r>
              <a:rPr lang="en-US" sz="2000" baseline="-25000" dirty="0" smtClean="0"/>
              <a:t> </a:t>
            </a:r>
          </a:p>
          <a:p>
            <a:pPr lvl="0"/>
            <a:r>
              <a:rPr lang="en-US" sz="2000" dirty="0" smtClean="0"/>
              <a:t>Carried out 2010-2014   </a:t>
            </a:r>
            <a:endParaRPr lang="en-US" sz="200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5612"/>
            <a:ext cx="4627656" cy="416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626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-34645"/>
            <a:ext cx="9143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FCS and 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552" y="1078493"/>
            <a:ext cx="8742954" cy="194899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Proposed FCS+FTS </a:t>
            </a:r>
            <a:r>
              <a:rPr lang="en-US" dirty="0">
                <a:solidFill>
                  <a:schemeClr val="bg1"/>
                </a:solidFill>
              </a:rPr>
              <a:t>provide </a:t>
            </a:r>
            <a:r>
              <a:rPr lang="en-US" dirty="0" smtClean="0">
                <a:solidFill>
                  <a:schemeClr val="bg1"/>
                </a:solidFill>
              </a:rPr>
              <a:t>access </a:t>
            </a:r>
            <a:r>
              <a:rPr lang="en-US" dirty="0">
                <a:solidFill>
                  <a:schemeClr val="bg1"/>
                </a:solidFill>
              </a:rPr>
              <a:t>to very small </a:t>
            </a:r>
            <a:r>
              <a:rPr lang="en-US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Facilitates </a:t>
            </a:r>
            <a:r>
              <a:rPr lang="en-US" dirty="0">
                <a:solidFill>
                  <a:schemeClr val="bg1"/>
                </a:solidFill>
              </a:rPr>
              <a:t>investigations into the dynamics and nonlinear evolution effects in the </a:t>
            </a:r>
            <a:r>
              <a:rPr lang="en-US" dirty="0" smtClean="0">
                <a:solidFill>
                  <a:schemeClr val="bg1"/>
                </a:solidFill>
              </a:rPr>
              <a:t>regime of </a:t>
            </a:r>
            <a:r>
              <a:rPr lang="en-US" dirty="0">
                <a:solidFill>
                  <a:schemeClr val="bg1"/>
                </a:solidFill>
              </a:rPr>
              <a:t>high gluon-density.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874" y="2456105"/>
            <a:ext cx="5595632" cy="4002125"/>
          </a:xfrm>
          <a:prstGeom prst="rect">
            <a:avLst/>
          </a:prstGeom>
        </p:spPr>
      </p:pic>
      <p:pic>
        <p:nvPicPr>
          <p:cNvPr id="8" name="Picture 7" descr="STAR-logo-base-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35" y="-88900"/>
            <a:ext cx="1333705" cy="10287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Rosi Reed - 2016 RHIC/AGS Users Meeting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6304" y="2869074"/>
            <a:ext cx="24724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F</a:t>
            </a:r>
            <a:r>
              <a:rPr lang="en-US" sz="2400" dirty="0">
                <a:solidFill>
                  <a:srgbClr val="FFFFFF"/>
                </a:solidFill>
              </a:rPr>
              <a:t>orward </a:t>
            </a:r>
            <a:r>
              <a:rPr lang="en-US" sz="2400" dirty="0">
                <a:solidFill>
                  <a:srgbClr val="2C7C9F"/>
                </a:solidFill>
              </a:rPr>
              <a:t>C</a:t>
            </a:r>
            <a:r>
              <a:rPr lang="en-US" sz="2400" dirty="0">
                <a:solidFill>
                  <a:srgbClr val="FFFFFF"/>
                </a:solidFill>
              </a:rPr>
              <a:t>alorimeter </a:t>
            </a:r>
            <a:r>
              <a:rPr lang="en-US" sz="2400" dirty="0" smtClean="0">
                <a:solidFill>
                  <a:srgbClr val="2C7C9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ystem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2C7C9F"/>
                </a:solidFill>
              </a:rPr>
              <a:t>F</a:t>
            </a:r>
            <a:r>
              <a:rPr lang="en-US" sz="2400" dirty="0">
                <a:solidFill>
                  <a:srgbClr val="FFFFFF"/>
                </a:solidFill>
              </a:rPr>
              <a:t>orward </a:t>
            </a:r>
            <a:r>
              <a:rPr lang="en-US" sz="2400" dirty="0">
                <a:solidFill>
                  <a:srgbClr val="2C7C9F"/>
                </a:solidFill>
              </a:rPr>
              <a:t>T</a:t>
            </a:r>
            <a:r>
              <a:rPr lang="en-US" sz="2400" dirty="0">
                <a:solidFill>
                  <a:srgbClr val="FFFFFF"/>
                </a:solidFill>
              </a:rPr>
              <a:t>racking </a:t>
            </a:r>
            <a:r>
              <a:rPr lang="en-US" sz="2400" dirty="0">
                <a:solidFill>
                  <a:srgbClr val="2C7C9F"/>
                </a:solidFill>
              </a:rPr>
              <a:t>S</a:t>
            </a:r>
            <a:r>
              <a:rPr lang="en-US" sz="2400" dirty="0">
                <a:solidFill>
                  <a:srgbClr val="FFFFFF"/>
                </a:solidFill>
              </a:rPr>
              <a:t>ystem 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6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Forward Calorimeter System (FCS)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Uses the refurbished </a:t>
            </a:r>
            <a:r>
              <a:rPr lang="en-US" sz="2800" dirty="0">
                <a:solidFill>
                  <a:srgbClr val="000000"/>
                </a:solidFill>
              </a:rPr>
              <a:t>PHENIX sampling </a:t>
            </a:r>
            <a:r>
              <a:rPr lang="en-US" sz="2800" dirty="0" err="1" smtClean="0">
                <a:solidFill>
                  <a:srgbClr val="000000"/>
                </a:solidFill>
              </a:rPr>
              <a:t>ECal</a:t>
            </a:r>
            <a:endParaRPr lang="en-US" sz="2800" dirty="0" smtClean="0">
              <a:solidFill>
                <a:srgbClr val="000000"/>
              </a:solidFill>
            </a:endParaRPr>
          </a:p>
          <a:p>
            <a:pPr lvl="1">
              <a:spcBef>
                <a:spcPts val="500"/>
              </a:spcBef>
            </a:pPr>
            <a:r>
              <a:rPr lang="en-US" sz="2400" b="1" dirty="0">
                <a:solidFill>
                  <a:srgbClr val="FF0000"/>
                </a:solidFill>
              </a:rPr>
              <a:t>EM resolution ~8%/√</a:t>
            </a:r>
            <a:r>
              <a:rPr lang="en-US" sz="2400" b="1" dirty="0" smtClean="0">
                <a:solidFill>
                  <a:srgbClr val="FF0000"/>
                </a:solidFill>
              </a:rPr>
              <a:t>E </a:t>
            </a:r>
          </a:p>
          <a:p>
            <a:pPr>
              <a:spcBef>
                <a:spcPts val="500"/>
              </a:spcBef>
            </a:pPr>
            <a:r>
              <a:rPr lang="en-US" sz="3000" dirty="0" err="1" smtClean="0">
                <a:solidFill>
                  <a:srgbClr val="000000"/>
                </a:solidFill>
              </a:rPr>
              <a:t>Hadronic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>
                <a:solidFill>
                  <a:srgbClr val="000000"/>
                </a:solidFill>
              </a:rPr>
              <a:t>calorimeter is a sandwich </a:t>
            </a:r>
            <a:r>
              <a:rPr lang="en-US" sz="3000" dirty="0" err="1" smtClean="0">
                <a:solidFill>
                  <a:srgbClr val="000000"/>
                </a:solidFill>
              </a:rPr>
              <a:t>Pb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>
                <a:solidFill>
                  <a:srgbClr val="000000"/>
                </a:solidFill>
              </a:rPr>
              <a:t>scintillator </a:t>
            </a:r>
            <a:r>
              <a:rPr lang="en-US" sz="3000" dirty="0" smtClean="0">
                <a:solidFill>
                  <a:srgbClr val="000000"/>
                </a:solidFill>
              </a:rPr>
              <a:t>plate sampling type</a:t>
            </a:r>
          </a:p>
          <a:p>
            <a:pPr lvl="1">
              <a:spcBef>
                <a:spcPts val="500"/>
              </a:spcBef>
            </a:pPr>
            <a:r>
              <a:rPr lang="en-US" sz="2400" b="1" dirty="0" err="1" smtClean="0">
                <a:solidFill>
                  <a:srgbClr val="FF0000"/>
                </a:solidFill>
              </a:rPr>
              <a:t>Hadronic</a:t>
            </a:r>
            <a:r>
              <a:rPr lang="en-US" sz="2400" b="1" dirty="0" smtClean="0">
                <a:solidFill>
                  <a:srgbClr val="FF0000"/>
                </a:solidFill>
              </a:rPr>
              <a:t> resolution ~70%/</a:t>
            </a:r>
            <a:r>
              <a:rPr lang="en-US" sz="2400" b="1" dirty="0">
                <a:solidFill>
                  <a:srgbClr val="FF0000"/>
                </a:solidFill>
              </a:rPr>
              <a:t>√</a:t>
            </a:r>
            <a:r>
              <a:rPr lang="en-US" sz="2400" b="1" dirty="0" smtClean="0">
                <a:solidFill>
                  <a:srgbClr val="FF0000"/>
                </a:solidFill>
              </a:rPr>
              <a:t>E</a:t>
            </a:r>
          </a:p>
          <a:p>
            <a:pPr lvl="1">
              <a:spcBef>
                <a:spcPts val="5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HCAL reuses QT based FMS </a:t>
            </a:r>
            <a:r>
              <a:rPr lang="en-US" sz="2400" dirty="0">
                <a:solidFill>
                  <a:srgbClr val="000000"/>
                </a:solidFill>
              </a:rPr>
              <a:t>readout </a:t>
            </a:r>
            <a:r>
              <a:rPr lang="en-US" sz="2400" dirty="0" smtClean="0">
                <a:solidFill>
                  <a:srgbClr val="000000"/>
                </a:solidFill>
              </a:rPr>
              <a:t>system</a:t>
            </a:r>
          </a:p>
          <a:p>
            <a:pPr lvl="2">
              <a:spcBef>
                <a:spcPts val="500"/>
              </a:spcBef>
            </a:pPr>
            <a:r>
              <a:rPr lang="en-US" sz="2400" dirty="0">
                <a:solidFill>
                  <a:srgbClr val="000000"/>
                </a:solidFill>
              </a:rPr>
              <a:t>~</a:t>
            </a:r>
            <a:r>
              <a:rPr lang="en-US" sz="2400" dirty="0" smtClean="0">
                <a:solidFill>
                  <a:srgbClr val="000000"/>
                </a:solidFill>
              </a:rPr>
              <a:t>30</a:t>
            </a:r>
            <a:r>
              <a:rPr lang="en-US" sz="2400" dirty="0">
                <a:solidFill>
                  <a:srgbClr val="000000"/>
                </a:solidFill>
              </a:rPr>
              <a:t>% of the FMS </a:t>
            </a:r>
            <a:r>
              <a:rPr lang="en-US" sz="2400" dirty="0" smtClean="0">
                <a:solidFill>
                  <a:srgbClr val="000000"/>
                </a:solidFill>
              </a:rPr>
              <a:t>electronics</a:t>
            </a:r>
          </a:p>
          <a:p>
            <a:pPr lvl="2">
              <a:spcBef>
                <a:spcPts val="5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rest of </a:t>
            </a:r>
            <a:r>
              <a:rPr lang="en-US" sz="2400" dirty="0" smtClean="0">
                <a:solidFill>
                  <a:srgbClr val="000000"/>
                </a:solidFill>
              </a:rPr>
              <a:t>FMS used </a:t>
            </a:r>
            <a:r>
              <a:rPr lang="en-US" sz="2400" dirty="0">
                <a:solidFill>
                  <a:srgbClr val="000000"/>
                </a:solidFill>
              </a:rPr>
              <a:t>for the </a:t>
            </a:r>
            <a:r>
              <a:rPr lang="en-US" sz="2400" dirty="0" err="1">
                <a:solidFill>
                  <a:srgbClr val="000000"/>
                </a:solidFill>
              </a:rPr>
              <a:t>EMCal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section</a:t>
            </a:r>
          </a:p>
          <a:p>
            <a:pPr marL="349250" lvl="1" indent="-349250"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>
                <a:solidFill>
                  <a:srgbClr val="000000"/>
                </a:solidFill>
              </a:rPr>
              <a:t>Uses the existing Forward </a:t>
            </a:r>
            <a:r>
              <a:rPr lang="en-US" sz="2400" dirty="0" err="1">
                <a:solidFill>
                  <a:srgbClr val="000000"/>
                </a:solidFill>
              </a:rPr>
              <a:t>Preshower</a:t>
            </a:r>
            <a:r>
              <a:rPr lang="en-US" sz="2400" dirty="0">
                <a:solidFill>
                  <a:srgbClr val="000000"/>
                </a:solidFill>
              </a:rPr>
              <a:t> Detector installed in </a:t>
            </a:r>
            <a:r>
              <a:rPr lang="en-US" sz="2400" dirty="0" smtClean="0">
                <a:solidFill>
                  <a:srgbClr val="000000"/>
                </a:solidFill>
              </a:rPr>
              <a:t>2015</a:t>
            </a:r>
          </a:p>
          <a:p>
            <a:pPr lvl="1">
              <a:spcBef>
                <a:spcPts val="5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2.5 </a:t>
            </a:r>
            <a:r>
              <a:rPr lang="en-US" sz="2400" dirty="0">
                <a:solidFill>
                  <a:srgbClr val="000000"/>
                </a:solidFill>
              </a:rPr>
              <a:t>&lt; </a:t>
            </a:r>
            <a:r>
              <a:rPr lang="en-US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>
                <a:solidFill>
                  <a:srgbClr val="000000"/>
                </a:solidFill>
              </a:rPr>
              <a:t> &lt; </a:t>
            </a:r>
            <a:r>
              <a:rPr lang="en-US" sz="2400" dirty="0" smtClean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94725" cy="832224"/>
          </a:xfrm>
        </p:spPr>
        <p:txBody>
          <a:bodyPr/>
          <a:lstStyle/>
          <a:p>
            <a:r>
              <a:rPr lang="en-US" sz="4400" dirty="0" smtClean="0"/>
              <a:t>FCS – 2014 Beam test at FNAL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8" y="4219857"/>
            <a:ext cx="8624048" cy="242093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ested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response to hadrons</a:t>
            </a:r>
            <a:r>
              <a:rPr lang="en-US" dirty="0">
                <a:solidFill>
                  <a:srgbClr val="000000"/>
                </a:solidFill>
              </a:rPr>
              <a:t>, electrons and </a:t>
            </a:r>
            <a:r>
              <a:rPr lang="en-US" dirty="0" err="1" smtClean="0">
                <a:solidFill>
                  <a:srgbClr val="000000"/>
                </a:solidFill>
              </a:rPr>
              <a:t>muons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3 &lt; E &lt; 32 </a:t>
            </a:r>
            <a:r>
              <a:rPr lang="en-US" dirty="0" err="1">
                <a:solidFill>
                  <a:srgbClr val="000000"/>
                </a:solidFill>
              </a:rPr>
              <a:t>GeV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 smtClean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uccessful test </a:t>
            </a:r>
            <a:r>
              <a:rPr lang="en-US" dirty="0">
                <a:solidFill>
                  <a:srgbClr val="000000"/>
                </a:solidFill>
              </a:rPr>
              <a:t>results </a:t>
            </a:r>
            <a:r>
              <a:rPr lang="en-US" dirty="0" smtClean="0">
                <a:solidFill>
                  <a:srgbClr val="000000"/>
                </a:solidFill>
              </a:rPr>
              <a:t>from 2012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Ideally </a:t>
            </a:r>
            <a:r>
              <a:rPr lang="en-US" dirty="0">
                <a:solidFill>
                  <a:srgbClr val="000000"/>
                </a:solidFill>
              </a:rPr>
              <a:t>reconstructed </a:t>
            </a:r>
            <a:r>
              <a:rPr lang="en-US" dirty="0" smtClean="0">
                <a:solidFill>
                  <a:srgbClr val="000000"/>
                </a:solidFill>
              </a:rPr>
              <a:t>E =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</a:rPr>
              <a:t>EMCal</a:t>
            </a:r>
            <a:r>
              <a:rPr lang="en-US" dirty="0" smtClean="0">
                <a:solidFill>
                  <a:srgbClr val="000000"/>
                </a:solidFill>
              </a:rPr>
              <a:t> +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</a:rPr>
              <a:t>HCal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With E dependent </a:t>
            </a:r>
            <a:r>
              <a:rPr lang="en-US" b="1" dirty="0">
                <a:solidFill>
                  <a:srgbClr val="FF0000"/>
                </a:solidFill>
              </a:rPr>
              <a:t>weighting of </a:t>
            </a:r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EMCal</a:t>
            </a:r>
            <a:r>
              <a:rPr lang="en-US" b="1" dirty="0" smtClean="0">
                <a:solidFill>
                  <a:srgbClr val="FF0000"/>
                </a:solidFill>
              </a:rPr>
              <a:t> energy measured </a:t>
            </a:r>
            <a:r>
              <a:rPr lang="en-US" b="1" dirty="0">
                <a:solidFill>
                  <a:srgbClr val="FF0000"/>
                </a:solidFill>
              </a:rPr>
              <a:t>e/h ratio </a:t>
            </a:r>
            <a:r>
              <a:rPr lang="en-US" b="1" dirty="0" smtClean="0">
                <a:solidFill>
                  <a:srgbClr val="FF0000"/>
                </a:solidFill>
              </a:rPr>
              <a:t>~0.95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onstant </a:t>
            </a:r>
            <a:r>
              <a:rPr lang="en-US" dirty="0">
                <a:solidFill>
                  <a:srgbClr val="000000"/>
                </a:solidFill>
              </a:rPr>
              <a:t>above 10 </a:t>
            </a:r>
            <a:r>
              <a:rPr lang="en-US" dirty="0" err="1">
                <a:solidFill>
                  <a:srgbClr val="000000"/>
                </a:solidFill>
              </a:rPr>
              <a:t>GeV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09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Forward Tracking System (FTS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8" y="1013094"/>
            <a:ext cx="8624048" cy="5445136"/>
          </a:xfrm>
        </p:spPr>
        <p:txBody>
          <a:bodyPr>
            <a:noAutofit/>
          </a:bodyPr>
          <a:lstStyle/>
          <a:p>
            <a:pPr marL="349250" lvl="1" indent="-349250"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>
                <a:solidFill>
                  <a:srgbClr val="000000"/>
                </a:solidFill>
              </a:rPr>
              <a:t>Forward transverse spin asymmetry measurements for </a:t>
            </a:r>
            <a:r>
              <a:rPr lang="en-US" sz="2400" dirty="0" err="1">
                <a:solidFill>
                  <a:srgbClr val="000000"/>
                </a:solidFill>
              </a:rPr>
              <a:t>p+p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dirty="0" err="1">
                <a:solidFill>
                  <a:srgbClr val="000000"/>
                </a:solidFill>
              </a:rPr>
              <a:t>p+A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requires distinguishing </a:t>
            </a:r>
            <a:r>
              <a:rPr lang="en-US" sz="2400" b="1" dirty="0">
                <a:solidFill>
                  <a:srgbClr val="FF0000"/>
                </a:solidFill>
                <a:latin typeface="News Gothic MT"/>
                <a:cs typeface="News Gothic MT"/>
              </a:rPr>
              <a:t>h</a:t>
            </a:r>
            <a:r>
              <a:rPr lang="en-US" sz="2400" b="1" baseline="30000" dirty="0" smtClean="0">
                <a:solidFill>
                  <a:srgbClr val="FF0000"/>
                </a:solidFill>
                <a:latin typeface="News Gothic MT"/>
                <a:cs typeface="News Gothic MT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News Gothic MT"/>
                <a:cs typeface="News Gothic MT"/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News Gothic MT"/>
                <a:cs typeface="News Gothic MT"/>
              </a:rPr>
              <a:t>h</a:t>
            </a:r>
            <a:r>
              <a:rPr lang="en-US" sz="2400" b="1" baseline="30000" dirty="0" smtClean="0">
                <a:solidFill>
                  <a:srgbClr val="FF0000"/>
                </a:solidFill>
                <a:latin typeface="News Gothic MT"/>
                <a:cs typeface="News Gothic MT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for p &lt; 80 </a:t>
            </a:r>
            <a:r>
              <a:rPr lang="en-US" sz="2400" b="1" dirty="0" err="1">
                <a:solidFill>
                  <a:srgbClr val="FF0000"/>
                </a:solidFill>
              </a:rPr>
              <a:t>GeV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 smtClean="0">
                <a:solidFill>
                  <a:srgbClr val="FF0000"/>
                </a:solidFill>
              </a:rPr>
              <a:t>c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9250" lvl="1" indent="-349250"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Forward </a:t>
            </a:r>
            <a:r>
              <a:rPr lang="en-US" sz="2400" dirty="0" err="1" smtClean="0">
                <a:solidFill>
                  <a:srgbClr val="000000"/>
                </a:solidFill>
              </a:rPr>
              <a:t>Drell</a:t>
            </a:r>
            <a:r>
              <a:rPr lang="en-US" sz="2400" dirty="0">
                <a:solidFill>
                  <a:srgbClr val="000000"/>
                </a:solidFill>
              </a:rPr>
              <a:t>-</a:t>
            </a:r>
            <a:r>
              <a:rPr lang="en-US" sz="2400" dirty="0" smtClean="0">
                <a:solidFill>
                  <a:srgbClr val="000000"/>
                </a:solidFill>
              </a:rPr>
              <a:t>Yan measurements require excellent </a:t>
            </a:r>
            <a:r>
              <a:rPr lang="en-US" sz="2400" dirty="0" err="1" smtClean="0">
                <a:solidFill>
                  <a:srgbClr val="000000"/>
                </a:solidFill>
              </a:rPr>
              <a:t>eID</a:t>
            </a:r>
            <a:r>
              <a:rPr lang="en-US" sz="2400" dirty="0" smtClean="0">
                <a:solidFill>
                  <a:srgbClr val="000000"/>
                </a:solidFill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solidFill>
                  <a:srgbClr val="000000"/>
                </a:solidFill>
              </a:rPr>
              <a:t>ID</a:t>
            </a:r>
            <a:r>
              <a:rPr lang="en-US" sz="2400" dirty="0" smtClean="0">
                <a:solidFill>
                  <a:srgbClr val="000000"/>
                </a:solidFill>
              </a:rPr>
              <a:t> to </a:t>
            </a:r>
            <a:r>
              <a:rPr lang="en-US" sz="2400" dirty="0">
                <a:solidFill>
                  <a:srgbClr val="000000"/>
                </a:solidFill>
              </a:rPr>
              <a:t>suppress </a:t>
            </a:r>
            <a:r>
              <a:rPr lang="en-US" sz="2400" dirty="0" smtClean="0">
                <a:solidFill>
                  <a:srgbClr val="000000"/>
                </a:solidFill>
              </a:rPr>
              <a:t>hadron </a:t>
            </a:r>
            <a:r>
              <a:rPr lang="en-US" sz="2400" dirty="0">
                <a:solidFill>
                  <a:srgbClr val="000000"/>
                </a:solidFill>
              </a:rPr>
              <a:t>background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631825" lvl="2" indent="-349250">
              <a:spcBef>
                <a:spcPts val="5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Improves </a:t>
            </a:r>
            <a:r>
              <a:rPr lang="en-US" sz="2400" b="1" dirty="0" err="1" smtClean="0">
                <a:solidFill>
                  <a:srgbClr val="FF0000"/>
                </a:solidFill>
              </a:rPr>
              <a:t>eID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by comparing charged p to E from FCS</a:t>
            </a:r>
          </a:p>
          <a:p>
            <a:pPr marL="349250" lvl="1" indent="-349250">
              <a:spcBef>
                <a:spcPts val="5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Saturation signals with </a:t>
            </a:r>
            <a:r>
              <a:rPr lang="en-US" sz="26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600" dirty="0" err="1" smtClean="0">
                <a:solidFill>
                  <a:srgbClr val="000000"/>
                </a:solidFill>
              </a:rPr>
              <a:t>+jet</a:t>
            </a:r>
            <a:endParaRPr lang="en-US" sz="2600" dirty="0" smtClean="0">
              <a:solidFill>
                <a:srgbClr val="000000"/>
              </a:solidFill>
            </a:endParaRPr>
          </a:p>
          <a:p>
            <a:pPr marL="631825" lvl="2" indent="-349250">
              <a:spcBef>
                <a:spcPts val="500"/>
              </a:spcBef>
            </a:pP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</a:rPr>
              <a:t>mproves 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err="1" smtClean="0">
                <a:solidFill>
                  <a:srgbClr val="FF0000"/>
                </a:solidFill>
              </a:rPr>
              <a:t>ID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by vetoing hits </a:t>
            </a:r>
            <a:r>
              <a:rPr lang="en-US" sz="2400" dirty="0">
                <a:solidFill>
                  <a:srgbClr val="000000"/>
                </a:solidFill>
              </a:rPr>
              <a:t>from charged </a:t>
            </a:r>
            <a:r>
              <a:rPr lang="en-US" sz="2400" dirty="0" smtClean="0">
                <a:solidFill>
                  <a:srgbClr val="000000"/>
                </a:solidFill>
              </a:rPr>
              <a:t>particles</a:t>
            </a:r>
          </a:p>
          <a:p>
            <a:pPr>
              <a:spcBef>
                <a:spcPts val="5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Use </a:t>
            </a:r>
            <a:r>
              <a:rPr lang="en-US" sz="2800" dirty="0">
                <a:solidFill>
                  <a:srgbClr val="000000"/>
                </a:solidFill>
              </a:rPr>
              <a:t>single-sided double-metal Silicon </a:t>
            </a:r>
            <a:r>
              <a:rPr lang="en-US" sz="2800" dirty="0" err="1">
                <a:solidFill>
                  <a:srgbClr val="000000"/>
                </a:solidFill>
              </a:rPr>
              <a:t>Ministrip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sensors</a:t>
            </a:r>
          </a:p>
          <a:p>
            <a:pPr lvl="1">
              <a:spcBef>
                <a:spcPts val="5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Builds on the successful experience from the </a:t>
            </a:r>
            <a:r>
              <a:rPr lang="en-US" sz="2400" dirty="0">
                <a:solidFill>
                  <a:srgbClr val="000000"/>
                </a:solidFill>
              </a:rPr>
              <a:t>STAR IST </a:t>
            </a:r>
            <a:r>
              <a:rPr lang="en-US" sz="2400" dirty="0" smtClean="0">
                <a:solidFill>
                  <a:srgbClr val="000000"/>
                </a:solidFill>
              </a:rPr>
              <a:t>detector (part of HFT) </a:t>
            </a:r>
          </a:p>
          <a:p>
            <a:pPr>
              <a:spcBef>
                <a:spcPts val="5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Low material budget in detector acceptance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Rosi Reed - 2016 RHIC/AGS Users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7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 dependence of nuclear PDFs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91" y="4398673"/>
            <a:ext cx="4003349" cy="2209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DY measurement: challenge is to </a:t>
            </a:r>
            <a:r>
              <a:rPr lang="en-US" dirty="0">
                <a:solidFill>
                  <a:srgbClr val="000000"/>
                </a:solidFill>
              </a:rPr>
              <a:t>suppress </a:t>
            </a:r>
            <a:r>
              <a:rPr lang="en-US" dirty="0" err="1" smtClean="0">
                <a:solidFill>
                  <a:srgbClr val="000000"/>
                </a:solidFill>
              </a:rPr>
              <a:t>hadronic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background while </a:t>
            </a:r>
            <a:r>
              <a:rPr lang="en-US" dirty="0" smtClean="0">
                <a:solidFill>
                  <a:srgbClr val="000000"/>
                </a:solidFill>
              </a:rPr>
              <a:t>maintaining high electron efficiency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34</a:t>
            </a:fld>
            <a:endParaRPr lang="en-US"/>
          </a:p>
        </p:txBody>
      </p:sp>
      <p:pic>
        <p:nvPicPr>
          <p:cNvPr id="17" name="Picture 16" descr="pA-DY.impa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41" y="1040979"/>
            <a:ext cx="4456176" cy="3340608"/>
          </a:xfrm>
          <a:prstGeom prst="rect">
            <a:avLst/>
          </a:prstGeom>
        </p:spPr>
      </p:pic>
      <p:pic>
        <p:nvPicPr>
          <p:cNvPr id="22" name="Picture 21" descr="DY.stat.proj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9" y="1040979"/>
            <a:ext cx="4135361" cy="3357694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236927" y="2141393"/>
            <a:ext cx="1786716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468933" y="4381587"/>
            <a:ext cx="42882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The impact of </a:t>
            </a:r>
            <a:r>
              <a:rPr lang="en-US" sz="2400" dirty="0" smtClean="0"/>
              <a:t>the DY </a:t>
            </a:r>
            <a:r>
              <a:rPr lang="en-US" sz="2400" dirty="0" err="1"/>
              <a:t>R</a:t>
            </a:r>
            <a:r>
              <a:rPr lang="en-US" sz="2400" baseline="-25000" dirty="0" err="1"/>
              <a:t>pA</a:t>
            </a:r>
            <a:r>
              <a:rPr lang="en-US" sz="2400" dirty="0"/>
              <a:t> data for the </a:t>
            </a:r>
            <a:r>
              <a:rPr lang="en-US" sz="2400" dirty="0" smtClean="0"/>
              <a:t>anticipated statistics </a:t>
            </a:r>
            <a:r>
              <a:rPr lang="en-US" sz="2400" dirty="0"/>
              <a:t>for a </a:t>
            </a:r>
            <a:r>
              <a:rPr lang="en-US" sz="2400" dirty="0" smtClean="0"/>
              <a:t>future </a:t>
            </a:r>
            <a:r>
              <a:rPr lang="en-US" sz="2400" dirty="0" err="1" smtClean="0"/>
              <a:t>p</a:t>
            </a:r>
            <a:r>
              <a:rPr lang="en-US" sz="2400" dirty="0" err="1"/>
              <a:t>+Au</a:t>
            </a:r>
            <a:r>
              <a:rPr lang="en-US" sz="2400" dirty="0"/>
              <a:t> run </a:t>
            </a:r>
            <a:r>
              <a:rPr lang="en-US" sz="2400" dirty="0" smtClean="0"/>
              <a:t>compared</a:t>
            </a:r>
            <a:r>
              <a:rPr lang="en-US" sz="2400" dirty="0"/>
              <a:t> </a:t>
            </a:r>
            <a:r>
              <a:rPr lang="en-US" sz="2400" dirty="0" smtClean="0"/>
              <a:t>current DSSZ/EPS</a:t>
            </a:r>
            <a:r>
              <a:rPr lang="en-US" sz="2400" dirty="0"/>
              <a:t>-</a:t>
            </a:r>
            <a:r>
              <a:rPr lang="en-US" sz="2400" dirty="0" smtClean="0"/>
              <a:t>09 uncertainties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297691" y="4169074"/>
            <a:ext cx="10609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Arxiv:1602.03922</a:t>
            </a:r>
            <a:endParaRPr lang="en-US" sz="800" dirty="0"/>
          </a:p>
        </p:txBody>
      </p:sp>
      <p:sp>
        <p:nvSpPr>
          <p:cNvPr id="30" name="Rectangle 29"/>
          <p:cNvSpPr/>
          <p:nvPr/>
        </p:nvSpPr>
        <p:spPr>
          <a:xfrm>
            <a:off x="7569218" y="825535"/>
            <a:ext cx="10609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Arxiv:1602.03922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38258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 dependence of nuclear PDFs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35</a:t>
            </a:fld>
            <a:endParaRPr lang="en-US"/>
          </a:p>
        </p:txBody>
      </p:sp>
      <p:pic>
        <p:nvPicPr>
          <p:cNvPr id="17" name="Picture 16" descr="pA-DY.impa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68" y="852825"/>
            <a:ext cx="2952001" cy="2212991"/>
          </a:xfrm>
          <a:prstGeom prst="rect">
            <a:avLst/>
          </a:prstGeom>
        </p:spPr>
      </p:pic>
      <p:pic>
        <p:nvPicPr>
          <p:cNvPr id="22" name="Picture 21" descr="DY.stat.proj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9" y="852826"/>
            <a:ext cx="2553760" cy="2073518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2954685" y="1782218"/>
            <a:ext cx="267515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092546" y="3108907"/>
            <a:ext cx="6439778" cy="3531886"/>
            <a:chOff x="2091629" y="3650068"/>
            <a:chExt cx="5531054" cy="2990725"/>
          </a:xfrm>
        </p:grpSpPr>
        <p:sp>
          <p:nvSpPr>
            <p:cNvPr id="9" name="Rectangle 8"/>
            <p:cNvSpPr/>
            <p:nvPr/>
          </p:nvSpPr>
          <p:spPr>
            <a:xfrm>
              <a:off x="2091629" y="3650068"/>
              <a:ext cx="5531053" cy="2990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phot-plot-ub-q0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19" y="3791739"/>
              <a:ext cx="5418164" cy="2708126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 flipH="1">
            <a:off x="3911759" y="2633936"/>
            <a:ext cx="1718076" cy="13562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1891" y="4136394"/>
            <a:ext cx="5606353" cy="25655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07009" y="3977383"/>
            <a:ext cx="3048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607029" y="2423615"/>
            <a:ext cx="1394655" cy="155376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4459" y="3608051"/>
            <a:ext cx="18280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ub</a:t>
            </a:r>
            <a:r>
              <a:rPr lang="en-US" dirty="0" smtClean="0"/>
              <a:t> = 1 indicates nuclear PDF is not modified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u</a:t>
            </a:r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ubar</a:t>
            </a:r>
            <a:endParaRPr lang="en-US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Other PDFs at: </a:t>
            </a:r>
            <a:r>
              <a:rPr lang="en-US" dirty="0" smtClean="0"/>
              <a:t>Arxiv.1602.03922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092546" y="6370679"/>
            <a:ext cx="10609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Arxiv:1602.03922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60741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55021"/>
            <a:ext cx="6691850" cy="51948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22797"/>
            <a:ext cx="8594725" cy="832224"/>
          </a:xfrm>
        </p:spPr>
        <p:txBody>
          <a:bodyPr/>
          <a:lstStyle/>
          <a:p>
            <a:r>
              <a:rPr lang="en-US" sz="4000" dirty="0" smtClean="0"/>
              <a:t>Kinematic Coverage in x–Q</a:t>
            </a:r>
            <a:r>
              <a:rPr lang="en-US" sz="4000" baseline="30000" dirty="0" smtClean="0"/>
              <a:t>2</a:t>
            </a:r>
            <a:br>
              <a:rPr lang="en-US" sz="4000" baseline="30000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Past, Present, and Future Experiments Capabilities</a:t>
            </a:r>
            <a:endParaRPr lang="en-US" sz="2000" baseline="300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91850" y="1153250"/>
            <a:ext cx="22860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LHC </a:t>
            </a:r>
            <a:r>
              <a:rPr lang="en-US" dirty="0"/>
              <a:t>experiments cover the same x-range as DY</a:t>
            </a:r>
          </a:p>
          <a:p>
            <a:r>
              <a:rPr lang="en-US" dirty="0"/>
              <a:t>at forward </a:t>
            </a:r>
            <a:r>
              <a:rPr lang="en-US" dirty="0" smtClean="0"/>
              <a:t>h at </a:t>
            </a:r>
            <a:r>
              <a:rPr lang="en-US" dirty="0"/>
              <a:t>RHIC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higher Q</a:t>
            </a:r>
            <a:r>
              <a:rPr lang="en-US" baseline="30000" dirty="0" smtClean="0"/>
              <a:t>2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uclear modifications already </a:t>
            </a:r>
            <a:r>
              <a:rPr lang="en-US" dirty="0"/>
              <a:t>significantly </a:t>
            </a:r>
            <a:r>
              <a:rPr lang="en-US" dirty="0" smtClean="0"/>
              <a:t>reduced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At intermediate Q</a:t>
            </a:r>
            <a:r>
              <a:rPr lang="en-US" baseline="30000" dirty="0"/>
              <a:t>2</a:t>
            </a:r>
            <a:r>
              <a:rPr lang="en-US" dirty="0"/>
              <a:t>, DY at RHIC will extend </a:t>
            </a:r>
            <a:r>
              <a:rPr lang="en-US" dirty="0" smtClean="0"/>
              <a:t>the low</a:t>
            </a:r>
            <a:r>
              <a:rPr lang="en-US" dirty="0"/>
              <a:t>-x reach by nearly one decade compared </a:t>
            </a:r>
            <a:r>
              <a:rPr lang="en-US" dirty="0" smtClean="0"/>
              <a:t>to EIC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795" y="5846843"/>
            <a:ext cx="10609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Arxiv:1602.03922</a:t>
            </a:r>
            <a:endParaRPr lang="en-US" sz="800" dirty="0"/>
          </a:p>
        </p:txBody>
      </p:sp>
      <p:pic>
        <p:nvPicPr>
          <p:cNvPr id="3" name="Picture 2" descr="x-q2-npd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652"/>
            <a:ext cx="7197217" cy="53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49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rgbClr val="2C7C9F"/>
                </a:solidFill>
              </a:rPr>
              <a:t>Gluon Saturation</a:t>
            </a:r>
            <a:endParaRPr lang="en-US" dirty="0">
              <a:solidFill>
                <a:srgbClr val="2C7C9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458" y="6443462"/>
            <a:ext cx="5365377" cy="365125"/>
          </a:xfrm>
        </p:spPr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saturation.prediction.direct.pho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8" y="812185"/>
            <a:ext cx="3673327" cy="5509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1402" y="827599"/>
            <a:ext cx="4460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A:Q</a:t>
            </a:r>
            <a:r>
              <a:rPr lang="en-US" baseline="-25000" dirty="0" smtClean="0"/>
              <a:t>0A</a:t>
            </a:r>
            <a:r>
              <a:rPr lang="en-US" baseline="30000" dirty="0" smtClean="0"/>
              <a:t>2</a:t>
            </a:r>
            <a:r>
              <a:rPr lang="en-US" dirty="0" smtClean="0"/>
              <a:t> [GeV</a:t>
            </a:r>
            <a:r>
              <a:rPr lang="en-US" baseline="30000" dirty="0" smtClean="0"/>
              <a:t>2</a:t>
            </a:r>
            <a:r>
              <a:rPr lang="en-US" dirty="0" smtClean="0"/>
              <a:t>], p: Q</a:t>
            </a:r>
            <a:r>
              <a:rPr lang="en-US" baseline="-25000" dirty="0" smtClean="0"/>
              <a:t>0p</a:t>
            </a:r>
            <a:r>
              <a:rPr lang="en-US" baseline="30000" dirty="0" smtClean="0"/>
              <a:t>2</a:t>
            </a:r>
            <a:r>
              <a:rPr lang="en-US" dirty="0" smtClean="0"/>
              <a:t> [GeV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A: 0.67, p: 0.168</a:t>
            </a:r>
          </a:p>
          <a:p>
            <a:r>
              <a:rPr lang="en-US" b="1" dirty="0"/>
              <a:t>A: </a:t>
            </a:r>
            <a:r>
              <a:rPr lang="en-US" b="1" dirty="0" smtClean="0"/>
              <a:t>0.50, </a:t>
            </a:r>
            <a:r>
              <a:rPr lang="en-US" b="1" dirty="0"/>
              <a:t>p: 0.168</a:t>
            </a:r>
          </a:p>
          <a:p>
            <a:r>
              <a:rPr lang="en-US" b="1" dirty="0">
                <a:solidFill>
                  <a:srgbClr val="FF0000"/>
                </a:solidFill>
              </a:rPr>
              <a:t>A: </a:t>
            </a:r>
            <a:r>
              <a:rPr lang="en-US" b="1" dirty="0" smtClean="0">
                <a:solidFill>
                  <a:srgbClr val="FF0000"/>
                </a:solidFill>
              </a:rPr>
              <a:t>0.60, </a:t>
            </a:r>
            <a:r>
              <a:rPr lang="en-US" b="1" dirty="0">
                <a:solidFill>
                  <a:srgbClr val="FF0000"/>
                </a:solidFill>
              </a:rPr>
              <a:t>p: </a:t>
            </a:r>
            <a:r>
              <a:rPr lang="en-US" b="1" dirty="0" smtClean="0">
                <a:solidFill>
                  <a:srgbClr val="FF0000"/>
                </a:solidFill>
              </a:rPr>
              <a:t>0.20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1286428" y="812185"/>
            <a:ext cx="2123522" cy="737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5108" y="1083543"/>
            <a:ext cx="2945212" cy="188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838200" y="1157468"/>
            <a:ext cx="2992120" cy="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5470" y="6155235"/>
            <a:ext cx="10609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Arxiv:1602.03922</a:t>
            </a:r>
            <a:endParaRPr lang="en-US" sz="800" dirty="0"/>
          </a:p>
        </p:txBody>
      </p:sp>
      <p:sp>
        <p:nvSpPr>
          <p:cNvPr id="25" name="Rectangle 24"/>
          <p:cNvSpPr/>
          <p:nvPr/>
        </p:nvSpPr>
        <p:spPr>
          <a:xfrm>
            <a:off x="4082261" y="2082589"/>
            <a:ext cx="48062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Measurements so far in p</a:t>
            </a:r>
            <a:r>
              <a:rPr lang="en-US" dirty="0"/>
              <a:t>(d)+A collisions </a:t>
            </a:r>
            <a:r>
              <a:rPr lang="en-US" dirty="0" smtClean="0"/>
              <a:t>have strongly interacting initial+ </a:t>
            </a:r>
            <a:r>
              <a:rPr lang="en-US" dirty="0"/>
              <a:t>final </a:t>
            </a:r>
            <a:r>
              <a:rPr lang="en-US" dirty="0" smtClean="0"/>
              <a:t>states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Complicates theoretical treatment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Remove final state strong </a:t>
            </a:r>
            <a:r>
              <a:rPr lang="en-US" dirty="0"/>
              <a:t>interaction </a:t>
            </a:r>
            <a:r>
              <a:rPr lang="en-US" dirty="0" smtClean="0"/>
              <a:t>by </a:t>
            </a:r>
            <a:r>
              <a:rPr lang="en-US" dirty="0"/>
              <a:t>using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DY electrons </a:t>
            </a:r>
            <a:endParaRPr lang="en-US" dirty="0"/>
          </a:p>
          <a:p>
            <a:endParaRPr lang="en-US" dirty="0"/>
          </a:p>
        </p:txBody>
      </p:sp>
      <p:pic>
        <p:nvPicPr>
          <p:cNvPr id="26" name="Picture 25" descr="forwardgam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58" y="3778889"/>
            <a:ext cx="3762690" cy="3029698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>
            <a:off x="3100912" y="1083543"/>
            <a:ext cx="1030490" cy="44325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131402" y="852825"/>
            <a:ext cx="3435114" cy="122771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84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458" y="6538277"/>
            <a:ext cx="5365377" cy="365125"/>
          </a:xfrm>
        </p:spPr>
        <p:txBody>
          <a:bodyPr/>
          <a:lstStyle/>
          <a:p>
            <a:r>
              <a:rPr lang="en-US" dirty="0" smtClean="0"/>
              <a:t>Rosi Reed - 2016 RHIC/AGS Users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 descr="Screen Shot 2015-10-20 at 11.0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66" y="2331439"/>
            <a:ext cx="1609833" cy="2148840"/>
          </a:xfrm>
          <a:prstGeom prst="rect">
            <a:avLst/>
          </a:prstGeom>
        </p:spPr>
      </p:pic>
      <p:pic>
        <p:nvPicPr>
          <p:cNvPr id="8" name="Picture 7" descr="Screen Shot 2015-10-20 at 11.05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28" y="20601"/>
            <a:ext cx="1400878" cy="214884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70622" y="852825"/>
            <a:ext cx="6493203" cy="5787968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600" smtClean="0">
                <a:solidFill>
                  <a:srgbClr val="000000"/>
                </a:solidFill>
              </a:rPr>
              <a:t>FCS and FTS </a:t>
            </a:r>
            <a:r>
              <a:rPr lang="en-US" sz="2600" dirty="0" smtClean="0">
                <a:solidFill>
                  <a:srgbClr val="000000"/>
                </a:solidFill>
              </a:rPr>
              <a:t>will allow reach to low x to </a:t>
            </a:r>
            <a:r>
              <a:rPr lang="en-US" sz="2600" dirty="0">
                <a:solidFill>
                  <a:srgbClr val="000000"/>
                </a:solidFill>
              </a:rPr>
              <a:t>probe the fundamental structure of nucleons in new </a:t>
            </a:r>
            <a:r>
              <a:rPr lang="en-US" sz="2600" dirty="0" smtClean="0">
                <a:solidFill>
                  <a:srgbClr val="000000"/>
                </a:solidFill>
              </a:rPr>
              <a:t>kinematic regimes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50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iTPC</a:t>
            </a:r>
            <a:r>
              <a:rPr lang="en-US" sz="2800" dirty="0" smtClean="0">
                <a:solidFill>
                  <a:srgbClr val="000000"/>
                </a:solidFill>
              </a:rPr>
              <a:t>, EPD, </a:t>
            </a:r>
            <a:r>
              <a:rPr lang="en-US" sz="2800" dirty="0" err="1" smtClean="0">
                <a:solidFill>
                  <a:srgbClr val="000000"/>
                </a:solidFill>
              </a:rPr>
              <a:t>eTOF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enable superior </a:t>
            </a:r>
            <a:r>
              <a:rPr lang="en-US" sz="2800" dirty="0" smtClean="0">
                <a:solidFill>
                  <a:srgbClr val="000000"/>
                </a:solidFill>
              </a:rPr>
              <a:t>BES-II program</a:t>
            </a:r>
          </a:p>
          <a:p>
            <a:pPr lvl="1">
              <a:spcBef>
                <a:spcPts val="500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Increase acceptance</a:t>
            </a:r>
          </a:p>
          <a:p>
            <a:pPr lvl="1"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Increase statistics</a:t>
            </a:r>
          </a:p>
          <a:p>
            <a:pPr lvl="1">
              <a:spcBef>
                <a:spcPts val="500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Decrease systemic uncertainties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4572000"/>
            <a:ext cx="1568332" cy="2148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66" y="4696502"/>
            <a:ext cx="2083533" cy="19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5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781" y="2991516"/>
            <a:ext cx="8594725" cy="832224"/>
          </a:xfrm>
        </p:spPr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8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436713"/>
            <a:ext cx="8594725" cy="832224"/>
          </a:xfrm>
        </p:spPr>
        <p:txBody>
          <a:bodyPr/>
          <a:lstStyle/>
          <a:p>
            <a:r>
              <a:rPr lang="en-US" dirty="0" smtClean="0"/>
              <a:t>STAR BES-I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000000"/>
                </a:solidFill>
              </a:rPr>
              <a:t>Signs of 1st order phase </a:t>
            </a:r>
            <a:r>
              <a:rPr lang="en-US" sz="3200" dirty="0" smtClean="0">
                <a:solidFill>
                  <a:srgbClr val="000000"/>
                </a:solidFill>
              </a:rPr>
              <a:t>transition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95187" y="6159725"/>
            <a:ext cx="3841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Phys. Rev. </a:t>
            </a:r>
            <a:r>
              <a:rPr lang="en-US" sz="1400" dirty="0" err="1" smtClean="0">
                <a:solidFill>
                  <a:srgbClr val="000000"/>
                </a:solidFill>
              </a:rPr>
              <a:t>Lett</a:t>
            </a:r>
            <a:r>
              <a:rPr lang="en-US" sz="1400" dirty="0" smtClean="0">
                <a:solidFill>
                  <a:srgbClr val="000000"/>
                </a:solidFill>
              </a:rPr>
              <a:t>. 112, 162301 (2014)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248"/>
            <a:ext cx="4522141" cy="540654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627656" y="1388353"/>
            <a:ext cx="4260850" cy="486510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Directed flow (v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Net </a:t>
            </a:r>
            <a:r>
              <a:rPr lang="en-US" dirty="0">
                <a:solidFill>
                  <a:schemeClr val="tx1"/>
                </a:solidFill>
              </a:rPr>
              <a:t>protons: double sign change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Simple </a:t>
            </a:r>
            <a:r>
              <a:rPr lang="en-US" dirty="0" smtClean="0">
                <a:solidFill>
                  <a:schemeClr val="tx1"/>
                </a:solidFill>
              </a:rPr>
              <a:t>hydro models can predict the </a:t>
            </a:r>
            <a:r>
              <a:rPr lang="en-US" dirty="0">
                <a:solidFill>
                  <a:schemeClr val="tx1"/>
                </a:solidFill>
              </a:rPr>
              <a:t>structure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Transport models such as </a:t>
            </a:r>
            <a:r>
              <a:rPr lang="en-US" dirty="0" err="1">
                <a:solidFill>
                  <a:schemeClr val="tx1"/>
                </a:solidFill>
              </a:rPr>
              <a:t>UrQMD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fail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Softening of EOS?</a:t>
            </a:r>
          </a:p>
          <a:p>
            <a:r>
              <a:rPr lang="en-US" dirty="0">
                <a:solidFill>
                  <a:schemeClr val="tx1"/>
                </a:solidFill>
              </a:rPr>
              <a:t>Expected in mixed </a:t>
            </a:r>
            <a:r>
              <a:rPr lang="en-US" dirty="0" smtClean="0">
                <a:solidFill>
                  <a:schemeClr val="tx1"/>
                </a:solidFill>
              </a:rPr>
              <a:t>phase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71737"/>
            <a:ext cx="8594725" cy="832224"/>
          </a:xfrm>
        </p:spPr>
        <p:txBody>
          <a:bodyPr/>
          <a:lstStyle/>
          <a:p>
            <a:r>
              <a:rPr lang="en-US" dirty="0" smtClean="0"/>
              <a:t>BES-I </a:t>
            </a:r>
            <a:r>
              <a:rPr lang="en-US" dirty="0" smtClean="0">
                <a:sym typeface="Wingdings"/>
              </a:rPr>
              <a:t> BES-II</a:t>
            </a:r>
            <a:br>
              <a:rPr lang="en-US" dirty="0" smtClean="0">
                <a:sym typeface="Wingdings"/>
              </a:rPr>
            </a:br>
            <a:r>
              <a:rPr lang="en-US" sz="3200" dirty="0">
                <a:solidFill>
                  <a:schemeClr val="tx1"/>
                </a:solidFill>
              </a:rPr>
              <a:t>New </a:t>
            </a:r>
            <a:r>
              <a:rPr lang="en-US" sz="3200" dirty="0" smtClean="0">
                <a:solidFill>
                  <a:schemeClr val="tx1"/>
                </a:solidFill>
              </a:rPr>
              <a:t>energies 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18466"/>
            <a:ext cx="3103654" cy="2905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119" y="3616252"/>
            <a:ext cx="3584388" cy="3024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0" y="6172200"/>
            <a:ext cx="3212353" cy="37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2014 − √S</a:t>
            </a:r>
            <a:r>
              <a:rPr lang="en-US" baseline="-25000" dirty="0" smtClean="0">
                <a:solidFill>
                  <a:schemeClr val="bg1"/>
                </a:solidFill>
              </a:rPr>
              <a:t>NN</a:t>
            </a:r>
            <a:r>
              <a:rPr lang="en-US" dirty="0" smtClean="0">
                <a:solidFill>
                  <a:schemeClr val="bg1"/>
                </a:solidFill>
              </a:rPr>
              <a:t> = 3.9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143" y="1427211"/>
            <a:ext cx="2424363" cy="218904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7654902" y="2894976"/>
            <a:ext cx="486007" cy="1671079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44912" y="0"/>
            <a:ext cx="1699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Kathryn Meehan’s talk on Tuesday!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786" y="645850"/>
            <a:ext cx="5228384" cy="3920205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-1" y="5181599"/>
            <a:ext cx="5350609" cy="1459194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500"/>
              </a:spcBef>
            </a:pPr>
            <a:r>
              <a:rPr lang="en-US" dirty="0">
                <a:solidFill>
                  <a:srgbClr val="000000"/>
                </a:solidFill>
              </a:rPr>
              <a:t>Target inserted into beam pipe</a:t>
            </a:r>
          </a:p>
          <a:p>
            <a:pPr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Test run done parasitically</a:t>
            </a:r>
          </a:p>
          <a:p>
            <a:pPr lvl="1"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No interference w/collider </a:t>
            </a:r>
            <a:r>
              <a:rPr lang="en-US" dirty="0">
                <a:solidFill>
                  <a:srgbClr val="000000"/>
                </a:solidFill>
              </a:rPr>
              <a:t>mode data </a:t>
            </a:r>
            <a:endParaRPr lang="en-US" dirty="0" smtClean="0">
              <a:solidFill>
                <a:srgbClr val="000000"/>
              </a:solidFill>
            </a:endParaRPr>
          </a:p>
          <a:p>
            <a:pPr lvl="1"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More efficient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00"/>
                </a:solidFill>
              </a:rPr>
              <a:t>small dedicated runs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1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rgbClr val="2C7C9F"/>
                </a:solidFill>
              </a:rPr>
              <a:t>Single Spin Asymmetries</a:t>
            </a:r>
            <a:endParaRPr lang="en-US" dirty="0">
              <a:solidFill>
                <a:srgbClr val="2C7C9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73002" y="1050031"/>
            <a:ext cx="2666876" cy="49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the </a:t>
            </a:r>
            <a:r>
              <a:rPr lang="en-US" dirty="0" err="1" smtClean="0"/>
              <a:t>subprocesses</a:t>
            </a:r>
            <a:r>
              <a:rPr lang="en-US" dirty="0" smtClean="0"/>
              <a:t> driving the large A</a:t>
            </a:r>
            <a:r>
              <a:rPr lang="en-US" baseline="-25000" dirty="0" smtClean="0"/>
              <a:t>N</a:t>
            </a:r>
            <a:r>
              <a:rPr lang="en-US" dirty="0" smtClean="0"/>
              <a:t> at high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FTS allows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Calorimeters only allow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</a:p>
          <a:p>
            <a:endParaRPr lang="en-US" baseline="30000" dirty="0" smtClean="0"/>
          </a:p>
          <a:p>
            <a:r>
              <a:rPr lang="en-US" dirty="0" smtClean="0"/>
              <a:t>Want to explore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</a:t>
            </a:r>
          </a:p>
          <a:p>
            <a:r>
              <a:rPr lang="en-US" dirty="0" smtClean="0"/>
              <a:t>(can already measure mid-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Results show the process is not 2-2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Diffraction?</a:t>
            </a:r>
          </a:p>
          <a:p>
            <a:endParaRPr lang="en-US" dirty="0"/>
          </a:p>
        </p:txBody>
      </p:sp>
      <p:pic>
        <p:nvPicPr>
          <p:cNvPr id="7" name="Picture 6" descr="SingleSpinAsy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082"/>
            <a:ext cx="5931608" cy="54085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4458" y="6047513"/>
            <a:ext cx="10609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Arxiv:1602.03922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37311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 descr="Collins_pippizp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686"/>
            <a:ext cx="9144000" cy="590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48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1806" y="39329"/>
            <a:ext cx="7886700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 anchorCtr="0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Target Design 2014 and 2015</a:t>
            </a:r>
          </a:p>
          <a:p>
            <a:r>
              <a:rPr lang="en-US" dirty="0" smtClean="0"/>
              <a:t>remove</a:t>
            </a:r>
            <a:endParaRPr lang="en-US" dirty="0"/>
          </a:p>
        </p:txBody>
      </p:sp>
      <p:pic>
        <p:nvPicPr>
          <p:cNvPr id="7" name="Picture 6" descr="fixedTarget_2.png"/>
          <p:cNvPicPr>
            <a:picLocks noChangeAspect="1"/>
          </p:cNvPicPr>
          <p:nvPr/>
        </p:nvPicPr>
        <p:blipFill>
          <a:blip r:embed="rId2" cstate="print"/>
          <a:srcRect l="24701"/>
          <a:stretch>
            <a:fillRect/>
          </a:stretch>
        </p:blipFill>
        <p:spPr>
          <a:xfrm>
            <a:off x="3793733" y="990600"/>
            <a:ext cx="5274067" cy="5253123"/>
          </a:xfrm>
          <a:prstGeom prst="rect">
            <a:avLst/>
          </a:prstGeom>
        </p:spPr>
      </p:pic>
      <p:pic>
        <p:nvPicPr>
          <p:cNvPr id="8" name="Picture 7" descr="star target 009.jpg"/>
          <p:cNvPicPr>
            <a:picLocks noChangeAspect="1"/>
          </p:cNvPicPr>
          <p:nvPr/>
        </p:nvPicPr>
        <p:blipFill>
          <a:blip r:embed="rId3" cstate="print"/>
          <a:srcRect t="30664" b="24647"/>
          <a:stretch>
            <a:fillRect/>
          </a:stretch>
        </p:blipFill>
        <p:spPr>
          <a:xfrm>
            <a:off x="109361" y="4077237"/>
            <a:ext cx="3573997" cy="212960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1981200" y="3429000"/>
            <a:ext cx="4038600" cy="198120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9361" y="99060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/>
              <a:t>Target design: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ans" pitchFamily="18"/>
                <a:ea typeface="DejaVu Sans" pitchFamily="2"/>
                <a:cs typeface="Lohit Hindi" pitchFamily="2"/>
              </a:rPr>
              <a:t>	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Gold foil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	1 mm Thick 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	~1 cm High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	~4 cm Wide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	210 cm from IR</a:t>
            </a:r>
          </a:p>
        </p:txBody>
      </p:sp>
    </p:spTree>
    <p:extLst>
      <p:ext uri="{BB962C8B-B14F-4D97-AF65-F5344CB8AC3E}">
        <p14:creationId xmlns:p14="http://schemas.microsoft.com/office/powerpoint/2010/main" val="127263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369" y="20601"/>
            <a:ext cx="8594725" cy="832224"/>
          </a:xfrm>
        </p:spPr>
        <p:txBody>
          <a:bodyPr/>
          <a:lstStyle/>
          <a:p>
            <a:r>
              <a:rPr lang="en-US" sz="4400" dirty="0"/>
              <a:t>Net-proton </a:t>
            </a:r>
            <a:r>
              <a:rPr lang="en-US" sz="4400" dirty="0" err="1" smtClean="0"/>
              <a:t>cumulants</a:t>
            </a:r>
            <a:r>
              <a:rPr lang="en-US" sz="4400" dirty="0" smtClean="0"/>
              <a:t> </a:t>
            </a:r>
            <a:r>
              <a:rPr lang="en-US" sz="4400" dirty="0"/>
              <a:t>in </a:t>
            </a:r>
            <a:r>
              <a:rPr lang="en-US" sz="4400" dirty="0" smtClean="0"/>
              <a:t>BES-II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73138"/>
            <a:ext cx="8327093" cy="1762414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BES-I </a:t>
            </a:r>
            <a:r>
              <a:rPr lang="en-US" dirty="0">
                <a:solidFill>
                  <a:srgbClr val="000000"/>
                </a:solidFill>
              </a:rPr>
              <a:t>has revealed </a:t>
            </a:r>
            <a:r>
              <a:rPr lang="en-US" dirty="0" smtClean="0">
                <a:solidFill>
                  <a:srgbClr val="000000"/>
                </a:solidFill>
              </a:rPr>
              <a:t>a non</a:t>
            </a:r>
            <a:r>
              <a:rPr lang="en-US" dirty="0">
                <a:solidFill>
                  <a:srgbClr val="000000"/>
                </a:solidFill>
              </a:rPr>
              <a:t>-trivial energy </a:t>
            </a:r>
            <a:r>
              <a:rPr lang="en-US" dirty="0" smtClean="0">
                <a:solidFill>
                  <a:srgbClr val="000000"/>
                </a:solidFill>
              </a:rPr>
              <a:t>dependence Rapidity </a:t>
            </a:r>
            <a:r>
              <a:rPr lang="en-US" dirty="0">
                <a:solidFill>
                  <a:srgbClr val="000000"/>
                </a:solidFill>
              </a:rPr>
              <a:t>length of </a:t>
            </a:r>
            <a:r>
              <a:rPr lang="en-US" dirty="0" smtClean="0">
                <a:solidFill>
                  <a:srgbClr val="000000"/>
                </a:solidFill>
              </a:rPr>
              <a:t>the correlation </a:t>
            </a:r>
            <a:r>
              <a:rPr lang="en-US" dirty="0">
                <a:solidFill>
                  <a:srgbClr val="000000"/>
                </a:solidFill>
              </a:rPr>
              <a:t>is </a:t>
            </a:r>
            <a:r>
              <a:rPr lang="en-US" dirty="0" smtClean="0">
                <a:solidFill>
                  <a:srgbClr val="000000"/>
                </a:solidFill>
              </a:rPr>
              <a:t>important</a:t>
            </a: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</a:pPr>
            <a:r>
              <a:rPr lang="en-US" dirty="0">
                <a:solidFill>
                  <a:srgbClr val="000000"/>
                </a:solidFill>
              </a:rPr>
              <a:t>Measure as </a:t>
            </a:r>
            <a:r>
              <a:rPr lang="en-US" dirty="0" smtClean="0">
                <a:solidFill>
                  <a:srgbClr val="000000"/>
                </a:solidFill>
              </a:rPr>
              <a:t>function of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 err="1" smtClean="0">
                <a:solidFill>
                  <a:srgbClr val="000000"/>
                </a:solidFill>
              </a:rPr>
              <a:t>y</a:t>
            </a:r>
            <a:r>
              <a:rPr lang="en-US" i="1" baseline="-25000" dirty="0" err="1" smtClean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 wide range is needed to establish true nature of </a:t>
            </a:r>
            <a:r>
              <a:rPr lang="en-US" dirty="0" smtClean="0">
                <a:solidFill>
                  <a:srgbClr val="000000"/>
                </a:solidFill>
              </a:rPr>
              <a:t>correlation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iTPC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923" t="59881" r="5049" b="5887"/>
          <a:stretch/>
        </p:blipFill>
        <p:spPr bwMode="auto">
          <a:xfrm>
            <a:off x="905435" y="852825"/>
            <a:ext cx="6992471" cy="3920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984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BES II Measures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565028"/>
              </p:ext>
            </p:extLst>
          </p:nvPr>
        </p:nvGraphicFramePr>
        <p:xfrm>
          <a:off x="685800" y="902103"/>
          <a:ext cx="8077199" cy="5186804"/>
        </p:xfrm>
        <a:graphic>
          <a:graphicData uri="http://schemas.openxmlformats.org/drawingml/2006/table">
            <a:tbl>
              <a:tblPr/>
              <a:tblGrid>
                <a:gridCol w="3616302"/>
                <a:gridCol w="854169"/>
                <a:gridCol w="958142"/>
                <a:gridCol w="958142"/>
                <a:gridCol w="892179"/>
                <a:gridCol w="798265"/>
              </a:tblGrid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Verdana"/>
                          <a:ea typeface="Times New Roman"/>
                          <a:cs typeface="Times New Roman"/>
                        </a:rPr>
                        <a:t>Collision Energies (</a:t>
                      </a:r>
                      <a:r>
                        <a:rPr lang="en-US" sz="1800" b="1" dirty="0" err="1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):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7.7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9.1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11.5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14.5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19.6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6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Chemical Potential (</a:t>
                      </a:r>
                      <a:r>
                        <a:rPr lang="en-US" sz="1800" b="1" dirty="0" err="1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MeV</a:t>
                      </a: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):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420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370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315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260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205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Observables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Millions of Events Needed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latin typeface="Verdana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800" baseline="-25000" dirty="0">
                          <a:latin typeface="Verdana"/>
                          <a:ea typeface="Times New Roman"/>
                          <a:cs typeface="Times New Roman"/>
                        </a:rPr>
                        <a:t>CP</a:t>
                      </a: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 up to </a:t>
                      </a:r>
                      <a:r>
                        <a:rPr lang="en-US" sz="1800" i="1" dirty="0" err="1">
                          <a:latin typeface="Verdana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800" baseline="-25000" dirty="0" err="1">
                          <a:latin typeface="Verdana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800" baseline="-25000" dirty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-25000" dirty="0" smtClean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4.5 </a:t>
                      </a:r>
                      <a:r>
                        <a:rPr lang="en-US" sz="1800" baseline="0" dirty="0" err="1" smtClean="0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Elliptic Flow of </a:t>
                      </a:r>
                      <a:r>
                        <a:rPr lang="en-US" sz="2000" dirty="0" smtClean="0">
                          <a:latin typeface="Symbol" pitchFamily="18" charset="2"/>
                        </a:rPr>
                        <a:t>f</a:t>
                      </a:r>
                      <a:r>
                        <a:rPr lang="en-US" sz="2000" dirty="0" smtClean="0"/>
                        <a:t> meson (</a:t>
                      </a:r>
                      <a:r>
                        <a:rPr lang="en-US" sz="2000" i="1" dirty="0" smtClean="0"/>
                        <a:t>v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150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200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3</a:t>
                      </a:r>
                      <a:r>
                        <a:rPr lang="en-US" sz="2000" smtClean="0">
                          <a:latin typeface="+mn-lt"/>
                        </a:rPr>
                        <a:t>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400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Local</a:t>
                      </a:r>
                      <a:r>
                        <a:rPr lang="en-US" sz="1800" b="0" baseline="0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 Parity Violation (CME)</a:t>
                      </a:r>
                      <a:endParaRPr lang="en-US" sz="1800" b="0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latin typeface="Verdana"/>
                          <a:ea typeface="Times New Roman"/>
                          <a:cs typeface="Times New Roman"/>
                        </a:rPr>
                        <a:t>Directed Flow</a:t>
                      </a:r>
                      <a:r>
                        <a:rPr lang="en-US" sz="1800" i="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 studies  </a:t>
                      </a:r>
                      <a:r>
                        <a:rPr lang="en-US" sz="1800" i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(v</a:t>
                      </a:r>
                      <a:r>
                        <a:rPr lang="en-US" sz="1800" i="1" baseline="-25000" dirty="0" smtClean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800" i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   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200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Verdana"/>
                          <a:ea typeface="Times New Roman"/>
                          <a:cs typeface="Times New Roman"/>
                        </a:rPr>
                        <a:t>asHBT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 (proton-proton)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net-proton 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kurtosis (</a:t>
                      </a:r>
                      <a:r>
                        <a:rPr lang="en-US" sz="1800" dirty="0" smtClean="0">
                          <a:latin typeface="Symbol" pitchFamily="18" charset="2"/>
                          <a:ea typeface="Times New Roman"/>
                          <a:cs typeface="Times New Roman"/>
                        </a:rPr>
                        <a:t>ks</a:t>
                      </a:r>
                      <a:r>
                        <a:rPr lang="en-US" sz="1800" baseline="30000" dirty="0" smtClean="0"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80    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120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Dileptons</a:t>
                      </a:r>
                      <a:endParaRPr lang="en-US" sz="1800" b="0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230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Proposed Number of Events:</a:t>
                      </a:r>
                      <a:endParaRPr lang="en-U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230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58995" y="2912502"/>
            <a:ext cx="76290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QGP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449" y="3867012"/>
            <a:ext cx="89535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P.T.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70812" y="4639386"/>
            <a:ext cx="556627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C.P.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28806" y="5595632"/>
            <a:ext cx="1355865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EM Probes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5799" y="931797"/>
            <a:ext cx="8077199" cy="517242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6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1466195"/>
            <a:ext cx="8534400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The BES at RHIC spans a range of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 that could contain features of the QCD phase diagram.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Signatures consistent with a </a:t>
            </a:r>
            <a:r>
              <a:rPr lang="en-US" sz="2000" dirty="0" err="1" smtClean="0"/>
              <a:t>parton</a:t>
            </a:r>
            <a:r>
              <a:rPr lang="en-US" sz="2000" dirty="0" smtClean="0"/>
              <a:t> dominated regime either disappear, lose significance, or lose sufficient reach at the low energy region of the scan.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Dilepton</a:t>
            </a:r>
            <a:r>
              <a:rPr lang="en-US" sz="2000" dirty="0" smtClean="0"/>
              <a:t> mass spectra show a broadening consistent with models including </a:t>
            </a:r>
            <a:r>
              <a:rPr lang="en-US" sz="2000" dirty="0" err="1" smtClean="0"/>
              <a:t>hadron</a:t>
            </a:r>
            <a:r>
              <a:rPr lang="en-US" sz="2000" dirty="0" smtClean="0"/>
              <a:t> gas and quark-gluon plasma components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There are indicators pointing towards a softening of the equation of state which can be interpreted as evidence for a first order phase transition.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The higher moment fluctuation is sensitive to critical phenomena, but these analyses place stringent demands on the statistics.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5867" y="54114"/>
            <a:ext cx="833796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BES Phase I – What have We Learned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1354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Response of the FCS prototype module to </a:t>
            </a:r>
            <a:r>
              <a:rPr lang="en-US" sz="2400" dirty="0" smtClean="0"/>
              <a:t>hadrons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78493"/>
            <a:ext cx="8042276" cy="19046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Energy deposition in </a:t>
            </a:r>
            <a:r>
              <a:rPr lang="en-US" dirty="0" err="1"/>
              <a:t>HCal</a:t>
            </a:r>
            <a:r>
              <a:rPr lang="en-US" dirty="0"/>
              <a:t> section (Y-axis</a:t>
            </a:r>
            <a:r>
              <a:rPr lang="en-US" dirty="0" smtClean="0"/>
              <a:t>)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/>
              <a:t>energy deposition in </a:t>
            </a:r>
            <a:r>
              <a:rPr lang="en-US" dirty="0" err="1"/>
              <a:t>EMCal</a:t>
            </a:r>
            <a:r>
              <a:rPr lang="en-US" dirty="0"/>
              <a:t> section (X-axis) for 12 </a:t>
            </a:r>
            <a:r>
              <a:rPr lang="en-US" dirty="0" err="1"/>
              <a:t>GeV</a:t>
            </a:r>
            <a:r>
              <a:rPr lang="en-US" dirty="0"/>
              <a:t> hadrons (left panel). A weighted sum of </a:t>
            </a:r>
            <a:r>
              <a:rPr lang="en-US" dirty="0" smtClean="0"/>
              <a:t>the energy </a:t>
            </a:r>
            <a:r>
              <a:rPr lang="en-US" dirty="0"/>
              <a:t>deposited in </a:t>
            </a:r>
            <a:r>
              <a:rPr lang="en-US" dirty="0" err="1"/>
              <a:t>EMCal</a:t>
            </a:r>
            <a:r>
              <a:rPr lang="en-US" dirty="0"/>
              <a:t> and </a:t>
            </a:r>
            <a:r>
              <a:rPr lang="en-US" dirty="0" err="1"/>
              <a:t>HCal</a:t>
            </a:r>
            <a:r>
              <a:rPr lang="en-US" dirty="0"/>
              <a:t> section for 12 </a:t>
            </a:r>
            <a:r>
              <a:rPr lang="en-US" dirty="0" err="1"/>
              <a:t>GeV</a:t>
            </a:r>
            <a:r>
              <a:rPr lang="en-US" dirty="0"/>
              <a:t> hadrons (right panel).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3828"/>
            <a:ext cx="4389120" cy="3291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282" y="2983828"/>
            <a:ext cx="438912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4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cceptance_p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276"/>
            <a:ext cx="3017520" cy="2950583"/>
          </a:xfrm>
          <a:prstGeom prst="rect">
            <a:avLst/>
          </a:prstGeom>
        </p:spPr>
      </p:pic>
      <p:pic>
        <p:nvPicPr>
          <p:cNvPr id="7" name="Picture 6" descr="Acceptance_k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3774"/>
            <a:ext cx="3017520" cy="2969581"/>
          </a:xfrm>
          <a:prstGeom prst="rect">
            <a:avLst/>
          </a:prstGeom>
        </p:spPr>
      </p:pic>
      <p:pic>
        <p:nvPicPr>
          <p:cNvPr id="8" name="Picture 7" descr="Acceptance_pi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42" y="3853774"/>
            <a:ext cx="3017520" cy="2879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n-US" dirty="0" smtClean="0"/>
              <a:t> –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Map </a:t>
            </a:r>
            <a:r>
              <a:rPr lang="en-US" dirty="0" err="1" smtClean="0"/>
              <a:t>Colider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3442" y="1093983"/>
            <a:ext cx="63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8601" y="4157226"/>
            <a:ext cx="63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5035" y="4157226"/>
            <a:ext cx="63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endParaRPr lang="en-US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22" name="Picture 21" descr="Acceptance_e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42" y="852825"/>
            <a:ext cx="3017520" cy="29014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545035" y="1867841"/>
            <a:ext cx="63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24" name="Picture 23" descr="Acceptance_fxt_e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62" y="953881"/>
            <a:ext cx="3017520" cy="28400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581311" y="1929136"/>
            <a:ext cx="63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fxte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53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01188" y="115669"/>
            <a:ext cx="697601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Low Energy Electron Cooling at RHIC</a:t>
            </a:r>
            <a:endParaRPr lang="en-US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572000"/>
            <a:ext cx="276674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80922" y="4191000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MHz SRF Gun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867400"/>
            <a:ext cx="15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 m from IP2</a:t>
            </a:r>
            <a:endParaRPr lang="en-US" dirty="0"/>
          </a:p>
        </p:txBody>
      </p:sp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914400"/>
            <a:ext cx="4546335" cy="3276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19600"/>
            <a:ext cx="628729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10399" y="1066800"/>
            <a:ext cx="1981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Start with 14.5 and 19,6 3X improvement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Following year, 7.7, 9.1, and 11.5. 4X improvement with </a:t>
            </a:r>
            <a:r>
              <a:rPr lang="en-US" dirty="0" err="1" smtClean="0"/>
              <a:t>eCooling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Run 24 weeks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1219200"/>
            <a:ext cx="2057400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Improve luminosity for low energy beams with electron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959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385582"/>
            <a:ext cx="8594725" cy="832224"/>
          </a:xfrm>
        </p:spPr>
        <p:txBody>
          <a:bodyPr/>
          <a:lstStyle/>
          <a:p>
            <a:r>
              <a:rPr lang="en-US" dirty="0" smtClean="0"/>
              <a:t>STAR BES-I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000000"/>
                </a:solidFill>
              </a:rPr>
              <a:t>The QCD critical </a:t>
            </a:r>
            <a:r>
              <a:rPr lang="en-US" sz="3200" dirty="0" smtClean="0">
                <a:solidFill>
                  <a:srgbClr val="000000"/>
                </a:solidFill>
              </a:rPr>
              <a:t>point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https://drupal.star.bnl.gov/STAR/files/starpublications/205/fig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8" y="1518322"/>
            <a:ext cx="4359312" cy="500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1302878"/>
            <a:ext cx="18657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>
                <a:solidFill>
                  <a:srgbClr val="000000"/>
                </a:solidFill>
              </a:rPr>
              <a:t>Phys. Rev. Lett. 112 (2014) 32302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495081" y="1388353"/>
            <a:ext cx="4648918" cy="237864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CP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Divergence of </a:t>
            </a:r>
            <a:r>
              <a:rPr lang="en-US" dirty="0" smtClean="0">
                <a:solidFill>
                  <a:schemeClr val="tx1"/>
                </a:solidFill>
              </a:rPr>
              <a:t>susceptibilities (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) and correlation lengths (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atios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err="1">
                <a:solidFill>
                  <a:schemeClr val="tx1"/>
                </a:solidFill>
              </a:rPr>
              <a:t>cumulants</a:t>
            </a:r>
            <a:r>
              <a:rPr lang="en-US" dirty="0">
                <a:solidFill>
                  <a:schemeClr val="tx1"/>
                </a:solidFill>
              </a:rPr>
              <a:t> of the net-particle multiplicity </a:t>
            </a:r>
            <a:r>
              <a:rPr lang="en-US" dirty="0" smtClean="0">
                <a:solidFill>
                  <a:schemeClr val="tx1"/>
                </a:solidFill>
              </a:rPr>
              <a:t>distributions should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diverge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4912" y="0"/>
            <a:ext cx="1699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Bill </a:t>
            </a:r>
            <a:r>
              <a:rPr lang="en-US" dirty="0" err="1" smtClean="0"/>
              <a:t>Llope’s</a:t>
            </a:r>
            <a:r>
              <a:rPr lang="en-US" dirty="0" smtClean="0"/>
              <a:t> talk on Tuesday!</a:t>
            </a:r>
            <a:endParaRPr lang="en-US" dirty="0"/>
          </a:p>
        </p:txBody>
      </p:sp>
      <p:cxnSp>
        <p:nvCxnSpPr>
          <p:cNvPr id="7" name="Straight Arrow Connector 6"/>
          <p:cNvCxnSpPr>
            <a:stCxn id="10" idx="1"/>
          </p:cNvCxnSpPr>
          <p:nvPr/>
        </p:nvCxnSpPr>
        <p:spPr>
          <a:xfrm flipH="1" flipV="1">
            <a:off x="4209880" y="3538693"/>
            <a:ext cx="1048914" cy="45913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58794" y="3766995"/>
            <a:ext cx="345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~2-3</a:t>
            </a:r>
            <a:r>
              <a:rPr lang="en-US" sz="2400" dirty="0" smtClean="0">
                <a:latin typeface="Symbol" charset="2"/>
                <a:cs typeface="Symbol" charset="2"/>
              </a:rPr>
              <a:t>s</a:t>
            </a:r>
            <a:r>
              <a:rPr lang="en-US" sz="2400" dirty="0" smtClean="0"/>
              <a:t> from Poisson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495081" y="5403365"/>
            <a:ext cx="572941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068023" y="4367001"/>
            <a:ext cx="4075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000000"/>
                </a:solidFill>
              </a:rPr>
              <a:t>~100 MeV gap in </a:t>
            </a:r>
            <a:r>
              <a:rPr lang="en-US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l-GR" sz="2400" baseline="-25000" dirty="0" smtClean="0">
                <a:solidFill>
                  <a:srgbClr val="000000"/>
                </a:solidFill>
              </a:rPr>
              <a:t>B</a:t>
            </a:r>
            <a:r>
              <a:rPr lang="en-US" sz="2400" dirty="0" smtClean="0">
                <a:solidFill>
                  <a:srgbClr val="000000"/>
                </a:solidFill>
              </a:rPr>
              <a:t> between √</a:t>
            </a:r>
            <a:r>
              <a:rPr lang="en-US" sz="2400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2400" dirty="0" smtClean="0">
                <a:solidFill>
                  <a:srgbClr val="000000"/>
                </a:solidFill>
              </a:rPr>
              <a:t> = 10 and 20 </a:t>
            </a:r>
            <a:r>
              <a:rPr lang="en-US" sz="2400" dirty="0" err="1" smtClean="0">
                <a:solidFill>
                  <a:srgbClr val="000000"/>
                </a:solidFill>
              </a:rPr>
              <a:t>GeV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Miss features that are narrow in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B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5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458577"/>
            <a:ext cx="8594725" cy="832224"/>
          </a:xfrm>
        </p:spPr>
        <p:txBody>
          <a:bodyPr/>
          <a:lstStyle/>
          <a:p>
            <a:r>
              <a:rPr lang="en-US" dirty="0" smtClean="0"/>
              <a:t>STAR BES-I</a:t>
            </a:r>
            <a:br>
              <a:rPr lang="en-US" dirty="0" smtClean="0"/>
            </a:br>
            <a:r>
              <a:rPr lang="en-US" sz="3200" dirty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Turn-off of </a:t>
            </a:r>
            <a:r>
              <a:rPr lang="en-US" sz="3200" dirty="0" err="1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sQGP</a:t>
            </a:r>
            <a:r>
              <a:rPr lang="en-US" sz="3200" dirty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 signatures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50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70948"/>
            <a:ext cx="4495800" cy="40902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1460" y="1463171"/>
            <a:ext cx="3126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000000"/>
                </a:solidFill>
              </a:rPr>
              <a:t>Phys.Rev.Lett. 110 (2013) 142301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27656" y="1463171"/>
            <a:ext cx="4516343" cy="515190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Substantial particle-antiparticle split at lower √</a:t>
            </a:r>
            <a:r>
              <a:rPr lang="en-US" dirty="0" err="1">
                <a:solidFill>
                  <a:srgbClr val="000000"/>
                </a:solidFill>
              </a:rPr>
              <a:t>s</a:t>
            </a:r>
            <a:r>
              <a:rPr lang="en-US" baseline="-25000" dirty="0" err="1">
                <a:solidFill>
                  <a:srgbClr val="000000"/>
                </a:solidFill>
              </a:rPr>
              <a:t>NN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Linear dependence on the baryon chemical potential</a:t>
            </a:r>
          </a:p>
          <a:p>
            <a:pPr>
              <a:spcBef>
                <a:spcPts val="50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7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Search for Phase Transition : directed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0813" y="2292083"/>
            <a:ext cx="4070737" cy="3651518"/>
          </a:xfrm>
        </p:spPr>
        <p:txBody>
          <a:bodyPr>
            <a:normAutofit fontScale="92500"/>
          </a:bodyPr>
          <a:lstStyle/>
          <a:p>
            <a:r>
              <a:rPr lang="en-US" dirty="0"/>
              <a:t>A linear fit over |y| ≤ 0.5 used to find dv1/</a:t>
            </a:r>
            <a:r>
              <a:rPr lang="en-US" dirty="0" err="1"/>
              <a:t>dy</a:t>
            </a:r>
            <a:r>
              <a:rPr lang="en-US" dirty="0"/>
              <a:t> for all species &amp; energies </a:t>
            </a:r>
          </a:p>
          <a:p>
            <a:r>
              <a:rPr lang="en-US" dirty="0"/>
              <a:t>The dip in dv1/</a:t>
            </a:r>
            <a:r>
              <a:rPr lang="en-US" dirty="0" err="1"/>
              <a:t>dy</a:t>
            </a:r>
            <a:r>
              <a:rPr lang="en-US" dirty="0"/>
              <a:t> indicates an interplay between hydro and baryon dynamics (EOS) </a:t>
            </a:r>
          </a:p>
          <a:p>
            <a:r>
              <a:rPr lang="en-US" dirty="0" err="1"/>
              <a:t>Λ</a:t>
            </a:r>
            <a:r>
              <a:rPr lang="en-US" dirty="0"/>
              <a:t> follows p within </a:t>
            </a:r>
            <a:r>
              <a:rPr lang="en-US" dirty="0" smtClean="0"/>
              <a:t>errors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 descr="S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" y="1023934"/>
            <a:ext cx="4482724" cy="5054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5776" b="6981"/>
          <a:stretch/>
        </p:blipFill>
        <p:spPr>
          <a:xfrm>
            <a:off x="4730290" y="1023934"/>
            <a:ext cx="4199450" cy="102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74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/>
              <a:t>Cumulant</a:t>
            </a:r>
            <a:r>
              <a:rPr lang="en-US" sz="2000" dirty="0"/>
              <a:t> Ratio of Net-Proton multiplicity distributions</a:t>
            </a:r>
            <a:br>
              <a:rPr lang="en-US" sz="2000" dirty="0"/>
            </a:br>
            <a:r>
              <a:rPr lang="en-US" sz="2000" dirty="0"/>
              <a:t>Collision Energy 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64" y="1078493"/>
            <a:ext cx="5632823" cy="486510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Looking for fluctuation in S and </a:t>
            </a:r>
            <a:r>
              <a:rPr lang="en-US" dirty="0" err="1"/>
              <a:t>κ</a:t>
            </a:r>
            <a:endParaRPr lang="en-US" dirty="0"/>
          </a:p>
          <a:p>
            <a:r>
              <a:rPr lang="en-US" dirty="0"/>
              <a:t>σ2/M increases with increasing energy, consistent with Poisson expectation</a:t>
            </a:r>
          </a:p>
          <a:p>
            <a:r>
              <a:rPr lang="en-US" dirty="0"/>
              <a:t>Non-monotonic behavior of net-proton κσ2 seen in top 5% central collisions</a:t>
            </a:r>
          </a:p>
          <a:p>
            <a:r>
              <a:rPr lang="en-US" dirty="0"/>
              <a:t>Peripheral collisions show smooth trend</a:t>
            </a:r>
          </a:p>
          <a:p>
            <a:r>
              <a:rPr lang="en-US" dirty="0" err="1"/>
              <a:t>UrQMD</a:t>
            </a:r>
            <a:r>
              <a:rPr lang="en-US" dirty="0"/>
              <a:t> (no Critical Point), shows suppression at lower energies - due to baryon number conservation</a:t>
            </a:r>
          </a:p>
          <a:p>
            <a:r>
              <a:rPr lang="en-US" dirty="0"/>
              <a:t>Uncertainties requires better measurements – motivation for BES II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52</a:t>
            </a:fld>
            <a:endParaRPr lang="en-US"/>
          </a:p>
        </p:txBody>
      </p:sp>
      <p:pic>
        <p:nvPicPr>
          <p:cNvPr id="6" name="canratioNetProtonVsEnergy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912" y="886168"/>
            <a:ext cx="2888674" cy="5602507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439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iTPC</a:t>
            </a:r>
            <a:r>
              <a:rPr lang="en-US" dirty="0" smtClean="0"/>
              <a:t> Improved </a:t>
            </a:r>
            <a:r>
              <a:rPr lang="en-US" dirty="0"/>
              <a:t>performance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53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9530" y="956049"/>
            <a:ext cx="4188116" cy="1354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Increase rapidity coverage  |</a:t>
            </a:r>
            <a:r>
              <a:rPr lang="en-US" sz="1800" dirty="0">
                <a:latin typeface="Symbol" charset="2"/>
                <a:cs typeface="Symbol" charset="2"/>
              </a:rPr>
              <a:t>h</a:t>
            </a:r>
            <a:r>
              <a:rPr lang="en-US" sz="1800" dirty="0" smtClean="0">
                <a:latin typeface="+mn-lt"/>
              </a:rPr>
              <a:t>|  &lt; 1 to </a:t>
            </a:r>
            <a:r>
              <a:rPr lang="en-US" sz="1800" dirty="0" smtClean="0"/>
              <a:t>|</a:t>
            </a:r>
            <a:r>
              <a:rPr lang="en-US" sz="1800" dirty="0">
                <a:latin typeface="Symbol" charset="2"/>
                <a:cs typeface="Symbol" charset="2"/>
              </a:rPr>
              <a:t>h</a:t>
            </a:r>
            <a:r>
              <a:rPr lang="en-US" sz="1800" dirty="0" smtClean="0"/>
              <a:t>| &lt; 1.5</a:t>
            </a:r>
            <a:endParaRPr lang="en-US" sz="1800" dirty="0" smtClean="0">
              <a:latin typeface="+mn-lt"/>
            </a:endParaRPr>
          </a:p>
          <a:p>
            <a:pPr marL="0" indent="0">
              <a:buNone/>
            </a:pPr>
            <a:r>
              <a:rPr lang="en-US" sz="1800" dirty="0" smtClean="0">
                <a:latin typeface="+mn-lt"/>
              </a:rPr>
              <a:t>Increased efficiency  for </a:t>
            </a:r>
            <a:r>
              <a:rPr lang="en-US" sz="1800" dirty="0" smtClean="0"/>
              <a:t>|</a:t>
            </a:r>
            <a:r>
              <a:rPr lang="en-US" sz="1800" dirty="0">
                <a:latin typeface="Symbol" charset="2"/>
                <a:cs typeface="Symbol" charset="2"/>
              </a:rPr>
              <a:t>h</a:t>
            </a:r>
            <a:r>
              <a:rPr lang="en-US" sz="1800" dirty="0" smtClean="0"/>
              <a:t>|</a:t>
            </a:r>
            <a:r>
              <a:rPr lang="en-US" sz="1800" dirty="0" smtClean="0">
                <a:latin typeface="+mn-lt"/>
              </a:rPr>
              <a:t> &gt;1 both in </a:t>
            </a:r>
            <a:r>
              <a:rPr lang="en-US" sz="1800" dirty="0" err="1" smtClean="0">
                <a:latin typeface="+mn-lt"/>
              </a:rPr>
              <a:t>p</a:t>
            </a:r>
            <a:r>
              <a:rPr lang="en-US" sz="1800" baseline="-25000" dirty="0" err="1" smtClean="0">
                <a:latin typeface="+mn-lt"/>
              </a:rPr>
              <a:t>T</a:t>
            </a:r>
            <a:r>
              <a:rPr lang="en-US" sz="1800" dirty="0" smtClean="0">
                <a:latin typeface="+mn-lt"/>
              </a:rPr>
              <a:t> and particle </a:t>
            </a:r>
            <a:r>
              <a:rPr lang="en-US" sz="1800" dirty="0" err="1" smtClean="0">
                <a:latin typeface="+mn-lt"/>
              </a:rPr>
              <a:t>specieS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59"/>
          <a:stretch>
            <a:fillRect/>
          </a:stretch>
        </p:blipFill>
        <p:spPr bwMode="auto">
          <a:xfrm>
            <a:off x="5471496" y="2302347"/>
            <a:ext cx="3291840" cy="23927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742825" y="1311545"/>
            <a:ext cx="16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Improved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17" b="814"/>
          <a:stretch>
            <a:fillRect/>
          </a:stretch>
        </p:blipFill>
        <p:spPr bwMode="auto">
          <a:xfrm>
            <a:off x="5629835" y="4829501"/>
            <a:ext cx="3291840" cy="199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3036" r="6598"/>
          <a:stretch/>
        </p:blipFill>
        <p:spPr>
          <a:xfrm>
            <a:off x="264458" y="2458741"/>
            <a:ext cx="3245784" cy="43646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67686" y="16808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7.5-&gt;6.2%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37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8" y="1078493"/>
            <a:ext cx="5187343" cy="486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566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 descr="NetProton_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03" y="1001058"/>
            <a:ext cx="4170703" cy="3048000"/>
          </a:xfrm>
          <a:prstGeom prst="rect">
            <a:avLst/>
          </a:prstGeom>
        </p:spPr>
      </p:pic>
      <p:pic>
        <p:nvPicPr>
          <p:cNvPr id="7" name="Picture 6" descr="NetPro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716"/>
            <a:ext cx="4527176" cy="32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26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BES-I White paper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3852"/>
            <a:ext cx="9144000" cy="58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12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3847" y="882656"/>
            <a:ext cx="5815355" cy="417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28077"/>
            <a:ext cx="8594725" cy="832224"/>
          </a:xfrm>
        </p:spPr>
        <p:txBody>
          <a:bodyPr/>
          <a:lstStyle/>
          <a:p>
            <a:r>
              <a:rPr lang="en-US" dirty="0" smtClean="0"/>
              <a:t>STAR BES-I</a:t>
            </a:r>
            <a:br>
              <a:rPr lang="en-US" dirty="0" smtClean="0"/>
            </a:br>
            <a:r>
              <a:rPr lang="en-US" sz="2800" dirty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Turn-off of </a:t>
            </a:r>
            <a:r>
              <a:rPr lang="en-US" sz="2800" dirty="0" err="1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sQGP</a:t>
            </a:r>
            <a:r>
              <a:rPr lang="en-US" sz="2800" dirty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signatures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6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-2" y="4992517"/>
            <a:ext cx="8888507" cy="146571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Do we see the turn off of jet quenching?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Enhancement competes with suppression complicating the measure of the turn off of QGP effects at low √</a:t>
            </a:r>
            <a:r>
              <a:rPr lang="en-US" sz="2400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2016 </a:t>
            </a:r>
            <a:r>
              <a:rPr lang="en-US" dirty="0" err="1" smtClean="0">
                <a:solidFill>
                  <a:srgbClr val="000000"/>
                </a:solidFill>
              </a:rPr>
              <a:t>d+Au</a:t>
            </a:r>
            <a:r>
              <a:rPr lang="en-US" dirty="0" smtClean="0">
                <a:solidFill>
                  <a:srgbClr val="000000"/>
                </a:solidFill>
              </a:rPr>
              <a:t> Collisions will help quantify CNM effects </a:t>
            </a: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6095" y="4086485"/>
            <a:ext cx="1056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a</a:t>
            </a:r>
            <a:r>
              <a:rPr lang="en-US" sz="800" dirty="0" smtClean="0"/>
              <a:t>rxiv:1601.01644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0549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33302"/>
            <a:ext cx="8594725" cy="832224"/>
          </a:xfrm>
        </p:spPr>
        <p:txBody>
          <a:bodyPr/>
          <a:lstStyle/>
          <a:p>
            <a:r>
              <a:rPr lang="en-US" sz="4800" dirty="0" smtClean="0"/>
              <a:t>BES-I </a:t>
            </a:r>
            <a:r>
              <a:rPr lang="en-US" sz="4800" dirty="0">
                <a:sym typeface="Wingdings"/>
              </a:rPr>
              <a:t> </a:t>
            </a:r>
            <a:r>
              <a:rPr lang="en-US" sz="4800" dirty="0" smtClean="0">
                <a:sym typeface="Wingdings"/>
              </a:rPr>
              <a:t>BES-II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8" y="865527"/>
            <a:ext cx="8624047" cy="577526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2015 NSAC RECOMMENDATION: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upgraded RHIC facility </a:t>
            </a:r>
            <a:r>
              <a:rPr lang="en-US" dirty="0">
                <a:solidFill>
                  <a:srgbClr val="000000"/>
                </a:solidFill>
              </a:rPr>
              <a:t>provides unique capabilities that must be utilized to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explore the properties and phases of quark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and gluon matter in the high temperatures of the early universe and to explore the spin structure of the proton.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Trends and features </a:t>
            </a:r>
            <a:r>
              <a:rPr lang="en-US" dirty="0">
                <a:solidFill>
                  <a:srgbClr val="000000"/>
                </a:solidFill>
              </a:rPr>
              <a:t>from BES-I motivate for experimental measurements with higher statistical and systematic precision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Requires strong and concerted theoretical response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Detector </a:t>
            </a:r>
            <a:r>
              <a:rPr lang="en-US" dirty="0">
                <a:solidFill>
                  <a:srgbClr val="000000"/>
                </a:solidFill>
              </a:rPr>
              <a:t>upgrades planned for BES-II focus on </a:t>
            </a:r>
            <a:r>
              <a:rPr lang="en-US" b="1" dirty="0">
                <a:solidFill>
                  <a:srgbClr val="FF0000"/>
                </a:solidFill>
              </a:rPr>
              <a:t>maximizing the fraction of </a:t>
            </a:r>
            <a:r>
              <a:rPr lang="en-US" b="1" dirty="0" smtClean="0">
                <a:solidFill>
                  <a:srgbClr val="FF0000"/>
                </a:solidFill>
              </a:rPr>
              <a:t>measured </a:t>
            </a:r>
            <a:r>
              <a:rPr lang="en-US" b="1" dirty="0">
                <a:solidFill>
                  <a:srgbClr val="FF0000"/>
                </a:solidFill>
              </a:rPr>
              <a:t>particles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from </a:t>
            </a:r>
            <a:r>
              <a:rPr lang="en-US" dirty="0">
                <a:solidFill>
                  <a:srgbClr val="000000"/>
                </a:solidFill>
              </a:rPr>
              <a:t>each </a:t>
            </a:r>
            <a:r>
              <a:rPr lang="en-US" dirty="0" smtClean="0">
                <a:solidFill>
                  <a:srgbClr val="000000"/>
                </a:solidFill>
              </a:rPr>
              <a:t>collision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rgbClr val="000000"/>
                </a:solidFill>
              </a:rPr>
              <a:t>The </a:t>
            </a:r>
            <a:r>
              <a:rPr lang="en-US" sz="3000" dirty="0">
                <a:solidFill>
                  <a:srgbClr val="000000"/>
                </a:solidFill>
              </a:rPr>
              <a:t>goal of BES-II is </a:t>
            </a:r>
            <a:r>
              <a:rPr lang="en-US" sz="3000" b="1" dirty="0">
                <a:solidFill>
                  <a:srgbClr val="FF0000"/>
                </a:solidFill>
              </a:rPr>
              <a:t>to turn trends and features into definitive conclusions</a:t>
            </a:r>
            <a:r>
              <a:rPr lang="en-US" sz="3000" dirty="0">
                <a:solidFill>
                  <a:srgbClr val="000000"/>
                </a:solidFill>
              </a:rPr>
              <a:t> and new </a:t>
            </a:r>
            <a:r>
              <a:rPr lang="en-US" sz="3000" dirty="0" smtClean="0">
                <a:solidFill>
                  <a:srgbClr val="000000"/>
                </a:solidFill>
              </a:rPr>
              <a:t>understanding of the key features of QCD.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53953" y="2423911"/>
            <a:ext cx="49341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  <a:hlinkClick r:id="rId2"/>
              </a:rPr>
              <a:t>http://science.energy.gov/~/media/np/nsac/pdf/2015LRP/2015_LRPNS_091815.pdf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237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449246"/>
            <a:ext cx="8594725" cy="832224"/>
          </a:xfrm>
        </p:spPr>
        <p:txBody>
          <a:bodyPr/>
          <a:lstStyle/>
          <a:p>
            <a:r>
              <a:rPr lang="en-US" dirty="0" smtClean="0"/>
              <a:t>BES-I </a:t>
            </a:r>
            <a:r>
              <a:rPr lang="en-US" dirty="0" smtClean="0">
                <a:sym typeface="Wingdings"/>
              </a:rPr>
              <a:t> BES-II</a:t>
            </a:r>
            <a:br>
              <a:rPr lang="en-US" dirty="0" smtClean="0">
                <a:sym typeface="Wingdings"/>
              </a:rPr>
            </a:br>
            <a:r>
              <a:rPr lang="en-US" sz="3200" dirty="0" smtClean="0">
                <a:solidFill>
                  <a:schemeClr val="tx1"/>
                </a:solidFill>
                <a:sym typeface="Wingdings"/>
              </a:rPr>
              <a:t>More Statistics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335" y="1265758"/>
            <a:ext cx="4099663" cy="5536832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dirty="0">
                <a:solidFill>
                  <a:srgbClr val="000000"/>
                </a:solidFill>
              </a:rPr>
              <a:t>BES-I exploratory scan was carried out to shed light on </a:t>
            </a:r>
            <a:r>
              <a:rPr lang="en-US" dirty="0" smtClean="0">
                <a:solidFill>
                  <a:srgbClr val="000000"/>
                </a:solidFill>
              </a:rPr>
              <a:t>these questions</a:t>
            </a:r>
          </a:p>
          <a:p>
            <a:pPr lvl="1">
              <a:spcBef>
                <a:spcPts val="500"/>
              </a:spcBef>
            </a:pPr>
            <a:r>
              <a:rPr lang="en-US" sz="2100" dirty="0" smtClean="0">
                <a:solidFill>
                  <a:srgbClr val="000000"/>
                </a:solidFill>
              </a:rPr>
              <a:t>Tantalizing hints of a CP with 8 &lt; √S</a:t>
            </a:r>
            <a:r>
              <a:rPr lang="en-US" sz="2100" baseline="-25000" dirty="0" smtClean="0">
                <a:solidFill>
                  <a:srgbClr val="000000"/>
                </a:solidFill>
              </a:rPr>
              <a:t>NN</a:t>
            </a:r>
            <a:r>
              <a:rPr lang="en-US" sz="2100" dirty="0" smtClean="0">
                <a:solidFill>
                  <a:srgbClr val="000000"/>
                </a:solidFill>
              </a:rPr>
              <a:t> &lt; 20 </a:t>
            </a:r>
            <a:r>
              <a:rPr lang="en-US" sz="2100" dirty="0" err="1" smtClean="0">
                <a:solidFill>
                  <a:srgbClr val="000000"/>
                </a:solidFill>
              </a:rPr>
              <a:t>GeV</a:t>
            </a:r>
            <a:endParaRPr lang="en-US" sz="2100" dirty="0" smtClean="0">
              <a:solidFill>
                <a:srgbClr val="000000"/>
              </a:solidFill>
            </a:endParaRPr>
          </a:p>
          <a:p>
            <a:pPr lvl="1">
              <a:spcBef>
                <a:spcPts val="500"/>
              </a:spcBef>
            </a:pPr>
            <a:r>
              <a:rPr lang="en-US" sz="2100" dirty="0" smtClean="0">
                <a:solidFill>
                  <a:srgbClr val="000000"/>
                </a:solidFill>
              </a:rPr>
              <a:t>How can we capitalize on these results?</a:t>
            </a:r>
          </a:p>
          <a:p>
            <a:pPr>
              <a:spcBef>
                <a:spcPts val="500"/>
              </a:spcBef>
            </a:pPr>
            <a:r>
              <a:rPr lang="en-US" b="1" dirty="0" smtClean="0">
                <a:solidFill>
                  <a:srgbClr val="FF4040"/>
                </a:solidFill>
              </a:rPr>
              <a:t>More data</a:t>
            </a:r>
          </a:p>
          <a:p>
            <a:pPr lvl="1">
              <a:spcBef>
                <a:spcPts val="500"/>
              </a:spcBef>
            </a:pPr>
            <a:r>
              <a:rPr lang="en-US" b="1" dirty="0" smtClean="0">
                <a:solidFill>
                  <a:srgbClr val="FF4040"/>
                </a:solidFill>
              </a:rPr>
              <a:t>Electron cooling</a:t>
            </a:r>
          </a:p>
          <a:p>
            <a:pPr lvl="2"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RHIC Luminosity upgrade</a:t>
            </a:r>
          </a:p>
          <a:p>
            <a:pPr lvl="2"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Needed for lower energies</a:t>
            </a:r>
          </a:p>
          <a:p>
            <a:pPr lvl="1">
              <a:spcBef>
                <a:spcPts val="500"/>
              </a:spcBef>
            </a:pPr>
            <a:r>
              <a:rPr lang="en-US" dirty="0" smtClean="0">
                <a:solidFill>
                  <a:srgbClr val="000000"/>
                </a:solidFill>
              </a:rPr>
              <a:t>Many results statistics limited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-315" y="1447788"/>
            <a:ext cx="5044337" cy="5303060"/>
            <a:chOff x="206207" y="1666064"/>
            <a:chExt cx="4005753" cy="4211208"/>
          </a:xfrm>
        </p:grpSpPr>
        <p:pic>
          <p:nvPicPr>
            <p:cNvPr id="7" name="Picture 1" descr="BESII_LRP_4panel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" t="1" b="74827"/>
            <a:stretch/>
          </p:blipFill>
          <p:spPr bwMode="auto">
            <a:xfrm>
              <a:off x="206207" y="1666064"/>
              <a:ext cx="4005753" cy="2036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" descr="BESII_LRP_4panel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" t="45967" b="26949"/>
            <a:stretch/>
          </p:blipFill>
          <p:spPr bwMode="auto">
            <a:xfrm>
              <a:off x="206207" y="3686578"/>
              <a:ext cx="4005504" cy="219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4404891" y="6533071"/>
            <a:ext cx="6388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2015LRP</a:t>
            </a:r>
          </a:p>
        </p:txBody>
      </p:sp>
    </p:spTree>
    <p:extLst>
      <p:ext uri="{BB962C8B-B14F-4D97-AF65-F5344CB8AC3E}">
        <p14:creationId xmlns:p14="http://schemas.microsoft.com/office/powerpoint/2010/main" val="395165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71737"/>
            <a:ext cx="8594725" cy="832224"/>
          </a:xfrm>
        </p:spPr>
        <p:txBody>
          <a:bodyPr/>
          <a:lstStyle/>
          <a:p>
            <a:r>
              <a:rPr lang="en-US" dirty="0" smtClean="0"/>
              <a:t>BES-I </a:t>
            </a:r>
            <a:r>
              <a:rPr lang="en-US" dirty="0" smtClean="0">
                <a:sym typeface="Wingdings"/>
              </a:rPr>
              <a:t> BES-II</a:t>
            </a:r>
            <a:br>
              <a:rPr lang="en-US" dirty="0" smtClean="0">
                <a:sym typeface="Wingdings"/>
              </a:rPr>
            </a:br>
            <a:r>
              <a:rPr lang="en-US" sz="3200" dirty="0" smtClean="0">
                <a:solidFill>
                  <a:srgbClr val="000000"/>
                </a:solidFill>
                <a:sym typeface="Wingdings"/>
              </a:rPr>
              <a:t>Larger Acceptance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336" y="1103960"/>
            <a:ext cx="3940920" cy="5536833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4040"/>
                </a:solidFill>
              </a:rPr>
              <a:t>Better coverage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Detector upgrades increase the acceptance at high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iTPC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eTOF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EPD</a:t>
            </a:r>
          </a:p>
          <a:p>
            <a:r>
              <a:rPr lang="en-US" dirty="0">
                <a:solidFill>
                  <a:srgbClr val="000000"/>
                </a:solidFill>
              </a:rPr>
              <a:t>Expanding in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Allows better quantification of the fluctuations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00"/>
                </a:solidFill>
              </a:rPr>
              <a:t>ensures </a:t>
            </a:r>
            <a:r>
              <a:rPr lang="en-US" dirty="0">
                <a:solidFill>
                  <a:srgbClr val="000000"/>
                </a:solidFill>
              </a:rPr>
              <a:t>measurement is sensitive to the </a:t>
            </a:r>
            <a:r>
              <a:rPr lang="en-US" dirty="0" smtClean="0">
                <a:solidFill>
                  <a:srgbClr val="000000"/>
                </a:solidFill>
              </a:rPr>
              <a:t>QGP physics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Varying </a:t>
            </a:r>
            <a:r>
              <a:rPr lang="en-US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either by |y| or √</a:t>
            </a:r>
            <a:r>
              <a:rPr lang="en-US" dirty="0" err="1">
                <a:solidFill>
                  <a:srgbClr val="000000"/>
                </a:solidFill>
              </a:rPr>
              <a:t>s</a:t>
            </a:r>
            <a:r>
              <a:rPr lang="en-US" baseline="-25000" dirty="0" err="1">
                <a:solidFill>
                  <a:srgbClr val="000000"/>
                </a:solidFill>
              </a:rPr>
              <a:t>NN</a:t>
            </a:r>
            <a:endParaRPr lang="en-US" baseline="-25000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Rosi Reed - 2016 RHIC/AGS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t="1" r="10047" b="-417"/>
          <a:stretch/>
        </p:blipFill>
        <p:spPr bwMode="auto">
          <a:xfrm>
            <a:off x="690316" y="1103961"/>
            <a:ext cx="3966630" cy="220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8" y="3408217"/>
            <a:ext cx="4320480" cy="280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46121" y="5996548"/>
            <a:ext cx="6388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2015LRP</a:t>
            </a:r>
          </a:p>
        </p:txBody>
      </p:sp>
    </p:spTree>
    <p:extLst>
      <p:ext uri="{BB962C8B-B14F-4D97-AF65-F5344CB8AC3E}">
        <p14:creationId xmlns:p14="http://schemas.microsoft.com/office/powerpoint/2010/main" val="273877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82277</TotalTime>
  <Words>3373</Words>
  <Application>Microsoft Macintosh PowerPoint</Application>
  <PresentationFormat>On-screen Show (4:3)</PresentationFormat>
  <Paragraphs>548</Paragraphs>
  <Slides>56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Breeze</vt:lpstr>
      <vt:lpstr>Equation</vt:lpstr>
      <vt:lpstr>PowerPoint Presentation</vt:lpstr>
      <vt:lpstr>Outline</vt:lpstr>
      <vt:lpstr>Exploring the QCD phase diagram BES-I</vt:lpstr>
      <vt:lpstr>STAR BES-I Signs of 1st order phase transition</vt:lpstr>
      <vt:lpstr>STAR BES-I The QCD critical point</vt:lpstr>
      <vt:lpstr>STAR BES-I Turn-off of sQGP signatures</vt:lpstr>
      <vt:lpstr>BES-I  BES-II</vt:lpstr>
      <vt:lpstr>BES-I  BES-II More Statistics</vt:lpstr>
      <vt:lpstr>BES-I  BES-II Larger Acceptance</vt:lpstr>
      <vt:lpstr>iTPC</vt:lpstr>
      <vt:lpstr>iTPC</vt:lpstr>
      <vt:lpstr>The iTPC in a nutshell</vt:lpstr>
      <vt:lpstr>iTPC sectors</vt:lpstr>
      <vt:lpstr>iTPC Electronics</vt:lpstr>
      <vt:lpstr>iTPC Insertion Tooling</vt:lpstr>
      <vt:lpstr>Direct Flow Improvements</vt:lpstr>
      <vt:lpstr>iTPC  BES II directed flow</vt:lpstr>
      <vt:lpstr>Di-electron measurements in BES-II</vt:lpstr>
      <vt:lpstr>eTOF</vt:lpstr>
      <vt:lpstr>eTOF</vt:lpstr>
      <vt:lpstr>BES-I  BES-II New energies </vt:lpstr>
      <vt:lpstr>y – pT Map Fixed Target</vt:lpstr>
      <vt:lpstr>EPD</vt:lpstr>
      <vt:lpstr>EPD Improvements</vt:lpstr>
      <vt:lpstr>EPD Improvements</vt:lpstr>
      <vt:lpstr>EPD Improvements</vt:lpstr>
      <vt:lpstr>EPD Prototype and Design</vt:lpstr>
      <vt:lpstr>From 7.7 GeV 510 GeV</vt:lpstr>
      <vt:lpstr>RpA in Drell Yan + Direct Photon</vt:lpstr>
      <vt:lpstr>FCS and FTS</vt:lpstr>
      <vt:lpstr>Forward Calorimeter System (FCS)</vt:lpstr>
      <vt:lpstr>FCS – 2014 Beam test at FNAL</vt:lpstr>
      <vt:lpstr>Forward Tracking System (FTS)</vt:lpstr>
      <vt:lpstr>A dependence of nuclear PDFs</vt:lpstr>
      <vt:lpstr>A dependence of nuclear PDFs</vt:lpstr>
      <vt:lpstr>Kinematic Coverage in x–Q2 Past, Present, and Future Experiments Capabilities</vt:lpstr>
      <vt:lpstr>Gluon Saturation</vt:lpstr>
      <vt:lpstr>Summary</vt:lpstr>
      <vt:lpstr>Back up</vt:lpstr>
      <vt:lpstr>BES-I  BES-II New energies </vt:lpstr>
      <vt:lpstr>Single Spin Asymmetries</vt:lpstr>
      <vt:lpstr>Collins</vt:lpstr>
      <vt:lpstr>PowerPoint Presentation</vt:lpstr>
      <vt:lpstr>Net-proton cumulants in BES-II</vt:lpstr>
      <vt:lpstr>Planned BES II Measures</vt:lpstr>
      <vt:lpstr>PowerPoint Presentation</vt:lpstr>
      <vt:lpstr>Response of the FCS prototype module to hadrons</vt:lpstr>
      <vt:lpstr>y – pT Map Colider</vt:lpstr>
      <vt:lpstr>PowerPoint Presentation</vt:lpstr>
      <vt:lpstr>STAR BES-I Turn-off of sQGP signatures</vt:lpstr>
      <vt:lpstr>Search for Phase Transition : directed flow</vt:lpstr>
      <vt:lpstr>Cumulant Ratio of Net-Proton multiplicity distributions Collision Energy Dependence</vt:lpstr>
      <vt:lpstr>iTPC Improved performance</vt:lpstr>
      <vt:lpstr>iTPC</vt:lpstr>
      <vt:lpstr>iTPC</vt:lpstr>
      <vt:lpstr>BES-I White paper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EMCal Pb-Pb Jet Analysis Update</dc:title>
  <dc:creator>Megan Connors</dc:creator>
  <cp:lastModifiedBy>Rosi Reed</cp:lastModifiedBy>
  <cp:revision>1082</cp:revision>
  <dcterms:created xsi:type="dcterms:W3CDTF">2012-02-23T13:13:28Z</dcterms:created>
  <dcterms:modified xsi:type="dcterms:W3CDTF">2016-06-08T18:14:51Z</dcterms:modified>
</cp:coreProperties>
</file>