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8" autoAdjust="0"/>
    <p:restoredTop sz="86329" autoAdjust="0"/>
  </p:normalViewPr>
  <p:slideViewPr>
    <p:cSldViewPr>
      <p:cViewPr varScale="1">
        <p:scale>
          <a:sx n="43" d="100"/>
          <a:sy n="43" d="100"/>
        </p:scale>
        <p:origin x="-9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CB611-0D21-4256-83C3-4027CCBBE692}" type="datetimeFigureOut">
              <a:rPr lang="en-US" smtClean="0"/>
              <a:t>5/26/2011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13410-DE9D-4D9F-83E3-E28304D00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768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EA37-DA2B-4082-A947-4C9558831A29}" type="datetime1">
              <a:rPr lang="en-US" smtClean="0"/>
              <a:t>5/26/2011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53B79F-BD92-43CE-AA66-56DA1872C3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Rosi Reed - Quarkmatter 2011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3026-DCC3-49F5-9508-CB636AC741C1}" type="datetime1">
              <a:rPr lang="en-US" smtClean="0"/>
              <a:t>5/26/2011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Rosi Reed - Quarkmatter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B79F-BD92-43CE-AA66-56DA1872C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41947-B8A8-44BB-88A9-F9B7C1846844}" type="datetime1">
              <a:rPr lang="en-US" smtClean="0"/>
              <a:t>5/26/2011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Rosi Reed - Quarkmatter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B79F-BD92-43CE-AA66-56DA1872C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6961-AC6B-433E-AB50-C5B12B1A9386}" type="datetime1">
              <a:rPr lang="en-US" smtClean="0"/>
              <a:t>5/26/2011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Rosi Reed - Quarkmatter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B79F-BD92-43CE-AA66-56DA1872C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8A45C-E95E-4BF5-AEB2-0FB9C7D451BC}" type="datetime1">
              <a:rPr lang="en-US" smtClean="0"/>
              <a:t>5/26/2011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Rosi Reed - Quarkmatter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B79F-BD92-43CE-AA66-56DA1872C3E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B80A7-1C84-4847-A10C-B359275A5BD5}" type="datetime1">
              <a:rPr lang="en-US" smtClean="0"/>
              <a:t>5/26/2011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Rosi Reed - Quarkmatter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B79F-BD92-43CE-AA66-56DA1872C3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34BF-7DE6-49A6-B7AA-542E082319F0}" type="datetime1">
              <a:rPr lang="en-US" smtClean="0"/>
              <a:t>5/26/2011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Rosi Reed - Quarkmatter 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B79F-BD92-43CE-AA66-56DA1872C3E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5B35-824C-45DD-BE15-D496FED2DF79}" type="datetime1">
              <a:rPr lang="en-US" smtClean="0"/>
              <a:t>5/26/2011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Rosi Reed - Quarkmatter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B79F-BD92-43CE-AA66-56DA1872C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0C06-9947-4CC1-B1D2-AA29645D85CF}" type="datetime1">
              <a:rPr lang="en-US" smtClean="0"/>
              <a:t>5/26/2011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Rosi Reed - Quarkmatter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B79F-BD92-43CE-AA66-56DA1872C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5717-650D-421A-9744-296EA8001FFF}" type="datetime1">
              <a:rPr lang="en-US" smtClean="0"/>
              <a:t>5/26/2011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Rosi Reed - Quarkmatter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B79F-BD92-43CE-AA66-56DA1872C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9405-09FB-4148-AF20-B48C23595ABF}" type="datetime1">
              <a:rPr lang="en-US" smtClean="0"/>
              <a:t>5/26/2011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Rosi Reed - Quarkmatter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B79F-BD92-43CE-AA66-56DA1872C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33E0E56-5B8B-4CD4-92FF-CBA44436FFAC}" type="datetime1">
              <a:rPr lang="en-US" smtClean="0"/>
              <a:t>5/26/2011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Rosi Reed - Quarkmatter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B53B79F-BD92-43CE-AA66-56DA1872C3E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qm2011.in2p3.fr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宋体" pitchFamily="2" charset="-122"/>
              </a:rPr>
              <a:t>First Measurement of </a:t>
            </a:r>
            <a:r>
              <a:rPr lang="en-GB" sz="7200" dirty="0">
                <a:solidFill>
                  <a:schemeClr val="tx1"/>
                </a:solidFill>
                <a:latin typeface="Symbol" pitchFamily="18" charset="2"/>
                <a:ea typeface="宋体" pitchFamily="2" charset="-122"/>
              </a:rPr>
              <a:t></a:t>
            </a:r>
            <a:r>
              <a:rPr lang="en-US" altLang="zh-CN" sz="7200" dirty="0">
                <a:solidFill>
                  <a:schemeClr val="tx1"/>
                </a:solidFill>
                <a:ea typeface="宋体" pitchFamily="2" charset="-122"/>
              </a:rPr>
              <a:t> </a:t>
            </a:r>
            <a:r>
              <a:rPr lang="en-US" altLang="zh-CN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宋体" pitchFamily="2" charset="-122"/>
              </a:rPr>
              <a:t>Suppression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Rosi Reed (UC Davis) 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for </a:t>
            </a:r>
            <a:r>
              <a:rPr lang="en-US" sz="2800" dirty="0" smtClean="0">
                <a:solidFill>
                  <a:schemeClr val="tx1"/>
                </a:solidFill>
              </a:rPr>
              <a:t>the STAR Collaboration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6" name="Picture 7" descr="quarkmatterlogoA0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-5442"/>
            <a:ext cx="5029199" cy="148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09804"/>
            <a:ext cx="2188027" cy="1059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851069"/>
            <a:ext cx="990600" cy="99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5442"/>
            <a:ext cx="1295400" cy="946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106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Motivations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199" y="1640859"/>
            <a:ext cx="6019801" cy="14359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200" dirty="0">
                <a:solidFill>
                  <a:schemeClr val="tx1"/>
                </a:solidFill>
                <a:ea typeface="宋体" pitchFamily="2" charset="-122"/>
              </a:rPr>
              <a:t>Sequential suppression of </a:t>
            </a:r>
            <a:r>
              <a:rPr lang="en-US" altLang="zh-CN" sz="3200" dirty="0" err="1">
                <a:solidFill>
                  <a:schemeClr val="tx1"/>
                </a:solidFill>
                <a:ea typeface="宋体" pitchFamily="2" charset="-122"/>
              </a:rPr>
              <a:t>Quarkonium</a:t>
            </a:r>
            <a:r>
              <a:rPr lang="en-US" altLang="zh-CN" sz="3200" dirty="0">
                <a:solidFill>
                  <a:schemeClr val="tx1"/>
                </a:solidFill>
                <a:ea typeface="宋体" pitchFamily="2" charset="-122"/>
              </a:rPr>
              <a:t> </a:t>
            </a:r>
            <a:r>
              <a:rPr lang="en-US" altLang="zh-CN" sz="3200" dirty="0" smtClean="0">
                <a:solidFill>
                  <a:schemeClr val="tx1"/>
                </a:solidFill>
                <a:ea typeface="宋体" pitchFamily="2" charset="-122"/>
              </a:rPr>
              <a:t>mesons </a:t>
            </a:r>
            <a:r>
              <a:rPr lang="en-US" altLang="zh-CN" sz="3200" dirty="0">
                <a:solidFill>
                  <a:schemeClr val="tx1"/>
                </a:solidFill>
                <a:ea typeface="宋体" pitchFamily="2" charset="-122"/>
              </a:rPr>
              <a:t>acts as a QGP thermometer</a:t>
            </a:r>
            <a:r>
              <a:rPr lang="en-US" altLang="zh-CN" sz="3200" dirty="0" smtClean="0">
                <a:solidFill>
                  <a:schemeClr val="tx1"/>
                </a:solidFill>
                <a:ea typeface="宋体" pitchFamily="2" charset="-122"/>
              </a:rPr>
              <a:t>.</a:t>
            </a:r>
            <a:endParaRPr lang="en-US" altLang="zh-CN" sz="3200" dirty="0">
              <a:solidFill>
                <a:schemeClr val="tx1"/>
              </a:solidFill>
              <a:ea typeface="宋体" pitchFamily="2" charset="-122"/>
            </a:endParaRPr>
          </a:p>
        </p:txBody>
      </p:sp>
      <p:grpSp>
        <p:nvGrpSpPr>
          <p:cNvPr id="10" name="Group 60"/>
          <p:cNvGrpSpPr>
            <a:grpSpLocks/>
          </p:cNvGrpSpPr>
          <p:nvPr/>
        </p:nvGrpSpPr>
        <p:grpSpPr bwMode="auto">
          <a:xfrm>
            <a:off x="6711753" y="328469"/>
            <a:ext cx="2819400" cy="3538568"/>
            <a:chOff x="2253" y="1917"/>
            <a:chExt cx="1574" cy="2118"/>
          </a:xfrm>
        </p:grpSpPr>
        <p:sp>
          <p:nvSpPr>
            <p:cNvPr id="11" name="Rectangle 61"/>
            <p:cNvSpPr>
              <a:spLocks noChangeArrowheads="1"/>
            </p:cNvSpPr>
            <p:nvPr/>
          </p:nvSpPr>
          <p:spPr bwMode="auto">
            <a:xfrm>
              <a:off x="2255" y="1933"/>
              <a:ext cx="373" cy="2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altLang="zh-CN" sz="1600">
                  <a:solidFill>
                    <a:srgbClr val="990000"/>
                  </a:solidFill>
                  <a:latin typeface="Comic Sans MS" pitchFamily="66" charset="0"/>
                  <a:ea typeface="MS PGothic" pitchFamily="34" charset="-128"/>
                  <a:cs typeface="Arial" pitchFamily="34" charset="0"/>
                </a:rPr>
                <a:t>T/T</a:t>
              </a:r>
              <a:r>
                <a:rPr lang="en-US" altLang="zh-CN" sz="1600" baseline="-25000">
                  <a:solidFill>
                    <a:srgbClr val="990000"/>
                  </a:solidFill>
                  <a:latin typeface="Comic Sans MS" pitchFamily="66" charset="0"/>
                  <a:ea typeface="MS PGothic" pitchFamily="34" charset="-128"/>
                  <a:cs typeface="Arial" pitchFamily="34" charset="0"/>
                </a:rPr>
                <a:t>C</a:t>
              </a:r>
            </a:p>
          </p:txBody>
        </p:sp>
        <p:sp>
          <p:nvSpPr>
            <p:cNvPr id="12" name="Rectangle 62"/>
            <p:cNvSpPr>
              <a:spLocks noChangeArrowheads="1"/>
            </p:cNvSpPr>
            <p:nvPr/>
          </p:nvSpPr>
          <p:spPr bwMode="auto">
            <a:xfrm>
              <a:off x="2535" y="1917"/>
              <a:ext cx="656" cy="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altLang="zh-CN" sz="1600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  <a:cs typeface="Arial" pitchFamily="34" charset="0"/>
                </a:rPr>
                <a:t>1/</a:t>
              </a:r>
              <a:r>
                <a:rPr lang="en-US" altLang="zh-CN" sz="1600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  <a:cs typeface="Arial" pitchFamily="34" charset="0"/>
                  <a:sym typeface="Symbol" pitchFamily="18" charset="2"/>
                </a:rPr>
                <a:t></a:t>
              </a:r>
              <a:r>
                <a:rPr lang="en-US" altLang="zh-CN" sz="1600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  <a:cs typeface="Arial" pitchFamily="34" charset="0"/>
                </a:rPr>
                <a:t>r</a:t>
              </a:r>
              <a:r>
                <a:rPr lang="en-US" altLang="zh-CN" sz="1600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  <a:cs typeface="Arial" pitchFamily="34" charset="0"/>
                  <a:sym typeface="Symbol" pitchFamily="18" charset="2"/>
                </a:rPr>
                <a:t></a:t>
              </a:r>
              <a:r>
                <a:rPr lang="en-US" altLang="zh-CN" sz="1800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  <a:cs typeface="Arial" pitchFamily="34" charset="0"/>
                </a:rPr>
                <a:t> </a:t>
              </a:r>
              <a:r>
                <a:rPr lang="en-US" altLang="zh-CN" sz="1400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  <a:cs typeface="Arial" pitchFamily="34" charset="0"/>
                </a:rPr>
                <a:t>[fm</a:t>
              </a:r>
              <a:r>
                <a:rPr lang="en-US" altLang="zh-CN" sz="1400" baseline="30000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  <a:cs typeface="Arial" pitchFamily="34" charset="0"/>
                </a:rPr>
                <a:t>-1</a:t>
              </a:r>
              <a:r>
                <a:rPr lang="en-US" altLang="zh-CN" sz="1400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  <a:cs typeface="Arial" pitchFamily="34" charset="0"/>
                </a:rPr>
                <a:t>]</a:t>
              </a:r>
            </a:p>
          </p:txBody>
        </p:sp>
        <p:grpSp>
          <p:nvGrpSpPr>
            <p:cNvPr id="13" name="Group 63"/>
            <p:cNvGrpSpPr>
              <a:grpSpLocks/>
            </p:cNvGrpSpPr>
            <p:nvPr/>
          </p:nvGrpSpPr>
          <p:grpSpPr bwMode="auto">
            <a:xfrm>
              <a:off x="2440" y="2140"/>
              <a:ext cx="352" cy="1895"/>
              <a:chOff x="2646" y="1200"/>
              <a:chExt cx="336" cy="1812"/>
            </a:xfrm>
          </p:grpSpPr>
          <p:sp>
            <p:nvSpPr>
              <p:cNvPr id="23" name="AutoShape 64"/>
              <p:cNvSpPr>
                <a:spLocks noChangeArrowheads="1"/>
              </p:cNvSpPr>
              <p:nvPr/>
            </p:nvSpPr>
            <p:spPr bwMode="auto">
              <a:xfrm>
                <a:off x="2736" y="1200"/>
                <a:ext cx="144" cy="1776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" name="Oval 65"/>
              <p:cNvSpPr>
                <a:spLocks noChangeArrowheads="1"/>
              </p:cNvSpPr>
              <p:nvPr/>
            </p:nvSpPr>
            <p:spPr bwMode="auto">
              <a:xfrm>
                <a:off x="2646" y="2676"/>
                <a:ext cx="336" cy="336"/>
              </a:xfrm>
              <a:prstGeom prst="ellipse">
                <a:avLst/>
              </a:prstGeom>
              <a:solidFill>
                <a:srgbClr val="99000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" name="Rectangle 66"/>
              <p:cNvSpPr>
                <a:spLocks noChangeArrowheads="1"/>
              </p:cNvSpPr>
              <p:nvPr/>
            </p:nvSpPr>
            <p:spPr bwMode="auto">
              <a:xfrm>
                <a:off x="2766" y="1968"/>
                <a:ext cx="96" cy="816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26" name="Group 67"/>
              <p:cNvGrpSpPr>
                <a:grpSpLocks/>
              </p:cNvGrpSpPr>
              <p:nvPr/>
            </p:nvGrpSpPr>
            <p:grpSpPr bwMode="auto">
              <a:xfrm rot="10800000">
                <a:off x="2754" y="1296"/>
                <a:ext cx="48" cy="1344"/>
                <a:chOff x="768" y="1296"/>
                <a:chExt cx="96" cy="1200"/>
              </a:xfrm>
            </p:grpSpPr>
            <p:sp>
              <p:nvSpPr>
                <p:cNvPr id="34" name="Line 68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296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Line 69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536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6" name="Line 70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776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7" name="Line 71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2016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8" name="Line 72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2256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9" name="Line 73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2496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7" name="Group 74"/>
              <p:cNvGrpSpPr>
                <a:grpSpLocks/>
              </p:cNvGrpSpPr>
              <p:nvPr/>
            </p:nvGrpSpPr>
            <p:grpSpPr bwMode="auto">
              <a:xfrm rot="10800000" flipH="1">
                <a:off x="2754" y="1440"/>
                <a:ext cx="54" cy="1344"/>
                <a:chOff x="768" y="1296"/>
                <a:chExt cx="96" cy="1200"/>
              </a:xfrm>
            </p:grpSpPr>
            <p:sp>
              <p:nvSpPr>
                <p:cNvPr id="28" name="Line 75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296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Line 76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536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Line 77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1776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1" name="Line 78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2016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2" name="Line 79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2256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3" name="Line 80"/>
                <p:cNvSpPr>
                  <a:spLocks noChangeShapeType="1"/>
                </p:cNvSpPr>
                <p:nvPr/>
              </p:nvSpPr>
              <p:spPr bwMode="auto">
                <a:xfrm flipH="1" flipV="1">
                  <a:off x="768" y="2496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4" name="Rectangle 81"/>
            <p:cNvSpPr>
              <a:spLocks noChangeArrowheads="1"/>
            </p:cNvSpPr>
            <p:nvPr/>
          </p:nvSpPr>
          <p:spPr bwMode="auto">
            <a:xfrm>
              <a:off x="2697" y="2287"/>
              <a:ext cx="361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zh-CN" altLang="en-US" sz="1400" dirty="0">
                  <a:solidFill>
                    <a:srgbClr val="000000"/>
                  </a:solidFill>
                  <a:latin typeface="Comic Sans MS" pitchFamily="66" charset="0"/>
                  <a:ea typeface="宋体" pitchFamily="2" charset="-122"/>
                  <a:cs typeface="Arial" pitchFamily="34" charset="0"/>
                  <a:sym typeface="Symbol" pitchFamily="18" charset="2"/>
                </a:rPr>
                <a:t></a:t>
              </a:r>
              <a:r>
                <a:rPr lang="en-US" altLang="zh-CN" sz="1400" dirty="0">
                  <a:solidFill>
                    <a:srgbClr val="000000"/>
                  </a:solidFill>
                  <a:latin typeface="Comic Sans MS" pitchFamily="66" charset="0"/>
                  <a:ea typeface="宋体" pitchFamily="2" charset="-122"/>
                  <a:cs typeface="Arial" pitchFamily="34" charset="0"/>
                  <a:sym typeface="Symbol" pitchFamily="18" charset="2"/>
                </a:rPr>
                <a:t>(1S)</a:t>
              </a:r>
            </a:p>
          </p:txBody>
        </p:sp>
        <p:sp>
          <p:nvSpPr>
            <p:cNvPr id="15" name="Rectangle 82"/>
            <p:cNvSpPr>
              <a:spLocks noChangeArrowheads="1"/>
            </p:cNvSpPr>
            <p:nvPr/>
          </p:nvSpPr>
          <p:spPr bwMode="auto">
            <a:xfrm flipH="1">
              <a:off x="2771" y="2910"/>
              <a:ext cx="1056" cy="1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 altLang="zh-CN" sz="1400">
                  <a:solidFill>
                    <a:srgbClr val="000000"/>
                  </a:solidFill>
                  <a:latin typeface="Comic Sans MS" pitchFamily="66" charset="0"/>
                  <a:ea typeface="宋体" pitchFamily="2" charset="-122"/>
                  <a:cs typeface="Arial" pitchFamily="34" charset="0"/>
                </a:rPr>
                <a:t>J/</a:t>
              </a:r>
              <a:r>
                <a:rPr lang="en-US" altLang="zh-CN" sz="1400">
                  <a:solidFill>
                    <a:srgbClr val="000000"/>
                  </a:solidFill>
                  <a:latin typeface="Comic Sans MS" pitchFamily="66" charset="0"/>
                  <a:ea typeface="宋体" pitchFamily="2" charset="-122"/>
                  <a:cs typeface="Arial" pitchFamily="34" charset="0"/>
                  <a:sym typeface="Symbol" pitchFamily="18" charset="2"/>
                </a:rPr>
                <a:t>(1S)   (2S)</a:t>
              </a:r>
            </a:p>
          </p:txBody>
        </p:sp>
        <p:sp>
          <p:nvSpPr>
            <p:cNvPr id="16" name="Rectangle 83"/>
            <p:cNvSpPr>
              <a:spLocks noChangeArrowheads="1"/>
            </p:cNvSpPr>
            <p:nvPr/>
          </p:nvSpPr>
          <p:spPr bwMode="auto">
            <a:xfrm>
              <a:off x="2734" y="3410"/>
              <a:ext cx="524" cy="1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zh-CN" altLang="en-US" sz="1400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  <a:cs typeface="Arial" pitchFamily="34" charset="0"/>
                  <a:sym typeface="Symbol" pitchFamily="18" charset="2"/>
                </a:rPr>
                <a:t></a:t>
              </a:r>
              <a:r>
                <a:rPr lang="en-US" altLang="zh-CN" sz="1400" baseline="-25000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  <a:cs typeface="Arial" pitchFamily="34" charset="0"/>
                  <a:sym typeface="Symbol" pitchFamily="18" charset="2"/>
                </a:rPr>
                <a:t>c</a:t>
              </a:r>
              <a:r>
                <a:rPr lang="en-US" altLang="zh-CN" sz="1400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  <a:cs typeface="Arial" pitchFamily="34" charset="0"/>
                  <a:sym typeface="Symbol" pitchFamily="18" charset="2"/>
                </a:rPr>
                <a:t>(1P)    </a:t>
              </a:r>
              <a:r>
                <a:rPr lang="zh-CN" altLang="en-US" sz="1400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  <a:cs typeface="Arial" pitchFamily="34" charset="0"/>
                  <a:sym typeface="Symbol" pitchFamily="18" charset="2"/>
                </a:rPr>
                <a:t></a:t>
              </a:r>
              <a:r>
                <a:rPr lang="en-US" altLang="zh-CN" sz="1400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  <a:cs typeface="Arial" pitchFamily="34" charset="0"/>
                  <a:sym typeface="Symbol" pitchFamily="18" charset="2"/>
                </a:rPr>
                <a:t>(2S)</a:t>
              </a:r>
            </a:p>
          </p:txBody>
        </p:sp>
        <p:sp>
          <p:nvSpPr>
            <p:cNvPr id="17" name="Rectangle 85"/>
            <p:cNvSpPr>
              <a:spLocks noChangeArrowheads="1"/>
            </p:cNvSpPr>
            <p:nvPr/>
          </p:nvSpPr>
          <p:spPr bwMode="auto">
            <a:xfrm>
              <a:off x="2733" y="3260"/>
              <a:ext cx="539" cy="1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zh-CN" altLang="en-US" sz="1400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  <a:cs typeface="Arial" pitchFamily="34" charset="0"/>
                  <a:sym typeface="Symbol" pitchFamily="18" charset="2"/>
                </a:rPr>
                <a:t></a:t>
              </a:r>
              <a:r>
                <a:rPr lang="en-US" altLang="zh-CN" sz="1400" baseline="-25000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  <a:cs typeface="Arial" pitchFamily="34" charset="0"/>
                  <a:sym typeface="Symbol" pitchFamily="18" charset="2"/>
                </a:rPr>
                <a:t>b</a:t>
              </a:r>
              <a:r>
                <a:rPr lang="en-US" altLang="zh-CN" sz="1400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  <a:cs typeface="Arial" pitchFamily="34" charset="0"/>
                  <a:sym typeface="Symbol" pitchFamily="18" charset="2"/>
                </a:rPr>
                <a:t>’(2P)    </a:t>
              </a:r>
              <a:r>
                <a:rPr lang="zh-CN" altLang="en-US" sz="1400">
                  <a:solidFill>
                    <a:srgbClr val="000000"/>
                  </a:solidFill>
                  <a:latin typeface="Comic Sans MS" pitchFamily="66" charset="0"/>
                  <a:ea typeface="宋体" pitchFamily="2" charset="-122"/>
                  <a:cs typeface="Arial" pitchFamily="34" charset="0"/>
                  <a:sym typeface="Symbol" pitchFamily="18" charset="2"/>
                </a:rPr>
                <a:t></a:t>
              </a:r>
              <a:r>
                <a:rPr lang="en-US" altLang="zh-CN" sz="1400">
                  <a:solidFill>
                    <a:srgbClr val="000000"/>
                  </a:solidFill>
                  <a:latin typeface="Comic Sans MS" pitchFamily="66" charset="0"/>
                  <a:ea typeface="宋体" pitchFamily="2" charset="-122"/>
                  <a:cs typeface="Arial" pitchFamily="34" charset="0"/>
                  <a:sym typeface="Symbol" pitchFamily="18" charset="2"/>
                </a:rPr>
                <a:t>(3S)</a:t>
              </a:r>
              <a:endParaRPr lang="en-US" altLang="zh-CN" sz="1400">
                <a:solidFill>
                  <a:srgbClr val="000000"/>
                </a:solidFill>
                <a:latin typeface="Comic Sans MS" pitchFamily="66" charset="0"/>
                <a:ea typeface="MS PGothic" pitchFamily="34" charset="-128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18" name="Rectangle 87"/>
            <p:cNvSpPr>
              <a:spLocks noChangeArrowheads="1"/>
            </p:cNvSpPr>
            <p:nvPr/>
          </p:nvSpPr>
          <p:spPr bwMode="auto">
            <a:xfrm>
              <a:off x="2253" y="3269"/>
              <a:ext cx="298" cy="2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zh-CN" altLang="en-US" sz="1600">
                  <a:solidFill>
                    <a:srgbClr val="990000"/>
                  </a:solidFill>
                  <a:latin typeface="Comic Sans MS" pitchFamily="66" charset="0"/>
                  <a:ea typeface="MS PGothic" pitchFamily="34" charset="-128"/>
                  <a:cs typeface="Arial" pitchFamily="34" charset="0"/>
                  <a:sym typeface="Symbol" pitchFamily="18" charset="2"/>
                </a:rPr>
                <a:t></a:t>
              </a:r>
              <a:r>
                <a:rPr lang="en-US" altLang="zh-CN" sz="1600">
                  <a:solidFill>
                    <a:srgbClr val="990000"/>
                  </a:solidFill>
                  <a:latin typeface="Comic Sans MS" pitchFamily="66" charset="0"/>
                  <a:ea typeface="MS PGothic" pitchFamily="34" charset="-128"/>
                  <a:cs typeface="Arial" pitchFamily="34" charset="0"/>
                </a:rPr>
                <a:t>T</a:t>
              </a:r>
              <a:r>
                <a:rPr lang="en-US" altLang="zh-CN" sz="1600" baseline="-25000">
                  <a:solidFill>
                    <a:srgbClr val="990000"/>
                  </a:solidFill>
                  <a:latin typeface="Comic Sans MS" pitchFamily="66" charset="0"/>
                  <a:ea typeface="MS PGothic" pitchFamily="34" charset="-128"/>
                  <a:cs typeface="Arial" pitchFamily="34" charset="0"/>
                </a:rPr>
                <a:t>C</a:t>
              </a:r>
            </a:p>
          </p:txBody>
        </p:sp>
        <p:sp>
          <p:nvSpPr>
            <p:cNvPr id="19" name="Rectangle 88"/>
            <p:cNvSpPr>
              <a:spLocks noChangeArrowheads="1"/>
            </p:cNvSpPr>
            <p:nvPr/>
          </p:nvSpPr>
          <p:spPr bwMode="auto">
            <a:xfrm>
              <a:off x="2358" y="2308"/>
              <a:ext cx="177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altLang="zh-CN" sz="1600">
                  <a:solidFill>
                    <a:srgbClr val="990000"/>
                  </a:solidFill>
                  <a:latin typeface="Comic Sans MS" pitchFamily="66" charset="0"/>
                  <a:ea typeface="MS PGothic" pitchFamily="34" charset="-128"/>
                  <a:cs typeface="Arial" pitchFamily="34" charset="0"/>
                </a:rPr>
                <a:t>2</a:t>
              </a:r>
              <a:endParaRPr lang="en-US" altLang="zh-CN" sz="1400" baseline="-25000">
                <a:solidFill>
                  <a:srgbClr val="990000"/>
                </a:solidFill>
                <a:latin typeface="Comic Sans MS" pitchFamily="66" charset="0"/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20" name="Rectangle 89"/>
            <p:cNvSpPr>
              <a:spLocks noChangeArrowheads="1"/>
            </p:cNvSpPr>
            <p:nvPr/>
          </p:nvSpPr>
          <p:spPr bwMode="auto">
            <a:xfrm>
              <a:off x="2316" y="2833"/>
              <a:ext cx="259" cy="2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altLang="zh-CN" sz="1600">
                  <a:solidFill>
                    <a:srgbClr val="990000"/>
                  </a:solidFill>
                  <a:latin typeface="Comic Sans MS" pitchFamily="66" charset="0"/>
                  <a:ea typeface="MS PGothic" pitchFamily="34" charset="-128"/>
                  <a:cs typeface="Arial" pitchFamily="34" charset="0"/>
                </a:rPr>
                <a:t>1.2</a:t>
              </a:r>
              <a:endParaRPr lang="en-US" altLang="zh-CN" sz="1600" baseline="-25000">
                <a:solidFill>
                  <a:srgbClr val="990000"/>
                </a:solidFill>
                <a:latin typeface="Comic Sans MS" pitchFamily="66" charset="0"/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21" name="Rectangle 90"/>
            <p:cNvSpPr>
              <a:spLocks noChangeArrowheads="1"/>
            </p:cNvSpPr>
            <p:nvPr/>
          </p:nvSpPr>
          <p:spPr bwMode="auto">
            <a:xfrm>
              <a:off x="2698" y="2580"/>
              <a:ext cx="375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zh-CN" altLang="en-US" sz="1400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  <a:cs typeface="Arial" pitchFamily="34" charset="0"/>
                  <a:sym typeface="Symbol" pitchFamily="18" charset="2"/>
                </a:rPr>
                <a:t></a:t>
              </a:r>
              <a:r>
                <a:rPr lang="en-US" altLang="zh-CN" sz="1400" baseline="-25000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  <a:cs typeface="Arial" pitchFamily="34" charset="0"/>
                  <a:sym typeface="Symbol" pitchFamily="18" charset="2"/>
                </a:rPr>
                <a:t>b</a:t>
              </a:r>
              <a:r>
                <a:rPr lang="en-US" altLang="zh-CN" sz="1400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  <a:cs typeface="Arial" pitchFamily="34" charset="0"/>
                  <a:sym typeface="Symbol" pitchFamily="18" charset="2"/>
                </a:rPr>
                <a:t>(1P)</a:t>
              </a:r>
            </a:p>
          </p:txBody>
        </p:sp>
        <p:sp>
          <p:nvSpPr>
            <p:cNvPr id="22" name="AutoShape 91"/>
            <p:cNvSpPr>
              <a:spLocks noChangeArrowheads="1"/>
            </p:cNvSpPr>
            <p:nvPr/>
          </p:nvSpPr>
          <p:spPr bwMode="auto">
            <a:xfrm rot="1037806">
              <a:off x="2490" y="3734"/>
              <a:ext cx="101" cy="201"/>
            </a:xfrm>
            <a:prstGeom prst="moon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2" name="Footer Placeholder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Rosi Reed - Quarkmatter 2011</a:t>
            </a:r>
            <a:endParaRPr lang="en-US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B79F-BD92-43CE-AA66-56DA1872C3ED}" type="slidenum">
              <a:rPr lang="en-US" smtClean="0"/>
              <a:t>2</a:t>
            </a:fld>
            <a:endParaRPr lang="en-US"/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441"/>
            <a:ext cx="914399" cy="66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6565572" y="3867037"/>
            <a:ext cx="2440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 dirty="0"/>
              <a:t>] A. </a:t>
            </a:r>
            <a:r>
              <a:rPr lang="en-US" sz="1400" i="1" dirty="0" err="1"/>
              <a:t>Mocsy</a:t>
            </a:r>
            <a:r>
              <a:rPr lang="en-US" sz="1400" i="1" dirty="0"/>
              <a:t> and </a:t>
            </a:r>
            <a:r>
              <a:rPr lang="en-US" sz="1400" i="1" dirty="0" err="1"/>
              <a:t>P.Petreczky</a:t>
            </a:r>
            <a:r>
              <a:rPr lang="en-US" sz="1400" i="1" dirty="0"/>
              <a:t>, PRL  99, 211602 (2007)</a:t>
            </a:r>
          </a:p>
        </p:txBody>
      </p:sp>
      <p:sp>
        <p:nvSpPr>
          <p:cNvPr id="46" name="Rectangle 53"/>
          <p:cNvSpPr txBox="1">
            <a:spLocks noChangeArrowheads="1"/>
          </p:cNvSpPr>
          <p:nvPr/>
        </p:nvSpPr>
        <p:spPr>
          <a:xfrm>
            <a:off x="4989386" y="4409236"/>
            <a:ext cx="3962400" cy="22098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GB" sz="2800" dirty="0" smtClean="0">
                <a:solidFill>
                  <a:schemeClr val="tx1"/>
                </a:solidFill>
              </a:rPr>
              <a:t>Expectation at 200 </a:t>
            </a:r>
            <a:r>
              <a:rPr lang="en-GB" sz="2800" dirty="0" err="1" smtClean="0">
                <a:solidFill>
                  <a:schemeClr val="tx1"/>
                </a:solidFill>
              </a:rPr>
              <a:t>GeV</a:t>
            </a:r>
            <a:endParaRPr lang="en-GB" sz="280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 dirty="0" smtClean="0">
                <a:solidFill>
                  <a:schemeClr val="tx1"/>
                </a:solidFill>
                <a:latin typeface="Symbol" pitchFamily="18" charset="2"/>
              </a:rPr>
              <a:t></a:t>
            </a:r>
            <a:r>
              <a:rPr lang="en-GB" sz="2800" dirty="0" smtClean="0">
                <a:solidFill>
                  <a:schemeClr val="tx1"/>
                </a:solidFill>
              </a:rPr>
              <a:t>(1S)</a:t>
            </a:r>
            <a:r>
              <a:rPr lang="en-GB" sz="2800" dirty="0" smtClean="0"/>
              <a:t> </a:t>
            </a:r>
            <a:r>
              <a:rPr lang="en-GB" sz="2800" dirty="0" smtClean="0">
                <a:solidFill>
                  <a:srgbClr val="FF3300"/>
                </a:solidFill>
              </a:rPr>
              <a:t>does not</a:t>
            </a:r>
            <a:r>
              <a:rPr lang="en-GB" sz="2800" dirty="0" smtClean="0"/>
              <a:t> </a:t>
            </a:r>
            <a:r>
              <a:rPr lang="en-GB" sz="2800" dirty="0" smtClean="0">
                <a:solidFill>
                  <a:schemeClr val="tx1"/>
                </a:solidFill>
              </a:rPr>
              <a:t>melt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 dirty="0" smtClean="0">
                <a:solidFill>
                  <a:schemeClr val="tx1"/>
                </a:solidFill>
                <a:latin typeface="Symbol" pitchFamily="18" charset="2"/>
              </a:rPr>
              <a:t></a:t>
            </a:r>
            <a:r>
              <a:rPr lang="en-GB" sz="2800" dirty="0" smtClean="0">
                <a:solidFill>
                  <a:schemeClr val="tx1"/>
                </a:solidFill>
              </a:rPr>
              <a:t>(2S)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rgbClr val="FF3300"/>
                </a:solidFill>
              </a:rPr>
              <a:t>is likely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to melt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 dirty="0" smtClean="0">
                <a:solidFill>
                  <a:schemeClr val="tx1"/>
                </a:solidFill>
                <a:latin typeface="Symbol" pitchFamily="18" charset="2"/>
              </a:rPr>
              <a:t></a:t>
            </a:r>
            <a:r>
              <a:rPr lang="en-GB" sz="2800" dirty="0" smtClean="0">
                <a:solidFill>
                  <a:schemeClr val="tx1"/>
                </a:solidFill>
              </a:rPr>
              <a:t>(3S)</a:t>
            </a:r>
            <a:r>
              <a:rPr lang="en-GB" sz="2800" dirty="0" smtClean="0"/>
              <a:t> </a:t>
            </a:r>
            <a:r>
              <a:rPr lang="en-US" sz="2800" dirty="0" smtClean="0">
                <a:solidFill>
                  <a:srgbClr val="FF3300"/>
                </a:solidFill>
              </a:rPr>
              <a:t>will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melt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7" name="Picture 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5" y="3468665"/>
            <a:ext cx="4698967" cy="262733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855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Symbol" pitchFamily="18" charset="2"/>
                <a:ea typeface="宋体" pitchFamily="2" charset="-122"/>
              </a:rPr>
              <a:t> 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t STAR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18" descr="ST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7" y="2472833"/>
            <a:ext cx="3329785" cy="2682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-48927" y="857806"/>
            <a:ext cx="3411083" cy="1641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CEFF0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3037" tIns="41518" rIns="83037" bIns="41518">
            <a:spAutoFit/>
          </a:bodyPr>
          <a:lstStyle>
            <a:lvl1pPr marL="209550" indent="-209550"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2200" b="1" dirty="0">
                <a:ea typeface="宋体" pitchFamily="2" charset="-122"/>
                <a:cs typeface="Arial" pitchFamily="34" charset="0"/>
              </a:rPr>
              <a:t>TPC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zh-CN" sz="2200" b="1" dirty="0">
                <a:solidFill>
                  <a:srgbClr val="FF3300"/>
                </a:solidFill>
                <a:ea typeface="宋体" pitchFamily="2" charset="-122"/>
                <a:cs typeface="Arial" pitchFamily="34" charset="0"/>
              </a:rPr>
              <a:t>|</a:t>
            </a:r>
            <a:r>
              <a:rPr lang="en-US" altLang="zh-CN" sz="2200" b="1" dirty="0">
                <a:solidFill>
                  <a:srgbClr val="FF3300"/>
                </a:solidFill>
                <a:ea typeface="宋体" pitchFamily="2" charset="-122"/>
                <a:cs typeface="Arial" pitchFamily="34" charset="0"/>
                <a:sym typeface="Symbol" pitchFamily="18" charset="2"/>
              </a:rPr>
              <a:t>|</a:t>
            </a:r>
            <a:r>
              <a:rPr lang="en-US" altLang="zh-CN" sz="2200" b="1" dirty="0">
                <a:solidFill>
                  <a:srgbClr val="FF3300"/>
                </a:solidFill>
                <a:ea typeface="宋体" pitchFamily="2" charset="-122"/>
                <a:cs typeface="Arial" pitchFamily="34" charset="0"/>
              </a:rPr>
              <a:t> &lt; 1, 0 &lt; </a:t>
            </a:r>
            <a:r>
              <a:rPr lang="en-US" altLang="zh-CN" sz="2200" b="1" dirty="0">
                <a:solidFill>
                  <a:srgbClr val="FF3300"/>
                </a:solidFill>
                <a:ea typeface="宋体" pitchFamily="2" charset="-122"/>
                <a:cs typeface="Arial" pitchFamily="34" charset="0"/>
                <a:sym typeface="Symbol" pitchFamily="18" charset="2"/>
              </a:rPr>
              <a:t> &lt; 2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zh-CN" sz="2200" b="1" dirty="0">
                <a:ea typeface="宋体" pitchFamily="2" charset="-122"/>
                <a:cs typeface="Arial" pitchFamily="34" charset="0"/>
              </a:rPr>
              <a:t>Tracking </a:t>
            </a:r>
            <a:r>
              <a:rPr lang="en-US" sz="1600" b="1" dirty="0">
                <a:ea typeface="宋体" pitchFamily="2" charset="-122"/>
                <a:cs typeface="Arial" pitchFamily="34" charset="0"/>
                <a:sym typeface="Symbol" pitchFamily="18" charset="2"/>
              </a:rPr>
              <a:t></a:t>
            </a:r>
            <a:r>
              <a:rPr lang="en-US" altLang="zh-CN" sz="2200" b="1" dirty="0">
                <a:ea typeface="宋体" pitchFamily="2" charset="-122"/>
                <a:cs typeface="Arial" pitchFamily="34" charset="0"/>
              </a:rPr>
              <a:t> momentum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zh-CN" sz="2200" b="1" dirty="0" err="1">
                <a:ea typeface="宋体" pitchFamily="2" charset="-122"/>
                <a:cs typeface="Arial" pitchFamily="34" charset="0"/>
              </a:rPr>
              <a:t>dE</a:t>
            </a:r>
            <a:r>
              <a:rPr lang="en-US" altLang="zh-CN" sz="2200" b="1" dirty="0">
                <a:ea typeface="宋体" pitchFamily="2" charset="-122"/>
                <a:cs typeface="Arial" pitchFamily="34" charset="0"/>
              </a:rPr>
              <a:t>/dx </a:t>
            </a:r>
            <a:r>
              <a:rPr lang="en-US" sz="1600" b="1" dirty="0">
                <a:ea typeface="宋体" pitchFamily="2" charset="-122"/>
                <a:cs typeface="Arial" pitchFamily="34" charset="0"/>
                <a:sym typeface="Symbol" pitchFamily="18" charset="2"/>
              </a:rPr>
              <a:t></a:t>
            </a:r>
            <a:r>
              <a:rPr lang="en-US" altLang="zh-CN" sz="2200" b="1" dirty="0">
                <a:ea typeface="宋体" pitchFamily="2" charset="-122"/>
                <a:cs typeface="Arial" pitchFamily="34" charset="0"/>
              </a:rPr>
              <a:t> electron ID</a:t>
            </a: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-48927" y="5216525"/>
            <a:ext cx="3962400" cy="164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CEFF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037" tIns="41518" rIns="83037" bIns="41518">
            <a:spAutoFit/>
          </a:bodyPr>
          <a:lstStyle>
            <a:lvl1pPr marL="209550" indent="-209550"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2200" b="1" dirty="0">
                <a:ea typeface="宋体" pitchFamily="2" charset="-122"/>
                <a:cs typeface="Arial" pitchFamily="34" charset="0"/>
              </a:rPr>
              <a:t>BEMC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zh-CN" sz="2200" b="1" dirty="0">
                <a:solidFill>
                  <a:srgbClr val="FF3300"/>
                </a:solidFill>
                <a:ea typeface="宋体" pitchFamily="2" charset="-122"/>
                <a:cs typeface="Arial" pitchFamily="34" charset="0"/>
              </a:rPr>
              <a:t>|</a:t>
            </a:r>
            <a:r>
              <a:rPr lang="en-US" altLang="zh-CN" sz="2200" b="1" dirty="0">
                <a:solidFill>
                  <a:srgbClr val="FF3300"/>
                </a:solidFill>
                <a:ea typeface="宋体" pitchFamily="2" charset="-122"/>
                <a:cs typeface="Arial" pitchFamily="34" charset="0"/>
                <a:sym typeface="Symbol" pitchFamily="18" charset="2"/>
              </a:rPr>
              <a:t>|</a:t>
            </a:r>
            <a:r>
              <a:rPr lang="en-US" altLang="zh-CN" sz="2200" b="1" dirty="0">
                <a:solidFill>
                  <a:srgbClr val="FF3300"/>
                </a:solidFill>
                <a:ea typeface="宋体" pitchFamily="2" charset="-122"/>
                <a:cs typeface="Arial" pitchFamily="34" charset="0"/>
              </a:rPr>
              <a:t> &lt; 1, 0 &lt; </a:t>
            </a:r>
            <a:r>
              <a:rPr lang="en-US" altLang="zh-CN" sz="2200" b="1" dirty="0">
                <a:solidFill>
                  <a:srgbClr val="FF3300"/>
                </a:solidFill>
                <a:ea typeface="宋体" pitchFamily="2" charset="-122"/>
                <a:cs typeface="Arial" pitchFamily="34" charset="0"/>
                <a:sym typeface="Symbol" pitchFamily="18" charset="2"/>
              </a:rPr>
              <a:t> &lt; 2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zh-CN" sz="2200" b="1" dirty="0">
                <a:ea typeface="宋体" pitchFamily="2" charset="-122"/>
                <a:cs typeface="Arial" pitchFamily="34" charset="0"/>
              </a:rPr>
              <a:t>E/p </a:t>
            </a:r>
            <a:r>
              <a:rPr lang="en-US" sz="1600" b="1" dirty="0">
                <a:ea typeface="宋体" pitchFamily="2" charset="-122"/>
                <a:cs typeface="Arial" pitchFamily="34" charset="0"/>
                <a:sym typeface="Symbol" pitchFamily="18" charset="2"/>
              </a:rPr>
              <a:t></a:t>
            </a:r>
            <a:r>
              <a:rPr lang="en-US" altLang="zh-CN" sz="2200" b="1" dirty="0">
                <a:ea typeface="宋体" pitchFamily="2" charset="-122"/>
                <a:cs typeface="Arial" pitchFamily="34" charset="0"/>
              </a:rPr>
              <a:t> electron ID</a:t>
            </a:r>
            <a:r>
              <a:rPr lang="en-US" altLang="zh-CN" sz="2200" dirty="0">
                <a:ea typeface="宋体" pitchFamily="2" charset="-122"/>
                <a:cs typeface="Arial" pitchFamily="34" charset="0"/>
              </a:rPr>
              <a:t> </a:t>
            </a:r>
            <a:endParaRPr lang="en-US" altLang="zh-CN" sz="2200" b="1" dirty="0">
              <a:ea typeface="宋体" pitchFamily="2" charset="-122"/>
              <a:cs typeface="Arial" pitchFamily="34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zh-CN" sz="2200" b="1" dirty="0">
                <a:ea typeface="宋体" pitchFamily="2" charset="-122"/>
                <a:cs typeface="Arial" pitchFamily="34" charset="0"/>
              </a:rPr>
              <a:t>High-energy tower trigger</a:t>
            </a:r>
          </a:p>
        </p:txBody>
      </p:sp>
      <p:sp>
        <p:nvSpPr>
          <p:cNvPr id="7" name="Line 59"/>
          <p:cNvSpPr>
            <a:spLocks noChangeShapeType="1"/>
          </p:cNvSpPr>
          <p:nvPr/>
        </p:nvSpPr>
        <p:spPr bwMode="auto">
          <a:xfrm>
            <a:off x="1447800" y="2472833"/>
            <a:ext cx="0" cy="930276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59"/>
          <p:cNvSpPr>
            <a:spLocks noChangeShapeType="1"/>
          </p:cNvSpPr>
          <p:nvPr/>
        </p:nvSpPr>
        <p:spPr bwMode="auto">
          <a:xfrm flipH="1" flipV="1">
            <a:off x="1905000" y="4419599"/>
            <a:ext cx="27273" cy="796926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B79F-BD92-43CE-AA66-56DA1872C3ED}" type="slidenum">
              <a:rPr lang="en-US" smtClean="0"/>
              <a:t>3</a:t>
            </a:fld>
            <a:endParaRPr lang="en-US"/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441"/>
            <a:ext cx="914399" cy="66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Rectangle 3"/>
          <p:cNvSpPr txBox="1">
            <a:spLocks noChangeArrowheads="1"/>
          </p:cNvSpPr>
          <p:nvPr/>
        </p:nvSpPr>
        <p:spPr>
          <a:xfrm>
            <a:off x="3394813" y="1678404"/>
            <a:ext cx="5749187" cy="467635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</a:rPr>
              <a:t>Decay channel: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Symbol" pitchFamily="18" charset="2"/>
              </a:rPr>
              <a:t></a:t>
            </a:r>
            <a:r>
              <a:rPr lang="en-US" sz="2400" b="1" dirty="0" smtClean="0">
                <a:solidFill>
                  <a:schemeClr val="tx1"/>
                </a:solidFill>
                <a:latin typeface="Symbol" pitchFamily="18" charset="2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400" b="1" dirty="0" smtClean="0">
                <a:solidFill>
                  <a:schemeClr val="tx1"/>
                </a:solidFill>
                <a:latin typeface="Symbol" pitchFamily="18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</a:t>
            </a:r>
            <a:r>
              <a:rPr lang="en-US" sz="2400" baseline="30000" dirty="0" err="1" smtClean="0">
                <a:solidFill>
                  <a:schemeClr val="tx1"/>
                </a:solidFill>
              </a:rPr>
              <a:t>+</a:t>
            </a:r>
            <a:r>
              <a:rPr lang="en-US" sz="2400" dirty="0" err="1" smtClean="0">
                <a:solidFill>
                  <a:schemeClr val="tx1"/>
                </a:solidFill>
              </a:rPr>
              <a:t>e</a:t>
            </a:r>
            <a:r>
              <a:rPr lang="en-US" sz="2400" baseline="30000" dirty="0" smtClean="0">
                <a:solidFill>
                  <a:schemeClr val="tx1"/>
                </a:solidFill>
              </a:rPr>
              <a:t>−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  <a:sym typeface="Symbol" pitchFamily="18" charset="2"/>
              </a:rPr>
              <a:t>Pros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sym typeface="Symbol" pitchFamily="18" charset="2"/>
              </a:rPr>
              <a:t>Small background at</a:t>
            </a:r>
          </a:p>
          <a:p>
            <a:pPr lvl="1">
              <a:buFontTx/>
              <a:buNone/>
            </a:pPr>
            <a:r>
              <a:rPr lang="en-US" sz="2400" dirty="0">
                <a:solidFill>
                  <a:schemeClr val="tx1"/>
                </a:solidFill>
                <a:sym typeface="Symbol" pitchFamily="18" charset="2"/>
              </a:rPr>
              <a:t>	M~10 </a:t>
            </a:r>
            <a:r>
              <a:rPr lang="en-US" sz="2400" dirty="0" err="1">
                <a:solidFill>
                  <a:schemeClr val="tx1"/>
                </a:solidFill>
                <a:sym typeface="Symbol" pitchFamily="18" charset="2"/>
              </a:rPr>
              <a:t>GeV</a:t>
            </a:r>
            <a:r>
              <a:rPr lang="en-US" sz="2400" dirty="0">
                <a:solidFill>
                  <a:schemeClr val="tx1"/>
                </a:solidFill>
                <a:sym typeface="Symbol" pitchFamily="18" charset="2"/>
              </a:rPr>
              <a:t>/c</a:t>
            </a:r>
            <a:r>
              <a:rPr lang="en-US" sz="2400" baseline="30000" dirty="0">
                <a:solidFill>
                  <a:schemeClr val="tx1"/>
                </a:solidFill>
                <a:sym typeface="Symbol" pitchFamily="18" charset="2"/>
              </a:rPr>
              <a:t>2</a:t>
            </a:r>
          </a:p>
          <a:p>
            <a:pPr lvl="1"/>
            <a:r>
              <a:rPr lang="en-GB" sz="2400" dirty="0">
                <a:solidFill>
                  <a:schemeClr val="tx1"/>
                </a:solidFill>
              </a:rPr>
              <a:t>Co-mover absorption </a:t>
            </a:r>
          </a:p>
          <a:p>
            <a:pPr lvl="1">
              <a:buFontTx/>
              <a:buNone/>
            </a:pPr>
            <a:r>
              <a:rPr lang="en-GB" sz="2400" dirty="0">
                <a:solidFill>
                  <a:schemeClr val="tx1"/>
                </a:solidFill>
              </a:rPr>
              <a:t>	is small at 200 </a:t>
            </a:r>
            <a:r>
              <a:rPr lang="en-GB" sz="2400" dirty="0" err="1">
                <a:solidFill>
                  <a:schemeClr val="tx1"/>
                </a:solidFill>
              </a:rPr>
              <a:t>GeV</a:t>
            </a:r>
            <a:endParaRPr lang="en-GB" sz="2400" dirty="0">
              <a:solidFill>
                <a:schemeClr val="tx1"/>
              </a:solidFill>
            </a:endParaRPr>
          </a:p>
          <a:p>
            <a:pPr lvl="1"/>
            <a:r>
              <a:rPr lang="en-GB" sz="2400" dirty="0">
                <a:solidFill>
                  <a:schemeClr val="tx1"/>
                </a:solidFill>
              </a:rPr>
              <a:t>Recombination </a:t>
            </a:r>
          </a:p>
          <a:p>
            <a:pPr lvl="1">
              <a:buFontTx/>
              <a:buNone/>
            </a:pPr>
            <a:r>
              <a:rPr lang="en-GB" sz="2400" dirty="0">
                <a:solidFill>
                  <a:schemeClr val="tx1"/>
                </a:solidFill>
              </a:rPr>
              <a:t>	negligible at 200 </a:t>
            </a:r>
            <a:r>
              <a:rPr lang="en-GB" sz="2400" dirty="0" err="1">
                <a:solidFill>
                  <a:schemeClr val="tx1"/>
                </a:solidFill>
              </a:rPr>
              <a:t>GeV</a:t>
            </a:r>
            <a:endParaRPr lang="en-GB" sz="2400" dirty="0"/>
          </a:p>
          <a:p>
            <a:pPr lvl="1"/>
            <a:r>
              <a:rPr lang="en-GB" sz="2400" dirty="0">
                <a:solidFill>
                  <a:schemeClr val="tx1"/>
                </a:solidFill>
              </a:rPr>
              <a:t>Large Acceptance</a:t>
            </a:r>
          </a:p>
          <a:p>
            <a:pPr lvl="1"/>
            <a:r>
              <a:rPr lang="en-GB" sz="2400" dirty="0">
                <a:solidFill>
                  <a:schemeClr val="tx1"/>
                </a:solidFill>
              </a:rPr>
              <a:t>Fast Trigger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Cons</a:t>
            </a:r>
            <a:endParaRPr lang="en-US" sz="2800" dirty="0" smtClean="0">
              <a:solidFill>
                <a:schemeClr val="tx1"/>
              </a:solidFill>
              <a:sym typeface="Symbol" pitchFamily="18" charset="2"/>
            </a:endParaRPr>
          </a:p>
          <a:p>
            <a:pPr lvl="1"/>
            <a:r>
              <a:rPr lang="en-GB" sz="2400" dirty="0" smtClean="0">
                <a:solidFill>
                  <a:schemeClr val="tx1"/>
                </a:solidFill>
              </a:rPr>
              <a:t>Low rate of 10</a:t>
            </a:r>
            <a:r>
              <a:rPr lang="en-GB" sz="2400" baseline="30000" dirty="0" smtClean="0">
                <a:solidFill>
                  <a:schemeClr val="tx1"/>
                </a:solidFill>
              </a:rPr>
              <a:t>-9</a:t>
            </a:r>
            <a:r>
              <a:rPr lang="en-GB" sz="2400" dirty="0" smtClean="0">
                <a:solidFill>
                  <a:schemeClr val="tx1"/>
                </a:solidFill>
              </a:rPr>
              <a:t> per </a:t>
            </a:r>
            <a:r>
              <a:rPr lang="en-GB" sz="2400" dirty="0" err="1" smtClean="0">
                <a:solidFill>
                  <a:schemeClr val="tx1"/>
                </a:solidFill>
              </a:rPr>
              <a:t>minbias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pp</a:t>
            </a:r>
            <a:r>
              <a:rPr lang="en-GB" sz="2400" dirty="0" smtClean="0">
                <a:solidFill>
                  <a:schemeClr val="tx1"/>
                </a:solidFill>
              </a:rPr>
              <a:t> interaction</a:t>
            </a:r>
          </a:p>
          <a:p>
            <a:pPr lvl="1"/>
            <a:r>
              <a:rPr lang="en-GB" sz="2400" dirty="0" smtClean="0">
                <a:solidFill>
                  <a:schemeClr val="tx1"/>
                </a:solidFill>
              </a:rPr>
              <a:t>Good resolution needed to separate 3 S-states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16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Trigger and Analysis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1949" y="6461879"/>
            <a:ext cx="2847975" cy="365125"/>
          </a:xfrm>
        </p:spPr>
        <p:txBody>
          <a:bodyPr/>
          <a:lstStyle/>
          <a:p>
            <a:r>
              <a:rPr lang="en-US" smtClean="0"/>
              <a:t>Rosi Reed - Quarkmatter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B79F-BD92-43CE-AA66-56DA1872C3ED}" type="slidenum">
              <a:rPr lang="en-US" smtClean="0"/>
              <a:t>4</a:t>
            </a:fld>
            <a:endParaRPr lang="en-US"/>
          </a:p>
        </p:txBody>
      </p:sp>
      <p:sp>
        <p:nvSpPr>
          <p:cNvPr id="25" name="Text Box 60"/>
          <p:cNvSpPr txBox="1">
            <a:spLocks noChangeArrowheads="1"/>
          </p:cNvSpPr>
          <p:nvPr/>
        </p:nvSpPr>
        <p:spPr bwMode="auto">
          <a:xfrm>
            <a:off x="3374400" y="6058925"/>
            <a:ext cx="28037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E/p and </a:t>
            </a:r>
            <a:r>
              <a:rPr lang="en-US" sz="1800" dirty="0" err="1" smtClean="0"/>
              <a:t>dE</a:t>
            </a:r>
            <a:r>
              <a:rPr lang="en-US" sz="1800" dirty="0" smtClean="0"/>
              <a:t>/dx used </a:t>
            </a:r>
            <a:r>
              <a:rPr lang="en-US" sz="1800" dirty="0"/>
              <a:t>to select e</a:t>
            </a:r>
            <a:r>
              <a:rPr lang="en-US" sz="1800" baseline="30000" dirty="0"/>
              <a:t>+</a:t>
            </a:r>
            <a:r>
              <a:rPr lang="en-US" sz="1800" dirty="0"/>
              <a:t> and e</a:t>
            </a:r>
            <a:r>
              <a:rPr lang="en-US" sz="1800" baseline="30000" dirty="0"/>
              <a:t>- </a:t>
            </a:r>
            <a:r>
              <a:rPr lang="en-US" sz="1800" dirty="0"/>
              <a:t>tracks</a:t>
            </a:r>
            <a:endParaRPr lang="en-US" sz="1800" baseline="30000" dirty="0"/>
          </a:p>
        </p:txBody>
      </p:sp>
      <p:pic>
        <p:nvPicPr>
          <p:cNvPr id="37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54" y="2302901"/>
            <a:ext cx="2743200" cy="364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Oval 22"/>
          <p:cNvSpPr>
            <a:spLocks noChangeArrowheads="1"/>
          </p:cNvSpPr>
          <p:nvPr/>
        </p:nvSpPr>
        <p:spPr bwMode="auto">
          <a:xfrm>
            <a:off x="1853979" y="5465200"/>
            <a:ext cx="590550" cy="593725"/>
          </a:xfrm>
          <a:prstGeom prst="ellipse">
            <a:avLst/>
          </a:prstGeom>
          <a:noFill/>
          <a:ln w="38100">
            <a:solidFill>
              <a:srgbClr val="FC510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Text Box 23"/>
          <p:cNvSpPr txBox="1">
            <a:spLocks noChangeArrowheads="1"/>
          </p:cNvSpPr>
          <p:nvPr/>
        </p:nvSpPr>
        <p:spPr bwMode="auto">
          <a:xfrm>
            <a:off x="15654" y="5655701"/>
            <a:ext cx="1252538" cy="336550"/>
          </a:xfrm>
          <a:prstGeom prst="rect">
            <a:avLst/>
          </a:prstGeom>
          <a:solidFill>
            <a:srgbClr val="DCEFF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037" tIns="41518" rIns="83037" bIns="41518">
            <a:spAutoFit/>
          </a:bodyPr>
          <a:lstStyle>
            <a:lvl1pPr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rgbClr val="FF3300"/>
                </a:solidFill>
                <a:cs typeface="Lucida Sans Unicode" pitchFamily="34" charset="0"/>
              </a:rPr>
              <a:t>E</a:t>
            </a:r>
            <a:r>
              <a:rPr lang="en-US" sz="1600" b="1" baseline="-25000">
                <a:solidFill>
                  <a:srgbClr val="FF3300"/>
                </a:solidFill>
                <a:cs typeface="Lucida Sans Unicode" pitchFamily="34" charset="0"/>
              </a:rPr>
              <a:t>2</a:t>
            </a:r>
            <a:r>
              <a:rPr lang="en-US" sz="1600" b="1">
                <a:solidFill>
                  <a:srgbClr val="FF3300"/>
                </a:solidFill>
                <a:cs typeface="Lucida Sans Unicode" pitchFamily="34" charset="0"/>
              </a:rPr>
              <a:t> Cluster</a:t>
            </a:r>
          </a:p>
        </p:txBody>
      </p:sp>
      <p:sp>
        <p:nvSpPr>
          <p:cNvPr id="40" name="Line 24"/>
          <p:cNvSpPr>
            <a:spLocks noChangeShapeType="1"/>
          </p:cNvSpPr>
          <p:nvPr/>
        </p:nvSpPr>
        <p:spPr bwMode="auto">
          <a:xfrm flipV="1">
            <a:off x="1311054" y="5731901"/>
            <a:ext cx="609600" cy="1587"/>
          </a:xfrm>
          <a:prstGeom prst="line">
            <a:avLst/>
          </a:prstGeom>
          <a:noFill/>
          <a:ln w="38100">
            <a:solidFill>
              <a:srgbClr val="FC5104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25"/>
          <p:cNvSpPr>
            <a:spLocks noChangeShapeType="1"/>
          </p:cNvSpPr>
          <p:nvPr/>
        </p:nvSpPr>
        <p:spPr bwMode="auto">
          <a:xfrm flipV="1">
            <a:off x="2088929" y="3045851"/>
            <a:ext cx="73025" cy="1190625"/>
          </a:xfrm>
          <a:prstGeom prst="line">
            <a:avLst/>
          </a:prstGeom>
          <a:noFill/>
          <a:ln w="38100">
            <a:solidFill>
              <a:srgbClr val="FC510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26"/>
          <p:cNvSpPr>
            <a:spLocks noChangeShapeType="1"/>
          </p:cNvSpPr>
          <p:nvPr/>
        </p:nvSpPr>
        <p:spPr bwMode="auto">
          <a:xfrm>
            <a:off x="2088929" y="4236476"/>
            <a:ext cx="146050" cy="1338262"/>
          </a:xfrm>
          <a:prstGeom prst="line">
            <a:avLst/>
          </a:prstGeom>
          <a:noFill/>
          <a:ln w="38100">
            <a:solidFill>
              <a:srgbClr val="FC510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Text Box 27"/>
          <p:cNvSpPr txBox="1">
            <a:spLocks noChangeArrowheads="1"/>
          </p:cNvSpPr>
          <p:nvPr/>
        </p:nvSpPr>
        <p:spPr bwMode="auto">
          <a:xfrm>
            <a:off x="2530254" y="4087251"/>
            <a:ext cx="328613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037" tIns="41518" rIns="83037" bIns="41518">
            <a:spAutoFit/>
          </a:bodyPr>
          <a:lstStyle>
            <a:lvl1pPr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Clr>
                <a:srgbClr val="000000"/>
              </a:buClr>
              <a:buSzPct val="100000"/>
              <a:buFont typeface="Arial" pitchFamily="34" charset="0"/>
              <a:buNone/>
            </a:pPr>
            <a:r>
              <a:rPr lang="en-US" sz="2200" b="1">
                <a:solidFill>
                  <a:srgbClr val="FC5104"/>
                </a:solidFill>
                <a:latin typeface="Symbol" pitchFamily="18" charset="2"/>
                <a:cs typeface="Lucida Sans Unicode" pitchFamily="34" charset="0"/>
              </a:rPr>
              <a:t>q</a:t>
            </a:r>
          </a:p>
        </p:txBody>
      </p:sp>
      <p:sp>
        <p:nvSpPr>
          <p:cNvPr id="44" name="Line 28"/>
          <p:cNvSpPr>
            <a:spLocks noChangeShapeType="1"/>
          </p:cNvSpPr>
          <p:nvPr/>
        </p:nvSpPr>
        <p:spPr bwMode="auto">
          <a:xfrm flipH="1" flipV="1">
            <a:off x="2150842" y="3641163"/>
            <a:ext cx="515937" cy="520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29"/>
          <p:cNvSpPr>
            <a:spLocks noChangeShapeType="1"/>
          </p:cNvSpPr>
          <p:nvPr/>
        </p:nvSpPr>
        <p:spPr bwMode="auto">
          <a:xfrm flipH="1">
            <a:off x="2150842" y="4533338"/>
            <a:ext cx="515937" cy="6619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Oval 30"/>
          <p:cNvSpPr>
            <a:spLocks noChangeArrowheads="1"/>
          </p:cNvSpPr>
          <p:nvPr/>
        </p:nvSpPr>
        <p:spPr bwMode="auto">
          <a:xfrm>
            <a:off x="1768254" y="2302901"/>
            <a:ext cx="736600" cy="801687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152179" y="1699651"/>
            <a:ext cx="1325563" cy="336550"/>
          </a:xfrm>
          <a:prstGeom prst="rect">
            <a:avLst/>
          </a:prstGeom>
          <a:solidFill>
            <a:srgbClr val="DCEFF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037" tIns="41518" rIns="83037" bIns="41518">
            <a:spAutoFit/>
          </a:bodyPr>
          <a:lstStyle>
            <a:lvl1pPr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cs typeface="Lucida Sans Unicode" pitchFamily="34" charset="0"/>
              </a:rPr>
              <a:t>E</a:t>
            </a:r>
            <a:r>
              <a:rPr lang="en-US" sz="1600" b="1" baseline="-25000">
                <a:solidFill>
                  <a:srgbClr val="0000FF"/>
                </a:solidFill>
                <a:cs typeface="Lucida Sans Unicode" pitchFamily="34" charset="0"/>
              </a:rPr>
              <a:t>1</a:t>
            </a:r>
            <a:r>
              <a:rPr lang="en-US" sz="1600" b="1">
                <a:solidFill>
                  <a:srgbClr val="0000FF"/>
                </a:solidFill>
                <a:cs typeface="Lucida Sans Unicode" pitchFamily="34" charset="0"/>
              </a:rPr>
              <a:t> Cluster</a:t>
            </a:r>
          </a:p>
        </p:txBody>
      </p:sp>
      <p:sp>
        <p:nvSpPr>
          <p:cNvPr id="48" name="Line 32"/>
          <p:cNvSpPr>
            <a:spLocks noChangeShapeType="1"/>
          </p:cNvSpPr>
          <p:nvPr/>
        </p:nvSpPr>
        <p:spPr bwMode="auto">
          <a:xfrm>
            <a:off x="1311054" y="2036201"/>
            <a:ext cx="631825" cy="34131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33"/>
          <p:cNvSpPr>
            <a:spLocks noChangeShapeType="1"/>
          </p:cNvSpPr>
          <p:nvPr/>
        </p:nvSpPr>
        <p:spPr bwMode="auto">
          <a:xfrm>
            <a:off x="1268192" y="2542613"/>
            <a:ext cx="728662" cy="131763"/>
          </a:xfrm>
          <a:prstGeom prst="line">
            <a:avLst/>
          </a:prstGeom>
          <a:noFill/>
          <a:ln w="38100">
            <a:solidFill>
              <a:srgbClr val="FC5104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Rectangle 36"/>
          <p:cNvSpPr>
            <a:spLocks noChangeArrowheads="1"/>
          </p:cNvSpPr>
          <p:nvPr/>
        </p:nvSpPr>
        <p:spPr bwMode="auto">
          <a:xfrm>
            <a:off x="3482947" y="3035513"/>
            <a:ext cx="2016125" cy="170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CEFF0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037" tIns="41518" rIns="83037" bIns="41518"/>
          <a:lstStyle/>
          <a:p>
            <a:pPr algn="ctr" defTabSz="4556125">
              <a:lnSpc>
                <a:spcPct val="80000"/>
              </a:lnSpc>
              <a:spcBef>
                <a:spcPct val="20000"/>
              </a:spcBef>
            </a:pPr>
            <a:r>
              <a:rPr lang="en-US" sz="2100" dirty="0"/>
              <a:t>L2 Parameters</a:t>
            </a:r>
          </a:p>
          <a:p>
            <a:pPr algn="ctr" defTabSz="4556125">
              <a:lnSpc>
                <a:spcPct val="80000"/>
              </a:lnSpc>
              <a:spcBef>
                <a:spcPct val="20000"/>
              </a:spcBef>
            </a:pPr>
            <a:r>
              <a:rPr lang="en-US" sz="2100" dirty="0"/>
              <a:t>(</a:t>
            </a:r>
            <a:r>
              <a:rPr lang="en-US" sz="2100" dirty="0" err="1"/>
              <a:t>pp</a:t>
            </a:r>
            <a:r>
              <a:rPr lang="en-US" sz="2100" dirty="0"/>
              <a:t> only)</a:t>
            </a:r>
            <a:r>
              <a:rPr lang="en-US" sz="2100" dirty="0">
                <a:solidFill>
                  <a:schemeClr val="accent2"/>
                </a:solidFill>
              </a:rPr>
              <a:t> </a:t>
            </a:r>
          </a:p>
          <a:p>
            <a:pPr algn="ctr" defTabSz="4556125">
              <a:lnSpc>
                <a:spcPct val="80000"/>
              </a:lnSpc>
              <a:spcBef>
                <a:spcPct val="20000"/>
              </a:spcBef>
            </a:pPr>
            <a:r>
              <a:rPr lang="en-US" sz="2100" b="1" dirty="0">
                <a:solidFill>
                  <a:srgbClr val="FF3300"/>
                </a:solidFill>
              </a:rPr>
              <a:t>E</a:t>
            </a:r>
            <a:r>
              <a:rPr lang="en-US" sz="2100" b="1" baseline="-25000" dirty="0">
                <a:solidFill>
                  <a:srgbClr val="FF3300"/>
                </a:solidFill>
              </a:rPr>
              <a:t>1 </a:t>
            </a:r>
            <a:r>
              <a:rPr lang="en-US" sz="2100" b="1" dirty="0">
                <a:solidFill>
                  <a:srgbClr val="FF3300"/>
                </a:solidFill>
              </a:rPr>
              <a:t>Cluster</a:t>
            </a:r>
            <a:r>
              <a:rPr lang="en-US" sz="2100" b="1" dirty="0">
                <a:solidFill>
                  <a:schemeClr val="accent2"/>
                </a:solidFill>
              </a:rPr>
              <a:t>, </a:t>
            </a:r>
          </a:p>
          <a:p>
            <a:pPr algn="ctr" defTabSz="4556125">
              <a:lnSpc>
                <a:spcPct val="80000"/>
              </a:lnSpc>
              <a:spcBef>
                <a:spcPct val="20000"/>
              </a:spcBef>
            </a:pPr>
            <a:r>
              <a:rPr lang="en-US" sz="2100" b="1" dirty="0">
                <a:solidFill>
                  <a:srgbClr val="FF3300"/>
                </a:solidFill>
              </a:rPr>
              <a:t>E</a:t>
            </a:r>
            <a:r>
              <a:rPr lang="en-US" sz="2100" b="1" baseline="-25000" dirty="0">
                <a:solidFill>
                  <a:srgbClr val="FF3300"/>
                </a:solidFill>
              </a:rPr>
              <a:t>2</a:t>
            </a:r>
            <a:r>
              <a:rPr lang="en-US" sz="2100" b="1" dirty="0">
                <a:solidFill>
                  <a:srgbClr val="FF3300"/>
                </a:solidFill>
              </a:rPr>
              <a:t> Cluster</a:t>
            </a:r>
            <a:r>
              <a:rPr lang="en-US" sz="2100" b="1" dirty="0">
                <a:solidFill>
                  <a:schemeClr val="accent2"/>
                </a:solidFill>
              </a:rPr>
              <a:t>, </a:t>
            </a:r>
          </a:p>
          <a:p>
            <a:pPr algn="ctr" defTabSz="4556125">
              <a:lnSpc>
                <a:spcPct val="80000"/>
              </a:lnSpc>
              <a:spcBef>
                <a:spcPct val="20000"/>
              </a:spcBef>
            </a:pPr>
            <a:r>
              <a:rPr lang="en-US" sz="2100" b="1" dirty="0">
                <a:solidFill>
                  <a:srgbClr val="FF3300"/>
                </a:solidFill>
              </a:rPr>
              <a:t>Cos(</a:t>
            </a:r>
            <a:r>
              <a:rPr lang="en-US" sz="2100" b="1" dirty="0">
                <a:solidFill>
                  <a:srgbClr val="FF3300"/>
                </a:solidFill>
                <a:latin typeface="Symbol" pitchFamily="18" charset="2"/>
              </a:rPr>
              <a:t>q</a:t>
            </a:r>
            <a:r>
              <a:rPr lang="en-US" sz="2100" b="1" dirty="0">
                <a:solidFill>
                  <a:srgbClr val="FF3300"/>
                </a:solidFill>
              </a:rPr>
              <a:t>)</a:t>
            </a:r>
            <a:r>
              <a:rPr lang="en-US" sz="2100" b="1" dirty="0">
                <a:solidFill>
                  <a:schemeClr val="accent2"/>
                </a:solidFill>
              </a:rPr>
              <a:t>, </a:t>
            </a:r>
          </a:p>
          <a:p>
            <a:pPr algn="ctr" defTabSz="4556125">
              <a:lnSpc>
                <a:spcPct val="80000"/>
              </a:lnSpc>
              <a:spcBef>
                <a:spcPct val="20000"/>
              </a:spcBef>
            </a:pPr>
            <a:r>
              <a:rPr lang="en-US" sz="2100" b="1" dirty="0">
                <a:solidFill>
                  <a:srgbClr val="FF3300"/>
                </a:solidFill>
              </a:rPr>
              <a:t>Invariant Mass</a:t>
            </a:r>
          </a:p>
        </p:txBody>
      </p:sp>
      <p:sp>
        <p:nvSpPr>
          <p:cNvPr id="51" name="Rectangle 37"/>
          <p:cNvSpPr>
            <a:spLocks noChangeArrowheads="1"/>
          </p:cNvSpPr>
          <p:nvPr/>
        </p:nvSpPr>
        <p:spPr bwMode="auto">
          <a:xfrm>
            <a:off x="2628535" y="1681975"/>
            <a:ext cx="3352800" cy="111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CEFF0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037" tIns="41518" rIns="83037" bIns="41518"/>
          <a:lstStyle/>
          <a:p>
            <a:pPr defTabSz="4556125">
              <a:lnSpc>
                <a:spcPct val="80000"/>
              </a:lnSpc>
              <a:spcBef>
                <a:spcPct val="20000"/>
              </a:spcBef>
            </a:pPr>
            <a:r>
              <a:rPr lang="en-US" sz="2300" b="1" dirty="0">
                <a:solidFill>
                  <a:srgbClr val="FF3300"/>
                </a:solidFill>
              </a:rPr>
              <a:t>High Tower </a:t>
            </a:r>
          </a:p>
          <a:p>
            <a:pPr defTabSz="4556125">
              <a:lnSpc>
                <a:spcPct val="80000"/>
              </a:lnSpc>
              <a:spcBef>
                <a:spcPct val="20000"/>
              </a:spcBef>
            </a:pPr>
            <a:r>
              <a:rPr lang="en-US" sz="2300" b="1" dirty="0"/>
              <a:t>E</a:t>
            </a:r>
            <a:r>
              <a:rPr lang="en-US" sz="2300" b="1" baseline="-25000" dirty="0"/>
              <a:t>T </a:t>
            </a:r>
            <a:r>
              <a:rPr lang="en-US" sz="2300" b="1" dirty="0"/>
              <a:t> </a:t>
            </a:r>
            <a:r>
              <a:rPr lang="en-US" sz="2300" dirty="0"/>
              <a:t>&gt; 3.5 </a:t>
            </a:r>
            <a:r>
              <a:rPr lang="en-US" sz="2300" dirty="0" err="1"/>
              <a:t>GeV</a:t>
            </a:r>
            <a:r>
              <a:rPr lang="en-US" sz="2300" dirty="0"/>
              <a:t> (</a:t>
            </a:r>
            <a:r>
              <a:rPr lang="en-US" sz="2300" dirty="0" err="1"/>
              <a:t>pp</a:t>
            </a:r>
            <a:r>
              <a:rPr lang="en-US" sz="2300" dirty="0"/>
              <a:t>)  </a:t>
            </a:r>
          </a:p>
          <a:p>
            <a:pPr defTabSz="4556125">
              <a:lnSpc>
                <a:spcPct val="80000"/>
              </a:lnSpc>
              <a:spcBef>
                <a:spcPct val="20000"/>
              </a:spcBef>
            </a:pPr>
            <a:r>
              <a:rPr lang="en-US" sz="2300" dirty="0"/>
              <a:t>     &gt; 4.0 </a:t>
            </a:r>
            <a:r>
              <a:rPr lang="en-US" sz="2300" dirty="0" err="1"/>
              <a:t>GeV</a:t>
            </a:r>
            <a:r>
              <a:rPr lang="en-US" sz="2300" dirty="0"/>
              <a:t> (</a:t>
            </a:r>
            <a:r>
              <a:rPr lang="en-US" sz="2300" dirty="0" err="1"/>
              <a:t>AuAu</a:t>
            </a:r>
            <a:r>
              <a:rPr lang="en-US" sz="2300" dirty="0"/>
              <a:t>)</a:t>
            </a:r>
          </a:p>
        </p:txBody>
      </p:sp>
      <p:sp>
        <p:nvSpPr>
          <p:cNvPr id="53" name="Text Box 34"/>
          <p:cNvSpPr txBox="1">
            <a:spLocks noChangeArrowheads="1"/>
          </p:cNvSpPr>
          <p:nvPr/>
        </p:nvSpPr>
        <p:spPr bwMode="auto">
          <a:xfrm>
            <a:off x="245048" y="2302901"/>
            <a:ext cx="1066006" cy="822511"/>
          </a:xfrm>
          <a:prstGeom prst="rect">
            <a:avLst/>
          </a:prstGeom>
          <a:solidFill>
            <a:srgbClr val="DCEFF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3037" tIns="41518" rIns="83037" bIns="41518">
            <a:spAutoFit/>
          </a:bodyPr>
          <a:lstStyle>
            <a:lvl1pPr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dirty="0">
                <a:solidFill>
                  <a:srgbClr val="FF3300"/>
                </a:solidFill>
                <a:cs typeface="Lucida Sans Unicode" pitchFamily="34" charset="0"/>
              </a:rPr>
              <a:t>L0 Trigger Tower</a:t>
            </a:r>
          </a:p>
        </p:txBody>
      </p:sp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441"/>
            <a:ext cx="914399" cy="66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652" y="5195326"/>
            <a:ext cx="3049583" cy="64769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TextBox 55"/>
          <p:cNvSpPr txBox="1"/>
          <p:nvPr/>
        </p:nvSpPr>
        <p:spPr>
          <a:xfrm>
            <a:off x="6334590" y="4734951"/>
            <a:ext cx="1978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p+p</a:t>
            </a:r>
            <a:r>
              <a:rPr lang="en-US" dirty="0" smtClean="0"/>
              <a:t> cross-section</a:t>
            </a:r>
            <a:endParaRPr lang="en-US" dirty="0"/>
          </a:p>
        </p:txBody>
      </p:sp>
      <p:pic>
        <p:nvPicPr>
          <p:cNvPr id="28" name="Picture 7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437" y="1650541"/>
            <a:ext cx="2688310" cy="2974388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79"/>
          <p:cNvSpPr>
            <a:spLocks noChangeArrowheads="1"/>
          </p:cNvSpPr>
          <p:nvPr/>
        </p:nvSpPr>
        <p:spPr bwMode="auto">
          <a:xfrm>
            <a:off x="6482946" y="1716512"/>
            <a:ext cx="10668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900" dirty="0"/>
              <a:t>Phys. Rev. D </a:t>
            </a:r>
            <a:r>
              <a:rPr lang="en-US" sz="900" b="1" dirty="0"/>
              <a:t>82</a:t>
            </a:r>
            <a:r>
              <a:rPr lang="en-US" sz="900" dirty="0"/>
              <a:t> (2010) 12004</a:t>
            </a:r>
            <a:br>
              <a:rPr lang="en-US" sz="900" dirty="0"/>
            </a:br>
            <a:endParaRPr lang="en-US" sz="900" dirty="0"/>
          </a:p>
        </p:txBody>
      </p:sp>
      <p:sp>
        <p:nvSpPr>
          <p:cNvPr id="24" name="Text Box 59"/>
          <p:cNvSpPr txBox="1">
            <a:spLocks noChangeArrowheads="1"/>
          </p:cNvSpPr>
          <p:nvPr/>
        </p:nvSpPr>
        <p:spPr bwMode="auto">
          <a:xfrm>
            <a:off x="3224931" y="5135595"/>
            <a:ext cx="295321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TPC tracks </a:t>
            </a:r>
            <a:r>
              <a:rPr lang="en-US" dirty="0" smtClean="0"/>
              <a:t>are </a:t>
            </a:r>
            <a:r>
              <a:rPr lang="en-US" sz="1800" dirty="0" smtClean="0"/>
              <a:t>extrapolated to </a:t>
            </a:r>
            <a:r>
              <a:rPr lang="en-US" sz="1800" dirty="0"/>
              <a:t>trigger </a:t>
            </a:r>
            <a:r>
              <a:rPr lang="en-US" sz="1800" dirty="0" smtClean="0"/>
              <a:t>clusters</a:t>
            </a:r>
            <a:endParaRPr lang="en-US" sz="180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5105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Symbol" pitchFamily="18" charset="2"/>
                <a:ea typeface="宋体" pitchFamily="2" charset="-122"/>
              </a:rPr>
              <a:t> </a:t>
            </a:r>
            <a:r>
              <a:rPr lang="en-US" dirty="0" smtClean="0">
                <a:solidFill>
                  <a:schemeClr val="tx1"/>
                </a:solidFill>
              </a:rPr>
              <a:t>Yield 0-60% Centrality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106" descr="C:\root\bin\c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1" y="1658586"/>
            <a:ext cx="3657600" cy="3351540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16" descr="C:\root\bin\c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641" y="1658586"/>
            <a:ext cx="3657600" cy="3350296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125"/>
          <p:cNvSpPr txBox="1">
            <a:spLocks noChangeArrowheads="1"/>
          </p:cNvSpPr>
          <p:nvPr/>
        </p:nvSpPr>
        <p:spPr bwMode="auto">
          <a:xfrm>
            <a:off x="5095654" y="5641877"/>
            <a:ext cx="2581275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037" tIns="41518" rIns="83037" bIns="41518">
            <a:spAutoFit/>
          </a:bodyPr>
          <a:lstStyle>
            <a:lvl1pPr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err="1"/>
              <a:t>Drell-Yan+bb</a:t>
            </a:r>
            <a:r>
              <a:rPr lang="en-US" sz="2400" dirty="0"/>
              <a:t> = </a:t>
            </a:r>
          </a:p>
        </p:txBody>
      </p:sp>
      <p:graphicFrame>
        <p:nvGraphicFramePr>
          <p:cNvPr id="12" name="Object 1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861475"/>
              </p:ext>
            </p:extLst>
          </p:nvPr>
        </p:nvGraphicFramePr>
        <p:xfrm>
          <a:off x="7359429" y="5483127"/>
          <a:ext cx="12827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5" imgW="647419" imgH="622030" progId="Equation.3">
                  <p:embed/>
                </p:oleObj>
              </mc:Choice>
              <mc:Fallback>
                <p:oleObj name="Equation" r:id="rId5" imgW="647419" imgH="62203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9429" y="5483127"/>
                        <a:ext cx="1282700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126"/>
          <p:cNvSpPr txBox="1">
            <a:spLocks noChangeArrowheads="1"/>
          </p:cNvSpPr>
          <p:nvPr/>
        </p:nvSpPr>
        <p:spPr bwMode="auto">
          <a:xfrm>
            <a:off x="5346258" y="6251477"/>
            <a:ext cx="1863725" cy="330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3037" tIns="41518" rIns="83037" bIns="41518">
            <a:spAutoFit/>
          </a:bodyPr>
          <a:lstStyle>
            <a:lvl1pPr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dirty="0"/>
              <a:t>n = 4.59, m</a:t>
            </a:r>
            <a:r>
              <a:rPr lang="en-US" sz="1600" b="1" baseline="-25000" dirty="0"/>
              <a:t>0</a:t>
            </a:r>
            <a:r>
              <a:rPr lang="en-US" sz="1600" b="1" dirty="0"/>
              <a:t> = 2.7 </a:t>
            </a:r>
          </a:p>
        </p:txBody>
      </p:sp>
      <p:sp>
        <p:nvSpPr>
          <p:cNvPr id="14" name="Line 121"/>
          <p:cNvSpPr>
            <a:spLocks noChangeShapeType="1"/>
          </p:cNvSpPr>
          <p:nvPr/>
        </p:nvSpPr>
        <p:spPr bwMode="auto">
          <a:xfrm>
            <a:off x="6819369" y="5668864"/>
            <a:ext cx="1682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0" y="5140207"/>
            <a:ext cx="457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Raw yield of </a:t>
            </a:r>
            <a:r>
              <a:rPr lang="en-GB" sz="2800" dirty="0" smtClean="0">
                <a:solidFill>
                  <a:schemeClr val="tx1"/>
                </a:solidFill>
                <a:latin typeface="Symbol" pitchFamily="18" charset="2"/>
                <a:ea typeface="宋体" pitchFamily="2" charset="-122"/>
              </a:rPr>
              <a:t></a:t>
            </a:r>
            <a:r>
              <a:rPr lang="en-GB" sz="2800" dirty="0" smtClean="0">
                <a:solidFill>
                  <a:schemeClr val="tx1"/>
                </a:solidFill>
                <a:latin typeface="Symbol" pitchFamily="18" charset="2"/>
                <a:ea typeface="宋体" pitchFamily="2" charset="-122"/>
                <a:sym typeface="Symbol"/>
              </a:rPr>
              <a:t></a:t>
            </a:r>
            <a:r>
              <a:rPr lang="en-US" sz="2800" dirty="0" err="1" smtClean="0"/>
              <a:t>e</a:t>
            </a:r>
            <a:r>
              <a:rPr lang="en-US" sz="2800" baseline="30000" dirty="0" err="1" smtClean="0"/>
              <a:t>+</a:t>
            </a:r>
            <a:r>
              <a:rPr lang="en-US" sz="2800" dirty="0" err="1" smtClean="0"/>
              <a:t>e</a:t>
            </a:r>
            <a:r>
              <a:rPr lang="en-US" sz="2800" baseline="30000" dirty="0" smtClean="0"/>
              <a:t>-</a:t>
            </a:r>
            <a:r>
              <a:rPr lang="en-US" sz="2800" dirty="0" smtClean="0"/>
              <a:t> with |y|&lt;0.5 = 196.6 ±35.8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= N</a:t>
            </a:r>
            <a:r>
              <a:rPr lang="en-US" sz="2800" baseline="-25000" dirty="0"/>
              <a:t>+-</a:t>
            </a:r>
            <a:r>
              <a:rPr lang="en-US" sz="2800" dirty="0"/>
              <a:t> - N</a:t>
            </a:r>
            <a:r>
              <a:rPr lang="en-US" sz="2800" baseline="-25000" dirty="0">
                <a:latin typeface="S\"/>
              </a:rPr>
              <a:t>--</a:t>
            </a:r>
            <a:r>
              <a:rPr lang="en-US" sz="2800" dirty="0"/>
              <a:t> - N</a:t>
            </a:r>
            <a:r>
              <a:rPr lang="en-US" sz="2800" baseline="-25000" dirty="0"/>
              <a:t>++</a:t>
            </a:r>
            <a:r>
              <a:rPr lang="en-US" sz="2800" dirty="0"/>
              <a:t> - ∫</a:t>
            </a:r>
            <a:r>
              <a:rPr lang="en-US" sz="2800" dirty="0" err="1"/>
              <a:t>DY+bb</a:t>
            </a:r>
            <a:r>
              <a:rPr lang="en-US" sz="2800" dirty="0"/>
              <a:t> </a:t>
            </a: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Rosi Reed - Quarkmatter 2011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B79F-BD92-43CE-AA66-56DA1872C3ED}" type="slidenum">
              <a:rPr lang="en-US" smtClean="0"/>
              <a:t>5</a:t>
            </a:fld>
            <a:endParaRPr lang="en-US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441"/>
            <a:ext cx="914399" cy="66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Line 121"/>
          <p:cNvSpPr>
            <a:spLocks noChangeShapeType="1"/>
          </p:cNvSpPr>
          <p:nvPr/>
        </p:nvSpPr>
        <p:spPr bwMode="auto">
          <a:xfrm>
            <a:off x="3859213" y="6019800"/>
            <a:ext cx="1682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2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Symbol" pitchFamily="18" charset="2"/>
                <a:ea typeface="宋体" pitchFamily="2" charset="-122"/>
              </a:rPr>
              <a:t> </a:t>
            </a:r>
            <a:r>
              <a:rPr lang="en-US" dirty="0" smtClean="0">
                <a:solidFill>
                  <a:schemeClr val="tx1"/>
                </a:solidFill>
              </a:rPr>
              <a:t>Yield by centrality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554163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System uncertainties</a:t>
            </a:r>
          </a:p>
          <a:p>
            <a:pPr lvl="1"/>
            <a:r>
              <a:rPr lang="en-US" sz="2000" dirty="0" err="1" smtClean="0">
                <a:solidFill>
                  <a:schemeClr val="tx1"/>
                </a:solidFill>
              </a:rPr>
              <a:t>p+p</a:t>
            </a:r>
            <a:r>
              <a:rPr lang="en-US" sz="2000" dirty="0" smtClean="0">
                <a:solidFill>
                  <a:schemeClr val="tx1"/>
                </a:solidFill>
              </a:rPr>
              <a:t> luminosity and </a:t>
            </a:r>
            <a:r>
              <a:rPr lang="en-US" sz="2000" dirty="0" err="1" smtClean="0">
                <a:solidFill>
                  <a:schemeClr val="tx1"/>
                </a:solidFill>
              </a:rPr>
              <a:t>bbc</a:t>
            </a:r>
            <a:r>
              <a:rPr lang="en-US" sz="2000" dirty="0" smtClean="0">
                <a:solidFill>
                  <a:schemeClr val="tx1"/>
                </a:solidFill>
              </a:rPr>
              <a:t> trigger efficiency</a:t>
            </a:r>
          </a:p>
          <a:p>
            <a:pPr lvl="1"/>
            <a:r>
              <a:rPr lang="en-GB" sz="2000" dirty="0">
                <a:solidFill>
                  <a:schemeClr val="tx1"/>
                </a:solidFill>
                <a:latin typeface="Symbol" pitchFamily="18" charset="2"/>
                <a:ea typeface="宋体" pitchFamily="2" charset="-122"/>
              </a:rPr>
              <a:t> </a:t>
            </a:r>
            <a:r>
              <a:rPr lang="en-US" sz="2000" dirty="0" smtClean="0">
                <a:solidFill>
                  <a:schemeClr val="tx1"/>
                </a:solidFill>
              </a:rPr>
              <a:t>Line-shape</a:t>
            </a:r>
          </a:p>
          <a:p>
            <a:pPr lvl="1"/>
            <a:r>
              <a:rPr lang="en-US" sz="2000" dirty="0" err="1" smtClean="0">
                <a:solidFill>
                  <a:schemeClr val="tx1"/>
                </a:solidFill>
              </a:rPr>
              <a:t>Drell</a:t>
            </a:r>
            <a:r>
              <a:rPr lang="en-US" sz="2000" dirty="0" smtClean="0">
                <a:solidFill>
                  <a:schemeClr val="tx1"/>
                </a:solidFill>
              </a:rPr>
              <a:t>-Yan and bb background</a:t>
            </a: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Rosi Reed - Quarkmatter 2011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B79F-BD92-43CE-AA66-56DA1872C3ED}" type="slidenum">
              <a:rPr lang="en-US" smtClean="0"/>
              <a:t>6</a:t>
            </a:fld>
            <a:endParaRPr lang="en-US"/>
          </a:p>
        </p:txBody>
      </p:sp>
      <p:pic>
        <p:nvPicPr>
          <p:cNvPr id="9" name="Picture 109" descr="C:\root\bin\c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968" y="1752600"/>
            <a:ext cx="2894838" cy="2651760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133"/>
          <p:cNvSpPr txBox="1">
            <a:spLocks noChangeArrowheads="1"/>
          </p:cNvSpPr>
          <p:nvPr/>
        </p:nvSpPr>
        <p:spPr bwMode="auto">
          <a:xfrm>
            <a:off x="7198137" y="3636962"/>
            <a:ext cx="1600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037" tIns="41518" rIns="83037" bIns="41518">
            <a:spAutoFit/>
          </a:bodyPr>
          <a:lstStyle>
            <a:lvl1pPr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900" dirty="0">
                <a:solidFill>
                  <a:srgbClr val="FF0000"/>
                </a:solidFill>
              </a:rPr>
              <a:t>Central</a:t>
            </a:r>
          </a:p>
        </p:txBody>
      </p:sp>
      <p:pic>
        <p:nvPicPr>
          <p:cNvPr id="11" name="Picture 110" descr="C:\root\bin\c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061" y="1733550"/>
            <a:ext cx="2893917" cy="2651760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131"/>
          <p:cNvSpPr txBox="1">
            <a:spLocks noChangeArrowheads="1"/>
          </p:cNvSpPr>
          <p:nvPr/>
        </p:nvSpPr>
        <p:spPr bwMode="auto">
          <a:xfrm>
            <a:off x="3509962" y="3619500"/>
            <a:ext cx="2890838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037" tIns="41518" rIns="83037" bIns="41518">
            <a:spAutoFit/>
          </a:bodyPr>
          <a:lstStyle>
            <a:lvl1pPr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900" dirty="0">
                <a:solidFill>
                  <a:srgbClr val="FF0000"/>
                </a:solidFill>
              </a:rPr>
              <a:t>Mid-Central</a:t>
            </a:r>
          </a:p>
        </p:txBody>
      </p:sp>
      <p:pic>
        <p:nvPicPr>
          <p:cNvPr id="13" name="Picture 112" descr="C:\root\bin\c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" y="1752600"/>
            <a:ext cx="2894838" cy="2651760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 Box 128"/>
          <p:cNvSpPr txBox="1">
            <a:spLocks noChangeArrowheads="1"/>
          </p:cNvSpPr>
          <p:nvPr/>
        </p:nvSpPr>
        <p:spPr bwMode="auto">
          <a:xfrm>
            <a:off x="457199" y="3581400"/>
            <a:ext cx="22050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037" tIns="41518" rIns="83037" bIns="41518">
            <a:spAutoFit/>
          </a:bodyPr>
          <a:lstStyle>
            <a:lvl1pPr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30263" eaLnBrk="0" hangingPunct="0">
              <a:defRPr sz="9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 sz="9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900" dirty="0">
                <a:solidFill>
                  <a:srgbClr val="FF0000"/>
                </a:solidFill>
              </a:rPr>
              <a:t>Peripheral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441"/>
            <a:ext cx="914399" cy="66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3" name="Straight Connector 22"/>
          <p:cNvCxnSpPr/>
          <p:nvPr/>
        </p:nvCxnSpPr>
        <p:spPr>
          <a:xfrm>
            <a:off x="3157061" y="5867400"/>
            <a:ext cx="1764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012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Symbol" pitchFamily="18" charset="2"/>
                <a:ea typeface="宋体" pitchFamily="2" charset="-122"/>
              </a:rPr>
              <a:t></a:t>
            </a:r>
            <a:r>
              <a:rPr lang="en-US" dirty="0" smtClean="0">
                <a:solidFill>
                  <a:schemeClr val="tx1"/>
                </a:solidFill>
              </a:rPr>
              <a:t>(1S+2S+3S) R</a:t>
            </a:r>
            <a:r>
              <a:rPr lang="en-US" baseline="-25000" dirty="0" smtClean="0">
                <a:solidFill>
                  <a:schemeClr val="tx1"/>
                </a:solidFill>
              </a:rPr>
              <a:t>AA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Rosi Reed - Quarkmatter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B79F-BD92-43CE-AA66-56DA1872C3ED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106" descr="C:\Users\Rosi Reed\Desktop\UpsilonRAA0519201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1030474"/>
            <a:ext cx="5830183" cy="5341219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441"/>
            <a:ext cx="914399" cy="66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170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lvl="8" indent="-457200">
              <a:lnSpc>
                <a:spcPct val="130000"/>
              </a:lnSpc>
              <a:spcBef>
                <a:spcPct val="50000"/>
              </a:spcBef>
              <a:spcAft>
                <a:spcPct val="30000"/>
              </a:spcAft>
              <a:defRPr/>
            </a:pPr>
            <a:r>
              <a:rPr lang="en-GB" sz="3300" dirty="0">
                <a:solidFill>
                  <a:srgbClr val="FF0000"/>
                </a:solidFill>
                <a:latin typeface="Symbol" pitchFamily="18" charset="2"/>
              </a:rPr>
              <a:t>(1</a:t>
            </a:r>
            <a:r>
              <a:rPr lang="en-GB" sz="3300" dirty="0">
                <a:solidFill>
                  <a:srgbClr val="FF0000"/>
                </a:solidFill>
              </a:rPr>
              <a:t>S+2S+3S) is suppressed in central collisions! </a:t>
            </a:r>
            <a:r>
              <a:rPr lang="en-GB" sz="2800" dirty="0" smtClean="0">
                <a:solidFill>
                  <a:schemeClr val="tx1"/>
                </a:solidFill>
              </a:rPr>
              <a:t>3</a:t>
            </a:r>
            <a:r>
              <a:rPr lang="en-GB" sz="2800" dirty="0" smtClean="0">
                <a:solidFill>
                  <a:schemeClr val="tx1"/>
                </a:solidFill>
                <a:latin typeface="Symbol" pitchFamily="18" charset="2"/>
              </a:rPr>
              <a:t>s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>
                <a:solidFill>
                  <a:schemeClr val="tx1"/>
                </a:solidFill>
              </a:rPr>
              <a:t>away from </a:t>
            </a:r>
            <a:r>
              <a:rPr lang="en-US" altLang="zh-CN" sz="2800" dirty="0">
                <a:solidFill>
                  <a:schemeClr val="tx1"/>
                </a:solidFill>
                <a:ea typeface="宋体" pitchFamily="2" charset="-122"/>
              </a:rPr>
              <a:t>R</a:t>
            </a:r>
            <a:r>
              <a:rPr lang="en-US" altLang="zh-CN" sz="2800" baseline="-25000" dirty="0">
                <a:solidFill>
                  <a:schemeClr val="tx1"/>
                </a:solidFill>
                <a:ea typeface="宋体" pitchFamily="2" charset="-122"/>
              </a:rPr>
              <a:t>AA </a:t>
            </a:r>
            <a:r>
              <a:rPr lang="en-GB" altLang="zh-CN" sz="2800" dirty="0">
                <a:solidFill>
                  <a:schemeClr val="tx1"/>
                </a:solidFill>
              </a:rPr>
              <a:t>= 1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</a:p>
          <a:p>
            <a:pPr marL="457200" lvl="8" indent="-457200">
              <a:lnSpc>
                <a:spcPct val="130000"/>
              </a:lnSpc>
              <a:spcBef>
                <a:spcPct val="50000"/>
              </a:spcBef>
              <a:spcAft>
                <a:spcPct val="30000"/>
              </a:spcAft>
              <a:defRPr/>
            </a:pPr>
            <a:r>
              <a:rPr lang="en-US" altLang="zh-CN" sz="3000" dirty="0" smtClean="0">
                <a:solidFill>
                  <a:schemeClr val="tx1"/>
                </a:solidFill>
                <a:ea typeface="宋体" pitchFamily="2" charset="-122"/>
              </a:rPr>
              <a:t>R</a:t>
            </a:r>
            <a:r>
              <a:rPr lang="en-US" altLang="zh-CN" sz="3000" baseline="-25000" dirty="0" smtClean="0">
                <a:solidFill>
                  <a:schemeClr val="tx1"/>
                </a:solidFill>
                <a:ea typeface="宋体" pitchFamily="2" charset="-122"/>
              </a:rPr>
              <a:t>AA</a:t>
            </a:r>
            <a:r>
              <a:rPr lang="en-US" altLang="zh-CN" sz="3000" dirty="0" smtClean="0">
                <a:solidFill>
                  <a:schemeClr val="tx1"/>
                </a:solidFill>
                <a:ea typeface="宋体" pitchFamily="2" charset="-122"/>
              </a:rPr>
              <a:t> </a:t>
            </a:r>
            <a:r>
              <a:rPr lang="en-US" altLang="zh-CN" sz="3000" dirty="0">
                <a:solidFill>
                  <a:schemeClr val="tx1"/>
                </a:solidFill>
                <a:ea typeface="宋体" pitchFamily="2" charset="-122"/>
              </a:rPr>
              <a:t>(0-60%)=</a:t>
            </a:r>
            <a:r>
              <a:rPr lang="en-US" sz="3000" dirty="0">
                <a:solidFill>
                  <a:schemeClr val="tx1"/>
                </a:solidFill>
              </a:rPr>
              <a:t>0.56</a:t>
            </a:r>
            <a:r>
              <a:rPr lang="en-US" altLang="zh-CN" sz="3000" dirty="0">
                <a:solidFill>
                  <a:schemeClr val="tx1"/>
                </a:solidFill>
                <a:ea typeface="宋体" pitchFamily="2" charset="-122"/>
              </a:rPr>
              <a:t>±</a:t>
            </a:r>
            <a:r>
              <a:rPr lang="en-US" sz="3000" dirty="0">
                <a:solidFill>
                  <a:schemeClr val="tx1"/>
                </a:solidFill>
              </a:rPr>
              <a:t>0.11(stat)+0.02/-0.14(sys)</a:t>
            </a:r>
          </a:p>
          <a:p>
            <a:pPr marL="457200" lvl="8" indent="-457200">
              <a:lnSpc>
                <a:spcPct val="130000"/>
              </a:lnSpc>
              <a:spcBef>
                <a:spcPct val="50000"/>
              </a:spcBef>
              <a:spcAft>
                <a:spcPct val="30000"/>
              </a:spcAft>
              <a:defRPr/>
            </a:pPr>
            <a:r>
              <a:rPr lang="en-US" altLang="zh-CN" sz="3000" dirty="0">
                <a:solidFill>
                  <a:schemeClr val="tx1"/>
                </a:solidFill>
                <a:ea typeface="宋体" pitchFamily="2" charset="-122"/>
              </a:rPr>
              <a:t>R</a:t>
            </a:r>
            <a:r>
              <a:rPr lang="en-US" altLang="zh-CN" sz="3000" baseline="-25000" dirty="0">
                <a:solidFill>
                  <a:schemeClr val="tx1"/>
                </a:solidFill>
                <a:ea typeface="宋体" pitchFamily="2" charset="-122"/>
              </a:rPr>
              <a:t>AA</a:t>
            </a:r>
            <a:r>
              <a:rPr lang="en-US" altLang="zh-CN" sz="3000" dirty="0">
                <a:solidFill>
                  <a:schemeClr val="tx1"/>
                </a:solidFill>
                <a:ea typeface="宋体" pitchFamily="2" charset="-122"/>
              </a:rPr>
              <a:t> (0-10%)=0.34±0.17(stat)+0.06/-0.07(sys</a:t>
            </a:r>
            <a:r>
              <a:rPr lang="en-US" altLang="zh-CN" sz="3000" dirty="0" smtClean="0">
                <a:solidFill>
                  <a:schemeClr val="tx1"/>
                </a:solidFill>
                <a:ea typeface="宋体" pitchFamily="2" charset="-122"/>
              </a:rPr>
              <a:t>)</a:t>
            </a:r>
          </a:p>
          <a:p>
            <a:pPr marL="457200" lvl="8" indent="-457200">
              <a:lnSpc>
                <a:spcPct val="130000"/>
              </a:lnSpc>
              <a:spcBef>
                <a:spcPct val="50000"/>
              </a:spcBef>
              <a:spcAft>
                <a:spcPct val="30000"/>
              </a:spcAft>
              <a:defRPr/>
            </a:pPr>
            <a:endParaRPr lang="en-US" altLang="zh-CN" sz="3000" dirty="0" smtClean="0">
              <a:solidFill>
                <a:schemeClr val="tx1"/>
              </a:solidFill>
              <a:ea typeface="宋体" pitchFamily="2" charset="-122"/>
            </a:endParaRPr>
          </a:p>
          <a:p>
            <a:pPr marL="457200" lvl="8" indent="-457200">
              <a:lnSpc>
                <a:spcPct val="130000"/>
              </a:lnSpc>
              <a:spcBef>
                <a:spcPct val="50000"/>
              </a:spcBef>
              <a:spcAft>
                <a:spcPct val="30000"/>
              </a:spcAft>
              <a:defRPr/>
            </a:pPr>
            <a:r>
              <a:rPr lang="en-GB" sz="3000" dirty="0" smtClean="0">
                <a:solidFill>
                  <a:schemeClr val="tx1"/>
                </a:solidFill>
              </a:rPr>
              <a:t>3x </a:t>
            </a:r>
            <a:r>
              <a:rPr lang="en-GB" sz="3000" dirty="0">
                <a:solidFill>
                  <a:schemeClr val="tx1"/>
                </a:solidFill>
              </a:rPr>
              <a:t>the </a:t>
            </a:r>
            <a:r>
              <a:rPr lang="en-GB" sz="3000" dirty="0" err="1">
                <a:solidFill>
                  <a:schemeClr val="tx1"/>
                </a:solidFill>
              </a:rPr>
              <a:t>p+p</a:t>
            </a:r>
            <a:r>
              <a:rPr lang="en-GB" sz="3000" dirty="0">
                <a:solidFill>
                  <a:schemeClr val="tx1"/>
                </a:solidFill>
              </a:rPr>
              <a:t> statistics (run 9) + ~2x the </a:t>
            </a:r>
            <a:r>
              <a:rPr lang="en-GB" sz="3000" dirty="0" err="1">
                <a:solidFill>
                  <a:schemeClr val="tx1"/>
                </a:solidFill>
              </a:rPr>
              <a:t>Au+Au</a:t>
            </a:r>
            <a:r>
              <a:rPr lang="en-GB" sz="3000" dirty="0">
                <a:solidFill>
                  <a:schemeClr val="tx1"/>
                </a:solidFill>
              </a:rPr>
              <a:t> statistics (run 11) will decrease the </a:t>
            </a:r>
            <a:r>
              <a:rPr lang="en-GB" sz="3000" dirty="0" smtClean="0">
                <a:solidFill>
                  <a:schemeClr val="tx1"/>
                </a:solidFill>
              </a:rPr>
              <a:t>uncertainty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Rosi Reed - Quarkmatter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B79F-BD92-43CE-AA66-56DA1872C3ED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441"/>
            <a:ext cx="914399" cy="66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43361" y="4191000"/>
            <a:ext cx="746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8" indent="-342900">
              <a:buFont typeface="Arial" pitchFamily="34" charset="0"/>
              <a:buChar char="•"/>
            </a:pPr>
            <a:r>
              <a:rPr lang="en-US" altLang="zh-CN" sz="2400" dirty="0" smtClean="0">
                <a:latin typeface="+mj-lt"/>
                <a:ea typeface="宋体" pitchFamily="2" charset="-122"/>
              </a:rPr>
              <a:t>Additional 33</a:t>
            </a:r>
            <a:r>
              <a:rPr lang="en-US" altLang="zh-CN" sz="2400" dirty="0">
                <a:latin typeface="+mj-lt"/>
                <a:ea typeface="宋体" pitchFamily="2" charset="-122"/>
              </a:rPr>
              <a:t>% statistical and 11.4% systematic </a:t>
            </a:r>
            <a:r>
              <a:rPr lang="en-US" altLang="zh-CN" sz="2400" dirty="0" smtClean="0">
                <a:latin typeface="+mj-lt"/>
                <a:ea typeface="宋体" pitchFamily="2" charset="-122"/>
              </a:rPr>
              <a:t>due </a:t>
            </a:r>
            <a:r>
              <a:rPr lang="en-US" altLang="zh-CN" sz="2400" dirty="0">
                <a:latin typeface="+mj-lt"/>
                <a:ea typeface="宋体" pitchFamily="2" charset="-122"/>
              </a:rPr>
              <a:t>to uncertainties on </a:t>
            </a:r>
            <a:r>
              <a:rPr lang="en-US" altLang="zh-CN" sz="2400" dirty="0" err="1">
                <a:latin typeface="+mj-lt"/>
                <a:ea typeface="宋体" pitchFamily="2" charset="-122"/>
              </a:rPr>
              <a:t>p+p</a:t>
            </a:r>
            <a:r>
              <a:rPr lang="en-US" altLang="zh-CN" sz="2400" dirty="0">
                <a:latin typeface="+mj-lt"/>
                <a:ea typeface="宋体" pitchFamily="2" charset="-122"/>
              </a:rPr>
              <a:t> cross-section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2997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1346</TotalTime>
  <Words>416</Words>
  <Application>Microsoft Office PowerPoint</Application>
  <PresentationFormat>On-screen Show (4:3)</PresentationFormat>
  <Paragraphs>94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Executive</vt:lpstr>
      <vt:lpstr>Equation</vt:lpstr>
      <vt:lpstr>First Measurement of  Suppression</vt:lpstr>
      <vt:lpstr>Motivations</vt:lpstr>
      <vt:lpstr> at STAR</vt:lpstr>
      <vt:lpstr>Trigger and Analysis</vt:lpstr>
      <vt:lpstr> Yield 0-60% Centrality</vt:lpstr>
      <vt:lpstr> Yield by centrality</vt:lpstr>
      <vt:lpstr>(1S+2S+3S) RAA</vt:lpstr>
      <vt:lpstr>Conclusions</vt:lpstr>
    </vt:vector>
  </TitlesOfParts>
  <Company>DELLNBX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 RAA versus</dc:title>
  <dc:creator>Rosi Reed</dc:creator>
  <cp:lastModifiedBy>Rosi Reed</cp:lastModifiedBy>
  <cp:revision>28</cp:revision>
  <dcterms:created xsi:type="dcterms:W3CDTF">2011-05-25T12:39:20Z</dcterms:created>
  <dcterms:modified xsi:type="dcterms:W3CDTF">2011-05-27T07:34:22Z</dcterms:modified>
</cp:coreProperties>
</file>