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sldIdLst>
    <p:sldId id="256" r:id="rId2"/>
  </p:sldIdLst>
  <p:sldSz cx="43891200" cy="32918400"/>
  <p:notesSz cx="9144000" cy="6858000"/>
  <p:defaultTextStyle>
    <a:defPPr>
      <a:defRPr lang="en-US"/>
    </a:defPPr>
    <a:lvl1pPr algn="r" rtl="0" eaLnBrk="0" fontAlgn="base" hangingPunct="0">
      <a:spcBef>
        <a:spcPct val="0"/>
      </a:spcBef>
      <a:spcAft>
        <a:spcPct val="0"/>
      </a:spcAft>
      <a:defRPr sz="2400" kern="1200">
        <a:solidFill>
          <a:schemeClr val="tx1"/>
        </a:solidFill>
        <a:latin typeface="Times" charset="0"/>
        <a:ea typeface="ＭＳ Ｐゴシック" charset="0"/>
        <a:cs typeface="+mn-cs"/>
      </a:defRPr>
    </a:lvl1pPr>
    <a:lvl2pPr marL="457200" algn="r" rtl="0" eaLnBrk="0" fontAlgn="base" hangingPunct="0">
      <a:spcBef>
        <a:spcPct val="0"/>
      </a:spcBef>
      <a:spcAft>
        <a:spcPct val="0"/>
      </a:spcAft>
      <a:defRPr sz="2400" kern="1200">
        <a:solidFill>
          <a:schemeClr val="tx1"/>
        </a:solidFill>
        <a:latin typeface="Times" charset="0"/>
        <a:ea typeface="ＭＳ Ｐゴシック" charset="0"/>
        <a:cs typeface="+mn-cs"/>
      </a:defRPr>
    </a:lvl2pPr>
    <a:lvl3pPr marL="914400" algn="r" rtl="0" eaLnBrk="0" fontAlgn="base" hangingPunct="0">
      <a:spcBef>
        <a:spcPct val="0"/>
      </a:spcBef>
      <a:spcAft>
        <a:spcPct val="0"/>
      </a:spcAft>
      <a:defRPr sz="2400" kern="1200">
        <a:solidFill>
          <a:schemeClr val="tx1"/>
        </a:solidFill>
        <a:latin typeface="Times" charset="0"/>
        <a:ea typeface="ＭＳ Ｐゴシック" charset="0"/>
        <a:cs typeface="+mn-cs"/>
      </a:defRPr>
    </a:lvl3pPr>
    <a:lvl4pPr marL="1371600" algn="r" rtl="0" eaLnBrk="0" fontAlgn="base" hangingPunct="0">
      <a:spcBef>
        <a:spcPct val="0"/>
      </a:spcBef>
      <a:spcAft>
        <a:spcPct val="0"/>
      </a:spcAft>
      <a:defRPr sz="2400" kern="1200">
        <a:solidFill>
          <a:schemeClr val="tx1"/>
        </a:solidFill>
        <a:latin typeface="Times" charset="0"/>
        <a:ea typeface="ＭＳ Ｐゴシック" charset="0"/>
        <a:cs typeface="+mn-cs"/>
      </a:defRPr>
    </a:lvl4pPr>
    <a:lvl5pPr marL="1828800" algn="r" rtl="0" eaLnBrk="0" fontAlgn="base" hangingPunct="0">
      <a:spcBef>
        <a:spcPct val="0"/>
      </a:spcBef>
      <a:spcAft>
        <a:spcPct val="0"/>
      </a:spcAft>
      <a:defRPr sz="2400" kern="1200">
        <a:solidFill>
          <a:schemeClr val="tx1"/>
        </a:solidFill>
        <a:latin typeface="Times" charset="0"/>
        <a:ea typeface="ＭＳ Ｐゴシック" charset="0"/>
        <a:cs typeface="+mn-cs"/>
      </a:defRPr>
    </a:lvl5pPr>
    <a:lvl6pPr marL="2286000" algn="l" defTabSz="457200" rtl="0" eaLnBrk="1" latinLnBrk="0" hangingPunct="1">
      <a:defRPr sz="2400" kern="1200">
        <a:solidFill>
          <a:schemeClr val="tx1"/>
        </a:solidFill>
        <a:latin typeface="Times" charset="0"/>
        <a:ea typeface="ＭＳ Ｐゴシック" charset="0"/>
        <a:cs typeface="+mn-cs"/>
      </a:defRPr>
    </a:lvl6pPr>
    <a:lvl7pPr marL="2743200" algn="l" defTabSz="457200" rtl="0" eaLnBrk="1" latinLnBrk="0" hangingPunct="1">
      <a:defRPr sz="2400" kern="1200">
        <a:solidFill>
          <a:schemeClr val="tx1"/>
        </a:solidFill>
        <a:latin typeface="Times" charset="0"/>
        <a:ea typeface="ＭＳ Ｐゴシック" charset="0"/>
        <a:cs typeface="+mn-cs"/>
      </a:defRPr>
    </a:lvl7pPr>
    <a:lvl8pPr marL="3200400" algn="l" defTabSz="457200" rtl="0" eaLnBrk="1" latinLnBrk="0" hangingPunct="1">
      <a:defRPr sz="2400" kern="1200">
        <a:solidFill>
          <a:schemeClr val="tx1"/>
        </a:solidFill>
        <a:latin typeface="Times" charset="0"/>
        <a:ea typeface="ＭＳ Ｐゴシック" charset="0"/>
        <a:cs typeface="+mn-cs"/>
      </a:defRPr>
    </a:lvl8pPr>
    <a:lvl9pPr marL="3657600" algn="l" defTabSz="457200" rtl="0" eaLnBrk="1" latinLnBrk="0" hangingPunct="1">
      <a:defRPr sz="2400" kern="1200">
        <a:solidFill>
          <a:schemeClr val="tx1"/>
        </a:solidFill>
        <a:latin typeface="Times" charset="0"/>
        <a:ea typeface="ＭＳ Ｐゴシック" charset="0"/>
        <a:cs typeface="+mn-cs"/>
      </a:defRPr>
    </a:lvl9pPr>
  </p:defaultTextStyle>
  <p:extLst>
    <p:ext uri="{EFAFB233-063F-42B5-8137-9DF3F51BA10A}">
      <p15:sldGuideLst xmlns:p15="http://schemas.microsoft.com/office/powerpoint/2012/main">
        <p15:guide id="1" orient="horz" pos="3072" userDrawn="1">
          <p15:clr>
            <a:srgbClr val="A4A3A4"/>
          </p15:clr>
        </p15:guide>
        <p15:guide id="2" pos="13824">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CC33"/>
    <a:srgbClr val="FF5050"/>
    <a:srgbClr val="0066FF"/>
    <a:srgbClr val="F4E6CB"/>
    <a:srgbClr val="473757"/>
    <a:srgbClr val="E4D8C0"/>
    <a:srgbClr val="39294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ferSingleView="1">
    <p:restoredLeft sz="5354" autoAdjust="0"/>
    <p:restoredTop sz="90929"/>
  </p:normalViewPr>
  <p:slideViewPr>
    <p:cSldViewPr showGuides="1">
      <p:cViewPr varScale="1">
        <p:scale>
          <a:sx n="17" d="100"/>
          <a:sy n="17" d="100"/>
        </p:scale>
        <p:origin x="2191" y="137"/>
      </p:cViewPr>
      <p:guideLst>
        <p:guide orient="horz" pos="3072"/>
        <p:guide pos="13824"/>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3"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tableStyles" Target="tableStyles.xml"/><Relationship Id="rId5" Type="http://schemas.openxmlformats.org/officeDocument/2006/relationships/theme" Target="theme/theme1.xml"/><Relationship Id="rId4"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292475" y="10226675"/>
            <a:ext cx="37306250" cy="7054850"/>
          </a:xfrm>
        </p:spPr>
        <p:txBody>
          <a:bodyPr/>
          <a:lstStyle/>
          <a:p>
            <a:r>
              <a:rPr lang="en-US"/>
              <a:t>Click to edit Master title style</a:t>
            </a:r>
          </a:p>
        </p:txBody>
      </p:sp>
      <p:sp>
        <p:nvSpPr>
          <p:cNvPr id="3" name="Subtitle 2"/>
          <p:cNvSpPr>
            <a:spLocks noGrp="1"/>
          </p:cNvSpPr>
          <p:nvPr>
            <p:ph type="subTitle" idx="1"/>
          </p:nvPr>
        </p:nvSpPr>
        <p:spPr>
          <a:xfrm>
            <a:off x="6583363" y="18653125"/>
            <a:ext cx="30724475" cy="841375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1AD954E8-591C-0B49-A997-BB45DDB8D0C4}" type="slidenum">
              <a:rPr lang="en-US"/>
              <a:pPr/>
              <a:t>‹#›</a:t>
            </a:fld>
            <a:endParaRPr lang="en-US"/>
          </a:p>
        </p:txBody>
      </p:sp>
    </p:spTree>
    <p:extLst>
      <p:ext uri="{BB962C8B-B14F-4D97-AF65-F5344CB8AC3E}">
        <p14:creationId xmlns:p14="http://schemas.microsoft.com/office/powerpoint/2010/main" val="10989602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BF19449A-2881-C846-B10A-D6138D43931F}" type="slidenum">
              <a:rPr lang="en-US"/>
              <a:pPr/>
              <a:t>‹#›</a:t>
            </a:fld>
            <a:endParaRPr lang="en-US"/>
          </a:p>
        </p:txBody>
      </p:sp>
    </p:spTree>
    <p:extLst>
      <p:ext uri="{BB962C8B-B14F-4D97-AF65-F5344CB8AC3E}">
        <p14:creationId xmlns:p14="http://schemas.microsoft.com/office/powerpoint/2010/main" val="17732477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1272163" y="2925763"/>
            <a:ext cx="9326562" cy="2633503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292475" y="2925763"/>
            <a:ext cx="27827288" cy="2633503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BB2D45D7-E0F1-E84C-8520-27172B694E22}" type="slidenum">
              <a:rPr lang="en-US"/>
              <a:pPr/>
              <a:t>‹#›</a:t>
            </a:fld>
            <a:endParaRPr lang="en-US"/>
          </a:p>
        </p:txBody>
      </p:sp>
    </p:spTree>
    <p:extLst>
      <p:ext uri="{BB962C8B-B14F-4D97-AF65-F5344CB8AC3E}">
        <p14:creationId xmlns:p14="http://schemas.microsoft.com/office/powerpoint/2010/main" val="24382492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358C0082-A0D0-C34D-909F-40C29CD8DFD3}" type="slidenum">
              <a:rPr lang="en-US"/>
              <a:pPr/>
              <a:t>‹#›</a:t>
            </a:fld>
            <a:endParaRPr lang="en-US"/>
          </a:p>
        </p:txBody>
      </p:sp>
    </p:spTree>
    <p:extLst>
      <p:ext uri="{BB962C8B-B14F-4D97-AF65-F5344CB8AC3E}">
        <p14:creationId xmlns:p14="http://schemas.microsoft.com/office/powerpoint/2010/main" val="31257048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467100" y="21153438"/>
            <a:ext cx="37307838" cy="653732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3467100" y="13952538"/>
            <a:ext cx="37307838" cy="72009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714B3A95-F63D-B444-9DF8-F01EE4BE93DF}" type="slidenum">
              <a:rPr lang="en-US"/>
              <a:pPr/>
              <a:t>‹#›</a:t>
            </a:fld>
            <a:endParaRPr lang="en-US"/>
          </a:p>
        </p:txBody>
      </p:sp>
    </p:spTree>
    <p:extLst>
      <p:ext uri="{BB962C8B-B14F-4D97-AF65-F5344CB8AC3E}">
        <p14:creationId xmlns:p14="http://schemas.microsoft.com/office/powerpoint/2010/main" val="41440692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292475" y="9509125"/>
            <a:ext cx="18576925" cy="19751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22021800" y="9509125"/>
            <a:ext cx="18576925" cy="19751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D85FCE0E-2349-5842-9A0A-98E9F108293D}" type="slidenum">
              <a:rPr lang="en-US"/>
              <a:pPr/>
              <a:t>‹#›</a:t>
            </a:fld>
            <a:endParaRPr lang="en-US"/>
          </a:p>
        </p:txBody>
      </p:sp>
    </p:spTree>
    <p:extLst>
      <p:ext uri="{BB962C8B-B14F-4D97-AF65-F5344CB8AC3E}">
        <p14:creationId xmlns:p14="http://schemas.microsoft.com/office/powerpoint/2010/main" val="27313121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193925" y="1317625"/>
            <a:ext cx="39503350" cy="54864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2193925" y="7369175"/>
            <a:ext cx="19392900" cy="30702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2193925" y="10439400"/>
            <a:ext cx="19392900" cy="189658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22296438" y="7369175"/>
            <a:ext cx="19400837" cy="30702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22296438" y="10439400"/>
            <a:ext cx="19400837" cy="189658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a:lvl1pPr>
          </a:lstStyle>
          <a:p>
            <a:fld id="{8ADB113F-DA8C-E744-B4D5-C2925EF2490F}" type="slidenum">
              <a:rPr lang="en-US"/>
              <a:pPr/>
              <a:t>‹#›</a:t>
            </a:fld>
            <a:endParaRPr lang="en-US"/>
          </a:p>
        </p:txBody>
      </p:sp>
    </p:spTree>
    <p:extLst>
      <p:ext uri="{BB962C8B-B14F-4D97-AF65-F5344CB8AC3E}">
        <p14:creationId xmlns:p14="http://schemas.microsoft.com/office/powerpoint/2010/main" val="11735183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0885DE4A-CB9E-864D-A8C8-423EDB3290AD}" type="slidenum">
              <a:rPr lang="en-US"/>
              <a:pPr/>
              <a:t>‹#›</a:t>
            </a:fld>
            <a:endParaRPr lang="en-US"/>
          </a:p>
        </p:txBody>
      </p:sp>
    </p:spTree>
    <p:extLst>
      <p:ext uri="{BB962C8B-B14F-4D97-AF65-F5344CB8AC3E}">
        <p14:creationId xmlns:p14="http://schemas.microsoft.com/office/powerpoint/2010/main" val="16040420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48408869-6A3C-6E47-AA6E-6F0C8DF0434C}" type="slidenum">
              <a:rPr lang="en-US"/>
              <a:pPr/>
              <a:t>‹#›</a:t>
            </a:fld>
            <a:endParaRPr lang="en-US"/>
          </a:p>
        </p:txBody>
      </p:sp>
    </p:spTree>
    <p:extLst>
      <p:ext uri="{BB962C8B-B14F-4D97-AF65-F5344CB8AC3E}">
        <p14:creationId xmlns:p14="http://schemas.microsoft.com/office/powerpoint/2010/main" val="31964205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193925" y="1311275"/>
            <a:ext cx="14439900" cy="557688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17160875" y="1311275"/>
            <a:ext cx="24536400" cy="28093988"/>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2193925" y="6888163"/>
            <a:ext cx="14439900" cy="225171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ECE75A1E-CEAB-2B46-9BA6-826AD33AFC0D}" type="slidenum">
              <a:rPr lang="en-US"/>
              <a:pPr/>
              <a:t>‹#›</a:t>
            </a:fld>
            <a:endParaRPr lang="en-US"/>
          </a:p>
        </p:txBody>
      </p:sp>
    </p:spTree>
    <p:extLst>
      <p:ext uri="{BB962C8B-B14F-4D97-AF65-F5344CB8AC3E}">
        <p14:creationId xmlns:p14="http://schemas.microsoft.com/office/powerpoint/2010/main" val="35775353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602663" y="23042563"/>
            <a:ext cx="26335037" cy="272097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8602663" y="2941638"/>
            <a:ext cx="26335037" cy="19750087"/>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602663" y="25763538"/>
            <a:ext cx="26335037" cy="38623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B5D83A89-0594-DC4C-B6BB-087ACF0FEBFE}" type="slidenum">
              <a:rPr lang="en-US"/>
              <a:pPr/>
              <a:t>‹#›</a:t>
            </a:fld>
            <a:endParaRPr lang="en-US"/>
          </a:p>
        </p:txBody>
      </p:sp>
    </p:spTree>
    <p:extLst>
      <p:ext uri="{BB962C8B-B14F-4D97-AF65-F5344CB8AC3E}">
        <p14:creationId xmlns:p14="http://schemas.microsoft.com/office/powerpoint/2010/main" val="39221261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292475" y="2925763"/>
            <a:ext cx="37306250" cy="5486400"/>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438912" tIns="219456" rIns="438912" bIns="219456"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3292475" y="9509125"/>
            <a:ext cx="37306250" cy="19751675"/>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438912" tIns="219456" rIns="438912" bIns="219456"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3292475" y="29992638"/>
            <a:ext cx="9144000" cy="2193925"/>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438912" tIns="219456" rIns="438912" bIns="219456" numCol="1" anchor="t" anchorCtr="0" compatLnSpc="1">
            <a:prstTxWarp prst="textNoShape">
              <a:avLst/>
            </a:prstTxWarp>
          </a:bodyPr>
          <a:lstStyle>
            <a:lvl1pPr algn="l" defTabSz="4389438">
              <a:defRPr sz="6700"/>
            </a:lvl1pPr>
          </a:lstStyle>
          <a:p>
            <a:endParaRPr lang="en-US"/>
          </a:p>
        </p:txBody>
      </p:sp>
      <p:sp>
        <p:nvSpPr>
          <p:cNvPr id="1029" name="Rectangle 5"/>
          <p:cNvSpPr>
            <a:spLocks noGrp="1" noChangeArrowheads="1"/>
          </p:cNvSpPr>
          <p:nvPr>
            <p:ph type="ftr" sz="quarter" idx="3"/>
          </p:nvPr>
        </p:nvSpPr>
        <p:spPr bwMode="auto">
          <a:xfrm>
            <a:off x="14995525" y="29992638"/>
            <a:ext cx="13900150" cy="2193925"/>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438912" tIns="219456" rIns="438912" bIns="219456" numCol="1" anchor="t" anchorCtr="0" compatLnSpc="1">
            <a:prstTxWarp prst="textNoShape">
              <a:avLst/>
            </a:prstTxWarp>
          </a:bodyPr>
          <a:lstStyle>
            <a:lvl1pPr algn="ctr" defTabSz="4389438">
              <a:defRPr sz="6700"/>
            </a:lvl1pPr>
          </a:lstStyle>
          <a:p>
            <a:endParaRPr lang="en-US"/>
          </a:p>
        </p:txBody>
      </p:sp>
      <p:sp>
        <p:nvSpPr>
          <p:cNvPr id="1030" name="Rectangle 6"/>
          <p:cNvSpPr>
            <a:spLocks noGrp="1" noChangeArrowheads="1"/>
          </p:cNvSpPr>
          <p:nvPr>
            <p:ph type="sldNum" sz="quarter" idx="4"/>
          </p:nvPr>
        </p:nvSpPr>
        <p:spPr bwMode="auto">
          <a:xfrm>
            <a:off x="31454725" y="29992638"/>
            <a:ext cx="9144000" cy="2193925"/>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438912" tIns="219456" rIns="438912" bIns="219456" numCol="1" anchor="t" anchorCtr="0" compatLnSpc="1">
            <a:prstTxWarp prst="textNoShape">
              <a:avLst/>
            </a:prstTxWarp>
          </a:bodyPr>
          <a:lstStyle>
            <a:lvl1pPr defTabSz="4389438">
              <a:defRPr sz="6700"/>
            </a:lvl1pPr>
          </a:lstStyle>
          <a:p>
            <a:fld id="{874961DD-B2EB-9140-94E1-30F63A170B53}"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389438" rtl="0" eaLnBrk="1" fontAlgn="base" hangingPunct="1">
        <a:spcBef>
          <a:spcPct val="0"/>
        </a:spcBef>
        <a:spcAft>
          <a:spcPct val="0"/>
        </a:spcAft>
        <a:defRPr sz="21100">
          <a:solidFill>
            <a:schemeClr val="tx2"/>
          </a:solidFill>
          <a:latin typeface="+mj-lt"/>
          <a:ea typeface="+mj-ea"/>
          <a:cs typeface="+mj-cs"/>
        </a:defRPr>
      </a:lvl1pPr>
      <a:lvl2pPr algn="ctr" defTabSz="4389438" rtl="0" eaLnBrk="1" fontAlgn="base" hangingPunct="1">
        <a:spcBef>
          <a:spcPct val="0"/>
        </a:spcBef>
        <a:spcAft>
          <a:spcPct val="0"/>
        </a:spcAft>
        <a:defRPr sz="21100">
          <a:solidFill>
            <a:schemeClr val="tx2"/>
          </a:solidFill>
          <a:latin typeface="Times" charset="0"/>
          <a:ea typeface="ＭＳ Ｐゴシック" charset="0"/>
        </a:defRPr>
      </a:lvl2pPr>
      <a:lvl3pPr algn="ctr" defTabSz="4389438" rtl="0" eaLnBrk="1" fontAlgn="base" hangingPunct="1">
        <a:spcBef>
          <a:spcPct val="0"/>
        </a:spcBef>
        <a:spcAft>
          <a:spcPct val="0"/>
        </a:spcAft>
        <a:defRPr sz="21100">
          <a:solidFill>
            <a:schemeClr val="tx2"/>
          </a:solidFill>
          <a:latin typeface="Times" charset="0"/>
          <a:ea typeface="ＭＳ Ｐゴシック" charset="0"/>
        </a:defRPr>
      </a:lvl3pPr>
      <a:lvl4pPr algn="ctr" defTabSz="4389438" rtl="0" eaLnBrk="1" fontAlgn="base" hangingPunct="1">
        <a:spcBef>
          <a:spcPct val="0"/>
        </a:spcBef>
        <a:spcAft>
          <a:spcPct val="0"/>
        </a:spcAft>
        <a:defRPr sz="21100">
          <a:solidFill>
            <a:schemeClr val="tx2"/>
          </a:solidFill>
          <a:latin typeface="Times" charset="0"/>
          <a:ea typeface="ＭＳ Ｐゴシック" charset="0"/>
        </a:defRPr>
      </a:lvl4pPr>
      <a:lvl5pPr algn="ctr" defTabSz="4389438" rtl="0" eaLnBrk="1" fontAlgn="base" hangingPunct="1">
        <a:spcBef>
          <a:spcPct val="0"/>
        </a:spcBef>
        <a:spcAft>
          <a:spcPct val="0"/>
        </a:spcAft>
        <a:defRPr sz="21100">
          <a:solidFill>
            <a:schemeClr val="tx2"/>
          </a:solidFill>
          <a:latin typeface="Times" charset="0"/>
          <a:ea typeface="ＭＳ Ｐゴシック" charset="0"/>
        </a:defRPr>
      </a:lvl5pPr>
      <a:lvl6pPr marL="457200" algn="ctr" defTabSz="4389438" rtl="0" eaLnBrk="1" fontAlgn="base" hangingPunct="1">
        <a:spcBef>
          <a:spcPct val="0"/>
        </a:spcBef>
        <a:spcAft>
          <a:spcPct val="0"/>
        </a:spcAft>
        <a:defRPr sz="21100">
          <a:solidFill>
            <a:schemeClr val="tx2"/>
          </a:solidFill>
          <a:latin typeface="Times" charset="0"/>
          <a:ea typeface="ＭＳ Ｐゴシック" charset="0"/>
        </a:defRPr>
      </a:lvl6pPr>
      <a:lvl7pPr marL="914400" algn="ctr" defTabSz="4389438" rtl="0" eaLnBrk="1" fontAlgn="base" hangingPunct="1">
        <a:spcBef>
          <a:spcPct val="0"/>
        </a:spcBef>
        <a:spcAft>
          <a:spcPct val="0"/>
        </a:spcAft>
        <a:defRPr sz="21100">
          <a:solidFill>
            <a:schemeClr val="tx2"/>
          </a:solidFill>
          <a:latin typeface="Times" charset="0"/>
          <a:ea typeface="ＭＳ Ｐゴシック" charset="0"/>
        </a:defRPr>
      </a:lvl7pPr>
      <a:lvl8pPr marL="1371600" algn="ctr" defTabSz="4389438" rtl="0" eaLnBrk="1" fontAlgn="base" hangingPunct="1">
        <a:spcBef>
          <a:spcPct val="0"/>
        </a:spcBef>
        <a:spcAft>
          <a:spcPct val="0"/>
        </a:spcAft>
        <a:defRPr sz="21100">
          <a:solidFill>
            <a:schemeClr val="tx2"/>
          </a:solidFill>
          <a:latin typeface="Times" charset="0"/>
          <a:ea typeface="ＭＳ Ｐゴシック" charset="0"/>
        </a:defRPr>
      </a:lvl8pPr>
      <a:lvl9pPr marL="1828800" algn="ctr" defTabSz="4389438" rtl="0" eaLnBrk="1" fontAlgn="base" hangingPunct="1">
        <a:spcBef>
          <a:spcPct val="0"/>
        </a:spcBef>
        <a:spcAft>
          <a:spcPct val="0"/>
        </a:spcAft>
        <a:defRPr sz="21100">
          <a:solidFill>
            <a:schemeClr val="tx2"/>
          </a:solidFill>
          <a:latin typeface="Times" charset="0"/>
          <a:ea typeface="ＭＳ Ｐゴシック" charset="0"/>
        </a:defRPr>
      </a:lvl9pPr>
    </p:titleStyle>
    <p:bodyStyle>
      <a:lvl1pPr marL="1646238" indent="-1646238" algn="l" defTabSz="4389438" rtl="0" eaLnBrk="1" fontAlgn="base" hangingPunct="1">
        <a:spcBef>
          <a:spcPct val="20000"/>
        </a:spcBef>
        <a:spcAft>
          <a:spcPct val="0"/>
        </a:spcAft>
        <a:buChar char="•"/>
        <a:defRPr sz="15400">
          <a:solidFill>
            <a:schemeClr val="tx1"/>
          </a:solidFill>
          <a:latin typeface="+mn-lt"/>
          <a:ea typeface="+mn-ea"/>
          <a:cs typeface="+mn-cs"/>
        </a:defRPr>
      </a:lvl1pPr>
      <a:lvl2pPr marL="3565525" indent="-1371600" algn="l" defTabSz="4389438" rtl="0" eaLnBrk="1" fontAlgn="base" hangingPunct="1">
        <a:spcBef>
          <a:spcPct val="20000"/>
        </a:spcBef>
        <a:spcAft>
          <a:spcPct val="0"/>
        </a:spcAft>
        <a:buChar char="–"/>
        <a:defRPr sz="13400">
          <a:solidFill>
            <a:schemeClr val="tx1"/>
          </a:solidFill>
          <a:latin typeface="+mn-lt"/>
          <a:ea typeface="+mn-ea"/>
        </a:defRPr>
      </a:lvl2pPr>
      <a:lvl3pPr marL="5486400" indent="-1096963" algn="l" defTabSz="4389438" rtl="0" eaLnBrk="1" fontAlgn="base" hangingPunct="1">
        <a:spcBef>
          <a:spcPct val="20000"/>
        </a:spcBef>
        <a:spcAft>
          <a:spcPct val="0"/>
        </a:spcAft>
        <a:buChar char="•"/>
        <a:defRPr sz="11500">
          <a:solidFill>
            <a:schemeClr val="tx1"/>
          </a:solidFill>
          <a:latin typeface="+mn-lt"/>
          <a:ea typeface="+mn-ea"/>
        </a:defRPr>
      </a:lvl3pPr>
      <a:lvl4pPr marL="7680325" indent="-1096963" algn="l" defTabSz="4389438" rtl="0" eaLnBrk="1" fontAlgn="base" hangingPunct="1">
        <a:spcBef>
          <a:spcPct val="20000"/>
        </a:spcBef>
        <a:spcAft>
          <a:spcPct val="0"/>
        </a:spcAft>
        <a:buChar char="–"/>
        <a:defRPr sz="9600">
          <a:solidFill>
            <a:schemeClr val="tx1"/>
          </a:solidFill>
          <a:latin typeface="+mn-lt"/>
          <a:ea typeface="+mn-ea"/>
        </a:defRPr>
      </a:lvl4pPr>
      <a:lvl5pPr marL="9875838" indent="-1096963" algn="l" defTabSz="4389438" rtl="0" eaLnBrk="1" fontAlgn="base" hangingPunct="1">
        <a:spcBef>
          <a:spcPct val="20000"/>
        </a:spcBef>
        <a:spcAft>
          <a:spcPct val="0"/>
        </a:spcAft>
        <a:buChar char="»"/>
        <a:defRPr sz="9600">
          <a:solidFill>
            <a:schemeClr val="tx1"/>
          </a:solidFill>
          <a:latin typeface="+mn-lt"/>
          <a:ea typeface="+mn-ea"/>
        </a:defRPr>
      </a:lvl5pPr>
      <a:lvl6pPr marL="10333038" indent="-1096963" algn="l" defTabSz="4389438" rtl="0" eaLnBrk="1" fontAlgn="base" hangingPunct="1">
        <a:spcBef>
          <a:spcPct val="20000"/>
        </a:spcBef>
        <a:spcAft>
          <a:spcPct val="0"/>
        </a:spcAft>
        <a:buChar char="»"/>
        <a:defRPr sz="9600">
          <a:solidFill>
            <a:schemeClr val="tx1"/>
          </a:solidFill>
          <a:latin typeface="+mn-lt"/>
          <a:ea typeface="+mn-ea"/>
        </a:defRPr>
      </a:lvl6pPr>
      <a:lvl7pPr marL="10790238" indent="-1096963" algn="l" defTabSz="4389438" rtl="0" eaLnBrk="1" fontAlgn="base" hangingPunct="1">
        <a:spcBef>
          <a:spcPct val="20000"/>
        </a:spcBef>
        <a:spcAft>
          <a:spcPct val="0"/>
        </a:spcAft>
        <a:buChar char="»"/>
        <a:defRPr sz="9600">
          <a:solidFill>
            <a:schemeClr val="tx1"/>
          </a:solidFill>
          <a:latin typeface="+mn-lt"/>
          <a:ea typeface="+mn-ea"/>
        </a:defRPr>
      </a:lvl7pPr>
      <a:lvl8pPr marL="11247438" indent="-1096963" algn="l" defTabSz="4389438" rtl="0" eaLnBrk="1" fontAlgn="base" hangingPunct="1">
        <a:spcBef>
          <a:spcPct val="20000"/>
        </a:spcBef>
        <a:spcAft>
          <a:spcPct val="0"/>
        </a:spcAft>
        <a:buChar char="»"/>
        <a:defRPr sz="9600">
          <a:solidFill>
            <a:schemeClr val="tx1"/>
          </a:solidFill>
          <a:latin typeface="+mn-lt"/>
          <a:ea typeface="+mn-ea"/>
        </a:defRPr>
      </a:lvl8pPr>
      <a:lvl9pPr marL="11704638" indent="-1096963" algn="l" defTabSz="4389438" rtl="0" eaLnBrk="1" fontAlgn="base" hangingPunct="1">
        <a:spcBef>
          <a:spcPct val="20000"/>
        </a:spcBef>
        <a:spcAft>
          <a:spcPct val="0"/>
        </a:spcAft>
        <a:buChar char="»"/>
        <a:defRPr sz="96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18" Type="http://schemas.openxmlformats.org/officeDocument/2006/relationships/image" Target="../media/image11.png"/><Relationship Id="rId3" Type="http://schemas.openxmlformats.org/officeDocument/2006/relationships/image" Target="../media/image2.emf"/><Relationship Id="rId21" Type="http://schemas.openxmlformats.org/officeDocument/2006/relationships/image" Target="../media/image17.png"/><Relationship Id="rId7" Type="http://schemas.openxmlformats.org/officeDocument/2006/relationships/image" Target="../media/image6.png"/><Relationship Id="rId17" Type="http://schemas.openxmlformats.org/officeDocument/2006/relationships/image" Target="../media/image10.png"/><Relationship Id="rId2" Type="http://schemas.openxmlformats.org/officeDocument/2006/relationships/image" Target="../media/image1.png"/><Relationship Id="rId16" Type="http://schemas.openxmlformats.org/officeDocument/2006/relationships/image" Target="../media/image15.png"/><Relationship Id="rId20"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5.gif"/><Relationship Id="rId5" Type="http://schemas.openxmlformats.org/officeDocument/2006/relationships/image" Target="../media/image4.png"/><Relationship Id="rId15" Type="http://schemas.openxmlformats.org/officeDocument/2006/relationships/image" Target="../media/image14.png"/><Relationship Id="rId10" Type="http://schemas.openxmlformats.org/officeDocument/2006/relationships/image" Target="../media/image9.png"/><Relationship Id="rId19" Type="http://schemas.openxmlformats.org/officeDocument/2006/relationships/image" Target="../media/image12.png"/><Relationship Id="rId4" Type="http://schemas.openxmlformats.org/officeDocument/2006/relationships/image" Target="../media/image3.gif"/><Relationship Id="rId9" Type="http://schemas.openxmlformats.org/officeDocument/2006/relationships/image" Target="../media/image8.png"/><Relationship Id="rId14" Type="http://schemas.openxmlformats.org/officeDocument/2006/relationships/image" Target="../media/image13.png"/><Relationship Id="rId22"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ChangeArrowheads="1"/>
          </p:cNvSpPr>
          <p:nvPr/>
        </p:nvSpPr>
        <p:spPr bwMode="auto">
          <a:xfrm>
            <a:off x="0" y="0"/>
            <a:ext cx="43891200" cy="32918400"/>
          </a:xfrm>
          <a:prstGeom prst="rect">
            <a:avLst/>
          </a:prstGeom>
          <a:solidFill>
            <a:srgbClr val="473757"/>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endParaRPr lang="en-US"/>
          </a:p>
        </p:txBody>
      </p:sp>
      <p:sp>
        <p:nvSpPr>
          <p:cNvPr id="2051" name="Rectangle 3"/>
          <p:cNvSpPr>
            <a:spLocks noChangeArrowheads="1"/>
          </p:cNvSpPr>
          <p:nvPr/>
        </p:nvSpPr>
        <p:spPr bwMode="auto">
          <a:xfrm>
            <a:off x="464341" y="4572000"/>
            <a:ext cx="42962513" cy="26966862"/>
          </a:xfrm>
          <a:prstGeom prst="rect">
            <a:avLst/>
          </a:prstGeom>
          <a:solidFill>
            <a:schemeClr val="bg1"/>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en-US"/>
              <a:t>          </a:t>
            </a:r>
          </a:p>
        </p:txBody>
      </p:sp>
      <p:pic>
        <p:nvPicPr>
          <p:cNvPr id="2052" name="Picture 4" descr="4x3_ACU Interlock 3-D#9DF43.eps                                00089D59Creative Services              C3A9150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4213" y="684213"/>
            <a:ext cx="4927600" cy="3425825"/>
          </a:xfrm>
          <a:prstGeom prst="rect">
            <a:avLst/>
          </a:prstGeom>
          <a:noFill/>
          <a:extLst>
            <a:ext uri="{909E8E84-426E-40dd-AFC4-6F175D3DCCD1}">
              <a14:hiddenFill xmlns="" xmlns:a14="http://schemas.microsoft.com/office/drawing/2010/main">
                <a:solidFill>
                  <a:srgbClr val="FFFFFF"/>
                </a:solidFill>
              </a14:hiddenFill>
            </a:ext>
          </a:extLst>
        </p:spPr>
      </p:pic>
      <p:sp>
        <p:nvSpPr>
          <p:cNvPr id="2053" name="Rectangle 5"/>
          <p:cNvSpPr>
            <a:spLocks noChangeArrowheads="1"/>
          </p:cNvSpPr>
          <p:nvPr/>
        </p:nvSpPr>
        <p:spPr bwMode="auto">
          <a:xfrm>
            <a:off x="969806" y="4855766"/>
            <a:ext cx="10055225" cy="914400"/>
          </a:xfrm>
          <a:prstGeom prst="rect">
            <a:avLst/>
          </a:prstGeom>
          <a:solidFill>
            <a:srgbClr val="473757"/>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054" name="Rectangle 6"/>
          <p:cNvSpPr>
            <a:spLocks noChangeArrowheads="1"/>
          </p:cNvSpPr>
          <p:nvPr/>
        </p:nvSpPr>
        <p:spPr bwMode="auto">
          <a:xfrm>
            <a:off x="969806" y="5770166"/>
            <a:ext cx="10055225" cy="25374600"/>
          </a:xfrm>
          <a:prstGeom prst="rect">
            <a:avLst/>
          </a:prstGeom>
          <a:solidFill>
            <a:srgbClr val="E4D8C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dirty="0"/>
          </a:p>
        </p:txBody>
      </p:sp>
      <p:pic>
        <p:nvPicPr>
          <p:cNvPr id="2055" name="Picture 7" descr="ACU Text_White_C Stack.eps                                     0009DED3Creative Services              C3A9150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023800" y="684213"/>
            <a:ext cx="5000625" cy="2279650"/>
          </a:xfrm>
          <a:prstGeom prst="rect">
            <a:avLst/>
          </a:prstGeom>
          <a:noFill/>
          <a:extLst>
            <a:ext uri="{909E8E84-426E-40dd-AFC4-6F175D3DCCD1}">
              <a14:hiddenFill xmlns="" xmlns:a14="http://schemas.microsoft.com/office/drawing/2010/main">
                <a:solidFill>
                  <a:srgbClr val="FFFFFF"/>
                </a:solidFill>
              </a14:hiddenFill>
            </a:ext>
          </a:extLst>
        </p:spPr>
      </p:pic>
      <p:sp>
        <p:nvSpPr>
          <p:cNvPr id="2056" name="Text Box 8"/>
          <p:cNvSpPr txBox="1">
            <a:spLocks noChangeArrowheads="1"/>
          </p:cNvSpPr>
          <p:nvPr/>
        </p:nvSpPr>
        <p:spPr bwMode="auto">
          <a:xfrm>
            <a:off x="8510983" y="1285558"/>
            <a:ext cx="26869231" cy="342741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lgn="ctr">
              <a:spcBef>
                <a:spcPct val="50000"/>
              </a:spcBef>
            </a:pPr>
            <a:r>
              <a:rPr lang="en-US" sz="8800" dirty="0">
                <a:solidFill>
                  <a:schemeClr val="bg1"/>
                </a:solidFill>
                <a:latin typeface="+mj-lt"/>
              </a:rPr>
              <a:t>STAR FST Module Survey Data Analysis</a:t>
            </a:r>
          </a:p>
          <a:p>
            <a:pPr algn="ctr">
              <a:lnSpc>
                <a:spcPct val="70000"/>
              </a:lnSpc>
              <a:spcBef>
                <a:spcPct val="50000"/>
              </a:spcBef>
            </a:pPr>
            <a:r>
              <a:rPr lang="en-US" sz="6000" dirty="0">
                <a:solidFill>
                  <a:schemeClr val="bg1"/>
                </a:solidFill>
                <a:latin typeface="+mj-lt"/>
              </a:rPr>
              <a:t>Emily Branson of Abilene Christian University for the STAR Collaboration</a:t>
            </a:r>
          </a:p>
        </p:txBody>
      </p:sp>
      <p:sp>
        <p:nvSpPr>
          <p:cNvPr id="2057" name="Text Box 9"/>
          <p:cNvSpPr txBox="1">
            <a:spLocks noChangeArrowheads="1"/>
          </p:cNvSpPr>
          <p:nvPr/>
        </p:nvSpPr>
        <p:spPr bwMode="auto">
          <a:xfrm>
            <a:off x="987269" y="4855766"/>
            <a:ext cx="10058400" cy="9144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lgn="ctr">
              <a:spcBef>
                <a:spcPct val="50000"/>
              </a:spcBef>
            </a:pPr>
            <a:r>
              <a:rPr lang="en-US" sz="4800" b="1" dirty="0">
                <a:solidFill>
                  <a:schemeClr val="bg1"/>
                </a:solidFill>
                <a:latin typeface="+mj-lt"/>
              </a:rPr>
              <a:t>The STAR Experiment</a:t>
            </a:r>
          </a:p>
        </p:txBody>
      </p:sp>
      <p:sp>
        <p:nvSpPr>
          <p:cNvPr id="2058" name="Text Box 10"/>
          <p:cNvSpPr txBox="1">
            <a:spLocks noChangeArrowheads="1"/>
          </p:cNvSpPr>
          <p:nvPr/>
        </p:nvSpPr>
        <p:spPr bwMode="auto">
          <a:xfrm>
            <a:off x="10510838" y="31699200"/>
            <a:ext cx="22852062"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lgn="ctr">
              <a:spcBef>
                <a:spcPct val="50000"/>
              </a:spcBef>
            </a:pPr>
            <a:r>
              <a:rPr lang="en-US" sz="5400" dirty="0">
                <a:solidFill>
                  <a:schemeClr val="bg1"/>
                </a:solidFill>
                <a:latin typeface="Warnock Pro Bold" charset="0"/>
              </a:rPr>
              <a:t>DEPARTMENT OF ENGINEERING AND PHYSICS</a:t>
            </a:r>
          </a:p>
        </p:txBody>
      </p:sp>
      <p:sp>
        <p:nvSpPr>
          <p:cNvPr id="2061" name="Text Box 13"/>
          <p:cNvSpPr txBox="1">
            <a:spLocks noChangeArrowheads="1"/>
          </p:cNvSpPr>
          <p:nvPr/>
        </p:nvSpPr>
        <p:spPr bwMode="auto">
          <a:xfrm>
            <a:off x="38023800" y="3276600"/>
            <a:ext cx="5334000" cy="9144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lgn="ctr">
              <a:spcBef>
                <a:spcPct val="50000"/>
              </a:spcBef>
            </a:pPr>
            <a:r>
              <a:rPr lang="en-US" sz="4800" b="1">
                <a:solidFill>
                  <a:schemeClr val="bg1"/>
                </a:solidFill>
                <a:latin typeface="Warnock Pro SmBd Ital" charset="0"/>
              </a:rPr>
              <a:t>www.acu.edu</a:t>
            </a:r>
          </a:p>
        </p:txBody>
      </p:sp>
      <p:sp>
        <p:nvSpPr>
          <p:cNvPr id="21" name="Rectangle 5"/>
          <p:cNvSpPr>
            <a:spLocks noChangeArrowheads="1"/>
          </p:cNvSpPr>
          <p:nvPr/>
        </p:nvSpPr>
        <p:spPr bwMode="auto">
          <a:xfrm>
            <a:off x="32754478" y="25172217"/>
            <a:ext cx="10055225" cy="914400"/>
          </a:xfrm>
          <a:prstGeom prst="rect">
            <a:avLst/>
          </a:prstGeom>
          <a:solidFill>
            <a:srgbClr val="473757"/>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2" name="Rectangle 6"/>
          <p:cNvSpPr>
            <a:spLocks noChangeArrowheads="1"/>
          </p:cNvSpPr>
          <p:nvPr/>
        </p:nvSpPr>
        <p:spPr bwMode="auto">
          <a:xfrm>
            <a:off x="32754478" y="26086617"/>
            <a:ext cx="10055225" cy="5081007"/>
          </a:xfrm>
          <a:prstGeom prst="rect">
            <a:avLst/>
          </a:prstGeom>
          <a:solidFill>
            <a:srgbClr val="E4D8C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3" name="Text Box 9"/>
          <p:cNvSpPr txBox="1">
            <a:spLocks noChangeArrowheads="1"/>
          </p:cNvSpPr>
          <p:nvPr/>
        </p:nvSpPr>
        <p:spPr bwMode="auto">
          <a:xfrm>
            <a:off x="32701321" y="25146000"/>
            <a:ext cx="10058400" cy="9144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lgn="ctr">
              <a:spcBef>
                <a:spcPct val="50000"/>
              </a:spcBef>
            </a:pPr>
            <a:r>
              <a:rPr lang="en-US" sz="4800" b="1" dirty="0">
                <a:solidFill>
                  <a:schemeClr val="bg1"/>
                </a:solidFill>
                <a:latin typeface="+mj-lt"/>
              </a:rPr>
              <a:t>Acknowledgements</a:t>
            </a:r>
          </a:p>
        </p:txBody>
      </p:sp>
      <p:sp>
        <p:nvSpPr>
          <p:cNvPr id="20" name="Rectangle 5">
            <a:extLst>
              <a:ext uri="{FF2B5EF4-FFF2-40B4-BE49-F238E27FC236}">
                <a16:creationId xmlns:a16="http://schemas.microsoft.com/office/drawing/2014/main" id="{B1A9C814-0682-4031-ABFE-B09C8AE16E85}"/>
              </a:ext>
            </a:extLst>
          </p:cNvPr>
          <p:cNvSpPr>
            <a:spLocks noChangeArrowheads="1"/>
          </p:cNvSpPr>
          <p:nvPr/>
        </p:nvSpPr>
        <p:spPr bwMode="auto">
          <a:xfrm>
            <a:off x="11506199" y="18188333"/>
            <a:ext cx="10055225" cy="914400"/>
          </a:xfrm>
          <a:prstGeom prst="rect">
            <a:avLst/>
          </a:prstGeom>
          <a:solidFill>
            <a:srgbClr val="473757"/>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5" name="Rectangle 6">
            <a:extLst>
              <a:ext uri="{FF2B5EF4-FFF2-40B4-BE49-F238E27FC236}">
                <a16:creationId xmlns:a16="http://schemas.microsoft.com/office/drawing/2014/main" id="{F6033575-6272-4B96-8043-DF423EE27643}"/>
              </a:ext>
            </a:extLst>
          </p:cNvPr>
          <p:cNvSpPr>
            <a:spLocks noChangeArrowheads="1"/>
          </p:cNvSpPr>
          <p:nvPr/>
        </p:nvSpPr>
        <p:spPr bwMode="auto">
          <a:xfrm>
            <a:off x="11506200" y="19060003"/>
            <a:ext cx="10055225" cy="12084763"/>
          </a:xfrm>
          <a:prstGeom prst="rect">
            <a:avLst/>
          </a:prstGeom>
          <a:solidFill>
            <a:srgbClr val="E4D8C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dirty="0"/>
          </a:p>
        </p:txBody>
      </p:sp>
      <p:sp>
        <p:nvSpPr>
          <p:cNvPr id="27" name="Text Box 9">
            <a:extLst>
              <a:ext uri="{FF2B5EF4-FFF2-40B4-BE49-F238E27FC236}">
                <a16:creationId xmlns:a16="http://schemas.microsoft.com/office/drawing/2014/main" id="{23C49870-8829-497A-A0FB-F6544B479324}"/>
              </a:ext>
            </a:extLst>
          </p:cNvPr>
          <p:cNvSpPr txBox="1">
            <a:spLocks noChangeArrowheads="1"/>
          </p:cNvSpPr>
          <p:nvPr/>
        </p:nvSpPr>
        <p:spPr bwMode="auto">
          <a:xfrm>
            <a:off x="11293873" y="18145603"/>
            <a:ext cx="10058400" cy="9144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lgn="ctr">
              <a:spcBef>
                <a:spcPct val="50000"/>
              </a:spcBef>
            </a:pPr>
            <a:r>
              <a:rPr lang="en-US" sz="4800" b="1" dirty="0">
                <a:solidFill>
                  <a:schemeClr val="bg1"/>
                </a:solidFill>
                <a:latin typeface="+mj-lt"/>
              </a:rPr>
              <a:t>FST Module Survey</a:t>
            </a:r>
          </a:p>
        </p:txBody>
      </p:sp>
      <p:sp>
        <p:nvSpPr>
          <p:cNvPr id="28" name="Rectangle 6">
            <a:extLst>
              <a:ext uri="{FF2B5EF4-FFF2-40B4-BE49-F238E27FC236}">
                <a16:creationId xmlns:a16="http://schemas.microsoft.com/office/drawing/2014/main" id="{C67697CC-2073-4B1B-963C-86F16F329410}"/>
              </a:ext>
            </a:extLst>
          </p:cNvPr>
          <p:cNvSpPr>
            <a:spLocks noChangeArrowheads="1"/>
          </p:cNvSpPr>
          <p:nvPr/>
        </p:nvSpPr>
        <p:spPr bwMode="auto">
          <a:xfrm>
            <a:off x="22092355" y="5793025"/>
            <a:ext cx="10080555" cy="12392569"/>
          </a:xfrm>
          <a:prstGeom prst="rect">
            <a:avLst/>
          </a:prstGeom>
          <a:solidFill>
            <a:srgbClr val="E4D8C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dirty="0"/>
          </a:p>
        </p:txBody>
      </p:sp>
      <p:sp>
        <p:nvSpPr>
          <p:cNvPr id="29" name="Rectangle 5">
            <a:extLst>
              <a:ext uri="{FF2B5EF4-FFF2-40B4-BE49-F238E27FC236}">
                <a16:creationId xmlns:a16="http://schemas.microsoft.com/office/drawing/2014/main" id="{1B4A1CD2-B54D-4654-B8C9-3809B4BF3B39}"/>
              </a:ext>
            </a:extLst>
          </p:cNvPr>
          <p:cNvSpPr>
            <a:spLocks noChangeArrowheads="1"/>
          </p:cNvSpPr>
          <p:nvPr/>
        </p:nvSpPr>
        <p:spPr bwMode="auto">
          <a:xfrm>
            <a:off x="22056565" y="4873308"/>
            <a:ext cx="10137446" cy="919718"/>
          </a:xfrm>
          <a:prstGeom prst="rect">
            <a:avLst/>
          </a:prstGeom>
          <a:solidFill>
            <a:srgbClr val="473757"/>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0" name="Text Box 9">
            <a:extLst>
              <a:ext uri="{FF2B5EF4-FFF2-40B4-BE49-F238E27FC236}">
                <a16:creationId xmlns:a16="http://schemas.microsoft.com/office/drawing/2014/main" id="{1DB56D20-C2F4-4A05-96D5-726D3E33DB74}"/>
              </a:ext>
            </a:extLst>
          </p:cNvPr>
          <p:cNvSpPr txBox="1">
            <a:spLocks noChangeArrowheads="1"/>
          </p:cNvSpPr>
          <p:nvPr/>
        </p:nvSpPr>
        <p:spPr bwMode="auto">
          <a:xfrm>
            <a:off x="22114510" y="4832326"/>
            <a:ext cx="10058400" cy="9144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lgn="ctr">
              <a:spcBef>
                <a:spcPct val="50000"/>
              </a:spcBef>
            </a:pPr>
            <a:r>
              <a:rPr lang="en-US" sz="4800" b="1" dirty="0">
                <a:solidFill>
                  <a:schemeClr val="bg1"/>
                </a:solidFill>
                <a:latin typeface="+mj-lt"/>
              </a:rPr>
              <a:t>Survey Data Analysis</a:t>
            </a:r>
          </a:p>
        </p:txBody>
      </p:sp>
      <p:sp>
        <p:nvSpPr>
          <p:cNvPr id="31" name="Rectangle 6">
            <a:extLst>
              <a:ext uri="{FF2B5EF4-FFF2-40B4-BE49-F238E27FC236}">
                <a16:creationId xmlns:a16="http://schemas.microsoft.com/office/drawing/2014/main" id="{112FE8D8-447D-4472-854C-7D0DF2B9CE27}"/>
              </a:ext>
            </a:extLst>
          </p:cNvPr>
          <p:cNvSpPr>
            <a:spLocks noChangeArrowheads="1"/>
          </p:cNvSpPr>
          <p:nvPr/>
        </p:nvSpPr>
        <p:spPr bwMode="auto">
          <a:xfrm>
            <a:off x="22094664" y="19108210"/>
            <a:ext cx="10078246" cy="12059414"/>
          </a:xfrm>
          <a:prstGeom prst="rect">
            <a:avLst/>
          </a:prstGeom>
          <a:solidFill>
            <a:srgbClr val="E4D8C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dirty="0"/>
          </a:p>
        </p:txBody>
      </p:sp>
      <p:sp>
        <p:nvSpPr>
          <p:cNvPr id="32" name="Rectangle 5">
            <a:extLst>
              <a:ext uri="{FF2B5EF4-FFF2-40B4-BE49-F238E27FC236}">
                <a16:creationId xmlns:a16="http://schemas.microsoft.com/office/drawing/2014/main" id="{03EF340C-5185-47A2-846D-E79A16F53E20}"/>
              </a:ext>
            </a:extLst>
          </p:cNvPr>
          <p:cNvSpPr>
            <a:spLocks noChangeArrowheads="1"/>
          </p:cNvSpPr>
          <p:nvPr/>
        </p:nvSpPr>
        <p:spPr bwMode="auto">
          <a:xfrm>
            <a:off x="22094665" y="18188333"/>
            <a:ext cx="10078246" cy="914400"/>
          </a:xfrm>
          <a:prstGeom prst="rect">
            <a:avLst/>
          </a:prstGeom>
          <a:solidFill>
            <a:srgbClr val="473757"/>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3" name="Text Box 9">
            <a:extLst>
              <a:ext uri="{FF2B5EF4-FFF2-40B4-BE49-F238E27FC236}">
                <a16:creationId xmlns:a16="http://schemas.microsoft.com/office/drawing/2014/main" id="{CAE6BBCC-F4C1-47A6-BF79-39E83CF051C0}"/>
              </a:ext>
            </a:extLst>
          </p:cNvPr>
          <p:cNvSpPr txBox="1">
            <a:spLocks noChangeArrowheads="1"/>
          </p:cNvSpPr>
          <p:nvPr/>
        </p:nvSpPr>
        <p:spPr bwMode="auto">
          <a:xfrm>
            <a:off x="21974572" y="18185594"/>
            <a:ext cx="10058400" cy="9144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lgn="ctr">
              <a:spcBef>
                <a:spcPct val="50000"/>
              </a:spcBef>
            </a:pPr>
            <a:r>
              <a:rPr lang="en-US" sz="4800" b="1" dirty="0">
                <a:solidFill>
                  <a:schemeClr val="bg1"/>
                </a:solidFill>
                <a:latin typeface="+mj-lt"/>
              </a:rPr>
              <a:t>Alignment Matrices</a:t>
            </a:r>
          </a:p>
        </p:txBody>
      </p:sp>
      <p:sp>
        <p:nvSpPr>
          <p:cNvPr id="42" name="Rectangle 6">
            <a:extLst>
              <a:ext uri="{FF2B5EF4-FFF2-40B4-BE49-F238E27FC236}">
                <a16:creationId xmlns:a16="http://schemas.microsoft.com/office/drawing/2014/main" id="{071E0DD5-4759-4BDF-8140-2F380A786F34}"/>
              </a:ext>
            </a:extLst>
          </p:cNvPr>
          <p:cNvSpPr>
            <a:spLocks noChangeArrowheads="1"/>
          </p:cNvSpPr>
          <p:nvPr/>
        </p:nvSpPr>
        <p:spPr bwMode="auto">
          <a:xfrm>
            <a:off x="11475878" y="5770166"/>
            <a:ext cx="10077769" cy="12412689"/>
          </a:xfrm>
          <a:prstGeom prst="rect">
            <a:avLst/>
          </a:prstGeom>
          <a:solidFill>
            <a:srgbClr val="E4D8C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dirty="0"/>
          </a:p>
        </p:txBody>
      </p:sp>
      <p:sp>
        <p:nvSpPr>
          <p:cNvPr id="40" name="Rectangle 5">
            <a:extLst>
              <a:ext uri="{FF2B5EF4-FFF2-40B4-BE49-F238E27FC236}">
                <a16:creationId xmlns:a16="http://schemas.microsoft.com/office/drawing/2014/main" id="{5425BF5F-D224-4147-B6FD-D4F9F41418F7}"/>
              </a:ext>
            </a:extLst>
          </p:cNvPr>
          <p:cNvSpPr>
            <a:spLocks noChangeArrowheads="1"/>
          </p:cNvSpPr>
          <p:nvPr/>
        </p:nvSpPr>
        <p:spPr bwMode="auto">
          <a:xfrm>
            <a:off x="11477784" y="4878626"/>
            <a:ext cx="10055225" cy="914400"/>
          </a:xfrm>
          <a:prstGeom prst="rect">
            <a:avLst/>
          </a:prstGeom>
          <a:solidFill>
            <a:srgbClr val="473757"/>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 name="Text Box 9">
            <a:extLst>
              <a:ext uri="{FF2B5EF4-FFF2-40B4-BE49-F238E27FC236}">
                <a16:creationId xmlns:a16="http://schemas.microsoft.com/office/drawing/2014/main" id="{1317810D-3B53-4A67-9EF9-6B65E7607704}"/>
              </a:ext>
            </a:extLst>
          </p:cNvPr>
          <p:cNvSpPr txBox="1">
            <a:spLocks noChangeArrowheads="1"/>
          </p:cNvSpPr>
          <p:nvPr/>
        </p:nvSpPr>
        <p:spPr bwMode="auto">
          <a:xfrm>
            <a:off x="11495247" y="4878626"/>
            <a:ext cx="10058400" cy="9144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lgn="ctr">
              <a:spcBef>
                <a:spcPct val="50000"/>
              </a:spcBef>
            </a:pPr>
            <a:r>
              <a:rPr lang="en-US" sz="4800" b="1" dirty="0">
                <a:solidFill>
                  <a:schemeClr val="bg1"/>
                </a:solidFill>
                <a:latin typeface="+mj-lt"/>
              </a:rPr>
              <a:t>Forward Silicon Tracker</a:t>
            </a:r>
          </a:p>
        </p:txBody>
      </p:sp>
      <p:sp>
        <p:nvSpPr>
          <p:cNvPr id="49" name="Rectangle 6">
            <a:extLst>
              <a:ext uri="{FF2B5EF4-FFF2-40B4-BE49-F238E27FC236}">
                <a16:creationId xmlns:a16="http://schemas.microsoft.com/office/drawing/2014/main" id="{5A1D3983-954E-4F0F-923A-D2002349CD5E}"/>
              </a:ext>
            </a:extLst>
          </p:cNvPr>
          <p:cNvSpPr>
            <a:spLocks noChangeArrowheads="1"/>
          </p:cNvSpPr>
          <p:nvPr/>
        </p:nvSpPr>
        <p:spPr bwMode="auto">
          <a:xfrm>
            <a:off x="32764569" y="5628400"/>
            <a:ext cx="10055225" cy="19108714"/>
          </a:xfrm>
          <a:prstGeom prst="rect">
            <a:avLst/>
          </a:prstGeom>
          <a:solidFill>
            <a:srgbClr val="E4D8C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dirty="0"/>
          </a:p>
        </p:txBody>
      </p:sp>
      <p:sp>
        <p:nvSpPr>
          <p:cNvPr id="51" name="Rectangle 5">
            <a:extLst>
              <a:ext uri="{FF2B5EF4-FFF2-40B4-BE49-F238E27FC236}">
                <a16:creationId xmlns:a16="http://schemas.microsoft.com/office/drawing/2014/main" id="{98D492D4-DA92-404F-84FF-DB647582A504}"/>
              </a:ext>
            </a:extLst>
          </p:cNvPr>
          <p:cNvSpPr>
            <a:spLocks noChangeArrowheads="1"/>
          </p:cNvSpPr>
          <p:nvPr/>
        </p:nvSpPr>
        <p:spPr bwMode="auto">
          <a:xfrm>
            <a:off x="32741709" y="4888019"/>
            <a:ext cx="10055225" cy="914400"/>
          </a:xfrm>
          <a:prstGeom prst="rect">
            <a:avLst/>
          </a:prstGeom>
          <a:solidFill>
            <a:srgbClr val="473757"/>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0" name="Text Box 9">
            <a:extLst>
              <a:ext uri="{FF2B5EF4-FFF2-40B4-BE49-F238E27FC236}">
                <a16:creationId xmlns:a16="http://schemas.microsoft.com/office/drawing/2014/main" id="{7357C18B-9683-48A9-998C-96150B023C13}"/>
              </a:ext>
            </a:extLst>
          </p:cNvPr>
          <p:cNvSpPr txBox="1">
            <a:spLocks noChangeArrowheads="1"/>
          </p:cNvSpPr>
          <p:nvPr/>
        </p:nvSpPr>
        <p:spPr bwMode="auto">
          <a:xfrm>
            <a:off x="32820284" y="4845289"/>
            <a:ext cx="10058400" cy="9144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lgn="ctr">
              <a:spcBef>
                <a:spcPct val="50000"/>
              </a:spcBef>
            </a:pPr>
            <a:r>
              <a:rPr lang="en-US" sz="4800" b="1" dirty="0">
                <a:solidFill>
                  <a:schemeClr val="bg1"/>
                </a:solidFill>
                <a:latin typeface="+mj-lt"/>
              </a:rPr>
              <a:t>Results</a:t>
            </a:r>
          </a:p>
        </p:txBody>
      </p:sp>
      <p:pic>
        <p:nvPicPr>
          <p:cNvPr id="15" name="Picture 2" descr="Image result for department of energy logo">
            <a:extLst>
              <a:ext uri="{FF2B5EF4-FFF2-40B4-BE49-F238E27FC236}">
                <a16:creationId xmlns:a16="http://schemas.microsoft.com/office/drawing/2014/main" id="{B98F9B7F-651D-4A29-A58F-2ADE29589BE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34455" b="33616"/>
          <a:stretch/>
        </p:blipFill>
        <p:spPr bwMode="auto">
          <a:xfrm>
            <a:off x="38025020" y="27135144"/>
            <a:ext cx="4663101" cy="1488927"/>
          </a:xfrm>
          <a:prstGeom prst="rect">
            <a:avLst/>
          </a:prstGeom>
          <a:noFill/>
          <a:extLst>
            <a:ext uri="{909E8E84-426E-40DD-AFC4-6F175D3DCCD1}">
              <a14:hiddenFill xmlns:a14="http://schemas.microsoft.com/office/drawing/2010/main">
                <a:solidFill>
                  <a:srgbClr val="FFFFFF"/>
                </a:solidFill>
              </a14:hiddenFill>
            </a:ext>
          </a:extLst>
        </p:spPr>
      </p:pic>
      <p:pic>
        <p:nvPicPr>
          <p:cNvPr id="81" name="Picture 4" descr="4x3_ACU Interlock 3-D#9DF43.eps                                00089D59Creative Services              C3A91501:">
            <a:extLst>
              <a:ext uri="{FF2B5EF4-FFF2-40B4-BE49-F238E27FC236}">
                <a16:creationId xmlns:a16="http://schemas.microsoft.com/office/drawing/2014/main" id="{5BE5EB3E-87CB-40D5-87FD-0C9883F4244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266950" y="28774404"/>
            <a:ext cx="2816494" cy="1958117"/>
          </a:xfrm>
          <a:prstGeom prst="rect">
            <a:avLst/>
          </a:prstGeom>
          <a:noFill/>
          <a:extLst>
            <a:ext uri="{909E8E84-426E-40dd-AFC4-6F175D3DCCD1}">
              <a14:hiddenFill xmlns="" xmlns:a14="http://schemas.microsoft.com/office/drawing/2010/main">
                <a:solidFill>
                  <a:srgbClr val="FFFFFF"/>
                </a:solidFill>
              </a14:hiddenFill>
            </a:ext>
          </a:extLst>
        </p:spPr>
      </p:pic>
      <p:sp>
        <p:nvSpPr>
          <p:cNvPr id="83" name="Rectangle 5">
            <a:extLst>
              <a:ext uri="{FF2B5EF4-FFF2-40B4-BE49-F238E27FC236}">
                <a16:creationId xmlns:a16="http://schemas.microsoft.com/office/drawing/2014/main" id="{D829CD5E-FD50-46A7-939D-19AD4A355AA3}"/>
              </a:ext>
            </a:extLst>
          </p:cNvPr>
          <p:cNvSpPr>
            <a:spLocks noChangeArrowheads="1"/>
          </p:cNvSpPr>
          <p:nvPr/>
        </p:nvSpPr>
        <p:spPr bwMode="auto">
          <a:xfrm>
            <a:off x="32818034" y="18230269"/>
            <a:ext cx="10055225" cy="914400"/>
          </a:xfrm>
          <a:prstGeom prst="rect">
            <a:avLst/>
          </a:prstGeom>
          <a:solidFill>
            <a:srgbClr val="473757"/>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84" name="Text Box 9">
            <a:extLst>
              <a:ext uri="{FF2B5EF4-FFF2-40B4-BE49-F238E27FC236}">
                <a16:creationId xmlns:a16="http://schemas.microsoft.com/office/drawing/2014/main" id="{3BE5BDAF-9A51-4048-B20F-B4265C368EC3}"/>
              </a:ext>
            </a:extLst>
          </p:cNvPr>
          <p:cNvSpPr txBox="1">
            <a:spLocks noChangeArrowheads="1"/>
          </p:cNvSpPr>
          <p:nvPr/>
        </p:nvSpPr>
        <p:spPr bwMode="auto">
          <a:xfrm>
            <a:off x="32655271" y="18182855"/>
            <a:ext cx="10058400" cy="9144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lgn="ctr">
              <a:spcBef>
                <a:spcPct val="50000"/>
              </a:spcBef>
            </a:pPr>
            <a:r>
              <a:rPr lang="en-US" sz="4800" b="1" dirty="0">
                <a:solidFill>
                  <a:schemeClr val="bg1"/>
                </a:solidFill>
                <a:latin typeface="+mj-lt"/>
              </a:rPr>
              <a:t>Conclusion</a:t>
            </a:r>
          </a:p>
        </p:txBody>
      </p:sp>
      <p:pic>
        <p:nvPicPr>
          <p:cNvPr id="24" name="Picture 2">
            <a:extLst>
              <a:ext uri="{FF2B5EF4-FFF2-40B4-BE49-F238E27FC236}">
                <a16:creationId xmlns:a16="http://schemas.microsoft.com/office/drawing/2014/main" id="{6DD11899-D71B-43F5-9BC2-32E61D2C340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741709" y="28600716"/>
            <a:ext cx="6337511" cy="2431030"/>
          </a:xfrm>
          <a:prstGeom prst="rect">
            <a:avLst/>
          </a:prstGeom>
          <a:noFill/>
          <a:extLst>
            <a:ext uri="{909E8E84-426E-40DD-AFC4-6F175D3DCCD1}">
              <a14:hiddenFill xmlns:a14="http://schemas.microsoft.com/office/drawing/2010/main">
                <a:solidFill>
                  <a:srgbClr val="FFFFFF"/>
                </a:solidFill>
              </a14:hiddenFill>
            </a:ext>
          </a:extLst>
        </p:spPr>
      </p:pic>
      <p:pic>
        <p:nvPicPr>
          <p:cNvPr id="2048" name="Picture 4" descr="Quick upload of logos for incoming conferences | The STAR experiment">
            <a:extLst>
              <a:ext uri="{FF2B5EF4-FFF2-40B4-BE49-F238E27FC236}">
                <a16:creationId xmlns:a16="http://schemas.microsoft.com/office/drawing/2014/main" id="{66B0D681-3185-4A15-B9EC-3B3FFF48970D}"/>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r="18000"/>
          <a:stretch/>
        </p:blipFill>
        <p:spPr bwMode="auto">
          <a:xfrm>
            <a:off x="32877500" y="26826286"/>
            <a:ext cx="4991082" cy="1615000"/>
          </a:xfrm>
          <a:prstGeom prst="rect">
            <a:avLst/>
          </a:prstGeom>
          <a:noFill/>
          <a:extLst>
            <a:ext uri="{909E8E84-426E-40DD-AFC4-6F175D3DCCD1}">
              <a14:hiddenFill xmlns:a14="http://schemas.microsoft.com/office/drawing/2010/main">
                <a:solidFill>
                  <a:srgbClr val="FFFFFF"/>
                </a:solidFill>
              </a14:hiddenFill>
            </a:ext>
          </a:extLst>
        </p:spPr>
      </p:pic>
      <p:sp>
        <p:nvSpPr>
          <p:cNvPr id="86" name="Rectangle 5">
            <a:extLst>
              <a:ext uri="{FF2B5EF4-FFF2-40B4-BE49-F238E27FC236}">
                <a16:creationId xmlns:a16="http://schemas.microsoft.com/office/drawing/2014/main" id="{E7AA50B9-43E7-423A-8369-F6A6B8C35136}"/>
              </a:ext>
            </a:extLst>
          </p:cNvPr>
          <p:cNvSpPr>
            <a:spLocks noChangeArrowheads="1"/>
          </p:cNvSpPr>
          <p:nvPr/>
        </p:nvSpPr>
        <p:spPr bwMode="auto">
          <a:xfrm>
            <a:off x="961808" y="18202899"/>
            <a:ext cx="10055225" cy="914400"/>
          </a:xfrm>
          <a:prstGeom prst="rect">
            <a:avLst/>
          </a:prstGeom>
          <a:solidFill>
            <a:srgbClr val="473757"/>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85" name="Text Box 9">
            <a:extLst>
              <a:ext uri="{FF2B5EF4-FFF2-40B4-BE49-F238E27FC236}">
                <a16:creationId xmlns:a16="http://schemas.microsoft.com/office/drawing/2014/main" id="{F61D48E3-FEA3-40B1-BAD1-B4DA8A1FECA3}"/>
              </a:ext>
            </a:extLst>
          </p:cNvPr>
          <p:cNvSpPr txBox="1">
            <a:spLocks noChangeArrowheads="1"/>
          </p:cNvSpPr>
          <p:nvPr/>
        </p:nvSpPr>
        <p:spPr bwMode="auto">
          <a:xfrm>
            <a:off x="1129310" y="18170355"/>
            <a:ext cx="10058400" cy="9144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lgn="ctr">
              <a:spcBef>
                <a:spcPct val="50000"/>
              </a:spcBef>
            </a:pPr>
            <a:r>
              <a:rPr lang="en-US" sz="4800" b="1" dirty="0">
                <a:solidFill>
                  <a:schemeClr val="bg1"/>
                </a:solidFill>
                <a:latin typeface="+mj-lt"/>
              </a:rPr>
              <a:t>STAR Forward Upgrade</a:t>
            </a:r>
          </a:p>
        </p:txBody>
      </p:sp>
      <p:sp>
        <p:nvSpPr>
          <p:cNvPr id="87" name="TextBox 86">
            <a:extLst>
              <a:ext uri="{FF2B5EF4-FFF2-40B4-BE49-F238E27FC236}">
                <a16:creationId xmlns:a16="http://schemas.microsoft.com/office/drawing/2014/main" id="{81C4A7D2-F35D-44D1-AE6C-19F1B3039190}"/>
              </a:ext>
            </a:extLst>
          </p:cNvPr>
          <p:cNvSpPr txBox="1"/>
          <p:nvPr/>
        </p:nvSpPr>
        <p:spPr>
          <a:xfrm flipH="1">
            <a:off x="11809264" y="6134050"/>
            <a:ext cx="4800600" cy="6247864"/>
          </a:xfrm>
          <a:prstGeom prst="rect">
            <a:avLst/>
          </a:prstGeom>
          <a:noFill/>
        </p:spPr>
        <p:txBody>
          <a:bodyPr wrap="square" rtlCol="0">
            <a:spAutoFit/>
          </a:bodyPr>
          <a:lstStyle/>
          <a:p>
            <a:pPr algn="l"/>
            <a:r>
              <a:rPr lang="en-US" sz="4000" dirty="0"/>
              <a:t>The FST is composed of 3 layers of disks, each with 12 silicon tracking modules. Each module has an “inner” sensor and two “outer” sensors </a:t>
            </a:r>
          </a:p>
          <a:p>
            <a:pPr algn="l"/>
            <a:r>
              <a:rPr lang="en-US" sz="4000" dirty="0"/>
              <a:t>to form the inner and outer rings of the disks.</a:t>
            </a:r>
          </a:p>
        </p:txBody>
      </p:sp>
      <p:sp>
        <p:nvSpPr>
          <p:cNvPr id="43" name="TextBox 42">
            <a:extLst>
              <a:ext uri="{FF2B5EF4-FFF2-40B4-BE49-F238E27FC236}">
                <a16:creationId xmlns:a16="http://schemas.microsoft.com/office/drawing/2014/main" id="{27010F71-C282-4F54-8155-E8B8FC559AE4}"/>
              </a:ext>
            </a:extLst>
          </p:cNvPr>
          <p:cNvSpPr txBox="1"/>
          <p:nvPr/>
        </p:nvSpPr>
        <p:spPr>
          <a:xfrm flipH="1">
            <a:off x="838200" y="19433827"/>
            <a:ext cx="9963507" cy="5084624"/>
          </a:xfrm>
          <a:prstGeom prst="rect">
            <a:avLst/>
          </a:prstGeom>
          <a:noFill/>
        </p:spPr>
        <p:txBody>
          <a:bodyPr wrap="square" rtlCol="0">
            <a:spAutoFit/>
          </a:bodyPr>
          <a:lstStyle/>
          <a:p>
            <a:pPr lvl="1" algn="just"/>
            <a:r>
              <a:rPr lang="en-US" sz="4000" dirty="0"/>
              <a:t>The Forward Upgrade is an ongoing project to update the STAR experiment. This upgrade allows measurements of charged particles closer to the beamline (2.5 &lt;  </a:t>
            </a:r>
            <a:r>
              <a:rPr lang="el-GR" sz="4000" dirty="0">
                <a:latin typeface="+mn-lt"/>
                <a:cs typeface="Calibri" panose="020F0502020204030204" pitchFamily="34" charset="0"/>
              </a:rPr>
              <a:t>η</a:t>
            </a:r>
            <a:r>
              <a:rPr lang="en-US" sz="4000" dirty="0">
                <a:latin typeface="+mn-lt"/>
                <a:cs typeface="Calibri" panose="020F0502020204030204" pitchFamily="34" charset="0"/>
              </a:rPr>
              <a:t>  &lt; 4) than the previous systems allowed. The Forward Upgrade involves the addition of new detectors, including a Forward Silicon Tracker (FST).</a:t>
            </a:r>
            <a:endParaRPr lang="en-US" sz="4000" dirty="0">
              <a:latin typeface="+mn-lt"/>
            </a:endParaRPr>
          </a:p>
        </p:txBody>
      </p:sp>
      <p:pic>
        <p:nvPicPr>
          <p:cNvPr id="5" name="Picture 4">
            <a:extLst>
              <a:ext uri="{FF2B5EF4-FFF2-40B4-BE49-F238E27FC236}">
                <a16:creationId xmlns:a16="http://schemas.microsoft.com/office/drawing/2014/main" id="{8186AF77-E59E-4B9F-B529-5C9685F21B73}"/>
              </a:ext>
            </a:extLst>
          </p:cNvPr>
          <p:cNvPicPr>
            <a:picLocks noChangeAspect="1"/>
          </p:cNvPicPr>
          <p:nvPr/>
        </p:nvPicPr>
        <p:blipFill>
          <a:blip r:embed="rId7"/>
          <a:stretch>
            <a:fillRect/>
          </a:stretch>
        </p:blipFill>
        <p:spPr>
          <a:xfrm>
            <a:off x="1905000" y="24688800"/>
            <a:ext cx="8233384" cy="5486400"/>
          </a:xfrm>
          <a:prstGeom prst="rect">
            <a:avLst/>
          </a:prstGeom>
        </p:spPr>
      </p:pic>
      <p:sp>
        <p:nvSpPr>
          <p:cNvPr id="6" name="TextBox 5">
            <a:extLst>
              <a:ext uri="{FF2B5EF4-FFF2-40B4-BE49-F238E27FC236}">
                <a16:creationId xmlns:a16="http://schemas.microsoft.com/office/drawing/2014/main" id="{C9516E63-CE2B-4C7C-A7CF-A6E0D80BBC4E}"/>
              </a:ext>
            </a:extLst>
          </p:cNvPr>
          <p:cNvSpPr txBox="1"/>
          <p:nvPr/>
        </p:nvSpPr>
        <p:spPr>
          <a:xfrm>
            <a:off x="4172567" y="30301286"/>
            <a:ext cx="3191515" cy="461665"/>
          </a:xfrm>
          <a:prstGeom prst="rect">
            <a:avLst/>
          </a:prstGeom>
          <a:noFill/>
        </p:spPr>
        <p:txBody>
          <a:bodyPr wrap="none" rtlCol="0">
            <a:spAutoFit/>
          </a:bodyPr>
          <a:lstStyle/>
          <a:p>
            <a:r>
              <a:rPr lang="en-US" dirty="0"/>
              <a:t>Forward Silicon Tracker</a:t>
            </a:r>
          </a:p>
        </p:txBody>
      </p:sp>
      <p:sp>
        <p:nvSpPr>
          <p:cNvPr id="13" name="TextBox 12">
            <a:extLst>
              <a:ext uri="{FF2B5EF4-FFF2-40B4-BE49-F238E27FC236}">
                <a16:creationId xmlns:a16="http://schemas.microsoft.com/office/drawing/2014/main" id="{9252306B-647D-46AB-8AC8-974258276F5C}"/>
              </a:ext>
            </a:extLst>
          </p:cNvPr>
          <p:cNvSpPr txBox="1"/>
          <p:nvPr/>
        </p:nvSpPr>
        <p:spPr>
          <a:xfrm>
            <a:off x="18103935" y="6388557"/>
            <a:ext cx="1299587" cy="461665"/>
          </a:xfrm>
          <a:prstGeom prst="rect">
            <a:avLst/>
          </a:prstGeom>
          <a:noFill/>
        </p:spPr>
        <p:txBody>
          <a:bodyPr wrap="none" rtlCol="0">
            <a:spAutoFit/>
          </a:bodyPr>
          <a:lstStyle/>
          <a:p>
            <a:r>
              <a:rPr lang="en-US" dirty="0"/>
              <a:t>FST disk</a:t>
            </a:r>
          </a:p>
        </p:txBody>
      </p:sp>
      <p:sp>
        <p:nvSpPr>
          <p:cNvPr id="14" name="TextBox 13">
            <a:extLst>
              <a:ext uri="{FF2B5EF4-FFF2-40B4-BE49-F238E27FC236}">
                <a16:creationId xmlns:a16="http://schemas.microsoft.com/office/drawing/2014/main" id="{78F5A6A2-B93A-49D7-8D8D-94F0E15685B6}"/>
              </a:ext>
            </a:extLst>
          </p:cNvPr>
          <p:cNvSpPr txBox="1"/>
          <p:nvPr/>
        </p:nvSpPr>
        <p:spPr>
          <a:xfrm>
            <a:off x="13569166" y="12694561"/>
            <a:ext cx="1697902" cy="461665"/>
          </a:xfrm>
          <a:prstGeom prst="rect">
            <a:avLst/>
          </a:prstGeom>
          <a:noFill/>
        </p:spPr>
        <p:txBody>
          <a:bodyPr wrap="none" rtlCol="0">
            <a:spAutoFit/>
          </a:bodyPr>
          <a:lstStyle/>
          <a:p>
            <a:r>
              <a:rPr lang="en-US" dirty="0"/>
              <a:t>Inner sensor</a:t>
            </a:r>
          </a:p>
        </p:txBody>
      </p:sp>
      <p:sp>
        <p:nvSpPr>
          <p:cNvPr id="16" name="TextBox 15">
            <a:extLst>
              <a:ext uri="{FF2B5EF4-FFF2-40B4-BE49-F238E27FC236}">
                <a16:creationId xmlns:a16="http://schemas.microsoft.com/office/drawing/2014/main" id="{713FCBAA-5BAB-479A-8CD9-2B24E431F49D}"/>
              </a:ext>
            </a:extLst>
          </p:cNvPr>
          <p:cNvSpPr txBox="1"/>
          <p:nvPr/>
        </p:nvSpPr>
        <p:spPr>
          <a:xfrm>
            <a:off x="17672785" y="12694561"/>
            <a:ext cx="1869423" cy="461665"/>
          </a:xfrm>
          <a:prstGeom prst="rect">
            <a:avLst/>
          </a:prstGeom>
          <a:noFill/>
        </p:spPr>
        <p:txBody>
          <a:bodyPr wrap="none" rtlCol="0">
            <a:spAutoFit/>
          </a:bodyPr>
          <a:lstStyle/>
          <a:p>
            <a:r>
              <a:rPr lang="en-US" dirty="0"/>
              <a:t>Outer sensors</a:t>
            </a:r>
          </a:p>
        </p:txBody>
      </p:sp>
      <p:pic>
        <p:nvPicPr>
          <p:cNvPr id="18" name="Picture 17">
            <a:extLst>
              <a:ext uri="{FF2B5EF4-FFF2-40B4-BE49-F238E27FC236}">
                <a16:creationId xmlns:a16="http://schemas.microsoft.com/office/drawing/2014/main" id="{52EBEDFD-BA94-4E75-A48D-4C95433A015F}"/>
              </a:ext>
            </a:extLst>
          </p:cNvPr>
          <p:cNvPicPr>
            <a:picLocks noChangeAspect="1"/>
          </p:cNvPicPr>
          <p:nvPr/>
        </p:nvPicPr>
        <p:blipFill>
          <a:blip r:embed="rId8"/>
          <a:stretch>
            <a:fillRect/>
          </a:stretch>
        </p:blipFill>
        <p:spPr>
          <a:xfrm>
            <a:off x="12156496" y="25664160"/>
            <a:ext cx="3671841" cy="5120640"/>
          </a:xfrm>
          <a:prstGeom prst="rect">
            <a:avLst/>
          </a:prstGeom>
        </p:spPr>
      </p:pic>
      <p:sp>
        <p:nvSpPr>
          <p:cNvPr id="19" name="TextBox 18">
            <a:extLst>
              <a:ext uri="{FF2B5EF4-FFF2-40B4-BE49-F238E27FC236}">
                <a16:creationId xmlns:a16="http://schemas.microsoft.com/office/drawing/2014/main" id="{7751257E-B04C-402A-8DA0-AADA31BB2B9D}"/>
              </a:ext>
            </a:extLst>
          </p:cNvPr>
          <p:cNvSpPr txBox="1"/>
          <p:nvPr/>
        </p:nvSpPr>
        <p:spPr>
          <a:xfrm>
            <a:off x="11970698" y="19319617"/>
            <a:ext cx="9126225" cy="9325630"/>
          </a:xfrm>
          <a:prstGeom prst="rect">
            <a:avLst/>
          </a:prstGeom>
          <a:noFill/>
        </p:spPr>
        <p:txBody>
          <a:bodyPr wrap="square" rtlCol="0">
            <a:spAutoFit/>
          </a:bodyPr>
          <a:lstStyle/>
          <a:p>
            <a:pPr algn="just"/>
            <a:r>
              <a:rPr lang="en-US" sz="4000" dirty="0"/>
              <a:t>In order to quantify how close to the design positions the assembled sensors are, a survey of the  modules was performed. This involved</a:t>
            </a:r>
            <a:r>
              <a:rPr lang="en-US" sz="4000" dirty="0">
                <a:latin typeface="+mn-lt"/>
              </a:rPr>
              <a:t> </a:t>
            </a:r>
            <a:r>
              <a:rPr lang="en-US" sz="4000" b="0" i="0" dirty="0">
                <a:solidFill>
                  <a:srgbClr val="222222"/>
                </a:solidFill>
                <a:effectLst/>
                <a:latin typeface="+mn-lt"/>
              </a:rPr>
              <a:t>measuring the positions of certain features (key points) on the sensors with respect to reference points on the module. </a:t>
            </a:r>
            <a:r>
              <a:rPr lang="en-US" sz="4000" dirty="0"/>
              <a:t>This way, offsets in the assembled tracker can be accounted for by using alignment matrices to transfer from ideal to real coordinates. </a:t>
            </a:r>
          </a:p>
          <a:p>
            <a:pPr algn="l"/>
            <a:endParaRPr lang="en-US" sz="4000" dirty="0"/>
          </a:p>
          <a:p>
            <a:pPr algn="l"/>
            <a:endParaRPr lang="en-US" sz="4000" dirty="0"/>
          </a:p>
          <a:p>
            <a:pPr algn="l"/>
            <a:endParaRPr lang="en-US" sz="4000" dirty="0"/>
          </a:p>
          <a:p>
            <a:pPr algn="l"/>
            <a:endParaRPr lang="en-US" sz="4000" dirty="0"/>
          </a:p>
          <a:p>
            <a:pPr algn="l"/>
            <a:endParaRPr lang="en-US" sz="4000" dirty="0"/>
          </a:p>
        </p:txBody>
      </p:sp>
      <p:pic>
        <p:nvPicPr>
          <p:cNvPr id="2049" name="Picture 2048">
            <a:extLst>
              <a:ext uri="{FF2B5EF4-FFF2-40B4-BE49-F238E27FC236}">
                <a16:creationId xmlns:a16="http://schemas.microsoft.com/office/drawing/2014/main" id="{1D4196AD-F7C4-4455-89CC-8CDCAB440ABF}"/>
              </a:ext>
            </a:extLst>
          </p:cNvPr>
          <p:cNvPicPr>
            <a:picLocks noChangeAspect="1"/>
          </p:cNvPicPr>
          <p:nvPr/>
        </p:nvPicPr>
        <p:blipFill>
          <a:blip r:embed="rId9"/>
          <a:stretch>
            <a:fillRect/>
          </a:stretch>
        </p:blipFill>
        <p:spPr>
          <a:xfrm>
            <a:off x="16535399" y="25664160"/>
            <a:ext cx="4590128" cy="5120640"/>
          </a:xfrm>
          <a:prstGeom prst="rect">
            <a:avLst/>
          </a:prstGeom>
        </p:spPr>
      </p:pic>
      <p:sp>
        <p:nvSpPr>
          <p:cNvPr id="2059" name="TextBox 2058">
            <a:extLst>
              <a:ext uri="{FF2B5EF4-FFF2-40B4-BE49-F238E27FC236}">
                <a16:creationId xmlns:a16="http://schemas.microsoft.com/office/drawing/2014/main" id="{28A5EEE9-C0FC-45E6-9B8C-58EA9F8FBB1B}"/>
              </a:ext>
            </a:extLst>
          </p:cNvPr>
          <p:cNvSpPr txBox="1"/>
          <p:nvPr/>
        </p:nvSpPr>
        <p:spPr>
          <a:xfrm>
            <a:off x="22485854" y="6010455"/>
            <a:ext cx="9560817" cy="1938992"/>
          </a:xfrm>
          <a:prstGeom prst="rect">
            <a:avLst/>
          </a:prstGeom>
          <a:noFill/>
        </p:spPr>
        <p:txBody>
          <a:bodyPr wrap="square" rtlCol="0">
            <a:spAutoFit/>
          </a:bodyPr>
          <a:lstStyle/>
          <a:p>
            <a:pPr algn="just"/>
            <a:r>
              <a:rPr lang="en-US" sz="4000" dirty="0"/>
              <a:t>First, the positions of each reference point on each module were plotted to provide an overview of the survey data.</a:t>
            </a:r>
          </a:p>
        </p:txBody>
      </p:sp>
      <p:sp>
        <p:nvSpPr>
          <p:cNvPr id="2063" name="TextBox 2062">
            <a:extLst>
              <a:ext uri="{FF2B5EF4-FFF2-40B4-BE49-F238E27FC236}">
                <a16:creationId xmlns:a16="http://schemas.microsoft.com/office/drawing/2014/main" id="{D719C01D-9759-4117-886A-73EB84B195FE}"/>
              </a:ext>
            </a:extLst>
          </p:cNvPr>
          <p:cNvSpPr txBox="1"/>
          <p:nvPr/>
        </p:nvSpPr>
        <p:spPr>
          <a:xfrm rot="10800000" flipV="1">
            <a:off x="22480124" y="7784842"/>
            <a:ext cx="9365746" cy="5016758"/>
          </a:xfrm>
          <a:prstGeom prst="rect">
            <a:avLst/>
          </a:prstGeom>
          <a:noFill/>
        </p:spPr>
        <p:txBody>
          <a:bodyPr wrap="square" rtlCol="0">
            <a:spAutoFit/>
          </a:bodyPr>
          <a:lstStyle/>
          <a:p>
            <a:pPr algn="just"/>
            <a:r>
              <a:rPr lang="en-US" sz="4000" dirty="0"/>
              <a:t>	Below is an example of one such histogram, with the blue lines</a:t>
            </a:r>
            <a:r>
              <a:rPr lang="en-US" sz="4000" dirty="0">
                <a:latin typeface="+mn-lt"/>
              </a:rPr>
              <a:t> </a:t>
            </a:r>
            <a:r>
              <a:rPr lang="en-US" sz="4000" b="0" i="0" dirty="0">
                <a:solidFill>
                  <a:srgbClr val="222222"/>
                </a:solidFill>
                <a:effectLst/>
                <a:latin typeface="+mn-lt"/>
              </a:rPr>
              <a:t>showing the measured positions for one key point (Left Pad Array Intersection Point) </a:t>
            </a:r>
            <a:r>
              <a:rPr lang="en-US" sz="4000" dirty="0"/>
              <a:t>for all modules, and the red line showing the ideal position for that reference point. It is clear from this plot that there is some offset between the measured and ideal positions.</a:t>
            </a:r>
          </a:p>
        </p:txBody>
      </p:sp>
      <p:sp>
        <p:nvSpPr>
          <p:cNvPr id="2066" name="TextBox 2065">
            <a:extLst>
              <a:ext uri="{FF2B5EF4-FFF2-40B4-BE49-F238E27FC236}">
                <a16:creationId xmlns:a16="http://schemas.microsoft.com/office/drawing/2014/main" id="{D53BACC4-377C-426C-B548-A544FB330095}"/>
              </a:ext>
            </a:extLst>
          </p:cNvPr>
          <p:cNvSpPr txBox="1"/>
          <p:nvPr/>
        </p:nvSpPr>
        <p:spPr>
          <a:xfrm>
            <a:off x="22468525" y="19433827"/>
            <a:ext cx="9230676" cy="3785652"/>
          </a:xfrm>
          <a:prstGeom prst="rect">
            <a:avLst/>
          </a:prstGeom>
          <a:noFill/>
        </p:spPr>
        <p:txBody>
          <a:bodyPr wrap="square" rtlCol="0">
            <a:spAutoFit/>
          </a:bodyPr>
          <a:lstStyle/>
          <a:p>
            <a:pPr algn="just"/>
            <a:r>
              <a:rPr lang="en-US" sz="4000" dirty="0"/>
              <a:t>The matrices will be applied to the ideal coordinates to transform them into the measured coordinates. There are two matrices per sensor: one, which transfers the positions, and one, which rotates the axes.</a:t>
            </a:r>
          </a:p>
        </p:txBody>
      </p:sp>
      <p:sp>
        <p:nvSpPr>
          <p:cNvPr id="3" name="TextBox 2">
            <a:extLst>
              <a:ext uri="{FF2B5EF4-FFF2-40B4-BE49-F238E27FC236}">
                <a16:creationId xmlns:a16="http://schemas.microsoft.com/office/drawing/2014/main" id="{6C930C1B-3BCA-4574-848D-EB4D9E51F0D9}"/>
              </a:ext>
            </a:extLst>
          </p:cNvPr>
          <p:cNvSpPr txBox="1"/>
          <p:nvPr/>
        </p:nvSpPr>
        <p:spPr>
          <a:xfrm>
            <a:off x="22555200" y="22479000"/>
            <a:ext cx="6096000" cy="3170099"/>
          </a:xfrm>
          <a:prstGeom prst="rect">
            <a:avLst/>
          </a:prstGeom>
          <a:noFill/>
        </p:spPr>
        <p:txBody>
          <a:bodyPr wrap="square" rtlCol="0">
            <a:spAutoFit/>
          </a:bodyPr>
          <a:lstStyle/>
          <a:p>
            <a:pPr algn="l"/>
            <a:r>
              <a:rPr lang="en-US" sz="4000" dirty="0"/>
              <a:t>	 The transfer matrices were found by calculating the difference between the measured center and ideal center of each sensor.</a:t>
            </a:r>
          </a:p>
        </p:txBody>
      </p:sp>
      <p:pic>
        <p:nvPicPr>
          <p:cNvPr id="8" name="Picture 7">
            <a:extLst>
              <a:ext uri="{FF2B5EF4-FFF2-40B4-BE49-F238E27FC236}">
                <a16:creationId xmlns:a16="http://schemas.microsoft.com/office/drawing/2014/main" id="{D6377B9C-1139-4225-92DC-7346304570E3}"/>
              </a:ext>
            </a:extLst>
          </p:cNvPr>
          <p:cNvPicPr>
            <a:picLocks noChangeAspect="1"/>
          </p:cNvPicPr>
          <p:nvPr/>
        </p:nvPicPr>
        <p:blipFill>
          <a:blip r:embed="rId10"/>
          <a:stretch>
            <a:fillRect/>
          </a:stretch>
        </p:blipFill>
        <p:spPr>
          <a:xfrm>
            <a:off x="28210642" y="22652709"/>
            <a:ext cx="3488560" cy="2769041"/>
          </a:xfrm>
          <a:prstGeom prst="rect">
            <a:avLst/>
          </a:prstGeom>
        </p:spPr>
      </p:pic>
      <p:grpSp>
        <p:nvGrpSpPr>
          <p:cNvPr id="11" name="Group 10">
            <a:extLst>
              <a:ext uri="{FF2B5EF4-FFF2-40B4-BE49-F238E27FC236}">
                <a16:creationId xmlns:a16="http://schemas.microsoft.com/office/drawing/2014/main" id="{B44F582C-358C-4C61-B24F-984A12D9B3CA}"/>
              </a:ext>
            </a:extLst>
          </p:cNvPr>
          <p:cNvGrpSpPr/>
          <p:nvPr/>
        </p:nvGrpSpPr>
        <p:grpSpPr>
          <a:xfrm>
            <a:off x="22132897" y="25526999"/>
            <a:ext cx="3679767" cy="3782295"/>
            <a:chOff x="51254685" y="12112320"/>
            <a:chExt cx="4965920" cy="4621758"/>
          </a:xfrm>
        </p:grpSpPr>
        <p:sp>
          <p:nvSpPr>
            <p:cNvPr id="82" name="Plus Sign 81">
              <a:extLst>
                <a:ext uri="{FF2B5EF4-FFF2-40B4-BE49-F238E27FC236}">
                  <a16:creationId xmlns:a16="http://schemas.microsoft.com/office/drawing/2014/main" id="{CAA19DD8-9427-4D96-951E-D75E102F9D70}"/>
                </a:ext>
              </a:extLst>
            </p:cNvPr>
            <p:cNvSpPr/>
            <p:nvPr/>
          </p:nvSpPr>
          <p:spPr>
            <a:xfrm>
              <a:off x="54840217" y="13286449"/>
              <a:ext cx="609600" cy="591403"/>
            </a:xfrm>
            <a:prstGeom prst="mathPlus">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Multiplication Sign 87">
              <a:extLst>
                <a:ext uri="{FF2B5EF4-FFF2-40B4-BE49-F238E27FC236}">
                  <a16:creationId xmlns:a16="http://schemas.microsoft.com/office/drawing/2014/main" id="{F9716111-4E38-4CCC-AA53-03D3B6E14296}"/>
                </a:ext>
              </a:extLst>
            </p:cNvPr>
            <p:cNvSpPr/>
            <p:nvPr/>
          </p:nvSpPr>
          <p:spPr>
            <a:xfrm>
              <a:off x="53898421" y="12337507"/>
              <a:ext cx="609600" cy="664191"/>
            </a:xfrm>
            <a:prstGeom prst="mathMultiply">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Multiplication Sign 88">
              <a:extLst>
                <a:ext uri="{FF2B5EF4-FFF2-40B4-BE49-F238E27FC236}">
                  <a16:creationId xmlns:a16="http://schemas.microsoft.com/office/drawing/2014/main" id="{813EBC78-CB19-4996-B570-4F989E726B98}"/>
                </a:ext>
              </a:extLst>
            </p:cNvPr>
            <p:cNvSpPr/>
            <p:nvPr/>
          </p:nvSpPr>
          <p:spPr>
            <a:xfrm>
              <a:off x="52044600" y="15537907"/>
              <a:ext cx="609600" cy="664191"/>
            </a:xfrm>
            <a:prstGeom prst="mathMultiply">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TextBox 89">
              <a:extLst>
                <a:ext uri="{FF2B5EF4-FFF2-40B4-BE49-F238E27FC236}">
                  <a16:creationId xmlns:a16="http://schemas.microsoft.com/office/drawing/2014/main" id="{1D7180FB-56F6-46C0-A09B-D202006AAA33}"/>
                </a:ext>
              </a:extLst>
            </p:cNvPr>
            <p:cNvSpPr txBox="1"/>
            <p:nvPr/>
          </p:nvSpPr>
          <p:spPr>
            <a:xfrm>
              <a:off x="55208790" y="13647019"/>
              <a:ext cx="1011815" cy="461665"/>
            </a:xfrm>
            <a:prstGeom prst="rect">
              <a:avLst/>
            </a:prstGeom>
            <a:noFill/>
          </p:spPr>
          <p:txBody>
            <a:bodyPr wrap="none" rtlCol="0">
              <a:spAutoFit/>
            </a:bodyPr>
            <a:lstStyle/>
            <a:p>
              <a:r>
                <a:rPr lang="en-US" dirty="0">
                  <a:solidFill>
                    <a:schemeClr val="bg1"/>
                  </a:solidFill>
                  <a:highlight>
                    <a:srgbClr val="000000"/>
                  </a:highlight>
                </a:rPr>
                <a:t> ideal </a:t>
              </a:r>
              <a:r>
                <a:rPr lang="en-US" dirty="0">
                  <a:solidFill>
                    <a:schemeClr val="bg1"/>
                  </a:solidFill>
                </a:rPr>
                <a:t>.</a:t>
              </a:r>
            </a:p>
          </p:txBody>
        </p:sp>
        <p:sp>
          <p:nvSpPr>
            <p:cNvPr id="91" name="TextBox 90">
              <a:extLst>
                <a:ext uri="{FF2B5EF4-FFF2-40B4-BE49-F238E27FC236}">
                  <a16:creationId xmlns:a16="http://schemas.microsoft.com/office/drawing/2014/main" id="{FA3E6AB2-B2FF-454E-8EDE-7BF57A513B7D}"/>
                </a:ext>
              </a:extLst>
            </p:cNvPr>
            <p:cNvSpPr txBox="1"/>
            <p:nvPr/>
          </p:nvSpPr>
          <p:spPr>
            <a:xfrm>
              <a:off x="54269457" y="12112320"/>
              <a:ext cx="875560" cy="461665"/>
            </a:xfrm>
            <a:prstGeom prst="rect">
              <a:avLst/>
            </a:prstGeom>
            <a:noFill/>
          </p:spPr>
          <p:txBody>
            <a:bodyPr wrap="none" rtlCol="0">
              <a:spAutoFit/>
            </a:bodyPr>
            <a:lstStyle/>
            <a:p>
              <a:r>
                <a:rPr lang="en-US" dirty="0">
                  <a:solidFill>
                    <a:schemeClr val="bg1"/>
                  </a:solidFill>
                  <a:highlight>
                    <a:srgbClr val="000000"/>
                  </a:highlight>
                </a:rPr>
                <a:t> real </a:t>
              </a:r>
              <a:r>
                <a:rPr lang="en-US" dirty="0">
                  <a:solidFill>
                    <a:schemeClr val="bg1"/>
                  </a:solidFill>
                </a:rPr>
                <a:t>.</a:t>
              </a:r>
            </a:p>
          </p:txBody>
        </p:sp>
        <p:sp>
          <p:nvSpPr>
            <p:cNvPr id="92" name="TextBox 91">
              <a:extLst>
                <a:ext uri="{FF2B5EF4-FFF2-40B4-BE49-F238E27FC236}">
                  <a16:creationId xmlns:a16="http://schemas.microsoft.com/office/drawing/2014/main" id="{3F5B3310-5FEF-4F43-95B6-9624856CDEB7}"/>
                </a:ext>
              </a:extLst>
            </p:cNvPr>
            <p:cNvSpPr txBox="1"/>
            <p:nvPr/>
          </p:nvSpPr>
          <p:spPr>
            <a:xfrm>
              <a:off x="51254685" y="16169949"/>
              <a:ext cx="2070696" cy="564129"/>
            </a:xfrm>
            <a:prstGeom prst="rect">
              <a:avLst/>
            </a:prstGeom>
            <a:noFill/>
          </p:spPr>
          <p:txBody>
            <a:bodyPr wrap="none" rtlCol="0">
              <a:spAutoFit/>
            </a:bodyPr>
            <a:lstStyle/>
            <a:p>
              <a:r>
                <a:rPr lang="en-US" dirty="0">
                  <a:solidFill>
                    <a:schemeClr val="bg1"/>
                  </a:solidFill>
                  <a:highlight>
                    <a:srgbClr val="000000"/>
                  </a:highlight>
                </a:rPr>
                <a:t> CENTER</a:t>
              </a:r>
              <a:r>
                <a:rPr lang="en-US" dirty="0">
                  <a:solidFill>
                    <a:schemeClr val="bg1"/>
                  </a:solidFill>
                </a:rPr>
                <a:t>.</a:t>
              </a:r>
            </a:p>
          </p:txBody>
        </p:sp>
        <p:cxnSp>
          <p:nvCxnSpPr>
            <p:cNvPr id="93" name="Straight Arrow Connector 92">
              <a:extLst>
                <a:ext uri="{FF2B5EF4-FFF2-40B4-BE49-F238E27FC236}">
                  <a16:creationId xmlns:a16="http://schemas.microsoft.com/office/drawing/2014/main" id="{5B18607F-4C23-4170-807D-FC9B9F615D29}"/>
                </a:ext>
              </a:extLst>
            </p:cNvPr>
            <p:cNvCxnSpPr>
              <a:cxnSpLocks/>
            </p:cNvCxnSpPr>
            <p:nvPr/>
          </p:nvCxnSpPr>
          <p:spPr>
            <a:xfrm flipV="1">
              <a:off x="52381273" y="12710126"/>
              <a:ext cx="1821948" cy="3066197"/>
            </a:xfrm>
            <a:prstGeom prst="straightConnector1">
              <a:avLst/>
            </a:prstGeom>
            <a:ln w="57150">
              <a:solidFill>
                <a:schemeClr val="tx2"/>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94" name="Straight Arrow Connector 93">
              <a:extLst>
                <a:ext uri="{FF2B5EF4-FFF2-40B4-BE49-F238E27FC236}">
                  <a16:creationId xmlns:a16="http://schemas.microsoft.com/office/drawing/2014/main" id="{55C2C6B2-8C1F-4BB2-B264-8F4C11CE0AAF}"/>
                </a:ext>
              </a:extLst>
            </p:cNvPr>
            <p:cNvCxnSpPr>
              <a:cxnSpLocks/>
            </p:cNvCxnSpPr>
            <p:nvPr/>
          </p:nvCxnSpPr>
          <p:spPr>
            <a:xfrm flipV="1">
              <a:off x="52381273" y="13579454"/>
              <a:ext cx="2763744" cy="2250026"/>
            </a:xfrm>
            <a:prstGeom prst="straightConnector1">
              <a:avLst/>
            </a:prstGeom>
            <a:ln w="57150">
              <a:solidFill>
                <a:schemeClr val="tx2"/>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95" name="Arc 94">
              <a:extLst>
                <a:ext uri="{FF2B5EF4-FFF2-40B4-BE49-F238E27FC236}">
                  <a16:creationId xmlns:a16="http://schemas.microsoft.com/office/drawing/2014/main" id="{F09A3C83-9B5E-4622-8042-FD1738964BCF}"/>
                </a:ext>
              </a:extLst>
            </p:cNvPr>
            <p:cNvSpPr/>
            <p:nvPr/>
          </p:nvSpPr>
          <p:spPr>
            <a:xfrm rot="1014452">
              <a:off x="52490351" y="14294453"/>
              <a:ext cx="1255594" cy="1155930"/>
            </a:xfrm>
            <a:prstGeom prst="arc">
              <a:avLst>
                <a:gd name="adj1" fmla="val 16200000"/>
                <a:gd name="adj2" fmla="val 20006103"/>
              </a:avLst>
            </a:prstGeom>
            <a:ln w="38100">
              <a:solidFill>
                <a:schemeClr val="tx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6" name="TextBox 95">
              <a:extLst>
                <a:ext uri="{FF2B5EF4-FFF2-40B4-BE49-F238E27FC236}">
                  <a16:creationId xmlns:a16="http://schemas.microsoft.com/office/drawing/2014/main" id="{538F215E-D8DB-47AB-8761-5BEE430344CD}"/>
                </a:ext>
              </a:extLst>
            </p:cNvPr>
            <p:cNvSpPr txBox="1"/>
            <p:nvPr/>
          </p:nvSpPr>
          <p:spPr>
            <a:xfrm>
              <a:off x="53344196" y="13877851"/>
              <a:ext cx="560913" cy="714563"/>
            </a:xfrm>
            <a:prstGeom prst="rect">
              <a:avLst/>
            </a:prstGeom>
            <a:noFill/>
          </p:spPr>
          <p:txBody>
            <a:bodyPr wrap="none" rtlCol="0">
              <a:spAutoFit/>
            </a:bodyPr>
            <a:lstStyle/>
            <a:p>
              <a:r>
                <a:rPr lang="en-US" dirty="0">
                  <a:solidFill>
                    <a:schemeClr val="tx1"/>
                  </a:solidFill>
                </a:rPr>
                <a:t> </a:t>
              </a:r>
              <a:r>
                <a:rPr lang="el-GR" sz="3200" dirty="0">
                  <a:solidFill>
                    <a:schemeClr val="tx1"/>
                  </a:solidFill>
                  <a:latin typeface="Calibri" panose="020F0502020204030204" pitchFamily="34" charset="0"/>
                  <a:cs typeface="Calibri" panose="020F0502020204030204" pitchFamily="34" charset="0"/>
                </a:rPr>
                <a:t>θ</a:t>
              </a:r>
              <a:endParaRPr lang="en-US" dirty="0">
                <a:solidFill>
                  <a:schemeClr val="tx1"/>
                </a:solidFill>
              </a:endParaRPr>
            </a:p>
          </p:txBody>
        </p:sp>
      </p:grpSp>
      <p:sp>
        <p:nvSpPr>
          <p:cNvPr id="97" name="TextBox 96">
            <a:extLst>
              <a:ext uri="{FF2B5EF4-FFF2-40B4-BE49-F238E27FC236}">
                <a16:creationId xmlns:a16="http://schemas.microsoft.com/office/drawing/2014/main" id="{8841367B-A832-4381-A34B-C673BBBDC839}"/>
              </a:ext>
            </a:extLst>
          </p:cNvPr>
          <p:cNvSpPr txBox="1"/>
          <p:nvPr/>
        </p:nvSpPr>
        <p:spPr>
          <a:xfrm>
            <a:off x="25815842" y="25533489"/>
            <a:ext cx="6533032" cy="5632311"/>
          </a:xfrm>
          <a:prstGeom prst="rect">
            <a:avLst/>
          </a:prstGeom>
          <a:noFill/>
        </p:spPr>
        <p:txBody>
          <a:bodyPr wrap="square" rtlCol="0">
            <a:spAutoFit/>
          </a:bodyPr>
          <a:lstStyle/>
          <a:p>
            <a:pPr algn="l"/>
            <a:r>
              <a:rPr lang="en-US" sz="4000" b="0" i="0" dirty="0">
                <a:solidFill>
                  <a:srgbClr val="222222"/>
                </a:solidFill>
                <a:effectLst/>
                <a:latin typeface="+mn-lt"/>
              </a:rPr>
              <a:t>For the rotation matrices, the angle difference between the measured “sensor center → key point” vector and the ideal “sensor center → key point” vector was found for key points on the sensor. These angles were then averaged for an overall rotation angle.</a:t>
            </a:r>
            <a:endParaRPr lang="en-US" sz="4000" dirty="0">
              <a:latin typeface="+mn-lt"/>
            </a:endParaRPr>
          </a:p>
        </p:txBody>
      </p:sp>
      <mc:AlternateContent xmlns:mc="http://schemas.openxmlformats.org/markup-compatibility/2006" xmlns:a14="http://schemas.microsoft.com/office/drawing/2010/main">
        <mc:Choice Requires="a14">
          <p:sp>
            <p:nvSpPr>
              <p:cNvPr id="26" name="TextBox 25">
                <a:extLst>
                  <a:ext uri="{FF2B5EF4-FFF2-40B4-BE49-F238E27FC236}">
                    <a16:creationId xmlns:a16="http://schemas.microsoft.com/office/drawing/2014/main" id="{403C457D-67BA-4555-9D19-AB74EBC8B35C}"/>
                  </a:ext>
                </a:extLst>
              </p:cNvPr>
              <p:cNvSpPr txBox="1"/>
              <p:nvPr/>
            </p:nvSpPr>
            <p:spPr>
              <a:xfrm>
                <a:off x="22174200" y="29489400"/>
                <a:ext cx="3686851" cy="790986"/>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𝜃</m:t>
                      </m:r>
                      <m:r>
                        <a:rPr lang="en-US" b="0" i="1" smtClean="0">
                          <a:latin typeface="Cambria Math" panose="02040503050406030204" pitchFamily="18" charset="0"/>
                        </a:rPr>
                        <m:t>=</m:t>
                      </m:r>
                      <m:func>
                        <m:funcPr>
                          <m:ctrlPr>
                            <a:rPr lang="en-US" b="0" i="1" smtClean="0">
                              <a:latin typeface="Cambria Math" panose="02040503050406030204" pitchFamily="18" charset="0"/>
                            </a:rPr>
                          </m:ctrlPr>
                        </m:funcPr>
                        <m:fName>
                          <m:sSup>
                            <m:sSupPr>
                              <m:ctrlPr>
                                <a:rPr lang="en-US" b="0" i="1" smtClean="0">
                                  <a:latin typeface="Cambria Math" panose="02040503050406030204" pitchFamily="18" charset="0"/>
                                </a:rPr>
                              </m:ctrlPr>
                            </m:sSupPr>
                            <m:e>
                              <m:r>
                                <m:rPr>
                                  <m:sty m:val="p"/>
                                </m:rPr>
                                <a:rPr lang="en-US" b="0" i="0" smtClean="0">
                                  <a:latin typeface="Cambria Math" panose="02040503050406030204" pitchFamily="18" charset="0"/>
                                </a:rPr>
                                <m:t>cos</m:t>
                              </m:r>
                            </m:e>
                            <m:sup>
                              <m:r>
                                <a:rPr lang="en-US" b="0" i="1" smtClean="0">
                                  <a:latin typeface="Cambria Math" panose="02040503050406030204" pitchFamily="18" charset="0"/>
                                </a:rPr>
                                <m:t>−1</m:t>
                              </m:r>
                            </m:sup>
                          </m:sSup>
                        </m:fName>
                        <m:e>
                          <m:r>
                            <a:rPr lang="en-US" b="0" i="1" smtClean="0">
                              <a:latin typeface="Cambria Math" panose="02040503050406030204" pitchFamily="18" charset="0"/>
                            </a:rPr>
                            <m:t>(</m:t>
                          </m:r>
                          <m:f>
                            <m:fPr>
                              <m:ctrlPr>
                                <a:rPr lang="en-US" b="0" i="1" smtClean="0">
                                  <a:latin typeface="Cambria Math" panose="02040503050406030204" pitchFamily="18" charset="0"/>
                                </a:rPr>
                              </m:ctrlPr>
                            </m:fPr>
                            <m:num>
                              <m:sSub>
                                <m:sSubPr>
                                  <m:ctrlPr>
                                    <a:rPr lang="en-US" b="0" i="1" smtClean="0">
                                      <a:latin typeface="Cambria Math" panose="02040503050406030204" pitchFamily="18" charset="0"/>
                                    </a:rPr>
                                  </m:ctrlPr>
                                </m:sSubPr>
                                <m:e>
                                  <m:acc>
                                    <m:accPr>
                                      <m:chr m:val="⃗"/>
                                      <m:ctrlPr>
                                        <a:rPr lang="en-US" b="0" i="1" smtClean="0">
                                          <a:latin typeface="Cambria Math" panose="02040503050406030204" pitchFamily="18" charset="0"/>
                                        </a:rPr>
                                      </m:ctrlPr>
                                    </m:accPr>
                                    <m:e>
                                      <m:r>
                                        <a:rPr lang="en-US" b="0" i="1" smtClean="0">
                                          <a:latin typeface="Cambria Math" panose="02040503050406030204" pitchFamily="18" charset="0"/>
                                        </a:rPr>
                                        <m:t>𝑟</m:t>
                                      </m:r>
                                    </m:e>
                                  </m:acc>
                                </m:e>
                                <m:sub>
                                  <m:r>
                                    <a:rPr lang="en-US" b="0" i="1" smtClean="0">
                                      <a:latin typeface="Cambria Math" panose="02040503050406030204" pitchFamily="18" charset="0"/>
                                    </a:rPr>
                                    <m:t>𝑟𝑒𝑎𝑙</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acc>
                                    <m:accPr>
                                      <m:chr m:val="⃗"/>
                                      <m:ctrlPr>
                                        <a:rPr lang="en-US" b="0" i="1" smtClean="0">
                                          <a:latin typeface="Cambria Math" panose="02040503050406030204" pitchFamily="18" charset="0"/>
                                        </a:rPr>
                                      </m:ctrlPr>
                                    </m:accPr>
                                    <m:e>
                                      <m:r>
                                        <a:rPr lang="en-US" b="0" i="1" smtClean="0">
                                          <a:latin typeface="Cambria Math" panose="02040503050406030204" pitchFamily="18" charset="0"/>
                                        </a:rPr>
                                        <m:t>𝑟</m:t>
                                      </m:r>
                                    </m:e>
                                  </m:acc>
                                </m:e>
                                <m:sub>
                                  <m:r>
                                    <a:rPr lang="en-US" b="0" i="1" smtClean="0">
                                      <a:latin typeface="Cambria Math" panose="02040503050406030204" pitchFamily="18" charset="0"/>
                                    </a:rPr>
                                    <m:t>𝑖𝑑𝑒𝑎𝑙</m:t>
                                  </m:r>
                                </m:sub>
                              </m:sSub>
                            </m:num>
                            <m:den>
                              <m:sSub>
                                <m:sSubPr>
                                  <m:ctrlPr>
                                    <a:rPr lang="en-US" b="0" i="1" smtClean="0">
                                      <a:latin typeface="Cambria Math" panose="02040503050406030204" pitchFamily="18" charset="0"/>
                                    </a:rPr>
                                  </m:ctrlPr>
                                </m:sSubPr>
                                <m:e>
                                  <m:r>
                                    <a:rPr lang="en-US" b="0" i="1" smtClean="0">
                                      <a:latin typeface="Cambria Math" panose="02040503050406030204" pitchFamily="18" charset="0"/>
                                    </a:rPr>
                                    <m:t>𝑟</m:t>
                                  </m:r>
                                </m:e>
                                <m:sub>
                                  <m:r>
                                    <a:rPr lang="en-US" b="0" i="1" smtClean="0">
                                      <a:latin typeface="Cambria Math" panose="02040503050406030204" pitchFamily="18" charset="0"/>
                                    </a:rPr>
                                    <m:t>𝑟𝑒𝑎𝑙</m:t>
                                  </m:r>
                                </m:sub>
                              </m:sSub>
                              <m:sSub>
                                <m:sSubPr>
                                  <m:ctrlPr>
                                    <a:rPr lang="en-US" b="0" i="1" smtClean="0">
                                      <a:latin typeface="Cambria Math" panose="02040503050406030204" pitchFamily="18" charset="0"/>
                                    </a:rPr>
                                  </m:ctrlPr>
                                </m:sSubPr>
                                <m:e>
                                  <m:r>
                                    <a:rPr lang="en-US" b="0" i="1" smtClean="0">
                                      <a:latin typeface="Cambria Math" panose="02040503050406030204" pitchFamily="18" charset="0"/>
                                    </a:rPr>
                                    <m:t>𝑟</m:t>
                                  </m:r>
                                </m:e>
                                <m:sub>
                                  <m:r>
                                    <a:rPr lang="en-US" b="0" i="1" smtClean="0">
                                      <a:latin typeface="Cambria Math" panose="02040503050406030204" pitchFamily="18" charset="0"/>
                                    </a:rPr>
                                    <m:t>𝑖𝑑𝑒𝑎𝑙</m:t>
                                  </m:r>
                                </m:sub>
                              </m:sSub>
                            </m:den>
                          </m:f>
                          <m:r>
                            <a:rPr lang="en-US" b="0" i="1" smtClean="0">
                              <a:latin typeface="Cambria Math" panose="02040503050406030204" pitchFamily="18" charset="0"/>
                            </a:rPr>
                            <m:t>)</m:t>
                          </m:r>
                        </m:e>
                      </m:func>
                    </m:oMath>
                  </m:oMathPara>
                </a14:m>
                <a:endParaRPr lang="en-US" dirty="0"/>
              </a:p>
            </p:txBody>
          </p:sp>
        </mc:Choice>
        <mc:Fallback xmlns="">
          <p:sp>
            <p:nvSpPr>
              <p:cNvPr id="26" name="TextBox 25">
                <a:extLst>
                  <a:ext uri="{FF2B5EF4-FFF2-40B4-BE49-F238E27FC236}">
                    <a16:creationId xmlns:a16="http://schemas.microsoft.com/office/drawing/2014/main" id="{403C457D-67BA-4555-9D19-AB74EBC8B35C}"/>
                  </a:ext>
                </a:extLst>
              </p:cNvPr>
              <p:cNvSpPr txBox="1">
                <a:spLocks noRot="1" noChangeAspect="1" noMove="1" noResize="1" noEditPoints="1" noAdjustHandles="1" noChangeArrowheads="1" noChangeShapeType="1" noTextEdit="1"/>
              </p:cNvSpPr>
              <p:nvPr/>
            </p:nvSpPr>
            <p:spPr>
              <a:xfrm>
                <a:off x="22174200" y="29489400"/>
                <a:ext cx="3686851" cy="790986"/>
              </a:xfrm>
              <a:prstGeom prst="rect">
                <a:avLst/>
              </a:prstGeom>
              <a:blipFill>
                <a:blip r:embed="rId1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60" name="TextBox 2059">
                <a:extLst>
                  <a:ext uri="{FF2B5EF4-FFF2-40B4-BE49-F238E27FC236}">
                    <a16:creationId xmlns:a16="http://schemas.microsoft.com/office/drawing/2014/main" id="{6539AA7D-31A2-4854-B6F2-6577EC5C2A1F}"/>
                  </a:ext>
                </a:extLst>
              </p:cNvPr>
              <p:cNvSpPr txBox="1"/>
              <p:nvPr/>
            </p:nvSpPr>
            <p:spPr>
              <a:xfrm>
                <a:off x="23143670" y="26422415"/>
                <a:ext cx="669542"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acc>
                            <m:accPr>
                              <m:chr m:val="⃗"/>
                              <m:ctrlPr>
                                <a:rPr lang="en-US" b="0" i="1" smtClean="0">
                                  <a:latin typeface="Cambria Math" panose="02040503050406030204" pitchFamily="18" charset="0"/>
                                </a:rPr>
                              </m:ctrlPr>
                            </m:accPr>
                            <m:e>
                              <m:r>
                                <a:rPr lang="en-US" b="0" i="1" smtClean="0">
                                  <a:latin typeface="Cambria Math" panose="02040503050406030204" pitchFamily="18" charset="0"/>
                                </a:rPr>
                                <m:t>𝑟</m:t>
                              </m:r>
                            </m:e>
                          </m:acc>
                        </m:e>
                        <m:sub>
                          <m:r>
                            <a:rPr lang="en-US" b="0" i="1" smtClean="0">
                              <a:latin typeface="Cambria Math" panose="02040503050406030204" pitchFamily="18" charset="0"/>
                            </a:rPr>
                            <m:t>𝑟𝑒𝑎𝑙</m:t>
                          </m:r>
                        </m:sub>
                      </m:sSub>
                    </m:oMath>
                  </m:oMathPara>
                </a14:m>
                <a:endParaRPr lang="en-US" dirty="0"/>
              </a:p>
            </p:txBody>
          </p:sp>
        </mc:Choice>
        <mc:Fallback xmlns="">
          <p:sp>
            <p:nvSpPr>
              <p:cNvPr id="2060" name="TextBox 2059">
                <a:extLst>
                  <a:ext uri="{FF2B5EF4-FFF2-40B4-BE49-F238E27FC236}">
                    <a16:creationId xmlns:a16="http://schemas.microsoft.com/office/drawing/2014/main" id="{6539AA7D-31A2-4854-B6F2-6577EC5C2A1F}"/>
                  </a:ext>
                </a:extLst>
              </p:cNvPr>
              <p:cNvSpPr txBox="1">
                <a:spLocks noRot="1" noChangeAspect="1" noMove="1" noResize="1" noEditPoints="1" noAdjustHandles="1" noChangeArrowheads="1" noChangeShapeType="1" noTextEdit="1"/>
              </p:cNvSpPr>
              <p:nvPr/>
            </p:nvSpPr>
            <p:spPr>
              <a:xfrm>
                <a:off x="23143670" y="26422415"/>
                <a:ext cx="669542" cy="369332"/>
              </a:xfrm>
              <a:prstGeom prst="rect">
                <a:avLst/>
              </a:prstGeom>
              <a:blipFill>
                <a:blip r:embed="rId15"/>
                <a:stretch>
                  <a:fillRect l="-11009" t="-34426" r="-4587" b="-1639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9" name="TextBox 98">
                <a:extLst>
                  <a:ext uri="{FF2B5EF4-FFF2-40B4-BE49-F238E27FC236}">
                    <a16:creationId xmlns:a16="http://schemas.microsoft.com/office/drawing/2014/main" id="{62A974D6-AC2D-43A4-85A1-0C99D6B3A6AC}"/>
                  </a:ext>
                </a:extLst>
              </p:cNvPr>
              <p:cNvSpPr txBox="1"/>
              <p:nvPr/>
            </p:nvSpPr>
            <p:spPr>
              <a:xfrm>
                <a:off x="23838862" y="27832161"/>
                <a:ext cx="773738"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acc>
                            <m:accPr>
                              <m:chr m:val="⃗"/>
                              <m:ctrlPr>
                                <a:rPr lang="en-US" b="0" i="1" smtClean="0">
                                  <a:latin typeface="Cambria Math" panose="02040503050406030204" pitchFamily="18" charset="0"/>
                                </a:rPr>
                              </m:ctrlPr>
                            </m:accPr>
                            <m:e>
                              <m:r>
                                <a:rPr lang="en-US" b="0" i="1" smtClean="0">
                                  <a:latin typeface="Cambria Math" panose="02040503050406030204" pitchFamily="18" charset="0"/>
                                </a:rPr>
                                <m:t>𝑟</m:t>
                              </m:r>
                            </m:e>
                          </m:acc>
                        </m:e>
                        <m:sub>
                          <m:r>
                            <a:rPr lang="en-US" b="0" i="1" smtClean="0">
                              <a:latin typeface="Cambria Math" panose="02040503050406030204" pitchFamily="18" charset="0"/>
                            </a:rPr>
                            <m:t>𝑖𝑑𝑒𝑎𝑙</m:t>
                          </m:r>
                        </m:sub>
                      </m:sSub>
                    </m:oMath>
                  </m:oMathPara>
                </a14:m>
                <a:endParaRPr lang="en-US" dirty="0"/>
              </a:p>
            </p:txBody>
          </p:sp>
        </mc:Choice>
        <mc:Fallback xmlns="">
          <p:sp>
            <p:nvSpPr>
              <p:cNvPr id="99" name="TextBox 98">
                <a:extLst>
                  <a:ext uri="{FF2B5EF4-FFF2-40B4-BE49-F238E27FC236}">
                    <a16:creationId xmlns:a16="http://schemas.microsoft.com/office/drawing/2014/main" id="{62A974D6-AC2D-43A4-85A1-0C99D6B3A6AC}"/>
                  </a:ext>
                </a:extLst>
              </p:cNvPr>
              <p:cNvSpPr txBox="1">
                <a:spLocks noRot="1" noChangeAspect="1" noMove="1" noResize="1" noEditPoints="1" noAdjustHandles="1" noChangeArrowheads="1" noChangeShapeType="1" noTextEdit="1"/>
              </p:cNvSpPr>
              <p:nvPr/>
            </p:nvSpPr>
            <p:spPr>
              <a:xfrm>
                <a:off x="23838862" y="27832161"/>
                <a:ext cx="773738" cy="369332"/>
              </a:xfrm>
              <a:prstGeom prst="rect">
                <a:avLst/>
              </a:prstGeom>
              <a:blipFill>
                <a:blip r:embed="rId16"/>
                <a:stretch>
                  <a:fillRect l="-9449" t="-36667" r="-3150" b="-18333"/>
                </a:stretch>
              </a:blipFill>
            </p:spPr>
            <p:txBody>
              <a:bodyPr/>
              <a:lstStyle/>
              <a:p>
                <a:r>
                  <a:rPr lang="en-US">
                    <a:noFill/>
                  </a:rPr>
                  <a:t> </a:t>
                </a:r>
              </a:p>
            </p:txBody>
          </p:sp>
        </mc:Fallback>
      </mc:AlternateContent>
      <p:pic>
        <p:nvPicPr>
          <p:cNvPr id="2070" name="Picture 2069" descr="Chart&#10;&#10;Description automatically generated">
            <a:extLst>
              <a:ext uri="{FF2B5EF4-FFF2-40B4-BE49-F238E27FC236}">
                <a16:creationId xmlns:a16="http://schemas.microsoft.com/office/drawing/2014/main" id="{36A77424-2C5E-43FD-972B-F2C064D98C0B}"/>
              </a:ext>
            </a:extLst>
          </p:cNvPr>
          <p:cNvPicPr>
            <a:picLocks noChangeAspect="1"/>
          </p:cNvPicPr>
          <p:nvPr/>
        </p:nvPicPr>
        <p:blipFill rotWithShape="1">
          <a:blip r:embed="rId17"/>
          <a:srcRect t="2160"/>
          <a:stretch/>
        </p:blipFill>
        <p:spPr>
          <a:xfrm>
            <a:off x="23608468" y="13263562"/>
            <a:ext cx="6950789" cy="4618211"/>
          </a:xfrm>
          <a:prstGeom prst="rect">
            <a:avLst/>
          </a:prstGeom>
        </p:spPr>
      </p:pic>
      <p:sp>
        <p:nvSpPr>
          <p:cNvPr id="102" name="TextBox 101">
            <a:extLst>
              <a:ext uri="{FF2B5EF4-FFF2-40B4-BE49-F238E27FC236}">
                <a16:creationId xmlns:a16="http://schemas.microsoft.com/office/drawing/2014/main" id="{888881A2-8525-4F9D-B423-6CF3297C6928}"/>
              </a:ext>
            </a:extLst>
          </p:cNvPr>
          <p:cNvSpPr txBox="1"/>
          <p:nvPr/>
        </p:nvSpPr>
        <p:spPr>
          <a:xfrm>
            <a:off x="25209929" y="12725400"/>
            <a:ext cx="4112665" cy="461665"/>
          </a:xfrm>
          <a:prstGeom prst="rect">
            <a:avLst/>
          </a:prstGeom>
          <a:noFill/>
        </p:spPr>
        <p:txBody>
          <a:bodyPr wrap="none" rtlCol="0">
            <a:spAutoFit/>
          </a:bodyPr>
          <a:lstStyle/>
          <a:p>
            <a:r>
              <a:rPr lang="en-US" dirty="0"/>
              <a:t>Left Pad Array Intersection Plot</a:t>
            </a:r>
          </a:p>
        </p:txBody>
      </p:sp>
      <p:pic>
        <p:nvPicPr>
          <p:cNvPr id="7" name="Picture 6" descr="Chart, histogram&#10;&#10;Description automatically generated">
            <a:extLst>
              <a:ext uri="{FF2B5EF4-FFF2-40B4-BE49-F238E27FC236}">
                <a16:creationId xmlns:a16="http://schemas.microsoft.com/office/drawing/2014/main" id="{5A456BDB-A89F-4352-ACF5-F98B8B0A67B0}"/>
              </a:ext>
            </a:extLst>
          </p:cNvPr>
          <p:cNvPicPr>
            <a:picLocks noChangeAspect="1"/>
          </p:cNvPicPr>
          <p:nvPr/>
        </p:nvPicPr>
        <p:blipFill>
          <a:blip r:embed="rId18"/>
          <a:stretch>
            <a:fillRect/>
          </a:stretch>
        </p:blipFill>
        <p:spPr>
          <a:xfrm>
            <a:off x="33634280" y="6508397"/>
            <a:ext cx="8192483" cy="5563377"/>
          </a:xfrm>
          <a:prstGeom prst="rect">
            <a:avLst/>
          </a:prstGeom>
        </p:spPr>
      </p:pic>
      <p:sp>
        <p:nvSpPr>
          <p:cNvPr id="9" name="TextBox 8">
            <a:extLst>
              <a:ext uri="{FF2B5EF4-FFF2-40B4-BE49-F238E27FC236}">
                <a16:creationId xmlns:a16="http://schemas.microsoft.com/office/drawing/2014/main" id="{FD95E285-2C3B-4FB7-9031-650331399041}"/>
              </a:ext>
            </a:extLst>
          </p:cNvPr>
          <p:cNvSpPr txBox="1"/>
          <p:nvPr/>
        </p:nvSpPr>
        <p:spPr>
          <a:xfrm>
            <a:off x="38785800" y="7162800"/>
            <a:ext cx="2366353" cy="1200329"/>
          </a:xfrm>
          <a:prstGeom prst="rect">
            <a:avLst/>
          </a:prstGeom>
          <a:noFill/>
        </p:spPr>
        <p:txBody>
          <a:bodyPr wrap="none" rtlCol="0">
            <a:spAutoFit/>
          </a:bodyPr>
          <a:lstStyle/>
          <a:p>
            <a:pPr algn="l"/>
            <a:r>
              <a:rPr lang="en-US" dirty="0">
                <a:solidFill>
                  <a:schemeClr val="bg1"/>
                </a:solidFill>
                <a:highlight>
                  <a:srgbClr val="0066FF"/>
                </a:highlight>
              </a:rPr>
              <a:t>Mean = 15.2837</a:t>
            </a:r>
          </a:p>
          <a:p>
            <a:pPr algn="l"/>
            <a:r>
              <a:rPr lang="en-US" dirty="0">
                <a:highlight>
                  <a:srgbClr val="FF5050"/>
                </a:highlight>
              </a:rPr>
              <a:t>Mean = 15.481 </a:t>
            </a:r>
          </a:p>
          <a:p>
            <a:pPr algn="l"/>
            <a:r>
              <a:rPr lang="en-US" dirty="0">
                <a:highlight>
                  <a:srgbClr val="33CC33"/>
                </a:highlight>
              </a:rPr>
              <a:t>Mean = 15.1768 </a:t>
            </a:r>
          </a:p>
        </p:txBody>
      </p:sp>
      <p:sp>
        <p:nvSpPr>
          <p:cNvPr id="98" name="TextBox 97">
            <a:extLst>
              <a:ext uri="{FF2B5EF4-FFF2-40B4-BE49-F238E27FC236}">
                <a16:creationId xmlns:a16="http://schemas.microsoft.com/office/drawing/2014/main" id="{1A6E8F61-4792-49AF-ABD0-E997F9720027}"/>
              </a:ext>
            </a:extLst>
          </p:cNvPr>
          <p:cNvSpPr txBox="1"/>
          <p:nvPr/>
        </p:nvSpPr>
        <p:spPr>
          <a:xfrm>
            <a:off x="35662992" y="5943600"/>
            <a:ext cx="4189608" cy="461665"/>
          </a:xfrm>
          <a:prstGeom prst="rect">
            <a:avLst/>
          </a:prstGeom>
          <a:noFill/>
        </p:spPr>
        <p:txBody>
          <a:bodyPr wrap="none" rtlCol="0">
            <a:spAutoFit/>
          </a:bodyPr>
          <a:lstStyle/>
          <a:p>
            <a:pPr algn="l"/>
            <a:r>
              <a:rPr lang="en-US" dirty="0"/>
              <a:t>Left Pad Array Intersection Plot</a:t>
            </a:r>
          </a:p>
        </p:txBody>
      </p:sp>
      <p:sp>
        <p:nvSpPr>
          <p:cNvPr id="100" name="TextBox 99">
            <a:extLst>
              <a:ext uri="{FF2B5EF4-FFF2-40B4-BE49-F238E27FC236}">
                <a16:creationId xmlns:a16="http://schemas.microsoft.com/office/drawing/2014/main" id="{8113303D-04AE-4A14-A8F0-024E5F49ED8A}"/>
              </a:ext>
            </a:extLst>
          </p:cNvPr>
          <p:cNvSpPr txBox="1"/>
          <p:nvPr/>
        </p:nvSpPr>
        <p:spPr>
          <a:xfrm>
            <a:off x="33111183" y="12192000"/>
            <a:ext cx="9560817" cy="5632311"/>
          </a:xfrm>
          <a:prstGeom prst="rect">
            <a:avLst/>
          </a:prstGeom>
          <a:noFill/>
        </p:spPr>
        <p:txBody>
          <a:bodyPr wrap="square" rtlCol="0">
            <a:spAutoFit/>
          </a:bodyPr>
          <a:lstStyle/>
          <a:p>
            <a:pPr algn="just"/>
            <a:r>
              <a:rPr lang="en-US" sz="4000" dirty="0"/>
              <a:t>Above is a plot of the same point (Left Pad Array Intersection Point) but with the alignment matrices for each module applied to the ideal value. The resulting values are shown as green lines. It can be seen from the mean values that the aligned points are closer to the real values than the ideal value is. This plot is one example of the application of the alignment matrices to the ideal values.</a:t>
            </a:r>
          </a:p>
        </p:txBody>
      </p:sp>
      <p:sp>
        <p:nvSpPr>
          <p:cNvPr id="101" name="TextBox 100">
            <a:extLst>
              <a:ext uri="{FF2B5EF4-FFF2-40B4-BE49-F238E27FC236}">
                <a16:creationId xmlns:a16="http://schemas.microsoft.com/office/drawing/2014/main" id="{965F5A9E-28D4-425E-8A66-B21128F3675D}"/>
              </a:ext>
            </a:extLst>
          </p:cNvPr>
          <p:cNvSpPr txBox="1"/>
          <p:nvPr/>
        </p:nvSpPr>
        <p:spPr>
          <a:xfrm>
            <a:off x="33088174" y="19512950"/>
            <a:ext cx="9560817" cy="5016758"/>
          </a:xfrm>
          <a:prstGeom prst="rect">
            <a:avLst/>
          </a:prstGeom>
          <a:noFill/>
        </p:spPr>
        <p:txBody>
          <a:bodyPr wrap="square" rtlCol="0">
            <a:spAutoFit/>
          </a:bodyPr>
          <a:lstStyle/>
          <a:p>
            <a:pPr algn="just"/>
            <a:r>
              <a:rPr lang="en-US" sz="4000" dirty="0"/>
              <a:t>	Based on comparing the means of real, ideal, and aligned reference points, the matrices created in this process appear to be generally effective at moving the ideal coordinates closer to the real coordinates. Other methods of calculating these matrices may be explored to compare their effectiveness. </a:t>
            </a:r>
          </a:p>
        </p:txBody>
      </p:sp>
      <p:sp>
        <p:nvSpPr>
          <p:cNvPr id="2071" name="TextBox 2070">
            <a:extLst>
              <a:ext uri="{FF2B5EF4-FFF2-40B4-BE49-F238E27FC236}">
                <a16:creationId xmlns:a16="http://schemas.microsoft.com/office/drawing/2014/main" id="{BDCD11B3-E8F9-4473-AC05-E929A4FD817F}"/>
              </a:ext>
            </a:extLst>
          </p:cNvPr>
          <p:cNvSpPr txBox="1"/>
          <p:nvPr/>
        </p:nvSpPr>
        <p:spPr>
          <a:xfrm>
            <a:off x="35292217" y="26330082"/>
            <a:ext cx="4931157" cy="461665"/>
          </a:xfrm>
          <a:prstGeom prst="rect">
            <a:avLst/>
          </a:prstGeom>
          <a:noFill/>
        </p:spPr>
        <p:txBody>
          <a:bodyPr wrap="none" rtlCol="0">
            <a:spAutoFit/>
          </a:bodyPr>
          <a:lstStyle/>
          <a:p>
            <a:r>
              <a:rPr lang="en-US" b="0" i="0" dirty="0">
                <a:effectLst/>
                <a:latin typeface="+mn-lt"/>
              </a:rPr>
              <a:t>US DOE Grant DE-FG02-03ER41243</a:t>
            </a:r>
            <a:endParaRPr lang="en-US" dirty="0">
              <a:latin typeface="+mn-lt"/>
            </a:endParaRPr>
          </a:p>
        </p:txBody>
      </p:sp>
      <p:pic>
        <p:nvPicPr>
          <p:cNvPr id="2064" name="Picture 2063" descr="A picture containing dart, projectile, Ferris wheel, ride&#10;&#10;Description automatically generated">
            <a:extLst>
              <a:ext uri="{FF2B5EF4-FFF2-40B4-BE49-F238E27FC236}">
                <a16:creationId xmlns:a16="http://schemas.microsoft.com/office/drawing/2014/main" id="{B7D0B486-CEA9-4356-96ED-621C0DD0D915}"/>
              </a:ext>
            </a:extLst>
          </p:cNvPr>
          <p:cNvPicPr>
            <a:picLocks noChangeAspect="1"/>
          </p:cNvPicPr>
          <p:nvPr/>
        </p:nvPicPr>
        <p:blipFill rotWithShape="1">
          <a:blip r:embed="rId19"/>
          <a:srcRect l="6612" t="26238" r="8681" b="27168"/>
          <a:stretch/>
        </p:blipFill>
        <p:spPr>
          <a:xfrm>
            <a:off x="15663516" y="6303496"/>
            <a:ext cx="6122304" cy="5962948"/>
          </a:xfrm>
          <a:prstGeom prst="rect">
            <a:avLst/>
          </a:prstGeom>
        </p:spPr>
      </p:pic>
      <p:pic>
        <p:nvPicPr>
          <p:cNvPr id="2068" name="Picture 2067" descr="A picture containing arrow&#10;&#10;Description automatically generated">
            <a:extLst>
              <a:ext uri="{FF2B5EF4-FFF2-40B4-BE49-F238E27FC236}">
                <a16:creationId xmlns:a16="http://schemas.microsoft.com/office/drawing/2014/main" id="{D495882A-73AF-4521-8B94-04F9B63BD1C7}"/>
              </a:ext>
            </a:extLst>
          </p:cNvPr>
          <p:cNvPicPr>
            <a:picLocks noChangeAspect="1"/>
          </p:cNvPicPr>
          <p:nvPr/>
        </p:nvPicPr>
        <p:blipFill rotWithShape="1">
          <a:blip r:embed="rId20"/>
          <a:srcRect t="27319" b="28537"/>
          <a:stretch/>
        </p:blipFill>
        <p:spPr>
          <a:xfrm rot="5400000">
            <a:off x="15841335" y="13310628"/>
            <a:ext cx="5932974" cy="4637477"/>
          </a:xfrm>
          <a:prstGeom prst="rect">
            <a:avLst/>
          </a:prstGeom>
        </p:spPr>
      </p:pic>
      <p:pic>
        <p:nvPicPr>
          <p:cNvPr id="2072" name="Picture 2071" descr="A picture containing graphical user interface&#10;&#10;Description automatically generated">
            <a:extLst>
              <a:ext uri="{FF2B5EF4-FFF2-40B4-BE49-F238E27FC236}">
                <a16:creationId xmlns:a16="http://schemas.microsoft.com/office/drawing/2014/main" id="{3C27001B-52B7-482D-AE7E-4DB48B5A8D4C}"/>
              </a:ext>
            </a:extLst>
          </p:cNvPr>
          <p:cNvPicPr>
            <a:picLocks noChangeAspect="1"/>
          </p:cNvPicPr>
          <p:nvPr/>
        </p:nvPicPr>
        <p:blipFill rotWithShape="1">
          <a:blip r:embed="rId21"/>
          <a:srcRect t="28538" b="29158"/>
          <a:stretch/>
        </p:blipFill>
        <p:spPr>
          <a:xfrm rot="5400000">
            <a:off x="11467423" y="13378737"/>
            <a:ext cx="5742072" cy="4301249"/>
          </a:xfrm>
          <a:prstGeom prst="rect">
            <a:avLst/>
          </a:prstGeom>
        </p:spPr>
      </p:pic>
      <p:sp>
        <p:nvSpPr>
          <p:cNvPr id="2073" name="TextBox 2072">
            <a:extLst>
              <a:ext uri="{FF2B5EF4-FFF2-40B4-BE49-F238E27FC236}">
                <a16:creationId xmlns:a16="http://schemas.microsoft.com/office/drawing/2014/main" id="{D37E21FB-F2D0-4A96-A393-F3076A76C269}"/>
              </a:ext>
            </a:extLst>
          </p:cNvPr>
          <p:cNvSpPr txBox="1"/>
          <p:nvPr/>
        </p:nvSpPr>
        <p:spPr>
          <a:xfrm>
            <a:off x="26831816" y="17458208"/>
            <a:ext cx="662362" cy="461665"/>
          </a:xfrm>
          <a:prstGeom prst="rect">
            <a:avLst/>
          </a:prstGeom>
          <a:noFill/>
        </p:spPr>
        <p:txBody>
          <a:bodyPr wrap="none" rtlCol="0">
            <a:spAutoFit/>
          </a:bodyPr>
          <a:lstStyle/>
          <a:p>
            <a:r>
              <a:rPr lang="en-US" dirty="0">
                <a:solidFill>
                  <a:schemeClr val="tx1">
                    <a:lumMod val="75000"/>
                    <a:lumOff val="25000"/>
                  </a:schemeClr>
                </a:solidFill>
              </a:rPr>
              <a:t>mm</a:t>
            </a:r>
          </a:p>
        </p:txBody>
      </p:sp>
      <p:sp>
        <p:nvSpPr>
          <p:cNvPr id="103" name="TextBox 102">
            <a:extLst>
              <a:ext uri="{FF2B5EF4-FFF2-40B4-BE49-F238E27FC236}">
                <a16:creationId xmlns:a16="http://schemas.microsoft.com/office/drawing/2014/main" id="{579EB5E2-4EDA-4280-81D7-D0ED9D54BC4C}"/>
              </a:ext>
            </a:extLst>
          </p:cNvPr>
          <p:cNvSpPr txBox="1"/>
          <p:nvPr/>
        </p:nvSpPr>
        <p:spPr>
          <a:xfrm>
            <a:off x="37461000" y="11644648"/>
            <a:ext cx="662362" cy="461665"/>
          </a:xfrm>
          <a:prstGeom prst="rect">
            <a:avLst/>
          </a:prstGeom>
          <a:noFill/>
        </p:spPr>
        <p:txBody>
          <a:bodyPr wrap="none" rtlCol="0">
            <a:spAutoFit/>
          </a:bodyPr>
          <a:lstStyle/>
          <a:p>
            <a:r>
              <a:rPr lang="en-US" dirty="0">
                <a:solidFill>
                  <a:schemeClr val="tx1">
                    <a:lumMod val="75000"/>
                    <a:lumOff val="25000"/>
                  </a:schemeClr>
                </a:solidFill>
              </a:rPr>
              <a:t>mm</a:t>
            </a:r>
          </a:p>
        </p:txBody>
      </p:sp>
      <p:sp>
        <p:nvSpPr>
          <p:cNvPr id="105" name="TextBox 104">
            <a:extLst>
              <a:ext uri="{FF2B5EF4-FFF2-40B4-BE49-F238E27FC236}">
                <a16:creationId xmlns:a16="http://schemas.microsoft.com/office/drawing/2014/main" id="{BB18365C-D855-4118-941D-B8ADAA127B14}"/>
              </a:ext>
            </a:extLst>
          </p:cNvPr>
          <p:cNvSpPr txBox="1"/>
          <p:nvPr/>
        </p:nvSpPr>
        <p:spPr>
          <a:xfrm flipH="1">
            <a:off x="1257620" y="6116030"/>
            <a:ext cx="9324181" cy="8094524"/>
          </a:xfrm>
          <a:prstGeom prst="rect">
            <a:avLst/>
          </a:prstGeom>
          <a:noFill/>
        </p:spPr>
        <p:txBody>
          <a:bodyPr wrap="square" rtlCol="0">
            <a:spAutoFit/>
          </a:bodyPr>
          <a:lstStyle/>
          <a:p>
            <a:pPr algn="just"/>
            <a:r>
              <a:rPr lang="en-US" sz="4000" dirty="0"/>
              <a:t>The primary focus of the STAR experiment is to investigate the properties of Quark-Gluon Plasma (QGP). This is a state of matter which can be created in the collisions of the RHIC heavy ion beams at BNL. The STAR experiment also allows for study of spin structure.</a:t>
            </a:r>
          </a:p>
          <a:p>
            <a:pPr algn="just"/>
            <a:r>
              <a:rPr lang="en-US" sz="4000" dirty="0"/>
              <a:t>	The STAR experiment’s measurement capabilities in the forward region will be enhanced by the Forward Upgrade, which will allow for further investigation of QGP and spin structure.</a:t>
            </a:r>
          </a:p>
          <a:p>
            <a:pPr algn="just"/>
            <a:endParaRPr lang="en-US" sz="4000" dirty="0"/>
          </a:p>
        </p:txBody>
      </p:sp>
      <p:pic>
        <p:nvPicPr>
          <p:cNvPr id="10" name="Picture 9">
            <a:extLst>
              <a:ext uri="{FF2B5EF4-FFF2-40B4-BE49-F238E27FC236}">
                <a16:creationId xmlns:a16="http://schemas.microsoft.com/office/drawing/2014/main" id="{4B57B6A0-DCD3-4602-8DFB-F17EF14A4EF8}"/>
              </a:ext>
            </a:extLst>
          </p:cNvPr>
          <p:cNvPicPr>
            <a:picLocks noChangeAspect="1"/>
          </p:cNvPicPr>
          <p:nvPr/>
        </p:nvPicPr>
        <p:blipFill>
          <a:blip r:embed="rId22"/>
          <a:stretch>
            <a:fillRect/>
          </a:stretch>
        </p:blipFill>
        <p:spPr>
          <a:xfrm>
            <a:off x="2971800" y="13661946"/>
            <a:ext cx="5940747" cy="4257927"/>
          </a:xfrm>
          <a:prstGeom prst="rect">
            <a:avLst/>
          </a:prstGeom>
        </p:spPr>
      </p:pic>
    </p:spTree>
  </p:cSld>
  <p:clrMapOvr>
    <a:masterClrMapping/>
  </p:clrMapOvr>
</p:sld>
</file>

<file path=ppt/theme/theme1.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Times"/>
        <a:ea typeface="ＭＳ Ｐゴシック"/>
        <a:cs typeface=""/>
      </a:majorFont>
      <a:minorFont>
        <a:latin typeface="Times"/>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charset="0"/>
            <a:ea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emplate>Physcon19 poster</Template>
  <TotalTime>3956</TotalTime>
  <Words>674</Words>
  <Application>Microsoft Office PowerPoint</Application>
  <PresentationFormat>Custom</PresentationFormat>
  <Paragraphs>49</Paragraphs>
  <Slides>1</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vt:i4>
      </vt:variant>
    </vt:vector>
  </HeadingPairs>
  <TitlesOfParts>
    <vt:vector size="7" baseType="lpstr">
      <vt:lpstr>Calibri</vt:lpstr>
      <vt:lpstr>Cambria Math</vt:lpstr>
      <vt:lpstr>Times</vt:lpstr>
      <vt:lpstr>Warnock Pro Bold</vt:lpstr>
      <vt:lpstr>Warnock Pro SmBd Ital</vt:lpstr>
      <vt:lpstr>Blank Presentation</vt:lpstr>
      <vt:lpstr>PowerPoint Presentation</vt:lpstr>
    </vt:vector>
  </TitlesOfParts>
  <Company>ACU</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Emily Branson</dc:creator>
  <cp:lastModifiedBy>Emily Branson</cp:lastModifiedBy>
  <cp:revision>44</cp:revision>
  <dcterms:created xsi:type="dcterms:W3CDTF">2021-07-26T18:20:28Z</dcterms:created>
  <dcterms:modified xsi:type="dcterms:W3CDTF">2021-10-10T23:21:29Z</dcterms:modified>
</cp:coreProperties>
</file>