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80" r:id="rId4"/>
    <p:sldId id="284" r:id="rId5"/>
    <p:sldId id="264" r:id="rId6"/>
    <p:sldId id="265" r:id="rId7"/>
    <p:sldId id="266" r:id="rId8"/>
    <p:sldId id="276" r:id="rId9"/>
    <p:sldId id="278" r:id="rId10"/>
    <p:sldId id="272" r:id="rId11"/>
    <p:sldId id="281" r:id="rId12"/>
    <p:sldId id="271" r:id="rId13"/>
    <p:sldId id="282" r:id="rId14"/>
    <p:sldId id="258" r:id="rId15"/>
    <p:sldId id="279" r:id="rId16"/>
    <p:sldId id="283" r:id="rId17"/>
    <p:sldId id="285" r:id="rId18"/>
    <p:sldId id="262" r:id="rId19"/>
    <p:sldId id="286" r:id="rId20"/>
    <p:sldId id="287" r:id="rId2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647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FA4124D-611D-461A-99F5-00733F56D451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384AEE1-A72D-4E1C-B119-4B9B56A47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C478-5AE9-46EA-B882-81F3F2741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STAR-logo-base-red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1430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hyperlink" Target="http://www.star.bnl.gov/protected/spectra/ruanlj/TOFrpaper/tofr_beta_p_prplot.gif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153400" cy="19240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Status Update on STAR Upgrades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1676400"/>
            <a:ext cx="7086600" cy="434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Huan Zhong Huang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Department of Physics and Astronomy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University of California at Los Angeles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For the STAR Collaboration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QM2012, Aug 13-18, 2012</a:t>
            </a:r>
          </a:p>
        </p:txBody>
      </p:sp>
      <p:pic>
        <p:nvPicPr>
          <p:cNvPr id="4" name="Picture 4" descr="SC-Banner-CMYK-whitethumb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083053"/>
            <a:ext cx="1731966" cy="67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876800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nner-tpc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533400"/>
            <a:ext cx="4191000" cy="2922059"/>
          </a:xfrm>
          <a:prstGeom prst="rect">
            <a:avLst/>
          </a:prstGeom>
        </p:spPr>
      </p:pic>
      <p:pic>
        <p:nvPicPr>
          <p:cNvPr id="7" name="Picture 6" descr="inner-toc-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492407"/>
            <a:ext cx="3962400" cy="3365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6680" y="152400"/>
            <a:ext cx="8237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Inner TPC Pad Readout Upgrade – </a:t>
            </a:r>
            <a:r>
              <a:rPr lang="en-US" sz="3200" b="1" dirty="0" err="1" smtClean="0">
                <a:solidFill>
                  <a:srgbClr val="FF0000"/>
                </a:solidFill>
              </a:rPr>
              <a:t>iTPad</a:t>
            </a:r>
            <a:r>
              <a:rPr lang="en-US" sz="3200" b="1" dirty="0" smtClean="0">
                <a:solidFill>
                  <a:srgbClr val="FF0000"/>
                </a:solidFill>
              </a:rPr>
              <a:t> Project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19600"/>
            <a:ext cx="5081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Much better tracking and </a:t>
            </a:r>
            <a:r>
              <a:rPr lang="en-US" sz="2000" b="1" dirty="0" err="1" smtClean="0">
                <a:solidFill>
                  <a:schemeClr val="tx2"/>
                </a:solidFill>
              </a:rPr>
              <a:t>dE</a:t>
            </a:r>
            <a:r>
              <a:rPr lang="en-US" sz="2000" b="1" dirty="0" smtClean="0">
                <a:solidFill>
                  <a:schemeClr val="tx2"/>
                </a:solidFill>
              </a:rPr>
              <a:t>/</a:t>
            </a:r>
            <a:r>
              <a:rPr lang="en-US" sz="2000" b="1" dirty="0" err="1" smtClean="0">
                <a:solidFill>
                  <a:schemeClr val="tx2"/>
                </a:solidFill>
              </a:rPr>
              <a:t>dx</a:t>
            </a:r>
            <a:r>
              <a:rPr lang="en-US" sz="2000" b="1" dirty="0" smtClean="0">
                <a:solidFill>
                  <a:schemeClr val="tx2"/>
                </a:solidFill>
              </a:rPr>
              <a:t> PID capability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Symbol" pitchFamily="18" charset="2"/>
              </a:rPr>
              <a:t>h </a:t>
            </a:r>
            <a:r>
              <a:rPr lang="en-US" sz="2000" b="1" dirty="0" smtClean="0">
                <a:solidFill>
                  <a:schemeClr val="tx2"/>
                </a:solidFill>
              </a:rPr>
              <a:t>1.0-1.7 region -- broad physics impact on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	transverse spin physics program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	</a:t>
            </a:r>
            <a:r>
              <a:rPr lang="en-US" sz="2000" b="1" dirty="0" err="1" smtClean="0">
                <a:solidFill>
                  <a:schemeClr val="tx2"/>
                </a:solidFill>
              </a:rPr>
              <a:t>hyperon</a:t>
            </a:r>
            <a:r>
              <a:rPr lang="en-US" sz="2000" b="1" dirty="0" smtClean="0">
                <a:solidFill>
                  <a:schemeClr val="tx2"/>
                </a:solidFill>
              </a:rPr>
              <a:t> and exotic particle searches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	high </a:t>
            </a:r>
            <a:r>
              <a:rPr lang="en-US" sz="2000" b="1" dirty="0" err="1" smtClean="0">
                <a:solidFill>
                  <a:schemeClr val="tx2"/>
                </a:solidFill>
              </a:rPr>
              <a:t>pT</a:t>
            </a:r>
            <a:r>
              <a:rPr lang="en-US" sz="2000" b="1" dirty="0" smtClean="0">
                <a:solidFill>
                  <a:schemeClr val="tx2"/>
                </a:solidFill>
              </a:rPr>
              <a:t> identified particles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	BES Phase II+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edotov_RHIC_Low-Energy for Huan [Compatibility Mode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341338"/>
            <a:ext cx="4572000" cy="34652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352800"/>
            <a:ext cx="2057400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Electron cooling necessary !!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Use RF Gun Cooler OR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Use Fermi Lab </a:t>
            </a:r>
            <a:r>
              <a:rPr lang="en-US" b="1" dirty="0" err="1" smtClean="0">
                <a:solidFill>
                  <a:srgbClr val="0070C0"/>
                </a:solidFill>
              </a:rPr>
              <a:t>Pelletron</a:t>
            </a:r>
            <a:r>
              <a:rPr lang="en-US" b="1" dirty="0" smtClean="0">
                <a:solidFill>
                  <a:srgbClr val="0070C0"/>
                </a:solidFill>
              </a:rPr>
              <a:t> ?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9028" y="39469"/>
            <a:ext cx="5954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STAR Vision for BES II Program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09600"/>
            <a:ext cx="7807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Likely beam energies below 25 </a:t>
            </a:r>
            <a:r>
              <a:rPr lang="en-US" sz="2400" b="1" dirty="0" err="1" smtClean="0">
                <a:solidFill>
                  <a:schemeClr val="tx2"/>
                </a:solidFill>
              </a:rPr>
              <a:t>GeV</a:t>
            </a:r>
            <a:r>
              <a:rPr lang="en-US" sz="2400" b="1" dirty="0" smtClean="0">
                <a:solidFill>
                  <a:schemeClr val="tx2"/>
                </a:solidFill>
              </a:rPr>
              <a:t> with improved statistics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    particularly for the lower end of the beam energies !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-- need electron cooling from CAD to be more efficient 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-- match </a:t>
            </a:r>
            <a:r>
              <a:rPr lang="en-US" sz="2400" b="1" dirty="0" err="1" smtClean="0">
                <a:solidFill>
                  <a:schemeClr val="tx2"/>
                </a:solidFill>
              </a:rPr>
              <a:t>iTPC</a:t>
            </a:r>
            <a:r>
              <a:rPr lang="en-US" sz="2400" b="1" dirty="0" smtClean="0">
                <a:solidFill>
                  <a:schemeClr val="tx2"/>
                </a:solidFill>
              </a:rPr>
              <a:t> upgrade schedule for better detector coverage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1336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A. </a:t>
            </a:r>
            <a:r>
              <a:rPr lang="en-US" sz="2000" b="1" dirty="0" err="1" smtClean="0">
                <a:solidFill>
                  <a:srgbClr val="0070C0"/>
                </a:solidFill>
              </a:rPr>
              <a:t>Fedotov</a:t>
            </a:r>
            <a:r>
              <a:rPr lang="en-US" sz="2000" b="1" dirty="0" smtClean="0">
                <a:solidFill>
                  <a:srgbClr val="0070C0"/>
                </a:solidFill>
              </a:rPr>
              <a:t> – RHIC-AGS User Meeting  2012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5581471"/>
            <a:ext cx="5867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RHIC CAD installation of the e-cooling device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	~ 4 years !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BES-II takes data in 2016 +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5334000" cy="228600"/>
          </a:xfrm>
        </p:spPr>
        <p:txBody>
          <a:bodyPr/>
          <a:lstStyle/>
          <a:p>
            <a:r>
              <a:rPr lang="en-US" b="0" i="0" smtClean="0"/>
              <a:t>8/17/2012</a:t>
            </a:r>
            <a:endParaRPr lang="en-US" b="0" i="0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686800" cy="541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forward instrumentation upgrade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5029200"/>
            <a:ext cx="8763000" cy="152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Forward instrumentation optimized for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 spin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physics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Charged-particle tracking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γ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/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π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discrimination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Possibly Baryon/meson separation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7" name="Picture 3" descr="tpcsymposium copy"/>
          <p:cNvPicPr>
            <a:picLocks noChangeAspect="1" noChangeArrowheads="1"/>
          </p:cNvPicPr>
          <p:nvPr/>
        </p:nvPicPr>
        <p:blipFill>
          <a:blip r:embed="rId2" cstate="print"/>
          <a:srcRect l="18076" r="18277"/>
          <a:stretch>
            <a:fillRect/>
          </a:stretch>
        </p:blipFill>
        <p:spPr bwMode="auto">
          <a:xfrm>
            <a:off x="762000" y="914400"/>
            <a:ext cx="388620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501900" y="2765425"/>
            <a:ext cx="533400" cy="214313"/>
            <a:chOff x="1752" y="2235"/>
            <a:chExt cx="336" cy="135"/>
          </a:xfrm>
        </p:grpSpPr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1752" y="2235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1752" y="2370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320800" y="2667000"/>
            <a:ext cx="2895600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320800" y="2903538"/>
            <a:ext cx="2895600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/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2514600" y="2667000"/>
            <a:ext cx="457200" cy="392113"/>
            <a:chOff x="1776" y="1920"/>
            <a:chExt cx="288" cy="247"/>
          </a:xfrm>
        </p:grpSpPr>
        <p:grpSp>
          <p:nvGrpSpPr>
            <p:cNvPr id="40" name="Group 16"/>
            <p:cNvGrpSpPr>
              <a:grpSpLocks/>
            </p:cNvGrpSpPr>
            <p:nvPr/>
          </p:nvGrpSpPr>
          <p:grpSpPr bwMode="auto">
            <a:xfrm>
              <a:off x="1776" y="1920"/>
              <a:ext cx="288" cy="26"/>
              <a:chOff x="1776" y="1920"/>
              <a:chExt cx="288" cy="26"/>
            </a:xfrm>
          </p:grpSpPr>
          <p:sp>
            <p:nvSpPr>
              <p:cNvPr id="43" name="Line 17"/>
              <p:cNvSpPr>
                <a:spLocks noChangeShapeType="1"/>
              </p:cNvSpPr>
              <p:nvPr/>
            </p:nvSpPr>
            <p:spPr bwMode="auto">
              <a:xfrm>
                <a:off x="1802" y="194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8"/>
              <p:cNvSpPr>
                <a:spLocks noChangeShapeType="1"/>
              </p:cNvSpPr>
              <p:nvPr/>
            </p:nvSpPr>
            <p:spPr bwMode="auto">
              <a:xfrm>
                <a:off x="1776" y="19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1802" y="2141"/>
              <a:ext cx="24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1776" y="2167"/>
              <a:ext cx="28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2667000" y="2801938"/>
            <a:ext cx="152400" cy="146050"/>
            <a:chOff x="1872" y="2258"/>
            <a:chExt cx="96" cy="92"/>
          </a:xfrm>
        </p:grpSpPr>
        <p:grpSp>
          <p:nvGrpSpPr>
            <p:cNvPr id="34" name="Group 22"/>
            <p:cNvGrpSpPr>
              <a:grpSpLocks/>
            </p:cNvGrpSpPr>
            <p:nvPr/>
          </p:nvGrpSpPr>
          <p:grpSpPr bwMode="auto">
            <a:xfrm>
              <a:off x="1872" y="2258"/>
              <a:ext cx="96" cy="16"/>
              <a:chOff x="1872" y="2256"/>
              <a:chExt cx="96" cy="16"/>
            </a:xfrm>
          </p:grpSpPr>
          <p:sp>
            <p:nvSpPr>
              <p:cNvPr id="38" name="Line 23"/>
              <p:cNvSpPr>
                <a:spLocks noChangeShapeType="1"/>
              </p:cNvSpPr>
              <p:nvPr/>
            </p:nvSpPr>
            <p:spPr bwMode="auto">
              <a:xfrm>
                <a:off x="1872" y="2256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4"/>
              <p:cNvSpPr>
                <a:spLocks noChangeShapeType="1"/>
              </p:cNvSpPr>
              <p:nvPr/>
            </p:nvSpPr>
            <p:spPr bwMode="auto">
              <a:xfrm>
                <a:off x="1872" y="227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" name="Group 25"/>
            <p:cNvGrpSpPr>
              <a:grpSpLocks/>
            </p:cNvGrpSpPr>
            <p:nvPr/>
          </p:nvGrpSpPr>
          <p:grpSpPr bwMode="auto">
            <a:xfrm>
              <a:off x="1872" y="2334"/>
              <a:ext cx="96" cy="16"/>
              <a:chOff x="1872" y="2332"/>
              <a:chExt cx="96" cy="16"/>
            </a:xfrm>
          </p:grpSpPr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>
                <a:off x="1872" y="233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>
                <a:off x="1872" y="2348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1409700" y="2681288"/>
            <a:ext cx="609600" cy="161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3455988" y="2906713"/>
            <a:ext cx="620713" cy="155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/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3463925" y="2679700"/>
            <a:ext cx="615950" cy="1635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/>
          </a:p>
        </p:txBody>
      </p:sp>
      <p:sp>
        <p:nvSpPr>
          <p:cNvPr id="16" name="Line 67"/>
          <p:cNvSpPr>
            <a:spLocks noChangeShapeType="1"/>
          </p:cNvSpPr>
          <p:nvPr/>
        </p:nvSpPr>
        <p:spPr bwMode="auto">
          <a:xfrm>
            <a:off x="3124200" y="26670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68"/>
          <p:cNvSpPr>
            <a:spLocks noChangeShapeType="1"/>
          </p:cNvSpPr>
          <p:nvPr/>
        </p:nvSpPr>
        <p:spPr bwMode="auto">
          <a:xfrm>
            <a:off x="3048000" y="26670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69"/>
          <p:cNvSpPr>
            <a:spLocks noChangeShapeType="1"/>
          </p:cNvSpPr>
          <p:nvPr/>
        </p:nvSpPr>
        <p:spPr bwMode="auto">
          <a:xfrm>
            <a:off x="3200400" y="26670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70"/>
          <p:cNvSpPr>
            <a:spLocks noChangeShapeType="1"/>
          </p:cNvSpPr>
          <p:nvPr/>
        </p:nvSpPr>
        <p:spPr bwMode="auto">
          <a:xfrm>
            <a:off x="3276600" y="26670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71"/>
          <p:cNvSpPr>
            <a:spLocks noChangeShapeType="1"/>
          </p:cNvSpPr>
          <p:nvPr/>
        </p:nvSpPr>
        <p:spPr bwMode="auto">
          <a:xfrm>
            <a:off x="3352800" y="26670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72"/>
          <p:cNvSpPr>
            <a:spLocks noChangeShapeType="1"/>
          </p:cNvSpPr>
          <p:nvPr/>
        </p:nvSpPr>
        <p:spPr bwMode="auto">
          <a:xfrm>
            <a:off x="3429000" y="26670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73"/>
          <p:cNvSpPr>
            <a:spLocks noChangeShapeType="1"/>
          </p:cNvSpPr>
          <p:nvPr/>
        </p:nvSpPr>
        <p:spPr bwMode="auto">
          <a:xfrm>
            <a:off x="3124200" y="2895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74"/>
          <p:cNvSpPr>
            <a:spLocks noChangeShapeType="1"/>
          </p:cNvSpPr>
          <p:nvPr/>
        </p:nvSpPr>
        <p:spPr bwMode="auto">
          <a:xfrm>
            <a:off x="3048000" y="2895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75"/>
          <p:cNvSpPr>
            <a:spLocks noChangeShapeType="1"/>
          </p:cNvSpPr>
          <p:nvPr/>
        </p:nvSpPr>
        <p:spPr bwMode="auto">
          <a:xfrm>
            <a:off x="3200400" y="2895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76"/>
          <p:cNvSpPr>
            <a:spLocks noChangeShapeType="1"/>
          </p:cNvSpPr>
          <p:nvPr/>
        </p:nvSpPr>
        <p:spPr bwMode="auto">
          <a:xfrm>
            <a:off x="3276600" y="2895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7"/>
          <p:cNvSpPr>
            <a:spLocks noChangeShapeType="1"/>
          </p:cNvSpPr>
          <p:nvPr/>
        </p:nvSpPr>
        <p:spPr bwMode="auto">
          <a:xfrm>
            <a:off x="3352800" y="2895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8"/>
          <p:cNvSpPr>
            <a:spLocks noChangeShapeType="1"/>
          </p:cNvSpPr>
          <p:nvPr/>
        </p:nvSpPr>
        <p:spPr bwMode="auto">
          <a:xfrm>
            <a:off x="3429000" y="2895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5410200" y="1905000"/>
            <a:ext cx="304800" cy="1752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auto">
          <a:xfrm>
            <a:off x="5715000" y="1905000"/>
            <a:ext cx="1371600" cy="4572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56"/>
          <p:cNvSpPr>
            <a:spLocks noChangeArrowheads="1"/>
          </p:cNvSpPr>
          <p:nvPr/>
        </p:nvSpPr>
        <p:spPr bwMode="auto">
          <a:xfrm>
            <a:off x="5715000" y="3200400"/>
            <a:ext cx="1371600" cy="4572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58"/>
          <p:cNvSpPr txBox="1">
            <a:spLocks noChangeArrowheads="1"/>
          </p:cNvSpPr>
          <p:nvPr/>
        </p:nvSpPr>
        <p:spPr bwMode="auto">
          <a:xfrm>
            <a:off x="7010400" y="19050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993300"/>
                </a:solidFill>
              </a:rPr>
              <a:t>FHC (E864)</a:t>
            </a:r>
            <a:endParaRPr lang="en-US" b="1" dirty="0">
              <a:solidFill>
                <a:srgbClr val="993300"/>
              </a:solidFill>
            </a:endParaRPr>
          </a:p>
        </p:txBody>
      </p:sp>
      <p:grpSp>
        <p:nvGrpSpPr>
          <p:cNvPr id="47" name="Group 66"/>
          <p:cNvGrpSpPr>
            <a:grpSpLocks/>
          </p:cNvGrpSpPr>
          <p:nvPr/>
        </p:nvGrpSpPr>
        <p:grpSpPr bwMode="auto">
          <a:xfrm>
            <a:off x="3505200" y="2530475"/>
            <a:ext cx="990600" cy="685800"/>
            <a:chOff x="2208" y="1594"/>
            <a:chExt cx="624" cy="432"/>
          </a:xfrm>
        </p:grpSpPr>
        <p:sp>
          <p:nvSpPr>
            <p:cNvPr id="48" name="Rectangle 61"/>
            <p:cNvSpPr>
              <a:spLocks noChangeArrowheads="1"/>
            </p:cNvSpPr>
            <p:nvPr/>
          </p:nvSpPr>
          <p:spPr bwMode="auto">
            <a:xfrm>
              <a:off x="2208" y="1690"/>
              <a:ext cx="624" cy="240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63"/>
            <p:cNvSpPr>
              <a:spLocks noChangeArrowheads="1"/>
            </p:cNvSpPr>
            <p:nvPr/>
          </p:nvSpPr>
          <p:spPr bwMode="auto">
            <a:xfrm rot="5400000">
              <a:off x="2376" y="1570"/>
              <a:ext cx="432" cy="48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Line 68"/>
          <p:cNvSpPr>
            <a:spLocks noChangeShapeType="1"/>
          </p:cNvSpPr>
          <p:nvPr/>
        </p:nvSpPr>
        <p:spPr bwMode="auto">
          <a:xfrm flipH="1">
            <a:off x="4495800" y="1371600"/>
            <a:ext cx="304800" cy="11430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Text Box 67"/>
          <p:cNvSpPr txBox="1">
            <a:spLocks noChangeArrowheads="1"/>
          </p:cNvSpPr>
          <p:nvPr/>
        </p:nvSpPr>
        <p:spPr bwMode="auto">
          <a:xfrm>
            <a:off x="4572000" y="762000"/>
            <a:ext cx="1828800" cy="584775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</a:rPr>
              <a:t>~ 6 GEM disks</a:t>
            </a:r>
          </a:p>
          <a:p>
            <a:r>
              <a:rPr lang="en-US" sz="1600">
                <a:solidFill>
                  <a:srgbClr val="008000"/>
                </a:solidFill>
              </a:rPr>
              <a:t>Tracking: 2.5 &lt; </a:t>
            </a:r>
            <a:r>
              <a:rPr lang="el-GR" sz="1600">
                <a:solidFill>
                  <a:srgbClr val="008000"/>
                </a:solidFill>
                <a:cs typeface="Arial" pitchFamily="34" charset="0"/>
              </a:rPr>
              <a:t>η</a:t>
            </a:r>
            <a:r>
              <a:rPr lang="en-US" sz="1600">
                <a:solidFill>
                  <a:srgbClr val="008000"/>
                </a:solidFill>
                <a:cs typeface="Arial" pitchFamily="34" charset="0"/>
              </a:rPr>
              <a:t> &lt; 4</a:t>
            </a:r>
            <a:endParaRPr lang="el-GR" sz="160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52" name="AutoShape 69"/>
          <p:cNvSpPr>
            <a:spLocks noChangeArrowheads="1"/>
          </p:cNvSpPr>
          <p:nvPr/>
        </p:nvSpPr>
        <p:spPr bwMode="auto">
          <a:xfrm rot="5400000">
            <a:off x="4255294" y="2502694"/>
            <a:ext cx="1319212" cy="685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72"/>
          <p:cNvSpPr>
            <a:spLocks noChangeShapeType="1"/>
          </p:cNvSpPr>
          <p:nvPr/>
        </p:nvSpPr>
        <p:spPr bwMode="auto">
          <a:xfrm flipV="1">
            <a:off x="5105400" y="3429000"/>
            <a:ext cx="0" cy="53340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Text Box 70"/>
          <p:cNvSpPr txBox="1">
            <a:spLocks noChangeArrowheads="1"/>
          </p:cNvSpPr>
          <p:nvPr/>
        </p:nvSpPr>
        <p:spPr bwMode="auto">
          <a:xfrm>
            <a:off x="4572000" y="3962400"/>
            <a:ext cx="1524000" cy="830997"/>
          </a:xfrm>
          <a:prstGeom prst="rect">
            <a:avLst/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r>
              <a:rPr lang="en-US" sz="1600" b="1" dirty="0" smtClean="0">
                <a:solidFill>
                  <a:srgbClr val="0033CC"/>
                </a:solidFill>
              </a:rPr>
              <a:t>RICH/Threshold </a:t>
            </a:r>
            <a:endParaRPr lang="en-US" sz="1600" b="1" dirty="0">
              <a:solidFill>
                <a:srgbClr val="0033CC"/>
              </a:solidFill>
            </a:endParaRPr>
          </a:p>
          <a:p>
            <a:r>
              <a:rPr lang="en-US" sz="1600" dirty="0">
                <a:solidFill>
                  <a:srgbClr val="0033CC"/>
                </a:solidFill>
              </a:rPr>
              <a:t>Baryon/meson separation</a:t>
            </a:r>
          </a:p>
        </p:txBody>
      </p:sp>
      <p:sp>
        <p:nvSpPr>
          <p:cNvPr id="60" name="Line 78"/>
          <p:cNvSpPr>
            <a:spLocks noChangeShapeType="1"/>
          </p:cNvSpPr>
          <p:nvPr/>
        </p:nvSpPr>
        <p:spPr bwMode="auto">
          <a:xfrm flipH="1" flipV="1">
            <a:off x="5486400" y="3581400"/>
            <a:ext cx="1524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1" name="Group 110"/>
          <p:cNvGrpSpPr>
            <a:grpSpLocks/>
          </p:cNvGrpSpPr>
          <p:nvPr/>
        </p:nvGrpSpPr>
        <p:grpSpPr bwMode="auto">
          <a:xfrm>
            <a:off x="1095375" y="585788"/>
            <a:ext cx="3300413" cy="482600"/>
            <a:chOff x="1362628" y="5272321"/>
            <a:chExt cx="3300202" cy="483019"/>
          </a:xfrm>
        </p:grpSpPr>
        <p:sp>
          <p:nvSpPr>
            <p:cNvPr id="62" name="Right Arrow 104"/>
            <p:cNvSpPr>
              <a:spLocks noChangeArrowheads="1"/>
            </p:cNvSpPr>
            <p:nvPr/>
          </p:nvSpPr>
          <p:spPr bwMode="auto">
            <a:xfrm>
              <a:off x="1362628" y="5576046"/>
              <a:ext cx="1519233" cy="179294"/>
            </a:xfrm>
            <a:prstGeom prst="rightArrow">
              <a:avLst>
                <a:gd name="adj1" fmla="val 50000"/>
                <a:gd name="adj2" fmla="val 50017"/>
              </a:avLst>
            </a:prstGeom>
            <a:solidFill>
              <a:srgbClr val="8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63" name="TextBox 105"/>
            <p:cNvSpPr txBox="1">
              <a:spLocks noChangeArrowheads="1"/>
            </p:cNvSpPr>
            <p:nvPr/>
          </p:nvSpPr>
          <p:spPr bwMode="auto">
            <a:xfrm>
              <a:off x="1916630" y="5272321"/>
              <a:ext cx="831797" cy="367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>
                  <a:solidFill>
                    <a:srgbClr val="800000"/>
                  </a:solidFill>
                </a:rPr>
                <a:t>proton</a:t>
              </a:r>
            </a:p>
          </p:txBody>
        </p:sp>
        <p:sp>
          <p:nvSpPr>
            <p:cNvPr id="64" name="Right Arrow 63"/>
            <p:cNvSpPr>
              <a:spLocks noChangeArrowheads="1"/>
            </p:cNvSpPr>
            <p:nvPr/>
          </p:nvSpPr>
          <p:spPr bwMode="auto">
            <a:xfrm flipH="1" flipV="1">
              <a:off x="3143597" y="5564095"/>
              <a:ext cx="1519233" cy="179294"/>
            </a:xfrm>
            <a:prstGeom prst="rightArrow">
              <a:avLst>
                <a:gd name="adj1" fmla="val 50000"/>
                <a:gd name="adj2" fmla="val 50017"/>
              </a:avLst>
            </a:prstGeom>
            <a:solidFill>
              <a:srgbClr val="191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1600">
                <a:solidFill>
                  <a:srgbClr val="191966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89724" y="5275499"/>
              <a:ext cx="971488" cy="3670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nucleus</a:t>
              </a:r>
            </a:p>
          </p:txBody>
        </p:sp>
      </p:grpSp>
      <p:sp>
        <p:nvSpPr>
          <p:cNvPr id="66" name="Text Box 84"/>
          <p:cNvSpPr txBox="1">
            <a:spLocks noChangeArrowheads="1"/>
          </p:cNvSpPr>
          <p:nvPr/>
        </p:nvSpPr>
        <p:spPr bwMode="auto">
          <a:xfrm>
            <a:off x="7239000" y="762000"/>
            <a:ext cx="1066800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~ 2016</a:t>
            </a:r>
          </a:p>
        </p:txBody>
      </p:sp>
      <p:sp>
        <p:nvSpPr>
          <p:cNvPr id="67" name="Rectangle 86"/>
          <p:cNvSpPr>
            <a:spLocks noChangeArrowheads="1"/>
          </p:cNvSpPr>
          <p:nvPr/>
        </p:nvSpPr>
        <p:spPr bwMode="auto">
          <a:xfrm>
            <a:off x="5715000" y="2362200"/>
            <a:ext cx="914400" cy="8382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87"/>
          <p:cNvSpPr txBox="1">
            <a:spLocks noChangeArrowheads="1"/>
          </p:cNvSpPr>
          <p:nvPr/>
        </p:nvSpPr>
        <p:spPr bwMode="auto">
          <a:xfrm>
            <a:off x="5562600" y="3657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W-Powder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EMCal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Text Box 58"/>
          <p:cNvSpPr txBox="1">
            <a:spLocks noChangeArrowheads="1"/>
          </p:cNvSpPr>
          <p:nvPr/>
        </p:nvSpPr>
        <p:spPr bwMode="auto">
          <a:xfrm>
            <a:off x="7010400" y="3214687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993300"/>
                </a:solidFill>
              </a:rPr>
              <a:t>FHC (E864)</a:t>
            </a:r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29400" y="2590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Pb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-Sc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HCal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29200" y="1524000"/>
            <a:ext cx="342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Forward Calorimeter System (FCS)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0"/>
            <a:ext cx="6318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STAR Plan for the Forward Upgrades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9126794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</a:rPr>
              <a:t>1) The Forward Calorimeter System (FCS) benefited from</a:t>
            </a:r>
          </a:p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</a:rPr>
              <a:t>		an EIC detector R&amp;D project for constructing W-</a:t>
            </a:r>
          </a:p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</a:rPr>
              <a:t>		powder EMC modules. Current R&amp;D effort focuses on</a:t>
            </a:r>
          </a:p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</a:rPr>
              <a:t>		compact read-out scheme and mechanical properties.</a:t>
            </a:r>
          </a:p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</a:rPr>
              <a:t>		We plan to build a full-scale prototype FCS module.</a:t>
            </a:r>
          </a:p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</a:rPr>
              <a:t>2) The Very Forward GEM Tracker (VFGT) detector is </a:t>
            </a:r>
          </a:p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</a:rPr>
              <a:t>		likely to be GEM based. Details of the design</a:t>
            </a:r>
          </a:p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</a:rPr>
              <a:t>		depends on our experiences with the FGT project.</a:t>
            </a:r>
          </a:p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</a:rPr>
              <a:t>3) RICH detector in STAR forward direction has not been</a:t>
            </a:r>
          </a:p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</a:rPr>
              <a:t>     	    	demonstrated. Threshold Cerenkov detector is also </a:t>
            </a:r>
          </a:p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</a:rPr>
              <a:t>		under consideration. This detector will not be </a:t>
            </a:r>
          </a:p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</a:rPr>
              <a:t>		included in the initial phase of the upgrade project.</a:t>
            </a:r>
          </a:p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</a:rPr>
              <a:t>4) Schedule: Develop CD documents and Proposals </a:t>
            </a:r>
          </a:p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</a:rPr>
              <a:t>		aiming at VFGT/FCS construction starting 2015+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anres_embed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6096000" cy="4876800"/>
          </a:xfrm>
          <a:prstGeom prst="rect">
            <a:avLst/>
          </a:prstGeom>
        </p:spPr>
      </p:pic>
      <p:sp>
        <p:nvSpPr>
          <p:cNvPr id="2" name="Content Placeholder 4"/>
          <p:cNvSpPr txBox="1">
            <a:spLocks/>
          </p:cNvSpPr>
          <p:nvPr/>
        </p:nvSpPr>
        <p:spPr>
          <a:xfrm>
            <a:off x="838200" y="304800"/>
            <a:ext cx="8229600" cy="617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EIC Detector R&amp;D Project: SPACAL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works!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1143000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    </a:t>
            </a:r>
            <a:r>
              <a:rPr lang="en-US" b="1" i="1" dirty="0" smtClean="0"/>
              <a:t>Also measured:</a:t>
            </a:r>
          </a:p>
          <a:p>
            <a:endParaRPr lang="en-US" b="1" i="1" dirty="0" smtClean="0">
              <a:solidFill>
                <a:schemeClr val="tx2"/>
              </a:solidFill>
            </a:endParaRPr>
          </a:p>
          <a:p>
            <a:r>
              <a:rPr lang="en-US" b="1" i="1" dirty="0" smtClean="0">
                <a:solidFill>
                  <a:schemeClr val="tx2"/>
                </a:solidFill>
              </a:rPr>
              <a:t>1.Uniformity of response across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    the towers.</a:t>
            </a:r>
          </a:p>
          <a:p>
            <a:endParaRPr lang="en-US" b="1" i="1" dirty="0" smtClean="0">
              <a:solidFill>
                <a:schemeClr val="tx2"/>
              </a:solidFill>
            </a:endParaRPr>
          </a:p>
          <a:p>
            <a:r>
              <a:rPr lang="en-US" b="1" i="1" dirty="0" smtClean="0">
                <a:solidFill>
                  <a:schemeClr val="tx2"/>
                </a:solidFill>
              </a:rPr>
              <a:t>2. Energy resolution with and 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    without mirror.</a:t>
            </a:r>
          </a:p>
          <a:p>
            <a:endParaRPr lang="en-US" b="1" i="1" dirty="0" smtClean="0">
              <a:solidFill>
                <a:schemeClr val="tx2"/>
              </a:solidFill>
            </a:endParaRPr>
          </a:p>
          <a:p>
            <a:r>
              <a:rPr lang="en-US" b="1" i="1" dirty="0" smtClean="0">
                <a:solidFill>
                  <a:schemeClr val="tx2"/>
                </a:solidFill>
              </a:rPr>
              <a:t>3. Perform  scans along the towers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    with electrons and </a:t>
            </a:r>
            <a:r>
              <a:rPr lang="en-US" b="1" i="1" dirty="0" err="1" smtClean="0">
                <a:solidFill>
                  <a:schemeClr val="tx2"/>
                </a:solidFill>
              </a:rPr>
              <a:t>muons</a:t>
            </a:r>
            <a:r>
              <a:rPr lang="en-US" b="1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4. 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    Estimated effects of attenuation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     and towers non-uniformities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     on resolution.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562600"/>
            <a:ext cx="8327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chemeClr val="tx2"/>
                </a:solidFill>
              </a:rPr>
              <a:t>Viable EMC detector technology developed through EIC R&amp;D</a:t>
            </a: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chemeClr val="tx2"/>
                </a:solidFill>
              </a:rPr>
              <a:t>A prototype </a:t>
            </a:r>
            <a:r>
              <a:rPr lang="en-US" sz="2400" b="1" dirty="0" err="1" smtClean="0">
                <a:solidFill>
                  <a:schemeClr val="tx2"/>
                </a:solidFill>
              </a:rPr>
              <a:t>hadron</a:t>
            </a:r>
            <a:r>
              <a:rPr lang="en-US" sz="2400" b="1" dirty="0" smtClean="0">
                <a:solidFill>
                  <a:schemeClr val="tx2"/>
                </a:solidFill>
              </a:rPr>
              <a:t> calorimeter module will be built in 2013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7620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 Upgrade Path Towards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eSTAR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858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 smtClean="0">
                <a:solidFill>
                  <a:schemeClr val="tx2"/>
                </a:solidFill>
              </a:rPr>
              <a:t>Future </a:t>
            </a:r>
            <a:r>
              <a:rPr lang="en-US" sz="2800" b="1" dirty="0" err="1" smtClean="0">
                <a:solidFill>
                  <a:schemeClr val="tx2"/>
                </a:solidFill>
              </a:rPr>
              <a:t>eSTAR</a:t>
            </a:r>
            <a:r>
              <a:rPr lang="en-US" sz="2800" b="1" dirty="0" smtClean="0">
                <a:solidFill>
                  <a:schemeClr val="tx2"/>
                </a:solidFill>
              </a:rPr>
              <a:t> Option -- Detector R&amp;D: </a:t>
            </a:r>
          </a:p>
          <a:p>
            <a:pPr marL="457200" indent="-457200"/>
            <a:r>
              <a:rPr lang="en-US" sz="2800" b="1" dirty="0" smtClean="0">
                <a:solidFill>
                  <a:schemeClr val="tx2"/>
                </a:solidFill>
              </a:rPr>
              <a:t>	EMC – Compact W-powder SPACAL </a:t>
            </a:r>
          </a:p>
          <a:p>
            <a:pPr marL="457200" indent="-457200"/>
            <a:r>
              <a:rPr lang="en-US" sz="2800" b="1" dirty="0" smtClean="0">
                <a:solidFill>
                  <a:schemeClr val="tx2"/>
                </a:solidFill>
              </a:rPr>
              <a:t>	Crystals – PWO and BSO testing</a:t>
            </a:r>
          </a:p>
          <a:p>
            <a:pPr marL="457200" indent="-457200"/>
            <a:r>
              <a:rPr lang="en-US" sz="2800" b="1" dirty="0" smtClean="0">
                <a:solidFill>
                  <a:schemeClr val="tx2"/>
                </a:solidFill>
              </a:rPr>
              <a:t>	ETTIE – electron PID and tracking in the forward </a:t>
            </a:r>
          </a:p>
          <a:p>
            <a:pPr marL="457200" indent="-457200"/>
            <a:r>
              <a:rPr lang="en-US" sz="2800" b="1" dirty="0" smtClean="0">
                <a:solidFill>
                  <a:schemeClr val="tx2"/>
                </a:solidFill>
              </a:rPr>
              <a:t>	Simulations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913" y="3568005"/>
            <a:ext cx="80719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STAR will be ready with a detector coverage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to explore </a:t>
            </a:r>
            <a:r>
              <a:rPr lang="en-US" sz="2800" b="1" dirty="0" err="1" smtClean="0">
                <a:solidFill>
                  <a:srgbClr val="0070C0"/>
                </a:solidFill>
              </a:rPr>
              <a:t>eA</a:t>
            </a:r>
            <a:r>
              <a:rPr lang="en-US" sz="2800" b="1" dirty="0" smtClean="0">
                <a:solidFill>
                  <a:srgbClr val="0070C0"/>
                </a:solidFill>
              </a:rPr>
              <a:t> physics during the initial phase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of the </a:t>
            </a:r>
            <a:r>
              <a:rPr lang="en-US" sz="2800" b="1" dirty="0" err="1" smtClean="0">
                <a:solidFill>
                  <a:srgbClr val="0070C0"/>
                </a:solidFill>
              </a:rPr>
              <a:t>eRHIC</a:t>
            </a:r>
            <a:r>
              <a:rPr lang="en-US" sz="2800" b="1" dirty="0" smtClean="0">
                <a:solidFill>
                  <a:srgbClr val="0070C0"/>
                </a:solidFill>
              </a:rPr>
              <a:t> development !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glardi-STAR_Decadal_Plan_Weiha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55" y="685800"/>
            <a:ext cx="8970745" cy="58656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47" y="76200"/>
            <a:ext cx="5522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Outstanding QCD Questions at RHIC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			-- STAR Decadal Plan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2819400"/>
            <a:ext cx="1731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Backup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1534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 FCS R&amp;D Status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41437"/>
            <a:ext cx="8229600" cy="49831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MC, stand alone GEANT4, done.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Pi0 reconstruction – 80% eff. At 100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resolution EM – 12/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sqrt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(E), constant term ~2%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resolution for hadrons 50%-60%/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sqrt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(E), range 10-80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e/h rejection few*1000 @ 80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We plan to build a full scale prototype module !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the Physics Capability for this Detector?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i="1" dirty="0" smtClean="0">
                <a:solidFill>
                  <a:srgbClr val="FF0000"/>
                </a:solidFill>
              </a:rPr>
              <a:t>Possible optimization of detector configuration with re-use of the E864 SPACAL?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51185" y="271614"/>
            <a:ext cx="5783015" cy="4694995"/>
            <a:chOff x="482072" y="414800"/>
            <a:chExt cx="5783015" cy="4694995"/>
          </a:xfrm>
        </p:grpSpPr>
        <p:sp>
          <p:nvSpPr>
            <p:cNvPr id="5" name="Right Triangle 4"/>
            <p:cNvSpPr/>
            <p:nvPr/>
          </p:nvSpPr>
          <p:spPr>
            <a:xfrm flipV="1">
              <a:off x="2013499" y="684580"/>
              <a:ext cx="2817621" cy="327598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15893" y="4228048"/>
              <a:ext cx="4538704" cy="526178"/>
            </a:xfrm>
            <a:prstGeom prst="rect">
              <a:avLst/>
            </a:prstGeom>
            <a:solidFill>
              <a:srgbClr val="CCFFCC">
                <a:alpha val="8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1315893" y="2571867"/>
              <a:ext cx="4538704" cy="1656181"/>
            </a:xfrm>
            <a:prstGeom prst="rtTriangle">
              <a:avLst/>
            </a:prstGeom>
            <a:solidFill>
              <a:srgbClr val="CCFFCC">
                <a:alpha val="8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5" idx="0"/>
              <a:endCxn id="5" idx="4"/>
            </p:cNvCxnSpPr>
            <p:nvPr/>
          </p:nvCxnSpPr>
          <p:spPr>
            <a:xfrm flipV="1">
              <a:off x="2013499" y="684580"/>
              <a:ext cx="2817621" cy="327598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7" idx="0"/>
            </p:cNvCxnSpPr>
            <p:nvPr/>
          </p:nvCxnSpPr>
          <p:spPr>
            <a:xfrm flipV="1">
              <a:off x="1991721" y="2571867"/>
              <a:ext cx="3862876" cy="1424320"/>
            </a:xfrm>
            <a:prstGeom prst="straightConnector1">
              <a:avLst/>
            </a:prstGeom>
            <a:ln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316519" y="480177"/>
              <a:ext cx="0" cy="43060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316519" y="4770783"/>
              <a:ext cx="484788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332007" y="678570"/>
              <a:ext cx="681492" cy="407565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53"/>
            <p:cNvGrpSpPr/>
            <p:nvPr/>
          </p:nvGrpSpPr>
          <p:grpSpPr>
            <a:xfrm>
              <a:off x="2106276" y="897185"/>
              <a:ext cx="860744" cy="803942"/>
              <a:chOff x="5924519" y="2617153"/>
              <a:chExt cx="1229885" cy="1212146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924519" y="2617153"/>
                <a:ext cx="1212146" cy="1212146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115922" y="2805374"/>
                <a:ext cx="265176" cy="26517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/>
              </p:cNvSpPr>
              <p:nvPr/>
            </p:nvSpPr>
            <p:spPr>
              <a:xfrm>
                <a:off x="6341304" y="2674941"/>
                <a:ext cx="265176" cy="2651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/>
              </p:cNvSpPr>
              <p:nvPr/>
            </p:nvSpPr>
            <p:spPr>
              <a:xfrm>
                <a:off x="5924519" y="3144873"/>
                <a:ext cx="265176" cy="2651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601359" y="2683465"/>
                <a:ext cx="265176" cy="26517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784318" y="2858564"/>
                <a:ext cx="265176" cy="26517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050016" y="3017300"/>
                <a:ext cx="265176" cy="26517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/>
              </p:cNvSpPr>
              <p:nvPr/>
            </p:nvSpPr>
            <p:spPr>
              <a:xfrm>
                <a:off x="6054076" y="2937962"/>
                <a:ext cx="265176" cy="2651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/>
              </p:cNvSpPr>
              <p:nvPr/>
            </p:nvSpPr>
            <p:spPr>
              <a:xfrm>
                <a:off x="6889228" y="3057044"/>
                <a:ext cx="265176" cy="2651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057107" y="3323519"/>
                <a:ext cx="265176" cy="26517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248510" y="2924456"/>
                <a:ext cx="265176" cy="26517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621171" y="3487232"/>
                <a:ext cx="265176" cy="26517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/>
              </p:cNvSpPr>
              <p:nvPr/>
            </p:nvSpPr>
            <p:spPr>
              <a:xfrm>
                <a:off x="6076128" y="3487232"/>
                <a:ext cx="265176" cy="2651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272438" y="2617153"/>
                <a:ext cx="265176" cy="26517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167680" y="3203138"/>
                <a:ext cx="265176" cy="26517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306656" y="3564123"/>
                <a:ext cx="265176" cy="26517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850919" y="3198157"/>
                <a:ext cx="265176" cy="26517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/>
              </p:cNvSpPr>
              <p:nvPr/>
            </p:nvSpPr>
            <p:spPr>
              <a:xfrm>
                <a:off x="6468771" y="3527111"/>
                <a:ext cx="265176" cy="2651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/>
              </p:cNvSpPr>
              <p:nvPr/>
            </p:nvSpPr>
            <p:spPr>
              <a:xfrm>
                <a:off x="6535652" y="2988265"/>
                <a:ext cx="265176" cy="2651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/>
              </p:cNvSpPr>
              <p:nvPr/>
            </p:nvSpPr>
            <p:spPr>
              <a:xfrm>
                <a:off x="6398088" y="3058343"/>
                <a:ext cx="265176" cy="2651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/>
              </p:cNvSpPr>
              <p:nvPr/>
            </p:nvSpPr>
            <p:spPr>
              <a:xfrm>
                <a:off x="6708564" y="2735438"/>
                <a:ext cx="265176" cy="2651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753759" y="2835865"/>
                <a:ext cx="265176" cy="26517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957696" y="2906507"/>
                <a:ext cx="265176" cy="26517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468771" y="3261935"/>
                <a:ext cx="265176" cy="26517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666102" y="3163186"/>
                <a:ext cx="265176" cy="26517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455527" y="2793167"/>
                <a:ext cx="265176" cy="26517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222872" y="3488560"/>
                <a:ext cx="265176" cy="26517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149065" y="2692628"/>
                <a:ext cx="265176" cy="26517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/>
              </p:cNvSpPr>
              <p:nvPr/>
            </p:nvSpPr>
            <p:spPr>
              <a:xfrm>
                <a:off x="6740065" y="3392612"/>
                <a:ext cx="265176" cy="26517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95"/>
            <p:cNvGrpSpPr/>
            <p:nvPr/>
          </p:nvGrpSpPr>
          <p:grpSpPr>
            <a:xfrm>
              <a:off x="4585040" y="3734631"/>
              <a:ext cx="848329" cy="803942"/>
              <a:chOff x="4117908" y="2924456"/>
              <a:chExt cx="1212146" cy="1212146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117908" y="2924456"/>
                <a:ext cx="1212146" cy="1212146"/>
              </a:xfrm>
              <a:prstGeom prst="ellipse">
                <a:avLst/>
              </a:prstGeom>
              <a:noFill/>
              <a:ln w="285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347583" y="3231759"/>
                <a:ext cx="91440" cy="9144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709524" y="3173667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048210" y="3347242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378083" y="3668407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78261" y="3584898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956770" y="3759847"/>
                <a:ext cx="91440" cy="9144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24"/>
            <p:cNvGrpSpPr/>
            <p:nvPr/>
          </p:nvGrpSpPr>
          <p:grpSpPr>
            <a:xfrm>
              <a:off x="3733666" y="2007465"/>
              <a:ext cx="848329" cy="803942"/>
              <a:chOff x="5483820" y="1191004"/>
              <a:chExt cx="1212146" cy="121214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483820" y="1191004"/>
                <a:ext cx="1212146" cy="1212146"/>
              </a:xfrm>
              <a:prstGeom prst="ellipse">
                <a:avLst/>
              </a:prstGeom>
              <a:noFill/>
              <a:ln w="285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713495" y="1327917"/>
                <a:ext cx="182880" cy="18288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145683" y="1361265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270463" y="143533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39511" y="1818597"/>
                <a:ext cx="182880" cy="18288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040083" y="2031113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79803" y="180207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196843" y="193898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46791" y="1831587"/>
                <a:ext cx="182880" cy="18288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926371" y="1560135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373043" y="1712535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rot="16200000">
              <a:off x="228927" y="2738437"/>
              <a:ext cx="26983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</a:t>
              </a:r>
              <a:r>
                <a:rPr lang="en-US" sz="2000" dirty="0" smtClean="0"/>
                <a:t>on-perturbative region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16426" y="731668"/>
              <a:ext cx="1146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aturation </a:t>
              </a:r>
            </a:p>
            <a:p>
              <a:r>
                <a:rPr lang="en-US" dirty="0" smtClean="0"/>
                <a:t>region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67244" y="3245231"/>
              <a:ext cx="1377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ilute region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01651" y="1676579"/>
              <a:ext cx="16634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elatively dense </a:t>
              </a:r>
            </a:p>
            <a:p>
              <a:r>
                <a:rPr lang="en-US" dirty="0" smtClean="0"/>
                <a:t>region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868910266"/>
                </p:ext>
              </p:extLst>
            </p:nvPr>
          </p:nvGraphicFramePr>
          <p:xfrm>
            <a:off x="5694291" y="4797889"/>
            <a:ext cx="534545" cy="311906"/>
          </p:xfrm>
          <a:graphic>
            <a:graphicData uri="http://schemas.openxmlformats.org/presentationml/2006/ole">
              <p:oleObj spid="_x0000_s17410" name="Equation" r:id="rId3" imgW="329040" imgH="219240" progId="Equation.3">
                <p:embed/>
              </p:oleObj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46572807"/>
                </p:ext>
              </p:extLst>
            </p:nvPr>
          </p:nvGraphicFramePr>
          <p:xfrm>
            <a:off x="482072" y="414800"/>
            <a:ext cx="831515" cy="537172"/>
          </p:xfrm>
          <a:graphic>
            <a:graphicData uri="http://schemas.openxmlformats.org/presentationml/2006/ole">
              <p:oleObj spid="_x0000_s17411" name="Equation" r:id="rId4" imgW="520920" imgH="383760" progId="Equation.3">
                <p:embed/>
              </p:oleObj>
            </a:graphicData>
          </a:graphic>
        </p:graphicFrame>
      </p:grpSp>
      <p:sp>
        <p:nvSpPr>
          <p:cNvPr id="69" name="TextBox 68"/>
          <p:cNvSpPr txBox="1"/>
          <p:nvPr/>
        </p:nvSpPr>
        <p:spPr>
          <a:xfrm>
            <a:off x="2686272" y="90895"/>
            <a:ext cx="456537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“Phase diagram” for gluon density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8600" y="4800600"/>
            <a:ext cx="8754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Dilute region (x large)</a:t>
            </a:r>
            <a:r>
              <a:rPr lang="en-US" b="1" dirty="0" smtClean="0"/>
              <a:t>: </a:t>
            </a:r>
            <a:r>
              <a:rPr lang="en-US" b="1" dirty="0" err="1" smtClean="0"/>
              <a:t>pQCD</a:t>
            </a:r>
            <a:r>
              <a:rPr lang="en-US" b="1" dirty="0" smtClean="0"/>
              <a:t> works, the multiple scattering (power corrections) are not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             important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Relatively dense region (x relatively small)</a:t>
            </a:r>
            <a:r>
              <a:rPr lang="en-US" b="1" dirty="0" smtClean="0"/>
              <a:t>: multiple scattering starts to become important, any additional scattering is power suppressed by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Saturation region (x extremely small)</a:t>
            </a:r>
            <a:r>
              <a:rPr lang="en-US" b="1" dirty="0" smtClean="0"/>
              <a:t>: all the additional scattering becomes equally important, all power terms                 have to be </a:t>
            </a:r>
            <a:r>
              <a:rPr lang="en-US" b="1" dirty="0" err="1" smtClean="0"/>
              <a:t>resummed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32216508"/>
              </p:ext>
            </p:extLst>
          </p:nvPr>
        </p:nvGraphicFramePr>
        <p:xfrm>
          <a:off x="2923781" y="6184851"/>
          <a:ext cx="810019" cy="368349"/>
        </p:xfrm>
        <a:graphic>
          <a:graphicData uri="http://schemas.openxmlformats.org/presentationml/2006/ole">
            <p:oleObj spid="_x0000_s17412" name="Equation" r:id="rId5" imgW="621360" imgH="228240" progId="Equation.3">
              <p:embed/>
            </p:oleObj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29261262"/>
              </p:ext>
            </p:extLst>
          </p:nvPr>
        </p:nvGraphicFramePr>
        <p:xfrm>
          <a:off x="5029200" y="5626252"/>
          <a:ext cx="599414" cy="368349"/>
        </p:xfrm>
        <a:graphic>
          <a:graphicData uri="http://schemas.openxmlformats.org/presentationml/2006/ole">
            <p:oleObj spid="_x0000_s17413" name="Equation" r:id="rId6" imgW="456840" imgH="22824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76200"/>
            <a:ext cx="6877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RHIC – a Dedicated QCD Facility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854" y="927080"/>
            <a:ext cx="85203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QCD – Fundamental Corner Stone of the Standard Model !!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-Dynamics of QCD in bulk matter, vacuum structure and hadrons?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    Condensed Matter Physics with Underlying QCD Interactions !</a:t>
            </a:r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We are beyond the QGP discovery phase already !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	LHC -- Energy/Temperature Frontier 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	RHIC – New Horizons in QCD Phase Structure, Vacuum 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		  Excitation, Initial State Color Charge Dynamics,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		  </a:t>
            </a:r>
            <a:r>
              <a:rPr lang="en-US" sz="2400" b="1" dirty="0" err="1" smtClean="0">
                <a:solidFill>
                  <a:schemeClr val="tx2"/>
                </a:solidFill>
              </a:rPr>
              <a:t>Hadron</a:t>
            </a:r>
            <a:r>
              <a:rPr lang="en-US" sz="2400" b="1" dirty="0" smtClean="0">
                <a:solidFill>
                  <a:schemeClr val="tx2"/>
                </a:solidFill>
              </a:rPr>
              <a:t> Structure and Exotics 	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942" y="4800600"/>
            <a:ext cx="89176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STAR continues to explore new QCD horizons with planned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    	detector upgrades and vigorous scientific programs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in the coming decade 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C478-5AE9-46EA-B882-81F3F2741A5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Q2x_200GeV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326" y="1676400"/>
            <a:ext cx="7026874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28600"/>
            <a:ext cx="7406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Accessible x-Q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 phase space from h-h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correlations in the forward direction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z="1400" smtClean="0"/>
              <a:pPr/>
              <a:t>3</a:t>
            </a:fld>
            <a:endParaRPr lang="en-US" sz="1400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8358188" y="0"/>
            <a:ext cx="785812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r" eaLnBrk="1" hangingPunct="1">
              <a:spcBef>
                <a:spcPts val="8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965" t="-21986" r="3027" b="3111"/>
          <a:stretch>
            <a:fillRect/>
          </a:stretch>
        </p:blipFill>
        <p:spPr bwMode="auto">
          <a:xfrm>
            <a:off x="1066800" y="76200"/>
            <a:ext cx="7696200" cy="624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/>
          </p:cNvSpPr>
          <p:nvPr/>
        </p:nvSpPr>
        <p:spPr bwMode="auto">
          <a:xfrm>
            <a:off x="4419600" y="3276600"/>
            <a:ext cx="838200" cy="527050"/>
          </a:xfrm>
          <a:prstGeom prst="rect">
            <a:avLst/>
          </a:prstGeom>
          <a:noFill/>
          <a:ln w="25400">
            <a:solidFill>
              <a:srgbClr val="F7DD9C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685800" y="3276600"/>
            <a:ext cx="3733800" cy="1447800"/>
          </a:xfrm>
          <a:prstGeom prst="line">
            <a:avLst/>
          </a:prstGeom>
          <a:noFill/>
          <a:ln w="25400">
            <a:solidFill>
              <a:srgbClr val="F7DD9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2819400" y="3789363"/>
            <a:ext cx="2438400" cy="2459037"/>
          </a:xfrm>
          <a:prstGeom prst="line">
            <a:avLst/>
          </a:prstGeom>
          <a:noFill/>
          <a:ln w="25400">
            <a:solidFill>
              <a:srgbClr val="F7DD9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809625" y="3736975"/>
            <a:ext cx="866775" cy="1749425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152400" y="3545001"/>
            <a:ext cx="1524000" cy="215444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400" i="1" dirty="0" smtClean="0">
                <a:solidFill>
                  <a:srgbClr val="96151F"/>
                </a:solidFill>
                <a:latin typeface="Arial Black" pitchFamily="-108" charset="0"/>
                <a:ea typeface="Comic Sans MS" pitchFamily="-108" charset="0"/>
                <a:cs typeface="Comic Sans MS" pitchFamily="-108" charset="0"/>
              </a:rPr>
              <a:t>HFT FY13-14</a:t>
            </a:r>
            <a:endParaRPr lang="en-US" sz="1400" dirty="0">
              <a:solidFill>
                <a:srgbClr val="0C0572"/>
              </a:solidFill>
              <a:latin typeface="Comic Sans MS" pitchFamily="-108" charset="0"/>
              <a:ea typeface="Comic Sans MS" pitchFamily="-108" charset="0"/>
              <a:cs typeface="Comic Sans MS" pitchFamily="-108" charset="0"/>
              <a:sym typeface="Comic Sans MS" pitchFamily="-10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1219200" y="1295400"/>
            <a:ext cx="3184525" cy="1663700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/>
          </p:cNvSpPr>
          <p:nvPr/>
        </p:nvSpPr>
        <p:spPr bwMode="auto">
          <a:xfrm>
            <a:off x="877888" y="1066800"/>
            <a:ext cx="552450" cy="257175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>
                <a:solidFill>
                  <a:srgbClr val="0C0572"/>
                </a:solidFill>
                <a:latin typeface="Arial Black" pitchFamily="-108" charset="0"/>
                <a:ea typeface="Comic Sans MS" pitchFamily="-108" charset="0"/>
                <a:cs typeface="Comic Sans MS" pitchFamily="-108" charset="0"/>
              </a:rPr>
              <a:t>TPC</a:t>
            </a:r>
            <a:endParaRPr lang="en-US" sz="1600">
              <a:solidFill>
                <a:srgbClr val="0C0572"/>
              </a:solidFill>
              <a:latin typeface="Comic Sans MS" pitchFamily="-108" charset="0"/>
              <a:ea typeface="Comic Sans MS" pitchFamily="-108" charset="0"/>
              <a:cs typeface="Comic Sans MS" pitchFamily="-108" charset="0"/>
              <a:sym typeface="Comic Sans MS" pitchFamily="-10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5257800" y="1323974"/>
            <a:ext cx="1447800" cy="962025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486400" y="3810000"/>
            <a:ext cx="2209800" cy="2057400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7548562" y="5636567"/>
            <a:ext cx="1366838" cy="215444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400" i="1" dirty="0" smtClean="0">
                <a:solidFill>
                  <a:srgbClr val="96151F"/>
                </a:solidFill>
                <a:latin typeface="Arial Black" pitchFamily="-108" charset="0"/>
                <a:ea typeface="Comic Sans MS" pitchFamily="-108" charset="0"/>
                <a:cs typeface="Comic Sans MS" pitchFamily="-108" charset="0"/>
              </a:rPr>
              <a:t>FGT FY12-13</a:t>
            </a:r>
            <a:endParaRPr lang="en-US" sz="1400" dirty="0">
              <a:solidFill>
                <a:srgbClr val="000080"/>
              </a:solidFill>
              <a:latin typeface="Comic Sans MS" pitchFamily="-108" charset="0"/>
              <a:ea typeface="Comic Sans MS" pitchFamily="-108" charset="0"/>
              <a:cs typeface="Comic Sans MS" pitchFamily="-108" charset="0"/>
              <a:sym typeface="Comic Sans MS" pitchFamily="-108" charset="0"/>
            </a:endParaRP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>
            <a:off x="1066800" y="76200"/>
            <a:ext cx="7848600" cy="73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 eaLnBrk="1" hangingPunct="1"/>
            <a:r>
              <a:rPr lang="en-US" sz="3200" b="1" dirty="0">
                <a:solidFill>
                  <a:srgbClr val="C00000"/>
                </a:solidFill>
                <a:ea typeface="Comic Sans MS" pitchFamily="-108" charset="0"/>
                <a:cs typeface="Comic Sans MS" pitchFamily="-108" charset="0"/>
              </a:rPr>
              <a:t>STAR Detectors </a:t>
            </a:r>
            <a:r>
              <a:rPr lang="en-US" b="1" i="1" dirty="0">
                <a:solidFill>
                  <a:srgbClr val="C00000"/>
                </a:solidFill>
                <a:ea typeface="Comic Sans MS" pitchFamily="-108" charset="0"/>
                <a:cs typeface="Comic Sans MS" pitchFamily="-108" charset="0"/>
              </a:rPr>
              <a:t>Fast and Full </a:t>
            </a:r>
            <a:r>
              <a:rPr lang="en-US" b="1" i="1" dirty="0" err="1">
                <a:solidFill>
                  <a:srgbClr val="C00000"/>
                </a:solidFill>
                <a:ea typeface="Comic Sans MS" pitchFamily="-108" charset="0"/>
                <a:cs typeface="Comic Sans MS" pitchFamily="-108" charset="0"/>
              </a:rPr>
              <a:t>azimuthal</a:t>
            </a:r>
            <a:r>
              <a:rPr lang="en-US" b="1" i="1" dirty="0">
                <a:solidFill>
                  <a:srgbClr val="C00000"/>
                </a:solidFill>
                <a:ea typeface="Comic Sans MS" pitchFamily="-108" charset="0"/>
                <a:cs typeface="Comic Sans MS" pitchFamily="-108" charset="0"/>
              </a:rPr>
              <a:t> particle identification</a:t>
            </a:r>
            <a:endParaRPr lang="en-US" b="1" dirty="0">
              <a:solidFill>
                <a:srgbClr val="C00000"/>
              </a:solidFill>
              <a:ea typeface="Comic Sans MS" pitchFamily="-108" charset="0"/>
              <a:cs typeface="Comic Sans MS" pitchFamily="-108" charset="0"/>
            </a:endParaRPr>
          </a:p>
          <a:p>
            <a:pPr marL="39688" algn="ctr" eaLnBrk="1" hangingPunct="1"/>
            <a:endParaRPr lang="en-US" sz="1600" b="1" dirty="0">
              <a:solidFill>
                <a:srgbClr val="C00000"/>
              </a:solidFill>
              <a:latin typeface="Comic Sans MS" pitchFamily="-108" charset="0"/>
              <a:ea typeface="Comic Sans MS" pitchFamily="-108" charset="0"/>
              <a:cs typeface="Comic Sans MS" pitchFamily="-108" charset="0"/>
              <a:sym typeface="Comic Sans MS" pitchFamily="-108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2286000" y="1295400"/>
            <a:ext cx="2667000" cy="1219200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>
            <a:off x="4876800" y="868363"/>
            <a:ext cx="2057400" cy="501650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 eaLnBrk="1" hangingPunct="1"/>
            <a:r>
              <a:rPr lang="en-US" sz="1600" i="1" dirty="0">
                <a:solidFill>
                  <a:srgbClr val="0C0572"/>
                </a:solidFill>
                <a:latin typeface="Arial Black" pitchFamily="-108" charset="0"/>
                <a:ea typeface="Comic Sans MS" pitchFamily="-108" charset="0"/>
                <a:cs typeface="Comic Sans MS" pitchFamily="-108" charset="0"/>
              </a:rPr>
              <a:t>EMC+EEMC+FMS</a:t>
            </a:r>
          </a:p>
          <a:p>
            <a:pPr marL="39688" algn="ctr" eaLnBrk="1" hangingPunct="1"/>
            <a:r>
              <a:rPr lang="en-US" sz="1600" dirty="0">
                <a:solidFill>
                  <a:srgbClr val="0C0572"/>
                </a:solidFill>
                <a:ea typeface="Comic Sans MS" pitchFamily="-108" charset="0"/>
                <a:cs typeface="Comic Sans MS" pitchFamily="-108" charset="0"/>
              </a:rPr>
              <a:t>(-1 ≤ </a:t>
            </a:r>
            <a:r>
              <a:rPr lang="en-US" sz="1600" dirty="0" err="1">
                <a:solidFill>
                  <a:srgbClr val="0C0572"/>
                </a:solidFill>
                <a:ea typeface="Comic Sans MS" pitchFamily="-108" charset="0"/>
                <a:cs typeface="Comic Sans MS" pitchFamily="-108" charset="0"/>
                <a:sym typeface="Symbol" pitchFamily="-108" charset="2"/>
              </a:rPr>
              <a:t></a:t>
            </a:r>
            <a:r>
              <a:rPr lang="en-US" sz="1600" dirty="0">
                <a:solidFill>
                  <a:srgbClr val="0C0572"/>
                </a:solidFill>
                <a:ea typeface="Comic Sans MS" pitchFamily="-108" charset="0"/>
                <a:cs typeface="Comic Sans MS" pitchFamily="-108" charset="0"/>
              </a:rPr>
              <a:t> ≤ 4)</a:t>
            </a:r>
            <a:endParaRPr lang="en-US" sz="1600" i="1" dirty="0">
              <a:solidFill>
                <a:srgbClr val="0C0572"/>
              </a:solidFill>
              <a:latin typeface="Arial Black" pitchFamily="-108" charset="0"/>
              <a:ea typeface="Comic Sans MS" pitchFamily="-108" charset="0"/>
              <a:cs typeface="Comic Sans MS" pitchFamily="-108" charset="0"/>
            </a:endParaRPr>
          </a:p>
        </p:txBody>
      </p:sp>
      <p:sp>
        <p:nvSpPr>
          <p:cNvPr id="20" name="Rectangle 18"/>
          <p:cNvSpPr>
            <a:spLocks/>
          </p:cNvSpPr>
          <p:nvPr/>
        </p:nvSpPr>
        <p:spPr bwMode="auto">
          <a:xfrm>
            <a:off x="1981200" y="1066800"/>
            <a:ext cx="552450" cy="257175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>
                <a:solidFill>
                  <a:srgbClr val="0C0572"/>
                </a:solidFill>
                <a:latin typeface="Arial Black" pitchFamily="-108" charset="0"/>
                <a:ea typeface="Comic Sans MS" pitchFamily="-108" charset="0"/>
                <a:cs typeface="Comic Sans MS" pitchFamily="-108" charset="0"/>
              </a:rPr>
              <a:t>TOF</a:t>
            </a:r>
            <a:endParaRPr lang="en-US" sz="1600">
              <a:solidFill>
                <a:srgbClr val="0C0572"/>
              </a:solidFill>
              <a:latin typeface="Comic Sans MS" pitchFamily="-108" charset="0"/>
              <a:ea typeface="Comic Sans MS" pitchFamily="-108" charset="0"/>
              <a:cs typeface="Comic Sans MS" pitchFamily="-108" charset="0"/>
              <a:sym typeface="Comic Sans MS" pitchFamily="-108" charset="0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/>
          <a:srcRect l="25285" t="30580" r="55139" b="51767"/>
          <a:stretch>
            <a:fillRect/>
          </a:stretch>
        </p:blipFill>
        <p:spPr bwMode="auto">
          <a:xfrm>
            <a:off x="679450" y="4743450"/>
            <a:ext cx="2139950" cy="1504950"/>
          </a:xfrm>
          <a:prstGeom prst="rect">
            <a:avLst/>
          </a:prstGeom>
          <a:noFill/>
          <a:ln w="25400">
            <a:solidFill>
              <a:srgbClr val="F0D19A"/>
            </a:solidFill>
            <a:miter lim="800000"/>
            <a:headEnd/>
            <a:tailEnd/>
          </a:ln>
        </p:spPr>
      </p:pic>
      <p:sp>
        <p:nvSpPr>
          <p:cNvPr id="22" name="Rectangle 21"/>
          <p:cNvSpPr>
            <a:spLocks/>
          </p:cNvSpPr>
          <p:nvPr/>
        </p:nvSpPr>
        <p:spPr bwMode="auto">
          <a:xfrm>
            <a:off x="7543800" y="1905000"/>
            <a:ext cx="1143000" cy="257175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>
                <a:solidFill>
                  <a:srgbClr val="0C0572"/>
                </a:solidFill>
                <a:latin typeface="Arial Black" pitchFamily="-108" charset="0"/>
                <a:ea typeface="Comic Sans MS" pitchFamily="-108" charset="0"/>
                <a:cs typeface="Comic Sans MS" pitchFamily="-108" charset="0"/>
              </a:rPr>
              <a:t>DAQ1000</a:t>
            </a:r>
            <a:endParaRPr lang="en-US" sz="1600">
              <a:solidFill>
                <a:srgbClr val="0C0572"/>
              </a:solidFill>
              <a:latin typeface="Comic Sans MS" pitchFamily="-108" charset="0"/>
              <a:ea typeface="Comic Sans MS" pitchFamily="-108" charset="0"/>
              <a:cs typeface="Comic Sans MS" pitchFamily="-108" charset="0"/>
              <a:sym typeface="Comic Sans MS" pitchFamily="-108" charset="0"/>
            </a:endParaRPr>
          </a:p>
        </p:txBody>
      </p:sp>
      <p:sp>
        <p:nvSpPr>
          <p:cNvPr id="23" name="Rectangle 14"/>
          <p:cNvSpPr>
            <a:spLocks/>
          </p:cNvSpPr>
          <p:nvPr/>
        </p:nvSpPr>
        <p:spPr bwMode="auto">
          <a:xfrm>
            <a:off x="7391400" y="1003756"/>
            <a:ext cx="1371600" cy="21544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400" b="1" i="1" dirty="0" smtClean="0">
                <a:solidFill>
                  <a:srgbClr val="800000"/>
                </a:solidFill>
                <a:latin typeface="Arial"/>
                <a:ea typeface="Comic Sans MS" pitchFamily="-108" charset="0"/>
                <a:cs typeface="Arial"/>
              </a:rPr>
              <a:t>MTD </a:t>
            </a:r>
            <a:r>
              <a:rPr lang="en-US" sz="1400" b="1" i="1" dirty="0" smtClean="0">
                <a:solidFill>
                  <a:srgbClr val="800000"/>
                </a:solidFill>
                <a:latin typeface="Arial"/>
                <a:ea typeface="Comic Sans MS" pitchFamily="-108" charset="0"/>
                <a:cs typeface="Arial"/>
                <a:sym typeface="Comic Sans MS" pitchFamily="-108" charset="0"/>
              </a:rPr>
              <a:t>FY12-14</a:t>
            </a:r>
            <a:endParaRPr lang="en-US" sz="1400" b="1" dirty="0">
              <a:solidFill>
                <a:srgbClr val="800000"/>
              </a:solidFill>
              <a:latin typeface="Arial"/>
              <a:ea typeface="Comic Sans MS" pitchFamily="-108" charset="0"/>
              <a:cs typeface="Arial"/>
              <a:sym typeface="Comic Sans MS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z="1400" smtClean="0"/>
              <a:pPr/>
              <a:t>4</a:t>
            </a:fld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28000" contrast="42000"/>
          </a:blip>
          <a:srcRect l="6766" t="7194" r="23728" b="10070"/>
          <a:stretch>
            <a:fillRect/>
          </a:stretch>
        </p:blipFill>
        <p:spPr bwMode="auto">
          <a:xfrm>
            <a:off x="6477000" y="3267269"/>
            <a:ext cx="2187073" cy="1533331"/>
          </a:xfrm>
          <a:prstGeom prst="rect">
            <a:avLst/>
          </a:prstGeom>
          <a:noFill/>
          <a:ln w="38100" cap="flat" cmpd="dbl" algn="ctr">
            <a:solidFill>
              <a:srgbClr val="1B400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>
          <a:xfrm>
            <a:off x="457200" y="76200"/>
            <a:ext cx="8001000" cy="6858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Particle Identification at STAR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22"/>
          <p:cNvGrpSpPr/>
          <p:nvPr/>
        </p:nvGrpSpPr>
        <p:grpSpPr>
          <a:xfrm>
            <a:off x="457199" y="1219200"/>
            <a:ext cx="2184957" cy="1473643"/>
            <a:chOff x="290281" y="1076326"/>
            <a:chExt cx="3270482" cy="2292166"/>
          </a:xfrm>
        </p:grpSpPr>
        <p:pic>
          <p:nvPicPr>
            <p:cNvPr id="7" name="Picture 5" descr="dedxplotlogxcolor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 l="4495" t="12254" r="17039" b="5719"/>
            <a:stretch>
              <a:fillRect/>
            </a:stretch>
          </p:blipFill>
          <p:spPr bwMode="auto">
            <a:xfrm>
              <a:off x="290281" y="1076326"/>
              <a:ext cx="3270482" cy="2292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85800" y="1136144"/>
              <a:ext cx="906281" cy="4308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TPC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9" name="Picture 16" descr="http://www.star.bnl.gov/protected/spectra/ruanlj/TOFrpaper/tofr_beta_p_prplot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2157" y="1219200"/>
            <a:ext cx="1853643" cy="147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755944" y="1261647"/>
          <a:ext cx="1512594" cy="1464620"/>
        </p:xfrm>
        <a:graphic>
          <a:graphicData uri="http://schemas.openxmlformats.org/presentationml/2006/ole">
            <p:oleObj spid="_x0000_s1026" name="Photo Editor Photo" r:id="rId7" imgW="4761905" imgH="4610744" progId="">
              <p:embed/>
            </p:oleObj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86200" y="2237601"/>
            <a:ext cx="48958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TOF</a:t>
            </a:r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2" name="Picture 3" descr="JpsiTriggerTowersRun6147020Evt17735-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561" y="3171591"/>
            <a:ext cx="1748039" cy="170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2000" y="4569023"/>
            <a:ext cx="5266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EMC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Picture 12" descr="?dir=&amp;file=up225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590800" y="3178425"/>
            <a:ext cx="1930400" cy="1670049"/>
          </a:xfrm>
          <a:prstGeom prst="rect">
            <a:avLst/>
          </a:prstGeom>
          <a:noFill/>
          <a:ln/>
        </p:spPr>
      </p:pic>
      <p:sp>
        <p:nvSpPr>
          <p:cNvPr id="15" name="TextBox 14"/>
          <p:cNvSpPr txBox="1"/>
          <p:nvPr/>
        </p:nvSpPr>
        <p:spPr>
          <a:xfrm>
            <a:off x="7974399" y="3380601"/>
            <a:ext cx="48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HFT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3517" y="4876800"/>
            <a:ext cx="1428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0077"/>
                </a:solidFill>
                <a:latin typeface="Arial"/>
                <a:cs typeface="Arial"/>
              </a:rPr>
              <a:t>Neutral particles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279" y="1978223"/>
            <a:ext cx="48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e, </a:t>
            </a:r>
            <a:r>
              <a:rPr lang="en-US" sz="1400" dirty="0" err="1" smtClean="0">
                <a:latin typeface="Arial"/>
                <a:cs typeface="Arial"/>
              </a:rPr>
              <a:t>μ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1618033"/>
            <a:ext cx="283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π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9132" y="1447800"/>
            <a:ext cx="913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     </a:t>
            </a:r>
            <a:r>
              <a:rPr lang="en-US" sz="1400" dirty="0" err="1" smtClean="0"/>
              <a:t>p</a:t>
            </a:r>
            <a:r>
              <a:rPr lang="en-US" sz="1400" dirty="0" smtClean="0"/>
              <a:t>      </a:t>
            </a:r>
            <a:r>
              <a:rPr lang="en-US" sz="1400" dirty="0" err="1" smtClean="0"/>
              <a:t>d</a:t>
            </a:r>
            <a:endParaRPr lang="en-US" sz="1400" dirty="0"/>
          </a:p>
        </p:txBody>
      </p:sp>
      <p:pic>
        <p:nvPicPr>
          <p:cNvPr id="20" name="Picture 5" descr="tpcdedx_1SigmaPlot_722_EnLarged"/>
          <p:cNvPicPr>
            <a:picLocks noChangeAspect="1" noChangeArrowheads="1"/>
          </p:cNvPicPr>
          <p:nvPr/>
        </p:nvPicPr>
        <p:blipFill>
          <a:blip r:embed="rId10" cstate="print"/>
          <a:srcRect t="9581" r="7979" b="5084"/>
          <a:stretch>
            <a:fillRect/>
          </a:stretch>
        </p:blipFill>
        <p:spPr bwMode="auto">
          <a:xfrm>
            <a:off x="6477000" y="1275721"/>
            <a:ext cx="2154237" cy="139127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763799" y="1066800"/>
            <a:ext cx="161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TPC      TOF     TPC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340601" y="1303866"/>
            <a:ext cx="499533" cy="1270000"/>
          </a:xfrm>
          <a:prstGeom prst="rect">
            <a:avLst/>
          </a:prstGeom>
          <a:solidFill>
            <a:srgbClr val="FFFD10">
              <a:alpha val="5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06794" y="2573980"/>
            <a:ext cx="777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Log</a:t>
            </a:r>
            <a:r>
              <a:rPr lang="en-US" sz="1200" b="1" baseline="-25000" dirty="0" smtClean="0"/>
              <a:t>10</a:t>
            </a:r>
            <a:r>
              <a:rPr lang="en-US" sz="1200" b="1" dirty="0" smtClean="0"/>
              <a:t>(p)</a:t>
            </a:r>
            <a:endParaRPr lang="en-US" sz="1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177800" y="762000"/>
            <a:ext cx="8763000" cy="5486400"/>
          </a:xfrm>
          <a:prstGeom prst="roundRect">
            <a:avLst>
              <a:gd name="adj" fmla="val 4834"/>
            </a:avLst>
          </a:prstGeom>
          <a:noFill/>
          <a:ln w="57150" cap="flat" cmpd="thickThin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39910" y="5410200"/>
            <a:ext cx="7027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800000"/>
                </a:solidFill>
                <a:latin typeface="Arial"/>
                <a:cs typeface="Arial"/>
              </a:rPr>
              <a:t>Multiple-fold correlations among the identified particles!</a:t>
            </a:r>
          </a:p>
          <a:p>
            <a:pPr algn="ctr"/>
            <a:r>
              <a:rPr lang="en-US" sz="2000" b="1" i="1" dirty="0" smtClean="0">
                <a:solidFill>
                  <a:srgbClr val="800000"/>
                </a:solidFill>
                <a:latin typeface="Arial"/>
                <a:cs typeface="Arial"/>
              </a:rPr>
              <a:t>Nearly perfect coverage at mid-rapidity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5800" y="2743200"/>
            <a:ext cx="205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0077"/>
                </a:solidFill>
                <a:latin typeface="Arial"/>
                <a:cs typeface="Arial"/>
              </a:rPr>
              <a:t>Hyperons &amp; Hyper-nuclei</a:t>
            </a:r>
            <a:endParaRPr lang="en-US" sz="1200" b="1" i="1" dirty="0" smtClean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31532" y="4523601"/>
            <a:ext cx="49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Jets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9400" y="4876800"/>
            <a:ext cx="2078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0077"/>
                </a:solidFill>
                <a:latin typeface="Arial"/>
                <a:cs typeface="Arial"/>
              </a:rPr>
              <a:t>Heavy-flavor hadrons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/>
          <a:srcRect l="-5006"/>
          <a:stretch>
            <a:fillRect/>
          </a:stretch>
        </p:blipFill>
        <p:spPr>
          <a:xfrm>
            <a:off x="4572002" y="3217334"/>
            <a:ext cx="1761067" cy="1605532"/>
          </a:xfrm>
          <a:prstGeom prst="rect">
            <a:avLst/>
          </a:prstGeom>
          <a:ln w="28575" cap="flat" cmpd="sng" algn="ctr">
            <a:solidFill>
              <a:srgbClr val="1B400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572000" y="3228201"/>
            <a:ext cx="517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MTD</a:t>
            </a:r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394078">
            <a:off x="5220088" y="3920314"/>
            <a:ext cx="442285" cy="32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4648200" y="4876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0077"/>
                </a:solidFill>
                <a:latin typeface="Arial"/>
                <a:cs typeface="Arial"/>
              </a:rPr>
              <a:t>High p</a:t>
            </a:r>
            <a:r>
              <a:rPr lang="en-US" sz="1200" b="1" i="1" baseline="-25000" dirty="0" smtClean="0">
                <a:solidFill>
                  <a:srgbClr val="000077"/>
                </a:solidFill>
                <a:latin typeface="Arial"/>
                <a:cs typeface="Arial"/>
              </a:rPr>
              <a:t>T</a:t>
            </a:r>
            <a:r>
              <a:rPr lang="en-US" sz="1200" b="1" i="1" dirty="0" smtClean="0">
                <a:solidFill>
                  <a:srgbClr val="000077"/>
                </a:solidFill>
                <a:latin typeface="Arial"/>
                <a:cs typeface="Arial"/>
              </a:rPr>
              <a:t> </a:t>
            </a:r>
            <a:r>
              <a:rPr lang="en-US" sz="1200" b="1" i="1" dirty="0" err="1" smtClean="0">
                <a:solidFill>
                  <a:srgbClr val="000077"/>
                </a:solidFill>
                <a:latin typeface="Arial"/>
                <a:cs typeface="Arial"/>
              </a:rPr>
              <a:t>muons</a:t>
            </a:r>
            <a:endParaRPr lang="en-US" sz="1200" b="1" i="1" dirty="0" smtClean="0">
              <a:solidFill>
                <a:srgbClr val="000077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4876800"/>
            <a:ext cx="1879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0077"/>
                </a:solidFill>
                <a:latin typeface="Arial"/>
                <a:cs typeface="Arial"/>
              </a:rPr>
              <a:t>Jets &amp; Correlations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00200" y="2740223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0077"/>
                </a:solidFill>
                <a:latin typeface="Arial"/>
                <a:cs typeface="Arial"/>
              </a:rPr>
              <a:t>Charged hadrons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STAR Upgrade Path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3246"/>
            <a:ext cx="906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b="1" dirty="0" smtClean="0">
                <a:solidFill>
                  <a:schemeClr val="tx2"/>
                </a:solidFill>
              </a:rPr>
              <a:t>Ongoing and Near Term</a:t>
            </a:r>
          </a:p>
          <a:p>
            <a:pPr marL="914400" lvl="1" indent="-457200"/>
            <a:r>
              <a:rPr lang="en-US" sz="2800" b="1" dirty="0" smtClean="0">
                <a:solidFill>
                  <a:schemeClr val="tx2"/>
                </a:solidFill>
              </a:rPr>
              <a:t>FGT 14/24 quadrants in 2012 and complete for 2013 run</a:t>
            </a:r>
          </a:p>
          <a:p>
            <a:pPr marL="914400" lvl="1" indent="-457200"/>
            <a:r>
              <a:rPr lang="en-US" sz="2800" b="1" dirty="0" smtClean="0">
                <a:solidFill>
                  <a:schemeClr val="tx2"/>
                </a:solidFill>
              </a:rPr>
              <a:t>HFT engineering run 2013 and complete in FY14</a:t>
            </a:r>
          </a:p>
          <a:p>
            <a:pPr marL="914400" lvl="1" indent="-457200"/>
            <a:r>
              <a:rPr lang="en-US" sz="2800" b="1" dirty="0" smtClean="0">
                <a:solidFill>
                  <a:schemeClr val="tx2"/>
                </a:solidFill>
              </a:rPr>
              <a:t>MTD 13/118 in 2012, 50-75/118 run 13 and complete 14</a:t>
            </a:r>
          </a:p>
          <a:p>
            <a:pPr marL="914400" lvl="1" indent="-457200"/>
            <a:r>
              <a:rPr lang="en-US" sz="2800" b="1" dirty="0" smtClean="0">
                <a:solidFill>
                  <a:schemeClr val="tx2"/>
                </a:solidFill>
              </a:rPr>
              <a:t>Roman Pots Phase II – pp2pp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352800"/>
            <a:ext cx="84986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Physics Focuses: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FGT – W program from polarized </a:t>
            </a:r>
            <a:r>
              <a:rPr lang="en-US" sz="2800" b="1" dirty="0" err="1" smtClean="0">
                <a:solidFill>
                  <a:srgbClr val="0070C0"/>
                </a:solidFill>
              </a:rPr>
              <a:t>p+p</a:t>
            </a:r>
            <a:r>
              <a:rPr lang="en-US" sz="2800" b="1" dirty="0" smtClean="0">
                <a:solidFill>
                  <a:srgbClr val="0070C0"/>
                </a:solidFill>
              </a:rPr>
              <a:t> collisions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HFT – Heavy quark collectivity and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	   separating Charm and Bottom energy loss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MTD – Upsilon states and e-</a:t>
            </a:r>
            <a:r>
              <a:rPr lang="en-US" sz="2800" b="1" dirty="0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 correlations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69463" y="0"/>
            <a:ext cx="241300" cy="2413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fld id="{17034A3C-C0B8-4434-BD4B-0A809AB3770A}" type="slidenum">
              <a:rPr lang="en-US"/>
              <a:pPr/>
              <a:t>6</a:t>
            </a:fld>
            <a:endParaRPr lang="en-US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9051925" y="0"/>
            <a:ext cx="8509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>
              <a:spcBef>
                <a:spcPts val="800"/>
              </a:spcBef>
            </a:pPr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82688" y="69850"/>
            <a:ext cx="7518400" cy="546100"/>
          </a:xfrm>
          <a:prstGeom prst="rect">
            <a:avLst/>
          </a:prstGeom>
        </p:spPr>
        <p:txBody>
          <a:bodyPr rIns="13208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omic Sans MS" charset="0"/>
              </a:rPr>
              <a:t>Forward GEM Tracker --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omic Sans MS" charset="0"/>
              </a:rPr>
              <a:t> 2013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  <a:sym typeface="Comic Sans MS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" y="709613"/>
            <a:ext cx="4457700" cy="482600"/>
          </a:xfrm>
          <a:prstGeom prst="rect">
            <a:avLst/>
          </a:prstGeom>
        </p:spPr>
        <p:txBody>
          <a:bodyPr rIns="13208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omic Sans MS" charset="0"/>
              </a:rPr>
              <a:t>Layout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228600" y="2743200"/>
            <a:ext cx="6172200" cy="3609975"/>
            <a:chOff x="0" y="0"/>
            <a:chExt cx="3888" cy="2274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0" y="0"/>
              <a:ext cx="3888" cy="2274"/>
              <a:chOff x="0" y="0"/>
              <a:chExt cx="3888" cy="2274"/>
            </a:xfrm>
          </p:grpSpPr>
          <p:pic>
            <p:nvPicPr>
              <p:cNvPr id="16" name="Picture 6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3888" cy="2280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</p:pic>
          <p:pic>
            <p:nvPicPr>
              <p:cNvPr id="17" name="Picture 7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55" y="988"/>
                <a:ext cx="1371" cy="295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</p:spPr>
          </p:pic>
        </p:grp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1922" y="748"/>
              <a:ext cx="891" cy="419"/>
              <a:chOff x="0" y="0"/>
              <a:chExt cx="890" cy="419"/>
            </a:xfrm>
          </p:grpSpPr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22" y="0"/>
                <a:ext cx="868" cy="388"/>
                <a:chOff x="0" y="0"/>
                <a:chExt cx="868" cy="388"/>
              </a:xfrm>
            </p:grpSpPr>
            <p:sp>
              <p:nvSpPr>
                <p:cNvPr id="1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139"/>
                  <a:ext cx="822" cy="24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arrow" w="med" len="med"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pic>
              <p:nvPicPr>
                <p:cNvPr id="15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40" y="0"/>
                  <a:ext cx="128" cy="115"/>
                </a:xfrm>
                <a:prstGeom prst="rect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</p:pic>
          </p:grpSp>
          <p:sp>
            <p:nvSpPr>
              <p:cNvPr id="13" name="Oval 12"/>
              <p:cNvSpPr>
                <a:spLocks/>
              </p:cNvSpPr>
              <p:nvPr/>
            </p:nvSpPr>
            <p:spPr bwMode="auto">
              <a:xfrm>
                <a:off x="0" y="363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257300"/>
            <a:ext cx="1603375" cy="119697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1255713"/>
            <a:ext cx="1797050" cy="119697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1252538"/>
            <a:ext cx="2541588" cy="119538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9" cstate="print"/>
          <a:srcRect l="13147" t="32333" r="19710" b="9850"/>
          <a:stretch>
            <a:fillRect/>
          </a:stretch>
        </p:blipFill>
        <p:spPr bwMode="auto">
          <a:xfrm>
            <a:off x="76200" y="1258888"/>
            <a:ext cx="2074863" cy="119697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22" name="AutoShape 19"/>
          <p:cNvSpPr>
            <a:spLocks/>
          </p:cNvSpPr>
          <p:nvPr/>
        </p:nvSpPr>
        <p:spPr bwMode="auto">
          <a:xfrm rot="10800000" flipH="1">
            <a:off x="6324600" y="1790700"/>
            <a:ext cx="287338" cy="119063"/>
          </a:xfrm>
          <a:prstGeom prst="rightArrow">
            <a:avLst>
              <a:gd name="adj1" fmla="val 48852"/>
              <a:gd name="adj2" fmla="val 187133"/>
            </a:avLst>
          </a:prstGeom>
          <a:gradFill rotWithShape="0">
            <a:gsLst>
              <a:gs pos="0">
                <a:srgbClr val="FADE95"/>
              </a:gs>
              <a:gs pos="100000">
                <a:srgbClr val="464658"/>
              </a:gs>
            </a:gsLst>
            <a:lin ang="0" scaled="1"/>
          </a:gradFill>
          <a:ln w="12700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557962" y="3379788"/>
            <a:ext cx="2278063" cy="915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4" name="Rectangle 21"/>
          <p:cNvSpPr>
            <a:spLocks/>
          </p:cNvSpPr>
          <p:nvPr/>
        </p:nvSpPr>
        <p:spPr bwMode="auto">
          <a:xfrm rot="16200000">
            <a:off x="6559550" y="3562350"/>
            <a:ext cx="1371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1200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sym typeface="Comic Sans MS" pitchFamily="66" charset="0"/>
              </a:rPr>
              <a:t>APV module</a:t>
            </a: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6019800" y="2686050"/>
            <a:ext cx="1438275" cy="438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Rectangle 23"/>
          <p:cNvSpPr>
            <a:spLocks/>
          </p:cNvSpPr>
          <p:nvPr/>
        </p:nvSpPr>
        <p:spPr bwMode="auto">
          <a:xfrm>
            <a:off x="4648200" y="2425700"/>
            <a:ext cx="1371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12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sym typeface="Comic Sans MS" pitchFamily="66" charset="0"/>
              </a:rPr>
              <a:t>Quarter section</a:t>
            </a:r>
          </a:p>
        </p:txBody>
      </p:sp>
      <p:sp>
        <p:nvSpPr>
          <p:cNvPr id="27" name="Rectangle 24"/>
          <p:cNvSpPr>
            <a:spLocks/>
          </p:cNvSpPr>
          <p:nvPr/>
        </p:nvSpPr>
        <p:spPr bwMode="auto">
          <a:xfrm>
            <a:off x="8229600" y="4114800"/>
            <a:ext cx="8509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sym typeface="Comic Sans MS" pitchFamily="66" charset="0"/>
              </a:rPr>
              <a:t>Packaged APV chip</a:t>
            </a: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8077200" y="3922713"/>
            <a:ext cx="936625" cy="1412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Rectangle 26"/>
          <p:cNvSpPr>
            <a:spLocks/>
          </p:cNvSpPr>
          <p:nvPr/>
        </p:nvSpPr>
        <p:spPr bwMode="auto">
          <a:xfrm>
            <a:off x="1892300" y="6032500"/>
            <a:ext cx="2971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12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sym typeface="Comic Sans MS" pitchFamily="66" charset="0"/>
              </a:rPr>
              <a:t>STAR Detector</a:t>
            </a:r>
          </a:p>
        </p:txBody>
      </p:sp>
      <p:sp>
        <p:nvSpPr>
          <p:cNvPr id="30" name="Rectangle 27"/>
          <p:cNvSpPr>
            <a:spLocks/>
          </p:cNvSpPr>
          <p:nvPr/>
        </p:nvSpPr>
        <p:spPr bwMode="auto">
          <a:xfrm>
            <a:off x="3302000" y="5168900"/>
            <a:ext cx="1371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900">
                <a:solidFill>
                  <a:srgbClr val="8D5E22"/>
                </a:solidFill>
                <a:latin typeface="Comic Sans MS" pitchFamily="66" charset="0"/>
                <a:ea typeface="MS PGothic" pitchFamily="34" charset="-128"/>
                <a:sym typeface="Comic Sans MS" pitchFamily="66" charset="0"/>
              </a:rPr>
              <a:t>TPC</a:t>
            </a:r>
          </a:p>
        </p:txBody>
      </p:sp>
      <p:sp>
        <p:nvSpPr>
          <p:cNvPr id="31" name="Rectangle 28"/>
          <p:cNvSpPr>
            <a:spLocks/>
          </p:cNvSpPr>
          <p:nvPr/>
        </p:nvSpPr>
        <p:spPr bwMode="auto">
          <a:xfrm>
            <a:off x="2819400" y="3225800"/>
            <a:ext cx="13716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900">
                <a:solidFill>
                  <a:srgbClr val="8D5D21"/>
                </a:solidFill>
                <a:latin typeface="Comic Sans MS" pitchFamily="66" charset="0"/>
                <a:ea typeface="MS PGothic" pitchFamily="34" charset="-128"/>
                <a:sym typeface="Comic Sans MS" pitchFamily="66" charset="0"/>
              </a:rPr>
              <a:t>BEMC</a:t>
            </a: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 rot="4859420">
            <a:off x="4473575" y="4941888"/>
            <a:ext cx="5969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9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sym typeface="Comic Sans MS" pitchFamily="66" charset="0"/>
              </a:rPr>
              <a:t>EEMC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3581400" y="4546600"/>
            <a:ext cx="13716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9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sym typeface="Comic Sans MS" pitchFamily="66" charset="0"/>
              </a:rPr>
              <a:t>FGT</a:t>
            </a:r>
          </a:p>
        </p:txBody>
      </p:sp>
      <p:sp>
        <p:nvSpPr>
          <p:cNvPr id="35" name="AutoShape 32"/>
          <p:cNvSpPr>
            <a:spLocks/>
          </p:cNvSpPr>
          <p:nvPr/>
        </p:nvSpPr>
        <p:spPr bwMode="auto">
          <a:xfrm rot="10800000" flipH="1">
            <a:off x="4343400" y="1790700"/>
            <a:ext cx="287338" cy="119063"/>
          </a:xfrm>
          <a:prstGeom prst="rightArrow">
            <a:avLst>
              <a:gd name="adj1" fmla="val 48852"/>
              <a:gd name="adj2" fmla="val 187133"/>
            </a:avLst>
          </a:prstGeom>
          <a:gradFill rotWithShape="0">
            <a:gsLst>
              <a:gs pos="0">
                <a:srgbClr val="FADE95"/>
              </a:gs>
              <a:gs pos="100000">
                <a:srgbClr val="464658"/>
              </a:gs>
            </a:gsLst>
            <a:lin ang="0" scaled="1"/>
          </a:gradFill>
          <a:ln w="12700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AutoShape 33"/>
          <p:cNvSpPr>
            <a:spLocks/>
          </p:cNvSpPr>
          <p:nvPr/>
        </p:nvSpPr>
        <p:spPr bwMode="auto">
          <a:xfrm rot="10800000" flipH="1">
            <a:off x="2133601" y="1790700"/>
            <a:ext cx="287338" cy="119063"/>
          </a:xfrm>
          <a:prstGeom prst="rightArrow">
            <a:avLst>
              <a:gd name="adj1" fmla="val 48852"/>
              <a:gd name="adj2" fmla="val 187133"/>
            </a:avLst>
          </a:prstGeom>
          <a:gradFill rotWithShape="0">
            <a:gsLst>
              <a:gs pos="0">
                <a:srgbClr val="FADE95"/>
              </a:gs>
              <a:gs pos="100000">
                <a:srgbClr val="464658"/>
              </a:gs>
            </a:gsLst>
            <a:lin ang="0" scaled="1"/>
          </a:gradFill>
          <a:ln w="12700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7" name="Picture 34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05400" y="2574925"/>
            <a:ext cx="1790700" cy="18034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41" name="Rectangle 38"/>
          <p:cNvSpPr>
            <a:spLocks/>
          </p:cNvSpPr>
          <p:nvPr/>
        </p:nvSpPr>
        <p:spPr bwMode="auto">
          <a:xfrm>
            <a:off x="571500" y="2425700"/>
            <a:ext cx="1371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12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sym typeface="Comic Sans MS" pitchFamily="66" charset="0"/>
              </a:rPr>
              <a:t>Quarter section</a:t>
            </a:r>
          </a:p>
        </p:txBody>
      </p:sp>
      <p:sp>
        <p:nvSpPr>
          <p:cNvPr id="42" name="Rectangle 39"/>
          <p:cNvSpPr>
            <a:spLocks/>
          </p:cNvSpPr>
          <p:nvPr/>
        </p:nvSpPr>
        <p:spPr bwMode="auto">
          <a:xfrm>
            <a:off x="3009900" y="2425700"/>
            <a:ext cx="1371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12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sym typeface="Comic Sans MS" pitchFamily="66" charset="0"/>
              </a:rPr>
              <a:t>Disk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5400" y="5257800"/>
            <a:ext cx="4024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14/24 Quads installed for run 2012 !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Detector performance is being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  evaluated. 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Heavy Flavor Tracker -- 2014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1082789"/>
            <a:ext cx="8229600" cy="50027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5000"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725" y="1417638"/>
            <a:ext cx="3918996" cy="25783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191000"/>
            <a:ext cx="4380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3 detector systems;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PXL 2 layers of CMOS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IST  1 layer at 14 cm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SSD 1 layer </a:t>
            </a:r>
          </a:p>
          <a:p>
            <a:pPr marL="285750" indent="-285750"/>
            <a:r>
              <a:rPr lang="en-US" sz="2400" b="1" dirty="0" smtClean="0">
                <a:solidFill>
                  <a:schemeClr val="tx2"/>
                </a:solidFill>
              </a:rPr>
              <a:t>Engineering run 2013</a:t>
            </a:r>
          </a:p>
          <a:p>
            <a:pPr marL="285750" indent="-285750"/>
            <a:r>
              <a:rPr lang="en-US" sz="2400" b="1" dirty="0" smtClean="0">
                <a:solidFill>
                  <a:schemeClr val="tx2"/>
                </a:solidFill>
              </a:rPr>
              <a:t>Full system installed in 2014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21" y="3924775"/>
            <a:ext cx="4138739" cy="987587"/>
          </a:xfrm>
          <a:prstGeom prst="rect">
            <a:avLst/>
          </a:prstGeom>
        </p:spPr>
      </p:pic>
      <p:pic>
        <p:nvPicPr>
          <p:cNvPr id="9" name="Picture 5" descr="C:\Users\ecanderssen\Pictures\Monthly Reports\Pixel 2011_11\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53" y="1258069"/>
            <a:ext cx="3428447" cy="257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Picture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18"/>
          <a:stretch>
            <a:fillRect/>
          </a:stretch>
        </p:blipFill>
        <p:spPr>
          <a:xfrm>
            <a:off x="6151073" y="4912362"/>
            <a:ext cx="2170292" cy="156581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33400"/>
            <a:ext cx="6119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DSC028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3657600"/>
            <a:ext cx="3683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10000" y="2286000"/>
            <a:ext cx="5334000" cy="443198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altLang="zh-CN" sz="1800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Multi-gap Resistive Plate Chamber (MRPC): </a:t>
            </a: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altLang="zh-CN" sz="1800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gas detector, avalanche mode</a:t>
            </a: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en-US" altLang="zh-CN" sz="1800" b="1" baseline="0" dirty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altLang="zh-CN" sz="1800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A</a:t>
            </a:r>
            <a:r>
              <a:rPr lang="en-US" sz="1800" b="1" baseline="0" dirty="0">
                <a:solidFill>
                  <a:schemeClr val="tx2"/>
                </a:solidFill>
                <a:latin typeface="Arial" charset="0"/>
              </a:rPr>
              <a:t> detector</a:t>
            </a:r>
            <a:r>
              <a:rPr lang="en-US" altLang="zh-CN" sz="1800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 </a:t>
            </a:r>
            <a:r>
              <a:rPr lang="en-US" sz="1800" b="1" baseline="0" dirty="0">
                <a:solidFill>
                  <a:schemeClr val="tx2"/>
                </a:solidFill>
                <a:latin typeface="Arial" charset="0"/>
              </a:rPr>
              <a:t>with </a:t>
            </a:r>
            <a:r>
              <a:rPr lang="en-US" altLang="zh-CN" sz="1800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long-MRPCs</a:t>
            </a:r>
            <a:r>
              <a:rPr lang="en-US" sz="1800" b="1" baseline="0" dirty="0">
                <a:solidFill>
                  <a:schemeClr val="tx2"/>
                </a:solidFill>
                <a:latin typeface="Arial" charset="0"/>
              </a:rPr>
              <a:t> cover</a:t>
            </a:r>
            <a:r>
              <a:rPr lang="en-US" altLang="zh-CN" sz="1800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s</a:t>
            </a:r>
            <a:r>
              <a:rPr lang="en-US" sz="1800" b="1" baseline="0" dirty="0">
                <a:solidFill>
                  <a:schemeClr val="tx2"/>
                </a:solidFill>
                <a:latin typeface="Arial" charset="0"/>
              </a:rPr>
              <a:t> the</a:t>
            </a:r>
            <a:endParaRPr lang="en-US" altLang="zh-CN" sz="1800" b="1" baseline="0" dirty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1800" b="1" baseline="0" dirty="0">
                <a:solidFill>
                  <a:schemeClr val="tx2"/>
                </a:solidFill>
                <a:latin typeface="Arial" charset="0"/>
              </a:rPr>
              <a:t>whole iron bars and le</a:t>
            </a:r>
            <a:r>
              <a:rPr lang="en-US" altLang="zh-CN" sz="1800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ave</a:t>
            </a:r>
            <a:r>
              <a:rPr lang="en-US" sz="1800" b="1" baseline="0" dirty="0">
                <a:solidFill>
                  <a:schemeClr val="tx2"/>
                </a:solidFill>
                <a:latin typeface="Arial" charset="0"/>
              </a:rPr>
              <a:t> the gaps in</a:t>
            </a:r>
            <a:r>
              <a:rPr lang="en-US" altLang="zh-CN" sz="1800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-</a:t>
            </a: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altLang="zh-CN" sz="1800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 </a:t>
            </a:r>
            <a:r>
              <a:rPr lang="en-US" sz="1800" b="1" baseline="0" dirty="0">
                <a:solidFill>
                  <a:schemeClr val="tx2"/>
                </a:solidFill>
                <a:latin typeface="Arial" charset="0"/>
              </a:rPr>
              <a:t>between uncovered. </a:t>
            </a:r>
            <a:r>
              <a:rPr lang="en-US" altLang="zh-CN" sz="1800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Acceptance: 45% at</a:t>
            </a: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altLang="zh-CN" sz="1800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 |</a:t>
            </a:r>
            <a:r>
              <a:rPr lang="en-US" altLang="zh-CN" sz="1800" b="1" baseline="0" dirty="0">
                <a:solidFill>
                  <a:schemeClr val="tx2"/>
                </a:solidFill>
                <a:latin typeface="Arial" charset="0"/>
                <a:ea typeface="宋体" pitchFamily="2" charset="-122"/>
                <a:sym typeface="Symbol" pitchFamily="18" charset="2"/>
              </a:rPr>
              <a:t></a:t>
            </a:r>
            <a:r>
              <a:rPr lang="en-US" altLang="zh-CN" sz="1800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|&lt;0.5</a:t>
            </a: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en-US" altLang="zh-CN" sz="1800" b="1" baseline="0" dirty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altLang="zh-CN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118 modules, 1416 readout strips, 2832 readout</a:t>
            </a: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altLang="zh-CN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channels</a:t>
            </a: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en-US" altLang="zh-CN" b="1" baseline="0" dirty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altLang="zh-CN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Long-MRPC detector technology, electronics</a:t>
            </a: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altLang="zh-CN" b="1" baseline="0" dirty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 same as used in </a:t>
            </a:r>
            <a:r>
              <a:rPr lang="en-US" altLang="zh-CN" b="1" baseline="0" dirty="0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STAR-TOF</a:t>
            </a: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en-US" altLang="zh-CN" b="1" dirty="0" smtClean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altLang="zh-CN" b="1" baseline="0" dirty="0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Run 2012</a:t>
            </a:r>
            <a:r>
              <a:rPr lang="en-US" altLang="zh-CN" b="1" dirty="0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 -- 10%; 2013 – 43%+; 2014 – 100%</a:t>
            </a:r>
          </a:p>
          <a:p>
            <a:pPr marL="342900" indent="-34290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Successful commissioning run in 2012 </a:t>
            </a:r>
            <a:endParaRPr lang="en-US" altLang="zh-CN" b="1" baseline="0" dirty="0">
              <a:solidFill>
                <a:schemeClr val="tx2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3376" y="39469"/>
            <a:ext cx="6512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Muon</a:t>
            </a:r>
            <a:r>
              <a:rPr lang="en-US" sz="3600" b="1" dirty="0" smtClean="0">
                <a:solidFill>
                  <a:srgbClr val="FF0000"/>
                </a:solidFill>
              </a:rPr>
              <a:t> Telescope Detector -- 2014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hijing_z"/>
          <p:cNvPicPr>
            <a:picLocks noChangeAspect="1" noChangeArrowheads="1"/>
          </p:cNvPicPr>
          <p:nvPr/>
        </p:nvPicPr>
        <p:blipFill>
          <a:blip r:embed="rId4" cstate="print"/>
          <a:srcRect l="7167" t="7167" r="7167" b="7167"/>
          <a:stretch>
            <a:fillRect/>
          </a:stretch>
        </p:blipFill>
        <p:spPr bwMode="auto">
          <a:xfrm>
            <a:off x="76200" y="533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8/17/2012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EAC3-34BE-4C07-BF2A-F85A8788496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81000" y="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 Upgrade Path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72631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 smtClean="0">
                <a:solidFill>
                  <a:schemeClr val="tx2"/>
                </a:solidFill>
              </a:rPr>
              <a:t>Intermediate Future (Decadal Plan) 2016+</a:t>
            </a:r>
          </a:p>
          <a:p>
            <a:pPr lvl="1" indent="-457200"/>
            <a:r>
              <a:rPr lang="en-US" sz="2800" b="1" dirty="0" smtClean="0">
                <a:solidFill>
                  <a:schemeClr val="tx2"/>
                </a:solidFill>
              </a:rPr>
              <a:t>	TPC Inner Sector Readout Upgrade</a:t>
            </a:r>
          </a:p>
          <a:p>
            <a:pPr marL="457200" indent="-457200"/>
            <a:r>
              <a:rPr lang="en-US" sz="2800" b="1" dirty="0" smtClean="0">
                <a:solidFill>
                  <a:schemeClr val="tx2"/>
                </a:solidFill>
              </a:rPr>
              <a:t>	VFGT – using FGT technology in the very forward region</a:t>
            </a:r>
          </a:p>
          <a:p>
            <a:pPr marL="457200" indent="-457200"/>
            <a:r>
              <a:rPr lang="en-US" sz="2800" b="1" dirty="0" smtClean="0">
                <a:solidFill>
                  <a:schemeClr val="tx2"/>
                </a:solidFill>
              </a:rPr>
              <a:t>	PID Detector – Meson/Baryon separation</a:t>
            </a:r>
          </a:p>
          <a:p>
            <a:pPr marL="457200" indent="-457200"/>
            <a:r>
              <a:rPr lang="en-US" sz="2800" b="1" dirty="0" smtClean="0">
                <a:solidFill>
                  <a:schemeClr val="tx2"/>
                </a:solidFill>
              </a:rPr>
              <a:t>	Forward Calorimeter System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743200"/>
            <a:ext cx="80566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Physics Focuses: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Beam Energy Scan – Phase II program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Forward photon/electron/jet(leading </a:t>
            </a:r>
            <a:r>
              <a:rPr lang="en-US" sz="2800" b="1" dirty="0" err="1" smtClean="0">
                <a:solidFill>
                  <a:srgbClr val="0070C0"/>
                </a:solidFill>
              </a:rPr>
              <a:t>hadron</a:t>
            </a:r>
            <a:r>
              <a:rPr lang="en-US" sz="2800" b="1" dirty="0" smtClean="0">
                <a:solidFill>
                  <a:srgbClr val="0070C0"/>
                </a:solidFill>
              </a:rPr>
              <a:t>)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err="1" smtClean="0">
                <a:solidFill>
                  <a:srgbClr val="0070C0"/>
                </a:solidFill>
              </a:rPr>
              <a:t>p+p</a:t>
            </a:r>
            <a:r>
              <a:rPr lang="en-US" sz="2800" b="1" dirty="0" smtClean="0">
                <a:solidFill>
                  <a:srgbClr val="0070C0"/>
                </a:solidFill>
              </a:rPr>
              <a:t> -- transverse spin dynamics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	(</a:t>
            </a:r>
            <a:r>
              <a:rPr lang="en-US" sz="2800" b="1" dirty="0" err="1" smtClean="0">
                <a:solidFill>
                  <a:srgbClr val="0070C0"/>
                </a:solidFill>
              </a:rPr>
              <a:t>transversity</a:t>
            </a:r>
            <a:r>
              <a:rPr lang="en-US" sz="2800" b="1" dirty="0" smtClean="0">
                <a:solidFill>
                  <a:srgbClr val="0070C0"/>
                </a:solidFill>
              </a:rPr>
              <a:t> function and Collins </a:t>
            </a:r>
            <a:r>
              <a:rPr lang="en-US" sz="2800" b="1" dirty="0" err="1" smtClean="0">
                <a:solidFill>
                  <a:srgbClr val="0070C0"/>
                </a:solidFill>
              </a:rPr>
              <a:t>frag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		QCD twist-3 processes)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pp/</a:t>
            </a:r>
            <a:r>
              <a:rPr lang="en-US" sz="2800" b="1" dirty="0" err="1" smtClean="0">
                <a:solidFill>
                  <a:srgbClr val="0070C0"/>
                </a:solidFill>
              </a:rPr>
              <a:t>pA</a:t>
            </a:r>
            <a:r>
              <a:rPr lang="en-US" sz="2800" b="1" dirty="0" smtClean="0">
                <a:solidFill>
                  <a:srgbClr val="0070C0"/>
                </a:solidFill>
              </a:rPr>
              <a:t> -- </a:t>
            </a:r>
            <a:r>
              <a:rPr lang="en-US" sz="2800" b="1" dirty="0" err="1" smtClean="0">
                <a:solidFill>
                  <a:srgbClr val="0070C0"/>
                </a:solidFill>
              </a:rPr>
              <a:t>Drell</a:t>
            </a:r>
            <a:r>
              <a:rPr lang="en-US" sz="2800" b="1" dirty="0" smtClean="0">
                <a:solidFill>
                  <a:srgbClr val="0070C0"/>
                </a:solidFill>
              </a:rPr>
              <a:t>-Yan, h-h, gamma-h correlations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	(initial conditions and CGC)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AA -- Forward HQ NPE R</a:t>
            </a:r>
            <a:r>
              <a:rPr lang="en-US" sz="2800" b="1" baseline="-25000" dirty="0" smtClean="0">
                <a:solidFill>
                  <a:srgbClr val="0070C0"/>
                </a:solidFill>
              </a:rPr>
              <a:t>AA</a:t>
            </a:r>
            <a:r>
              <a:rPr lang="en-US" sz="2800" b="1" dirty="0" smtClean="0">
                <a:solidFill>
                  <a:srgbClr val="0070C0"/>
                </a:solidFill>
              </a:rPr>
              <a:t> and eta dependence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861</Words>
  <Application>Microsoft Office PowerPoint</Application>
  <PresentationFormat>On-screen Show (4:3)</PresentationFormat>
  <Paragraphs>257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Custom Design</vt:lpstr>
      <vt:lpstr>Photo Editor Photo</vt:lpstr>
      <vt:lpstr>Equation</vt:lpstr>
      <vt:lpstr>Status Update on STAR Upgrades </vt:lpstr>
      <vt:lpstr>Slide 2</vt:lpstr>
      <vt:lpstr>Slide 3</vt:lpstr>
      <vt:lpstr>Slide 4</vt:lpstr>
      <vt:lpstr>STAR Upgrade Path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Update on STAR Upgrades</dc:title>
  <dc:creator>huang</dc:creator>
  <cp:lastModifiedBy>huang</cp:lastModifiedBy>
  <cp:revision>104</cp:revision>
  <dcterms:created xsi:type="dcterms:W3CDTF">2012-04-19T00:33:57Z</dcterms:created>
  <dcterms:modified xsi:type="dcterms:W3CDTF">2012-08-17T01:50:28Z</dcterms:modified>
</cp:coreProperties>
</file>