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1192" r:id="rId2"/>
    <p:sldId id="1297" r:id="rId3"/>
    <p:sldId id="1273" r:id="rId4"/>
    <p:sldId id="1202" r:id="rId5"/>
    <p:sldId id="1287" r:id="rId6"/>
    <p:sldId id="1299" r:id="rId7"/>
    <p:sldId id="1300" r:id="rId8"/>
    <p:sldId id="1317" r:id="rId9"/>
    <p:sldId id="348" r:id="rId10"/>
    <p:sldId id="291" r:id="rId11"/>
    <p:sldId id="292" r:id="rId12"/>
    <p:sldId id="1318" r:id="rId13"/>
    <p:sldId id="1279" r:id="rId14"/>
    <p:sldId id="1284" r:id="rId15"/>
    <p:sldId id="1298" r:id="rId16"/>
    <p:sldId id="1275" r:id="rId17"/>
    <p:sldId id="1237" r:id="rId18"/>
    <p:sldId id="1265" r:id="rId19"/>
    <p:sldId id="1289" r:id="rId20"/>
    <p:sldId id="1244" r:id="rId21"/>
    <p:sldId id="1292" r:id="rId22"/>
    <p:sldId id="1293" r:id="rId23"/>
    <p:sldId id="1278" r:id="rId24"/>
    <p:sldId id="1221" r:id="rId25"/>
    <p:sldId id="1255" r:id="rId26"/>
    <p:sldId id="1288" r:id="rId27"/>
    <p:sldId id="1294" r:id="rId28"/>
    <p:sldId id="1242" r:id="rId29"/>
    <p:sldId id="1296" r:id="rId30"/>
    <p:sldId id="1285" r:id="rId31"/>
    <p:sldId id="1286" r:id="rId32"/>
    <p:sldId id="128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2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92"/>
    <a:srgbClr val="AAAAAA"/>
    <a:srgbClr val="76D6FF"/>
    <a:srgbClr val="D6D6D6"/>
    <a:srgbClr val="0096FF"/>
    <a:srgbClr val="797979"/>
    <a:srgbClr val="FFFC00"/>
    <a:srgbClr val="FFD579"/>
    <a:srgbClr val="C1C1C1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8" autoAdjust="0"/>
    <p:restoredTop sz="97246" autoAdjust="0"/>
  </p:normalViewPr>
  <p:slideViewPr>
    <p:cSldViewPr snapToObjects="1">
      <p:cViewPr varScale="1">
        <p:scale>
          <a:sx n="101" d="100"/>
          <a:sy n="101" d="100"/>
        </p:scale>
        <p:origin x="192" y="656"/>
      </p:cViewPr>
      <p:guideLst>
        <p:guide orient="horz" pos="4272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3BBDE-6F57-8846-92B0-9FB1E1FE2432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81943-F583-E841-9E36-EB4D26AA7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87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267DA-AD46-684B-94B1-F51DB296DAC1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1E940-5CEE-3048-BCE9-B875E8C3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simpler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8EBF-2233-CE4E-A001-2D4667C35E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93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from intrinsic</a:t>
            </a:r>
            <a:r>
              <a:rPr lang="en-US" baseline="0" dirty="0"/>
              <a:t> part can separate </a:t>
            </a:r>
            <a:r>
              <a:rPr lang="en-US" baseline="0" dirty="0" err="1"/>
              <a:t>inteaction</a:t>
            </a:r>
            <a:r>
              <a:rPr lang="en-US" baseline="0" dirty="0"/>
              <a:t> by universality</a:t>
            </a:r>
          </a:p>
          <a:p>
            <a:r>
              <a:rPr lang="en-US" baseline="0" dirty="0"/>
              <a:t>real time phenomena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08EBF-2233-CE4E-A001-2D4667C35E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6629400"/>
            <a:ext cx="459922" cy="247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1259380" y="6629400"/>
            <a:ext cx="1593767" cy="213665"/>
          </a:xfrm>
          <a:prstGeom prst="rect">
            <a:avLst/>
          </a:prstGeom>
        </p:spPr>
        <p:txBody>
          <a:bodyPr/>
          <a:lstStyle>
            <a:lvl1pPr>
              <a:defRPr sz="1000" b="0"/>
            </a:lvl1pPr>
          </a:lstStyle>
          <a:p>
            <a:r>
              <a:rPr lang="en-US" dirty="0">
                <a:latin typeface="Comic Sans MS"/>
                <a:cs typeface="Comic Sans MS"/>
              </a:rPr>
              <a:t>E.C. </a:t>
            </a:r>
            <a:r>
              <a:rPr lang="en-US" dirty="0" err="1">
                <a:latin typeface="Comic Sans MS"/>
                <a:cs typeface="Comic Sans MS"/>
              </a:rPr>
              <a:t>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19400" y="6629400"/>
            <a:ext cx="3524621" cy="224805"/>
          </a:xfrm>
          <a:prstGeom prst="rect">
            <a:avLst/>
          </a:prstGeom>
        </p:spPr>
        <p:txBody>
          <a:bodyPr/>
          <a:lstStyle>
            <a:lvl1pPr>
              <a:defRPr sz="1000" b="0"/>
            </a:lvl1pPr>
          </a:lstStyle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A5D77-C838-E249-9EEE-B411BE39AE4D}"/>
              </a:ext>
            </a:extLst>
          </p:cNvPr>
          <p:cNvSpPr/>
          <p:nvPr userDrawn="1"/>
        </p:nvSpPr>
        <p:spPr>
          <a:xfrm>
            <a:off x="0" y="534838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9292"/>
              </a:gs>
              <a:gs pos="50000">
                <a:srgbClr val="C1C1C1">
                  <a:lumMod val="50000"/>
                  <a:lumOff val="50000"/>
                </a:srgbClr>
              </a:gs>
              <a:gs pos="0">
                <a:srgbClr val="EBEBE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7467600" y="6632255"/>
            <a:ext cx="457200" cy="22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16D9922-87B3-6043-9531-5184EA303DC1}" type="slidenum">
              <a:rPr lang="en-US" sz="1000" b="0" smtClean="0"/>
              <a:pPr algn="r"/>
              <a:t>‹#›</a:t>
            </a:fld>
            <a:endParaRPr lang="en-US" sz="1000" b="0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1259380" y="6628899"/>
            <a:ext cx="1371967" cy="21053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67000" y="6632255"/>
            <a:ext cx="3845653" cy="210536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AAA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0407D9-1D13-AD4F-9932-2E6A82629DC4}"/>
              </a:ext>
            </a:extLst>
          </p:cNvPr>
          <p:cNvSpPr/>
          <p:nvPr userDrawn="1"/>
        </p:nvSpPr>
        <p:spPr>
          <a:xfrm>
            <a:off x="0" y="534838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9292"/>
              </a:gs>
              <a:gs pos="50000">
                <a:srgbClr val="C1C1C1">
                  <a:lumMod val="50000"/>
                  <a:lumOff val="50000"/>
                </a:srgbClr>
              </a:gs>
              <a:gs pos="0">
                <a:srgbClr val="EBEBE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2"/>
          </p:nvPr>
        </p:nvSpPr>
        <p:spPr>
          <a:xfrm>
            <a:off x="1274695" y="6638365"/>
            <a:ext cx="1371967" cy="18580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46661" y="6629400"/>
            <a:ext cx="4058939" cy="19477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7432808" y="6638365"/>
            <a:ext cx="491992" cy="194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16D9922-87B3-6043-9531-5184EA303DC1}" type="slidenum">
              <a:rPr lang="en-US" sz="1000" b="0" smtClean="0"/>
              <a:pPr algn="r"/>
              <a:t>‹#›</a:t>
            </a:fld>
            <a:endParaRPr lang="en-US" sz="10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9" y="-7872"/>
            <a:ext cx="9153479" cy="68658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9" y="19790"/>
            <a:ext cx="9118161" cy="5483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6600728"/>
            <a:ext cx="499731" cy="257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0495" y="568136"/>
            <a:ext cx="9141275" cy="58161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56" y="6553200"/>
            <a:ext cx="1152144" cy="284648"/>
          </a:xfrm>
          <a:prstGeom prst="rect">
            <a:avLst/>
          </a:prstGeom>
        </p:spPr>
      </p:pic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1295400" y="6591924"/>
            <a:ext cx="1270677" cy="249190"/>
          </a:xfrm>
          <a:prstGeom prst="rect">
            <a:avLst/>
          </a:prstGeom>
        </p:spPr>
        <p:txBody>
          <a:bodyPr/>
          <a:lstStyle>
            <a:lvl1pPr algn="l">
              <a:defRPr sz="1000" b="0"/>
            </a:lvl1pPr>
          </a:lstStyle>
          <a:p>
            <a:r>
              <a:rPr lang="en-US" dirty="0">
                <a:latin typeface="Comic Sans MS"/>
                <a:cs typeface="Comic Sans MS"/>
              </a:rPr>
              <a:t>E.C. </a:t>
            </a:r>
            <a:r>
              <a:rPr lang="en-US" dirty="0" err="1">
                <a:latin typeface="Comic Sans MS"/>
                <a:cs typeface="Comic Sans MS"/>
              </a:rPr>
              <a:t>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18003" y="6596538"/>
            <a:ext cx="3510857" cy="243297"/>
          </a:xfrm>
          <a:prstGeom prst="rect">
            <a:avLst/>
          </a:prstGeom>
        </p:spPr>
        <p:txBody>
          <a:bodyPr/>
          <a:lstStyle>
            <a:lvl1pPr algn="ctr">
              <a:defRPr sz="1000" b="0"/>
            </a:lvl1pPr>
          </a:lstStyle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"/>
          <a:stretch/>
        </p:blipFill>
        <p:spPr>
          <a:xfrm>
            <a:off x="0" y="6498787"/>
            <a:ext cx="1231265" cy="4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i="1" kern="1200" cap="all">
          <a:ln>
            <a:solidFill>
              <a:srgbClr val="797979"/>
            </a:solidFill>
          </a:ln>
          <a:solidFill>
            <a:srgbClr val="AAAAA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35000" dist="12700" dir="5400000" sy="-100000" algn="bl" rotWithShape="0"/>
          </a:effectLst>
          <a:latin typeface="Comic Sans MS"/>
          <a:ea typeface="+mj-ea"/>
          <a:cs typeface="Comic Sans M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q"/>
        <a:defRPr sz="2000" b="1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1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600" b="1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/>
        <a:buChar char="o"/>
        <a:defRPr sz="1400" b="1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ü"/>
        <a:defRPr sz="1200" b="1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hyperlink" Target="http://arxiv.org/abs/arXiv:1706.01765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png"/><Relationship Id="rId4" Type="http://schemas.openxmlformats.org/officeDocument/2006/relationships/package" Target="../embeddings/Microsoft_Word_Document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3.png"/><Relationship Id="rId7" Type="http://schemas.openxmlformats.org/officeDocument/2006/relationships/image" Target="../media/image45.tif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8.jp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Relationship Id="rId9" Type="http://schemas.openxmlformats.org/officeDocument/2006/relationships/image" Target="../media/image5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gif"/><Relationship Id="rId7" Type="http://schemas.openxmlformats.org/officeDocument/2006/relationships/image" Target="../media/image61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5.bin"/><Relationship Id="rId7" Type="http://schemas.openxmlformats.org/officeDocument/2006/relationships/image" Target="../media/image85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4.emf"/><Relationship Id="rId11" Type="http://schemas.openxmlformats.org/officeDocument/2006/relationships/image" Target="../media/image87.png"/><Relationship Id="rId5" Type="http://schemas.openxmlformats.org/officeDocument/2006/relationships/image" Target="../media/image83.emf"/><Relationship Id="rId10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89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1.png"/><Relationship Id="rId11" Type="http://schemas.openxmlformats.org/officeDocument/2006/relationships/image" Target="../media/image99.emf"/><Relationship Id="rId5" Type="http://schemas.openxmlformats.org/officeDocument/2006/relationships/image" Target="../media/image98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tiff"/><Relationship Id="rId3" Type="http://schemas.openxmlformats.org/officeDocument/2006/relationships/image" Target="../media/image107.png"/><Relationship Id="rId7" Type="http://schemas.openxmlformats.org/officeDocument/2006/relationships/image" Target="../media/image106.emf"/><Relationship Id="rId12" Type="http://schemas.openxmlformats.org/officeDocument/2006/relationships/image" Target="../media/image11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11.png"/><Relationship Id="rId5" Type="http://schemas.openxmlformats.org/officeDocument/2006/relationships/image" Target="../media/image105.emf"/><Relationship Id="rId10" Type="http://schemas.openxmlformats.org/officeDocument/2006/relationships/image" Target="../media/image110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arxiv.org/abs/arXiv:1706.01765" TargetMode="Externa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/>
          <p:cNvSpPr txBox="1">
            <a:spLocks/>
          </p:cNvSpPr>
          <p:nvPr/>
        </p:nvSpPr>
        <p:spPr bwMode="auto">
          <a:xfrm>
            <a:off x="-17930" y="1066800"/>
            <a:ext cx="9144000" cy="280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800" b="1" i="1" cap="all" spc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endParaRPr lang="en-US" sz="32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7000">
                    <a:srgbClr val="D6D6D6"/>
                  </a:gs>
                  <a:gs pos="55000">
                    <a:srgbClr val="929292"/>
                  </a:gs>
                  <a:gs pos="100000">
                    <a:srgbClr val="AAAAAA"/>
                  </a:gs>
                </a:gsLst>
                <a:lin ang="5400000" scaled="1"/>
              </a:gradFill>
            </a:endParaRPr>
          </a:p>
          <a:p>
            <a:endParaRPr lang="en-US" sz="32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7000">
                    <a:srgbClr val="D6D6D6"/>
                  </a:gs>
                  <a:gs pos="55000">
                    <a:srgbClr val="929292"/>
                  </a:gs>
                  <a:gs pos="100000">
                    <a:srgbClr val="AAAAAA"/>
                  </a:gs>
                </a:gsLst>
                <a:lin ang="5400000" scaled="1"/>
              </a:gradFill>
            </a:endParaRPr>
          </a:p>
          <a:p>
            <a:endParaRPr lang="en-US" sz="28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7000">
                    <a:srgbClr val="D6D6D6"/>
                  </a:gs>
                  <a:gs pos="55000">
                    <a:srgbClr val="929292"/>
                  </a:gs>
                  <a:gs pos="100000">
                    <a:srgbClr val="AAAAAA"/>
                  </a:gs>
                </a:gsLst>
                <a:lin ang="5400000" scaled="1"/>
              </a:gradFill>
            </a:endParaRPr>
          </a:p>
          <a:p>
            <a:r>
              <a:rPr lang="en-US" sz="2800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7000">
                      <a:srgbClr val="D6D6D6"/>
                    </a:gs>
                    <a:gs pos="55000">
                      <a:srgbClr val="929292"/>
                    </a:gs>
                    <a:gs pos="100000">
                      <a:srgbClr val="AAAAAA"/>
                    </a:gs>
                  </a:gsLst>
                  <a:lin ang="5400000" scaled="1"/>
                </a:gradFill>
              </a:rPr>
              <a:t>The STAR COLD QCD PHYSICS</a:t>
            </a:r>
          </a:p>
          <a:p>
            <a:endParaRPr lang="en-US" sz="28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7000">
                    <a:srgbClr val="D6D6D6"/>
                  </a:gs>
                  <a:gs pos="55000">
                    <a:srgbClr val="929292"/>
                  </a:gs>
                  <a:gs pos="100000">
                    <a:srgbClr val="AAAAAA"/>
                  </a:gs>
                </a:gsLst>
                <a:lin ang="5400000" scaled="1"/>
              </a:gradFill>
            </a:endParaRPr>
          </a:p>
          <a:p>
            <a:r>
              <a:rPr lang="en-US" sz="2800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7000">
                      <a:srgbClr val="D6D6D6"/>
                    </a:gs>
                    <a:gs pos="55000">
                      <a:srgbClr val="929292"/>
                    </a:gs>
                    <a:gs pos="100000">
                      <a:srgbClr val="AAAAAA"/>
                    </a:gs>
                  </a:gsLst>
                  <a:lin ang="5400000" scaled="1"/>
                </a:gradFill>
              </a:rPr>
              <a:t>Program after 2020</a:t>
            </a:r>
          </a:p>
          <a:p>
            <a:endParaRPr lang="en-US" sz="28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7000">
                    <a:srgbClr val="D6D6D6"/>
                  </a:gs>
                  <a:gs pos="55000">
                    <a:srgbClr val="929292"/>
                  </a:gs>
                  <a:gs pos="100000">
                    <a:srgbClr val="AAAAAA"/>
                  </a:gs>
                </a:gsLst>
                <a:lin ang="5400000" scaled="1"/>
              </a:gradFill>
            </a:endParaRPr>
          </a:p>
          <a:p>
            <a:r>
              <a:rPr lang="en-US" sz="2800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7000">
                      <a:srgbClr val="D6D6D6"/>
                    </a:gs>
                    <a:gs pos="55000">
                      <a:srgbClr val="929292"/>
                    </a:gs>
                    <a:gs pos="100000">
                      <a:srgbClr val="AAAAAA"/>
                    </a:gs>
                  </a:gsLst>
                  <a:lin ang="5400000" scaled="1"/>
                </a:gradFill>
              </a:rPr>
              <a:t>The Tale of the initial state:</a:t>
            </a:r>
          </a:p>
          <a:p>
            <a:endParaRPr lang="en-US" sz="28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7000">
                    <a:srgbClr val="D6D6D6"/>
                  </a:gs>
                  <a:gs pos="55000">
                    <a:srgbClr val="929292"/>
                  </a:gs>
                  <a:gs pos="100000">
                    <a:srgbClr val="AAAAAA"/>
                  </a:gs>
                </a:gsLst>
                <a:lin ang="5400000" scaled="1"/>
              </a:gradFill>
            </a:endParaRPr>
          </a:p>
          <a:p>
            <a:r>
              <a:rPr lang="en-US" sz="2800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7000">
                      <a:srgbClr val="D6D6D6"/>
                    </a:gs>
                    <a:gs pos="55000">
                      <a:srgbClr val="929292"/>
                    </a:gs>
                    <a:gs pos="100000">
                      <a:srgbClr val="AAAAAA"/>
                    </a:gs>
                  </a:gsLst>
                  <a:lin ang="5400000" scaled="1"/>
                </a:gradFill>
              </a:rPr>
              <a:t> nucleon to nuclei</a:t>
            </a:r>
          </a:p>
        </p:txBody>
      </p:sp>
      <p:sp>
        <p:nvSpPr>
          <p:cNvPr id="14" name="Subtitle 9"/>
          <p:cNvSpPr>
            <a:spLocks noGrp="1"/>
          </p:cNvSpPr>
          <p:nvPr>
            <p:ph type="subTitle" idx="1"/>
          </p:nvPr>
        </p:nvSpPr>
        <p:spPr>
          <a:xfrm>
            <a:off x="0" y="3962400"/>
            <a:ext cx="9144000" cy="872583"/>
          </a:xfrm>
          <a:ln>
            <a:noFill/>
          </a:ln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797979"/>
                </a:solidFill>
                <a:latin typeface="Comic Sans MS" panose="030F0902030302020204" pitchFamily="66" charset="0"/>
              </a:rPr>
              <a:t>E.C. Aschenauer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C2CE29-638F-314B-B82F-2D66AFA973EB}"/>
              </a:ext>
            </a:extLst>
          </p:cNvPr>
          <p:cNvSpPr txBox="1"/>
          <p:nvPr/>
        </p:nvSpPr>
        <p:spPr>
          <a:xfrm>
            <a:off x="0" y="6135469"/>
            <a:ext cx="6614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effectLst/>
                <a:latin typeface="Comic Sans MS" panose="030F0902030302020204" pitchFamily="66" charset="0"/>
              </a:rPr>
              <a:t>https://</a:t>
            </a:r>
            <a:r>
              <a:rPr lang="en-US" b="0" dirty="0" err="1">
                <a:effectLst/>
                <a:latin typeface="Comic Sans MS" panose="030F0902030302020204" pitchFamily="66" charset="0"/>
              </a:rPr>
              <a:t>drupal.star.bnl.gov</a:t>
            </a:r>
            <a:r>
              <a:rPr lang="en-US" b="0" dirty="0">
                <a:effectLst/>
                <a:latin typeface="Comic Sans MS" panose="030F0902030302020204" pitchFamily="66" charset="0"/>
              </a:rPr>
              <a:t>/STAR/</a:t>
            </a:r>
            <a:r>
              <a:rPr lang="en-US" b="0" dirty="0" err="1">
                <a:effectLst/>
                <a:latin typeface="Comic Sans MS" panose="030F0902030302020204" pitchFamily="66" charset="0"/>
              </a:rPr>
              <a:t>starnotes</a:t>
            </a:r>
            <a:r>
              <a:rPr lang="en-US" b="0" dirty="0">
                <a:effectLst/>
                <a:latin typeface="Comic Sans MS" panose="030F0902030302020204" pitchFamily="66" charset="0"/>
              </a:rPr>
              <a:t>/public/sn0648</a:t>
            </a:r>
          </a:p>
          <a:p>
            <a:r>
              <a:rPr lang="en-US" b="0" dirty="0">
                <a:effectLst/>
                <a:latin typeface="Comic Sans MS" panose="030F0902030302020204" pitchFamily="66" charset="0"/>
              </a:rPr>
              <a:t>https://</a:t>
            </a:r>
            <a:r>
              <a:rPr lang="en-US" b="0" dirty="0" err="1">
                <a:effectLst/>
                <a:latin typeface="Comic Sans MS" panose="030F0902030302020204" pitchFamily="66" charset="0"/>
              </a:rPr>
              <a:t>drupal.star.bnl.gov</a:t>
            </a:r>
            <a:r>
              <a:rPr lang="en-US" b="0" dirty="0">
                <a:effectLst/>
                <a:latin typeface="Comic Sans MS" panose="030F0902030302020204" pitchFamily="66" charset="0"/>
              </a:rPr>
              <a:t>/STAR/</a:t>
            </a:r>
            <a:r>
              <a:rPr lang="en-US" b="0" dirty="0" err="1">
                <a:effectLst/>
                <a:latin typeface="Comic Sans MS" panose="030F0902030302020204" pitchFamily="66" charset="0"/>
              </a:rPr>
              <a:t>starnotes</a:t>
            </a:r>
            <a:r>
              <a:rPr lang="en-US" b="0" dirty="0">
                <a:effectLst/>
                <a:latin typeface="Comic Sans MS" panose="030F0902030302020204" pitchFamily="66" charset="0"/>
              </a:rPr>
              <a:t>/public/sn0669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AB2BF-383E-DB4A-935D-B209C7F53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31"/>
          <a:stretch/>
        </p:blipFill>
        <p:spPr>
          <a:xfrm>
            <a:off x="457200" y="4343400"/>
            <a:ext cx="3523130" cy="114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fragmentation functions in </a:t>
            </a:r>
            <a:r>
              <a:rPr lang="en-US" cap="none" dirty="0" err="1"/>
              <a:t>pp</a:t>
            </a:r>
            <a:r>
              <a:rPr lang="en-US" dirty="0"/>
              <a:t> and </a:t>
            </a:r>
            <a:r>
              <a:rPr lang="en-US" cap="none" dirty="0" err="1"/>
              <a:t>p</a:t>
            </a:r>
            <a:r>
              <a:rPr lang="en-US" dirty="0" err="1"/>
              <a:t>A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 r="4293"/>
          <a:stretch/>
        </p:blipFill>
        <p:spPr bwMode="auto">
          <a:xfrm>
            <a:off x="0" y="1564641"/>
            <a:ext cx="5217583" cy="2764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843" y="933632"/>
            <a:ext cx="83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p+p</a:t>
            </a:r>
            <a:r>
              <a:rPr lang="en-US" sz="24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699" y="1132946"/>
            <a:ext cx="54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4349" y="1116013"/>
            <a:ext cx="54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-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584" y="1502834"/>
            <a:ext cx="3302000" cy="397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63687" y="776817"/>
            <a:ext cx="3309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  <a:latin typeface="Comic Sans MS"/>
                <a:cs typeface="Comic Sans MS"/>
              </a:rPr>
              <a:t>fragmentation functions </a:t>
            </a:r>
          </a:p>
          <a:p>
            <a:r>
              <a:rPr lang="en-US" sz="2000" dirty="0">
                <a:effectLst/>
                <a:latin typeface="Comic Sans MS"/>
                <a:cs typeface="Comic Sans MS"/>
              </a:rPr>
              <a:t>in </a:t>
            </a:r>
            <a:r>
              <a:rPr lang="en-US" sz="2000" dirty="0" err="1">
                <a:effectLst/>
                <a:latin typeface="Comic Sans MS"/>
                <a:cs typeface="Comic Sans MS"/>
              </a:rPr>
              <a:t>p+A</a:t>
            </a:r>
            <a:r>
              <a:rPr lang="en-US" sz="2000" dirty="0">
                <a:effectLst/>
                <a:latin typeface="Comic Sans MS"/>
                <a:cs typeface="Comic Sans MS"/>
              </a:rPr>
              <a:t>/</a:t>
            </a:r>
            <a:r>
              <a:rPr lang="en-US" sz="2000" dirty="0" err="1">
                <a:effectLst/>
                <a:latin typeface="Comic Sans MS"/>
                <a:cs typeface="Comic Sans MS"/>
              </a:rPr>
              <a:t>p+p</a:t>
            </a:r>
            <a:r>
              <a:rPr lang="en-US" sz="2000" dirty="0">
                <a:effectLst/>
                <a:latin typeface="Comic Sans MS"/>
                <a:cs typeface="Comic Sans MS"/>
              </a:rPr>
              <a:t>  at |</a:t>
            </a:r>
            <a:r>
              <a:rPr lang="en-US" sz="2000" i="1" dirty="0">
                <a:effectLst/>
                <a:latin typeface="Symbol" charset="2"/>
                <a:cs typeface="Symbol" charset="2"/>
              </a:rPr>
              <a:t>h</a:t>
            </a:r>
            <a:r>
              <a:rPr lang="en-US" sz="2000" dirty="0">
                <a:effectLst/>
                <a:latin typeface="Comic Sans MS"/>
                <a:cs typeface="Comic Sans MS"/>
              </a:rPr>
              <a:t>| &lt; 0.4 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206320" y="4545773"/>
            <a:ext cx="744785" cy="45646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389" y="4937818"/>
            <a:ext cx="1787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only at RHIC: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measure nuclear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effects for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polarized FF </a:t>
            </a:r>
          </a:p>
          <a:p>
            <a:r>
              <a:rPr lang="en-US" sz="1600" dirty="0">
                <a:latin typeface="Comic Sans MS" panose="030F0902030302020204" pitchFamily="66" charset="0"/>
                <a:sym typeface="Wingdings"/>
              </a:rPr>
              <a:t> </a:t>
            </a:r>
            <a:r>
              <a:rPr lang="en-US" sz="1600" dirty="0" err="1">
                <a:latin typeface="Comic Sans MS" panose="030F0902030302020204" pitchFamily="66" charset="0"/>
                <a:sym typeface="Wingdings"/>
              </a:rPr>
              <a:t>nCollins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96" y="4349750"/>
            <a:ext cx="3239770" cy="2508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3565" y="607391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Observable: </a:t>
            </a:r>
            <a:r>
              <a:rPr lang="en-US" dirty="0">
                <a:latin typeface="Comic Sans MS" panose="030F0902030302020204" pitchFamily="66" charset="0"/>
              </a:rPr>
              <a:t>hadron in jet</a:t>
            </a:r>
          </a:p>
        </p:txBody>
      </p:sp>
    </p:spTree>
    <p:extLst>
      <p:ext uri="{BB962C8B-B14F-4D97-AF65-F5344CB8AC3E}">
        <p14:creationId xmlns:p14="http://schemas.microsoft.com/office/powerpoint/2010/main" val="23305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Diffraction: A neglected child at RHIC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" y="908048"/>
            <a:ext cx="393382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921" y="624420"/>
            <a:ext cx="135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Processes: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5256" y="1235490"/>
            <a:ext cx="2561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STAR RP the optimal </a:t>
            </a:r>
          </a:p>
          <a:p>
            <a:r>
              <a:rPr lang="en-US" dirty="0">
                <a:latin typeface="Comic Sans MS" panose="030F0902030302020204" pitchFamily="66" charset="0"/>
              </a:rPr>
              <a:t>tool to tag</a:t>
            </a:r>
          </a:p>
          <a:p>
            <a:r>
              <a:rPr lang="en-US" dirty="0">
                <a:latin typeface="Comic Sans MS" panose="030F0902030302020204" pitchFamily="66" charset="0"/>
              </a:rPr>
              <a:t>diffractive processes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5" y="2677047"/>
            <a:ext cx="2520315" cy="2520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680435"/>
            <a:ext cx="4829175" cy="23202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28083" y="2307167"/>
            <a:ext cx="264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inclusive cross section</a:t>
            </a:r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2964921" y="4248563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2390" y="3145135"/>
            <a:ext cx="168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Pythia-8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~20% at least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diffractive</a:t>
            </a:r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312737" y="5364047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2209" y="5263598"/>
            <a:ext cx="6849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Many more interesting physics opportunities with diffraction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SSA for UPC J/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Ψ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</a:rPr>
              <a:t>production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GPDs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Di-jets in UPC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gluon Wigner function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dirty="0">
                <a:latin typeface="Comic Sans MS" panose="030F0902030302020204" pitchFamily="66" charset="0"/>
                <a:hlinkClick r:id="rId5"/>
              </a:rPr>
              <a:t>arXiv:1706.01765</a:t>
            </a:r>
            <a:r>
              <a:rPr lang="en-US" dirty="0">
                <a:latin typeface="Comic Sans MS" panose="030F0902030302020204" pitchFamily="66" charset="0"/>
              </a:rPr>
              <a:t>)</a:t>
            </a:r>
            <a:endParaRPr lang="en-US" dirty="0">
              <a:latin typeface="Comic Sans MS" panose="030F0902030302020204" pitchFamily="66" charset="0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err="1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R</a:t>
            </a:r>
            <a:r>
              <a:rPr lang="en-US" baseline="-25000" dirty="0" err="1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pA</a:t>
            </a:r>
            <a:r>
              <a:rPr lang="en-US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 for diffractive events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saturation</a:t>
            </a:r>
            <a:endParaRPr lang="en-US" baseline="-25000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343982" y="634372"/>
            <a:ext cx="2803452" cy="1956427"/>
            <a:chOff x="5602198" y="434875"/>
            <a:chExt cx="2803452" cy="195642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2198" y="434875"/>
              <a:ext cx="2803452" cy="195642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46036" y="1821605"/>
              <a:ext cx="7489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2015+2017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651314" y="1126879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2021+</a:t>
            </a:r>
          </a:p>
        </p:txBody>
      </p:sp>
    </p:spTree>
    <p:extLst>
      <p:ext uri="{BB962C8B-B14F-4D97-AF65-F5344CB8AC3E}">
        <p14:creationId xmlns:p14="http://schemas.microsoft.com/office/powerpoint/2010/main" val="17332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B2D422-3577-4C4F-A38F-5904FBD56A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7B356-AC56-0643-A477-F487011B3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EFFF9-3868-5247-B4F6-DCA8A622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E1C03-BDE1-074A-A32C-2FAE976A8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73100"/>
            <a:ext cx="88900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STAR Forward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" y="1754180"/>
            <a:ext cx="3376295" cy="319722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041742"/>
              </p:ext>
            </p:extLst>
          </p:nvPr>
        </p:nvGraphicFramePr>
        <p:xfrm>
          <a:off x="0" y="761994"/>
          <a:ext cx="62738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" name="Document" r:id="rId4" imgW="6273800" imgH="1117600" progId="Word.Document.12">
                  <p:embed/>
                </p:oleObj>
              </mc:Choice>
              <mc:Fallback>
                <p:oleObj name="Document" r:id="rId4" imgW="6273800" imgH="1117600" progId="Word.Documen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761994"/>
                        <a:ext cx="62738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89462"/>
            <a:ext cx="327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Requirements from Physics: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2058" y="1790692"/>
            <a:ext cx="56172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Calorimeter System: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Intensive R&amp;D work on both </a:t>
            </a:r>
            <a:r>
              <a:rPr lang="en-US" sz="1600" dirty="0" err="1">
                <a:latin typeface="Comic Sans MS" panose="030F0902030302020204" pitchFamily="66" charset="0"/>
              </a:rPr>
              <a:t>ECal</a:t>
            </a:r>
            <a:r>
              <a:rPr lang="en-US" sz="1600" dirty="0">
                <a:latin typeface="Comic Sans MS" panose="030F0902030302020204" pitchFamily="66" charset="0"/>
              </a:rPr>
              <a:t> and </a:t>
            </a:r>
            <a:r>
              <a:rPr lang="en-US" sz="1600" dirty="0" err="1">
                <a:latin typeface="Comic Sans MS" panose="030F0902030302020204" pitchFamily="66" charset="0"/>
              </a:rPr>
              <a:t>Hcal</a:t>
            </a:r>
            <a:endParaRPr lang="en-US" sz="16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as part of STAR and EIC Detector R&amp;D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several beam test and STAR in situ tests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system optimized for cost and performance</a:t>
            </a:r>
          </a:p>
          <a:p>
            <a:endParaRPr lang="en-US" sz="700" dirty="0">
              <a:latin typeface="Comic Sans MS" panose="030F0902030302020204" pitchFamily="66" charset="0"/>
              <a:sym typeface="Wingdings"/>
            </a:endParaRPr>
          </a:p>
          <a:p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ECal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reuse PHENIX </a:t>
            </a:r>
            <a:r>
              <a:rPr lang="en-US" sz="1600" dirty="0" err="1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PbSC</a:t>
            </a: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 calorimeter </a:t>
            </a:r>
          </a:p>
          <a:p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   with new readout on front instead of </a:t>
            </a:r>
            <a:r>
              <a:rPr lang="en-US" sz="1600" dirty="0">
                <a:effectLst/>
                <a:latin typeface="Comic Sans MS" panose="030F0902030302020204" pitchFamily="66" charset="0"/>
              </a:rPr>
              <a:t>W/</a:t>
            </a:r>
            <a:r>
              <a:rPr lang="en-US" sz="1600" dirty="0" err="1">
                <a:effectLst/>
                <a:latin typeface="Comic Sans MS" panose="030F0902030302020204" pitchFamily="66" charset="0"/>
              </a:rPr>
              <a:t>ScFi</a:t>
            </a:r>
            <a:r>
              <a:rPr lang="en-US" sz="1600" dirty="0">
                <a:effectLst/>
                <a:latin typeface="Comic Sans MS" panose="030F0902030302020204" pitchFamily="66" charset="0"/>
              </a:rPr>
              <a:t> SPACAL </a:t>
            </a:r>
            <a:endParaRPr lang="en-US" sz="1600" dirty="0">
              <a:solidFill>
                <a:srgbClr val="322F31"/>
              </a:solidFill>
              <a:latin typeface="Comic Sans MS" panose="030F0902030302020204" pitchFamily="66" charset="0"/>
              <a:sym typeface="Wingdings"/>
            </a:endParaRPr>
          </a:p>
          <a:p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   significant cost reduction </a:t>
            </a:r>
            <a:r>
              <a:rPr lang="en-US" sz="1600" dirty="0">
                <a:solidFill>
                  <a:srgbClr val="FF8000"/>
                </a:solidFill>
                <a:latin typeface="Comic Sans MS" panose="030F0902030302020204" pitchFamily="66" charset="0"/>
                <a:sym typeface="Wingdings"/>
              </a:rPr>
              <a:t></a:t>
            </a: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 </a:t>
            </a:r>
          </a:p>
          <a:p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   uncompensated calorimeter system </a:t>
            </a:r>
            <a:r>
              <a:rPr lang="en-US" sz="1600" dirty="0">
                <a:solidFill>
                  <a:srgbClr val="FF8000"/>
                </a:solidFill>
                <a:latin typeface="Comic Sans MS" panose="030F0902030302020204" pitchFamily="66" charset="0"/>
                <a:sym typeface="Wingdings"/>
              </a:rPr>
              <a:t></a:t>
            </a:r>
          </a:p>
          <a:p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HCal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: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effectLst/>
                <a:latin typeface="Comic Sans MS" panose="030F0902030302020204" pitchFamily="66" charset="0"/>
              </a:rPr>
              <a:t>sandwich iron-scintillator plate sampling </a:t>
            </a:r>
            <a:r>
              <a:rPr lang="en-US" sz="1600" dirty="0" err="1">
                <a:effectLst/>
                <a:latin typeface="Comic Sans MS" panose="030F0902030302020204" pitchFamily="66" charset="0"/>
              </a:rPr>
              <a:t>Calo</a:t>
            </a:r>
            <a:endParaRPr lang="en-US" sz="1600" dirty="0">
              <a:effectLst/>
              <a:latin typeface="Comic Sans MS" panose="030F0902030302020204" pitchFamily="66" charset="0"/>
            </a:endParaRPr>
          </a:p>
          <a:p>
            <a:endParaRPr lang="en-US" sz="700" dirty="0">
              <a:solidFill>
                <a:srgbClr val="322F31"/>
              </a:solidFill>
              <a:latin typeface="Comic Sans MS" panose="030F0902030302020204" pitchFamily="66" charset="0"/>
            </a:endParaRPr>
          </a:p>
          <a:p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</a:rPr>
              <a:t>Same readout for both calorimeters </a:t>
            </a: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 cost</a:t>
            </a:r>
            <a:endParaRPr lang="en-US" sz="1600" dirty="0">
              <a:solidFill>
                <a:srgbClr val="322F3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30799"/>
            <a:ext cx="492955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Cost:</a:t>
            </a:r>
          </a:p>
          <a:p>
            <a:r>
              <a:rPr lang="en-US" sz="1600" dirty="0" err="1">
                <a:latin typeface="Comic Sans MS" panose="030F0902030302020204" pitchFamily="66" charset="0"/>
              </a:rPr>
              <a:t>ECal</a:t>
            </a:r>
            <a:r>
              <a:rPr lang="en-US" sz="1600" dirty="0">
                <a:latin typeface="Comic Sans MS" panose="030F0902030302020204" pitchFamily="66" charset="0"/>
              </a:rPr>
              <a:t>: 0.57 M$</a:t>
            </a:r>
          </a:p>
          <a:p>
            <a:r>
              <a:rPr lang="en-US" sz="1600" dirty="0" err="1">
                <a:latin typeface="Comic Sans MS" panose="030F0902030302020204" pitchFamily="66" charset="0"/>
              </a:rPr>
              <a:t>Hcal</a:t>
            </a:r>
            <a:r>
              <a:rPr lang="en-US" sz="1600" dirty="0">
                <a:latin typeface="Comic Sans MS" panose="030F0902030302020204" pitchFamily="66" charset="0"/>
              </a:rPr>
              <a:t>: 1.53 M$</a:t>
            </a:r>
          </a:p>
          <a:p>
            <a:r>
              <a:rPr lang="en-US" sz="1600" dirty="0" err="1">
                <a:latin typeface="Comic Sans MS" panose="030F0902030302020204" pitchFamily="66" charset="0"/>
              </a:rPr>
              <a:t>Preshower</a:t>
            </a:r>
            <a:r>
              <a:rPr lang="en-US" sz="1600" dirty="0">
                <a:latin typeface="Comic Sans MS" panose="030F0902030302020204" pitchFamily="66" charset="0"/>
              </a:rPr>
              <a:t>: 0.06 M$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based on extensive experience from prototypes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contingency and manpower included</a:t>
            </a:r>
          </a:p>
        </p:txBody>
      </p:sp>
      <p:sp>
        <p:nvSpPr>
          <p:cNvPr id="12" name="Right Brace 11"/>
          <p:cNvSpPr/>
          <p:nvPr/>
        </p:nvSpPr>
        <p:spPr bwMode="auto">
          <a:xfrm>
            <a:off x="2228850" y="5461000"/>
            <a:ext cx="387350" cy="755650"/>
          </a:xfrm>
          <a:prstGeom prst="rightBrace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5250" y="5664200"/>
            <a:ext cx="181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Total: 2.2 M$</a:t>
            </a:r>
          </a:p>
        </p:txBody>
      </p:sp>
    </p:spTree>
    <p:extLst>
      <p:ext uri="{BB962C8B-B14F-4D97-AF65-F5344CB8AC3E}">
        <p14:creationId xmlns:p14="http://schemas.microsoft.com/office/powerpoint/2010/main" val="3481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STAR Forward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4705" y="605755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Si + </a:t>
            </a:r>
            <a:r>
              <a:rPr lang="en-US" dirty="0">
                <a:effectLst/>
                <a:latin typeface="Comic Sans MS" panose="030F0902030302020204" pitchFamily="66" charset="0"/>
              </a:rPr>
              <a:t>Small-strip Thin Gap Chambers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8320" y="1027633"/>
            <a:ext cx="26196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3 Si disks + 4 </a:t>
            </a:r>
            <a:r>
              <a:rPr lang="en-US" sz="1600" dirty="0" err="1">
                <a:latin typeface="Comic Sans MS" panose="030F0902030302020204" pitchFamily="66" charset="0"/>
              </a:rPr>
              <a:t>sTGC</a:t>
            </a:r>
            <a:endParaRPr lang="en-US" sz="16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Si- disks: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90, 140, 187 cm from IP</a:t>
            </a:r>
          </a:p>
          <a:p>
            <a:endParaRPr lang="en-US" sz="1600" dirty="0">
              <a:latin typeface="Comic Sans MS" panose="030F0902030302020204" pitchFamily="66" charset="0"/>
            </a:endParaRPr>
          </a:p>
          <a:p>
            <a:r>
              <a:rPr lang="en-US" sz="1600" dirty="0" err="1">
                <a:latin typeface="Comic Sans MS" panose="030F0902030302020204" pitchFamily="66" charset="0"/>
              </a:rPr>
              <a:t>sTGC</a:t>
            </a:r>
            <a:r>
              <a:rPr lang="en-US" sz="1600" dirty="0">
                <a:latin typeface="Comic Sans MS" panose="030F0902030302020204" pitchFamily="66" charset="0"/>
              </a:rPr>
              <a:t>: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270, 300, 330, 360 cm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from IP (outside Magnet)</a:t>
            </a: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755939" y="4144224"/>
            <a:ext cx="2104390" cy="1990090"/>
            <a:chOff x="0" y="1"/>
            <a:chExt cx="2105003" cy="1990423"/>
          </a:xfrm>
        </p:grpSpPr>
        <p:pic>
          <p:nvPicPr>
            <p:cNvPr id="19" name="Shape 9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t="5443"/>
            <a:stretch/>
          </p:blipFill>
          <p:spPr>
            <a:xfrm>
              <a:off x="0" y="1"/>
              <a:ext cx="2105003" cy="19904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Shape 95"/>
            <p:cNvSpPr txBox="1"/>
            <p:nvPr/>
          </p:nvSpPr>
          <p:spPr>
            <a:xfrm>
              <a:off x="426331" y="1031794"/>
              <a:ext cx="957812" cy="39714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400">
                  <a:solidFill>
                    <a:srgbClr val="000000"/>
                  </a:solidFill>
                  <a:effectLst/>
                  <a:latin typeface="Arial"/>
                  <a:ea typeface="Arial"/>
                  <a:cs typeface="Times New Roman"/>
                </a:rPr>
                <a:t>pions</a:t>
              </a:r>
              <a:endParaRPr lang="en-US" sz="1000">
                <a:effectLst/>
                <a:latin typeface="Times"/>
                <a:ea typeface="宋体"/>
                <a:cs typeface="Times New Roman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93806" y="3098802"/>
            <a:ext cx="4110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Momentum resolution: 20-30%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for 0.2 &lt; </a:t>
            </a:r>
            <a:r>
              <a:rPr lang="en-US" sz="1600" dirty="0" err="1">
                <a:latin typeface="Comic Sans MS" panose="030F0902030302020204" pitchFamily="66" charset="0"/>
              </a:rPr>
              <a:t>p</a:t>
            </a:r>
            <a:r>
              <a:rPr lang="en-US" sz="1600" baseline="-25000" dirty="0" err="1">
                <a:latin typeface="Comic Sans MS" panose="030F0902030302020204" pitchFamily="66" charset="0"/>
              </a:rPr>
              <a:t>T</a:t>
            </a:r>
            <a:r>
              <a:rPr lang="en-US" sz="1600" dirty="0">
                <a:latin typeface="Comic Sans MS" panose="030F0902030302020204" pitchFamily="66" charset="0"/>
              </a:rPr>
              <a:t> &lt; 2 </a:t>
            </a:r>
            <a:r>
              <a:rPr lang="en-US" sz="1600" dirty="0" err="1">
                <a:latin typeface="Comic Sans MS" panose="030F0902030302020204" pitchFamily="66" charset="0"/>
              </a:rPr>
              <a:t>GeV</a:t>
            </a:r>
            <a:r>
              <a:rPr lang="en-US" sz="1600" dirty="0">
                <a:latin typeface="Comic Sans MS" panose="030F0902030302020204" pitchFamily="66" charset="0"/>
              </a:rPr>
              <a:t>/c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track finding efficiency: 80%@100 </a:t>
            </a:r>
            <a:r>
              <a:rPr lang="en-US" sz="1600" dirty="0" err="1">
                <a:latin typeface="Comic Sans MS" panose="030F0902030302020204" pitchFamily="66" charset="0"/>
              </a:rPr>
              <a:t>tr</a:t>
            </a:r>
            <a:r>
              <a:rPr lang="en-US" sz="1600" dirty="0">
                <a:latin typeface="Comic Sans MS" panose="030F0902030302020204" pitchFamily="66" charset="0"/>
              </a:rPr>
              <a:t>/</a:t>
            </a:r>
            <a:r>
              <a:rPr lang="en-US" sz="1600" dirty="0" err="1">
                <a:latin typeface="Comic Sans MS" panose="030F0902030302020204" pitchFamily="66" charset="0"/>
              </a:rPr>
              <a:t>ev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99" y="4157133"/>
            <a:ext cx="1969135" cy="1981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941734" y="4766731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ffectLst/>
              </a:rPr>
              <a:t>0.2 </a:t>
            </a:r>
            <a:r>
              <a:rPr lang="en-US" sz="1000" dirty="0" err="1">
                <a:effectLst/>
              </a:rPr>
              <a:t>GeV</a:t>
            </a:r>
            <a:r>
              <a:rPr lang="en-US" sz="1000" dirty="0">
                <a:effectLst/>
              </a:rPr>
              <a:t>/</a:t>
            </a:r>
            <a:r>
              <a:rPr lang="en-US" sz="1000" i="1" dirty="0">
                <a:effectLst/>
              </a:rPr>
              <a:t>c</a:t>
            </a:r>
            <a:r>
              <a:rPr lang="en-US" sz="1000" dirty="0">
                <a:effectLst/>
              </a:rPr>
              <a:t> 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7298266" y="5427136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effectLst/>
              </a:rPr>
              <a:t>1 </a:t>
            </a:r>
            <a:r>
              <a:rPr lang="en-US" sz="1000" dirty="0" err="1">
                <a:solidFill>
                  <a:srgbClr val="FF0000"/>
                </a:solidFill>
                <a:effectLst/>
              </a:rPr>
              <a:t>GeV</a:t>
            </a:r>
            <a:r>
              <a:rPr lang="en-US" sz="1000" dirty="0">
                <a:solidFill>
                  <a:srgbClr val="FF0000"/>
                </a:solidFill>
                <a:effectLst/>
              </a:rPr>
              <a:t>/</a:t>
            </a:r>
            <a:r>
              <a:rPr lang="en-US" sz="1000" i="1" dirty="0">
                <a:solidFill>
                  <a:srgbClr val="FF0000"/>
                </a:solidFill>
                <a:effectLst/>
              </a:rPr>
              <a:t>c</a:t>
            </a:r>
            <a:r>
              <a:rPr lang="en-US" sz="1000" dirty="0">
                <a:solidFill>
                  <a:srgbClr val="FF0000"/>
                </a:solidFill>
                <a:effectLst/>
              </a:rPr>
              <a:t> 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34397" y="5689600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effectLst/>
              </a:rPr>
              <a:t>2 </a:t>
            </a:r>
            <a:r>
              <a:rPr lang="en-US" sz="1000" dirty="0" err="1">
                <a:solidFill>
                  <a:srgbClr val="0000FF"/>
                </a:solidFill>
                <a:effectLst/>
              </a:rPr>
              <a:t>GeV</a:t>
            </a:r>
            <a:r>
              <a:rPr lang="en-US" sz="1000" dirty="0">
                <a:solidFill>
                  <a:srgbClr val="0000FF"/>
                </a:solidFill>
                <a:effectLst/>
              </a:rPr>
              <a:t>/</a:t>
            </a:r>
            <a:r>
              <a:rPr lang="en-US" sz="1000" i="1" dirty="0">
                <a:solidFill>
                  <a:srgbClr val="0000FF"/>
                </a:solidFill>
                <a:effectLst/>
              </a:rPr>
              <a:t>c</a:t>
            </a:r>
            <a:r>
              <a:rPr lang="en-US" sz="1000" dirty="0">
                <a:solidFill>
                  <a:srgbClr val="0000FF"/>
                </a:solidFill>
                <a:effectLst/>
              </a:rPr>
              <a:t> 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0955" y="62230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Cost: 3.3 M$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BE0521B-CE25-0B4C-9843-BBE1EFDD1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5" t="1600" r="1137" b="1219"/>
          <a:stretch/>
        </p:blipFill>
        <p:spPr>
          <a:xfrm>
            <a:off x="152400" y="1080531"/>
            <a:ext cx="3867359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F40F1-C761-7247-BFF0-452961DB48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1DBC9-41AA-3749-9E20-85E4755F0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916F37-93A1-5342-8D1B-C834094A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</a:t>
            </a:r>
            <a:r>
              <a:rPr lang="en-US" cap="none" dirty="0"/>
              <a:t>s</a:t>
            </a:r>
            <a:r>
              <a:rPr lang="en-US" dirty="0"/>
              <a:t> at STAR: </a:t>
            </a:r>
            <a:r>
              <a:rPr lang="en-US" dirty="0" err="1"/>
              <a:t>Transversity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B56A6-6959-544D-BFA7-2487742DA5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2368550"/>
            <a:ext cx="609600" cy="3683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AC601-696B-E94F-A4E7-4DCDFB11A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20"/>
          <a:stretch/>
        </p:blipFill>
        <p:spPr>
          <a:xfrm>
            <a:off x="0" y="601764"/>
            <a:ext cx="9144000" cy="21354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EF556C-CD44-984E-8300-FF57849ACED3}"/>
              </a:ext>
            </a:extLst>
          </p:cNvPr>
          <p:cNvGrpSpPr/>
          <p:nvPr/>
        </p:nvGrpSpPr>
        <p:grpSpPr>
          <a:xfrm rot="3120000">
            <a:off x="877649" y="-294132"/>
            <a:ext cx="592103" cy="1780780"/>
            <a:chOff x="6858481" y="1318652"/>
            <a:chExt cx="1826071" cy="235326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7663D7-6FD7-324D-BAAA-D3B257F46BC9}"/>
                </a:ext>
              </a:extLst>
            </p:cNvPr>
            <p:cNvGrpSpPr/>
            <p:nvPr/>
          </p:nvGrpSpPr>
          <p:grpSpPr>
            <a:xfrm>
              <a:off x="6858481" y="1355243"/>
              <a:ext cx="1647028" cy="2316677"/>
              <a:chOff x="5037520" y="1507608"/>
              <a:chExt cx="3047538" cy="398967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25E663B-0014-2943-BA91-B9B1642F9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3158" y="2195286"/>
                <a:ext cx="2501900" cy="3302000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6777203-224F-D740-9CFA-BCCFB0604448}"/>
                  </a:ext>
                </a:extLst>
              </p:cNvPr>
              <p:cNvCxnSpPr/>
              <p:nvPr/>
            </p:nvCxnSpPr>
            <p:spPr>
              <a:xfrm flipH="1" flipV="1">
                <a:off x="6130355" y="1886506"/>
                <a:ext cx="595529" cy="1051958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9AEC23-F90B-8948-AC54-3B42001C2954}"/>
                  </a:ext>
                </a:extLst>
              </p:cNvPr>
              <p:cNvSpPr txBox="1"/>
              <p:nvPr/>
            </p:nvSpPr>
            <p:spPr>
              <a:xfrm rot="18480000">
                <a:off x="5181260" y="1363868"/>
                <a:ext cx="1117573" cy="140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h</a:t>
                </a:r>
                <a:r>
                  <a:rPr lang="en-US" sz="1000" b="1" baseline="30000" dirty="0">
                    <a:solidFill>
                      <a:srgbClr val="FF0000"/>
                    </a:solidFill>
                  </a:rPr>
                  <a:t>+/-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ED3EADF-5530-D54E-8326-DD1713538F36}"/>
                </a:ext>
              </a:extLst>
            </p:cNvPr>
            <p:cNvCxnSpPr/>
            <p:nvPr/>
          </p:nvCxnSpPr>
          <p:spPr>
            <a:xfrm flipV="1">
              <a:off x="7806446" y="1449311"/>
              <a:ext cx="0" cy="948786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A84C47-ED62-0247-A1E6-08515DCDB318}"/>
                </a:ext>
              </a:extLst>
            </p:cNvPr>
            <p:cNvSpPr txBox="1"/>
            <p:nvPr/>
          </p:nvSpPr>
          <p:spPr>
            <a:xfrm rot="18480000">
              <a:off x="8019457" y="1229387"/>
              <a:ext cx="575829" cy="75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jet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71A81E-AFCC-1B44-AEC7-2D213DB2C571}"/>
              </a:ext>
            </a:extLst>
          </p:cNvPr>
          <p:cNvSpPr txBox="1"/>
          <p:nvPr/>
        </p:nvSpPr>
        <p:spPr>
          <a:xfrm>
            <a:off x="-31530" y="2816773"/>
            <a:ext cx="92701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Transverity</a:t>
            </a:r>
            <a:r>
              <a:rPr lang="en-US" dirty="0">
                <a:latin typeface="Comic Sans MS" panose="030F0902030302020204" pitchFamily="66" charset="0"/>
              </a:rPr>
              <a:t> is the 3rd PDF critical to fully describe the Proton wave function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</a:rPr>
              <a:t>  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dirty="0">
                <a:latin typeface="Comic Sans MS" panose="030F0902030302020204" pitchFamily="66" charset="0"/>
              </a:rPr>
              <a:t>measure at high x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    Observable: hadron in jet</a:t>
            </a:r>
            <a:endParaRPr lang="en-US" dirty="0">
              <a:latin typeface="Comic Sans MS" panose="030F0902030302020204" pitchFamily="66" charset="0"/>
            </a:endParaRP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</a:rPr>
              <a:t>  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 constrain tensor charge</a:t>
            </a:r>
          </a:p>
          <a:p>
            <a:pPr lvl="1"/>
            <a:r>
              <a:rPr lang="en-US" dirty="0">
                <a:solidFill>
                  <a:srgbClr val="0432FF"/>
                </a:solidFill>
                <a:effectLst/>
                <a:latin typeface="Comic Sans MS" panose="030F0902030302020204" pitchFamily="66" charset="0"/>
              </a:rPr>
              <a:t> tensor charge useful for low-energy explorations of BSM</a:t>
            </a:r>
          </a:p>
          <a:p>
            <a:pPr lvl="1"/>
            <a:r>
              <a:rPr lang="en-US" dirty="0">
                <a:solidFill>
                  <a:srgbClr val="0432FF"/>
                </a:solidFill>
                <a:effectLst/>
                <a:latin typeface="Comic Sans MS" panose="030F0902030302020204" pitchFamily="66" charset="0"/>
              </a:rPr>
              <a:t> new physics ⇒ of today precision is an issue.</a:t>
            </a:r>
          </a:p>
          <a:p>
            <a:pPr>
              <a:buClr>
                <a:srgbClr val="0000FF"/>
              </a:buClr>
            </a:pPr>
            <a:endParaRPr lang="en-US" dirty="0">
              <a:latin typeface="Comic Sans MS" panose="030F0902030302020204" pitchFamily="66" charset="0"/>
              <a:sym typeface="Wingding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936DED6-577E-774F-99CD-145497B4C3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312434"/>
              </p:ext>
            </p:extLst>
          </p:nvPr>
        </p:nvGraphicFramePr>
        <p:xfrm>
          <a:off x="3200400" y="3683107"/>
          <a:ext cx="2019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2" name="Equation" r:id="rId5" imgW="2019300" imgH="330200" progId="Equation.DSMT4">
                  <p:embed/>
                </p:oleObj>
              </mc:Choice>
              <mc:Fallback>
                <p:oleObj name="Equation" r:id="rId5" imgW="2019300" imgH="330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936DED6-577E-774F-99CD-145497B4C3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0" y="3683107"/>
                        <a:ext cx="2019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FECBB680-5B88-9542-AA10-65DB0DBDE72E}"/>
              </a:ext>
            </a:extLst>
          </p:cNvPr>
          <p:cNvGrpSpPr/>
          <p:nvPr/>
        </p:nvGrpSpPr>
        <p:grpSpPr>
          <a:xfrm>
            <a:off x="321340" y="4533014"/>
            <a:ext cx="2939874" cy="2123520"/>
            <a:chOff x="321340" y="4533014"/>
            <a:chExt cx="2939874" cy="2123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D7A90C-8D25-7D42-9A07-49C810D9D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340" y="4533014"/>
              <a:ext cx="2844800" cy="1981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E58744-A67A-D640-A970-C237B4D17E8C}"/>
                </a:ext>
              </a:extLst>
            </p:cNvPr>
            <p:cNvSpPr txBox="1"/>
            <p:nvPr/>
          </p:nvSpPr>
          <p:spPr>
            <a:xfrm>
              <a:off x="1796902" y="6379535"/>
              <a:ext cx="1464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 extractions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A2BCEA-D53D-7C4B-A2F0-B1327992842D}"/>
                </a:ext>
              </a:extLst>
            </p:cNvPr>
            <p:cNvSpPr txBox="1"/>
            <p:nvPr/>
          </p:nvSpPr>
          <p:spPr>
            <a:xfrm>
              <a:off x="598967" y="4703135"/>
              <a:ext cx="10495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Tensor charge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E07209-4721-5C43-B015-9EE2C39CC346}"/>
              </a:ext>
            </a:extLst>
          </p:cNvPr>
          <p:cNvGrpSpPr/>
          <p:nvPr/>
        </p:nvGrpSpPr>
        <p:grpSpPr>
          <a:xfrm>
            <a:off x="4102248" y="4531188"/>
            <a:ext cx="3414971" cy="2390610"/>
            <a:chOff x="4102248" y="4531188"/>
            <a:chExt cx="3414971" cy="23906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F31F61-292C-604E-9192-ED11F9DD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2248" y="4531188"/>
              <a:ext cx="3414971" cy="23268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AE65CD-B7E6-CF4A-9D1C-6277DBC34905}"/>
                </a:ext>
              </a:extLst>
            </p:cNvPr>
            <p:cNvSpPr txBox="1"/>
            <p:nvPr/>
          </p:nvSpPr>
          <p:spPr>
            <a:xfrm>
              <a:off x="5840818" y="6644799"/>
              <a:ext cx="1464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 extractions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62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Unknow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2105" b="20526"/>
          <a:stretch/>
        </p:blipFill>
        <p:spPr>
          <a:xfrm>
            <a:off x="4920296" y="1209040"/>
            <a:ext cx="2286714" cy="10058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27DDBD-60A1-D34C-999A-857317460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08EA1-9CD3-B84B-AAF1-3E5C4A687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polarized are the Gluons?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4AEEEB45-469B-C445-A2A6-597CC1D4FAC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Picture 12" descr="running-deltag-band-lrp-rhi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11461" b="3065"/>
          <a:stretch/>
        </p:blipFill>
        <p:spPr>
          <a:xfrm>
            <a:off x="0" y="518159"/>
            <a:ext cx="3124834" cy="30225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3119" y="954193"/>
            <a:ext cx="96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DIS + </a:t>
            </a:r>
          </a:p>
          <a:p>
            <a:pPr algn="ctr"/>
            <a:r>
              <a:rPr lang="en-US" sz="1000" dirty="0">
                <a:latin typeface="Comic Sans MS" panose="030F0902030302020204" pitchFamily="66" charset="0"/>
              </a:rPr>
              <a:t>RHIC ≤2009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398" y="1617133"/>
            <a:ext cx="96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DIS + </a:t>
            </a:r>
          </a:p>
          <a:p>
            <a:pPr algn="ctr"/>
            <a:r>
              <a:rPr lang="en-US" sz="1000" dirty="0">
                <a:latin typeface="Comic Sans MS" panose="030F0902030302020204" pitchFamily="66" charset="0"/>
              </a:rPr>
              <a:t>RHIC ≤2015 </a:t>
            </a:r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3046091" y="611065"/>
            <a:ext cx="462491" cy="31682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7055" y="1637408"/>
            <a:ext cx="23086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STAR and PHENIX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data till 2015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reduce uncertainties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at x ~ 10</a:t>
            </a:r>
            <a:r>
              <a:rPr lang="en-US" sz="1600" baseline="30000" dirty="0">
                <a:latin typeface="Comic Sans MS" panose="030F0902030302020204" pitchFamily="66" charset="0"/>
              </a:rPr>
              <a:t>-3 </a:t>
            </a:r>
            <a:r>
              <a:rPr lang="en-US" sz="1600" dirty="0">
                <a:latin typeface="Comic Sans MS" panose="030F0902030302020204" pitchFamily="66" charset="0"/>
              </a:rPr>
              <a:t>by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factor 2</a:t>
            </a:r>
            <a:endParaRPr lang="en-US" sz="1600" baseline="30000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1767840" y="623993"/>
            <a:ext cx="6350" cy="10016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1757680" y="2611120"/>
            <a:ext cx="6773" cy="5122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" y="3606800"/>
            <a:ext cx="3963185" cy="32496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67234" y="1107440"/>
            <a:ext cx="24929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only way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to constrain low x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further 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</a:rPr>
              <a:t>go forward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Di-Jets@2.5 &lt; </a:t>
            </a:r>
            <a:r>
              <a:rPr lang="en-US" dirty="0">
                <a:latin typeface="Symbol" pitchFamily="2" charset="2"/>
                <a:cs typeface="Symbol" charset="2"/>
              </a:rPr>
              <a:t>h</a:t>
            </a:r>
            <a:r>
              <a:rPr lang="en-US" dirty="0">
                <a:latin typeface="Comic Sans MS" panose="030F0902030302020204" pitchFamily="66" charset="0"/>
              </a:rPr>
              <a:t> &lt; 4.0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865120"/>
            <a:ext cx="4389799" cy="3962400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802621"/>
              </p:ext>
            </p:extLst>
          </p:nvPr>
        </p:nvGraphicFramePr>
        <p:xfrm>
          <a:off x="3141139" y="970490"/>
          <a:ext cx="301942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5" name="Equation" r:id="rId7" imgW="2565400" imgH="558800" progId="Equation.DSMT4">
                  <p:embed/>
                </p:oleObj>
              </mc:Choice>
              <mc:Fallback>
                <p:oleObj name="Equation" r:id="rId7" imgW="2565400" imgH="5588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1139" y="970490"/>
                        <a:ext cx="3019425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505204" y="67945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Data till 2009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8D16E-EEB5-7E47-8665-A4924A01D31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67" t="2370" r="9073" b="7120"/>
          <a:stretch/>
        </p:blipFill>
        <p:spPr>
          <a:xfrm>
            <a:off x="4154406" y="2905846"/>
            <a:ext cx="4989594" cy="39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Nuclei?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90538" y="1142540"/>
            <a:ext cx="6265333" cy="4079881"/>
            <a:chOff x="2360083" y="3799418"/>
            <a:chExt cx="4324612" cy="2790301"/>
          </a:xfrm>
        </p:grpSpPr>
        <p:pic>
          <p:nvPicPr>
            <p:cNvPr id="7" name="Picture 6" descr="hadronizationinnucliiforgunaralt-alternat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800350" y="3799418"/>
              <a:ext cx="3884345" cy="27903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700000">
              <a:off x="2772835" y="5334005"/>
              <a:ext cx="903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Incoming 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2360083" y="5270500"/>
              <a:ext cx="1217084" cy="3280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659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initial state IN AA Look?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729989" y="52341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606042"/>
            <a:ext cx="524053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3 conundrums of the initial state: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What are the </a:t>
            </a:r>
            <a:r>
              <a:rPr lang="en-US" sz="1600" dirty="0" err="1"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nPDFs</a:t>
            </a:r>
            <a:r>
              <a:rPr lang="en-US" sz="1600" dirty="0"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 at low-x?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How saturated is the initial state of the nucleus?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What is the spatial transverse distributions </a:t>
            </a:r>
            <a:br>
              <a:rPr lang="en-US" sz="1600" dirty="0">
                <a:latin typeface="Comic Sans MS" panose="030F0902030302020204" pitchFamily="66" charset="0"/>
                <a:ea typeface="ＭＳ Ｐゴシック" charset="0"/>
                <a:cs typeface="Gill Sans" charset="0"/>
              </a:rPr>
            </a:br>
            <a:r>
              <a:rPr lang="en-US" sz="1600" dirty="0"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of nucleons and gluons?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How much does the spatial distribution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ea typeface="ＭＳ Ｐゴシック" charset="0"/>
                <a:cs typeface="Gill Sans" charset="0"/>
              </a:rPr>
              <a:t>         fluctuate? Lumpiness, hot-spots etc.</a:t>
            </a:r>
          </a:p>
        </p:txBody>
      </p:sp>
      <p:pic>
        <p:nvPicPr>
          <p:cNvPr id="33" name="Picture 3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r="7221" b="2837"/>
          <a:stretch/>
        </p:blipFill>
        <p:spPr bwMode="auto">
          <a:xfrm>
            <a:off x="126999" y="3326771"/>
            <a:ext cx="4042833" cy="2799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40" name="Straight Connector 39"/>
          <p:cNvCxnSpPr/>
          <p:nvPr/>
        </p:nvCxnSpPr>
        <p:spPr bwMode="auto">
          <a:xfrm flipV="1">
            <a:off x="1974636" y="4713824"/>
            <a:ext cx="899796" cy="65151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79542" y="4657944"/>
            <a:ext cx="1074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direct photon</a:t>
            </a:r>
          </a:p>
          <a:p>
            <a:r>
              <a:rPr lang="en-US" sz="800" dirty="0">
                <a:solidFill>
                  <a:srgbClr val="0000FF"/>
                </a:solidFill>
              </a:rPr>
              <a:t>2.8 &lt; </a:t>
            </a:r>
            <a:r>
              <a:rPr lang="en-US" sz="800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800" dirty="0">
                <a:solidFill>
                  <a:srgbClr val="0000FF"/>
                </a:solidFill>
              </a:rPr>
              <a:t> &lt; 3.8</a:t>
            </a:r>
          </a:p>
        </p:txBody>
      </p:sp>
      <p:pic>
        <p:nvPicPr>
          <p:cNvPr id="42" name="EPS09vsEPPS16.pdf" descr="EPS09vsEPPS16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532" r="55339" b="3063"/>
          <a:stretch/>
        </p:blipFill>
        <p:spPr>
          <a:xfrm>
            <a:off x="6065519" y="958803"/>
            <a:ext cx="2573241" cy="2353357"/>
          </a:xfrm>
          <a:prstGeom prst="rect">
            <a:avLst/>
          </a:prstGeom>
          <a:ln w="12700"/>
        </p:spPr>
      </p:pic>
      <p:sp>
        <p:nvSpPr>
          <p:cNvPr id="43" name="TextBox 42"/>
          <p:cNvSpPr txBox="1"/>
          <p:nvPr/>
        </p:nvSpPr>
        <p:spPr>
          <a:xfrm>
            <a:off x="6317949" y="550691"/>
            <a:ext cx="2579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Current knowledge including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first LHC </a:t>
            </a:r>
            <a:r>
              <a:rPr lang="en-US" sz="14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pA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 data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09599" y="2997208"/>
            <a:ext cx="341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pA@RHIC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: unique kinematics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 flipH="1">
            <a:off x="1288520" y="3456524"/>
            <a:ext cx="2514600" cy="17208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912282" y="5151974"/>
            <a:ext cx="400050" cy="6286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491065" y="5452541"/>
            <a:ext cx="1227667" cy="3217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/>
          <p:cNvSpPr txBox="1"/>
          <p:nvPr/>
        </p:nvSpPr>
        <p:spPr>
          <a:xfrm rot="900000">
            <a:off x="491064" y="5511806"/>
            <a:ext cx="965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Saturation</a:t>
            </a:r>
          </a:p>
        </p:txBody>
      </p:sp>
      <p:sp>
        <p:nvSpPr>
          <p:cNvPr id="65" name="TextBox 64"/>
          <p:cNvSpPr txBox="1"/>
          <p:nvPr/>
        </p:nvSpPr>
        <p:spPr>
          <a:xfrm rot="19560000">
            <a:off x="2315697" y="3953944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RHIC </a:t>
            </a:r>
            <a:r>
              <a:rPr lang="en-US" sz="800" dirty="0" err="1">
                <a:solidFill>
                  <a:srgbClr val="0000FF"/>
                </a:solidFill>
              </a:rPr>
              <a:t>pA</a:t>
            </a:r>
            <a:r>
              <a:rPr lang="en-US" sz="800" dirty="0">
                <a:solidFill>
                  <a:srgbClr val="0000FF"/>
                </a:solidFill>
              </a:rPr>
              <a:t> y≤4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188797" y="3199201"/>
            <a:ext cx="476124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can measure </a:t>
            </a:r>
            <a:r>
              <a:rPr lang="en-US" dirty="0" err="1">
                <a:latin typeface="Comic Sans MS" panose="030F0902030302020204" pitchFamily="66" charset="0"/>
              </a:rPr>
              <a:t>nPDF</a:t>
            </a:r>
            <a:r>
              <a:rPr lang="en-US" dirty="0">
                <a:latin typeface="Comic Sans MS" panose="030F0902030302020204" pitchFamily="66" charset="0"/>
              </a:rPr>
              <a:t> in a x-Q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  <a:r>
              <a:rPr lang="en-US" dirty="0">
                <a:latin typeface="Comic Sans MS" panose="030F0902030302020204" pitchFamily="66" charset="0"/>
              </a:rPr>
              <a:t> region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</a:rPr>
              <a:t>   where nuclear effects are large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  <a:cs typeface="Comic Sans MS"/>
              </a:rPr>
              <a:t>Q</a:t>
            </a:r>
            <a:r>
              <a:rPr lang="en-US" baseline="30000" dirty="0">
                <a:latin typeface="Comic Sans MS" panose="030F0902030302020204" pitchFamily="66" charset="0"/>
                <a:cs typeface="Comic Sans MS"/>
              </a:rPr>
              <a:t>2</a:t>
            </a:r>
            <a:r>
              <a:rPr lang="en-US" dirty="0">
                <a:latin typeface="Comic Sans MS" panose="030F0902030302020204" pitchFamily="66" charset="0"/>
                <a:cs typeface="Comic Sans MS"/>
              </a:rPr>
              <a:t> &gt; Q</a:t>
            </a:r>
            <a:r>
              <a:rPr lang="en-US" baseline="-25000" dirty="0">
                <a:latin typeface="Comic Sans MS" panose="030F0902030302020204" pitchFamily="66" charset="0"/>
                <a:cs typeface="Comic Sans MS"/>
              </a:rPr>
              <a:t>s</a:t>
            </a:r>
            <a:r>
              <a:rPr lang="en-US" baseline="30000" dirty="0">
                <a:latin typeface="Comic Sans MS" panose="030F0902030302020204" pitchFamily="66" charset="0"/>
                <a:cs typeface="Comic Sans MS"/>
              </a:rPr>
              <a:t>2</a:t>
            </a:r>
            <a:r>
              <a:rPr lang="en-US" dirty="0">
                <a:latin typeface="Comic Sans MS" panose="030F0902030302020204" pitchFamily="66" charset="0"/>
                <a:cs typeface="Comic Sans MS"/>
              </a:rPr>
              <a:t> over a wide range in x</a:t>
            </a:r>
          </a:p>
          <a:p>
            <a:endParaRPr lang="en-US" sz="800" dirty="0">
              <a:latin typeface="Comic Sans MS" panose="030F0902030302020204" pitchFamily="66" charset="0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Observables free of final state effects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Gluons: </a:t>
            </a:r>
            <a:r>
              <a:rPr lang="en-US" dirty="0" err="1">
                <a:latin typeface="Comic Sans MS" panose="030F0902030302020204" pitchFamily="66" charset="0"/>
              </a:rPr>
              <a:t>R</a:t>
            </a:r>
            <a:r>
              <a:rPr lang="en-US" baseline="-25000" dirty="0" err="1">
                <a:latin typeface="Comic Sans MS" panose="030F0902030302020204" pitchFamily="66" charset="0"/>
              </a:rPr>
              <a:t>pA</a:t>
            </a:r>
            <a:r>
              <a:rPr lang="en-US" dirty="0">
                <a:latin typeface="Comic Sans MS" panose="030F0902030302020204" pitchFamily="66" charset="0"/>
              </a:rPr>
              <a:t> for direct photons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Sea-quarks: </a:t>
            </a:r>
            <a:r>
              <a:rPr lang="en-US" dirty="0" err="1">
                <a:latin typeface="Comic Sans MS" panose="030F0902030302020204" pitchFamily="66" charset="0"/>
              </a:rPr>
              <a:t>R</a:t>
            </a:r>
            <a:r>
              <a:rPr lang="en-US" baseline="-25000" dirty="0" err="1">
                <a:latin typeface="Comic Sans MS" panose="030F0902030302020204" pitchFamily="66" charset="0"/>
              </a:rPr>
              <a:t>pA</a:t>
            </a:r>
            <a:r>
              <a:rPr lang="en-US" dirty="0">
                <a:latin typeface="Comic Sans MS" panose="030F0902030302020204" pitchFamily="66" charset="0"/>
              </a:rPr>
              <a:t> for DY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Scan A-dependence prediction by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</a:rPr>
              <a:t>   saturation models</a:t>
            </a:r>
          </a:p>
          <a:p>
            <a:pPr lvl="1">
              <a:buClr>
                <a:srgbClr val="0000FF"/>
              </a:buClr>
            </a:pPr>
            <a:endParaRPr lang="en-US" sz="8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can access saturation regime at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</a:rPr>
              <a:t>   forward </a:t>
            </a:r>
            <a:r>
              <a:rPr lang="en-US" dirty="0" err="1">
                <a:latin typeface="Comic Sans MS" panose="030F0902030302020204" pitchFamily="66" charset="0"/>
              </a:rPr>
              <a:t>rapidities</a:t>
            </a:r>
            <a:r>
              <a:rPr lang="en-US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31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50" grpId="0"/>
      <p:bldP spid="49" grpId="0"/>
      <p:bldP spid="65" grpId="0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initial state IN AA Look?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69333" y="1100667"/>
            <a:ext cx="877146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563536" y="609600"/>
            <a:ext cx="8464" cy="59859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151461" y="719668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pA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: DY@2.5 &lt;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&lt; 4.5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4427" y="728135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pA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: Direct Photon@2.5 &lt;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&lt; 4.5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r="8025"/>
          <a:stretch/>
        </p:blipFill>
        <p:spPr bwMode="auto">
          <a:xfrm>
            <a:off x="2446865" y="1143862"/>
            <a:ext cx="2088532" cy="1684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8902"/>
          <a:stretch/>
        </p:blipFill>
        <p:spPr bwMode="auto">
          <a:xfrm>
            <a:off x="62644" y="1105152"/>
            <a:ext cx="2065146" cy="167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 r="13364" b="2850"/>
          <a:stretch/>
        </p:blipFill>
        <p:spPr bwMode="auto">
          <a:xfrm>
            <a:off x="2229352" y="4531429"/>
            <a:ext cx="2291848" cy="2186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0" y="3524250"/>
            <a:ext cx="2159000" cy="1979436"/>
            <a:chOff x="0" y="3524250"/>
            <a:chExt cx="2159000" cy="1979436"/>
          </a:xfrm>
        </p:grpSpPr>
        <p:pic>
          <p:nvPicPr>
            <p:cNvPr id="18" name="Picture 17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3" t="6743" r="4424"/>
            <a:stretch/>
          </p:blipFill>
          <p:spPr bwMode="auto">
            <a:xfrm>
              <a:off x="0" y="3524250"/>
              <a:ext cx="2159000" cy="19794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" t="1669" r="76793" b="88100"/>
            <a:stretch/>
          </p:blipFill>
          <p:spPr bwMode="auto">
            <a:xfrm>
              <a:off x="222238" y="3562366"/>
              <a:ext cx="533400" cy="2709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57904" y="2851153"/>
            <a:ext cx="356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Impact on 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nPDFs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: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sea quarks</a:t>
            </a:r>
            <a:endParaRPr lang="en-US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4614330" y="1134532"/>
            <a:ext cx="2650068" cy="187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96026" y="2961219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Impact on 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nPDFs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: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gluons</a:t>
            </a:r>
            <a:endParaRPr lang="en-US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699000" y="3429000"/>
            <a:ext cx="2146300" cy="1924050"/>
            <a:chOff x="4699000" y="3429000"/>
            <a:chExt cx="2146300" cy="1924050"/>
          </a:xfrm>
        </p:grpSpPr>
        <p:pic>
          <p:nvPicPr>
            <p:cNvPr id="24" name="Picture 23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3" t="6556" r="5096" b="6514"/>
            <a:stretch/>
          </p:blipFill>
          <p:spPr bwMode="auto">
            <a:xfrm>
              <a:off x="4699000" y="3429000"/>
              <a:ext cx="2146300" cy="19240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" t="4038" r="80980" b="86697"/>
            <a:stretch/>
          </p:blipFill>
          <p:spPr bwMode="auto">
            <a:xfrm>
              <a:off x="4997979" y="3517316"/>
              <a:ext cx="423335" cy="244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26" name="Picture 25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r="14645" b="2995"/>
          <a:stretch/>
        </p:blipFill>
        <p:spPr bwMode="auto">
          <a:xfrm>
            <a:off x="6856413" y="4089400"/>
            <a:ext cx="2287587" cy="220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260166" y="1824571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Wingdings"/>
              </a:rPr>
              <a:t>direct photon: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Q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: ~</a:t>
            </a: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baseline="30000" dirty="0"/>
              <a:t>2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Q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&gt;5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GeV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2</a:t>
            </a:r>
            <a:endParaRPr lang="en-US" dirty="0">
              <a:latin typeface="Comic Sans MS" panose="030F0902030302020204" pitchFamily="66" charset="0"/>
              <a:sym typeface="Wingding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0746" y="3208867"/>
            <a:ext cx="141256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DY: </a:t>
            </a: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Q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2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: ~M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2</a:t>
            </a:r>
            <a:endParaRPr lang="en-US" dirty="0">
              <a:latin typeface="Comic Sans MS" panose="030F0902030302020204" pitchFamily="66" charset="0"/>
              <a:sym typeface="Wingdings"/>
            </a:endParaRP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Q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2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&gt;16 GeV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2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Uncertainties: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2023 </a:t>
            </a:r>
            <a:r>
              <a:rPr lang="en-US" sz="1400" dirty="0" err="1">
                <a:latin typeface="Comic Sans MS" panose="030F0902030302020204" pitchFamily="66" charset="0"/>
              </a:rPr>
              <a:t>pp</a:t>
            </a:r>
            <a:r>
              <a:rPr lang="en-US" sz="1400" dirty="0">
                <a:latin typeface="Comic Sans MS" panose="030F0902030302020204" pitchFamily="66" charset="0"/>
              </a:rPr>
              <a:t> &amp; </a:t>
            </a:r>
            <a:r>
              <a:rPr lang="en-US" sz="1400" dirty="0" err="1">
                <a:latin typeface="Comic Sans MS" panose="030F0902030302020204" pitchFamily="66" charset="0"/>
              </a:rPr>
              <a:t>pA</a:t>
            </a:r>
            <a:endParaRPr lang="en-US" sz="1400" dirty="0">
              <a:latin typeface="Comic Sans MS" panose="030F09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2443" y="1202267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Uncertainties: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2015 + 2023 </a:t>
            </a:r>
            <a:r>
              <a:rPr lang="en-US" sz="1400" dirty="0" err="1">
                <a:latin typeface="Comic Sans MS" panose="030F0902030302020204" pitchFamily="66" charset="0"/>
              </a:rPr>
              <a:t>pp&amp;pA</a:t>
            </a:r>
            <a:r>
              <a:rPr lang="en-US" sz="1400" dirty="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533" y="583353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20400000">
            <a:off x="419082" y="2983793"/>
            <a:ext cx="85799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/>
                <a:cs typeface="Comic Sans MS"/>
              </a:rPr>
              <a:t>Both DY and direct photon </a:t>
            </a:r>
            <a:r>
              <a:rPr lang="en-US" dirty="0" err="1">
                <a:latin typeface="Comic Sans MS"/>
                <a:cs typeface="Comic Sans MS"/>
              </a:rPr>
              <a:t>R</a:t>
            </a:r>
            <a:r>
              <a:rPr lang="en-US" baseline="-25000" dirty="0" err="1">
                <a:latin typeface="Comic Sans MS"/>
                <a:cs typeface="Comic Sans MS"/>
              </a:rPr>
              <a:t>pA</a:t>
            </a:r>
            <a:r>
              <a:rPr lang="en-US" dirty="0">
                <a:latin typeface="Comic Sans MS"/>
                <a:cs typeface="Comic Sans MS"/>
              </a:rPr>
              <a:t> give significant constraints on </a:t>
            </a:r>
            <a:r>
              <a:rPr lang="en-US" dirty="0" err="1">
                <a:latin typeface="Comic Sans MS"/>
                <a:cs typeface="Comic Sans MS"/>
              </a:rPr>
              <a:t>nPDF</a:t>
            </a:r>
            <a:endParaRPr lang="en-US" dirty="0">
              <a:latin typeface="Comic Sans MS"/>
              <a:cs typeface="Comic Sans MS"/>
            </a:endParaRPr>
          </a:p>
          <a:p>
            <a:pPr algn="ctr"/>
            <a:r>
              <a:rPr lang="en-US" dirty="0">
                <a:latin typeface="Comic Sans MS"/>
                <a:cs typeface="Comic Sans MS"/>
              </a:rPr>
              <a:t>alternative observables and kinematics to EIC</a:t>
            </a:r>
            <a:endParaRPr lang="en-US" baseline="-25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97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0" grpId="0"/>
      <p:bldP spid="31" grpId="0"/>
      <p:bldP spid="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2021+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09600"/>
            <a:ext cx="883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Objective:</a:t>
            </a:r>
          </a:p>
          <a:p>
            <a:pPr algn="ctr"/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unique program addressing several fundamental questions in QCD</a:t>
            </a:r>
          </a:p>
          <a:p>
            <a:endParaRPr lang="en-US" sz="1200" dirty="0">
              <a:solidFill>
                <a:srgbClr val="FF00FF"/>
              </a:solidFill>
              <a:latin typeface="Comic Sans MS"/>
              <a:cs typeface="Comic Sans MS"/>
              <a:sym typeface="Wingdings"/>
            </a:endParaRPr>
          </a:p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essential to 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effectLst/>
                <a:latin typeface="Comic Sans MS"/>
                <a:cs typeface="Comic Sans MS"/>
              </a:rPr>
              <a:t>the mission of the RHIC physics program in cold and hot QCD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effectLst/>
                <a:latin typeface="Comic Sans MS"/>
                <a:cs typeface="Comic Sans MS"/>
              </a:rPr>
              <a:t>fully realize the scientific promise of the EIC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b="0" dirty="0">
                <a:latin typeface="Comic Sans MS" panose="030F0902030302020204" pitchFamily="66" charset="0"/>
              </a:rPr>
              <a:t>lay the groundwork for the EIC, both scientifically and by refining the experimental requirements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b="0" dirty="0">
                <a:latin typeface="Comic Sans MS" panose="030F0902030302020204" pitchFamily="66" charset="0"/>
              </a:rPr>
              <a:t>Test EIC detector technologies under real conditions, </a:t>
            </a:r>
            <a:r>
              <a:rPr lang="en-US" b="0" dirty="0" err="1">
                <a:latin typeface="Comic Sans MS" panose="030F0902030302020204" pitchFamily="66" charset="0"/>
              </a:rPr>
              <a:t>i.e</a:t>
            </a:r>
            <a:r>
              <a:rPr lang="en-US" b="0" dirty="0">
                <a:latin typeface="Comic Sans MS" panose="030F0902030302020204" pitchFamily="66" charset="0"/>
              </a:rPr>
              <a:t> </a:t>
            </a:r>
            <a:r>
              <a:rPr lang="en-US" b="0" dirty="0" err="1">
                <a:latin typeface="Comic Sans MS" panose="030F0902030302020204" pitchFamily="66" charset="0"/>
              </a:rPr>
              <a:t>SiPMs</a:t>
            </a:r>
            <a:endParaRPr lang="en-US" b="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b="0" dirty="0"/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based on two pillars in pp,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and AA collisions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b="0" dirty="0" err="1">
                <a:effectLst/>
                <a:latin typeface="Comic Sans MS"/>
                <a:cs typeface="Comic Sans MS"/>
                <a:sym typeface="Wingdings"/>
              </a:rPr>
              <a:t>midrapidity</a:t>
            </a:r>
            <a:r>
              <a:rPr lang="en-US" b="0" dirty="0">
                <a:effectLst/>
                <a:latin typeface="Comic Sans MS"/>
                <a:cs typeface="Comic Sans MS"/>
                <a:sym typeface="Wingdings"/>
              </a:rPr>
              <a:t> program based on existing STAR detector utilizing </a:t>
            </a:r>
            <a:r>
              <a:rPr lang="en-US" b="0" dirty="0" err="1">
                <a:effectLst/>
                <a:latin typeface="Comic Sans MS"/>
                <a:cs typeface="Comic Sans MS"/>
                <a:sym typeface="Wingdings"/>
              </a:rPr>
              <a:t>iTPC</a:t>
            </a:r>
            <a:r>
              <a:rPr lang="en-US" b="0" dirty="0">
                <a:effectLst/>
                <a:latin typeface="Comic Sans MS"/>
                <a:cs typeface="Comic Sans MS"/>
                <a:sym typeface="Wingdings"/>
              </a:rPr>
              <a:t>, </a:t>
            </a:r>
            <a:r>
              <a:rPr lang="en-US" b="0" dirty="0" err="1">
                <a:effectLst/>
                <a:latin typeface="Comic Sans MS"/>
                <a:cs typeface="Comic Sans MS"/>
                <a:sym typeface="Wingdings"/>
              </a:rPr>
              <a:t>eToF</a:t>
            </a:r>
            <a:r>
              <a:rPr lang="en-US" b="0" dirty="0">
                <a:effectLst/>
                <a:latin typeface="Comic Sans MS"/>
                <a:cs typeface="Comic Sans MS"/>
                <a:sym typeface="Wingdings"/>
              </a:rPr>
              <a:t> and EPD upgrades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endParaRPr lang="en-US" sz="1200" dirty="0">
              <a:solidFill>
                <a:srgbClr val="FF00FF"/>
              </a:solidFill>
              <a:effectLst/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b="0" dirty="0">
                <a:effectLst/>
                <a:latin typeface="Comic Sans MS"/>
                <a:cs typeface="Comic Sans MS"/>
              </a:rPr>
              <a:t>forward rapidity program based on unique upgrade of STAR</a:t>
            </a:r>
          </a:p>
          <a:p>
            <a:pPr>
              <a:buClr>
                <a:srgbClr val="0000FF"/>
              </a:buClr>
            </a:pPr>
            <a:r>
              <a:rPr lang="en-US" b="0" dirty="0">
                <a:effectLst/>
                <a:latin typeface="Comic Sans MS"/>
                <a:cs typeface="Comic Sans MS"/>
              </a:rPr>
              <a:t>     Upgrade consisting of </a:t>
            </a:r>
            <a:r>
              <a:rPr lang="en-US" b="0" dirty="0" err="1">
                <a:effectLst/>
                <a:latin typeface="Comic Sans MS"/>
                <a:cs typeface="Comic Sans MS"/>
              </a:rPr>
              <a:t>Hcal</a:t>
            </a:r>
            <a:r>
              <a:rPr lang="en-US" b="0" dirty="0">
                <a:effectLst/>
                <a:latin typeface="Comic Sans MS"/>
                <a:cs typeface="Comic Sans MS"/>
              </a:rPr>
              <a:t> + </a:t>
            </a:r>
            <a:r>
              <a:rPr lang="en-US" b="0" dirty="0" err="1">
                <a:effectLst/>
                <a:latin typeface="Comic Sans MS"/>
                <a:cs typeface="Comic Sans MS"/>
              </a:rPr>
              <a:t>ECal</a:t>
            </a:r>
            <a:r>
              <a:rPr lang="en-US" b="0" dirty="0">
                <a:effectLst/>
                <a:latin typeface="Comic Sans MS"/>
                <a:cs typeface="Comic Sans MS"/>
              </a:rPr>
              <a:t> + tracking (Si +</a:t>
            </a:r>
            <a:r>
              <a:rPr lang="en-US" b="0" dirty="0" err="1">
                <a:effectLst/>
                <a:latin typeface="Comic Sans MS"/>
                <a:cs typeface="Comic Sans MS"/>
              </a:rPr>
              <a:t>sTGCs</a:t>
            </a:r>
            <a:r>
              <a:rPr lang="en-US" b="0" dirty="0">
                <a:effectLst/>
                <a:latin typeface="Comic Sans MS"/>
                <a:cs typeface="Comic Sans MS"/>
              </a:rPr>
              <a:t>) at 2.5 &lt; </a:t>
            </a:r>
            <a:r>
              <a:rPr lang="en-US" b="0" dirty="0">
                <a:effectLst/>
                <a:latin typeface="Symbol" pitchFamily="2" charset="2"/>
                <a:cs typeface="Comic Sans MS"/>
              </a:rPr>
              <a:t>h</a:t>
            </a:r>
            <a:r>
              <a:rPr lang="en-US" b="0" dirty="0">
                <a:effectLst/>
                <a:latin typeface="Comic Sans MS"/>
                <a:cs typeface="Comic Sans MS"/>
              </a:rPr>
              <a:t> &lt; 4</a:t>
            </a:r>
          </a:p>
          <a:p>
            <a:pPr>
              <a:buClr>
                <a:srgbClr val="0000FF"/>
              </a:buClr>
            </a:pPr>
            <a:endParaRPr lang="en-US" sz="1200" b="0" dirty="0">
              <a:effectLst/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Goal:</a:t>
            </a:r>
          </a:p>
          <a:p>
            <a:pPr>
              <a:buClr>
                <a:srgbClr val="0000FF"/>
              </a:buClr>
            </a:pPr>
            <a:r>
              <a:rPr lang="en-US" b="0" dirty="0">
                <a:effectLst/>
                <a:latin typeface="Comic Sans MS"/>
                <a:cs typeface="Comic Sans MS"/>
              </a:rPr>
              <a:t>Have the forward upgrade operational for a polarized pp@500 GeV  run in 2021</a:t>
            </a:r>
          </a:p>
          <a:p>
            <a:pPr>
              <a:buClr>
                <a:srgbClr val="0000FF"/>
              </a:buClr>
            </a:pPr>
            <a:r>
              <a:rPr lang="en-US" b="0" dirty="0">
                <a:effectLst/>
                <a:latin typeface="Comic Sans MS"/>
                <a:cs typeface="Comic Sans MS"/>
              </a:rPr>
              <a:t>and the </a:t>
            </a:r>
            <a:r>
              <a:rPr lang="en-US" b="0" dirty="0" err="1">
                <a:effectLst/>
                <a:latin typeface="Comic Sans MS"/>
                <a:cs typeface="Comic Sans MS"/>
              </a:rPr>
              <a:t>sPHENIX</a:t>
            </a:r>
            <a:r>
              <a:rPr lang="en-US" b="0" dirty="0">
                <a:effectLst/>
                <a:latin typeface="Comic Sans MS"/>
                <a:cs typeface="Comic Sans MS"/>
              </a:rPr>
              <a:t> data taking periods</a:t>
            </a:r>
          </a:p>
        </p:txBody>
      </p:sp>
    </p:spTree>
    <p:extLst>
      <p:ext uri="{BB962C8B-B14F-4D97-AF65-F5344CB8AC3E}">
        <p14:creationId xmlns:p14="http://schemas.microsoft.com/office/powerpoint/2010/main" val="30409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Observable for Saturation in </a:t>
            </a:r>
            <a:r>
              <a:rPr lang="en-US" cap="none" dirty="0" err="1"/>
              <a:t>p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80" name="Group 206"/>
          <p:cNvGrpSpPr>
            <a:grpSpLocks noChangeAspect="1"/>
          </p:cNvGrpSpPr>
          <p:nvPr/>
        </p:nvGrpSpPr>
        <p:grpSpPr bwMode="auto">
          <a:xfrm rot="10219779">
            <a:off x="1499256" y="2118503"/>
            <a:ext cx="857398" cy="97465"/>
            <a:chOff x="-674511" y="1463036"/>
            <a:chExt cx="10366912" cy="1478290"/>
          </a:xfrm>
        </p:grpSpPr>
        <p:sp>
          <p:nvSpPr>
            <p:cNvPr id="175" name="Arc 174"/>
            <p:cNvSpPr/>
            <p:nvPr/>
          </p:nvSpPr>
          <p:spPr bwMode="auto">
            <a:xfrm>
              <a:off x="4835471" y="1705636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6" name="Arc 175"/>
            <p:cNvSpPr/>
            <p:nvPr/>
          </p:nvSpPr>
          <p:spPr bwMode="auto">
            <a:xfrm>
              <a:off x="6360280" y="1777715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7" name="Arc 176"/>
            <p:cNvSpPr/>
            <p:nvPr/>
          </p:nvSpPr>
          <p:spPr bwMode="auto">
            <a:xfrm>
              <a:off x="6325583" y="1663782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8" name="Arc 177"/>
            <p:cNvSpPr/>
            <p:nvPr/>
          </p:nvSpPr>
          <p:spPr bwMode="auto">
            <a:xfrm>
              <a:off x="7746194" y="1818804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9" name="Arc 178"/>
            <p:cNvSpPr/>
            <p:nvPr/>
          </p:nvSpPr>
          <p:spPr bwMode="auto">
            <a:xfrm>
              <a:off x="7596990" y="1626478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0" name="Arc 179"/>
            <p:cNvSpPr/>
            <p:nvPr/>
          </p:nvSpPr>
          <p:spPr bwMode="auto">
            <a:xfrm>
              <a:off x="3494640" y="1742443"/>
              <a:ext cx="221698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1" name="Arc 180"/>
            <p:cNvSpPr/>
            <p:nvPr/>
          </p:nvSpPr>
          <p:spPr bwMode="auto">
            <a:xfrm>
              <a:off x="4840402" y="1713846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2" name="Arc 181"/>
            <p:cNvSpPr/>
            <p:nvPr/>
          </p:nvSpPr>
          <p:spPr bwMode="auto">
            <a:xfrm>
              <a:off x="2105641" y="1615323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3" name="Arc 182"/>
            <p:cNvSpPr/>
            <p:nvPr/>
          </p:nvSpPr>
          <p:spPr bwMode="auto">
            <a:xfrm>
              <a:off x="3554809" y="1745367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4" name="Arc 183"/>
            <p:cNvSpPr/>
            <p:nvPr/>
          </p:nvSpPr>
          <p:spPr bwMode="auto">
            <a:xfrm>
              <a:off x="818728" y="1666415"/>
              <a:ext cx="2216981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5" name="Arc 184"/>
            <p:cNvSpPr/>
            <p:nvPr/>
          </p:nvSpPr>
          <p:spPr bwMode="auto">
            <a:xfrm>
              <a:off x="2247333" y="1753440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6" name="Arc 185"/>
            <p:cNvSpPr/>
            <p:nvPr/>
          </p:nvSpPr>
          <p:spPr bwMode="auto">
            <a:xfrm>
              <a:off x="-630324" y="1680333"/>
              <a:ext cx="2203549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87" name="Arc 186"/>
            <p:cNvSpPr/>
            <p:nvPr/>
          </p:nvSpPr>
          <p:spPr bwMode="auto">
            <a:xfrm>
              <a:off x="873436" y="1733328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85" name="Oval 17"/>
          <p:cNvSpPr>
            <a:spLocks noChangeAspect="1" noChangeArrowheads="1"/>
          </p:cNvSpPr>
          <p:nvPr/>
        </p:nvSpPr>
        <p:spPr bwMode="auto">
          <a:xfrm>
            <a:off x="0" y="1242256"/>
            <a:ext cx="528066" cy="22081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86" name="Straight Connector 22"/>
          <p:cNvCxnSpPr>
            <a:cxnSpLocks noChangeAspect="1" noChangeShapeType="1"/>
          </p:cNvCxnSpPr>
          <p:nvPr/>
        </p:nvCxnSpPr>
        <p:spPr bwMode="auto">
          <a:xfrm>
            <a:off x="284481" y="2838228"/>
            <a:ext cx="185801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87" name="Group 206"/>
          <p:cNvGrpSpPr>
            <a:grpSpLocks noChangeAspect="1"/>
          </p:cNvGrpSpPr>
          <p:nvPr/>
        </p:nvGrpSpPr>
        <p:grpSpPr bwMode="auto">
          <a:xfrm rot="9690111">
            <a:off x="1556682" y="2682546"/>
            <a:ext cx="857398" cy="97465"/>
            <a:chOff x="-674511" y="1463036"/>
            <a:chExt cx="10366912" cy="1478290"/>
          </a:xfrm>
        </p:grpSpPr>
        <p:sp>
          <p:nvSpPr>
            <p:cNvPr id="162" name="Arc 161"/>
            <p:cNvSpPr/>
            <p:nvPr/>
          </p:nvSpPr>
          <p:spPr bwMode="auto">
            <a:xfrm>
              <a:off x="4801483" y="1718776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3" name="Arc 162"/>
            <p:cNvSpPr/>
            <p:nvPr/>
          </p:nvSpPr>
          <p:spPr bwMode="auto">
            <a:xfrm>
              <a:off x="6343956" y="1730097"/>
              <a:ext cx="819608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4" name="Arc 163"/>
            <p:cNvSpPr/>
            <p:nvPr/>
          </p:nvSpPr>
          <p:spPr bwMode="auto">
            <a:xfrm>
              <a:off x="6259598" y="1667480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5" name="Arc 164"/>
            <p:cNvSpPr/>
            <p:nvPr/>
          </p:nvSpPr>
          <p:spPr bwMode="auto">
            <a:xfrm>
              <a:off x="7782194" y="1730790"/>
              <a:ext cx="819608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6" name="Arc 165"/>
            <p:cNvSpPr/>
            <p:nvPr/>
          </p:nvSpPr>
          <p:spPr bwMode="auto">
            <a:xfrm>
              <a:off x="7551232" y="1711907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7" name="Arc 166"/>
            <p:cNvSpPr/>
            <p:nvPr/>
          </p:nvSpPr>
          <p:spPr bwMode="auto">
            <a:xfrm>
              <a:off x="3497458" y="1666328"/>
              <a:ext cx="221698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8" name="Arc 167"/>
            <p:cNvSpPr/>
            <p:nvPr/>
          </p:nvSpPr>
          <p:spPr bwMode="auto">
            <a:xfrm>
              <a:off x="4796252" y="1783078"/>
              <a:ext cx="85992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9" name="Arc 168"/>
            <p:cNvSpPr/>
            <p:nvPr/>
          </p:nvSpPr>
          <p:spPr bwMode="auto">
            <a:xfrm>
              <a:off x="2162941" y="1677817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0" name="Arc 169"/>
            <p:cNvSpPr/>
            <p:nvPr/>
          </p:nvSpPr>
          <p:spPr bwMode="auto">
            <a:xfrm>
              <a:off x="3521923" y="1778640"/>
              <a:ext cx="84648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1" name="Arc 170"/>
            <p:cNvSpPr/>
            <p:nvPr/>
          </p:nvSpPr>
          <p:spPr bwMode="auto">
            <a:xfrm>
              <a:off x="706212" y="1718427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2" name="Arc 171"/>
            <p:cNvSpPr/>
            <p:nvPr/>
          </p:nvSpPr>
          <p:spPr bwMode="auto">
            <a:xfrm>
              <a:off x="2230889" y="1835464"/>
              <a:ext cx="819608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3" name="Arc 172"/>
            <p:cNvSpPr/>
            <p:nvPr/>
          </p:nvSpPr>
          <p:spPr bwMode="auto">
            <a:xfrm>
              <a:off x="-632126" y="1636621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74" name="Arc 173"/>
            <p:cNvSpPr/>
            <p:nvPr/>
          </p:nvSpPr>
          <p:spPr bwMode="auto">
            <a:xfrm>
              <a:off x="788134" y="1713127"/>
              <a:ext cx="833049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88" name="Group 206"/>
          <p:cNvGrpSpPr>
            <a:grpSpLocks noChangeAspect="1"/>
          </p:cNvGrpSpPr>
          <p:nvPr/>
        </p:nvGrpSpPr>
        <p:grpSpPr bwMode="auto">
          <a:xfrm rot="8779059">
            <a:off x="1655758" y="1109122"/>
            <a:ext cx="857398" cy="97465"/>
            <a:chOff x="-674511" y="1463036"/>
            <a:chExt cx="10366912" cy="1478290"/>
          </a:xfrm>
        </p:grpSpPr>
        <p:sp>
          <p:nvSpPr>
            <p:cNvPr id="149" name="Arc 148"/>
            <p:cNvSpPr/>
            <p:nvPr/>
          </p:nvSpPr>
          <p:spPr bwMode="auto">
            <a:xfrm>
              <a:off x="4768790" y="1766359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0" name="Arc 149"/>
            <p:cNvSpPr/>
            <p:nvPr/>
          </p:nvSpPr>
          <p:spPr bwMode="auto">
            <a:xfrm>
              <a:off x="6277267" y="1840155"/>
              <a:ext cx="819617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1" name="Arc 150"/>
            <p:cNvSpPr/>
            <p:nvPr/>
          </p:nvSpPr>
          <p:spPr bwMode="auto">
            <a:xfrm>
              <a:off x="6213212" y="1686641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2" name="Arc 151"/>
            <p:cNvSpPr/>
            <p:nvPr/>
          </p:nvSpPr>
          <p:spPr bwMode="auto">
            <a:xfrm>
              <a:off x="7704540" y="1880575"/>
              <a:ext cx="819617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3" name="Arc 152"/>
            <p:cNvSpPr/>
            <p:nvPr/>
          </p:nvSpPr>
          <p:spPr bwMode="auto">
            <a:xfrm>
              <a:off x="7498878" y="1728503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4" name="Arc 153"/>
            <p:cNvSpPr/>
            <p:nvPr/>
          </p:nvSpPr>
          <p:spPr bwMode="auto">
            <a:xfrm>
              <a:off x="3334058" y="1679194"/>
              <a:ext cx="2230421" cy="146636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5" name="Arc 154"/>
            <p:cNvSpPr/>
            <p:nvPr/>
          </p:nvSpPr>
          <p:spPr bwMode="auto">
            <a:xfrm>
              <a:off x="4862638" y="1742228"/>
              <a:ext cx="846481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6" name="Arc 155"/>
            <p:cNvSpPr/>
            <p:nvPr/>
          </p:nvSpPr>
          <p:spPr bwMode="auto">
            <a:xfrm>
              <a:off x="2039473" y="170137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7" name="Arc 156"/>
            <p:cNvSpPr/>
            <p:nvPr/>
          </p:nvSpPr>
          <p:spPr bwMode="auto">
            <a:xfrm>
              <a:off x="3426790" y="1769530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8" name="Arc 157"/>
            <p:cNvSpPr/>
            <p:nvPr/>
          </p:nvSpPr>
          <p:spPr bwMode="auto">
            <a:xfrm>
              <a:off x="668113" y="1768470"/>
              <a:ext cx="2203549" cy="146635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59" name="Arc 158"/>
            <p:cNvSpPr/>
            <p:nvPr/>
          </p:nvSpPr>
          <p:spPr bwMode="auto">
            <a:xfrm>
              <a:off x="2068865" y="1814663"/>
              <a:ext cx="833049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0" name="Arc 159"/>
            <p:cNvSpPr/>
            <p:nvPr/>
          </p:nvSpPr>
          <p:spPr bwMode="auto">
            <a:xfrm>
              <a:off x="-684632" y="1731299"/>
              <a:ext cx="2203549" cy="146635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61" name="Arc 160"/>
            <p:cNvSpPr/>
            <p:nvPr/>
          </p:nvSpPr>
          <p:spPr bwMode="auto">
            <a:xfrm>
              <a:off x="708666" y="1769561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89" name="Group 206"/>
          <p:cNvGrpSpPr>
            <a:grpSpLocks noChangeAspect="1"/>
          </p:cNvGrpSpPr>
          <p:nvPr/>
        </p:nvGrpSpPr>
        <p:grpSpPr bwMode="auto">
          <a:xfrm rot="9690111">
            <a:off x="949392" y="1502652"/>
            <a:ext cx="857398" cy="97465"/>
            <a:chOff x="-674511" y="1463036"/>
            <a:chExt cx="10366912" cy="1478290"/>
          </a:xfrm>
        </p:grpSpPr>
        <p:sp>
          <p:nvSpPr>
            <p:cNvPr id="136" name="Arc 135"/>
            <p:cNvSpPr/>
            <p:nvPr/>
          </p:nvSpPr>
          <p:spPr bwMode="auto">
            <a:xfrm>
              <a:off x="4801317" y="1719400"/>
              <a:ext cx="2230421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7" name="Arc 136"/>
            <p:cNvSpPr/>
            <p:nvPr/>
          </p:nvSpPr>
          <p:spPr bwMode="auto">
            <a:xfrm>
              <a:off x="6350134" y="1751612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8" name="Arc 137"/>
            <p:cNvSpPr/>
            <p:nvPr/>
          </p:nvSpPr>
          <p:spPr bwMode="auto">
            <a:xfrm>
              <a:off x="6259431" y="166810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9" name="Arc 138"/>
            <p:cNvSpPr/>
            <p:nvPr/>
          </p:nvSpPr>
          <p:spPr bwMode="auto">
            <a:xfrm>
              <a:off x="7782028" y="1731414"/>
              <a:ext cx="819608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0" name="Arc 139"/>
            <p:cNvSpPr/>
            <p:nvPr/>
          </p:nvSpPr>
          <p:spPr bwMode="auto">
            <a:xfrm>
              <a:off x="7591081" y="1714824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1" name="Arc 140"/>
            <p:cNvSpPr/>
            <p:nvPr/>
          </p:nvSpPr>
          <p:spPr bwMode="auto">
            <a:xfrm>
              <a:off x="3499372" y="1703833"/>
              <a:ext cx="2216989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2" name="Arc 141"/>
            <p:cNvSpPr/>
            <p:nvPr/>
          </p:nvSpPr>
          <p:spPr bwMode="auto">
            <a:xfrm>
              <a:off x="4796085" y="1783703"/>
              <a:ext cx="859921" cy="143265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3" name="Arc 142"/>
            <p:cNvSpPr/>
            <p:nvPr/>
          </p:nvSpPr>
          <p:spPr bwMode="auto">
            <a:xfrm>
              <a:off x="2199169" y="1727818"/>
              <a:ext cx="2216981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4" name="Arc 143"/>
            <p:cNvSpPr/>
            <p:nvPr/>
          </p:nvSpPr>
          <p:spPr bwMode="auto">
            <a:xfrm>
              <a:off x="3523887" y="1762850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5" name="Arc 144"/>
            <p:cNvSpPr/>
            <p:nvPr/>
          </p:nvSpPr>
          <p:spPr bwMode="auto">
            <a:xfrm>
              <a:off x="733010" y="1682223"/>
              <a:ext cx="2230421" cy="146636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6" name="Arc 145"/>
            <p:cNvSpPr/>
            <p:nvPr/>
          </p:nvSpPr>
          <p:spPr bwMode="auto">
            <a:xfrm>
              <a:off x="2241381" y="1804556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7" name="Arc 146"/>
            <p:cNvSpPr/>
            <p:nvPr/>
          </p:nvSpPr>
          <p:spPr bwMode="auto">
            <a:xfrm>
              <a:off x="-632293" y="1637245"/>
              <a:ext cx="220354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48" name="Arc 147"/>
            <p:cNvSpPr/>
            <p:nvPr/>
          </p:nvSpPr>
          <p:spPr bwMode="auto">
            <a:xfrm>
              <a:off x="826191" y="1746642"/>
              <a:ext cx="833049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cxnSp>
        <p:nvCxnSpPr>
          <p:cNvPr id="90" name="Straight Connector 84"/>
          <p:cNvCxnSpPr>
            <a:cxnSpLocks noChangeAspect="1" noChangeShapeType="1"/>
          </p:cNvCxnSpPr>
          <p:nvPr/>
        </p:nvCxnSpPr>
        <p:spPr bwMode="auto">
          <a:xfrm flipV="1">
            <a:off x="1429356" y="3263081"/>
            <a:ext cx="545846" cy="942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86"/>
          <p:cNvCxnSpPr>
            <a:cxnSpLocks noChangeAspect="1" noChangeShapeType="1"/>
          </p:cNvCxnSpPr>
          <p:nvPr/>
        </p:nvCxnSpPr>
        <p:spPr bwMode="auto">
          <a:xfrm rot="16200000" flipH="1">
            <a:off x="1577601" y="3176278"/>
            <a:ext cx="129798" cy="5194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92" name="Group 206"/>
          <p:cNvGrpSpPr>
            <a:grpSpLocks noChangeAspect="1"/>
          </p:cNvGrpSpPr>
          <p:nvPr/>
        </p:nvGrpSpPr>
        <p:grpSpPr bwMode="auto">
          <a:xfrm rot="2143648">
            <a:off x="671977" y="3065517"/>
            <a:ext cx="857398" cy="97465"/>
            <a:chOff x="-674511" y="1463036"/>
            <a:chExt cx="10366912" cy="1478290"/>
          </a:xfrm>
        </p:grpSpPr>
        <p:sp>
          <p:nvSpPr>
            <p:cNvPr id="123" name="Arc 122"/>
            <p:cNvSpPr/>
            <p:nvPr/>
          </p:nvSpPr>
          <p:spPr bwMode="auto">
            <a:xfrm>
              <a:off x="4584236" y="1416113"/>
              <a:ext cx="2203549" cy="15337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4" name="Arc 123"/>
            <p:cNvSpPr/>
            <p:nvPr/>
          </p:nvSpPr>
          <p:spPr bwMode="auto">
            <a:xfrm>
              <a:off x="5999555" y="1555564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5" name="Arc 124"/>
            <p:cNvSpPr/>
            <p:nvPr/>
          </p:nvSpPr>
          <p:spPr bwMode="auto">
            <a:xfrm>
              <a:off x="6100376" y="1444082"/>
              <a:ext cx="221698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6" name="Arc 125"/>
            <p:cNvSpPr/>
            <p:nvPr/>
          </p:nvSpPr>
          <p:spPr bwMode="auto">
            <a:xfrm>
              <a:off x="7564512" y="1513793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7" name="Arc 126"/>
            <p:cNvSpPr/>
            <p:nvPr/>
          </p:nvSpPr>
          <p:spPr bwMode="auto">
            <a:xfrm>
              <a:off x="7443737" y="1477687"/>
              <a:ext cx="221698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8" name="Arc 127"/>
            <p:cNvSpPr/>
            <p:nvPr/>
          </p:nvSpPr>
          <p:spPr bwMode="auto">
            <a:xfrm>
              <a:off x="3159869" y="1431553"/>
              <a:ext cx="2243862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9" name="Arc 128"/>
            <p:cNvSpPr/>
            <p:nvPr/>
          </p:nvSpPr>
          <p:spPr bwMode="auto">
            <a:xfrm>
              <a:off x="4568607" y="1528540"/>
              <a:ext cx="846481" cy="139893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0" name="Arc 129"/>
            <p:cNvSpPr/>
            <p:nvPr/>
          </p:nvSpPr>
          <p:spPr bwMode="auto">
            <a:xfrm>
              <a:off x="2045341" y="1475652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1" name="Arc 130"/>
            <p:cNvSpPr/>
            <p:nvPr/>
          </p:nvSpPr>
          <p:spPr bwMode="auto">
            <a:xfrm>
              <a:off x="3193383" y="1546395"/>
              <a:ext cx="846481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2" name="Arc 131"/>
            <p:cNvSpPr/>
            <p:nvPr/>
          </p:nvSpPr>
          <p:spPr bwMode="auto">
            <a:xfrm>
              <a:off x="522295" y="1383617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3" name="Arc 132"/>
            <p:cNvSpPr/>
            <p:nvPr/>
          </p:nvSpPr>
          <p:spPr bwMode="auto">
            <a:xfrm>
              <a:off x="2046213" y="1530849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4" name="Arc 133"/>
            <p:cNvSpPr/>
            <p:nvPr/>
          </p:nvSpPr>
          <p:spPr bwMode="auto">
            <a:xfrm>
              <a:off x="-854651" y="1340746"/>
              <a:ext cx="2203549" cy="15337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35" name="Arc 134"/>
            <p:cNvSpPr/>
            <p:nvPr/>
          </p:nvSpPr>
          <p:spPr bwMode="auto">
            <a:xfrm>
              <a:off x="570236" y="1554612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93" name="Group 206"/>
          <p:cNvGrpSpPr>
            <a:grpSpLocks noChangeAspect="1"/>
          </p:cNvGrpSpPr>
          <p:nvPr/>
        </p:nvGrpSpPr>
        <p:grpSpPr bwMode="auto">
          <a:xfrm rot="10219779">
            <a:off x="815761" y="2246652"/>
            <a:ext cx="857398" cy="97465"/>
            <a:chOff x="-674511" y="1463036"/>
            <a:chExt cx="10366912" cy="1478290"/>
          </a:xfrm>
        </p:grpSpPr>
        <p:sp>
          <p:nvSpPr>
            <p:cNvPr id="110" name="Arc 109"/>
            <p:cNvSpPr/>
            <p:nvPr/>
          </p:nvSpPr>
          <p:spPr bwMode="auto">
            <a:xfrm>
              <a:off x="4854476" y="1657021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1" name="Arc 110"/>
            <p:cNvSpPr/>
            <p:nvPr/>
          </p:nvSpPr>
          <p:spPr bwMode="auto">
            <a:xfrm>
              <a:off x="6360297" y="1777654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2" name="Arc 111"/>
            <p:cNvSpPr/>
            <p:nvPr/>
          </p:nvSpPr>
          <p:spPr bwMode="auto">
            <a:xfrm>
              <a:off x="6325600" y="1663721"/>
              <a:ext cx="2216981" cy="15000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3" name="Arc 112"/>
            <p:cNvSpPr/>
            <p:nvPr/>
          </p:nvSpPr>
          <p:spPr bwMode="auto">
            <a:xfrm>
              <a:off x="7746211" y="1818743"/>
              <a:ext cx="833049" cy="139894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4" name="Arc 113"/>
            <p:cNvSpPr/>
            <p:nvPr/>
          </p:nvSpPr>
          <p:spPr bwMode="auto">
            <a:xfrm>
              <a:off x="7597007" y="1626417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5" name="Arc 114"/>
            <p:cNvSpPr/>
            <p:nvPr/>
          </p:nvSpPr>
          <p:spPr bwMode="auto">
            <a:xfrm>
              <a:off x="3494657" y="1742382"/>
              <a:ext cx="2216989" cy="14832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6" name="Arc 115"/>
            <p:cNvSpPr/>
            <p:nvPr/>
          </p:nvSpPr>
          <p:spPr bwMode="auto">
            <a:xfrm>
              <a:off x="4840419" y="1713785"/>
              <a:ext cx="85992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7" name="Arc 116"/>
            <p:cNvSpPr/>
            <p:nvPr/>
          </p:nvSpPr>
          <p:spPr bwMode="auto">
            <a:xfrm>
              <a:off x="2105658" y="1615262"/>
              <a:ext cx="2203549" cy="151692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8" name="Arc 117"/>
            <p:cNvSpPr/>
            <p:nvPr/>
          </p:nvSpPr>
          <p:spPr bwMode="auto">
            <a:xfrm>
              <a:off x="3554826" y="1745306"/>
              <a:ext cx="846481" cy="144950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9" name="Arc 118"/>
            <p:cNvSpPr/>
            <p:nvPr/>
          </p:nvSpPr>
          <p:spPr bwMode="auto">
            <a:xfrm>
              <a:off x="818745" y="1666354"/>
              <a:ext cx="2216981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0" name="Arc 119"/>
            <p:cNvSpPr/>
            <p:nvPr/>
          </p:nvSpPr>
          <p:spPr bwMode="auto">
            <a:xfrm>
              <a:off x="2247350" y="1753379"/>
              <a:ext cx="819608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1" name="Arc 120"/>
            <p:cNvSpPr/>
            <p:nvPr/>
          </p:nvSpPr>
          <p:spPr bwMode="auto">
            <a:xfrm>
              <a:off x="-630308" y="1680272"/>
              <a:ext cx="2203549" cy="153378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2" name="Arc 121"/>
            <p:cNvSpPr/>
            <p:nvPr/>
          </p:nvSpPr>
          <p:spPr bwMode="auto">
            <a:xfrm>
              <a:off x="873453" y="1733267"/>
              <a:ext cx="819617" cy="14157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grpSp>
        <p:nvGrpSpPr>
          <p:cNvPr id="94" name="Group 206"/>
          <p:cNvGrpSpPr>
            <a:grpSpLocks noChangeAspect="1"/>
          </p:cNvGrpSpPr>
          <p:nvPr/>
        </p:nvGrpSpPr>
        <p:grpSpPr bwMode="auto">
          <a:xfrm rot="171537">
            <a:off x="1792571" y="1354104"/>
            <a:ext cx="857398" cy="97465"/>
            <a:chOff x="-674511" y="1463036"/>
            <a:chExt cx="10366912" cy="1478290"/>
          </a:xfrm>
        </p:grpSpPr>
        <p:sp>
          <p:nvSpPr>
            <p:cNvPr id="97" name="Arc 96"/>
            <p:cNvSpPr/>
            <p:nvPr/>
          </p:nvSpPr>
          <p:spPr bwMode="auto">
            <a:xfrm>
              <a:off x="4676187" y="1324830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8" name="Arc 97"/>
            <p:cNvSpPr/>
            <p:nvPr/>
          </p:nvSpPr>
          <p:spPr bwMode="auto">
            <a:xfrm>
              <a:off x="6074357" y="1364911"/>
              <a:ext cx="819608" cy="1365239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9" name="Arc 98"/>
            <p:cNvSpPr/>
            <p:nvPr/>
          </p:nvSpPr>
          <p:spPr bwMode="auto">
            <a:xfrm>
              <a:off x="6076512" y="1304672"/>
              <a:ext cx="2203549" cy="155063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0" name="Arc 99"/>
            <p:cNvSpPr/>
            <p:nvPr/>
          </p:nvSpPr>
          <p:spPr bwMode="auto">
            <a:xfrm>
              <a:off x="7473006" y="1344806"/>
              <a:ext cx="819608" cy="1382088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1" name="Arc 100"/>
            <p:cNvSpPr/>
            <p:nvPr/>
          </p:nvSpPr>
          <p:spPr bwMode="auto">
            <a:xfrm>
              <a:off x="7354380" y="1325843"/>
              <a:ext cx="2203549" cy="150006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2" name="Arc 101"/>
            <p:cNvSpPr/>
            <p:nvPr/>
          </p:nvSpPr>
          <p:spPr bwMode="auto">
            <a:xfrm>
              <a:off x="3195320" y="1298201"/>
              <a:ext cx="2243853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3" name="Arc 102"/>
            <p:cNvSpPr/>
            <p:nvPr/>
          </p:nvSpPr>
          <p:spPr bwMode="auto">
            <a:xfrm>
              <a:off x="4651198" y="1352074"/>
              <a:ext cx="846481" cy="15337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4" name="Arc 103"/>
            <p:cNvSpPr/>
            <p:nvPr/>
          </p:nvSpPr>
          <p:spPr bwMode="auto">
            <a:xfrm>
              <a:off x="1917787" y="1311150"/>
              <a:ext cx="2230421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5" name="Arc 104"/>
            <p:cNvSpPr/>
            <p:nvPr/>
          </p:nvSpPr>
          <p:spPr bwMode="auto">
            <a:xfrm>
              <a:off x="3319969" y="1367545"/>
              <a:ext cx="859921" cy="15337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6" name="Arc 105"/>
            <p:cNvSpPr/>
            <p:nvPr/>
          </p:nvSpPr>
          <p:spPr bwMode="auto">
            <a:xfrm>
              <a:off x="545659" y="1313576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7" name="Arc 106"/>
            <p:cNvSpPr/>
            <p:nvPr/>
          </p:nvSpPr>
          <p:spPr bwMode="auto">
            <a:xfrm>
              <a:off x="1933429" y="1371263"/>
              <a:ext cx="819608" cy="148321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" name="Arc 107"/>
            <p:cNvSpPr/>
            <p:nvPr/>
          </p:nvSpPr>
          <p:spPr bwMode="auto">
            <a:xfrm>
              <a:off x="-813733" y="1297481"/>
              <a:ext cx="2203549" cy="144950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9" name="Arc 108"/>
            <p:cNvSpPr/>
            <p:nvPr/>
          </p:nvSpPr>
          <p:spPr bwMode="auto">
            <a:xfrm>
              <a:off x="574029" y="1355168"/>
              <a:ext cx="819617" cy="148321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95" name="Text Box 20"/>
          <p:cNvSpPr txBox="1">
            <a:spLocks noChangeArrowheads="1"/>
          </p:cNvSpPr>
          <p:nvPr/>
        </p:nvSpPr>
        <p:spPr bwMode="auto">
          <a:xfrm>
            <a:off x="-13455" y="708670"/>
            <a:ext cx="18710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Bremsstrahlung</a:t>
            </a:r>
          </a:p>
          <a:p>
            <a:pPr algn="ctr" eaLnBrk="1" hangingPunct="1"/>
            <a:r>
              <a:rPr lang="en-US" sz="1800" b="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~ </a:t>
            </a:r>
            <a:r>
              <a:rPr lang="en-US" sz="1800" b="0" dirty="0" err="1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</a:t>
            </a:r>
            <a:r>
              <a:rPr lang="en-US" sz="1800" b="0" baseline="-25000" dirty="0" err="1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</a:t>
            </a:r>
            <a:r>
              <a:rPr lang="en-US" sz="1800" b="0" dirty="0" err="1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ln</a:t>
            </a:r>
            <a:r>
              <a:rPr lang="en-US" sz="1800" b="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(1/x)</a:t>
            </a:r>
          </a:p>
        </p:txBody>
      </p:sp>
      <p:sp>
        <p:nvSpPr>
          <p:cNvPr id="96" name="Oval 266"/>
          <p:cNvSpPr>
            <a:spLocks noChangeArrowheads="1"/>
          </p:cNvSpPr>
          <p:nvPr/>
        </p:nvSpPr>
        <p:spPr bwMode="auto">
          <a:xfrm>
            <a:off x="1427019" y="1089851"/>
            <a:ext cx="690880" cy="665451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83" name="Straight Connector 18"/>
          <p:cNvCxnSpPr>
            <a:cxnSpLocks noChangeAspect="1" noChangeShapeType="1"/>
          </p:cNvCxnSpPr>
          <p:nvPr/>
        </p:nvCxnSpPr>
        <p:spPr bwMode="auto">
          <a:xfrm>
            <a:off x="233681" y="1668725"/>
            <a:ext cx="194691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21"/>
          <p:cNvCxnSpPr>
            <a:cxnSpLocks noChangeAspect="1" noChangeShapeType="1"/>
          </p:cNvCxnSpPr>
          <p:nvPr/>
        </p:nvCxnSpPr>
        <p:spPr bwMode="auto">
          <a:xfrm>
            <a:off x="195581" y="2354496"/>
            <a:ext cx="1929131" cy="35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90" name="Straight Arrow Connector 199"/>
          <p:cNvCxnSpPr>
            <a:cxnSpLocks noChangeShapeType="1"/>
          </p:cNvCxnSpPr>
          <p:nvPr/>
        </p:nvCxnSpPr>
        <p:spPr bwMode="auto">
          <a:xfrm>
            <a:off x="1472856" y="819588"/>
            <a:ext cx="2132080" cy="11535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1" name="Text Box 20"/>
          <p:cNvSpPr txBox="1">
            <a:spLocks noChangeArrowheads="1"/>
          </p:cNvSpPr>
          <p:nvPr/>
        </p:nvSpPr>
        <p:spPr bwMode="auto">
          <a:xfrm>
            <a:off x="2265086" y="460772"/>
            <a:ext cx="10054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FF6600"/>
                </a:solidFill>
                <a:latin typeface="Comic Sans MS" panose="030F0902030302020204" pitchFamily="66" charset="0"/>
              </a:rPr>
              <a:t> </a:t>
            </a:r>
            <a:r>
              <a:rPr lang="en-US" sz="1800" b="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small x</a:t>
            </a:r>
            <a:endParaRPr lang="en-US" sz="1800" b="0" baseline="-25000" dirty="0">
              <a:solidFill>
                <a:srgbClr val="0000FF"/>
              </a:solidFill>
              <a:latin typeface="Comic Sans MS" panose="030F0902030302020204" pitchFamily="66" charset="0"/>
              <a:cs typeface="Times New Roman"/>
            </a:endParaRPr>
          </a:p>
        </p:txBody>
      </p:sp>
      <p:grpSp>
        <p:nvGrpSpPr>
          <p:cNvPr id="192" name="Group 258"/>
          <p:cNvGrpSpPr>
            <a:grpSpLocks noChangeAspect="1"/>
          </p:cNvGrpSpPr>
          <p:nvPr/>
        </p:nvGrpSpPr>
        <p:grpSpPr bwMode="auto">
          <a:xfrm>
            <a:off x="1905870" y="1790817"/>
            <a:ext cx="2135069" cy="1648819"/>
            <a:chOff x="3440833" y="1854658"/>
            <a:chExt cx="3049276" cy="2354558"/>
          </a:xfrm>
        </p:grpSpPr>
        <p:grpSp>
          <p:nvGrpSpPr>
            <p:cNvPr id="193" name="Group 222"/>
            <p:cNvGrpSpPr>
              <a:grpSpLocks/>
            </p:cNvGrpSpPr>
            <p:nvPr/>
          </p:nvGrpSpPr>
          <p:grpSpPr bwMode="auto">
            <a:xfrm>
              <a:off x="3944046" y="1854658"/>
              <a:ext cx="2507552" cy="1218742"/>
              <a:chOff x="3944046" y="1854658"/>
              <a:chExt cx="2507552" cy="1218742"/>
            </a:xfrm>
          </p:grpSpPr>
          <p:grpSp>
            <p:nvGrpSpPr>
              <p:cNvPr id="195" name="Group 206"/>
              <p:cNvGrpSpPr>
                <a:grpSpLocks/>
              </p:cNvGrpSpPr>
              <p:nvPr/>
            </p:nvGrpSpPr>
            <p:grpSpPr bwMode="auto">
              <a:xfrm rot="638507">
                <a:off x="4032944" y="22356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52" name="Arc 251"/>
                <p:cNvSpPr/>
                <p:nvPr/>
              </p:nvSpPr>
              <p:spPr bwMode="auto">
                <a:xfrm>
                  <a:off x="4736414" y="149087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3" name="Arc 252"/>
                <p:cNvSpPr/>
                <p:nvPr/>
              </p:nvSpPr>
              <p:spPr bwMode="auto">
                <a:xfrm>
                  <a:off x="6144847" y="1526950"/>
                  <a:ext cx="819388" cy="136466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4" name="Arc 253"/>
                <p:cNvSpPr/>
                <p:nvPr/>
              </p:nvSpPr>
              <p:spPr bwMode="auto">
                <a:xfrm>
                  <a:off x="6052475" y="1414526"/>
                  <a:ext cx="2256686" cy="1465746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5" name="Arc 254"/>
                <p:cNvSpPr/>
                <p:nvPr/>
              </p:nvSpPr>
              <p:spPr bwMode="auto">
                <a:xfrm>
                  <a:off x="7485292" y="1400357"/>
                  <a:ext cx="819396" cy="144889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6" name="Arc 255"/>
                <p:cNvSpPr/>
                <p:nvPr/>
              </p:nvSpPr>
              <p:spPr bwMode="auto">
                <a:xfrm>
                  <a:off x="7428359" y="1335900"/>
                  <a:ext cx="2216384" cy="156683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7" name="Arc 256"/>
                <p:cNvSpPr/>
                <p:nvPr/>
              </p:nvSpPr>
              <p:spPr bwMode="auto">
                <a:xfrm>
                  <a:off x="3282354" y="1454831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8" name="Arc 257"/>
                <p:cNvSpPr/>
                <p:nvPr/>
              </p:nvSpPr>
              <p:spPr bwMode="auto">
                <a:xfrm>
                  <a:off x="4630423" y="1401584"/>
                  <a:ext cx="846253" cy="146574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9" name="Arc 258"/>
                <p:cNvSpPr/>
                <p:nvPr/>
              </p:nvSpPr>
              <p:spPr bwMode="auto">
                <a:xfrm>
                  <a:off x="1962906" y="1355250"/>
                  <a:ext cx="2216384" cy="154997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60" name="Arc 259"/>
                <p:cNvSpPr/>
                <p:nvPr/>
              </p:nvSpPr>
              <p:spPr bwMode="auto">
                <a:xfrm>
                  <a:off x="3254885" y="1434339"/>
                  <a:ext cx="846261" cy="146573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61" name="Arc 260"/>
                <p:cNvSpPr/>
                <p:nvPr/>
              </p:nvSpPr>
              <p:spPr bwMode="auto">
                <a:xfrm>
                  <a:off x="557359" y="1396218"/>
                  <a:ext cx="2202955" cy="1499430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62" name="Arc 261"/>
                <p:cNvSpPr/>
                <p:nvPr/>
              </p:nvSpPr>
              <p:spPr bwMode="auto">
                <a:xfrm>
                  <a:off x="1917947" y="1477858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63" name="Arc 262"/>
                <p:cNvSpPr/>
                <p:nvPr/>
              </p:nvSpPr>
              <p:spPr bwMode="auto">
                <a:xfrm>
                  <a:off x="-779007" y="133387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64" name="Arc 263"/>
                <p:cNvSpPr/>
                <p:nvPr/>
              </p:nvSpPr>
              <p:spPr bwMode="auto">
                <a:xfrm>
                  <a:off x="703316" y="1506673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</p:grpSp>
          <p:grpSp>
            <p:nvGrpSpPr>
              <p:cNvPr id="196" name="Group 206"/>
              <p:cNvGrpSpPr>
                <a:grpSpLocks/>
              </p:cNvGrpSpPr>
              <p:nvPr/>
            </p:nvGrpSpPr>
            <p:grpSpPr bwMode="auto">
              <a:xfrm rot="8779059">
                <a:off x="3944046" y="18546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39" name="Arc 238"/>
                <p:cNvSpPr/>
                <p:nvPr/>
              </p:nvSpPr>
              <p:spPr bwMode="auto">
                <a:xfrm>
                  <a:off x="4737298" y="1493451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0" name="Arc 239"/>
                <p:cNvSpPr/>
                <p:nvPr/>
              </p:nvSpPr>
              <p:spPr bwMode="auto">
                <a:xfrm>
                  <a:off x="6280398" y="1832143"/>
                  <a:ext cx="819396" cy="136466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1" name="Arc 240"/>
                <p:cNvSpPr/>
                <p:nvPr/>
              </p:nvSpPr>
              <p:spPr bwMode="auto">
                <a:xfrm>
                  <a:off x="6248755" y="1611861"/>
                  <a:ext cx="2216392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2" name="Arc 241"/>
                <p:cNvSpPr/>
                <p:nvPr/>
              </p:nvSpPr>
              <p:spPr bwMode="auto">
                <a:xfrm>
                  <a:off x="7714719" y="1659440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3" name="Arc 242"/>
                <p:cNvSpPr/>
                <p:nvPr/>
              </p:nvSpPr>
              <p:spPr bwMode="auto">
                <a:xfrm>
                  <a:off x="7486752" y="1483642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4" name="Arc 243"/>
                <p:cNvSpPr/>
                <p:nvPr/>
              </p:nvSpPr>
              <p:spPr bwMode="auto">
                <a:xfrm>
                  <a:off x="3421069" y="1600164"/>
                  <a:ext cx="2216384" cy="151628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5" name="Arc 244"/>
                <p:cNvSpPr/>
                <p:nvPr/>
              </p:nvSpPr>
              <p:spPr bwMode="auto">
                <a:xfrm>
                  <a:off x="4847515" y="1644494"/>
                  <a:ext cx="846261" cy="143204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6" name="Arc 245"/>
                <p:cNvSpPr/>
                <p:nvPr/>
              </p:nvSpPr>
              <p:spPr bwMode="auto">
                <a:xfrm>
                  <a:off x="2040018" y="163125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7" name="Arc 246"/>
                <p:cNvSpPr/>
                <p:nvPr/>
              </p:nvSpPr>
              <p:spPr bwMode="auto">
                <a:xfrm>
                  <a:off x="3461624" y="1778393"/>
                  <a:ext cx="846261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8" name="Arc 247"/>
                <p:cNvSpPr/>
                <p:nvPr/>
              </p:nvSpPr>
              <p:spPr bwMode="auto">
                <a:xfrm>
                  <a:off x="683924" y="1653444"/>
                  <a:ext cx="2202955" cy="1499430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49" name="Arc 248"/>
                <p:cNvSpPr/>
                <p:nvPr/>
              </p:nvSpPr>
              <p:spPr bwMode="auto">
                <a:xfrm>
                  <a:off x="2186006" y="1674397"/>
                  <a:ext cx="819396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0" name="Arc 249"/>
                <p:cNvSpPr/>
                <p:nvPr/>
              </p:nvSpPr>
              <p:spPr bwMode="auto">
                <a:xfrm>
                  <a:off x="-672200" y="1466329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51" name="Arc 250"/>
                <p:cNvSpPr/>
                <p:nvPr/>
              </p:nvSpPr>
              <p:spPr bwMode="auto">
                <a:xfrm>
                  <a:off x="822459" y="1666697"/>
                  <a:ext cx="819388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</p:grpSp>
          <p:grpSp>
            <p:nvGrpSpPr>
              <p:cNvPr id="197" name="Group 206"/>
              <p:cNvGrpSpPr>
                <a:grpSpLocks/>
              </p:cNvGrpSpPr>
              <p:nvPr/>
            </p:nvGrpSpPr>
            <p:grpSpPr bwMode="auto">
              <a:xfrm rot="171537">
                <a:off x="4096446" y="29341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26" name="Arc 225"/>
                <p:cNvSpPr/>
                <p:nvPr/>
              </p:nvSpPr>
              <p:spPr bwMode="auto">
                <a:xfrm>
                  <a:off x="4680240" y="1328319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7" name="Arc 226"/>
                <p:cNvSpPr/>
                <p:nvPr/>
              </p:nvSpPr>
              <p:spPr bwMode="auto">
                <a:xfrm>
                  <a:off x="6053546" y="1369990"/>
                  <a:ext cx="819388" cy="148258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8" name="Arc 227"/>
                <p:cNvSpPr/>
                <p:nvPr/>
              </p:nvSpPr>
              <p:spPr bwMode="auto">
                <a:xfrm>
                  <a:off x="6054695" y="1377199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9" name="Arc 228"/>
                <p:cNvSpPr/>
                <p:nvPr/>
              </p:nvSpPr>
              <p:spPr bwMode="auto">
                <a:xfrm>
                  <a:off x="7476305" y="1348286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0" name="Arc 229"/>
                <p:cNvSpPr/>
                <p:nvPr/>
              </p:nvSpPr>
              <p:spPr bwMode="auto">
                <a:xfrm>
                  <a:off x="7483484" y="1473234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1" name="Arc 230"/>
                <p:cNvSpPr/>
                <p:nvPr/>
              </p:nvSpPr>
              <p:spPr bwMode="auto">
                <a:xfrm>
                  <a:off x="3280284" y="1297500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2" name="Arc 231"/>
                <p:cNvSpPr/>
                <p:nvPr/>
              </p:nvSpPr>
              <p:spPr bwMode="auto">
                <a:xfrm>
                  <a:off x="4602263" y="1443134"/>
                  <a:ext cx="846253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3" name="Arc 232"/>
                <p:cNvSpPr/>
                <p:nvPr/>
              </p:nvSpPr>
              <p:spPr bwMode="auto">
                <a:xfrm>
                  <a:off x="2016506" y="1309183"/>
                  <a:ext cx="2216384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4" name="Arc 233"/>
                <p:cNvSpPr/>
                <p:nvPr/>
              </p:nvSpPr>
              <p:spPr bwMode="auto">
                <a:xfrm>
                  <a:off x="3340831" y="1522134"/>
                  <a:ext cx="846253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5" name="Arc 234"/>
                <p:cNvSpPr/>
                <p:nvPr/>
              </p:nvSpPr>
              <p:spPr bwMode="auto">
                <a:xfrm>
                  <a:off x="604479" y="1313288"/>
                  <a:ext cx="2216392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6" name="Arc 235"/>
                <p:cNvSpPr/>
                <p:nvPr/>
              </p:nvSpPr>
              <p:spPr bwMode="auto">
                <a:xfrm>
                  <a:off x="2046553" y="1367978"/>
                  <a:ext cx="819388" cy="153312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7" name="Arc 236"/>
                <p:cNvSpPr/>
                <p:nvPr/>
              </p:nvSpPr>
              <p:spPr bwMode="auto">
                <a:xfrm>
                  <a:off x="-807875" y="1300550"/>
                  <a:ext cx="2216384" cy="1465735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38" name="Arc 237"/>
                <p:cNvSpPr/>
                <p:nvPr/>
              </p:nvSpPr>
              <p:spPr bwMode="auto">
                <a:xfrm>
                  <a:off x="674107" y="1352730"/>
                  <a:ext cx="819388" cy="1533126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</p:grpSp>
          <p:grpSp>
            <p:nvGrpSpPr>
              <p:cNvPr id="198" name="Group 206"/>
              <p:cNvGrpSpPr>
                <a:grpSpLocks/>
              </p:cNvGrpSpPr>
              <p:nvPr/>
            </p:nvGrpSpPr>
            <p:grpSpPr bwMode="auto">
              <a:xfrm rot="9398852">
                <a:off x="4045648" y="2629358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13" name="Arc 212"/>
                <p:cNvSpPr/>
                <p:nvPr/>
              </p:nvSpPr>
              <p:spPr bwMode="auto">
                <a:xfrm>
                  <a:off x="4751717" y="1547618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4" name="Arc 213"/>
                <p:cNvSpPr/>
                <p:nvPr/>
              </p:nvSpPr>
              <p:spPr bwMode="auto">
                <a:xfrm>
                  <a:off x="6280120" y="1739240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5" name="Arc 214"/>
                <p:cNvSpPr/>
                <p:nvPr/>
              </p:nvSpPr>
              <p:spPr bwMode="auto">
                <a:xfrm>
                  <a:off x="6190645" y="1702895"/>
                  <a:ext cx="2202955" cy="1482588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6" name="Arc 215"/>
                <p:cNvSpPr/>
                <p:nvPr/>
              </p:nvSpPr>
              <p:spPr bwMode="auto">
                <a:xfrm>
                  <a:off x="7739641" y="1741268"/>
                  <a:ext cx="819388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7" name="Arc 216"/>
                <p:cNvSpPr/>
                <p:nvPr/>
              </p:nvSpPr>
              <p:spPr bwMode="auto">
                <a:xfrm>
                  <a:off x="7505112" y="151401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8" name="Arc 217"/>
                <p:cNvSpPr/>
                <p:nvPr/>
              </p:nvSpPr>
              <p:spPr bwMode="auto">
                <a:xfrm>
                  <a:off x="3308475" y="1654943"/>
                  <a:ext cx="2229821" cy="149944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9" name="Arc 218"/>
                <p:cNvSpPr/>
                <p:nvPr/>
              </p:nvSpPr>
              <p:spPr bwMode="auto">
                <a:xfrm>
                  <a:off x="4864475" y="1698615"/>
                  <a:ext cx="846261" cy="144889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0" name="Arc 219"/>
                <p:cNvSpPr/>
                <p:nvPr/>
              </p:nvSpPr>
              <p:spPr bwMode="auto">
                <a:xfrm>
                  <a:off x="2053243" y="149786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1" name="Arc 220"/>
                <p:cNvSpPr/>
                <p:nvPr/>
              </p:nvSpPr>
              <p:spPr bwMode="auto">
                <a:xfrm>
                  <a:off x="3437054" y="1698508"/>
                  <a:ext cx="859690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2" name="Arc 221"/>
                <p:cNvSpPr/>
                <p:nvPr/>
              </p:nvSpPr>
              <p:spPr bwMode="auto">
                <a:xfrm>
                  <a:off x="781519" y="1640877"/>
                  <a:ext cx="2216392" cy="1499441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3" name="Arc 222"/>
                <p:cNvSpPr/>
                <p:nvPr/>
              </p:nvSpPr>
              <p:spPr bwMode="auto">
                <a:xfrm>
                  <a:off x="2193457" y="1693142"/>
                  <a:ext cx="819388" cy="1415198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4" name="Arc 223"/>
                <p:cNvSpPr/>
                <p:nvPr/>
              </p:nvSpPr>
              <p:spPr bwMode="auto">
                <a:xfrm>
                  <a:off x="-591672" y="1668753"/>
                  <a:ext cx="2216384" cy="151628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25" name="Arc 224"/>
                <p:cNvSpPr/>
                <p:nvPr/>
              </p:nvSpPr>
              <p:spPr bwMode="auto">
                <a:xfrm>
                  <a:off x="823623" y="1813097"/>
                  <a:ext cx="819396" cy="1398345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</p:grpSp>
          <p:grpSp>
            <p:nvGrpSpPr>
              <p:cNvPr id="199" name="Group 206"/>
              <p:cNvGrpSpPr>
                <a:grpSpLocks/>
              </p:cNvGrpSpPr>
              <p:nvPr/>
            </p:nvGrpSpPr>
            <p:grpSpPr bwMode="auto">
              <a:xfrm rot="10800000">
                <a:off x="5226745" y="2388056"/>
                <a:ext cx="1224853" cy="139242"/>
                <a:chOff x="-674511" y="1463036"/>
                <a:chExt cx="10366912" cy="1478290"/>
              </a:xfrm>
            </p:grpSpPr>
            <p:sp>
              <p:nvSpPr>
                <p:cNvPr id="200" name="Arc 199"/>
                <p:cNvSpPr/>
                <p:nvPr/>
              </p:nvSpPr>
              <p:spPr bwMode="auto">
                <a:xfrm>
                  <a:off x="4873171" y="1663053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1" name="Arc 200"/>
                <p:cNvSpPr/>
                <p:nvPr/>
              </p:nvSpPr>
              <p:spPr bwMode="auto">
                <a:xfrm>
                  <a:off x="6417930" y="1865224"/>
                  <a:ext cx="819388" cy="1364650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2" name="Arc 201"/>
                <p:cNvSpPr/>
                <p:nvPr/>
              </p:nvSpPr>
              <p:spPr bwMode="auto">
                <a:xfrm>
                  <a:off x="6323898" y="1629358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3" name="Arc 202"/>
                <p:cNvSpPr/>
                <p:nvPr/>
              </p:nvSpPr>
              <p:spPr bwMode="auto">
                <a:xfrm>
                  <a:off x="7841792" y="1679895"/>
                  <a:ext cx="819388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4" name="Arc 203"/>
                <p:cNvSpPr/>
                <p:nvPr/>
              </p:nvSpPr>
              <p:spPr bwMode="auto">
                <a:xfrm>
                  <a:off x="7626869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5" name="Arc 204"/>
                <p:cNvSpPr/>
                <p:nvPr/>
              </p:nvSpPr>
              <p:spPr bwMode="auto">
                <a:xfrm>
                  <a:off x="3556771" y="1629358"/>
                  <a:ext cx="2216392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6" name="Arc 205"/>
                <p:cNvSpPr/>
                <p:nvPr/>
              </p:nvSpPr>
              <p:spPr bwMode="auto">
                <a:xfrm>
                  <a:off x="4980632" y="1679895"/>
                  <a:ext cx="846261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7" name="Arc 206"/>
                <p:cNvSpPr/>
                <p:nvPr/>
              </p:nvSpPr>
              <p:spPr bwMode="auto">
                <a:xfrm>
                  <a:off x="2186640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8" name="Arc 207"/>
                <p:cNvSpPr/>
                <p:nvPr/>
              </p:nvSpPr>
              <p:spPr bwMode="auto">
                <a:xfrm>
                  <a:off x="3610501" y="1696748"/>
                  <a:ext cx="846261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09" name="Arc 208"/>
                <p:cNvSpPr/>
                <p:nvPr/>
              </p:nvSpPr>
              <p:spPr bwMode="auto">
                <a:xfrm>
                  <a:off x="816509" y="1646200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0" name="Arc 209"/>
                <p:cNvSpPr/>
                <p:nvPr/>
              </p:nvSpPr>
              <p:spPr bwMode="auto">
                <a:xfrm>
                  <a:off x="2320967" y="1696748"/>
                  <a:ext cx="819396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1" name="Arc 210"/>
                <p:cNvSpPr/>
                <p:nvPr/>
              </p:nvSpPr>
              <p:spPr bwMode="auto">
                <a:xfrm>
                  <a:off x="-540184" y="1629358"/>
                  <a:ext cx="2202955" cy="1448893"/>
                </a:xfrm>
                <a:prstGeom prst="arc">
                  <a:avLst>
                    <a:gd name="adj1" fmla="val 21579902"/>
                    <a:gd name="adj2" fmla="val 10825974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212" name="Arc 211"/>
                <p:cNvSpPr/>
                <p:nvPr/>
              </p:nvSpPr>
              <p:spPr bwMode="auto">
                <a:xfrm>
                  <a:off x="977701" y="1679895"/>
                  <a:ext cx="819396" cy="1381503"/>
                </a:xfrm>
                <a:prstGeom prst="arc">
                  <a:avLst>
                    <a:gd name="adj1" fmla="val 10800000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Comic Sans MS" panose="030F0902030302020204" pitchFamily="66" charset="0"/>
                  </a:endParaRPr>
                </a:p>
              </p:txBody>
            </p:sp>
          </p:grpSp>
        </p:grpSp>
        <p:sp>
          <p:nvSpPr>
            <p:cNvPr id="194" name="Rectangle 257"/>
            <p:cNvSpPr>
              <a:spLocks noChangeArrowheads="1"/>
            </p:cNvSpPr>
            <p:nvPr/>
          </p:nvSpPr>
          <p:spPr bwMode="auto">
            <a:xfrm>
              <a:off x="3440833" y="3286238"/>
              <a:ext cx="3049276" cy="92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omic Sans MS" panose="030F0902030302020204" pitchFamily="66" charset="0"/>
                  <a:cs typeface="Times New Roman"/>
                </a:rPr>
                <a:t>Recombination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omic Sans MS" panose="030F0902030302020204" pitchFamily="66" charset="0"/>
                  <a:cs typeface="Times New Roman"/>
                </a:rPr>
                <a:t>~ </a:t>
              </a:r>
              <a:r>
                <a:rPr lang="en-US" dirty="0" err="1">
                  <a:solidFill>
                    <a:srgbClr val="FF0000"/>
                  </a:solidFill>
                  <a:latin typeface="Comic Sans MS" panose="030F0902030302020204" pitchFamily="66" charset="0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Comic Sans MS" panose="030F0902030302020204" pitchFamily="66" charset="0"/>
                  <a:cs typeface="Times New Roman"/>
                </a:rPr>
                <a:t>s</a:t>
              </a:r>
              <a:r>
                <a:rPr lang="en-US" dirty="0" err="1">
                  <a:solidFill>
                    <a:srgbClr val="FF0000"/>
                  </a:solidFill>
                  <a:latin typeface="Comic Sans MS" panose="030F0902030302020204" pitchFamily="66" charset="0"/>
                  <a:cs typeface="Symbol" charset="2"/>
                </a:rPr>
                <a:t>r</a:t>
              </a:r>
              <a:endParaRPr lang="en-US" dirty="0">
                <a:solidFill>
                  <a:srgbClr val="FF0000"/>
                </a:solidFill>
                <a:latin typeface="Comic Sans MS" panose="030F0902030302020204" pitchFamily="66" charset="0"/>
                <a:cs typeface="Symbol" charset="2"/>
              </a:endParaRPr>
            </a:p>
          </p:txBody>
        </p:sp>
      </p:grpSp>
      <p:sp>
        <p:nvSpPr>
          <p:cNvPr id="6" name="Oval 259"/>
          <p:cNvSpPr>
            <a:spLocks noChangeArrowheads="1"/>
          </p:cNvSpPr>
          <p:nvPr/>
        </p:nvSpPr>
        <p:spPr bwMode="auto">
          <a:xfrm>
            <a:off x="2778558" y="1858116"/>
            <a:ext cx="691067" cy="665734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" name="Rectangle 25"/>
          <p:cNvSpPr>
            <a:spLocks noChangeArrowheads="1"/>
          </p:cNvSpPr>
          <p:nvPr/>
        </p:nvSpPr>
        <p:spPr bwMode="auto">
          <a:xfrm>
            <a:off x="3979207" y="811629"/>
            <a:ext cx="4657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err="1">
                <a:latin typeface="Comic Sans MS" panose="030F0902030302020204" pitchFamily="66" charset="0"/>
                <a:cs typeface="Times New Roman"/>
              </a:rPr>
              <a:t>pQCD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 2</a:t>
            </a:r>
            <a:r>
              <a:rPr lang="en-US" dirty="0"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2 process = back-to-back di-jet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4106639" y="1088536"/>
            <a:ext cx="3822629" cy="1179806"/>
            <a:chOff x="3721012" y="493396"/>
            <a:chExt cx="5787476" cy="2416132"/>
          </a:xfrm>
        </p:grpSpPr>
        <p:sp>
          <p:nvSpPr>
            <p:cNvPr id="270" name="Arrow: Right 242"/>
            <p:cNvSpPr/>
            <p:nvPr/>
          </p:nvSpPr>
          <p:spPr>
            <a:xfrm flipH="1">
              <a:off x="6206549" y="1645285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Arrow: Right 8"/>
            <p:cNvSpPr/>
            <p:nvPr/>
          </p:nvSpPr>
          <p:spPr>
            <a:xfrm>
              <a:off x="4377749" y="1645285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2" name="Straight Connector 61"/>
            <p:cNvCxnSpPr>
              <a:cxnSpLocks noChangeShapeType="1"/>
            </p:cNvCxnSpPr>
            <p:nvPr/>
          </p:nvCxnSpPr>
          <p:spPr bwMode="auto">
            <a:xfrm>
              <a:off x="4258687" y="1541463"/>
              <a:ext cx="1280160" cy="0"/>
            </a:xfrm>
            <a:prstGeom prst="line">
              <a:avLst/>
            </a:prstGeom>
            <a:noFill/>
            <a:ln w="28575">
              <a:solidFill>
                <a:srgbClr val="322F3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3" name="Text Box 20"/>
            <p:cNvSpPr txBox="1">
              <a:spLocks noChangeArrowheads="1"/>
            </p:cNvSpPr>
            <p:nvPr/>
          </p:nvSpPr>
          <p:spPr bwMode="auto">
            <a:xfrm>
              <a:off x="3721012" y="1137888"/>
              <a:ext cx="516781" cy="81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>p</a:t>
              </a:r>
              <a:endParaRPr lang="en-US" sz="2800" dirty="0">
                <a:solidFill>
                  <a:srgbClr val="322F31"/>
                </a:solidFill>
                <a:latin typeface="+mn-lt"/>
              </a:endParaRPr>
            </a:p>
          </p:txBody>
        </p:sp>
        <p:sp>
          <p:nvSpPr>
            <p:cNvPr id="274" name="Text Box 20"/>
            <p:cNvSpPr txBox="1">
              <a:spLocks noChangeArrowheads="1"/>
            </p:cNvSpPr>
            <p:nvPr/>
          </p:nvSpPr>
          <p:spPr bwMode="auto">
            <a:xfrm>
              <a:off x="6821184" y="1172504"/>
              <a:ext cx="516781" cy="81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+mn-lt"/>
                </a:rPr>
                <a:t>p</a:t>
              </a:r>
              <a:endParaRPr lang="en-US" sz="2800" dirty="0">
                <a:solidFill>
                  <a:srgbClr val="322F31"/>
                </a:solidFill>
                <a:latin typeface="+mn-lt"/>
              </a:endParaRPr>
            </a:p>
          </p:txBody>
        </p:sp>
        <p:grpSp>
          <p:nvGrpSpPr>
            <p:cNvPr id="275" name="Group 274"/>
            <p:cNvGrpSpPr/>
            <p:nvPr/>
          </p:nvGrpSpPr>
          <p:grpSpPr>
            <a:xfrm rot="16200000">
              <a:off x="6000809" y="982980"/>
              <a:ext cx="137160" cy="1097280"/>
              <a:chOff x="6312248" y="60960"/>
              <a:chExt cx="469552" cy="1371600"/>
            </a:xfrm>
          </p:grpSpPr>
          <p:sp>
            <p:nvSpPr>
              <p:cNvPr id="304" name="Arc 303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Arc 304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Arc 305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Arc 306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Arc 307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Arc 308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Arc 309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Arc 310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Arc 311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Arc 312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Arc 313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Arc 314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Arc 315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6" name="Group 275"/>
            <p:cNvGrpSpPr/>
            <p:nvPr/>
          </p:nvGrpSpPr>
          <p:grpSpPr>
            <a:xfrm>
              <a:off x="4149149" y="1355725"/>
              <a:ext cx="274320" cy="762000"/>
              <a:chOff x="3810000" y="1279525"/>
              <a:chExt cx="274320" cy="762000"/>
            </a:xfrm>
          </p:grpSpPr>
          <p:sp>
            <p:nvSpPr>
              <p:cNvPr id="300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01" name="Oval 16"/>
              <p:cNvSpPr>
                <a:spLocks noChangeArrowheads="1"/>
              </p:cNvSpPr>
              <p:nvPr/>
            </p:nvSpPr>
            <p:spPr bwMode="auto">
              <a:xfrm>
                <a:off x="3909060" y="162639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02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303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</p:grpSp>
        <p:cxnSp>
          <p:nvCxnSpPr>
            <p:cNvPr id="277" name="Straight Connector 61"/>
            <p:cNvCxnSpPr>
              <a:cxnSpLocks noChangeShapeType="1"/>
            </p:cNvCxnSpPr>
            <p:nvPr/>
          </p:nvCxnSpPr>
          <p:spPr bwMode="auto">
            <a:xfrm flipV="1">
              <a:off x="5520749" y="882290"/>
              <a:ext cx="2025399" cy="6417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78" name="Group 277"/>
            <p:cNvGrpSpPr/>
            <p:nvPr/>
          </p:nvGrpSpPr>
          <p:grpSpPr>
            <a:xfrm>
              <a:off x="6618029" y="1355725"/>
              <a:ext cx="274320" cy="762000"/>
              <a:chOff x="3810000" y="1279525"/>
              <a:chExt cx="274320" cy="762000"/>
            </a:xfrm>
          </p:grpSpPr>
          <p:sp>
            <p:nvSpPr>
              <p:cNvPr id="296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297" name="Oval 16"/>
              <p:cNvSpPr>
                <a:spLocks noChangeArrowheads="1"/>
              </p:cNvSpPr>
              <p:nvPr/>
            </p:nvSpPr>
            <p:spPr bwMode="auto">
              <a:xfrm>
                <a:off x="3909060" y="162639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98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  <p:sp>
            <p:nvSpPr>
              <p:cNvPr id="299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 rot="20323284">
              <a:off x="5638977" y="1511486"/>
              <a:ext cx="137160" cy="1097280"/>
              <a:chOff x="6312248" y="60960"/>
              <a:chExt cx="469552" cy="1371600"/>
            </a:xfrm>
          </p:grpSpPr>
          <p:sp>
            <p:nvSpPr>
              <p:cNvPr id="283" name="Arc 282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Arc 283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Arc 284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Arc 285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Arc 286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Arc 287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Arc 288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Arc 289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Arc 290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Arc 291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Arc 292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Arc 293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Arc 294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0" name="Straight Connector 61"/>
            <p:cNvCxnSpPr>
              <a:cxnSpLocks noChangeShapeType="1"/>
              <a:stCxn id="293" idx="2"/>
            </p:cNvCxnSpPr>
            <p:nvPr/>
          </p:nvCxnSpPr>
          <p:spPr bwMode="auto">
            <a:xfrm>
              <a:off x="5911106" y="2569512"/>
              <a:ext cx="85131" cy="269524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1" name="TextBox 280"/>
            <p:cNvSpPr txBox="1"/>
            <p:nvPr/>
          </p:nvSpPr>
          <p:spPr>
            <a:xfrm>
              <a:off x="7430834" y="493396"/>
              <a:ext cx="2077654" cy="6933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322F31"/>
                  </a:solidFill>
                  <a:latin typeface="Comic Sans MS" panose="030F0902030302020204" pitchFamily="66" charset="0"/>
                </a:rPr>
                <a:t>Forward jet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5897774" y="2216201"/>
              <a:ext cx="2259978" cy="693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latin typeface="Comic Sans MS" panose="030F0902030302020204" pitchFamily="66" charset="0"/>
                </a:rPr>
                <a:t>Away side jet</a:t>
              </a:r>
            </a:p>
          </p:txBody>
        </p:sp>
      </p:grp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4262581" y="2646551"/>
            <a:ext cx="4450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latin typeface="Comic Sans MS" panose="030F0902030302020204" pitchFamily="66" charset="0"/>
                <a:cs typeface="Times New Roman"/>
              </a:rPr>
              <a:t>2</a:t>
            </a:r>
            <a:r>
              <a:rPr lang="en-US" dirty="0"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1 (or 2</a:t>
            </a:r>
            <a:r>
              <a:rPr lang="en-US" dirty="0"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many) process  =  Mono-jet </a:t>
            </a:r>
          </a:p>
        </p:txBody>
      </p:sp>
      <p:sp>
        <p:nvSpPr>
          <p:cNvPr id="318" name="Rectangle 25"/>
          <p:cNvSpPr>
            <a:spLocks noChangeArrowheads="1"/>
          </p:cNvSpPr>
          <p:nvPr/>
        </p:nvSpPr>
        <p:spPr bwMode="auto">
          <a:xfrm>
            <a:off x="4279388" y="2339675"/>
            <a:ext cx="27254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With high gluon density</a:t>
            </a:r>
          </a:p>
        </p:txBody>
      </p:sp>
      <p:grpSp>
        <p:nvGrpSpPr>
          <p:cNvPr id="319" name="Group 318"/>
          <p:cNvGrpSpPr/>
          <p:nvPr/>
        </p:nvGrpSpPr>
        <p:grpSpPr>
          <a:xfrm>
            <a:off x="4519207" y="2734951"/>
            <a:ext cx="4602786" cy="2231928"/>
            <a:chOff x="654348" y="3048000"/>
            <a:chExt cx="4602786" cy="2231928"/>
          </a:xfrm>
        </p:grpSpPr>
        <p:sp>
          <p:nvSpPr>
            <p:cNvPr id="320" name="Arrow: Right 267"/>
            <p:cNvSpPr/>
            <p:nvPr/>
          </p:nvSpPr>
          <p:spPr>
            <a:xfrm flipH="1">
              <a:off x="2288290" y="4185329"/>
              <a:ext cx="457200" cy="1828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902030302020204" pitchFamily="66" charset="0"/>
              </a:endParaRPr>
            </a:p>
          </p:txBody>
        </p:sp>
        <p:sp>
          <p:nvSpPr>
            <p:cNvPr id="321" name="Oval 14"/>
            <p:cNvSpPr>
              <a:spLocks noChangeArrowheads="1"/>
            </p:cNvSpPr>
            <p:nvPr/>
          </p:nvSpPr>
          <p:spPr bwMode="auto">
            <a:xfrm>
              <a:off x="2676371" y="3377609"/>
              <a:ext cx="1440719" cy="181215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 dirty="0">
                <a:latin typeface="Comic Sans MS" panose="030F0902030302020204" pitchFamily="66" charset="0"/>
              </a:endParaRPr>
            </a:p>
          </p:txBody>
        </p:sp>
        <p:sp>
          <p:nvSpPr>
            <p:cNvPr id="322" name="Text Box 20"/>
            <p:cNvSpPr txBox="1">
              <a:spLocks noChangeArrowheads="1"/>
            </p:cNvSpPr>
            <p:nvPr/>
          </p:nvSpPr>
          <p:spPr bwMode="auto">
            <a:xfrm>
              <a:off x="654348" y="4035704"/>
              <a:ext cx="776174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322F31"/>
                  </a:solidFill>
                  <a:latin typeface="Comic Sans MS" panose="030F0902030302020204" pitchFamily="66" charset="0"/>
                </a:rPr>
                <a:t>p/d</a:t>
              </a:r>
              <a:br>
                <a:rPr lang="en-US" sz="2000" dirty="0">
                  <a:solidFill>
                    <a:srgbClr val="322F31"/>
                  </a:solidFill>
                  <a:latin typeface="Comic Sans MS" panose="030F0902030302020204" pitchFamily="66" charset="0"/>
                </a:rPr>
              </a:br>
              <a:r>
                <a:rPr lang="en-US" sz="1400" dirty="0">
                  <a:solidFill>
                    <a:srgbClr val="322F31"/>
                  </a:solidFill>
                  <a:latin typeface="Comic Sans MS" panose="030F0902030302020204" pitchFamily="66" charset="0"/>
                </a:rPr>
                <a:t>dilute</a:t>
              </a:r>
              <a:br>
                <a:rPr lang="en-US" sz="1400" dirty="0">
                  <a:solidFill>
                    <a:srgbClr val="322F31"/>
                  </a:solidFill>
                  <a:latin typeface="Comic Sans MS" panose="030F0902030302020204" pitchFamily="66" charset="0"/>
                </a:rPr>
              </a:br>
              <a:r>
                <a:rPr lang="en-US" sz="1400" dirty="0" err="1">
                  <a:solidFill>
                    <a:srgbClr val="322F31"/>
                  </a:solidFill>
                  <a:latin typeface="Comic Sans MS" panose="030F0902030302020204" pitchFamily="66" charset="0"/>
                </a:rPr>
                <a:t>parton</a:t>
              </a:r>
              <a:br>
                <a:rPr lang="en-US" sz="1400" dirty="0">
                  <a:solidFill>
                    <a:srgbClr val="322F31"/>
                  </a:solidFill>
                  <a:latin typeface="Comic Sans MS" panose="030F0902030302020204" pitchFamily="66" charset="0"/>
                </a:rPr>
              </a:br>
              <a:r>
                <a:rPr lang="en-US" sz="1400" dirty="0">
                  <a:solidFill>
                    <a:srgbClr val="322F31"/>
                  </a:solidFill>
                  <a:latin typeface="Comic Sans MS" panose="030F0902030302020204" pitchFamily="66" charset="0"/>
                </a:rPr>
                <a:t>system</a:t>
              </a:r>
              <a:endParaRPr lang="en-US" sz="2000" dirty="0">
                <a:solidFill>
                  <a:srgbClr val="322F31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23" name="Arrow: Right 260"/>
            <p:cNvSpPr/>
            <p:nvPr/>
          </p:nvSpPr>
          <p:spPr>
            <a:xfrm>
              <a:off x="1542239" y="4200569"/>
              <a:ext cx="457200" cy="182880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902030302020204" pitchFamily="66" charset="0"/>
              </a:endParaRPr>
            </a:p>
          </p:txBody>
        </p:sp>
        <p:grpSp>
          <p:nvGrpSpPr>
            <p:cNvPr id="324" name="Group 323"/>
            <p:cNvGrpSpPr/>
            <p:nvPr/>
          </p:nvGrpSpPr>
          <p:grpSpPr>
            <a:xfrm>
              <a:off x="1313639" y="3911009"/>
              <a:ext cx="358826" cy="762000"/>
              <a:chOff x="3810000" y="1279525"/>
              <a:chExt cx="358826" cy="762000"/>
            </a:xfrm>
          </p:grpSpPr>
          <p:sp>
            <p:nvSpPr>
              <p:cNvPr id="383" name="Oval 14"/>
              <p:cNvSpPr>
                <a:spLocks noChangeArrowheads="1"/>
              </p:cNvSpPr>
              <p:nvPr/>
            </p:nvSpPr>
            <p:spPr bwMode="auto">
              <a:xfrm>
                <a:off x="3810000" y="1279525"/>
                <a:ext cx="274320" cy="7620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 panose="030F0902030302020204" pitchFamily="66" charset="0"/>
                </a:endParaRPr>
              </a:p>
            </p:txBody>
          </p:sp>
          <p:sp>
            <p:nvSpPr>
              <p:cNvPr id="384" name="Oval 16"/>
              <p:cNvSpPr>
                <a:spLocks noChangeArrowheads="1"/>
              </p:cNvSpPr>
              <p:nvPr/>
            </p:nvSpPr>
            <p:spPr bwMode="auto">
              <a:xfrm>
                <a:off x="3909060" y="1404819"/>
                <a:ext cx="259766" cy="51935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sz="1800">
                  <a:latin typeface="Comic Sans MS" panose="030F0902030302020204" pitchFamily="66" charset="0"/>
                </a:endParaRPr>
              </a:p>
            </p:txBody>
          </p:sp>
          <p:sp>
            <p:nvSpPr>
              <p:cNvPr id="385" name="Oval 18"/>
              <p:cNvSpPr>
                <a:spLocks noChangeArrowheads="1"/>
              </p:cNvSpPr>
              <p:nvPr/>
            </p:nvSpPr>
            <p:spPr bwMode="auto">
              <a:xfrm>
                <a:off x="3909854" y="1812925"/>
                <a:ext cx="74612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 panose="030F0902030302020204" pitchFamily="66" charset="0"/>
                </a:endParaRPr>
              </a:p>
            </p:txBody>
          </p:sp>
          <p:sp>
            <p:nvSpPr>
              <p:cNvPr id="386" name="Oval 15"/>
              <p:cNvSpPr>
                <a:spLocks noChangeArrowheads="1"/>
              </p:cNvSpPr>
              <p:nvPr/>
            </p:nvSpPr>
            <p:spPr bwMode="auto">
              <a:xfrm>
                <a:off x="3909854" y="1431925"/>
                <a:ext cx="74613" cy="8413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325" name="Text Box 20"/>
            <p:cNvSpPr txBox="1">
              <a:spLocks noChangeArrowheads="1"/>
            </p:cNvSpPr>
            <p:nvPr/>
          </p:nvSpPr>
          <p:spPr bwMode="auto">
            <a:xfrm>
              <a:off x="3596203" y="4664375"/>
              <a:ext cx="166093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Au</a:t>
              </a:r>
              <a:br>
                <a:rPr lang="en-US" sz="2000" dirty="0">
                  <a:solidFill>
                    <a:srgbClr val="322F31"/>
                  </a:solidFill>
                  <a:latin typeface="Comic Sans MS" panose="030F0902030302020204" pitchFamily="66" charset="0"/>
                </a:rPr>
              </a:br>
              <a:r>
                <a:rPr lang="en-US" sz="1400" dirty="0">
                  <a:solidFill>
                    <a:srgbClr val="322F31"/>
                  </a:solidFill>
                  <a:latin typeface="Comic Sans MS" panose="030F0902030302020204" pitchFamily="66" charset="0"/>
                </a:rPr>
                <a:t>dense gluon field</a:t>
              </a:r>
              <a:endParaRPr lang="en-US" sz="2000" dirty="0">
                <a:solidFill>
                  <a:srgbClr val="322F31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326" name="Group 325"/>
            <p:cNvGrpSpPr/>
            <p:nvPr/>
          </p:nvGrpSpPr>
          <p:grpSpPr>
            <a:xfrm rot="18920212">
              <a:off x="3374421" y="4268332"/>
              <a:ext cx="91440" cy="914400"/>
              <a:chOff x="6312248" y="60960"/>
              <a:chExt cx="469552" cy="1371600"/>
            </a:xfrm>
          </p:grpSpPr>
          <p:sp>
            <p:nvSpPr>
              <p:cNvPr id="370" name="Arc 369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1" name="Arc 370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2" name="Arc 371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3" name="Arc 372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4" name="Arc 373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5" name="Arc 374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7" name="Arc 376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8" name="Arc 377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79" name="Arc 378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80" name="Arc 379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81" name="Arc 380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82" name="Arc 381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</p:grpSp>
        <p:grpSp>
          <p:nvGrpSpPr>
            <p:cNvPr id="327" name="Group 326"/>
            <p:cNvGrpSpPr/>
            <p:nvPr/>
          </p:nvGrpSpPr>
          <p:grpSpPr>
            <a:xfrm rot="18920212">
              <a:off x="3755421" y="4163286"/>
              <a:ext cx="91440" cy="914400"/>
              <a:chOff x="6312248" y="60960"/>
              <a:chExt cx="469552" cy="1371600"/>
            </a:xfrm>
          </p:grpSpPr>
          <p:sp>
            <p:nvSpPr>
              <p:cNvPr id="357" name="Arc 356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8" name="Arc 357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9" name="Arc 358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0" name="Arc 359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1" name="Arc 360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2" name="Arc 361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3" name="Arc 362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4" name="Arc 363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5" name="Arc 364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6" name="Arc 365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7" name="Arc 366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8" name="Arc 367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69" name="Arc 368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</p:grpSp>
        <p:grpSp>
          <p:nvGrpSpPr>
            <p:cNvPr id="328" name="Group 327"/>
            <p:cNvGrpSpPr/>
            <p:nvPr/>
          </p:nvGrpSpPr>
          <p:grpSpPr>
            <a:xfrm rot="18920212">
              <a:off x="4136421" y="3963532"/>
              <a:ext cx="91440" cy="914400"/>
              <a:chOff x="6312248" y="60960"/>
              <a:chExt cx="469552" cy="1371600"/>
            </a:xfrm>
          </p:grpSpPr>
          <p:sp>
            <p:nvSpPr>
              <p:cNvPr id="344" name="Arc 343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5" name="Arc 344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6" name="Arc 345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7" name="Arc 346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8" name="Arc 347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9" name="Arc 348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0" name="Arc 349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1" name="Arc 350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2" name="Arc 351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3" name="Arc 352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4" name="Arc 353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5" name="Arc 354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56" name="Arc 355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 rot="1067816">
              <a:off x="2975192" y="3522105"/>
              <a:ext cx="91440" cy="914400"/>
              <a:chOff x="6312248" y="60960"/>
              <a:chExt cx="469552" cy="1371600"/>
            </a:xfrm>
          </p:grpSpPr>
          <p:sp>
            <p:nvSpPr>
              <p:cNvPr id="331" name="Arc 330"/>
              <p:cNvSpPr/>
              <p:nvPr/>
            </p:nvSpPr>
            <p:spPr>
              <a:xfrm>
                <a:off x="6312248" y="60960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32" name="Arc 331"/>
              <p:cNvSpPr/>
              <p:nvPr/>
            </p:nvSpPr>
            <p:spPr>
              <a:xfrm flipH="1">
                <a:off x="6324600" y="60960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33" name="Arc 332"/>
              <p:cNvSpPr/>
              <p:nvPr/>
            </p:nvSpPr>
            <p:spPr>
              <a:xfrm>
                <a:off x="6324600" y="79248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34" name="Arc 333"/>
              <p:cNvSpPr/>
              <p:nvPr/>
            </p:nvSpPr>
            <p:spPr>
              <a:xfrm flipH="1">
                <a:off x="6324600" y="79248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35" name="Arc 334"/>
              <p:cNvSpPr/>
              <p:nvPr/>
            </p:nvSpPr>
            <p:spPr>
              <a:xfrm flipH="1">
                <a:off x="6324600" y="42672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36" name="Arc 335"/>
              <p:cNvSpPr/>
              <p:nvPr/>
            </p:nvSpPr>
            <p:spPr>
              <a:xfrm>
                <a:off x="6324600" y="42672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37" name="Arc 336"/>
              <p:cNvSpPr/>
              <p:nvPr/>
            </p:nvSpPr>
            <p:spPr>
              <a:xfrm>
                <a:off x="6324600" y="97536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38" name="Arc 337"/>
              <p:cNvSpPr/>
              <p:nvPr/>
            </p:nvSpPr>
            <p:spPr>
              <a:xfrm flipH="1">
                <a:off x="6324600" y="2438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39" name="Arc 338"/>
              <p:cNvSpPr/>
              <p:nvPr/>
            </p:nvSpPr>
            <p:spPr>
              <a:xfrm flipH="1">
                <a:off x="6324600" y="9753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0" name="Arc 339"/>
              <p:cNvSpPr/>
              <p:nvPr/>
            </p:nvSpPr>
            <p:spPr>
              <a:xfrm>
                <a:off x="6324600" y="11582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1" name="Arc 340"/>
              <p:cNvSpPr/>
              <p:nvPr/>
            </p:nvSpPr>
            <p:spPr>
              <a:xfrm flipH="1">
                <a:off x="6324600" y="115824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2" name="Arc 341"/>
              <p:cNvSpPr/>
              <p:nvPr/>
            </p:nvSpPr>
            <p:spPr>
              <a:xfrm>
                <a:off x="6312248" y="243840"/>
                <a:ext cx="457200" cy="9144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  <p:sp>
            <p:nvSpPr>
              <p:cNvPr id="343" name="Arc 342"/>
              <p:cNvSpPr/>
              <p:nvPr/>
            </p:nvSpPr>
            <p:spPr>
              <a:xfrm flipH="1">
                <a:off x="6324600" y="60960"/>
                <a:ext cx="457200" cy="274320"/>
              </a:xfrm>
              <a:prstGeom prst="arc">
                <a:avLst>
                  <a:gd name="adj1" fmla="val 16200000"/>
                  <a:gd name="adj2" fmla="val 5494366"/>
                </a:avLst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330" name="Freeform: Shape 22"/>
            <p:cNvSpPr/>
            <p:nvPr/>
          </p:nvSpPr>
          <p:spPr>
            <a:xfrm>
              <a:off x="1494392" y="3048000"/>
              <a:ext cx="3689498" cy="1424762"/>
            </a:xfrm>
            <a:custGeom>
              <a:avLst/>
              <a:gdLst>
                <a:gd name="connsiteX0" fmla="*/ 0 w 3689498"/>
                <a:gd name="connsiteY0" fmla="*/ 1424762 h 1424762"/>
                <a:gd name="connsiteX1" fmla="*/ 2073349 w 3689498"/>
                <a:gd name="connsiteY1" fmla="*/ 1180214 h 1424762"/>
                <a:gd name="connsiteX2" fmla="*/ 3689498 w 3689498"/>
                <a:gd name="connsiteY2" fmla="*/ 0 h 142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9498" h="1424762">
                  <a:moveTo>
                    <a:pt x="0" y="1424762"/>
                  </a:moveTo>
                  <a:cubicBezTo>
                    <a:pt x="729216" y="1421218"/>
                    <a:pt x="1458433" y="1417674"/>
                    <a:pt x="2073349" y="1180214"/>
                  </a:cubicBezTo>
                  <a:cubicBezTo>
                    <a:pt x="2688265" y="942754"/>
                    <a:pt x="3188881" y="471377"/>
                    <a:pt x="3689498" y="0"/>
                  </a:cubicBezTo>
                </a:path>
              </a:pathLst>
            </a:custGeom>
            <a:noFill/>
            <a:ln w="28575">
              <a:solidFill>
                <a:srgbClr val="322F31"/>
              </a:solidFill>
              <a:headEnd type="none" w="med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902030302020204" pitchFamily="66" charset="0"/>
              </a:endParaRPr>
            </a:p>
          </p:txBody>
        </p:sp>
      </p:grpSp>
      <p:sp>
        <p:nvSpPr>
          <p:cNvPr id="387" name="Text Box 24"/>
          <p:cNvSpPr txBox="1">
            <a:spLocks noChangeArrowheads="1"/>
          </p:cNvSpPr>
          <p:nvPr/>
        </p:nvSpPr>
        <p:spPr bwMode="auto">
          <a:xfrm>
            <a:off x="904000" y="5299641"/>
            <a:ext cx="7385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CGC predicts suppression of back-to-back correlation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2373" y="2108200"/>
            <a:ext cx="8331200" cy="4673600"/>
            <a:chOff x="514350" y="2027960"/>
            <a:chExt cx="8331200" cy="4673600"/>
          </a:xfrm>
        </p:grpSpPr>
        <p:grpSp>
          <p:nvGrpSpPr>
            <p:cNvPr id="389" name="Group 388"/>
            <p:cNvGrpSpPr/>
            <p:nvPr/>
          </p:nvGrpSpPr>
          <p:grpSpPr>
            <a:xfrm>
              <a:off x="514350" y="2027960"/>
              <a:ext cx="8331200" cy="4673600"/>
              <a:chOff x="514350" y="1196110"/>
              <a:chExt cx="8331200" cy="4673600"/>
            </a:xfrm>
          </p:grpSpPr>
          <p:pic>
            <p:nvPicPr>
              <p:cNvPr id="390" name="Picture 1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350" y="1196110"/>
                <a:ext cx="8331200" cy="467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1" name="Group 390"/>
              <p:cNvGrpSpPr/>
              <p:nvPr/>
            </p:nvGrpSpPr>
            <p:grpSpPr>
              <a:xfrm>
                <a:off x="1110991" y="1283304"/>
                <a:ext cx="7155556" cy="3737240"/>
                <a:chOff x="129627" y="5924571"/>
                <a:chExt cx="7155556" cy="3737240"/>
              </a:xfrm>
              <a:solidFill>
                <a:schemeClr val="bg1"/>
              </a:solidFill>
            </p:grpSpPr>
            <p:pic>
              <p:nvPicPr>
                <p:cNvPr id="392" name="Picture 391" descr="Screen Shot 2017-02-04 at 2.34.56 P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1" b="-2"/>
                <a:stretch/>
              </p:blipFill>
              <p:spPr>
                <a:xfrm>
                  <a:off x="129627" y="6186628"/>
                  <a:ext cx="7155556" cy="3475183"/>
                </a:xfrm>
                <a:prstGeom prst="rect">
                  <a:avLst/>
                </a:prstGeom>
                <a:grpFill/>
              </p:spPr>
            </p:pic>
            <p:sp>
              <p:nvSpPr>
                <p:cNvPr id="393" name="Rectangle 392"/>
                <p:cNvSpPr/>
                <p:nvPr/>
              </p:nvSpPr>
              <p:spPr>
                <a:xfrm>
                  <a:off x="4676155" y="5966858"/>
                  <a:ext cx="2467342" cy="276999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is-IS" sz="1200" dirty="0">
                      <a:latin typeface="Times New Roman"/>
                      <a:cs typeface="Times New Roman"/>
                    </a:rPr>
                    <a:t>Phys. Rev. Lett. 107, 172301 (2011)</a:t>
                  </a:r>
                  <a:endParaRPr lang="en-US" sz="1200" dirty="0">
                    <a:latin typeface="Times New Roman"/>
                    <a:cs typeface="Times New Roman"/>
                  </a:endParaRPr>
                </a:p>
              </p:txBody>
            </p:sp>
            <p:pic>
              <p:nvPicPr>
                <p:cNvPr id="394" name="Picture 12" descr="phenix_logo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9278" y="5924571"/>
                  <a:ext cx="878995" cy="31994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" name="TextBox 6"/>
            <p:cNvSpPr txBox="1"/>
            <p:nvPr/>
          </p:nvSpPr>
          <p:spPr>
            <a:xfrm>
              <a:off x="755650" y="5892800"/>
              <a:ext cx="54906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Comic Sans MS" panose="030F0902030302020204" pitchFamily="66" charset="0"/>
                </a:rPr>
                <a:t>dA</a:t>
              </a:r>
              <a:r>
                <a:rPr lang="en-US" sz="1600" dirty="0">
                  <a:latin typeface="Comic Sans MS" panose="030F0902030302020204" pitchFamily="66" charset="0"/>
                </a:rPr>
                <a:t>: alternative explanation through double interactions</a:t>
              </a:r>
            </a:p>
          </p:txBody>
        </p:sp>
        <p:pic>
          <p:nvPicPr>
            <p:cNvPr id="388" name="Picture 38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2" t="9960" r="3323"/>
            <a:stretch/>
          </p:blipFill>
          <p:spPr bwMode="auto">
            <a:xfrm>
              <a:off x="6336666" y="5916930"/>
              <a:ext cx="1974919" cy="459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05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7" grpId="0"/>
      <p:bldP spid="318" grpId="0"/>
      <p:bldP spid="3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ipi0_pau2_mall_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6" y="1673421"/>
            <a:ext cx="7310174" cy="47186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Observable for Saturation in </a:t>
            </a:r>
            <a:r>
              <a:rPr lang="en-US" cap="none" dirty="0" err="1"/>
              <a:t>p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sat.xQ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0" y="3556027"/>
            <a:ext cx="2971800" cy="27969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1193800" y="1624577"/>
            <a:ext cx="566261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99533" y="1463704"/>
            <a:ext cx="71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1 </a:t>
            </a:r>
            <a:r>
              <a:rPr lang="en-US" sz="1400" dirty="0" err="1">
                <a:solidFill>
                  <a:srgbClr val="0000FF"/>
                </a:solidFill>
              </a:rPr>
              <a:t>GeV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0270" y="1463706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&gt;3 </a:t>
            </a:r>
            <a:r>
              <a:rPr lang="en-US" sz="1400" dirty="0" err="1">
                <a:solidFill>
                  <a:srgbClr val="0000FF"/>
                </a:solidFill>
              </a:rPr>
              <a:t>GeV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7663" y="1286955"/>
            <a:ext cx="574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p</a:t>
            </a:r>
            <a:r>
              <a:rPr lang="en-US" sz="1400" baseline="-25000" dirty="0" err="1">
                <a:solidFill>
                  <a:srgbClr val="0000FF"/>
                </a:solidFill>
              </a:rPr>
              <a:t>T</a:t>
            </a:r>
            <a:r>
              <a:rPr lang="en-US" sz="1400" baseline="30000" dirty="0" err="1">
                <a:solidFill>
                  <a:srgbClr val="0000FF"/>
                </a:solidFill>
              </a:rPr>
              <a:t>trig</a:t>
            </a:r>
            <a:endParaRPr lang="en-US" sz="1400" baseline="30000" dirty="0">
              <a:solidFill>
                <a:srgbClr val="0000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797800" y="2057424"/>
            <a:ext cx="0" cy="3818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518400" y="1717703"/>
            <a:ext cx="71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1 </a:t>
            </a:r>
            <a:r>
              <a:rPr lang="en-US" sz="1400" dirty="0" err="1">
                <a:solidFill>
                  <a:srgbClr val="008000"/>
                </a:solidFill>
              </a:rPr>
              <a:t>GeV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0737" y="5891772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&gt;3 </a:t>
            </a:r>
            <a:r>
              <a:rPr lang="en-US" sz="1400" dirty="0" err="1">
                <a:solidFill>
                  <a:srgbClr val="008000"/>
                </a:solidFill>
              </a:rPr>
              <a:t>GeV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23196" y="3835422"/>
            <a:ext cx="671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8000"/>
                </a:solidFill>
              </a:rPr>
              <a:t>p</a:t>
            </a:r>
            <a:r>
              <a:rPr lang="en-US" sz="1400" baseline="-25000" dirty="0" err="1">
                <a:solidFill>
                  <a:srgbClr val="008000"/>
                </a:solidFill>
              </a:rPr>
              <a:t>T</a:t>
            </a:r>
            <a:r>
              <a:rPr lang="en-US" sz="1400" baseline="30000" dirty="0" err="1">
                <a:solidFill>
                  <a:srgbClr val="008000"/>
                </a:solidFill>
              </a:rPr>
              <a:t>assoc</a:t>
            </a:r>
            <a:endParaRPr lang="en-US" sz="1400" baseline="30000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604" y="482599"/>
            <a:ext cx="8295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2015 Di-hadron correlations: scanning in x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 study the evolution of Q</a:t>
            </a:r>
            <a:r>
              <a:rPr lang="en-US" baseline="-25000" dirty="0">
                <a:latin typeface="Comic Sans MS" panose="030F0902030302020204" pitchFamily="66" charset="0"/>
                <a:sym typeface="Wingdings"/>
              </a:rPr>
              <a:t>s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2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in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x</a:t>
            </a:r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Scan A-dependence: </a:t>
            </a:r>
            <a:r>
              <a:rPr lang="en-US" dirty="0" err="1">
                <a:latin typeface="Comic Sans MS" panose="030F0902030302020204" pitchFamily="66" charset="0"/>
              </a:rPr>
              <a:t>pAu</a:t>
            </a:r>
            <a:r>
              <a:rPr lang="en-US" dirty="0">
                <a:latin typeface="Comic Sans MS" panose="030F0902030302020204" pitchFamily="66" charset="0"/>
              </a:rPr>
              <a:t> and </a:t>
            </a:r>
            <a:r>
              <a:rPr lang="en-US" dirty="0" err="1">
                <a:latin typeface="Comic Sans MS" panose="030F0902030302020204" pitchFamily="66" charset="0"/>
              </a:rPr>
              <a:t>pAl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 study the evolution of Q</a:t>
            </a:r>
            <a:r>
              <a:rPr lang="en-US" baseline="-25000" dirty="0">
                <a:latin typeface="Comic Sans MS" panose="030F0902030302020204" pitchFamily="66" charset="0"/>
                <a:sym typeface="Wingdings"/>
              </a:rPr>
              <a:t>s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2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(x) with A</a:t>
            </a: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Resolve ambiguity what causes the suppression in 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dAu</a:t>
            </a:r>
            <a:endParaRPr lang="en-US" dirty="0">
              <a:latin typeface="Comic Sans MS" panose="030F0902030302020204" pitchFamily="66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1422400" y="5012275"/>
            <a:ext cx="84667" cy="575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999067" y="5435609"/>
            <a:ext cx="778933" cy="8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127398" y="4585037"/>
            <a:ext cx="161605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m</a:t>
            </a:r>
            <a:r>
              <a:rPr lang="en-US" sz="1600" baseline="30000" dirty="0" err="1"/>
              <a:t>trig</a:t>
            </a:r>
            <a:r>
              <a:rPr lang="en-US" sz="1600" baseline="-25000" dirty="0" err="1"/>
              <a:t>NoCut</a:t>
            </a:r>
            <a:r>
              <a:rPr lang="en-US" sz="1600" baseline="-25000" dirty="0"/>
              <a:t>, scaled</a:t>
            </a:r>
          </a:p>
          <a:p>
            <a:r>
              <a:rPr lang="en-US" sz="1600" dirty="0" err="1">
                <a:solidFill>
                  <a:srgbClr val="0000FF"/>
                </a:solidFill>
              </a:rPr>
              <a:t>m</a:t>
            </a:r>
            <a:r>
              <a:rPr lang="en-US" sz="1600" baseline="30000" dirty="0" err="1">
                <a:solidFill>
                  <a:srgbClr val="0000FF"/>
                </a:solidFill>
              </a:rPr>
              <a:t>trig</a:t>
            </a:r>
            <a:r>
              <a:rPr lang="en-US" sz="1600" baseline="-25000" dirty="0" err="1">
                <a:solidFill>
                  <a:srgbClr val="0000FF"/>
                </a:solidFill>
              </a:rPr>
              <a:t>scaled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err="1">
                <a:solidFill>
                  <a:srgbClr val="FF00FF"/>
                </a:solidFill>
              </a:rPr>
              <a:t>m</a:t>
            </a:r>
            <a:r>
              <a:rPr lang="en-US" sz="1600" baseline="30000" dirty="0" err="1">
                <a:solidFill>
                  <a:srgbClr val="FF00FF"/>
                </a:solidFill>
              </a:rPr>
              <a:t>trig</a:t>
            </a:r>
            <a:r>
              <a:rPr lang="en-US" sz="1600" baseline="-25000" dirty="0" err="1">
                <a:solidFill>
                  <a:srgbClr val="FF00FF"/>
                </a:solidFill>
              </a:rPr>
              <a:t>withAssoc</a:t>
            </a:r>
            <a:endParaRPr lang="en-US" sz="1600" dirty="0">
              <a:solidFill>
                <a:srgbClr val="FF00FF"/>
              </a:solidFill>
            </a:endParaRPr>
          </a:p>
          <a:p>
            <a:r>
              <a:rPr lang="en-US" sz="1600" dirty="0" err="1">
                <a:solidFill>
                  <a:srgbClr val="FF0000"/>
                </a:solidFill>
              </a:rPr>
              <a:t>m</a:t>
            </a:r>
            <a:r>
              <a:rPr lang="en-US" sz="1600" baseline="30000" dirty="0" err="1">
                <a:solidFill>
                  <a:srgbClr val="FF0000"/>
                </a:solidFill>
              </a:rPr>
              <a:t>assoc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with the forward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17"/>
            <a:ext cx="9144000" cy="1371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067" y="618066"/>
            <a:ext cx="84577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Expand the number of observables: 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rigorous test of theory predictions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get a handle on the different gluon distributions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provide variety of high precision data to test universality of CGC  EIC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study of evolution/universality of Q</a:t>
            </a:r>
            <a:r>
              <a:rPr lang="en-US" baseline="-25000" dirty="0">
                <a:latin typeface="Comic Sans MS" panose="030F0902030302020204" pitchFamily="66" charset="0"/>
                <a:sym typeface="Wingdings"/>
              </a:rPr>
              <a:t>s</a:t>
            </a:r>
            <a:r>
              <a:rPr lang="en-US" baseline="30000" dirty="0">
                <a:latin typeface="Comic Sans MS" panose="030F0902030302020204" pitchFamily="66" charset="0"/>
                <a:sym typeface="Wingdings"/>
              </a:rPr>
              <a:t>2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with A and x for different probes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71333" y="2252150"/>
            <a:ext cx="3149599" cy="3810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882471" y="2235217"/>
            <a:ext cx="1244600" cy="3810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5522" y="2040468"/>
            <a:ext cx="10337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arXiv</a:t>
            </a:r>
            <a:r>
              <a:rPr lang="en-US" sz="800" dirty="0"/>
              <a:t>:</a:t>
            </a:r>
            <a:r>
              <a:rPr lang="da-DK" sz="800" dirty="0"/>
              <a:t>1101.0715</a:t>
            </a:r>
            <a:endParaRPr lang="en-US" sz="800" dirty="0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" y="3589873"/>
            <a:ext cx="1831870" cy="31982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7647" y="3289300"/>
            <a:ext cx="1810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CGC prediction for </a:t>
            </a:r>
          </a:p>
          <a:p>
            <a:pPr algn="ctr"/>
            <a:r>
              <a:rPr lang="en-US" sz="1400" dirty="0" err="1">
                <a:latin typeface="Comic Sans MS" panose="030F0902030302020204" pitchFamily="66" charset="0"/>
              </a:rPr>
              <a:t>R</a:t>
            </a:r>
            <a:r>
              <a:rPr lang="en-US" sz="1400" baseline="-25000" dirty="0" err="1">
                <a:latin typeface="Comic Sans MS" panose="030F0902030302020204" pitchFamily="66" charset="0"/>
              </a:rPr>
              <a:t>pA</a:t>
            </a:r>
            <a:r>
              <a:rPr lang="en-US" sz="1400" dirty="0">
                <a:latin typeface="Comic Sans MS" panose="030F0902030302020204" pitchFamily="66" charset="0"/>
              </a:rPr>
              <a:t> direct photon: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8266" y="3452284"/>
            <a:ext cx="3950120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Clr>
                <a:srgbClr val="0000FF"/>
              </a:buClr>
            </a:pPr>
            <a:endParaRPr lang="en-US" sz="7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jet-hadron / jet photon correlations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600" dirty="0">
              <a:latin typeface="Comic Sans MS" panose="030F0902030302020204" pitchFamily="66" charset="0"/>
            </a:endParaRPr>
          </a:p>
          <a:p>
            <a:pPr>
              <a:buClr>
                <a:srgbClr val="0000FF"/>
              </a:buClr>
            </a:pPr>
            <a:endParaRPr lang="en-US" sz="1600" dirty="0">
              <a:latin typeface="Comic Sans MS" panose="030F0902030302020204" pitchFamily="66" charset="0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</a:rPr>
              <a:t>  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 1M events with forward upgrade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      in 2023 </a:t>
            </a:r>
            <a:r>
              <a:rPr lang="en-US" sz="1600" dirty="0" err="1">
                <a:latin typeface="Comic Sans MS" panose="030F0902030302020204" pitchFamily="66" charset="0"/>
                <a:sym typeface="Wingdings"/>
              </a:rPr>
              <a:t>pAu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 and </a:t>
            </a:r>
            <a:r>
              <a:rPr lang="en-US" sz="1600" dirty="0" err="1">
                <a:latin typeface="Comic Sans MS" panose="030F0902030302020204" pitchFamily="66" charset="0"/>
                <a:sym typeface="Wingdings"/>
              </a:rPr>
              <a:t>pAl</a:t>
            </a:r>
            <a:endParaRPr lang="en-US" sz="1600" dirty="0">
              <a:latin typeface="Comic Sans MS" panose="030F0902030302020204" pitchFamily="66" charset="0"/>
            </a:endParaRPr>
          </a:p>
          <a:p>
            <a:pPr>
              <a:buClr>
                <a:srgbClr val="0000FF"/>
              </a:buClr>
            </a:pPr>
            <a:endParaRPr lang="en-US" sz="1600" dirty="0">
              <a:latin typeface="Comic Sans MS" panose="030F0902030302020204" pitchFamily="66" charset="0"/>
            </a:endParaRPr>
          </a:p>
          <a:p>
            <a:pPr lvl="1">
              <a:buClr>
                <a:srgbClr val="0000FF"/>
              </a:buClr>
            </a:pP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/>
          <a:stretch/>
        </p:blipFill>
        <p:spPr bwMode="auto">
          <a:xfrm>
            <a:off x="5117152" y="3897304"/>
            <a:ext cx="2049780" cy="176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0526" y="3884074"/>
            <a:ext cx="182880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494" r="4206" b="1368"/>
          <a:stretch/>
        </p:blipFill>
        <p:spPr bwMode="auto">
          <a:xfrm>
            <a:off x="1909230" y="4214282"/>
            <a:ext cx="2650068" cy="187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44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E.C. </a:t>
            </a:r>
            <a:r>
              <a:rPr lang="en-US" dirty="0" err="1">
                <a:latin typeface="Comic Sans MS" panose="030F0902030302020204" pitchFamily="66" charset="0"/>
              </a:rPr>
              <a:t>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3" name="Picture 12" descr="Tower_Bridge,London_Getting_Opened_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16012" r="9722" b="7760"/>
          <a:stretch/>
        </p:blipFill>
        <p:spPr>
          <a:xfrm>
            <a:off x="2029050" y="2240572"/>
            <a:ext cx="5590950" cy="34744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47543" y="2144157"/>
            <a:ext cx="9190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80FF00"/>
                </a:solidFill>
                <a:latin typeface="Comic Sans MS" panose="030F0902030302020204" pitchFamily="66" charset="0"/>
              </a:rPr>
              <a:t>EIC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2146226"/>
            <a:ext cx="2354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FF"/>
                </a:solidFill>
                <a:latin typeface="Comic Sans MS" panose="030F0902030302020204" pitchFamily="66" charset="0"/>
              </a:rPr>
              <a:t>STAR </a:t>
            </a:r>
            <a:r>
              <a:rPr lang="en-US" sz="2800" dirty="0" err="1">
                <a:solidFill>
                  <a:srgbClr val="FF00FF"/>
                </a:solidFill>
                <a:latin typeface="Comic Sans MS" panose="030F0902030302020204" pitchFamily="66" charset="0"/>
              </a:rPr>
              <a:t>pp</a:t>
            </a:r>
            <a:r>
              <a:rPr lang="en-US" sz="2800" dirty="0">
                <a:solidFill>
                  <a:srgbClr val="FF00FF"/>
                </a:solidFill>
                <a:latin typeface="Comic Sans MS" panose="030F0902030302020204" pitchFamily="66" charset="0"/>
              </a:rPr>
              <a:t>/</a:t>
            </a:r>
            <a:r>
              <a:rPr lang="en-US" sz="2800" dirty="0" err="1">
                <a:solidFill>
                  <a:srgbClr val="FF00FF"/>
                </a:solidFill>
                <a:latin typeface="Comic Sans MS" panose="030F0902030302020204" pitchFamily="66" charset="0"/>
              </a:rPr>
              <a:t>pA</a:t>
            </a:r>
            <a:endParaRPr lang="en-US" sz="2800" dirty="0">
              <a:solidFill>
                <a:srgbClr val="FF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1400" y="3674489"/>
            <a:ext cx="22605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C00"/>
                </a:solidFill>
                <a:latin typeface="Comic Sans MS" panose="030F0902030302020204" pitchFamily="66" charset="0"/>
              </a:rPr>
              <a:t>universality</a:t>
            </a:r>
          </a:p>
          <a:p>
            <a:pPr algn="ctr"/>
            <a:r>
              <a:rPr lang="en-US" sz="1200" b="1" dirty="0">
                <a:solidFill>
                  <a:srgbClr val="FFFC00"/>
                </a:solidFill>
                <a:latin typeface="Comic Sans MS" panose="030F0902030302020204" pitchFamily="66" charset="0"/>
              </a:rPr>
              <a:t>factorization</a:t>
            </a:r>
          </a:p>
          <a:p>
            <a:pPr algn="ctr"/>
            <a:r>
              <a:rPr lang="en-US" sz="1200" b="1" dirty="0">
                <a:solidFill>
                  <a:srgbClr val="FFFC00"/>
                </a:solidFill>
                <a:latin typeface="Comic Sans MS" panose="030F0902030302020204" pitchFamily="66" charset="0"/>
              </a:rPr>
              <a:t>evolution</a:t>
            </a:r>
          </a:p>
          <a:p>
            <a:pPr algn="ctr"/>
            <a:r>
              <a:rPr lang="en-US" sz="1200" b="1" dirty="0">
                <a:solidFill>
                  <a:srgbClr val="FFFC00"/>
                </a:solidFill>
                <a:latin typeface="Comic Sans MS" panose="030F0902030302020204" pitchFamily="66" charset="0"/>
              </a:rPr>
              <a:t>inform EIC physics program</a:t>
            </a:r>
          </a:p>
          <a:p>
            <a:pPr algn="ctr"/>
            <a:r>
              <a:rPr lang="en-US" sz="1200" b="1" dirty="0">
                <a:solidFill>
                  <a:srgbClr val="FFFC00"/>
                </a:solidFill>
                <a:latin typeface="Comic Sans MS" panose="030F0902030302020204" pitchFamily="66" charset="0"/>
              </a:rPr>
              <a:t>experimental requirements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8630" y="667896"/>
            <a:ext cx="8853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Unique STAR forward and </a:t>
            </a:r>
            <a:r>
              <a:rPr lang="en-US" sz="20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midrapidity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 pp/</a:t>
            </a:r>
            <a:r>
              <a:rPr lang="en-US" sz="20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pA</a:t>
            </a:r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/AA program addressing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several fundamental questions in QCD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95F71-5A4D-D040-BE27-D034DE120213}"/>
              </a:ext>
            </a:extLst>
          </p:cNvPr>
          <p:cNvSpPr txBox="1"/>
          <p:nvPr/>
        </p:nvSpPr>
        <p:spPr>
          <a:xfrm>
            <a:off x="762000" y="1578492"/>
            <a:ext cx="765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The STAR cold QCD program gives the opportunity to do EIC physics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10 years earlier</a:t>
            </a:r>
          </a:p>
        </p:txBody>
      </p:sp>
    </p:spTree>
    <p:extLst>
      <p:ext uri="{BB962C8B-B14F-4D97-AF65-F5344CB8AC3E}">
        <p14:creationId xmlns:p14="http://schemas.microsoft.com/office/powerpoint/2010/main" val="38683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2" y="3432106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D7F278B1-1B8B-1E49-8C17-9FA8E63349F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E.C. </a:t>
            </a:r>
            <a:r>
              <a:rPr lang="en-US" dirty="0" err="1">
                <a:latin typeface="Comic Sans MS" panose="030F0902030302020204" pitchFamily="66" charset="0"/>
              </a:rPr>
              <a:t>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EIC’s Physics Impact, Complementarity and </a:t>
            </a:r>
            <a:r>
              <a:rPr lang="en-US" sz="2400" dirty="0"/>
              <a:t>Uniqueness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86342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Complementarity</a:t>
            </a:r>
          </a:p>
          <a:p>
            <a:pPr algn="ctr"/>
            <a:r>
              <a:rPr lang="en-US" dirty="0">
                <a:latin typeface="Comic Sans MS"/>
                <a:cs typeface="Comic Sans MS"/>
              </a:rPr>
              <a:t>QCD has two concepts which lay its foundation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factorization and universality</a:t>
            </a:r>
          </a:p>
          <a:p>
            <a:pPr algn="ctr"/>
            <a:endParaRPr lang="en-US" sz="800" dirty="0">
              <a:latin typeface="Comic Sans MS"/>
              <a:cs typeface="Comic Sans MS"/>
            </a:endParaRPr>
          </a:p>
          <a:p>
            <a:pPr algn="ctr"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To tests these concepts and separate interaction dependent phenomena from </a:t>
            </a:r>
          </a:p>
          <a:p>
            <a:pPr algn="ctr">
              <a:buClr>
                <a:srgbClr val="0000FF"/>
              </a:buClr>
            </a:pPr>
            <a:r>
              <a:rPr lang="en-US" dirty="0">
                <a:latin typeface="Comic Sans MS"/>
                <a:cs typeface="Comic Sans MS"/>
              </a:rPr>
              <a:t>intrinsic nuclear properties </a:t>
            </a:r>
          </a:p>
          <a:p>
            <a:pPr algn="ctr"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different complementary probes </a:t>
            </a:r>
            <a:r>
              <a:rPr lang="en-US" dirty="0">
                <a:latin typeface="Comic Sans MS"/>
                <a:cs typeface="Comic Sans MS"/>
              </a:rPr>
              <a:t>are critical</a:t>
            </a:r>
          </a:p>
          <a:p>
            <a:pPr algn="ctr"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Probes:</a:t>
            </a: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high precision data from </a:t>
            </a:r>
            <a:r>
              <a:rPr lang="en-US" dirty="0" err="1">
                <a:latin typeface="Comic Sans MS"/>
                <a:cs typeface="Comic Sans MS"/>
              </a:rPr>
              <a:t>ep</a:t>
            </a:r>
            <a:r>
              <a:rPr lang="en-US" dirty="0">
                <a:latin typeface="Comic Sans MS"/>
                <a:cs typeface="Comic Sans MS"/>
              </a:rPr>
              <a:t>, </a:t>
            </a:r>
            <a:r>
              <a:rPr lang="en-US" dirty="0" err="1">
                <a:latin typeface="Comic Sans MS"/>
                <a:cs typeface="Comic Sans MS"/>
              </a:rPr>
              <a:t>pp</a:t>
            </a:r>
            <a:r>
              <a:rPr lang="en-US" dirty="0">
                <a:latin typeface="Comic Sans MS"/>
                <a:cs typeface="Comic Sans MS"/>
              </a:rPr>
              <a:t>, </a:t>
            </a:r>
            <a:r>
              <a:rPr lang="en-US" dirty="0" err="1">
                <a:latin typeface="Comic Sans MS"/>
                <a:cs typeface="Comic Sans MS"/>
              </a:rPr>
              <a:t>e+e</a:t>
            </a:r>
            <a:r>
              <a:rPr lang="en-US" dirty="0">
                <a:latin typeface="Comic Sans MS"/>
                <a:cs typeface="Comic Sans MS"/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37" y="2882599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Universality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2411" y="2883379"/>
            <a:ext cx="1807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Factorization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2605" y="3194364"/>
            <a:ext cx="4629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/>
                <a:cs typeface="Comic Sans MS"/>
              </a:rPr>
              <a:t>Example: Measure PDFs at HERA at √s=0.3 </a:t>
            </a:r>
            <a:r>
              <a:rPr lang="en-US" sz="1400" dirty="0" err="1">
                <a:latin typeface="Comic Sans MS"/>
                <a:cs typeface="Comic Sans MS"/>
              </a:rPr>
              <a:t>TeV</a:t>
            </a:r>
            <a:r>
              <a:rPr lang="en-US" sz="1400" dirty="0">
                <a:latin typeface="Comic Sans MS"/>
                <a:cs typeface="Comic Sans MS"/>
              </a:rPr>
              <a:t>: </a:t>
            </a:r>
          </a:p>
        </p:txBody>
      </p:sp>
      <p:pic>
        <p:nvPicPr>
          <p:cNvPr id="10" name="Picture 9" descr="d09-158f19b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2884" r="4977" b="4238"/>
          <a:stretch/>
        </p:blipFill>
        <p:spPr>
          <a:xfrm>
            <a:off x="7263469" y="3449275"/>
            <a:ext cx="1404281" cy="1333836"/>
          </a:xfrm>
          <a:prstGeom prst="rect">
            <a:avLst/>
          </a:prstGeom>
        </p:spPr>
      </p:pic>
      <p:pic>
        <p:nvPicPr>
          <p:cNvPr id="11" name="Picture 10" descr="sidebarReducedCrossSectionPlo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32" y="3480055"/>
            <a:ext cx="1491996" cy="1394206"/>
          </a:xfrm>
          <a:prstGeom prst="rect">
            <a:avLst/>
          </a:prstGeom>
        </p:spPr>
      </p:pic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6565814" y="3898944"/>
            <a:ext cx="555205" cy="34395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000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2389" y="4884094"/>
            <a:ext cx="4849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Predict pp and     measurements at √s=0.2, 1.96 &amp; 7 </a:t>
            </a:r>
            <a:r>
              <a:rPr lang="en-US" sz="1400" dirty="0" err="1">
                <a:latin typeface="Comic Sans MS"/>
                <a:cs typeface="Comic Sans MS"/>
              </a:rPr>
              <a:t>TeV</a:t>
            </a:r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17" name="Picture 16" descr="Screen shot 2013-02-09 at 3.52.4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4" t="8671"/>
          <a:stretch/>
        </p:blipFill>
        <p:spPr>
          <a:xfrm>
            <a:off x="6007644" y="5252293"/>
            <a:ext cx="1719729" cy="1592977"/>
          </a:xfrm>
          <a:prstGeom prst="rect">
            <a:avLst/>
          </a:prstGeom>
        </p:spPr>
      </p:pic>
      <p:pic>
        <p:nvPicPr>
          <p:cNvPr id="18" name="Picture 17" descr="factorisat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9" y="3326881"/>
            <a:ext cx="3800237" cy="16249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073" y="5098404"/>
            <a:ext cx="54152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/>
                <a:cs typeface="Comic Sans MS"/>
              </a:rPr>
              <a:t>(un)polarized cross section ~ </a:t>
            </a:r>
          </a:p>
          <a:p>
            <a:r>
              <a:rPr lang="en-US" sz="1400" dirty="0">
                <a:latin typeface="Comic Sans MS"/>
                <a:cs typeface="Comic Sans MS"/>
              </a:rPr>
              <a:t>    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PDF</a:t>
            </a:r>
            <a:r>
              <a:rPr lang="en-US" sz="1400" dirty="0">
                <a:latin typeface="Comic Sans MS"/>
                <a:cs typeface="Comic Sans MS"/>
              </a:rPr>
              <a:t> ⊗ </a:t>
            </a:r>
            <a:r>
              <a:rPr lang="en-US" sz="1400" dirty="0">
                <a:solidFill>
                  <a:srgbClr val="00FF00"/>
                </a:solidFill>
                <a:latin typeface="Comic Sans MS"/>
                <a:cs typeface="Comic Sans MS"/>
              </a:rPr>
              <a:t>hard-scattering</a:t>
            </a:r>
            <a:r>
              <a:rPr lang="en-US" sz="1400" dirty="0">
                <a:latin typeface="Comic Sans MS"/>
                <a:cs typeface="Comic Sans MS"/>
              </a:rPr>
              <a:t> ⊗ </a:t>
            </a:r>
            <a:r>
              <a:rPr lang="en-US" sz="1400" dirty="0" err="1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400" dirty="0">
                <a:solidFill>
                  <a:srgbClr val="00FF00"/>
                </a:solidFill>
                <a:latin typeface="Comic Sans MS"/>
                <a:cs typeface="Comic Sans MS"/>
              </a:rPr>
              <a:t>hard-scattering : </a:t>
            </a:r>
            <a:r>
              <a:rPr lang="en-US" sz="1400" dirty="0">
                <a:latin typeface="Comic Sans MS"/>
                <a:cs typeface="Comic Sans MS"/>
              </a:rPr>
              <a:t>calculable in QCD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PDFs and </a:t>
            </a:r>
            <a:r>
              <a:rPr lang="en-US" sz="1400" dirty="0" err="1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1400" dirty="0">
                <a:latin typeface="Comic Sans MS"/>
                <a:cs typeface="Comic Sans MS"/>
              </a:rPr>
              <a:t>need to be determined </a:t>
            </a:r>
            <a:r>
              <a:rPr lang="en-US" sz="1400" dirty="0" err="1">
                <a:latin typeface="Comic Sans MS"/>
                <a:cs typeface="Comic Sans MS"/>
              </a:rPr>
              <a:t>experimentaly</a:t>
            </a:r>
            <a:endParaRPr lang="en-US" sz="1400" dirty="0">
              <a:latin typeface="Comic Sans MS"/>
              <a:cs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6ACD6D-40DB-6343-9752-522991ACC2D4}"/>
                  </a:ext>
                </a:extLst>
              </p:cNvPr>
              <p:cNvSpPr txBox="1"/>
              <p:nvPr/>
            </p:nvSpPr>
            <p:spPr>
              <a:xfrm>
                <a:off x="5458968" y="4953000"/>
                <a:ext cx="25603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US" sz="1400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6ACD6D-40DB-6343-9752-522991ACC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968" y="4953000"/>
                <a:ext cx="256032" cy="215444"/>
              </a:xfrm>
              <a:prstGeom prst="rect">
                <a:avLst/>
              </a:prstGeom>
              <a:blipFill>
                <a:blip r:embed="rId7"/>
                <a:stretch>
                  <a:fillRect l="-14286" r="-14286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2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Golden Observables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5089" y="955807"/>
            <a:ext cx="2715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FF00"/>
                </a:solidFill>
                <a:latin typeface="Comic Sans MS"/>
                <a:cs typeface="Comic Sans MS"/>
              </a:rPr>
              <a:t>SIVERS/</a:t>
            </a:r>
            <a:r>
              <a:rPr lang="en-US" sz="2400" b="1" dirty="0">
                <a:solidFill>
                  <a:srgbClr val="008040"/>
                </a:solidFill>
                <a:latin typeface="Comic Sans MS"/>
                <a:cs typeface="Comic Sans MS"/>
              </a:rPr>
              <a:t>Twist-3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952496"/>
            <a:ext cx="2823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FF"/>
                </a:solidFill>
                <a:latin typeface="Comic Sans MS"/>
                <a:cs typeface="Comic Sans MS"/>
              </a:rPr>
              <a:t>Collins Mechanism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0" y="950577"/>
            <a:ext cx="9093281" cy="10460"/>
          </a:xfrm>
          <a:prstGeom prst="line">
            <a:avLst/>
          </a:prstGeom>
          <a:ln w="25400">
            <a:solidFill>
              <a:srgbClr val="7979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559300" y="666853"/>
            <a:ext cx="0" cy="5429147"/>
          </a:xfrm>
          <a:prstGeom prst="line">
            <a:avLst/>
          </a:prstGeom>
          <a:ln w="25400">
            <a:solidFill>
              <a:srgbClr val="7979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5701" y="1468704"/>
            <a:ext cx="358303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baseline="-25000" dirty="0">
                <a:latin typeface="Comic Sans MS"/>
                <a:cs typeface="Comic Sans MS"/>
              </a:rPr>
              <a:t>N </a:t>
            </a:r>
            <a:r>
              <a:rPr lang="en-US" dirty="0">
                <a:latin typeface="Comic Sans MS"/>
                <a:cs typeface="Comic Sans MS"/>
              </a:rPr>
              <a:t>for heavy </a:t>
            </a:r>
            <a:r>
              <a:rPr lang="en-US" dirty="0" err="1">
                <a:latin typeface="Comic Sans MS"/>
                <a:cs typeface="Comic Sans MS"/>
              </a:rPr>
              <a:t>flavour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  <a:sym typeface="Wingdings"/>
              </a:rPr>
              <a:t> gluon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A</a:t>
            </a:r>
            <a:r>
              <a:rPr lang="en-US" baseline="-25000" dirty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>
                <a:latin typeface="Comic Sans MS"/>
                <a:cs typeface="Comic Sans MS"/>
                <a:sym typeface="Wingdings"/>
              </a:rPr>
              <a:t> for W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Z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0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DY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endParaRPr lang="en-US" sz="800" dirty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baseline="-25000" dirty="0">
                <a:latin typeface="Comic Sans MS"/>
                <a:cs typeface="Comic Sans MS"/>
              </a:rPr>
              <a:t>N</a:t>
            </a:r>
            <a:r>
              <a:rPr lang="en-US" dirty="0">
                <a:latin typeface="Comic Sans MS"/>
                <a:cs typeface="Comic Sans MS"/>
              </a:rPr>
              <a:t> for jets, direct photons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1298134"/>
            <a:ext cx="457048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Comic Sans MS" panose="030F0902030302020204" pitchFamily="66" charset="0"/>
              </a:rPr>
              <a:t>asymmetry in jet fragmentation</a:t>
            </a:r>
          </a:p>
          <a:p>
            <a:pPr marL="742950" lvl="1" indent="-285750">
              <a:buClr>
                <a:srgbClr val="008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cs typeface="Symbol" charset="2"/>
              </a:rPr>
              <a:t>p</a:t>
            </a:r>
            <a:r>
              <a:rPr lang="en-US" sz="1600" baseline="30000" dirty="0">
                <a:latin typeface="Comic Sans MS" panose="030F0902030302020204" pitchFamily="66" charset="0"/>
                <a:cs typeface="Comic Sans MS"/>
              </a:rPr>
              <a:t>+/-</a:t>
            </a:r>
            <a:r>
              <a:rPr lang="en-US" sz="1600" dirty="0">
                <a:latin typeface="Comic Sans MS" panose="030F0902030302020204" pitchFamily="66" charset="0"/>
                <a:cs typeface="Symbol" charset="2"/>
              </a:rPr>
              <a:t>p</a:t>
            </a:r>
            <a:r>
              <a:rPr lang="en-US" sz="1600" baseline="30000" dirty="0">
                <a:latin typeface="Comic Sans MS" panose="030F0902030302020204" pitchFamily="66" charset="0"/>
                <a:cs typeface="Comic Sans MS"/>
              </a:rPr>
              <a:t>0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 azimuthal distribution in jets</a:t>
            </a:r>
          </a:p>
          <a:p>
            <a:pPr marL="742950" lvl="1" indent="-285750">
              <a:buClr>
                <a:srgbClr val="008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Interference fragmentation function</a:t>
            </a:r>
          </a:p>
          <a:p>
            <a:pPr lvl="1">
              <a:buClr>
                <a:srgbClr val="0000FF"/>
              </a:buClr>
            </a:pPr>
            <a:endParaRPr lang="en-US" sz="800" dirty="0">
              <a:latin typeface="Comic Sans MS" panose="030F0902030302020204" pitchFamily="66" charset="0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  <a:cs typeface="Comic Sans MS"/>
              </a:rPr>
              <a:t>A</a:t>
            </a:r>
            <a:r>
              <a:rPr lang="en-US" baseline="-25000" dirty="0">
                <a:latin typeface="Comic Sans MS" panose="030F0902030302020204" pitchFamily="66" charset="0"/>
                <a:cs typeface="Comic Sans MS"/>
              </a:rPr>
              <a:t>N</a:t>
            </a:r>
            <a:r>
              <a:rPr lang="en-US" dirty="0">
                <a:latin typeface="Comic Sans MS" panose="030F0902030302020204" pitchFamily="66" charset="0"/>
                <a:cs typeface="Comic Sans MS"/>
              </a:rPr>
              <a:t> for </a:t>
            </a:r>
            <a:r>
              <a:rPr lang="en-US" dirty="0" err="1">
                <a:latin typeface="Comic Sans MS" panose="030F0902030302020204" pitchFamily="66" charset="0"/>
                <a:cs typeface="Comic Sans MS"/>
              </a:rPr>
              <a:t>pions</a:t>
            </a:r>
            <a:r>
              <a:rPr lang="en-US" dirty="0">
                <a:latin typeface="Comic Sans MS" panose="030F0902030302020204" pitchFamily="66" charset="0"/>
                <a:cs typeface="Comic Sans MS"/>
              </a:rPr>
              <a:t> </a:t>
            </a:r>
          </a:p>
          <a:p>
            <a:pPr>
              <a:buClr>
                <a:srgbClr val="008000"/>
              </a:buClr>
            </a:pPr>
            <a:r>
              <a:rPr lang="en-US" sz="1600" dirty="0">
                <a:latin typeface="Comic Sans MS" panose="030F0902030302020204" pitchFamily="66" charset="0"/>
                <a:cs typeface="Comic Sans MS"/>
                <a:sym typeface="Wingdings"/>
              </a:rPr>
              <a:t>  </a:t>
            </a:r>
            <a:r>
              <a:rPr lang="en-US" dirty="0">
                <a:latin typeface="Comic Sans MS" panose="030F0902030302020204" pitchFamily="66" charset="0"/>
                <a:cs typeface="Comic Sans MS"/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Novel Twist-3 FF Mechanisms</a:t>
            </a:r>
          </a:p>
          <a:p>
            <a:pPr>
              <a:buClr>
                <a:srgbClr val="008000"/>
              </a:buClr>
            </a:pPr>
            <a:endParaRPr lang="en-US" sz="1600" dirty="0">
              <a:latin typeface="Comic Sans MS" panose="030F0902030302020204" pitchFamily="66" charset="0"/>
              <a:cs typeface="Comic Sans MS"/>
            </a:endParaRP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381000" y="4652460"/>
            <a:ext cx="420158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latin typeface="Comic Sans MS" panose="030F0902030302020204" pitchFamily="66" charset="0"/>
              </a:rPr>
              <a:t>Probes correlations of </a:t>
            </a:r>
            <a:r>
              <a:rPr lang="en-US" sz="1600" b="1" dirty="0">
                <a:latin typeface="Comic Sans MS" panose="030F0902030302020204" pitchFamily="66" charset="0"/>
              </a:rPr>
              <a:t>proton spin</a:t>
            </a:r>
            <a:r>
              <a:rPr lang="en-US" sz="1600" dirty="0">
                <a:latin typeface="Comic Sans MS" panose="030F0902030302020204" pitchFamily="66" charset="0"/>
              </a:rPr>
              <a:t> to </a:t>
            </a:r>
            <a:r>
              <a:rPr lang="en-US" sz="1600" dirty="0" err="1">
                <a:latin typeface="Comic Sans MS" panose="030F0902030302020204" pitchFamily="66" charset="0"/>
              </a:rPr>
              <a:t>parton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  <a:r>
              <a:rPr lang="en-US" sz="1600" b="1" dirty="0">
                <a:latin typeface="Comic Sans MS" panose="030F0902030302020204" pitchFamily="66" charset="0"/>
              </a:rPr>
              <a:t>transverse motion</a:t>
            </a:r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4572000" y="4666438"/>
            <a:ext cx="46037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</a:rPr>
              <a:t>Probes </a:t>
            </a:r>
            <a:r>
              <a:rPr lang="en-US" sz="1600" b="1" dirty="0" err="1">
                <a:solidFill>
                  <a:srgbClr val="322F31"/>
                </a:solidFill>
                <a:latin typeface="Comic Sans MS" panose="030F0902030302020204" pitchFamily="66" charset="0"/>
              </a:rPr>
              <a:t>transversity</a:t>
            </a:r>
            <a:r>
              <a:rPr lang="en-US" sz="1600" b="1" dirty="0">
                <a:solidFill>
                  <a:srgbClr val="322F31"/>
                </a:solidFill>
                <a:latin typeface="Comic Sans MS" panose="030F0902030302020204" pitchFamily="66" charset="0"/>
              </a:rPr>
              <a:t> x spin-dependent FF</a:t>
            </a:r>
          </a:p>
          <a:p>
            <a:pPr>
              <a:spcBef>
                <a:spcPts val="0"/>
              </a:spcBef>
            </a:pPr>
            <a:r>
              <a:rPr lang="en-US" sz="1600" dirty="0">
                <a:latin typeface="Comic Sans MS" panose="030F0902030302020204" pitchFamily="66" charset="0"/>
              </a:rPr>
              <a:t>Collins function: </a:t>
            </a:r>
            <a:r>
              <a:rPr lang="en-US" sz="1600" dirty="0" err="1">
                <a:latin typeface="Comic Sans MS" panose="030F0902030302020204" pitchFamily="66" charset="0"/>
              </a:rPr>
              <a:t>unpolarized</a:t>
            </a:r>
            <a:r>
              <a:rPr lang="en-US" sz="1600" dirty="0">
                <a:latin typeface="Comic Sans MS" panose="030F0902030302020204" pitchFamily="66" charset="0"/>
              </a:rPr>
              <a:t> hadron from a transversely polarized quark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53163" y="52893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FF00"/>
                </a:solidFill>
                <a:latin typeface="Comic Sans MS"/>
                <a:cs typeface="Comic Sans MS"/>
              </a:rPr>
              <a:t>Initial State </a:t>
            </a:r>
            <a:endParaRPr lang="en-US" sz="24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58342" y="528935"/>
            <a:ext cx="178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Final State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053139"/>
              </p:ext>
            </p:extLst>
          </p:nvPr>
        </p:nvGraphicFramePr>
        <p:xfrm>
          <a:off x="609600" y="3060700"/>
          <a:ext cx="33655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1" name="Equation" r:id="rId3" imgW="3365500" imgH="596900" progId="Equation.DSMT4">
                  <p:embed/>
                </p:oleObj>
              </mc:Choice>
              <mc:Fallback>
                <p:oleObj name="Equation" r:id="rId3" imgW="3365500" imgH="59690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3060700"/>
                        <a:ext cx="33655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49"/>
          <p:cNvSpPr>
            <a:spLocks noChangeArrowheads="1"/>
          </p:cNvSpPr>
          <p:nvPr/>
        </p:nvSpPr>
        <p:spPr bwMode="auto">
          <a:xfrm>
            <a:off x="499538" y="2909693"/>
            <a:ext cx="524933" cy="1799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8000"/>
              </a:gs>
              <a:gs pos="50000">
                <a:srgbClr val="00FF00"/>
              </a:gs>
              <a:gs pos="100000">
                <a:srgbClr val="008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4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6005" y="2757292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related through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52" y="3530700"/>
            <a:ext cx="2161048" cy="11623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5867400" y="3347032"/>
            <a:ext cx="2031220" cy="1281650"/>
            <a:chOff x="433038" y="2283201"/>
            <a:chExt cx="2031220" cy="128165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038" y="2283201"/>
              <a:ext cx="1998658" cy="1281650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658" y="2834416"/>
              <a:ext cx="355600" cy="203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9" name="Picture 5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296" y="3106656"/>
              <a:ext cx="152400" cy="228600"/>
            </a:xfrm>
            <a:prstGeom prst="rect">
              <a:avLst/>
            </a:prstGeom>
          </p:spPr>
        </p:pic>
      </p:grpSp>
      <p:sp>
        <p:nvSpPr>
          <p:cNvPr id="102" name="AutoShape 49"/>
          <p:cNvSpPr>
            <a:spLocks noChangeArrowheads="1"/>
          </p:cNvSpPr>
          <p:nvPr/>
        </p:nvSpPr>
        <p:spPr bwMode="auto">
          <a:xfrm>
            <a:off x="4656667" y="2929188"/>
            <a:ext cx="524933" cy="1799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00FF"/>
              </a:gs>
              <a:gs pos="50000">
                <a:srgbClr val="0000FF"/>
              </a:gs>
              <a:gs pos="100000">
                <a:srgbClr val="3366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4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173134" y="2776787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related through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604995"/>
              </p:ext>
            </p:extLst>
          </p:nvPr>
        </p:nvGraphicFramePr>
        <p:xfrm>
          <a:off x="5359400" y="3103296"/>
          <a:ext cx="2946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2" name="Equation" r:id="rId9" imgW="2946400" imgH="635000" progId="Equation.DSMT4">
                  <p:embed/>
                </p:oleObj>
              </mc:Choice>
              <mc:Fallback>
                <p:oleObj name="Equation" r:id="rId9" imgW="2946400" imgH="6350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59400" y="3103296"/>
                        <a:ext cx="29464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7785" y="5175154"/>
            <a:ext cx="2191118" cy="16828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16656" y="5410200"/>
            <a:ext cx="2284344" cy="1523999"/>
            <a:chOff x="5523395" y="5334001"/>
            <a:chExt cx="2284344" cy="15239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23395" y="5455405"/>
              <a:ext cx="2284344" cy="1402595"/>
            </a:xfrm>
            <a:prstGeom prst="rect">
              <a:avLst/>
            </a:prstGeom>
          </p:spPr>
        </p:pic>
        <p:sp>
          <p:nvSpPr>
            <p:cNvPr id="14" name="Up Arrow 13"/>
            <p:cNvSpPr/>
            <p:nvPr/>
          </p:nvSpPr>
          <p:spPr bwMode="auto">
            <a:xfrm>
              <a:off x="5731565" y="5334001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Up Arrow 29"/>
            <p:cNvSpPr/>
            <p:nvPr/>
          </p:nvSpPr>
          <p:spPr bwMode="auto">
            <a:xfrm>
              <a:off x="6292573" y="5453270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6997147" y="561671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3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61" grpId="0"/>
      <p:bldP spid="64" grpId="0"/>
      <p:bldP spid="102" grpId="0" animBg="1"/>
      <p:bldP spid="10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</a:t>
            </a:r>
            <a:r>
              <a:rPr lang="en-US" cap="none" dirty="0"/>
              <a:t>s</a:t>
            </a:r>
            <a:r>
              <a:rPr lang="en-US" dirty="0"/>
              <a:t> at STAR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735" y="2224340"/>
            <a:ext cx="897805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Goals: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Increase statistics for A</a:t>
            </a:r>
            <a:r>
              <a:rPr lang="en-US" sz="1600" baseline="-25000" dirty="0">
                <a:latin typeface="Comic Sans MS" panose="030F0902030302020204" pitchFamily="66" charset="0"/>
                <a:sym typeface="Wingdings"/>
              </a:rPr>
              <a:t>N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 DY from 2017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    TMD evolution world best constrain   A</a:t>
            </a:r>
            <a:r>
              <a:rPr lang="en-US" sz="1600" baseline="-25000" dirty="0">
                <a:latin typeface="Comic Sans MS" panose="030F0902030302020204" pitchFamily="66" charset="0"/>
                <a:sym typeface="Wingdings"/>
              </a:rPr>
              <a:t>N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(W</a:t>
            </a:r>
            <a:r>
              <a:rPr lang="en-US" sz="1600" baseline="30000" dirty="0">
                <a:latin typeface="Comic Sans MS" panose="030F0902030302020204" pitchFamily="66" charset="0"/>
                <a:sym typeface="Wingdings"/>
              </a:rPr>
              <a:t>+/- 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Z</a:t>
            </a:r>
            <a:r>
              <a:rPr lang="en-US" sz="1600" baseline="30000" dirty="0">
                <a:latin typeface="Comic Sans MS" panose="030F0902030302020204" pitchFamily="66" charset="0"/>
                <a:sym typeface="Wingdings"/>
              </a:rPr>
              <a:t>0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    </a:t>
            </a:r>
            <a:r>
              <a:rPr lang="en-US" sz="1600" dirty="0" err="1">
                <a:latin typeface="Comic Sans MS" panose="030F0902030302020204" pitchFamily="66" charset="0"/>
                <a:sym typeface="Wingdings"/>
              </a:rPr>
              <a:t>Sivers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 sign change</a:t>
            </a:r>
            <a:endParaRPr lang="en-US" sz="1600" baseline="30000" dirty="0">
              <a:latin typeface="Comic Sans MS" panose="030F0902030302020204" pitchFamily="66" charset="0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Unravel the mystery what is the underlying process of A</a:t>
            </a:r>
            <a:r>
              <a:rPr lang="en-US" sz="1600" baseline="-25000" dirty="0">
                <a:latin typeface="Comic Sans MS" panose="030F0902030302020204" pitchFamily="66" charset="0"/>
              </a:rPr>
              <a:t>N</a:t>
            </a:r>
          </a:p>
          <a:p>
            <a:pPr>
              <a:buClr>
                <a:srgbClr val="0000FF"/>
              </a:buClr>
            </a:pPr>
            <a:r>
              <a:rPr lang="en-US" sz="1600" baseline="-25000" dirty="0">
                <a:latin typeface="Comic Sans MS" panose="030F0902030302020204" pitchFamily="66" charset="0"/>
              </a:rPr>
              <a:t>    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 measure </a:t>
            </a:r>
            <a:r>
              <a:rPr lang="en-US" sz="1600" dirty="0">
                <a:latin typeface="Comic Sans MS" panose="030F0902030302020204" pitchFamily="66" charset="0"/>
              </a:rPr>
              <a:t>A</a:t>
            </a:r>
            <a:r>
              <a:rPr lang="en-US" sz="1600" baseline="-25000" dirty="0">
                <a:latin typeface="Comic Sans MS" panose="030F0902030302020204" pitchFamily="66" charset="0"/>
              </a:rPr>
              <a:t>N</a:t>
            </a:r>
            <a:r>
              <a:rPr lang="en-US" sz="1600" dirty="0">
                <a:latin typeface="Comic Sans MS" panose="030F0902030302020204" pitchFamily="66" charset="0"/>
              </a:rPr>
              <a:t> for </a:t>
            </a:r>
            <a:r>
              <a:rPr lang="en-US" sz="1600" dirty="0">
                <a:latin typeface="Comic Sans MS" panose="030F0902030302020204" pitchFamily="66" charset="0"/>
                <a:cs typeface="Symbol" charset="2"/>
              </a:rPr>
              <a:t>p</a:t>
            </a:r>
            <a:r>
              <a:rPr lang="en-US" sz="1600" baseline="30000" dirty="0">
                <a:latin typeface="Comic Sans MS" panose="030F0902030302020204" pitchFamily="66" charset="0"/>
              </a:rPr>
              <a:t>+/-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</a:rPr>
              <a:t>   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 clear prediction of importance of special Collins like FF</a:t>
            </a: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flavor tagging of the Twist-3 equivalent of the </a:t>
            </a:r>
            <a:r>
              <a:rPr lang="en-US" sz="1600" dirty="0" err="1">
                <a:latin typeface="Comic Sans MS" panose="030F0902030302020204" pitchFamily="66" charset="0"/>
              </a:rPr>
              <a:t>Sivers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  <a:r>
              <a:rPr lang="en-US" sz="1600" dirty="0" err="1">
                <a:latin typeface="Comic Sans MS" panose="030F0902030302020204" pitchFamily="66" charset="0"/>
              </a:rPr>
              <a:t>fct</a:t>
            </a:r>
            <a:r>
              <a:rPr lang="en-US" sz="1600" dirty="0">
                <a:latin typeface="Comic Sans MS" panose="030F0902030302020204" pitchFamily="66" charset="0"/>
              </a:rPr>
              <a:t>.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</a:rPr>
              <a:t>   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 Observable h</a:t>
            </a:r>
            <a:r>
              <a:rPr lang="en-US" sz="1600" baseline="30000" dirty="0">
                <a:latin typeface="Comic Sans MS" panose="030F0902030302020204" pitchFamily="66" charset="0"/>
                <a:sym typeface="Wingdings"/>
              </a:rPr>
              <a:t>+/-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 with z &gt; 0.5 in jet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34" y="2942308"/>
            <a:ext cx="2357966" cy="106150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1020" y="460411"/>
            <a:ext cx="9165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Unique Opportunities: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Comic Sans MS" panose="030F0902030302020204" pitchFamily="66" charset="0"/>
              </a:rPr>
              <a:t>constrains TMD evolution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Comic Sans MS" panose="030F0902030302020204" pitchFamily="66" charset="0"/>
              </a:rPr>
              <a:t>are TMDs relevant in the gluon and sea-quark dominated regime?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  <a:latin typeface="Comic Sans MS" panose="030F0902030302020204" pitchFamily="66" charset="0"/>
              </a:rPr>
              <a:t>high precision data sets to test QCD concepts of factorization and universality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22F31"/>
                </a:solidFill>
                <a:latin typeface="Comic Sans MS" panose="030F0902030302020204" pitchFamily="66" charset="0"/>
                <a:sym typeface="Wingdings"/>
              </a:rPr>
              <a:t>  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answers critical to have a optimal TMD program at EIC</a:t>
            </a:r>
            <a:endParaRPr lang="en-US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259380" y="6644108"/>
            <a:ext cx="1371967" cy="210536"/>
          </a:xfrm>
        </p:spPr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2667000" y="6647464"/>
            <a:ext cx="3845653" cy="210536"/>
          </a:xfrm>
        </p:spPr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Studying non-linear effects</a:t>
            </a:r>
          </a:p>
        </p:txBody>
      </p:sp>
      <p:sp>
        <p:nvSpPr>
          <p:cNvPr id="5" name="Rectangle 16"/>
          <p:cNvSpPr txBox="1">
            <a:spLocks noChangeArrowheads="1"/>
          </p:cNvSpPr>
          <p:nvPr/>
        </p:nvSpPr>
        <p:spPr>
          <a:xfrm>
            <a:off x="125905" y="572060"/>
            <a:ext cx="6324600" cy="2362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b="0" dirty="0">
                <a:solidFill>
                  <a:srgbClr val="0000FF"/>
                </a:solidFill>
                <a:latin typeface="Comic Sans MS" panose="030F0902030302020204" pitchFamily="66" charset="0"/>
              </a:rPr>
              <a:t>Scattering of electrons off nuclei: </a:t>
            </a:r>
          </a:p>
          <a:p>
            <a:pPr eaLnBrk="1" hangingPunct="1"/>
            <a:r>
              <a:rPr lang="en-US" b="0" dirty="0">
                <a:latin typeface="Comic Sans MS" panose="030F0902030302020204" pitchFamily="66" charset="0"/>
              </a:rPr>
              <a:t>Probes interact over distances </a:t>
            </a:r>
            <a:r>
              <a:rPr lang="en-US" b="0" i="1" dirty="0">
                <a:latin typeface="Comic Sans MS" panose="030F0902030302020204" pitchFamily="66" charset="0"/>
              </a:rPr>
              <a:t>L</a:t>
            </a:r>
            <a:r>
              <a:rPr lang="en-US" b="0" dirty="0">
                <a:latin typeface="Comic Sans MS" panose="030F0902030302020204" pitchFamily="66" charset="0"/>
              </a:rPr>
              <a:t> ~ (2</a:t>
            </a:r>
            <a:r>
              <a:rPr lang="en-US" b="0" i="1" dirty="0">
                <a:latin typeface="Comic Sans MS" panose="030F0902030302020204" pitchFamily="66" charset="0"/>
              </a:rPr>
              <a:t>m</a:t>
            </a:r>
            <a:r>
              <a:rPr lang="en-US" b="0" i="1" baseline="-25000" dirty="0">
                <a:latin typeface="Comic Sans MS" panose="030F0902030302020204" pitchFamily="66" charset="0"/>
              </a:rPr>
              <a:t>N </a:t>
            </a:r>
            <a:r>
              <a:rPr lang="en-US" b="0" i="1" dirty="0">
                <a:latin typeface="Comic Sans MS" panose="030F0902030302020204" pitchFamily="66" charset="0"/>
              </a:rPr>
              <a:t>x</a:t>
            </a:r>
            <a:r>
              <a:rPr lang="en-US" b="0" dirty="0">
                <a:latin typeface="Comic Sans MS" panose="030F0902030302020204" pitchFamily="66" charset="0"/>
              </a:rPr>
              <a:t>)</a:t>
            </a:r>
            <a:r>
              <a:rPr lang="en-US" b="0" baseline="30000" dirty="0">
                <a:latin typeface="Comic Sans MS" panose="030F0902030302020204" pitchFamily="66" charset="0"/>
              </a:rPr>
              <a:t>-1</a:t>
            </a:r>
          </a:p>
          <a:p>
            <a:pPr eaLnBrk="1" hangingPunct="1"/>
            <a:r>
              <a:rPr lang="en-US" b="0" dirty="0">
                <a:latin typeface="Comic Sans MS" panose="030F0902030302020204" pitchFamily="66" charset="0"/>
              </a:rPr>
              <a:t>For </a:t>
            </a:r>
            <a:r>
              <a:rPr lang="en-US" b="0" i="1" dirty="0">
                <a:latin typeface="Comic Sans MS" panose="030F0902030302020204" pitchFamily="66" charset="0"/>
              </a:rPr>
              <a:t>L</a:t>
            </a:r>
            <a:r>
              <a:rPr lang="en-US" b="0" dirty="0">
                <a:latin typeface="Comic Sans MS" panose="030F0902030302020204" pitchFamily="66" charset="0"/>
              </a:rPr>
              <a:t> &gt; 2 R</a:t>
            </a:r>
            <a:r>
              <a:rPr lang="en-US" b="0" baseline="-25000" dirty="0">
                <a:latin typeface="Comic Sans MS" panose="030F0902030302020204" pitchFamily="66" charset="0"/>
              </a:rPr>
              <a:t>A</a:t>
            </a:r>
            <a:r>
              <a:rPr lang="en-US" b="0" dirty="0">
                <a:latin typeface="Comic Sans MS" panose="030F0902030302020204" pitchFamily="66" charset="0"/>
              </a:rPr>
              <a:t> ~ A</a:t>
            </a:r>
            <a:r>
              <a:rPr lang="en-US" b="0" baseline="30000" dirty="0">
                <a:latin typeface="Comic Sans MS" panose="030F0902030302020204" pitchFamily="66" charset="0"/>
              </a:rPr>
              <a:t>1/3</a:t>
            </a:r>
            <a:r>
              <a:rPr lang="en-US" b="0" dirty="0">
                <a:latin typeface="Comic Sans MS" panose="030F0902030302020204" pitchFamily="66" charset="0"/>
              </a:rPr>
              <a:t> probe cannot distinguish between nucleons in front or back of nucleon </a:t>
            </a:r>
          </a:p>
          <a:p>
            <a:pPr eaLnBrk="1" hangingPunct="1"/>
            <a:r>
              <a:rPr lang="en-US" b="0" dirty="0">
                <a:latin typeface="Comic Sans MS" panose="030F0902030302020204" pitchFamily="66" charset="0"/>
              </a:rPr>
              <a:t>Probe interacts </a:t>
            </a:r>
            <a:r>
              <a:rPr lang="en-US" b="0" i="1" dirty="0">
                <a:solidFill>
                  <a:srgbClr val="0000FF"/>
                </a:solidFill>
                <a:latin typeface="Comic Sans MS" panose="030F0902030302020204" pitchFamily="66" charset="0"/>
              </a:rPr>
              <a:t>coherently</a:t>
            </a:r>
            <a:r>
              <a:rPr lang="en-US" b="0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en-US" b="0" dirty="0">
                <a:latin typeface="Comic Sans MS" panose="030F0902030302020204" pitchFamily="66" charset="0"/>
              </a:rPr>
              <a:t>with all nucleons</a:t>
            </a:r>
          </a:p>
          <a:p>
            <a:pPr eaLnBrk="1" hangingPunct="1"/>
            <a:endParaRPr lang="en-US" b="0" dirty="0">
              <a:latin typeface="Comic Sans MS" panose="030F0902030302020204" pitchFamily="66" charset="0"/>
            </a:endParaRPr>
          </a:p>
          <a:p>
            <a:pPr eaLnBrk="1" hangingPunct="1"/>
            <a:endParaRPr lang="en-US" sz="2600" b="0" dirty="0">
              <a:latin typeface="Comic Sans MS" panose="030F0902030302020204" pitchFamily="66" charset="0"/>
            </a:endParaRPr>
          </a:p>
          <a:p>
            <a:pPr eaLnBrk="1" hangingPunct="1"/>
            <a:endParaRPr lang="en-US" sz="2600" b="0" dirty="0">
              <a:latin typeface="Comic Sans MS" panose="030F0902030302020204" pitchFamily="66" charset="0"/>
            </a:endParaRPr>
          </a:p>
          <a:p>
            <a:pPr eaLnBrk="1" hangingPunct="1"/>
            <a:endParaRPr lang="en-US" sz="2600" b="0" dirty="0">
              <a:latin typeface="Comic Sans MS" panose="030F0902030302020204" pitchFamily="66" charset="0"/>
            </a:endParaRPr>
          </a:p>
          <a:p>
            <a:pPr eaLnBrk="1" hangingPunct="1"/>
            <a:endParaRPr lang="en-US" sz="2600" b="0" dirty="0">
              <a:latin typeface="Comic Sans MS" panose="030F0902030302020204" pitchFamily="66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848333" y="3661957"/>
            <a:ext cx="17145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51108" y="3611157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200">
              <a:latin typeface="Times New Roman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47383" y="4131857"/>
            <a:ext cx="37433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Nuclear </a:t>
            </a:r>
            <a:r>
              <a:rPr lang="ja-JP" alt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“</a:t>
            </a:r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Oomph</a:t>
            </a:r>
            <a:r>
              <a:rPr lang="ja-JP" alt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”</a:t>
            </a:r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 Factor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Pocket Formula:</a:t>
            </a:r>
          </a:p>
        </p:txBody>
      </p:sp>
      <p:pic>
        <p:nvPicPr>
          <p:cNvPr id="9" name="Picture 17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783" y="726669"/>
            <a:ext cx="16097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71671" y="5404695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x-none" sz="2400" dirty="0">
                <a:solidFill>
                  <a:srgbClr val="0000FF"/>
                </a:solidFill>
                <a:latin typeface="Comic Sans MS" panose="030F0902030302020204" pitchFamily="66" charset="0"/>
              </a:rPr>
              <a:t>Enhancement of </a:t>
            </a:r>
            <a:r>
              <a:rPr lang="en-US" altLang="x-none" sz="2400" i="1" dirty="0">
                <a:solidFill>
                  <a:srgbClr val="0000FF"/>
                </a:solidFill>
                <a:latin typeface="Comic Sans MS" panose="030F0902030302020204" pitchFamily="66" charset="0"/>
              </a:rPr>
              <a:t>Q</a:t>
            </a:r>
            <a:r>
              <a:rPr lang="en-US" altLang="x-none" sz="2400" i="1" baseline="-25000" dirty="0">
                <a:solidFill>
                  <a:srgbClr val="0000FF"/>
                </a:solidFill>
                <a:latin typeface="Comic Sans MS" panose="030F0902030302020204" pitchFamily="66" charset="0"/>
              </a:rPr>
              <a:t>S</a:t>
            </a:r>
            <a:r>
              <a:rPr lang="en-US" altLang="x-none" sz="2400" dirty="0">
                <a:solidFill>
                  <a:srgbClr val="0000FF"/>
                </a:solidFill>
                <a:latin typeface="Comic Sans MS" panose="030F0902030302020204" pitchFamily="66" charset="0"/>
              </a:rPr>
              <a:t> with A </a:t>
            </a:r>
            <a:r>
              <a:rPr lang="en-US" altLang="x-none" sz="2400" dirty="0">
                <a:latin typeface="Comic Sans MS" panose="030F0902030302020204" pitchFamily="66" charset="0"/>
                <a:sym typeface="Symbol" charset="2"/>
              </a:rPr>
              <a:t></a:t>
            </a:r>
            <a:r>
              <a:rPr lang="en-US" altLang="x-none" sz="2400" dirty="0">
                <a:latin typeface="Comic Sans MS" panose="030F0902030302020204" pitchFamily="66" charset="0"/>
              </a:rPr>
              <a:t> non-linear QCD regime reached at significantly lower energy in A than in proton</a:t>
            </a:r>
          </a:p>
        </p:txBody>
      </p:sp>
      <p:graphicFrame>
        <p:nvGraphicFramePr>
          <p:cNvPr id="11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724294"/>
              </p:ext>
            </p:extLst>
          </p:nvPr>
        </p:nvGraphicFramePr>
        <p:xfrm>
          <a:off x="4046606" y="4003675"/>
          <a:ext cx="274320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3" name="Equation" r:id="rId4" imgW="16711111" imgH="6044444" progId="Equation.DSMT4">
                  <p:embed/>
                </p:oleObj>
              </mc:Choice>
              <mc:Fallback>
                <p:oleObj name="Equation" r:id="rId4" imgW="16711111" imgH="6044444" progId="Equation.DSMT4">
                  <p:embed/>
                  <p:pic>
                    <p:nvPicPr>
                      <p:cNvPr id="11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606" y="4003675"/>
                        <a:ext cx="2743200" cy="9921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949688"/>
              </p:ext>
            </p:extLst>
          </p:nvPr>
        </p:nvGraphicFramePr>
        <p:xfrm>
          <a:off x="323583" y="2936469"/>
          <a:ext cx="807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4" name="Equation" r:id="rId6" imgW="18285714" imgH="1726984" progId="Equation.DSMT4">
                  <p:embed/>
                </p:oleObj>
              </mc:Choice>
              <mc:Fallback>
                <p:oleObj name="Equation" r:id="rId6" imgW="18285714" imgH="1726984" progId="Equation.DSMT4">
                  <p:embed/>
                  <p:pic>
                    <p:nvPicPr>
                      <p:cNvPr id="12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83" y="2936469"/>
                        <a:ext cx="807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37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Forward upgrade performance</a:t>
            </a:r>
          </a:p>
        </p:txBody>
      </p:sp>
      <p:pic>
        <p:nvPicPr>
          <p:cNvPr id="8" name="Picture 7" descr="pTSmearing_Pythia_Eta4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/>
          <a:stretch/>
        </p:blipFill>
        <p:spPr bwMode="auto">
          <a:xfrm>
            <a:off x="130386" y="503661"/>
            <a:ext cx="2651760" cy="1668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Content Placeholder 3" descr="pTSmearing_Pythia_Eta5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6615" r="-900"/>
          <a:stretch/>
        </p:blipFill>
        <p:spPr bwMode="auto">
          <a:xfrm>
            <a:off x="140547" y="2166197"/>
            <a:ext cx="2682240" cy="1678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zSmearingPythia_Eta4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6"/>
          <a:stretch/>
        </p:blipFill>
        <p:spPr bwMode="auto">
          <a:xfrm>
            <a:off x="2721187" y="500802"/>
            <a:ext cx="2651760" cy="1673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Content Placeholder 3" descr="zSmearingPythia_Eta5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7068" r="-2728"/>
          <a:stretch/>
        </p:blipFill>
        <p:spPr bwMode="auto">
          <a:xfrm>
            <a:off x="2722877" y="2178791"/>
            <a:ext cx="2733040" cy="1670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0867" y="3886200"/>
            <a:ext cx="26985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Comic Sans MS" panose="030F0902030302020204" pitchFamily="66" charset="0"/>
              </a:rPr>
              <a:t>Transverse momentum smearing for reconstructed </a:t>
            </a:r>
          </a:p>
          <a:p>
            <a:r>
              <a:rPr lang="en-US" sz="800" dirty="0">
                <a:effectLst/>
                <a:latin typeface="Comic Sans MS" panose="030F0902030302020204" pitchFamily="66" charset="0"/>
              </a:rPr>
              <a:t>jets compared to that of the associated </a:t>
            </a:r>
            <a:r>
              <a:rPr lang="en-US" sz="800" dirty="0" err="1">
                <a:effectLst/>
                <a:latin typeface="Comic Sans MS" panose="030F0902030302020204" pitchFamily="66" charset="0"/>
              </a:rPr>
              <a:t>parton</a:t>
            </a:r>
            <a:r>
              <a:rPr lang="en-US" sz="800" dirty="0">
                <a:effectLst/>
                <a:latin typeface="Comic Sans MS" panose="030F0902030302020204" pitchFamily="66" charset="0"/>
              </a:rPr>
              <a:t>. </a:t>
            </a:r>
          </a:p>
          <a:p>
            <a:r>
              <a:rPr lang="en-US" sz="800" dirty="0">
                <a:effectLst/>
                <a:latin typeface="Comic Sans MS" panose="030F0902030302020204" pitchFamily="66" charset="0"/>
              </a:rPr>
              <a:t>The upper figure shows the smearing for jets </a:t>
            </a:r>
          </a:p>
          <a:p>
            <a:r>
              <a:rPr lang="en-US" sz="800" dirty="0">
                <a:effectLst/>
                <a:latin typeface="Comic Sans MS" panose="030F0902030302020204" pitchFamily="66" charset="0"/>
              </a:rPr>
              <a:t>with 2&lt;h&lt;3 and the lower for those with 3&lt;</a:t>
            </a:r>
            <a:r>
              <a:rPr lang="en-US" sz="800" dirty="0">
                <a:effectLst/>
                <a:latin typeface="Comic Sans MS" panose="030F0902030302020204" pitchFamily="66" charset="0"/>
                <a:cs typeface="Symbol" charset="2"/>
              </a:rPr>
              <a:t>h</a:t>
            </a:r>
            <a:r>
              <a:rPr lang="en-US" sz="800" dirty="0">
                <a:effectLst/>
                <a:latin typeface="Comic Sans MS" panose="030F0902030302020204" pitchFamily="66" charset="0"/>
              </a:rPr>
              <a:t>&lt;4. </a:t>
            </a:r>
            <a:endParaRPr lang="en-US" sz="800" dirty="0">
              <a:latin typeface="Comic Sans MS" panose="030F09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0200" y="3894666"/>
            <a:ext cx="2585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effectLst/>
                <a:latin typeface="Comic Sans MS" panose="030F0902030302020204" pitchFamily="66" charset="0"/>
              </a:rPr>
              <a:t>Smearing of </a:t>
            </a:r>
            <a:r>
              <a:rPr lang="en-US" sz="800" i="1" dirty="0">
                <a:effectLst/>
                <a:latin typeface="Comic Sans MS" panose="030F0902030302020204" pitchFamily="66" charset="0"/>
              </a:rPr>
              <a:t>z</a:t>
            </a:r>
            <a:r>
              <a:rPr lang="en-US" sz="800" dirty="0">
                <a:effectLst/>
                <a:latin typeface="Comic Sans MS" panose="030F0902030302020204" pitchFamily="66" charset="0"/>
              </a:rPr>
              <a:t>, the fractional momentum of </a:t>
            </a:r>
          </a:p>
          <a:p>
            <a:r>
              <a:rPr lang="en-US" sz="800" dirty="0">
                <a:effectLst/>
                <a:latin typeface="Comic Sans MS" panose="030F0902030302020204" pitchFamily="66" charset="0"/>
              </a:rPr>
              <a:t>the outgoing </a:t>
            </a:r>
            <a:r>
              <a:rPr lang="en-US" sz="800" dirty="0" err="1">
                <a:effectLst/>
                <a:latin typeface="Comic Sans MS" panose="030F0902030302020204" pitchFamily="66" charset="0"/>
              </a:rPr>
              <a:t>parton</a:t>
            </a:r>
            <a:r>
              <a:rPr lang="en-US" sz="800" dirty="0">
                <a:effectLst/>
                <a:latin typeface="Comic Sans MS" panose="030F0902030302020204" pitchFamily="66" charset="0"/>
              </a:rPr>
              <a:t>/jet carried by the outgoing </a:t>
            </a:r>
          </a:p>
          <a:p>
            <a:r>
              <a:rPr lang="en-US" sz="800" dirty="0">
                <a:effectLst/>
                <a:latin typeface="Comic Sans MS" panose="030F0902030302020204" pitchFamily="66" charset="0"/>
              </a:rPr>
              <a:t>hadron. The upper figure shows the smearing </a:t>
            </a:r>
          </a:p>
          <a:p>
            <a:r>
              <a:rPr lang="en-US" sz="800" dirty="0">
                <a:effectLst/>
                <a:latin typeface="Comic Sans MS" panose="030F0902030302020204" pitchFamily="66" charset="0"/>
              </a:rPr>
              <a:t>for jets with 2&lt;h&lt;3 and the lower figure for </a:t>
            </a:r>
          </a:p>
          <a:p>
            <a:r>
              <a:rPr lang="en-US" sz="800" dirty="0">
                <a:effectLst/>
                <a:latin typeface="Comic Sans MS" panose="030F0902030302020204" pitchFamily="66" charset="0"/>
              </a:rPr>
              <a:t>jets with 3&lt;h&lt;4. </a:t>
            </a:r>
            <a:endParaRPr lang="en-US" sz="800" dirty="0">
              <a:latin typeface="Comic Sans MS" panose="030F0902030302020204" pitchFamily="66" charset="0"/>
            </a:endParaRPr>
          </a:p>
        </p:txBody>
      </p:sp>
      <p:pic>
        <p:nvPicPr>
          <p:cNvPr id="14" name="officeArt objec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54" y="657860"/>
            <a:ext cx="3607646" cy="34823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Picture 1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2" r="9858"/>
          <a:stretch/>
        </p:blipFill>
        <p:spPr bwMode="auto">
          <a:xfrm>
            <a:off x="122334" y="4644923"/>
            <a:ext cx="4107180" cy="2004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54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20271-2BED-154A-A91D-E823A11BD3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36946-BAC6-1E43-995C-6B69382AD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/>
              <a:t>The objectives of the STAR Forward upgrade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588963"/>
            <a:ext cx="9144000" cy="473075"/>
          </a:xfrm>
        </p:spPr>
        <p:txBody>
          <a:bodyPr/>
          <a:lstStyle/>
          <a:p>
            <a:r>
              <a:rPr lang="en-US" b="0" dirty="0"/>
              <a:t>unique measurements to answer the hot questions in cold QCD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58005" y="1185616"/>
            <a:ext cx="6046399" cy="119840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b="0" dirty="0">
                <a:latin typeface="Comic Sans MS"/>
                <a:cs typeface="Comic Sans MS"/>
              </a:rPr>
              <a:t>How are the sea quarks and gluons, and their spins, </a:t>
            </a:r>
            <a:r>
              <a:rPr lang="en-US" sz="1800" b="0" dirty="0">
                <a:solidFill>
                  <a:srgbClr val="0000FF"/>
                </a:solidFill>
                <a:latin typeface="Comic Sans MS"/>
                <a:cs typeface="Comic Sans MS"/>
              </a:rPr>
              <a:t>distributed in space and momentum </a:t>
            </a:r>
            <a:r>
              <a:rPr lang="en-US" sz="1800" b="0" dirty="0">
                <a:latin typeface="Comic Sans MS"/>
                <a:cs typeface="Comic Sans MS"/>
              </a:rPr>
              <a:t>inside the nucleon? 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b="0" dirty="0">
                <a:latin typeface="Comic Sans MS"/>
                <a:cs typeface="Comic Sans MS"/>
              </a:rPr>
              <a:t>How do the </a:t>
            </a:r>
            <a:r>
              <a:rPr lang="en-US" sz="1800" b="0" dirty="0">
                <a:solidFill>
                  <a:srgbClr val="0000FF"/>
                </a:solidFill>
                <a:latin typeface="Comic Sans MS"/>
                <a:cs typeface="Comic Sans MS"/>
              </a:rPr>
              <a:t>nucleon properties emerge </a:t>
            </a:r>
            <a:r>
              <a:rPr lang="en-US" sz="1800" b="0" dirty="0">
                <a:latin typeface="Comic Sans MS"/>
                <a:cs typeface="Comic Sans MS"/>
              </a:rPr>
              <a:t>from them and their interactions?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alphaModFix/>
          </a:blip>
          <a:srcRect/>
          <a:stretch>
            <a:fillRect/>
          </a:stretch>
        </p:blipFill>
        <p:spPr bwMode="auto">
          <a:xfrm>
            <a:off x="6204404" y="1181543"/>
            <a:ext cx="2717483" cy="116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68441" y="2372154"/>
            <a:ext cx="8353446" cy="2133918"/>
            <a:chOff x="461897" y="4992849"/>
            <a:chExt cx="8353446" cy="2133918"/>
          </a:xfrm>
        </p:grpSpPr>
        <p:sp>
          <p:nvSpPr>
            <p:cNvPr id="10" name="TextBox 9"/>
            <p:cNvSpPr txBox="1"/>
            <p:nvPr/>
          </p:nvSpPr>
          <p:spPr>
            <a:xfrm>
              <a:off x="3669830" y="4992849"/>
              <a:ext cx="5145513" cy="213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color-charged quarks and gluons, and colorless jets,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interact with a nuclear medium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?</a:t>
              </a:r>
            </a:p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the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confined hadronic states emerge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from these quarks and gluons? </a:t>
              </a:r>
            </a:p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the quark-gluon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interactions create nuclear binding?</a:t>
              </a:r>
            </a:p>
          </p:txBody>
        </p:sp>
        <p:pic>
          <p:nvPicPr>
            <p:cNvPr id="11" name="Picture 2" descr="hadronization.eps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583"/>
            <a:stretch/>
          </p:blipFill>
          <p:spPr bwMode="auto">
            <a:xfrm>
              <a:off x="461897" y="5100469"/>
              <a:ext cx="2792365" cy="162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6349" y="4150070"/>
            <a:ext cx="8834556" cy="2658486"/>
            <a:chOff x="86349" y="3619000"/>
            <a:chExt cx="8834556" cy="265848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5141" y="5471041"/>
              <a:ext cx="1325228" cy="800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7749" y="5471041"/>
              <a:ext cx="1372981" cy="8064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926396" y="4996054"/>
              <a:ext cx="10893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gluon 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emission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17749" y="4995191"/>
              <a:ext cx="2003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omic Sans MS"/>
                  <a:cs typeface="Comic Sans MS"/>
                </a:rPr>
                <a:t>gluon recombination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10257" y="5509141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80"/>
                  </a:solidFill>
                  <a:latin typeface="Comic Sans MS"/>
                  <a:cs typeface="Comic Sans MS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349" y="3891109"/>
              <a:ext cx="4914385" cy="208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does a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dense nuclear environment affect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the quarks and gluons, their correlations, and their interactions?</a:t>
              </a:r>
            </a:p>
            <a:p>
              <a:pPr>
                <a:spcBef>
                  <a:spcPts val="400"/>
                </a:spcBef>
              </a:pP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What happens to the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gluon density in nuclei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? Does it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saturate at high energy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, giving rise to a </a:t>
              </a:r>
              <a:r>
                <a:rPr lang="en-US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gluonic matter with universal properties </a:t>
              </a:r>
              <a:r>
                <a:rPr lang="en-US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in all nuclei, even the proton?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2689" y="3619000"/>
              <a:ext cx="1674255" cy="16993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423939" y="5752266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80"/>
                  </a:solidFill>
                  <a:latin typeface="Comic Sans MS"/>
                  <a:cs typeface="Comic Sans MS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1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physics in A+A collisions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2332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Goal :</a:t>
            </a:r>
            <a:r>
              <a:rPr lang="en-US" b="0" dirty="0">
                <a:latin typeface="Comic Sans MS" panose="030F0902030302020204" pitchFamily="66" charset="0"/>
              </a:rPr>
              <a:t> Measurements of global observables in heavy ion collisions over wide range </a:t>
            </a:r>
          </a:p>
          <a:p>
            <a:r>
              <a:rPr lang="en-US" b="0" dirty="0">
                <a:latin typeface="Comic Sans MS" panose="030F0902030302020204" pitchFamily="66" charset="0"/>
              </a:rPr>
              <a:t>           of rapidity at RHIC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0" dirty="0">
                <a:latin typeface="Comic Sans MS" panose="030F0902030302020204" pitchFamily="66" charset="0"/>
              </a:rPr>
              <a:t>Constraining longitudinal structure of the initial stages of HICs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0" dirty="0">
                <a:latin typeface="Comic Sans MS" panose="030F0902030302020204" pitchFamily="66" charset="0"/>
              </a:rPr>
              <a:t>Constraining the temperature dependence profile of transport parameters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22" t="6535" r="12086"/>
          <a:stretch/>
        </p:blipFill>
        <p:spPr>
          <a:xfrm>
            <a:off x="6773333" y="1727194"/>
            <a:ext cx="2370667" cy="22317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6756404" y="1625602"/>
            <a:ext cx="1820333" cy="5249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332138" y="1380066"/>
            <a:ext cx="401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1532456"/>
            <a:ext cx="7087197" cy="1032934"/>
            <a:chOff x="0" y="1532456"/>
            <a:chExt cx="7087197" cy="1032934"/>
          </a:xfrm>
        </p:grpSpPr>
        <p:sp>
          <p:nvSpPr>
            <p:cNvPr id="11" name="TextBox 10"/>
            <p:cNvSpPr txBox="1"/>
            <p:nvPr/>
          </p:nvSpPr>
          <p:spPr>
            <a:xfrm>
              <a:off x="0" y="1532456"/>
              <a:ext cx="70871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Till today:</a:t>
              </a:r>
            </a:p>
            <a:p>
              <a:r>
                <a:rPr lang="en-US" b="0" dirty="0">
                  <a:latin typeface="Comic Sans MS" panose="030F0902030302020204" pitchFamily="66" charset="0"/>
                </a:rPr>
                <a:t>Sparse RHIC data for higher order flow harmonics (v</a:t>
              </a:r>
              <a:r>
                <a:rPr lang="en-US" b="0" baseline="-25000" dirty="0">
                  <a:latin typeface="Comic Sans MS" panose="030F0902030302020204" pitchFamily="66" charset="0"/>
                </a:rPr>
                <a:t>3</a:t>
              </a:r>
              <a:r>
                <a:rPr lang="en-US" b="0" dirty="0">
                  <a:latin typeface="Comic Sans MS" panose="030F0902030302020204" pitchFamily="66" charset="0"/>
                </a:rPr>
                <a:t>, v</a:t>
              </a:r>
              <a:r>
                <a:rPr lang="en-US" b="0" baseline="-25000" dirty="0">
                  <a:latin typeface="Comic Sans MS" panose="030F0902030302020204" pitchFamily="66" charset="0"/>
                </a:rPr>
                <a:t>4</a:t>
              </a:r>
              <a:r>
                <a:rPr lang="en-US" b="0" dirty="0">
                  <a:latin typeface="Comic Sans MS" panose="030F0902030302020204" pitchFamily="66" charset="0"/>
                </a:rPr>
                <a:t>, v</a:t>
              </a:r>
              <a:r>
                <a:rPr lang="en-US" b="0" baseline="-25000" dirty="0">
                  <a:latin typeface="Comic Sans MS" panose="030F0902030302020204" pitchFamily="66" charset="0"/>
                </a:rPr>
                <a:t>5</a:t>
              </a:r>
              <a:r>
                <a:rPr lang="en-US" b="0" dirty="0">
                  <a:latin typeface="Comic Sans MS" panose="030F0902030302020204" pitchFamily="66" charset="0"/>
                </a:rPr>
                <a:t>) &amp; </a:t>
              </a:r>
            </a:p>
            <a:p>
              <a:r>
                <a:rPr lang="en-US" b="0" dirty="0">
                  <a:latin typeface="Comic Sans MS" panose="030F0902030302020204" pitchFamily="66" charset="0"/>
                </a:rPr>
                <a:t>rapidity density correlations/fluctuations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4891350"/>
                </p:ext>
              </p:extLst>
            </p:nvPr>
          </p:nvGraphicFramePr>
          <p:xfrm>
            <a:off x="4555067" y="2055274"/>
            <a:ext cx="748894" cy="510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47" name="Equation" r:id="rId4" imgW="876300" imgH="596900" progId="Equation.DSMT4">
                    <p:embed/>
                  </p:oleObj>
                </mc:Choice>
                <mc:Fallback>
                  <p:oleObj name="Equation" r:id="rId4" imgW="876300" imgH="596900" progId="Equation.DSMT4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555067" y="2055274"/>
                          <a:ext cx="748894" cy="5101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/>
          <p:cNvGrpSpPr/>
          <p:nvPr/>
        </p:nvGrpSpPr>
        <p:grpSpPr>
          <a:xfrm>
            <a:off x="0" y="2455325"/>
            <a:ext cx="3361267" cy="2209249"/>
            <a:chOff x="0" y="2531528"/>
            <a:chExt cx="3361267" cy="22092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31528"/>
              <a:ext cx="3361267" cy="220924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15533" y="3589860"/>
              <a:ext cx="675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iTPC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2662" y="3852325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fSTAR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00206" y="2607724"/>
              <a:ext cx="17491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800" b="0" dirty="0" err="1"/>
                <a:t>Phys</a:t>
              </a:r>
              <a:r>
                <a:rPr lang="da-DK" sz="800" b="0" dirty="0"/>
                <a:t> Rev C 72, 051901(R) (2005)</a:t>
              </a:r>
              <a:endParaRPr lang="en-US" sz="8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352798" y="2556920"/>
            <a:ext cx="52245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Why do we need wider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window in rapidity?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Comic Sans MS" panose="030F0902030302020204" pitchFamily="66" charset="0"/>
              </a:rPr>
              <a:t>Flow like correlations are </a:t>
            </a:r>
          </a:p>
          <a:p>
            <a:pPr>
              <a:buClr>
                <a:srgbClr val="0000FF"/>
              </a:buClr>
            </a:pPr>
            <a:r>
              <a:rPr lang="en-US" sz="1600" b="0" dirty="0">
                <a:latin typeface="Comic Sans MS" panose="030F0902030302020204" pitchFamily="66" charset="0"/>
              </a:rPr>
              <a:t>     early time long-range </a:t>
            </a:r>
            <a:r>
              <a:rPr lang="en-US" sz="1600" b="0" dirty="0">
                <a:latin typeface="Comic Sans MS" panose="030F0902030302020204" pitchFamily="66" charset="0"/>
                <a:sym typeface="Wingdings"/>
              </a:rPr>
              <a:t> large </a:t>
            </a:r>
            <a:r>
              <a:rPr lang="en-US" sz="1600" b="0" dirty="0">
                <a:latin typeface="Comic Sans MS" panose="030F0902030302020204" pitchFamily="66" charset="0"/>
                <a:cs typeface="Symbol" charset="2"/>
                <a:sym typeface="Wingdings"/>
              </a:rPr>
              <a:t>Dh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b="0" dirty="0">
                <a:latin typeface="Comic Sans MS" panose="030F0902030302020204" pitchFamily="66" charset="0"/>
              </a:rPr>
              <a:t>Background comes from Jets &amp; non-flow</a:t>
            </a:r>
          </a:p>
          <a:p>
            <a:pPr>
              <a:buClr>
                <a:srgbClr val="0000FF"/>
              </a:buClr>
            </a:pPr>
            <a:r>
              <a:rPr lang="en-US" sz="1600" b="0" dirty="0">
                <a:latin typeface="Comic Sans MS" panose="030F0902030302020204" pitchFamily="66" charset="0"/>
                <a:sym typeface="Wingdings"/>
              </a:rPr>
              <a:t>      small </a:t>
            </a:r>
            <a:r>
              <a:rPr lang="en-US" sz="1600" b="0" dirty="0">
                <a:latin typeface="Comic Sans MS" panose="030F0902030302020204" pitchFamily="66" charset="0"/>
                <a:cs typeface="Symbol" charset="2"/>
                <a:sym typeface="Wingdings"/>
              </a:rPr>
              <a:t>Dh</a:t>
            </a:r>
          </a:p>
          <a:p>
            <a:r>
              <a:rPr lang="en-US" sz="1600" b="0" dirty="0">
                <a:solidFill>
                  <a:srgbClr val="0000FF"/>
                </a:solidFill>
                <a:latin typeface="Comic Sans MS" panose="030F0902030302020204" pitchFamily="66" charset="0"/>
              </a:rPr>
              <a:t>Precise extraction of flow (azimuthal correlations) </a:t>
            </a:r>
          </a:p>
          <a:p>
            <a:r>
              <a:rPr lang="en-US" sz="1600" b="0" dirty="0">
                <a:solidFill>
                  <a:srgbClr val="0000FF"/>
                </a:solidFill>
                <a:latin typeface="Comic Sans MS" panose="030F0902030302020204" pitchFamily="66" charset="0"/>
              </a:rPr>
              <a:t>requires measurements over wide window of rapidity</a:t>
            </a:r>
            <a:endParaRPr lang="en-US" sz="1600" dirty="0">
              <a:solidFill>
                <a:srgbClr val="0000FF"/>
              </a:solidFill>
              <a:latin typeface="Comic Sans MS" panose="030F0902030302020204" pitchFamily="66" charset="0"/>
              <a:cs typeface="Symbol" charset="2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00" y="4741329"/>
            <a:ext cx="3060700" cy="210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96" y="4722813"/>
            <a:ext cx="3054350" cy="2133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4500" y="5029200"/>
            <a:ext cx="2690408" cy="1579033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4006"/>
              </p:ext>
            </p:extLst>
          </p:nvPr>
        </p:nvGraphicFramePr>
        <p:xfrm>
          <a:off x="3297766" y="5353051"/>
          <a:ext cx="2222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8" name="Equation" r:id="rId10" imgW="2222500" imgH="469900" progId="Equation.DSMT4">
                  <p:embed/>
                </p:oleObj>
              </mc:Choice>
              <mc:Fallback>
                <p:oleObj name="Equation" r:id="rId10" imgW="2222500" imgH="46990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97766" y="5353051"/>
                        <a:ext cx="22225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4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physics in A+</a:t>
            </a:r>
            <a:r>
              <a:rPr lang="en-US"/>
              <a:t>A collisions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91067"/>
            <a:ext cx="915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Comic Sans MS" panose="030F0902030302020204" pitchFamily="66" charset="0"/>
              </a:rPr>
              <a:t>Long-range two particle correlations are of great interest </a:t>
            </a:r>
            <a:r>
              <a:rPr lang="en-US" b="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ridge in small systems</a:t>
            </a:r>
            <a:endParaRPr lang="en-US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1" y="889000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Rapidity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 x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5" y="1236134"/>
            <a:ext cx="4140200" cy="13090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9866" y="1049867"/>
            <a:ext cx="17748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 err="1"/>
              <a:t>Schenke</a:t>
            </a:r>
            <a:r>
              <a:rPr lang="en-US" sz="800" b="0" dirty="0"/>
              <a:t>, </a:t>
            </a:r>
            <a:r>
              <a:rPr lang="en-US" sz="800" b="0" dirty="0" err="1"/>
              <a:t>Schlichting</a:t>
            </a:r>
            <a:r>
              <a:rPr lang="en-US" sz="800" b="0" dirty="0"/>
              <a:t> 1605.07158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4207932" y="982132"/>
            <a:ext cx="4834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Comic Sans MS" panose="030F0902030302020204" pitchFamily="66" charset="0"/>
              </a:rPr>
              <a:t>Rapidity evolutions → predictions of non-linear regime of High energy QCD effective theory (CGC)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b="0" dirty="0">
                <a:latin typeface="Comic Sans MS" panose="030F0902030302020204" pitchFamily="66" charset="0"/>
              </a:rPr>
              <a:t>LHC data provide constrains for BK,   </a:t>
            </a:r>
          </a:p>
          <a:p>
            <a:r>
              <a:rPr lang="en-US" b="0" dirty="0">
                <a:latin typeface="Comic Sans MS" panose="030F0902030302020204" pitchFamily="66" charset="0"/>
              </a:rPr>
              <a:t>    JIMWLK, RHIC data will provide test</a:t>
            </a:r>
            <a:endParaRPr lang="en-US" dirty="0">
              <a:latin typeface="Comic Sans MS" panose="030F0902030302020204" pitchFamily="66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929691"/>
              </p:ext>
            </p:extLst>
          </p:nvPr>
        </p:nvGraphicFramePr>
        <p:xfrm>
          <a:off x="1756832" y="3312585"/>
          <a:ext cx="2222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1" name="Equation" r:id="rId4" imgW="2222500" imgH="469900" progId="Equation.DSMT4">
                  <p:embed/>
                </p:oleObj>
              </mc:Choice>
              <mc:Fallback>
                <p:oleObj name="Equation" r:id="rId4" imgW="2222500" imgH="4699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832" y="3312585"/>
                        <a:ext cx="22225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035163"/>
              </p:ext>
            </p:extLst>
          </p:nvPr>
        </p:nvGraphicFramePr>
        <p:xfrm>
          <a:off x="1706033" y="2664883"/>
          <a:ext cx="18161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2" name="Equation" r:id="rId6" imgW="1816100" imgH="647700" progId="Equation.DSMT4">
                  <p:embed/>
                </p:oleObj>
              </mc:Choice>
              <mc:Fallback>
                <p:oleObj name="Equation" r:id="rId6" imgW="1816100" imgH="6477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06033" y="2664883"/>
                        <a:ext cx="18161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7000" y="2777067"/>
            <a:ext cx="164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Observables: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t="3611"/>
          <a:stretch/>
        </p:blipFill>
        <p:spPr>
          <a:xfrm>
            <a:off x="4165600" y="2406869"/>
            <a:ext cx="2687144" cy="23653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11438" y="2616200"/>
            <a:ext cx="1834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latin typeface="Comic Sans MS" panose="030F0902030302020204" pitchFamily="66" charset="0"/>
              </a:rPr>
              <a:t>Stronger</a:t>
            </a:r>
          </a:p>
          <a:p>
            <a:pPr algn="ctr"/>
            <a:r>
              <a:rPr lang="en-US" b="0" dirty="0">
                <a:latin typeface="Comic Sans MS" panose="030F0902030302020204" pitchFamily="66" charset="0"/>
              </a:rPr>
              <a:t>De-correlation</a:t>
            </a:r>
          </a:p>
          <a:p>
            <a:pPr algn="ctr"/>
            <a:r>
              <a:rPr lang="en-US" b="0" dirty="0">
                <a:latin typeface="Comic Sans MS" panose="030F0902030302020204" pitchFamily="66" charset="0"/>
              </a:rPr>
              <a:t>predicted at</a:t>
            </a:r>
          </a:p>
          <a:p>
            <a:pPr algn="ctr"/>
            <a:r>
              <a:rPr lang="en-US" b="0" dirty="0">
                <a:latin typeface="Comic Sans MS" panose="030F0902030302020204" pitchFamily="66" charset="0"/>
              </a:rPr>
              <a:t>RHIC than LHC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4538" t="2616"/>
          <a:stretch/>
        </p:blipFill>
        <p:spPr>
          <a:xfrm>
            <a:off x="380998" y="3890622"/>
            <a:ext cx="2513844" cy="2965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t="1186" b="1"/>
          <a:stretch/>
        </p:blipFill>
        <p:spPr>
          <a:xfrm>
            <a:off x="351367" y="3896059"/>
            <a:ext cx="2546096" cy="29796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9833" y="4136156"/>
            <a:ext cx="1003300" cy="2355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2034" y="4766651"/>
            <a:ext cx="1756834" cy="17111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69999" y="3835407"/>
            <a:ext cx="162095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800" b="0" dirty="0"/>
              <a:t>L. Adamczyk et al 1701.06497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5952067" y="4870079"/>
            <a:ext cx="31935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Comic Sans MS" panose="030F0902030302020204" pitchFamily="66" charset="0"/>
              </a:rPr>
              <a:t>Measurement from STAR </a:t>
            </a:r>
          </a:p>
          <a:p>
            <a:r>
              <a:rPr lang="en-US" b="0" dirty="0">
                <a:solidFill>
                  <a:srgbClr val="0000FF"/>
                </a:solidFill>
                <a:latin typeface="Comic Sans MS" panose="030F0902030302020204" pitchFamily="66" charset="0"/>
              </a:rPr>
              <a:t>with existing detectors 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Comic Sans MS" panose="030F0902030302020204" pitchFamily="66" charset="0"/>
              </a:rPr>
              <a:t>Hint of longitudinal 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Comic Sans MS" panose="030F0902030302020204" pitchFamily="66" charset="0"/>
              </a:rPr>
              <a:t>    de-correlations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Comic Sans MS" panose="030F0902030302020204" pitchFamily="66" charset="0"/>
              </a:rPr>
              <a:t>Wider </a:t>
            </a:r>
            <a:r>
              <a:rPr lang="en-US" b="0" dirty="0" err="1">
                <a:latin typeface="Comic Sans MS" panose="030F0902030302020204" pitchFamily="66" charset="0"/>
              </a:rPr>
              <a:t>Δη</a:t>
            </a:r>
            <a:r>
              <a:rPr lang="en-US" b="0" dirty="0">
                <a:latin typeface="Comic Sans MS" panose="030F0902030302020204" pitchFamily="66" charset="0"/>
              </a:rPr>
              <a:t> can probe this 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Comic Sans MS" panose="030F0902030302020204" pitchFamily="66" charset="0"/>
              </a:rPr>
              <a:t>     in more details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94F8FF-158B-A843-9995-D850B2C911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5598" y="2394386"/>
            <a:ext cx="2666126" cy="24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 animBg="1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Summary of forward </a:t>
            </a:r>
            <a:r>
              <a:rPr lang="en-US" sz="2400" cap="none" dirty="0"/>
              <a:t>AA </a:t>
            </a:r>
            <a:r>
              <a:rPr lang="en-US" sz="2400" dirty="0"/>
              <a:t>measurements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9144000" cy="3037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C85AB-73DA-0B49-8AD1-00E425333D45}"/>
              </a:ext>
            </a:extLst>
          </p:cNvPr>
          <p:cNvSpPr txBox="1"/>
          <p:nvPr/>
        </p:nvSpPr>
        <p:spPr>
          <a:xfrm>
            <a:off x="95693" y="3692009"/>
            <a:ext cx="841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New Possibility: Global Lambda Polarization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hopefully many more will come</a:t>
            </a:r>
            <a:endParaRPr lang="en-US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FD1CB-4B52-2D4D-9F2D-A3A94298219D}"/>
              </a:ext>
            </a:extLst>
          </p:cNvPr>
          <p:cNvSpPr txBox="1"/>
          <p:nvPr/>
        </p:nvSpPr>
        <p:spPr>
          <a:xfrm>
            <a:off x="127590" y="4051005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Can reconstruct Lambda in pp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2EB4C7-0D72-B24C-BBBF-B1F198281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1" y="4383456"/>
            <a:ext cx="3232298" cy="2474543"/>
          </a:xfrm>
          <a:prstGeom prst="rect">
            <a:avLst/>
          </a:prstGeom>
        </p:spPr>
      </p:pic>
      <p:sp>
        <p:nvSpPr>
          <p:cNvPr id="11" name="AutoShape 49">
            <a:extLst>
              <a:ext uri="{FF2B5EF4-FFF2-40B4-BE49-F238E27FC236}">
                <a16:creationId xmlns:a16="http://schemas.microsoft.com/office/drawing/2014/main" id="{65EC0EED-B4A5-FD40-A0E3-B6F9F3804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827" y="4800518"/>
            <a:ext cx="858480" cy="579556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00FF"/>
              </a:gs>
              <a:gs pos="50000">
                <a:schemeClr val="accent3"/>
              </a:gs>
              <a:gs pos="100000">
                <a:srgbClr val="3366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D357D-CE3E-4245-A367-EB8325BF0280}"/>
              </a:ext>
            </a:extLst>
          </p:cNvPr>
          <p:cNvSpPr txBox="1"/>
          <p:nvPr/>
        </p:nvSpPr>
        <p:spPr>
          <a:xfrm>
            <a:off x="4582633" y="4688958"/>
            <a:ext cx="3693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Need to see we can reconstruct </a:t>
            </a:r>
          </a:p>
          <a:p>
            <a:r>
              <a:rPr lang="en-US" dirty="0">
                <a:latin typeface="Comic Sans MS" panose="030F0902030302020204" pitchFamily="66" charset="0"/>
              </a:rPr>
              <a:t>Lambdas in </a:t>
            </a:r>
            <a:r>
              <a:rPr lang="en-US" dirty="0" err="1">
                <a:latin typeface="Comic Sans MS" panose="030F0902030302020204" pitchFamily="66" charset="0"/>
              </a:rPr>
              <a:t>AuAu</a:t>
            </a: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à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Might impact requirements on</a:t>
            </a:r>
          </a:p>
          <a:p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   tracking detectors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239736" y="439882"/>
            <a:ext cx="246632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>
                <a:latin typeface="Comic Sans MS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W(x,b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229239"/>
            <a:ext cx="1056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311671"/>
            <a:ext cx="111469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  <a:endParaRPr lang="en-US" sz="2400" dirty="0">
              <a:latin typeface="Comic Sans MS"/>
              <a:ea typeface="Cambria Math"/>
              <a:cs typeface="Comic Sans MS"/>
              <a:sym typeface="Cambria Math"/>
            </a:endParaRPr>
          </a:p>
          <a:p>
            <a:pPr lvl="0" algn="ctr"/>
            <a:r>
              <a:rPr lang="en-US" sz="2400" dirty="0">
                <a:solidFill>
                  <a:srgbClr val="0000FF"/>
                </a:solidFill>
                <a:latin typeface="Comic Sans MS"/>
                <a:ea typeface="Cambria Math"/>
                <a:cs typeface="Comic Sans MS"/>
                <a:sym typeface="Cambria Math"/>
              </a:rPr>
              <a:t>GPDs</a:t>
            </a:r>
            <a:endParaRPr sz="2400" dirty="0">
              <a:solidFill>
                <a:srgbClr val="0000FF"/>
              </a:solidFill>
              <a:latin typeface="Comic Sans MS"/>
              <a:ea typeface="Cambria Math"/>
              <a:cs typeface="Comic Sans MS"/>
              <a:sym typeface="Cambria Math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688411" y="2311671"/>
            <a:ext cx="109831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  <a:endParaRPr lang="en-US" sz="2400" dirty="0">
              <a:latin typeface="Comic Sans MS"/>
              <a:ea typeface="Cambria Math"/>
              <a:cs typeface="Comic Sans MS"/>
              <a:sym typeface="Cambria Math"/>
            </a:endParaRPr>
          </a:p>
          <a:p>
            <a:pPr lvl="0" algn="ctr"/>
            <a:r>
              <a:rPr lang="en-US" sz="2400" dirty="0">
                <a:solidFill>
                  <a:srgbClr val="FF00FF"/>
                </a:solidFill>
                <a:latin typeface="Comic Sans MS"/>
                <a:ea typeface="Cambria Math"/>
                <a:cs typeface="Comic Sans MS"/>
                <a:sym typeface="Cambria Math"/>
              </a:rPr>
              <a:t>TMDs</a:t>
            </a:r>
            <a:endParaRPr sz="2400" dirty="0">
              <a:solidFill>
                <a:srgbClr val="FF00FF"/>
              </a:solidFill>
              <a:latin typeface="Comic Sans MS"/>
              <a:ea typeface="Cambria Math"/>
              <a:cs typeface="Comic Sans MS"/>
              <a:sym typeface="Cambria Math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2142023" y="1295364"/>
            <a:ext cx="9390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211960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" y="3243593"/>
            <a:ext cx="428752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dirty="0">
                <a:latin typeface="Comic Sans MS" panose="030F0902030302020204" pitchFamily="66" charset="0"/>
              </a:rPr>
              <a:t>(</a:t>
            </a:r>
            <a:r>
              <a:rPr dirty="0">
                <a:latin typeface="Comic Sans MS" panose="030F0902030302020204" pitchFamily="66" charset="0"/>
              </a:rPr>
              <a:t>Spin-dependent</a:t>
            </a:r>
            <a:r>
              <a:rPr lang="en-US" dirty="0">
                <a:latin typeface="Comic Sans MS" panose="030F0902030302020204" pitchFamily="66" charset="0"/>
              </a:rPr>
              <a:t>)</a:t>
            </a:r>
            <a:r>
              <a:rPr dirty="0"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</a:rPr>
              <a:t>2+1</a:t>
            </a:r>
            <a:r>
              <a:rPr dirty="0">
                <a:latin typeface="Comic Sans MS" panose="030F0902030302020204" pitchFamily="66" charset="0"/>
              </a:rPr>
              <a:t>D </a:t>
            </a:r>
            <a:r>
              <a:rPr lang="en-US" dirty="0">
                <a:latin typeface="Comic Sans MS" panose="030F0902030302020204" pitchFamily="66" charset="0"/>
              </a:rPr>
              <a:t>transverse </a:t>
            </a:r>
            <a:r>
              <a:rPr dirty="0">
                <a:latin typeface="Comic Sans MS" panose="030F0902030302020204" pitchFamily="66" charset="0"/>
              </a:rPr>
              <a:t>momentum images </a:t>
            </a:r>
          </a:p>
        </p:txBody>
      </p:sp>
      <p:sp>
        <p:nvSpPr>
          <p:cNvPr id="61" name="Shape 61"/>
          <p:cNvSpPr/>
          <p:nvPr/>
        </p:nvSpPr>
        <p:spPr>
          <a:xfrm>
            <a:off x="5276022" y="1229108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4836040" y="3258335"/>
            <a:ext cx="430796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dirty="0">
                <a:latin typeface="Comic Sans MS" panose="030F0902030302020204" pitchFamily="66" charset="0"/>
              </a:rPr>
              <a:t>(</a:t>
            </a:r>
            <a:r>
              <a:rPr dirty="0">
                <a:latin typeface="Comic Sans MS" panose="030F0902030302020204" pitchFamily="66" charset="0"/>
              </a:rPr>
              <a:t>Spin-dependent</a:t>
            </a:r>
            <a:r>
              <a:rPr lang="en-US" dirty="0">
                <a:latin typeface="Comic Sans MS" panose="030F0902030302020204" pitchFamily="66" charset="0"/>
              </a:rPr>
              <a:t>)</a:t>
            </a:r>
            <a:r>
              <a:rPr dirty="0">
                <a:latin typeface="Comic Sans MS" panose="030F0902030302020204" pitchFamily="66" charset="0"/>
              </a:rPr>
              <a:t> 2+1D </a:t>
            </a:r>
            <a:r>
              <a:rPr lang="en-US" dirty="0">
                <a:latin typeface="Comic Sans MS" panose="030F0902030302020204" pitchFamily="66" charset="0"/>
              </a:rPr>
              <a:t>spatial </a:t>
            </a:r>
            <a:r>
              <a:rPr dirty="0">
                <a:latin typeface="Comic Sans MS" panose="030F0902030302020204" pitchFamily="66" charset="0"/>
              </a:rPr>
              <a:t>images from exclusive scattering</a:t>
            </a:r>
          </a:p>
        </p:txBody>
      </p:sp>
      <p:sp>
        <p:nvSpPr>
          <p:cNvPr id="65" name="Shape 65"/>
          <p:cNvSpPr/>
          <p:nvPr/>
        </p:nvSpPr>
        <p:spPr>
          <a:xfrm>
            <a:off x="284113" y="1679355"/>
            <a:ext cx="133498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FF00FF"/>
                </a:solidFill>
                <a:latin typeface="Comic Sans MS"/>
                <a:cs typeface="Comic Sans MS"/>
              </a:rPr>
              <a:t>Momentum</a:t>
            </a:r>
          </a:p>
          <a:p>
            <a:pPr lvl="0"/>
            <a:r>
              <a:rPr i="1" dirty="0">
                <a:solidFill>
                  <a:srgbClr val="FF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420233" y="1679346"/>
            <a:ext cx="13561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Coordinate</a:t>
            </a:r>
          </a:p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2+1 dimensional Imaging of Quarks &amp; Gluons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84576" y="3767673"/>
            <a:ext cx="3890645" cy="2459471"/>
            <a:chOff x="5667330" y="5401735"/>
            <a:chExt cx="3890645" cy="245947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7330" y="5472336"/>
              <a:ext cx="3890645" cy="238887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22602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04577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64700" y="3961340"/>
            <a:ext cx="4479032" cy="2591860"/>
            <a:chOff x="4685020" y="4233975"/>
            <a:chExt cx="4479032" cy="259186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t="4492" r="74977" b="58882"/>
            <a:stretch/>
          </p:blipFill>
          <p:spPr>
            <a:xfrm>
              <a:off x="4685020" y="423397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38889" t="4492" r="37037" b="58882"/>
            <a:stretch/>
          </p:blipFill>
          <p:spPr>
            <a:xfrm>
              <a:off x="6187866" y="4644198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312967" y="5926479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x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020000">
              <a:off x="6814776" y="4359726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 panose="030F0902030302020204" pitchFamily="66" charset="0"/>
                  <a:cs typeface="Times New Roman"/>
                </a:rPr>
                <a:t>down quark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76690" t="4492" b="58882"/>
            <a:stretch/>
          </p:blipFill>
          <p:spPr>
            <a:xfrm>
              <a:off x="7621699" y="5111986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825366" y="5487898"/>
              <a:ext cx="3797087" cy="133793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549900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5774267" y="643467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anose="030F0902030302020204" pitchFamily="66" charset="0"/>
              </a:rPr>
              <a:t>QCD genetic 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71989" y="6334780"/>
            <a:ext cx="660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Recent theoretical work indicates direct access to Gluon Wigner function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through diffractive di-jets in UPC (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hlinkClick r:id="rId5"/>
              </a:rPr>
              <a:t>arXiv:1706.01765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60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dvAuto="0"/>
      <p:bldP spid="52" grpId="0" animBg="1" advAuto="0"/>
      <p:bldP spid="53" grpId="0" animBg="1" advAuto="0"/>
      <p:bldP spid="54" grpId="0" animBg="1" advAuto="0"/>
      <p:bldP spid="57" grpId="0" animBg="1" advAuto="0"/>
      <p:bldP spid="59" grpId="0" animBg="1" advAuto="0"/>
      <p:bldP spid="61" grpId="0" animBg="1" advAuto="0"/>
      <p:bldP spid="63" grpId="0" animBg="1" advAuto="0"/>
      <p:bldP spid="65" grpId="0" animBg="1" advAuto="0"/>
      <p:bldP spid="66" grpId="0" animBg="1" advAuto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</a:t>
            </a:r>
            <a:r>
              <a:rPr lang="en-US" cap="none" dirty="0"/>
              <a:t>s</a:t>
            </a:r>
            <a:r>
              <a:rPr lang="en-US" dirty="0"/>
              <a:t> at STAR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9394" y="6176213"/>
            <a:ext cx="605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STAR unique kinematics: </a:t>
            </a:r>
            <a:r>
              <a:rPr lang="en-US" dirty="0">
                <a:latin typeface="Comic Sans MS" panose="030F0902030302020204" pitchFamily="66" charset="0"/>
              </a:rPr>
              <a:t>from high to low x at high 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25990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Before STAR TMDs came only from fixed target data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 </a:t>
            </a:r>
            <a:r>
              <a:rPr lang="en-US" dirty="0">
                <a:latin typeface="Comic Sans MS" panose="030F0902030302020204" pitchFamily="66" charset="0"/>
              </a:rPr>
              <a:t>high x @ low 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  <a:endParaRPr lang="en-US" dirty="0">
              <a:latin typeface="Comic Sans MS" panose="030F0902030302020204" pitchFamily="66" charset="0"/>
            </a:endParaRP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needed to establish concept at high 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  <a:r>
              <a:rPr lang="en-US" dirty="0">
                <a:latin typeface="Comic Sans MS" panose="030F0902030302020204" pitchFamily="66" charset="0"/>
              </a:rPr>
              <a:t> and wide range in x</a:t>
            </a:r>
          </a:p>
          <a:p>
            <a:pPr algn="ctr"/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polarised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pp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 at RHIC</a:t>
            </a:r>
            <a:endParaRPr lang="en-US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r="7440" b="3578"/>
          <a:stretch/>
        </p:blipFill>
        <p:spPr>
          <a:xfrm>
            <a:off x="1161473" y="529484"/>
            <a:ext cx="6794460" cy="4767279"/>
          </a:xfrm>
          <a:prstGeom prst="rect">
            <a:avLst/>
          </a:prstGeom>
        </p:spPr>
      </p:pic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329037" y="5688594"/>
            <a:ext cx="764540" cy="38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r="7218" b="3687"/>
          <a:stretch/>
        </p:blipFill>
        <p:spPr>
          <a:xfrm>
            <a:off x="1158348" y="550315"/>
            <a:ext cx="6810756" cy="474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63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</a:t>
            </a:r>
            <a:r>
              <a:rPr lang="en-US" cap="none" dirty="0"/>
              <a:t>s</a:t>
            </a:r>
            <a:r>
              <a:rPr lang="en-US" dirty="0"/>
              <a:t> and “QGP” in small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4563" y="6672263"/>
            <a:ext cx="579437" cy="342900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42332" y="3323149"/>
            <a:ext cx="932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Comic Sans MS" panose="030F0902030302020204" pitchFamily="66" charset="0"/>
              </a:rPr>
              <a:t>TMD formalism in DIS predicts a distribution for linearly polarized gluons in an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unpolarized</a:t>
            </a:r>
            <a:r>
              <a:rPr lang="en-US" dirty="0">
                <a:effectLst/>
                <a:latin typeface="Comic Sans MS" panose="030F0902030302020204" pitchFamily="66" charset="0"/>
              </a:rPr>
              <a:t> target. This is reflected in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cos</a:t>
            </a:r>
            <a:r>
              <a:rPr lang="en-US" dirty="0">
                <a:effectLst/>
                <a:latin typeface="Comic Sans MS" panose="030F0902030302020204" pitchFamily="66" charset="0"/>
              </a:rPr>
              <a:t>(2φ) asymmetries in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dijet</a:t>
            </a:r>
            <a:r>
              <a:rPr lang="en-US" dirty="0">
                <a:effectLst/>
                <a:latin typeface="Comic Sans MS" panose="030F0902030302020204" pitchFamily="66" charset="0"/>
              </a:rPr>
              <a:t> 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1083"/>
          <a:stretch/>
        </p:blipFill>
        <p:spPr>
          <a:xfrm>
            <a:off x="131764" y="3921300"/>
            <a:ext cx="3212570" cy="292610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417129" y="5201293"/>
          <a:ext cx="5222944" cy="102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7" name="Equation" r:id="rId4" imgW="2273300" imgH="444500" progId="Equation.DSMT4">
                  <p:embed/>
                </p:oleObj>
              </mc:Choice>
              <mc:Fallback>
                <p:oleObj name="Equation" r:id="rId4" imgW="2273300" imgH="4445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7129" y="5201293"/>
                        <a:ext cx="5222944" cy="1021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534834" y="396032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omic Sans MS" panose="030F0902030302020204" pitchFamily="66" charset="0"/>
              </a:rPr>
              <a:t>Study azimuthal anisotropy as a function of the rapidity dis-balance of the jets</a:t>
            </a:r>
          </a:p>
          <a:p>
            <a:endParaRPr lang="en-US" sz="800" b="0" dirty="0">
              <a:latin typeface="Comic Sans MS" panose="030F0902030302020204" pitchFamily="66" charset="0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b="0" dirty="0">
                <a:latin typeface="Comic Sans MS" panose="030F0902030302020204" pitchFamily="66" charset="0"/>
                <a:sym typeface="Wingdings"/>
              </a:rPr>
              <a:t>Process sensitive to </a:t>
            </a:r>
            <a:r>
              <a:rPr lang="en-US" b="0" dirty="0" err="1">
                <a:solidFill>
                  <a:srgbClr val="FF00FF"/>
                </a:solidFill>
                <a:latin typeface="Comic Sans MS" panose="030F0902030302020204" pitchFamily="66" charset="0"/>
                <a:sym typeface="Wingdings"/>
              </a:rPr>
              <a:t>u</a:t>
            </a:r>
            <a:r>
              <a:rPr lang="en-US" b="0" dirty="0" err="1">
                <a:solidFill>
                  <a:srgbClr val="FF00FF"/>
                </a:solidFill>
                <a:latin typeface="Comic Sans MS" panose="030F0902030302020204" pitchFamily="66" charset="0"/>
              </a:rPr>
              <a:t>npolarized</a:t>
            </a:r>
            <a:r>
              <a:rPr lang="en-US" b="0" dirty="0">
                <a:latin typeface="Comic Sans MS" panose="030F0902030302020204" pitchFamily="66" charset="0"/>
              </a:rPr>
              <a:t> and </a:t>
            </a:r>
            <a:r>
              <a:rPr lang="en-US" b="0" dirty="0">
                <a:solidFill>
                  <a:srgbClr val="0000FF"/>
                </a:solidFill>
                <a:latin typeface="Comic Sans MS" panose="030F0902030302020204" pitchFamily="66" charset="0"/>
              </a:rPr>
              <a:t>linearly polarized gluon </a:t>
            </a:r>
            <a:r>
              <a:rPr lang="en-US" b="0" dirty="0">
                <a:latin typeface="Comic Sans MS" panose="030F0902030302020204" pitchFamily="66" charset="0"/>
              </a:rPr>
              <a:t>distribution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8763" y="503336"/>
            <a:ext cx="2778654" cy="2856706"/>
            <a:chOff x="410635" y="821790"/>
            <a:chExt cx="2778654" cy="28567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635" y="821790"/>
              <a:ext cx="2778654" cy="28567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42319" y="2826480"/>
              <a:ext cx="18152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/>
                <a:t>Phys. Rev. C 95 (2017) 034910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235" y="991971"/>
            <a:ext cx="2494849" cy="17808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995084" y="1153583"/>
            <a:ext cx="3152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Collective flow signatures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seen even in the smallest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systems and at the lowest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RHIC energies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0741" y="6172200"/>
            <a:ext cx="24024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err="1"/>
              <a:t>Phys.Rev</a:t>
            </a:r>
            <a:r>
              <a:rPr lang="en-US" sz="800" b="0" dirty="0"/>
              <a:t>. D94 (2016) no.1, 014030</a:t>
            </a:r>
          </a:p>
          <a:p>
            <a:r>
              <a:rPr lang="hu-HU" sz="800" b="0" dirty="0"/>
              <a:t>Phys.Rev.Lett. 115 (2015) no.25,252301</a:t>
            </a:r>
          </a:p>
          <a:p>
            <a:r>
              <a:rPr lang="hu-HU" sz="800" b="0" dirty="0"/>
              <a:t>Phys.Rev. D91 (2015) no.7, 074006</a:t>
            </a:r>
          </a:p>
          <a:p>
            <a:r>
              <a:rPr lang="hu-HU" sz="800" b="0" dirty="0"/>
              <a:t>Phys.Lett. B743 (2015) 134-137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586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100" dirty="0"/>
              <a:t>Proton structure important for QGP in small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2300"/>
            <a:ext cx="703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Times New Roman"/>
              </a:rPr>
              <a:t>Collective phenomena seen in </a:t>
            </a:r>
            <a:r>
              <a:rPr lang="en-US" dirty="0" err="1">
                <a:latin typeface="Comic Sans MS" panose="030F0902030302020204" pitchFamily="66" charset="0"/>
                <a:cs typeface="Times New Roman"/>
              </a:rPr>
              <a:t>pA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 collisions, i.e. ATLAS 1409.792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6" y="4659453"/>
            <a:ext cx="2613161" cy="21985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417" y="4098735"/>
            <a:ext cx="299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ffectLst/>
                <a:latin typeface="Comic Sans MS" panose="030F0902030302020204" pitchFamily="66" charset="0"/>
                <a:cs typeface="Times New Roman"/>
              </a:rPr>
              <a:t>Examples of proton density </a:t>
            </a:r>
          </a:p>
          <a:p>
            <a:pPr algn="ctr"/>
            <a:r>
              <a:rPr lang="en-US" sz="1600" dirty="0">
                <a:effectLst/>
                <a:latin typeface="Comic Sans MS" panose="030F0902030302020204" pitchFamily="66" charset="0"/>
                <a:cs typeface="Times New Roman"/>
              </a:rPr>
              <a:t>profiles at x ~ 10</a:t>
            </a:r>
            <a:r>
              <a:rPr lang="en-US" sz="1600" baseline="30000" dirty="0">
                <a:effectLst/>
                <a:latin typeface="Comic Sans MS" panose="030F0902030302020204" pitchFamily="66" charset="0"/>
                <a:cs typeface="Times New Roman"/>
              </a:rPr>
              <a:t>−3</a:t>
            </a:r>
            <a:r>
              <a:rPr lang="en-US" sz="1600" dirty="0">
                <a:effectLst/>
                <a:latin typeface="Comic Sans MS" panose="030F0902030302020204" pitchFamily="66" charset="0"/>
                <a:cs typeface="Times New Roman"/>
              </a:rPr>
              <a:t> </a:t>
            </a:r>
            <a:endParaRPr lang="en-US" sz="16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13" name="Striped Right Arrow 12"/>
          <p:cNvSpPr/>
          <p:nvPr/>
        </p:nvSpPr>
        <p:spPr bwMode="auto">
          <a:xfrm rot="10800000" flipH="1">
            <a:off x="2787836" y="4707136"/>
            <a:ext cx="1652511" cy="1038087"/>
          </a:xfrm>
          <a:prstGeom prst="stripedRightArrow">
            <a:avLst>
              <a:gd name="adj1" fmla="val 19231"/>
              <a:gd name="adj2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08103" y="4469295"/>
            <a:ext cx="13356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  <a:cs typeface="Times New Roman"/>
              </a:rPr>
              <a:t>Study</a:t>
            </a:r>
          </a:p>
          <a:p>
            <a:pPr algn="ctr"/>
            <a:r>
              <a:rPr lang="en-US" dirty="0">
                <a:latin typeface="Comic Sans MS" panose="030F0902030302020204" pitchFamily="66" charset="0"/>
                <a:cs typeface="Times New Roman"/>
              </a:rPr>
              <a:t>coherent</a:t>
            </a:r>
          </a:p>
          <a:p>
            <a:pPr algn="ctr"/>
            <a:r>
              <a:rPr lang="en-US" dirty="0">
                <a:latin typeface="Comic Sans MS" panose="030F0902030302020204" pitchFamily="66" charset="0"/>
                <a:cs typeface="Times New Roman"/>
              </a:rPr>
              <a:t>and</a:t>
            </a:r>
          </a:p>
          <a:p>
            <a:pPr algn="ctr"/>
            <a:r>
              <a:rPr lang="en-US" dirty="0">
                <a:latin typeface="Comic Sans MS" panose="030F0902030302020204" pitchFamily="66" charset="0"/>
                <a:cs typeface="Times New Roman"/>
              </a:rPr>
              <a:t>incoherent</a:t>
            </a:r>
          </a:p>
          <a:p>
            <a:pPr algn="ctr"/>
            <a:r>
              <a:rPr lang="en-US" dirty="0">
                <a:latin typeface="Comic Sans MS" panose="030F0902030302020204" pitchFamily="66" charset="0"/>
                <a:cs typeface="Times New Roman"/>
              </a:rPr>
              <a:t>J/</a:t>
            </a:r>
            <a:r>
              <a:rPr lang="en-US" dirty="0" err="1">
                <a:latin typeface="Comic Sans MS" panose="030F0902030302020204" pitchFamily="66" charset="0"/>
                <a:cs typeface="Times New Roman"/>
              </a:rPr>
              <a:t>Ψ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 prod.</a:t>
            </a:r>
          </a:p>
        </p:txBody>
      </p:sp>
      <p:pic>
        <p:nvPicPr>
          <p:cNvPr id="14" name="officeArt object"/>
          <p:cNvPicPr/>
          <p:nvPr/>
        </p:nvPicPr>
        <p:blipFill rotWithShape="1">
          <a:blip r:embed="rId4">
            <a:extLst/>
          </a:blip>
          <a:srcRect l="1" r="-2920"/>
          <a:stretch/>
        </p:blipFill>
        <p:spPr>
          <a:xfrm>
            <a:off x="25005" y="983818"/>
            <a:ext cx="6117183" cy="17297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39457" y="2628642"/>
            <a:ext cx="282481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  <a:cs typeface="Times New Roman"/>
              </a:rPr>
              <a:t>H. </a:t>
            </a:r>
            <a:r>
              <a:rPr lang="en-US" sz="1400" dirty="0" err="1">
                <a:latin typeface="Comic Sans MS" panose="030F0902030302020204" pitchFamily="66" charset="0"/>
                <a:cs typeface="Times New Roman"/>
              </a:rPr>
              <a:t>Mäntysaari</a:t>
            </a:r>
            <a:r>
              <a:rPr lang="en-US" sz="1400" dirty="0">
                <a:latin typeface="Comic Sans MS" panose="030F0902030302020204" pitchFamily="66" charset="0"/>
                <a:cs typeface="Times New Roman"/>
              </a:rPr>
              <a:t> &amp; B. </a:t>
            </a:r>
            <a:r>
              <a:rPr lang="en-US" sz="1400" dirty="0" err="1">
                <a:latin typeface="Comic Sans MS" panose="030F0902030302020204" pitchFamily="66" charset="0"/>
                <a:cs typeface="Times New Roman"/>
              </a:rPr>
              <a:t>Schenke</a:t>
            </a:r>
            <a:r>
              <a:rPr lang="en-US" sz="1400" dirty="0">
                <a:latin typeface="Comic Sans MS" panose="030F0902030302020204" pitchFamily="66" charset="0"/>
                <a:cs typeface="Times New Roman"/>
              </a:rPr>
              <a:t> </a:t>
            </a:r>
          </a:p>
          <a:p>
            <a:r>
              <a:rPr lang="en-US" sz="1400" dirty="0">
                <a:latin typeface="Comic Sans MS" panose="030F0902030302020204" pitchFamily="66" charset="0"/>
                <a:cs typeface="Times New Roman"/>
              </a:rPr>
              <a:t>arXiv:1607.01711</a:t>
            </a:r>
          </a:p>
          <a:p>
            <a:endParaRPr lang="en-US" sz="800" dirty="0">
              <a:latin typeface="Comic Sans MS" panose="030F0902030302020204" pitchFamily="66" charset="0"/>
              <a:cs typeface="Times New Roman"/>
            </a:endParaRPr>
          </a:p>
          <a:p>
            <a:r>
              <a:rPr lang="en-US" sz="1400" dirty="0">
                <a:latin typeface="Comic Sans MS" panose="030F0902030302020204" pitchFamily="66" charset="0"/>
                <a:cs typeface="Times New Roman"/>
              </a:rPr>
              <a:t>In a hydro-picture (used in AA)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fluctuations in the proton </a:t>
            </a:r>
            <a:r>
              <a:rPr lang="en-US" sz="1400" dirty="0">
                <a:latin typeface="Comic Sans MS" panose="030F0902030302020204" pitchFamily="66" charset="0"/>
                <a:cs typeface="Times New Roman"/>
              </a:rPr>
              <a:t>are </a:t>
            </a:r>
          </a:p>
          <a:p>
            <a:r>
              <a:rPr lang="en-US" sz="1400" dirty="0">
                <a:latin typeface="Comic Sans MS" panose="030F0902030302020204" pitchFamily="66" charset="0"/>
                <a:cs typeface="Times New Roman"/>
              </a:rPr>
              <a:t>crucial to understand the seen</a:t>
            </a:r>
          </a:p>
          <a:p>
            <a:r>
              <a:rPr lang="en-US" sz="1400" dirty="0" err="1">
                <a:latin typeface="Comic Sans MS" panose="030F0902030302020204" pitchFamily="66" charset="0"/>
                <a:cs typeface="Times New Roman"/>
              </a:rPr>
              <a:t>pA@LHC</a:t>
            </a:r>
            <a:r>
              <a:rPr lang="en-US" sz="1400" dirty="0">
                <a:latin typeface="Comic Sans MS" panose="030F0902030302020204" pitchFamily="66" charset="0"/>
                <a:cs typeface="Times New Roman"/>
              </a:rPr>
              <a:t> behaviors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5560" y="2729708"/>
            <a:ext cx="49033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Mapping spatial gluon structure of the proton in x and Q</a:t>
            </a:r>
            <a:r>
              <a:rPr lang="en-US" sz="2400" baseline="300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2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through excl. J/</a:t>
            </a:r>
            <a:r>
              <a:rPr lang="en-US" sz="2400" dirty="0" err="1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Ψ</a:t>
            </a:r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 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B8E317-BF62-BC47-BBC6-D8E9FD031682}"/>
              </a:ext>
            </a:extLst>
          </p:cNvPr>
          <p:cNvSpPr txBox="1"/>
          <p:nvPr/>
        </p:nvSpPr>
        <p:spPr>
          <a:xfrm>
            <a:off x="4372304" y="4046482"/>
            <a:ext cx="3996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ep:</a:t>
            </a:r>
            <a:r>
              <a:rPr lang="en-US" dirty="0">
                <a:latin typeface="Comic Sans MS" panose="030F0902030302020204" pitchFamily="66" charset="0"/>
              </a:rPr>
              <a:t> will provide the ultimate answer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BUT</a:t>
            </a:r>
            <a:r>
              <a:rPr lang="en-US" dirty="0">
                <a:latin typeface="Comic Sans MS" panose="030F0902030302020204" pitchFamily="66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pp/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pA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/AA: 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J/</a:t>
            </a:r>
            <a:r>
              <a:rPr lang="en-US" dirty="0" err="1">
                <a:latin typeface="Comic Sans MS" panose="030F0902030302020204" pitchFamily="66" charset="0"/>
                <a:cs typeface="Times New Roman"/>
              </a:rPr>
              <a:t>Ψ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 in </a:t>
            </a:r>
            <a:r>
              <a:rPr lang="en-US" dirty="0">
                <a:latin typeface="Comic Sans MS" panose="030F0902030302020204" pitchFamily="66" charset="0"/>
              </a:rPr>
              <a:t>UPC </a:t>
            </a:r>
          </a:p>
        </p:txBody>
      </p:sp>
      <p:pic>
        <p:nvPicPr>
          <p:cNvPr id="19" name="Picture 18" descr="prel_dsigdpT.png">
            <a:extLst>
              <a:ext uri="{FF2B5EF4-FFF2-40B4-BE49-F238E27FC236}">
                <a16:creationId xmlns:a16="http://schemas.microsoft.com/office/drawing/2014/main" id="{EB5094BB-30FE-BB43-907F-80298116EF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r="8146"/>
          <a:stretch/>
        </p:blipFill>
        <p:spPr>
          <a:xfrm>
            <a:off x="4971409" y="4956629"/>
            <a:ext cx="2840383" cy="19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E.C. Aschenauer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 panose="030F0902030302020204" pitchFamily="66" charset="0"/>
              </a:rPr>
              <a:t>DIS, Kobe, April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in 2021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5" y="6096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nut 6"/>
          <p:cNvSpPr/>
          <p:nvPr/>
        </p:nvSpPr>
        <p:spPr>
          <a:xfrm rot="832833">
            <a:off x="4836936" y="1781172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6647" y="3904385"/>
            <a:ext cx="2894395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>
                <a:solidFill>
                  <a:srgbClr val="0000FF"/>
                </a:solidFill>
                <a:latin typeface="Comic Sans MS" panose="030F0902030302020204" pitchFamily="66" charset="0"/>
              </a:rPr>
              <a:t>EndCap</a:t>
            </a:r>
            <a:r>
              <a:rPr lang="en-US" b="1" u="sng" dirty="0">
                <a:solidFill>
                  <a:srgbClr val="0000FF"/>
                </a:solidFill>
                <a:latin typeface="Comic Sans MS" panose="030F0902030302020204" pitchFamily="66" charset="0"/>
              </a:rPr>
              <a:t> TOF: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PID at 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</a:rPr>
              <a:t> = 0.9 to 1.5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0774" y="855406"/>
            <a:ext cx="13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ndcap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TOF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632174" y="1263375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8174" y="3420263"/>
            <a:ext cx="2495826" cy="1200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00FF"/>
                </a:solidFill>
                <a:latin typeface="Comic Sans MS" panose="030F0902030302020204" pitchFamily="66" charset="0"/>
              </a:rPr>
              <a:t>EPD: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 Improves trigger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 Reduces background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 Allows a better and independent reaction plane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103242"/>
            <a:ext cx="2623592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err="1">
                <a:solidFill>
                  <a:srgbClr val="0000FF"/>
                </a:solidFill>
                <a:latin typeface="Comic Sans MS" panose="030F0902030302020204" pitchFamily="66" charset="0"/>
              </a:rPr>
              <a:t>iTPC</a:t>
            </a:r>
            <a:r>
              <a:rPr lang="en-US" sz="1600" b="1" u="sng" dirty="0">
                <a:solidFill>
                  <a:srgbClr val="0000FF"/>
                </a:solidFill>
                <a:latin typeface="Comic Sans MS" panose="030F0902030302020204" pitchFamily="66" charset="0"/>
              </a:rPr>
              <a:t>: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 Rebuilds the inner sectors </a:t>
            </a:r>
          </a:p>
          <a:p>
            <a:pPr algn="l"/>
            <a:r>
              <a:rPr lang="en-US" sz="1400" dirty="0">
                <a:latin typeface="Comic Sans MS" panose="030F0902030302020204" pitchFamily="66" charset="0"/>
              </a:rPr>
              <a:t>  of the TPC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 Continuous Coverage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 Improves </a:t>
            </a:r>
            <a:r>
              <a:rPr lang="en-US" sz="1400" dirty="0" err="1">
                <a:latin typeface="Comic Sans MS" panose="030F0902030302020204" pitchFamily="66" charset="0"/>
              </a:rPr>
              <a:t>dE</a:t>
            </a:r>
            <a:r>
              <a:rPr lang="en-US" sz="1400" dirty="0">
                <a:latin typeface="Comic Sans MS" panose="030F0902030302020204" pitchFamily="66" charset="0"/>
              </a:rPr>
              <a:t>/</a:t>
            </a:r>
            <a:r>
              <a:rPr lang="en-US" sz="1400" dirty="0" err="1">
                <a:latin typeface="Comic Sans MS" panose="030F0902030302020204" pitchFamily="66" charset="0"/>
              </a:rPr>
              <a:t>dx</a:t>
            </a:r>
            <a:endParaRPr lang="en-US" sz="1400" dirty="0">
              <a:latin typeface="Comic Sans MS" panose="030F0902030302020204" pitchFamily="66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 Extends </a:t>
            </a:r>
            <a:r>
              <a:rPr lang="en-US" sz="1400" dirty="0">
                <a:latin typeface="Symbol" pitchFamily="2" charset="2"/>
              </a:rPr>
              <a:t>h</a:t>
            </a:r>
            <a:r>
              <a:rPr lang="en-US" sz="1400" dirty="0">
                <a:latin typeface="Comic Sans MS" panose="030F0902030302020204" pitchFamily="66" charset="0"/>
              </a:rPr>
              <a:t> coverage from </a:t>
            </a:r>
          </a:p>
          <a:p>
            <a:pPr algn="l"/>
            <a:r>
              <a:rPr lang="en-US" sz="1400" dirty="0">
                <a:latin typeface="Comic Sans MS" panose="030F0902030302020204" pitchFamily="66" charset="0"/>
              </a:rPr>
              <a:t>  1.0 to 1.5</a:t>
            </a:r>
          </a:p>
          <a:p>
            <a:pPr algn="l">
              <a:buFont typeface="Arial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 Lowers </a:t>
            </a:r>
            <a:r>
              <a:rPr lang="en-US" sz="1400" dirty="0" err="1">
                <a:latin typeface="Comic Sans MS" panose="030F0902030302020204" pitchFamily="66" charset="0"/>
              </a:rPr>
              <a:t>p</a:t>
            </a:r>
            <a:r>
              <a:rPr lang="en-US" sz="1400" baseline="-25000" dirty="0" err="1">
                <a:latin typeface="Comic Sans MS" panose="030F0902030302020204" pitchFamily="66" charset="0"/>
              </a:rPr>
              <a:t>T</a:t>
            </a:r>
            <a:r>
              <a:rPr lang="en-US" sz="1400" dirty="0">
                <a:latin typeface="Comic Sans MS" panose="030F0902030302020204" pitchFamily="66" charset="0"/>
              </a:rPr>
              <a:t> cut-in from </a:t>
            </a:r>
          </a:p>
          <a:p>
            <a:pPr algn="l"/>
            <a:r>
              <a:rPr lang="en-US" sz="1400" dirty="0">
                <a:latin typeface="Comic Sans MS" panose="030F0902030302020204" pitchFamily="66" charset="0"/>
              </a:rPr>
              <a:t>  125 MeV/c to 60 MeV/c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3FE0C3-7D95-EE44-95F1-DE1C728BA1C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086238"/>
            <a:ext cx="6245225" cy="1590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85C626-58CB-7B40-AF5E-D3A73FD418DC}"/>
              </a:ext>
            </a:extLst>
          </p:cNvPr>
          <p:cNvSpPr txBox="1"/>
          <p:nvPr/>
        </p:nvSpPr>
        <p:spPr>
          <a:xfrm>
            <a:off x="222109" y="4736068"/>
            <a:ext cx="884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p</a:t>
            </a:r>
            <a:r>
              <a:rPr lang="en-US" dirty="0" err="1">
                <a:latin typeface="Comic Sans MS" panose="030F0902030302020204" pitchFamily="66" charset="0"/>
              </a:rPr>
              <a:t>,K,p,e</a:t>
            </a:r>
            <a:r>
              <a:rPr lang="en-US" dirty="0">
                <a:latin typeface="Comic Sans MS" panose="030F0902030302020204" pitchFamily="66" charset="0"/>
              </a:rPr>
              <a:t> Acceptance and PID capabilities with the combination of </a:t>
            </a:r>
            <a:r>
              <a:rPr lang="en-US" dirty="0" err="1">
                <a:latin typeface="Comic Sans MS" panose="030F0902030302020204" pitchFamily="66" charset="0"/>
              </a:rPr>
              <a:t>iTPC</a:t>
            </a:r>
            <a:r>
              <a:rPr lang="en-US" dirty="0">
                <a:latin typeface="Comic Sans MS" panose="030F0902030302020204" pitchFamily="66" charset="0"/>
              </a:rPr>
              <a:t> and </a:t>
            </a:r>
            <a:r>
              <a:rPr lang="en-US" dirty="0" err="1">
                <a:latin typeface="Comic Sans MS" panose="030F0902030302020204" pitchFamily="66" charset="0"/>
              </a:rPr>
              <a:t>eTOF</a:t>
            </a:r>
            <a:r>
              <a:rPr lang="en-US" dirty="0">
                <a:latin typeface="Comic Sans MS" panose="030F09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3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DIS, Kobe, April 2018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to access </a:t>
            </a:r>
            <a:r>
              <a:rPr lang="en-US" dirty="0" err="1"/>
              <a:t>Transversity</a:t>
            </a:r>
            <a:r>
              <a:rPr lang="en-US" dirty="0"/>
              <a:t> </a:t>
            </a:r>
            <a:r>
              <a:rPr lang="en-US" cap="none" dirty="0"/>
              <a:t>x</a:t>
            </a:r>
            <a:r>
              <a:rPr lang="en-US" dirty="0"/>
              <a:t> Collins</a:t>
            </a: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/>
          </p:nvPr>
        </p:nvGraphicFramePr>
        <p:xfrm>
          <a:off x="0" y="928163"/>
          <a:ext cx="3679456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Equation" r:id="rId3" imgW="3009900" imgH="520700" progId="Equation.3">
                  <p:embed/>
                </p:oleObj>
              </mc:Choice>
              <mc:Fallback>
                <p:oleObj name="Equation" r:id="rId3" imgW="3009900" imgH="520700" progId="Equation.3">
                  <p:embed/>
                  <p:pic>
                    <p:nvPicPr>
                      <p:cNvPr id="53" name="Object 5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28163"/>
                        <a:ext cx="3679456" cy="63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432859" y="876834"/>
            <a:ext cx="3213101" cy="360512"/>
            <a:chOff x="1625600" y="2740026"/>
            <a:chExt cx="3213101" cy="360512"/>
          </a:xfrm>
        </p:grpSpPr>
        <p:sp>
          <p:nvSpPr>
            <p:cNvPr id="55" name="Rectangle 54"/>
            <p:cNvSpPr/>
            <p:nvPr/>
          </p:nvSpPr>
          <p:spPr>
            <a:xfrm>
              <a:off x="1625600" y="2740026"/>
              <a:ext cx="800100" cy="3556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948577" y="2752725"/>
              <a:ext cx="890124" cy="347813"/>
            </a:xfrm>
            <a:prstGeom prst="rect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24400" y="828016"/>
            <a:ext cx="43604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/>
                <a:cs typeface="Comic Sans MS"/>
              </a:rPr>
              <a:t>STAR arXiv:1708.07080 (</a:t>
            </a:r>
            <a:r>
              <a:rPr lang="en-US" sz="1400" dirty="0">
                <a:latin typeface="Comic Sans MS" panose="030F0902030302020204" pitchFamily="66" charset="0"/>
              </a:rPr>
              <a:t>PRD 97, 032004 (2018))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619" y="1714435"/>
            <a:ext cx="455938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200 vs. 500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Comparison: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first observation of a TMD at low x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   and high Q</a:t>
            </a:r>
            <a:r>
              <a:rPr lang="en-US" baseline="30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Evolution: 200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GeV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 500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 factor 3 in Q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omic Sans MS"/>
              <a:cs typeface="Comic Sans MS"/>
            </a:endParaRP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Test of factorization &amp; Universality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 compare with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transversity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from IFF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 compare with SIDIS and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e+e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-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Triggered a lot of theory work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 proof of factorization: 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  <a:sym typeface="Wingdings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Kang et al. arXiv:1705.08443</a:t>
            </a:r>
          </a:p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   </a:t>
            </a:r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</a:rPr>
              <a:t>asymmetry calculation: </a:t>
            </a:r>
          </a:p>
          <a:p>
            <a:r>
              <a:rPr lang="en-US" dirty="0">
                <a:solidFill>
                  <a:srgbClr val="322F31"/>
                </a:solidFill>
                <a:latin typeface="Comic Sans MS"/>
                <a:cs typeface="Comic Sans MS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Kang et al. arXiv:1707.00913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330" y="1135882"/>
            <a:ext cx="4865450" cy="469987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676372" y="775234"/>
            <a:ext cx="4350036" cy="6019800"/>
            <a:chOff x="3039720" y="3348706"/>
            <a:chExt cx="4350036" cy="6019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2981" t="3933" r="4799"/>
            <a:stretch/>
          </p:blipFill>
          <p:spPr>
            <a:xfrm rot="5400000">
              <a:off x="3735049" y="2714600"/>
              <a:ext cx="3020602" cy="428881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2326" t="5974" r="4617"/>
            <a:stretch/>
          </p:blipFill>
          <p:spPr>
            <a:xfrm rot="5400000">
              <a:off x="3614539" y="5745687"/>
              <a:ext cx="3048000" cy="419763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9" name="TextBox 18"/>
          <p:cNvSpPr txBox="1"/>
          <p:nvPr/>
        </p:nvSpPr>
        <p:spPr>
          <a:xfrm rot="20400000">
            <a:off x="472638" y="3192836"/>
            <a:ext cx="82251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First Sign TMDs survive at low x and high Q</a:t>
            </a:r>
            <a:r>
              <a:rPr lang="en-US" sz="24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6401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theme/theme1.xml><?xml version="1.0" encoding="utf-8"?>
<a:theme xmlns:a="http://schemas.openxmlformats.org/drawingml/2006/main" name="Spin.eca.70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70_100_PPT_Template_Editable" id="{6DB883C5-2D24-D04F-A64A-8E715D45222E}" vid="{6FAFF1AD-E050-1545-A740-5133341667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Spin.eca.70template.potx</Template>
  <TotalTime>6465</TotalTime>
  <Words>2921</Words>
  <Application>Microsoft Macintosh PowerPoint</Application>
  <PresentationFormat>On-screen Show (4:3)</PresentationFormat>
  <Paragraphs>548</Paragraphs>
  <Slides>32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ＭＳ Ｐゴシック</vt:lpstr>
      <vt:lpstr>宋体</vt:lpstr>
      <vt:lpstr>Arial</vt:lpstr>
      <vt:lpstr>Calibri</vt:lpstr>
      <vt:lpstr>Cambria Math</vt:lpstr>
      <vt:lpstr>Comic Sans MS</vt:lpstr>
      <vt:lpstr>Comic Sans MS Bold</vt:lpstr>
      <vt:lpstr>Courier New</vt:lpstr>
      <vt:lpstr>Gill Sans</vt:lpstr>
      <vt:lpstr>Helvetica</vt:lpstr>
      <vt:lpstr>Symbol</vt:lpstr>
      <vt:lpstr>Times</vt:lpstr>
      <vt:lpstr>Times New Roman</vt:lpstr>
      <vt:lpstr>Wingdings</vt:lpstr>
      <vt:lpstr>Spin.eca.70template</vt:lpstr>
      <vt:lpstr>Equation</vt:lpstr>
      <vt:lpstr>Document</vt:lpstr>
      <vt:lpstr>PowerPoint Presentation</vt:lpstr>
      <vt:lpstr>Physics in 2021+</vt:lpstr>
      <vt:lpstr>The objectives of the STAR Forward upgrade</vt:lpstr>
      <vt:lpstr>2+1 dimensional Imaging of Quarks &amp; Gluons</vt:lpstr>
      <vt:lpstr>TMDs at STAR</vt:lpstr>
      <vt:lpstr>TMDs and “QGP” in small systems</vt:lpstr>
      <vt:lpstr>Proton structure important for QGP in small systems</vt:lpstr>
      <vt:lpstr>STAR in 2021</vt:lpstr>
      <vt:lpstr>Jets to access Transversity x Collins</vt:lpstr>
      <vt:lpstr>fragmentation functions in pp and pA</vt:lpstr>
      <vt:lpstr>Diffraction: A neglected child at RHIC</vt:lpstr>
      <vt:lpstr>PowerPoint Presentation</vt:lpstr>
      <vt:lpstr>The STAR Forward Upgrade</vt:lpstr>
      <vt:lpstr>The STAR Forward Upgrade</vt:lpstr>
      <vt:lpstr>TMDs at STAR: Transversity</vt:lpstr>
      <vt:lpstr>How polarized are the Gluons?</vt:lpstr>
      <vt:lpstr>What about Nuclei?</vt:lpstr>
      <vt:lpstr>How Does The initial state IN AA Look?</vt:lpstr>
      <vt:lpstr>How Does The initial state IN AA Look?</vt:lpstr>
      <vt:lpstr>Key Observable for Saturation in pA</vt:lpstr>
      <vt:lpstr>Key Observable for Saturation in pA</vt:lpstr>
      <vt:lpstr>Saturation with the forward upgrade</vt:lpstr>
      <vt:lpstr>Summary</vt:lpstr>
      <vt:lpstr>PowerPoint Presentation</vt:lpstr>
      <vt:lpstr>EIC’s Physics Impact, Complementarity and Uniqueness</vt:lpstr>
      <vt:lpstr>Golden Observables</vt:lpstr>
      <vt:lpstr>TMDs at STAR</vt:lpstr>
      <vt:lpstr>Studying non-linear effects</vt:lpstr>
      <vt:lpstr>STAR Forward upgrade performance</vt:lpstr>
      <vt:lpstr>Forward physics in A+A collisions</vt:lpstr>
      <vt:lpstr>Forward physics in A+A collisions</vt:lpstr>
      <vt:lpstr>Summary of forward AA measurements</vt:lpstr>
    </vt:vector>
  </TitlesOfParts>
  <Manager/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Graphic Design</dc:creator>
  <cp:keywords/>
  <dc:description/>
  <cp:lastModifiedBy>Elke-Caroline Aschenauer</cp:lastModifiedBy>
  <cp:revision>415</cp:revision>
  <dcterms:created xsi:type="dcterms:W3CDTF">2017-02-17T21:20:15Z</dcterms:created>
  <dcterms:modified xsi:type="dcterms:W3CDTF">2018-04-16T22:30:57Z</dcterms:modified>
  <cp:category/>
</cp:coreProperties>
</file>