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
  </p:notesMasterIdLst>
  <p:handoutMasterIdLst>
    <p:handoutMasterId r:id="rId4"/>
  </p:handoutMasterIdLst>
  <p:sldIdLst>
    <p:sldId id="342" r:id="rId2"/>
  </p:sldIdLst>
  <p:sldSz cx="43891200" cy="32918400"/>
  <p:notesSz cx="6946900" cy="92202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48" userDrawn="1">
          <p15:clr>
            <a:srgbClr val="A4A3A4"/>
          </p15:clr>
        </p15:guide>
        <p15:guide id="2" pos="336"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a:srgbClr val="0096FF"/>
    <a:srgbClr val="76D6FF"/>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0" autoAdjust="0"/>
    <p:restoredTop sz="95534" autoAdjust="0"/>
  </p:normalViewPr>
  <p:slideViewPr>
    <p:cSldViewPr>
      <p:cViewPr>
        <p:scale>
          <a:sx n="40" d="100"/>
          <a:sy n="40" d="100"/>
        </p:scale>
        <p:origin x="480" y="144"/>
      </p:cViewPr>
      <p:guideLst>
        <p:guide orient="horz" pos="15648"/>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2" d="100"/>
          <a:sy n="92" d="100"/>
        </p:scale>
        <p:origin x="-3536" y="-12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13CBF55C-AF5C-4511-9330-27207AA71B16}" type="datetimeFigureOut">
              <a:rPr lang="en-US" smtClean="0"/>
              <a:pPr/>
              <a:t>10/14/20</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10A1B71C-D73F-4E62-A425-7D68AAB58950}" type="slidenum">
              <a:rPr lang="en-US" smtClean="0"/>
              <a:pPr/>
              <a:t>‹#›</a:t>
            </a:fld>
            <a:endParaRPr lang="en-US"/>
          </a:p>
        </p:txBody>
      </p:sp>
    </p:spTree>
    <p:extLst>
      <p:ext uri="{BB962C8B-B14F-4D97-AF65-F5344CB8AC3E}">
        <p14:creationId xmlns:p14="http://schemas.microsoft.com/office/powerpoint/2010/main" val="219497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0A8A3B2C-632B-4BE5-B2DC-FA4EE7349A57}" type="datetimeFigureOut">
              <a:rPr lang="en-US" smtClean="0"/>
              <a:pPr/>
              <a:t>10/14/20</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4A4927E0-19F5-46EF-B989-87B197D58E3D}" type="slidenum">
              <a:rPr lang="en-US" smtClean="0"/>
              <a:pPr/>
              <a:t>‹#›</a:t>
            </a:fld>
            <a:endParaRPr lang="en-US"/>
          </a:p>
        </p:txBody>
      </p:sp>
    </p:spTree>
    <p:extLst>
      <p:ext uri="{BB962C8B-B14F-4D97-AF65-F5344CB8AC3E}">
        <p14:creationId xmlns:p14="http://schemas.microsoft.com/office/powerpoint/2010/main" val="3020172743"/>
      </p:ext>
    </p:extLst>
  </p:cSld>
  <p:clrMap bg1="lt1" tx1="dk1" bg2="lt2" tx2="dk2" accent1="accent1" accent2="accent2" accent3="accent3" accent4="accent4" accent5="accent5" accent6="accent6" hlink="hlink" folHlink="folHlink"/>
  <p:hf hdr="0" ftr="0" dt="0"/>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01E848-C25A-8F43-967C-996A128326CC}"/>
              </a:ext>
            </a:extLst>
          </p:cNvPr>
          <p:cNvSpPr/>
          <p:nvPr userDrawn="1"/>
        </p:nvSpPr>
        <p:spPr bwMode="auto">
          <a:xfrm flipV="1">
            <a:off x="38315" y="5109754"/>
            <a:ext cx="43757664" cy="219451"/>
          </a:xfrm>
          <a:prstGeom prst="rect">
            <a:avLst/>
          </a:prstGeom>
          <a:gradFill flip="none" rotWithShape="1">
            <a:gsLst>
              <a:gs pos="0">
                <a:srgbClr val="76D6FF"/>
              </a:gs>
              <a:gs pos="48000">
                <a:srgbClr val="0096FF"/>
              </a:gs>
              <a:gs pos="100000">
                <a:srgbClr val="0432FF"/>
              </a:gs>
            </a:gsLst>
            <a:lin ang="0" scaled="1"/>
            <a:tileRect/>
          </a:gradFill>
          <a:ln w="9525" cap="flat" cmpd="sng" algn="ctr">
            <a:solidFill>
              <a:schemeClr val="tx1"/>
            </a:solidFill>
            <a:prstDash val="solid"/>
            <a:round/>
            <a:headEnd type="none" w="med" len="med"/>
            <a:tailEnd type="none" w="med" len="med"/>
          </a:ln>
          <a:effectLst/>
        </p:spPr>
        <p:txBody>
          <a:bodyPr vert="horz" wrap="none" lIns="438912" tIns="219456" rIns="438912" bIns="219456" numCol="1" rtlCol="0" anchor="ctr" anchorCtr="0" compatLnSpc="1">
            <a:prstTxWarp prst="textNoShape">
              <a:avLst/>
            </a:prstTxWarp>
          </a:bodyPr>
          <a:lstStyle/>
          <a:p>
            <a:pPr algn="ctr" fontAlgn="base">
              <a:spcBef>
                <a:spcPct val="0"/>
              </a:spcBef>
              <a:spcAft>
                <a:spcPct val="0"/>
              </a:spcAft>
            </a:pPr>
            <a:endParaRPr lang="en-US" sz="7680">
              <a:solidFill>
                <a:srgbClr val="000000"/>
              </a:solidFill>
              <a:latin typeface="Arial" pitchFamily="-65" charset="0"/>
            </a:endParaRPr>
          </a:p>
        </p:txBody>
      </p:sp>
      <p:pic>
        <p:nvPicPr>
          <p:cNvPr id="6" name="Picture 5">
            <a:extLst>
              <a:ext uri="{FF2B5EF4-FFF2-40B4-BE49-F238E27FC236}">
                <a16:creationId xmlns:a16="http://schemas.microsoft.com/office/drawing/2014/main" id="{7C990EA3-C74A-084B-9E24-E59ED389FCD8}"/>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5720" t="5999" r="14863" b="6890"/>
          <a:stretch/>
        </p:blipFill>
        <p:spPr>
          <a:xfrm>
            <a:off x="4972293" y="116498"/>
            <a:ext cx="33889708" cy="32801902"/>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r" rtl="0" eaLnBrk="1" fontAlgn="base" hangingPunct="1">
        <a:spcBef>
          <a:spcPct val="0"/>
        </a:spcBef>
        <a:spcAft>
          <a:spcPct val="0"/>
        </a:spcAft>
        <a:defRPr sz="13440">
          <a:solidFill>
            <a:srgbClr val="0432FF"/>
          </a:solidFill>
          <a:latin typeface="Times New Roman" panose="02020603050405020304" pitchFamily="18" charset="0"/>
          <a:ea typeface="ＭＳ Ｐゴシック" pitchFamily="-65" charset="-128"/>
          <a:cs typeface="Times New Roman" panose="02020603050405020304" pitchFamily="18" charset="0"/>
        </a:defRPr>
      </a:lvl1pPr>
      <a:lvl2pPr algn="ctr" rtl="0" eaLnBrk="1" fontAlgn="base" hangingPunct="1">
        <a:spcBef>
          <a:spcPct val="0"/>
        </a:spcBef>
        <a:spcAft>
          <a:spcPct val="0"/>
        </a:spcAft>
        <a:defRPr sz="17280">
          <a:solidFill>
            <a:srgbClr val="800000"/>
          </a:solidFill>
          <a:latin typeface="Arial" pitchFamily="-65" charset="0"/>
          <a:ea typeface="ＭＳ Ｐゴシック" pitchFamily="-65" charset="-128"/>
          <a:cs typeface="ＭＳ Ｐゴシック" pitchFamily="-65" charset="-128"/>
        </a:defRPr>
      </a:lvl2pPr>
      <a:lvl3pPr algn="ctr" rtl="0" eaLnBrk="1" fontAlgn="base" hangingPunct="1">
        <a:spcBef>
          <a:spcPct val="0"/>
        </a:spcBef>
        <a:spcAft>
          <a:spcPct val="0"/>
        </a:spcAft>
        <a:defRPr sz="17280">
          <a:solidFill>
            <a:srgbClr val="800000"/>
          </a:solidFill>
          <a:latin typeface="Arial" pitchFamily="-65" charset="0"/>
          <a:ea typeface="ＭＳ Ｐゴシック" pitchFamily="-65" charset="-128"/>
          <a:cs typeface="ＭＳ Ｐゴシック" pitchFamily="-65" charset="-128"/>
        </a:defRPr>
      </a:lvl3pPr>
      <a:lvl4pPr algn="ctr" rtl="0" eaLnBrk="1" fontAlgn="base" hangingPunct="1">
        <a:spcBef>
          <a:spcPct val="0"/>
        </a:spcBef>
        <a:spcAft>
          <a:spcPct val="0"/>
        </a:spcAft>
        <a:defRPr sz="17280">
          <a:solidFill>
            <a:srgbClr val="800000"/>
          </a:solidFill>
          <a:latin typeface="Arial" pitchFamily="-65" charset="0"/>
          <a:ea typeface="ＭＳ Ｐゴシック" pitchFamily="-65" charset="-128"/>
          <a:cs typeface="ＭＳ Ｐゴシック" pitchFamily="-65" charset="-128"/>
        </a:defRPr>
      </a:lvl4pPr>
      <a:lvl5pPr algn="ctr" rtl="0" eaLnBrk="1" fontAlgn="base" hangingPunct="1">
        <a:spcBef>
          <a:spcPct val="0"/>
        </a:spcBef>
        <a:spcAft>
          <a:spcPct val="0"/>
        </a:spcAft>
        <a:defRPr sz="17280">
          <a:solidFill>
            <a:srgbClr val="800000"/>
          </a:solidFill>
          <a:latin typeface="Arial" pitchFamily="-65" charset="0"/>
          <a:ea typeface="ＭＳ Ｐゴシック" pitchFamily="-65" charset="-128"/>
          <a:cs typeface="ＭＳ Ｐゴシック" pitchFamily="-65" charset="-128"/>
        </a:defRPr>
      </a:lvl5pPr>
      <a:lvl6pPr marL="2194560" algn="ctr" rtl="0" eaLnBrk="1" fontAlgn="base" hangingPunct="1">
        <a:spcBef>
          <a:spcPct val="0"/>
        </a:spcBef>
        <a:spcAft>
          <a:spcPct val="0"/>
        </a:spcAft>
        <a:defRPr sz="17280">
          <a:solidFill>
            <a:srgbClr val="800000"/>
          </a:solidFill>
          <a:latin typeface="Arial" pitchFamily="-65" charset="0"/>
        </a:defRPr>
      </a:lvl6pPr>
      <a:lvl7pPr marL="4389120" algn="ctr" rtl="0" eaLnBrk="1" fontAlgn="base" hangingPunct="1">
        <a:spcBef>
          <a:spcPct val="0"/>
        </a:spcBef>
        <a:spcAft>
          <a:spcPct val="0"/>
        </a:spcAft>
        <a:defRPr sz="17280">
          <a:solidFill>
            <a:srgbClr val="800000"/>
          </a:solidFill>
          <a:latin typeface="Arial" pitchFamily="-65" charset="0"/>
        </a:defRPr>
      </a:lvl7pPr>
      <a:lvl8pPr marL="6583680" algn="ctr" rtl="0" eaLnBrk="1" fontAlgn="base" hangingPunct="1">
        <a:spcBef>
          <a:spcPct val="0"/>
        </a:spcBef>
        <a:spcAft>
          <a:spcPct val="0"/>
        </a:spcAft>
        <a:defRPr sz="17280">
          <a:solidFill>
            <a:srgbClr val="800000"/>
          </a:solidFill>
          <a:latin typeface="Arial" pitchFamily="-65" charset="0"/>
        </a:defRPr>
      </a:lvl8pPr>
      <a:lvl9pPr marL="8778240" algn="ctr" rtl="0" eaLnBrk="1" fontAlgn="base" hangingPunct="1">
        <a:spcBef>
          <a:spcPct val="0"/>
        </a:spcBef>
        <a:spcAft>
          <a:spcPct val="0"/>
        </a:spcAft>
        <a:defRPr sz="17280">
          <a:solidFill>
            <a:srgbClr val="800000"/>
          </a:solidFill>
          <a:latin typeface="Arial" pitchFamily="-65" charset="0"/>
        </a:defRPr>
      </a:lvl9pPr>
    </p:titleStyle>
    <p:bodyStyle>
      <a:lvl1pPr marL="1645920" indent="-1645920" algn="l" rtl="0" eaLnBrk="1" fontAlgn="base" hangingPunct="1">
        <a:spcBef>
          <a:spcPct val="20000"/>
        </a:spcBef>
        <a:spcAft>
          <a:spcPct val="0"/>
        </a:spcAft>
        <a:buClr>
          <a:srgbClr val="0432FF"/>
        </a:buClr>
        <a:buFont typeface="Wingdings" pitchFamily="2" charset="2"/>
        <a:buChar char="q"/>
        <a:defRPr sz="9600">
          <a:solidFill>
            <a:schemeClr val="tx1"/>
          </a:solidFill>
          <a:latin typeface="Times New Roman" panose="02020603050405020304" pitchFamily="18" charset="0"/>
          <a:ea typeface="ＭＳ Ｐゴシック" pitchFamily="-65" charset="-128"/>
          <a:cs typeface="Times New Roman" panose="02020603050405020304" pitchFamily="18" charset="0"/>
        </a:defRPr>
      </a:lvl1pPr>
      <a:lvl2pPr marL="3566160" indent="-1371600" algn="l" rtl="0" eaLnBrk="1" fontAlgn="base" hangingPunct="1">
        <a:spcBef>
          <a:spcPct val="20000"/>
        </a:spcBef>
        <a:spcAft>
          <a:spcPct val="0"/>
        </a:spcAft>
        <a:buClr>
          <a:srgbClr val="0432FF"/>
        </a:buClr>
        <a:buFont typeface="Wingdings" pitchFamily="2" charset="2"/>
        <a:buChar char="Ø"/>
        <a:defRPr sz="8640">
          <a:solidFill>
            <a:schemeClr val="tx1"/>
          </a:solidFill>
          <a:latin typeface="Times New Roman" panose="02020603050405020304" pitchFamily="18" charset="0"/>
          <a:ea typeface="ＭＳ Ｐゴシック" pitchFamily="-65" charset="-128"/>
          <a:cs typeface="Times New Roman" panose="02020603050405020304" pitchFamily="18" charset="0"/>
        </a:defRPr>
      </a:lvl2pPr>
      <a:lvl3pPr marL="5486400" indent="-1097280" algn="l" rtl="0" eaLnBrk="1" fontAlgn="base" hangingPunct="1">
        <a:spcBef>
          <a:spcPct val="20000"/>
        </a:spcBef>
        <a:spcAft>
          <a:spcPct val="0"/>
        </a:spcAft>
        <a:buClr>
          <a:srgbClr val="0432FF"/>
        </a:buClr>
        <a:buChar char="•"/>
        <a:defRPr sz="7680">
          <a:solidFill>
            <a:schemeClr val="tx1"/>
          </a:solidFill>
          <a:latin typeface="Times New Roman" panose="02020603050405020304" pitchFamily="18" charset="0"/>
          <a:ea typeface="ＭＳ Ｐゴシック" pitchFamily="-65" charset="-128"/>
          <a:cs typeface="Times New Roman" panose="02020603050405020304" pitchFamily="18" charset="0"/>
        </a:defRPr>
      </a:lvl3pPr>
      <a:lvl4pPr marL="7680960" indent="-1097280" algn="l" rtl="0" eaLnBrk="1" fontAlgn="base" hangingPunct="1">
        <a:spcBef>
          <a:spcPct val="20000"/>
        </a:spcBef>
        <a:spcAft>
          <a:spcPct val="0"/>
        </a:spcAft>
        <a:buClr>
          <a:srgbClr val="0432FF"/>
        </a:buClr>
        <a:buChar char="–"/>
        <a:defRPr sz="6720">
          <a:solidFill>
            <a:schemeClr val="tx1"/>
          </a:solidFill>
          <a:latin typeface="Times New Roman" panose="02020603050405020304" pitchFamily="18" charset="0"/>
          <a:ea typeface="ＭＳ Ｐゴシック" pitchFamily="-65" charset="-128"/>
          <a:cs typeface="Times New Roman" panose="02020603050405020304" pitchFamily="18" charset="0"/>
        </a:defRPr>
      </a:lvl4pPr>
      <a:lvl5pPr marL="9875520" indent="-1097280" algn="l" rtl="0" eaLnBrk="1" fontAlgn="base" hangingPunct="1">
        <a:spcBef>
          <a:spcPct val="20000"/>
        </a:spcBef>
        <a:spcAft>
          <a:spcPct val="0"/>
        </a:spcAft>
        <a:buClr>
          <a:srgbClr val="0432FF"/>
        </a:buClr>
        <a:buChar char="»"/>
        <a:defRPr sz="6720">
          <a:solidFill>
            <a:schemeClr val="tx1"/>
          </a:solidFill>
          <a:latin typeface="Times New Roman" panose="02020603050405020304" pitchFamily="18" charset="0"/>
          <a:ea typeface="ＭＳ Ｐゴシック" pitchFamily="-65" charset="-128"/>
          <a:cs typeface="Times New Roman" panose="02020603050405020304" pitchFamily="18" charset="0"/>
        </a:defRPr>
      </a:lvl5pPr>
      <a:lvl6pPr marL="12070080" indent="-1097280" algn="l" rtl="0" eaLnBrk="1" fontAlgn="base" hangingPunct="1">
        <a:spcBef>
          <a:spcPct val="20000"/>
        </a:spcBef>
        <a:spcAft>
          <a:spcPct val="0"/>
        </a:spcAft>
        <a:buChar char="»"/>
        <a:defRPr sz="7680">
          <a:solidFill>
            <a:schemeClr val="tx1"/>
          </a:solidFill>
          <a:latin typeface="+mn-lt"/>
          <a:ea typeface="ＭＳ Ｐゴシック" pitchFamily="-65" charset="-128"/>
        </a:defRPr>
      </a:lvl6pPr>
      <a:lvl7pPr marL="14264640" indent="-1097280" algn="l" rtl="0" eaLnBrk="1" fontAlgn="base" hangingPunct="1">
        <a:spcBef>
          <a:spcPct val="20000"/>
        </a:spcBef>
        <a:spcAft>
          <a:spcPct val="0"/>
        </a:spcAft>
        <a:buChar char="»"/>
        <a:defRPr sz="7680">
          <a:solidFill>
            <a:schemeClr val="tx1"/>
          </a:solidFill>
          <a:latin typeface="+mn-lt"/>
          <a:ea typeface="ＭＳ Ｐゴシック" pitchFamily="-65" charset="-128"/>
        </a:defRPr>
      </a:lvl7pPr>
      <a:lvl8pPr marL="16459200" indent="-1097280" algn="l" rtl="0" eaLnBrk="1" fontAlgn="base" hangingPunct="1">
        <a:spcBef>
          <a:spcPct val="20000"/>
        </a:spcBef>
        <a:spcAft>
          <a:spcPct val="0"/>
        </a:spcAft>
        <a:buChar char="»"/>
        <a:defRPr sz="7680">
          <a:solidFill>
            <a:schemeClr val="tx1"/>
          </a:solidFill>
          <a:latin typeface="+mn-lt"/>
          <a:ea typeface="ＭＳ Ｐゴシック" pitchFamily="-65" charset="-128"/>
        </a:defRPr>
      </a:lvl8pPr>
      <a:lvl9pPr marL="18653760" indent="-1097280" algn="l" rtl="0" eaLnBrk="1" fontAlgn="base" hangingPunct="1">
        <a:spcBef>
          <a:spcPct val="20000"/>
        </a:spcBef>
        <a:spcAft>
          <a:spcPct val="0"/>
        </a:spcAft>
        <a:buChar char="»"/>
        <a:defRPr sz="7680">
          <a:solidFill>
            <a:schemeClr val="tx1"/>
          </a:solidFill>
          <a:latin typeface="+mn-lt"/>
          <a:ea typeface="ＭＳ Ｐゴシック" pitchFamily="-65" charset="-128"/>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tif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p13">
            <a:extLst>
              <a:ext uri="{FF2B5EF4-FFF2-40B4-BE49-F238E27FC236}">
                <a16:creationId xmlns:a16="http://schemas.microsoft.com/office/drawing/2014/main" id="{D2196536-D816-3D40-9D3B-2799947E1E8E}"/>
              </a:ext>
            </a:extLst>
          </p:cNvPr>
          <p:cNvPicPr preferRelativeResize="0"/>
          <p:nvPr/>
        </p:nvPicPr>
        <p:blipFill>
          <a:blip r:embed="rId2">
            <a:alphaModFix/>
          </a:blip>
          <a:stretch>
            <a:fillRect/>
          </a:stretch>
        </p:blipFill>
        <p:spPr>
          <a:xfrm>
            <a:off x="76200" y="96015"/>
            <a:ext cx="4948106" cy="3256785"/>
          </a:xfrm>
          <a:prstGeom prst="rect">
            <a:avLst/>
          </a:prstGeom>
          <a:noFill/>
          <a:ln>
            <a:noFill/>
          </a:ln>
        </p:spPr>
      </p:pic>
      <p:pic>
        <p:nvPicPr>
          <p:cNvPr id="7" name="Picture 6">
            <a:extLst>
              <a:ext uri="{FF2B5EF4-FFF2-40B4-BE49-F238E27FC236}">
                <a16:creationId xmlns:a16="http://schemas.microsoft.com/office/drawing/2014/main" id="{540E0A51-C2D6-A44F-9EB5-77C789367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0600" y="1150034"/>
            <a:ext cx="4800600" cy="2946400"/>
          </a:xfrm>
          <a:prstGeom prst="rect">
            <a:avLst/>
          </a:prstGeom>
        </p:spPr>
      </p:pic>
      <p:sp>
        <p:nvSpPr>
          <p:cNvPr id="8" name="TextBox 7">
            <a:extLst>
              <a:ext uri="{FF2B5EF4-FFF2-40B4-BE49-F238E27FC236}">
                <a16:creationId xmlns:a16="http://schemas.microsoft.com/office/drawing/2014/main" id="{E734E4DE-D972-BF4C-9826-4EAFC71B1311}"/>
              </a:ext>
            </a:extLst>
          </p:cNvPr>
          <p:cNvSpPr txBox="1"/>
          <p:nvPr/>
        </p:nvSpPr>
        <p:spPr>
          <a:xfrm>
            <a:off x="7696200" y="361077"/>
            <a:ext cx="28448814" cy="4616648"/>
          </a:xfrm>
          <a:prstGeom prst="rect">
            <a:avLst/>
          </a:prstGeom>
          <a:noFill/>
        </p:spPr>
        <p:txBody>
          <a:bodyPr wrap="none" rtlCol="0">
            <a:spAutoFit/>
          </a:bodyPr>
          <a:lstStyle/>
          <a:p>
            <a:pPr lvl="0" algn="ctr"/>
            <a:r>
              <a:rPr lang="en-US" sz="7200" b="1" dirty="0">
                <a:solidFill>
                  <a:srgbClr val="0432FF"/>
                </a:solidFill>
                <a:ea typeface="Spectral"/>
                <a:cs typeface="Spectral"/>
                <a:sym typeface="Spectral"/>
              </a:rPr>
              <a:t>Preparing the </a:t>
            </a:r>
            <a:r>
              <a:rPr lang="en-US" sz="7200" b="1" dirty="0" err="1">
                <a:solidFill>
                  <a:srgbClr val="0432FF"/>
                </a:solidFill>
                <a:ea typeface="Spectral"/>
                <a:cs typeface="Spectral"/>
                <a:sym typeface="Spectral"/>
              </a:rPr>
              <a:t>HCal</a:t>
            </a:r>
            <a:r>
              <a:rPr lang="en-US" sz="7200" b="1" dirty="0">
                <a:solidFill>
                  <a:srgbClr val="0432FF"/>
                </a:solidFill>
                <a:ea typeface="Spectral"/>
                <a:cs typeface="Spectral"/>
                <a:sym typeface="Spectral"/>
              </a:rPr>
              <a:t> for the Forward Calorimeter System Upgrade</a:t>
            </a:r>
          </a:p>
          <a:p>
            <a:pPr lvl="0" algn="ctr"/>
            <a:r>
              <a:rPr lang="en-US" sz="5400" dirty="0">
                <a:ea typeface="Spectral"/>
                <a:cs typeface="Spectral"/>
                <a:sym typeface="Spectral"/>
              </a:rPr>
              <a:t>Anand Agrawal, William Bakke, Michael Bukowski, Claire </a:t>
            </a:r>
            <a:r>
              <a:rPr lang="en-US" sz="5400" dirty="0" err="1">
                <a:ea typeface="Spectral"/>
                <a:cs typeface="Spectral"/>
                <a:sym typeface="Spectral"/>
              </a:rPr>
              <a:t>Kovarik</a:t>
            </a:r>
            <a:r>
              <a:rPr lang="en-US" sz="5400" dirty="0">
                <a:ea typeface="Spectral"/>
                <a:cs typeface="Spectral"/>
                <a:sym typeface="Spectral"/>
              </a:rPr>
              <a:t>, JD </a:t>
            </a:r>
            <a:r>
              <a:rPr lang="en-US" sz="5400" dirty="0" err="1">
                <a:ea typeface="Spectral"/>
                <a:cs typeface="Spectral"/>
                <a:sym typeface="Spectral"/>
              </a:rPr>
              <a:t>Snaidauf</a:t>
            </a:r>
            <a:r>
              <a:rPr lang="en-US" sz="5400" dirty="0">
                <a:ea typeface="Spectral"/>
                <a:cs typeface="Spectral"/>
                <a:sym typeface="Spectral"/>
              </a:rPr>
              <a:t> </a:t>
            </a:r>
          </a:p>
          <a:p>
            <a:pPr lvl="0" algn="ctr"/>
            <a:r>
              <a:rPr lang="en-US" sz="5400" dirty="0">
                <a:ea typeface="Spectral"/>
                <a:cs typeface="Spectral"/>
                <a:sym typeface="Spectral"/>
              </a:rPr>
              <a:t>Mentors: </a:t>
            </a:r>
            <a:r>
              <a:rPr lang="en-US" sz="5400" dirty="0">
                <a:solidFill>
                  <a:schemeClr val="dk1"/>
                </a:solidFill>
                <a:ea typeface="Spectral"/>
                <a:cs typeface="Spectral"/>
                <a:sym typeface="Spectral"/>
              </a:rPr>
              <a:t>Prof. Stanislaus, </a:t>
            </a:r>
            <a:r>
              <a:rPr lang="en-US" sz="5400" dirty="0">
                <a:ea typeface="Spectral"/>
                <a:cs typeface="Spectral"/>
                <a:sym typeface="Spectral"/>
              </a:rPr>
              <a:t>Prof. Gibson, Prof. </a:t>
            </a:r>
            <a:r>
              <a:rPr lang="en-US" sz="5400" dirty="0" err="1">
                <a:ea typeface="Spectral"/>
                <a:cs typeface="Spectral"/>
                <a:sym typeface="Spectral"/>
              </a:rPr>
              <a:t>Grosnick</a:t>
            </a:r>
            <a:r>
              <a:rPr lang="en-US" sz="5400" dirty="0">
                <a:ea typeface="Spectral"/>
                <a:cs typeface="Spectral"/>
                <a:sym typeface="Spectral"/>
              </a:rPr>
              <a:t>, Prof. </a:t>
            </a:r>
            <a:r>
              <a:rPr lang="en-US" sz="5400" dirty="0" err="1">
                <a:ea typeface="Spectral"/>
                <a:cs typeface="Spectral"/>
                <a:sym typeface="Spectral"/>
              </a:rPr>
              <a:t>Koetke</a:t>
            </a:r>
            <a:endParaRPr lang="en-US" sz="5400" dirty="0">
              <a:ea typeface="Spectral"/>
              <a:cs typeface="Spectral"/>
              <a:sym typeface="Spectral"/>
            </a:endParaRPr>
          </a:p>
          <a:p>
            <a:pPr algn="ctr"/>
            <a:r>
              <a:rPr lang="en-US" sz="5400" dirty="0">
                <a:solidFill>
                  <a:schemeClr val="dk1"/>
                </a:solidFill>
                <a:ea typeface="Spectral"/>
                <a:cs typeface="Spectral"/>
                <a:sym typeface="Spectral"/>
              </a:rPr>
              <a:t>Department of Physics and Astronomy, Valparaiso University</a:t>
            </a:r>
            <a:endParaRPr lang="en-US" sz="5400" dirty="0">
              <a:ea typeface="Spectral"/>
              <a:cs typeface="Spectral"/>
              <a:sym typeface="Spectral"/>
            </a:endParaRPr>
          </a:p>
          <a:p>
            <a:pPr lvl="0" algn="ctr"/>
            <a:r>
              <a:rPr lang="en-US" sz="6000" dirty="0">
                <a:ea typeface="Spectral"/>
                <a:cs typeface="Spectral"/>
                <a:sym typeface="Spectral"/>
              </a:rPr>
              <a:t>for the STAR Collaboration</a:t>
            </a:r>
          </a:p>
        </p:txBody>
      </p:sp>
      <p:pic>
        <p:nvPicPr>
          <p:cNvPr id="9" name="Google Shape;59;p13">
            <a:extLst>
              <a:ext uri="{FF2B5EF4-FFF2-40B4-BE49-F238E27FC236}">
                <a16:creationId xmlns:a16="http://schemas.microsoft.com/office/drawing/2014/main" id="{A184CB7A-4A92-C848-9BB5-0E4D3EC65D44}"/>
              </a:ext>
            </a:extLst>
          </p:cNvPr>
          <p:cNvPicPr preferRelativeResize="0"/>
          <p:nvPr/>
        </p:nvPicPr>
        <p:blipFill>
          <a:blip r:embed="rId4">
            <a:alphaModFix/>
          </a:blip>
          <a:stretch>
            <a:fillRect/>
          </a:stretch>
        </p:blipFill>
        <p:spPr>
          <a:xfrm>
            <a:off x="4984653" y="3711478"/>
            <a:ext cx="5209253" cy="1280655"/>
          </a:xfrm>
          <a:prstGeom prst="rect">
            <a:avLst/>
          </a:prstGeom>
          <a:noFill/>
          <a:ln>
            <a:noFill/>
          </a:ln>
        </p:spPr>
      </p:pic>
      <p:sp>
        <p:nvSpPr>
          <p:cNvPr id="10" name="Google Shape;61;p13">
            <a:extLst>
              <a:ext uri="{FF2B5EF4-FFF2-40B4-BE49-F238E27FC236}">
                <a16:creationId xmlns:a16="http://schemas.microsoft.com/office/drawing/2014/main" id="{959C15D1-005A-EB46-BE24-EE7E39FD5F6E}"/>
              </a:ext>
            </a:extLst>
          </p:cNvPr>
          <p:cNvSpPr txBox="1"/>
          <p:nvPr/>
        </p:nvSpPr>
        <p:spPr>
          <a:xfrm>
            <a:off x="5024306" y="3085066"/>
            <a:ext cx="4712400" cy="5354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ea typeface="Spectral"/>
                <a:cs typeface="Spectral"/>
                <a:sym typeface="Spectral"/>
              </a:rPr>
              <a:t>Supported in part by:</a:t>
            </a:r>
            <a:endParaRPr sz="2800" dirty="0">
              <a:ea typeface="Spectral"/>
              <a:cs typeface="Spectral"/>
              <a:sym typeface="Spectral"/>
            </a:endParaRPr>
          </a:p>
        </p:txBody>
      </p:sp>
      <p:sp>
        <p:nvSpPr>
          <p:cNvPr id="12" name="Google Shape;64;p13">
            <a:extLst>
              <a:ext uri="{FF2B5EF4-FFF2-40B4-BE49-F238E27FC236}">
                <a16:creationId xmlns:a16="http://schemas.microsoft.com/office/drawing/2014/main" id="{1F192E1F-D242-3146-8CDA-7D0A2977B698}"/>
              </a:ext>
            </a:extLst>
          </p:cNvPr>
          <p:cNvSpPr txBox="1"/>
          <p:nvPr/>
        </p:nvSpPr>
        <p:spPr>
          <a:xfrm>
            <a:off x="585236" y="6416502"/>
            <a:ext cx="20979364" cy="7451898"/>
          </a:xfrm>
          <a:prstGeom prst="rect">
            <a:avLst/>
          </a:prstGeom>
          <a:noFill/>
          <a:ln>
            <a:noFill/>
          </a:ln>
        </p:spPr>
        <p:txBody>
          <a:bodyPr spcFirstLastPara="1" wrap="square" lIns="91425" tIns="91425" rIns="91425" bIns="91425" anchor="t" anchorCtr="0">
            <a:noAutofit/>
          </a:bodyPr>
          <a:lstStyle/>
          <a:p>
            <a:pPr marL="685800" lvl="0" indent="-685800" algn="l" rtl="0">
              <a:spcBef>
                <a:spcPts val="0"/>
              </a:spcBef>
              <a:spcAft>
                <a:spcPts val="0"/>
              </a:spcAft>
              <a:buClr>
                <a:srgbClr val="0432FF"/>
              </a:buClr>
              <a:buFont typeface="Wingdings" pitchFamily="2" charset="2"/>
              <a:buChar char="q"/>
            </a:pPr>
            <a:r>
              <a:rPr lang="en" sz="4000" dirty="0">
                <a:solidFill>
                  <a:schemeClr val="dk1"/>
                </a:solidFill>
              </a:rPr>
              <a:t>The Solenoidal Tracker at RHIC (STAR) Forward Upgrade is designed to explore QCD at low regions of </a:t>
            </a:r>
            <a:r>
              <a:rPr lang="en" sz="4000" i="1" dirty="0">
                <a:solidFill>
                  <a:schemeClr val="dk1"/>
                </a:solidFill>
              </a:rPr>
              <a:t>x, </a:t>
            </a:r>
            <a:r>
              <a:rPr lang="en" sz="4000" dirty="0">
                <a:solidFill>
                  <a:schemeClr val="dk1"/>
                </a:solidFill>
              </a:rPr>
              <a:t>where </a:t>
            </a:r>
            <a:r>
              <a:rPr lang="en" sz="4000" i="1" dirty="0">
                <a:solidFill>
                  <a:schemeClr val="dk1"/>
                </a:solidFill>
              </a:rPr>
              <a:t>x </a:t>
            </a:r>
            <a:r>
              <a:rPr lang="en" sz="4000" dirty="0">
                <a:solidFill>
                  <a:schemeClr val="dk1"/>
                </a:solidFill>
              </a:rPr>
              <a:t>is the </a:t>
            </a:r>
            <a:r>
              <a:rPr lang="en" sz="4000" dirty="0" err="1">
                <a:solidFill>
                  <a:schemeClr val="dk1"/>
                </a:solidFill>
              </a:rPr>
              <a:t>parton</a:t>
            </a:r>
            <a:r>
              <a:rPr lang="en" sz="4000" dirty="0">
                <a:solidFill>
                  <a:schemeClr val="dk1"/>
                </a:solidFill>
              </a:rPr>
              <a:t> momentum fraction. The upgrade includes tracking detectors and calorimetry; this poster focuses on the calorimetry.</a:t>
            </a:r>
            <a:endParaRPr sz="4000" dirty="0"/>
          </a:p>
          <a:p>
            <a:pPr marL="685800" lvl="0" indent="-685800" algn="l" rtl="0">
              <a:spcBef>
                <a:spcPts val="0"/>
              </a:spcBef>
              <a:spcAft>
                <a:spcPts val="0"/>
              </a:spcAft>
              <a:buClr>
                <a:srgbClr val="0432FF"/>
              </a:buClr>
              <a:buFont typeface="Wingdings" pitchFamily="2" charset="2"/>
              <a:buChar char="q"/>
            </a:pPr>
            <a:r>
              <a:rPr lang="en" sz="4000" dirty="0"/>
              <a:t>The Forward Calorimeter System (FCS) is replacing the Forward Meson Spectrometer (FMS). The FMS was an electromagnetic calorimeter, mainly detecting photons, including those from </a:t>
            </a:r>
            <a:r>
              <a:rPr lang="en" sz="4000" dirty="0">
                <a:latin typeface="Symbol" pitchFamily="2" charset="2"/>
              </a:rPr>
              <a:t>p</a:t>
            </a:r>
            <a:r>
              <a:rPr lang="en" sz="4000" baseline="30000" dirty="0"/>
              <a:t>0</a:t>
            </a:r>
            <a:r>
              <a:rPr lang="en" sz="4000" dirty="0"/>
              <a:t> decays.</a:t>
            </a:r>
            <a:endParaRPr sz="4000" dirty="0"/>
          </a:p>
          <a:p>
            <a:pPr marL="685800" lvl="0" indent="-685800" algn="l" rtl="0">
              <a:spcBef>
                <a:spcPts val="0"/>
              </a:spcBef>
              <a:spcAft>
                <a:spcPts val="0"/>
              </a:spcAft>
              <a:buClr>
                <a:srgbClr val="0432FF"/>
              </a:buClr>
              <a:buFont typeface="Wingdings" pitchFamily="2" charset="2"/>
              <a:buChar char="q"/>
            </a:pPr>
            <a:r>
              <a:rPr lang="en" sz="4000" dirty="0">
                <a:solidFill>
                  <a:schemeClr val="dk1"/>
                </a:solidFill>
              </a:rPr>
              <a:t>The new FCS will provide both electromagnetic (</a:t>
            </a:r>
            <a:r>
              <a:rPr lang="en" sz="4000" dirty="0" err="1">
                <a:solidFill>
                  <a:schemeClr val="dk1"/>
                </a:solidFill>
              </a:rPr>
              <a:t>ECal</a:t>
            </a:r>
            <a:r>
              <a:rPr lang="en" sz="4000" dirty="0">
                <a:solidFill>
                  <a:schemeClr val="dk1"/>
                </a:solidFill>
              </a:rPr>
              <a:t>) and hadronic (</a:t>
            </a:r>
            <a:r>
              <a:rPr lang="en" sz="4000" dirty="0" err="1">
                <a:solidFill>
                  <a:schemeClr val="dk1"/>
                </a:solidFill>
              </a:rPr>
              <a:t>HCal</a:t>
            </a:r>
            <a:r>
              <a:rPr lang="en" sz="4000" dirty="0">
                <a:solidFill>
                  <a:schemeClr val="dk1"/>
                </a:solidFill>
              </a:rPr>
              <a:t>) calorimetry that are critical for various physics programs. </a:t>
            </a:r>
            <a:endParaRPr sz="4000" dirty="0">
              <a:solidFill>
                <a:schemeClr val="dk1"/>
              </a:solidFill>
            </a:endParaRPr>
          </a:p>
          <a:p>
            <a:pPr marL="685800" lvl="0" indent="-685800" algn="l" rtl="0">
              <a:spcBef>
                <a:spcPts val="0"/>
              </a:spcBef>
              <a:spcAft>
                <a:spcPts val="0"/>
              </a:spcAft>
              <a:buClr>
                <a:srgbClr val="0432FF"/>
              </a:buClr>
              <a:buFont typeface="Wingdings" pitchFamily="2" charset="2"/>
              <a:buChar char="q"/>
            </a:pPr>
            <a:r>
              <a:rPr lang="en" sz="4000" dirty="0">
                <a:solidFill>
                  <a:schemeClr val="dk1"/>
                </a:solidFill>
              </a:rPr>
              <a:t>For example, di-jet reconstruction with the FCS will provide insight into the gluon contribution to the spin of the </a:t>
            </a:r>
            <a:r>
              <a:rPr lang="en" sz="4000" dirty="0" err="1">
                <a:solidFill>
                  <a:schemeClr val="dk1"/>
                </a:solidFill>
              </a:rPr>
              <a:t>proton,ΔG</a:t>
            </a:r>
            <a:r>
              <a:rPr lang="en" sz="4000" dirty="0">
                <a:solidFill>
                  <a:schemeClr val="dk1"/>
                </a:solidFill>
              </a:rPr>
              <a:t>.</a:t>
            </a:r>
            <a:endParaRPr sz="4000" dirty="0">
              <a:solidFill>
                <a:schemeClr val="dk1"/>
              </a:solidFill>
            </a:endParaRPr>
          </a:p>
          <a:p>
            <a:pPr marL="685800" lvl="0" indent="-685800" algn="l" rtl="0">
              <a:spcBef>
                <a:spcPts val="0"/>
              </a:spcBef>
              <a:spcAft>
                <a:spcPts val="0"/>
              </a:spcAft>
              <a:buClr>
                <a:srgbClr val="0432FF"/>
              </a:buClr>
              <a:buFont typeface="Wingdings" pitchFamily="2" charset="2"/>
              <a:buChar char="q"/>
            </a:pPr>
            <a:r>
              <a:rPr lang="en" sz="4000" dirty="0">
                <a:solidFill>
                  <a:schemeClr val="dk1"/>
                </a:solidFill>
              </a:rPr>
              <a:t>The proposed FCS system will have very good (~10%√ (E)) electromagnetic and (~50%/√ (E)+10%) hadronic energy resolutions. </a:t>
            </a:r>
            <a:endParaRPr sz="4000" dirty="0">
              <a:solidFill>
                <a:schemeClr val="dk1"/>
              </a:solidFill>
            </a:endParaRPr>
          </a:p>
        </p:txBody>
      </p:sp>
      <p:sp>
        <p:nvSpPr>
          <p:cNvPr id="13" name="Google Shape;65;p13">
            <a:extLst>
              <a:ext uri="{FF2B5EF4-FFF2-40B4-BE49-F238E27FC236}">
                <a16:creationId xmlns:a16="http://schemas.microsoft.com/office/drawing/2014/main" id="{A829F8AD-F9D3-D84C-9401-7D5E4976EFB0}"/>
              </a:ext>
            </a:extLst>
          </p:cNvPr>
          <p:cNvSpPr txBox="1"/>
          <p:nvPr/>
        </p:nvSpPr>
        <p:spPr>
          <a:xfrm>
            <a:off x="533400" y="15544800"/>
            <a:ext cx="11654700" cy="48973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The FCS will replace the FMS in the forward region of the detector (2.5&lt;𝜂&lt;4.0), allowing for reconstruction of a broader range of particles, </a:t>
            </a:r>
            <a:r>
              <a:rPr lang="en" sz="4000" dirty="0">
                <a:latin typeface="Symbol" pitchFamily="2" charset="2"/>
                <a:cs typeface="Arial" panose="020B0604020202020204" pitchFamily="34" charset="0"/>
              </a:rPr>
              <a:t>p</a:t>
            </a:r>
            <a:r>
              <a:rPr lang="en" sz="4000" baseline="30000" dirty="0">
                <a:latin typeface="Symbol" pitchFamily="2" charset="2"/>
                <a:cs typeface="Arial" panose="020B0604020202020204" pitchFamily="34" charset="0"/>
              </a:rPr>
              <a:t>0</a:t>
            </a:r>
            <a:r>
              <a:rPr lang="en" sz="4000" dirty="0"/>
              <a:t>, e</a:t>
            </a:r>
            <a:r>
              <a:rPr lang="en" sz="4000" baseline="30000" dirty="0"/>
              <a:t>+/-</a:t>
            </a:r>
            <a:r>
              <a:rPr lang="en" sz="4000" dirty="0"/>
              <a:t>, </a:t>
            </a:r>
            <a:r>
              <a:rPr lang="en" sz="4000" dirty="0">
                <a:latin typeface="Symbol" pitchFamily="2" charset="2"/>
              </a:rPr>
              <a:t>g</a:t>
            </a:r>
            <a:r>
              <a:rPr lang="en" sz="4000" dirty="0"/>
              <a:t>, charged hadrons and jets. The </a:t>
            </a:r>
            <a:r>
              <a:rPr lang="en" sz="4000" dirty="0" err="1"/>
              <a:t>ECal</a:t>
            </a:r>
            <a:r>
              <a:rPr lang="en" sz="4000" dirty="0"/>
              <a:t> ($0.41M) will be located in front of the </a:t>
            </a:r>
            <a:r>
              <a:rPr lang="en" sz="4000" dirty="0" err="1"/>
              <a:t>HCal</a:t>
            </a:r>
            <a:r>
              <a:rPr lang="en" sz="4000" dirty="0"/>
              <a:t> ($1.56M). The half of the 18720 </a:t>
            </a:r>
            <a:r>
              <a:rPr lang="en-US" sz="4000" dirty="0"/>
              <a:t>scintillating</a:t>
            </a:r>
            <a:r>
              <a:rPr lang="en" sz="4000" dirty="0"/>
              <a:t> tiles needed for the HCAL were completed at VU and delivered to STAR.</a:t>
            </a:r>
            <a:endParaRPr sz="4000" dirty="0"/>
          </a:p>
        </p:txBody>
      </p:sp>
      <p:sp>
        <p:nvSpPr>
          <p:cNvPr id="14" name="Google Shape;88;p13">
            <a:extLst>
              <a:ext uri="{FF2B5EF4-FFF2-40B4-BE49-F238E27FC236}">
                <a16:creationId xmlns:a16="http://schemas.microsoft.com/office/drawing/2014/main" id="{7B8F67AE-E9C5-8841-8CC9-DBA11F2F550E}"/>
              </a:ext>
            </a:extLst>
          </p:cNvPr>
          <p:cNvSpPr txBox="1"/>
          <p:nvPr/>
        </p:nvSpPr>
        <p:spPr>
          <a:xfrm>
            <a:off x="4381051" y="20878800"/>
            <a:ext cx="8191949" cy="23138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Figure: </a:t>
            </a:r>
            <a:r>
              <a:rPr lang="en" sz="3600" dirty="0"/>
              <a:t>Forward region of the STAR detector. The </a:t>
            </a:r>
            <a:r>
              <a:rPr lang="en" sz="3600" dirty="0" err="1"/>
              <a:t>ECal</a:t>
            </a:r>
            <a:r>
              <a:rPr lang="en" sz="3600" dirty="0"/>
              <a:t> is placed in front of the </a:t>
            </a:r>
            <a:r>
              <a:rPr lang="en" sz="3600" dirty="0" err="1"/>
              <a:t>HCal</a:t>
            </a:r>
            <a:r>
              <a:rPr lang="en" sz="3600" dirty="0"/>
              <a:t>. Cost was paid via an NSF MRI grant.</a:t>
            </a:r>
            <a:endParaRPr sz="3600" dirty="0"/>
          </a:p>
        </p:txBody>
      </p:sp>
      <p:sp>
        <p:nvSpPr>
          <p:cNvPr id="16" name="Rectangle 15">
            <a:extLst>
              <a:ext uri="{FF2B5EF4-FFF2-40B4-BE49-F238E27FC236}">
                <a16:creationId xmlns:a16="http://schemas.microsoft.com/office/drawing/2014/main" id="{E2F76F36-4553-6241-809C-CF9FD7E5C901}"/>
              </a:ext>
            </a:extLst>
          </p:cNvPr>
          <p:cNvSpPr/>
          <p:nvPr/>
        </p:nvSpPr>
        <p:spPr bwMode="auto">
          <a:xfrm rot="10800000" flipV="1">
            <a:off x="0" y="14068328"/>
            <a:ext cx="21945600" cy="192401"/>
          </a:xfrm>
          <a:prstGeom prst="rect">
            <a:avLst/>
          </a:prstGeom>
          <a:gradFill flip="none" rotWithShape="1">
            <a:gsLst>
              <a:gs pos="0">
                <a:srgbClr val="76D6FF"/>
              </a:gs>
              <a:gs pos="48000">
                <a:srgbClr val="0096FF"/>
              </a:gs>
              <a:gs pos="100000">
                <a:srgbClr val="0432FF"/>
              </a:gs>
            </a:gsLst>
            <a:lin ang="0" scaled="1"/>
            <a:tileRect/>
          </a:gradFill>
          <a:ln w="9525" cap="flat" cmpd="sng" algn="ctr">
            <a:solidFill>
              <a:schemeClr val="tx1"/>
            </a:solidFill>
            <a:prstDash val="solid"/>
            <a:round/>
            <a:headEnd type="none" w="med" len="med"/>
            <a:tailEnd type="none" w="med" len="med"/>
          </a:ln>
          <a:effectLst/>
        </p:spPr>
        <p:txBody>
          <a:bodyPr vert="horz" wrap="none" lIns="438912" tIns="219456" rIns="438912" bIns="219456" numCol="1" rtlCol="0" anchor="ctr" anchorCtr="0" compatLnSpc="1">
            <a:prstTxWarp prst="textNoShape">
              <a:avLst/>
            </a:prstTxWarp>
          </a:bodyPr>
          <a:lstStyle/>
          <a:p>
            <a:pPr algn="ctr" fontAlgn="base">
              <a:spcBef>
                <a:spcPct val="0"/>
              </a:spcBef>
              <a:spcAft>
                <a:spcPct val="0"/>
              </a:spcAft>
            </a:pPr>
            <a:endParaRPr lang="en-US" sz="7680">
              <a:solidFill>
                <a:srgbClr val="000000"/>
              </a:solidFill>
              <a:latin typeface="Arial" pitchFamily="-65" charset="0"/>
            </a:endParaRPr>
          </a:p>
        </p:txBody>
      </p:sp>
      <p:sp>
        <p:nvSpPr>
          <p:cNvPr id="17" name="TextBox 16">
            <a:extLst>
              <a:ext uri="{FF2B5EF4-FFF2-40B4-BE49-F238E27FC236}">
                <a16:creationId xmlns:a16="http://schemas.microsoft.com/office/drawing/2014/main" id="{A7BAB8E9-330D-6849-AB14-E06DDD9D8557}"/>
              </a:ext>
            </a:extLst>
          </p:cNvPr>
          <p:cNvSpPr txBox="1"/>
          <p:nvPr/>
        </p:nvSpPr>
        <p:spPr>
          <a:xfrm>
            <a:off x="5575578" y="14401800"/>
            <a:ext cx="11033790" cy="923330"/>
          </a:xfrm>
          <a:prstGeom prst="rect">
            <a:avLst/>
          </a:prstGeom>
          <a:noFill/>
        </p:spPr>
        <p:txBody>
          <a:bodyPr wrap="none" rtlCol="0">
            <a:spAutoFit/>
          </a:bodyPr>
          <a:lstStyle/>
          <a:p>
            <a:r>
              <a:rPr lang="en-US" sz="5400" b="1" dirty="0">
                <a:solidFill>
                  <a:srgbClr val="0432FF"/>
                </a:solidFill>
              </a:rPr>
              <a:t>The Forward Calorimeter System</a:t>
            </a:r>
          </a:p>
        </p:txBody>
      </p:sp>
      <p:sp>
        <p:nvSpPr>
          <p:cNvPr id="18" name="TextBox 17">
            <a:extLst>
              <a:ext uri="{FF2B5EF4-FFF2-40B4-BE49-F238E27FC236}">
                <a16:creationId xmlns:a16="http://schemas.microsoft.com/office/drawing/2014/main" id="{A708A8EC-A7DB-2C4B-8AB1-3E08143F58F2}"/>
              </a:ext>
            </a:extLst>
          </p:cNvPr>
          <p:cNvSpPr txBox="1"/>
          <p:nvPr/>
        </p:nvSpPr>
        <p:spPr>
          <a:xfrm>
            <a:off x="6096000" y="5410200"/>
            <a:ext cx="10174452" cy="923330"/>
          </a:xfrm>
          <a:prstGeom prst="rect">
            <a:avLst/>
          </a:prstGeom>
          <a:noFill/>
        </p:spPr>
        <p:txBody>
          <a:bodyPr wrap="none" rtlCol="0">
            <a:spAutoFit/>
          </a:bodyPr>
          <a:lstStyle/>
          <a:p>
            <a:r>
              <a:rPr lang="en-US" sz="5400" b="1" dirty="0">
                <a:solidFill>
                  <a:srgbClr val="0432FF"/>
                </a:solidFill>
              </a:rPr>
              <a:t>Why a STAR Forward Upgrade</a:t>
            </a:r>
          </a:p>
        </p:txBody>
      </p:sp>
      <p:pic>
        <p:nvPicPr>
          <p:cNvPr id="19" name="Picture 18">
            <a:extLst>
              <a:ext uri="{FF2B5EF4-FFF2-40B4-BE49-F238E27FC236}">
                <a16:creationId xmlns:a16="http://schemas.microsoft.com/office/drawing/2014/main" id="{CD8B03FA-7DFE-5844-9751-84377D567BE4}"/>
              </a:ext>
            </a:extLst>
          </p:cNvPr>
          <p:cNvPicPr>
            <a:picLocks noChangeAspect="1"/>
          </p:cNvPicPr>
          <p:nvPr/>
        </p:nvPicPr>
        <p:blipFill rotWithShape="1">
          <a:blip r:embed="rId5"/>
          <a:srcRect l="3319"/>
          <a:stretch/>
        </p:blipFill>
        <p:spPr>
          <a:xfrm>
            <a:off x="12649200" y="15316200"/>
            <a:ext cx="7851760" cy="7960799"/>
          </a:xfrm>
          <a:prstGeom prst="rect">
            <a:avLst/>
          </a:prstGeom>
        </p:spPr>
      </p:pic>
      <p:pic>
        <p:nvPicPr>
          <p:cNvPr id="20" name="Google Shape;69;p13">
            <a:extLst>
              <a:ext uri="{FF2B5EF4-FFF2-40B4-BE49-F238E27FC236}">
                <a16:creationId xmlns:a16="http://schemas.microsoft.com/office/drawing/2014/main" id="{A34A24D9-6461-D749-9BF5-4030803FA461}"/>
              </a:ext>
            </a:extLst>
          </p:cNvPr>
          <p:cNvPicPr preferRelativeResize="0"/>
          <p:nvPr/>
        </p:nvPicPr>
        <p:blipFill rotWithShape="1">
          <a:blip r:embed="rId6">
            <a:alphaModFix/>
          </a:blip>
          <a:srcRect l="30456" r="7940"/>
          <a:stretch/>
        </p:blipFill>
        <p:spPr>
          <a:xfrm>
            <a:off x="3364614" y="27939539"/>
            <a:ext cx="4407786" cy="3977214"/>
          </a:xfrm>
          <a:prstGeom prst="rect">
            <a:avLst/>
          </a:prstGeom>
          <a:noFill/>
          <a:ln>
            <a:noFill/>
          </a:ln>
        </p:spPr>
      </p:pic>
      <p:pic>
        <p:nvPicPr>
          <p:cNvPr id="21" name="Google Shape;70;p13">
            <a:extLst>
              <a:ext uri="{FF2B5EF4-FFF2-40B4-BE49-F238E27FC236}">
                <a16:creationId xmlns:a16="http://schemas.microsoft.com/office/drawing/2014/main" id="{85239429-7AD2-F04A-A8D4-83535B83FCF5}"/>
              </a:ext>
            </a:extLst>
          </p:cNvPr>
          <p:cNvPicPr preferRelativeResize="0"/>
          <p:nvPr/>
        </p:nvPicPr>
        <p:blipFill>
          <a:blip r:embed="rId7">
            <a:alphaModFix/>
          </a:blip>
          <a:stretch>
            <a:fillRect/>
          </a:stretch>
        </p:blipFill>
        <p:spPr>
          <a:xfrm>
            <a:off x="13335000" y="24856340"/>
            <a:ext cx="4948076" cy="3711064"/>
          </a:xfrm>
          <a:prstGeom prst="rect">
            <a:avLst/>
          </a:prstGeom>
          <a:noFill/>
          <a:ln>
            <a:noFill/>
          </a:ln>
        </p:spPr>
      </p:pic>
      <p:sp>
        <p:nvSpPr>
          <p:cNvPr id="22" name="Google Shape;73;p13">
            <a:extLst>
              <a:ext uri="{FF2B5EF4-FFF2-40B4-BE49-F238E27FC236}">
                <a16:creationId xmlns:a16="http://schemas.microsoft.com/office/drawing/2014/main" id="{6E2ADCB5-BEE7-D048-922E-644B26F588F4}"/>
              </a:ext>
            </a:extLst>
          </p:cNvPr>
          <p:cNvSpPr txBox="1"/>
          <p:nvPr/>
        </p:nvSpPr>
        <p:spPr>
          <a:xfrm>
            <a:off x="18364200" y="25849667"/>
            <a:ext cx="3417737" cy="18098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Figure: </a:t>
            </a:r>
          </a:p>
          <a:p>
            <a:pPr marL="0" lvl="0" indent="0" algn="l" rtl="0">
              <a:spcBef>
                <a:spcPts val="0"/>
              </a:spcBef>
              <a:spcAft>
                <a:spcPts val="0"/>
              </a:spcAft>
              <a:buNone/>
            </a:pPr>
            <a:r>
              <a:rPr lang="en" sz="3600" dirty="0" err="1"/>
              <a:t>ECal</a:t>
            </a:r>
            <a:r>
              <a:rPr lang="en" sz="3600" dirty="0"/>
              <a:t> modules from PHENIX</a:t>
            </a:r>
            <a:endParaRPr sz="3600" dirty="0"/>
          </a:p>
        </p:txBody>
      </p:sp>
      <p:sp>
        <p:nvSpPr>
          <p:cNvPr id="23" name="Google Shape;77;p13">
            <a:extLst>
              <a:ext uri="{FF2B5EF4-FFF2-40B4-BE49-F238E27FC236}">
                <a16:creationId xmlns:a16="http://schemas.microsoft.com/office/drawing/2014/main" id="{2A913C33-86C5-A14C-9E83-AF911F2F3A38}"/>
              </a:ext>
            </a:extLst>
          </p:cNvPr>
          <p:cNvSpPr txBox="1"/>
          <p:nvPr/>
        </p:nvSpPr>
        <p:spPr>
          <a:xfrm>
            <a:off x="7953557" y="28792644"/>
            <a:ext cx="11654700" cy="408934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3600" b="1" dirty="0">
                <a:solidFill>
                  <a:schemeClr val="dk1"/>
                </a:solidFill>
              </a:rPr>
              <a:t>Figure: </a:t>
            </a:r>
            <a:r>
              <a:rPr lang="en" sz="3600" dirty="0" err="1">
                <a:solidFill>
                  <a:schemeClr val="dk1"/>
                </a:solidFill>
              </a:rPr>
              <a:t>ECal</a:t>
            </a:r>
            <a:r>
              <a:rPr lang="en" sz="3600" dirty="0">
                <a:solidFill>
                  <a:schemeClr val="dk1"/>
                </a:solidFill>
              </a:rPr>
              <a:t> electronics: Silicon photomultipliers  (</a:t>
            </a:r>
            <a:r>
              <a:rPr lang="en" sz="3600" dirty="0" err="1">
                <a:solidFill>
                  <a:schemeClr val="dk1"/>
                </a:solidFill>
              </a:rPr>
              <a:t>SiPM’s</a:t>
            </a:r>
            <a:r>
              <a:rPr lang="en" sz="3600" dirty="0">
                <a:solidFill>
                  <a:schemeClr val="dk1"/>
                </a:solidFill>
              </a:rPr>
              <a:t>) are solid state photomultipliers that convert light to electronic signals (also used for the </a:t>
            </a:r>
            <a:r>
              <a:rPr lang="en" sz="3600" dirty="0" err="1">
                <a:solidFill>
                  <a:schemeClr val="dk1"/>
                </a:solidFill>
              </a:rPr>
              <a:t>HCal</a:t>
            </a:r>
            <a:r>
              <a:rPr lang="en" sz="3600" dirty="0">
                <a:solidFill>
                  <a:schemeClr val="dk1"/>
                </a:solidFill>
              </a:rPr>
              <a:t>).  The Front End Electronics (FEE) cards read out the </a:t>
            </a:r>
            <a:r>
              <a:rPr lang="en" sz="3600" dirty="0" err="1">
                <a:solidFill>
                  <a:schemeClr val="dk1"/>
                </a:solidFill>
              </a:rPr>
              <a:t>SiPM</a:t>
            </a:r>
            <a:r>
              <a:rPr lang="en" sz="3600" dirty="0">
                <a:solidFill>
                  <a:schemeClr val="dk1"/>
                </a:solidFill>
              </a:rPr>
              <a:t> signals. The light guides optimize the connection to the </a:t>
            </a:r>
            <a:r>
              <a:rPr lang="en" sz="3600" dirty="0" err="1">
                <a:solidFill>
                  <a:schemeClr val="dk1"/>
                </a:solidFill>
              </a:rPr>
              <a:t>SiPM</a:t>
            </a:r>
            <a:r>
              <a:rPr lang="en" sz="3600" dirty="0">
                <a:solidFill>
                  <a:schemeClr val="dk1"/>
                </a:solidFill>
              </a:rPr>
              <a:t> readout while the fiber bundle directs light from the tower into the light guide.</a:t>
            </a:r>
            <a:endParaRPr sz="3600" dirty="0">
              <a:solidFill>
                <a:schemeClr val="dk1"/>
              </a:solidFill>
            </a:endParaRPr>
          </a:p>
        </p:txBody>
      </p:sp>
      <p:sp>
        <p:nvSpPr>
          <p:cNvPr id="25" name="Google Shape;79;p13">
            <a:extLst>
              <a:ext uri="{FF2B5EF4-FFF2-40B4-BE49-F238E27FC236}">
                <a16:creationId xmlns:a16="http://schemas.microsoft.com/office/drawing/2014/main" id="{E8F0A58B-956E-7042-B18F-9A586F59B1F1}"/>
              </a:ext>
            </a:extLst>
          </p:cNvPr>
          <p:cNvSpPr txBox="1"/>
          <p:nvPr/>
        </p:nvSpPr>
        <p:spPr>
          <a:xfrm flipH="1">
            <a:off x="1278207" y="29489400"/>
            <a:ext cx="2156700" cy="9163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err="1"/>
              <a:t>SiPM</a:t>
            </a:r>
            <a:endParaRPr sz="4000" dirty="0"/>
          </a:p>
        </p:txBody>
      </p:sp>
      <p:sp>
        <p:nvSpPr>
          <p:cNvPr id="27" name="Google Shape;84;p13">
            <a:extLst>
              <a:ext uri="{FF2B5EF4-FFF2-40B4-BE49-F238E27FC236}">
                <a16:creationId xmlns:a16="http://schemas.microsoft.com/office/drawing/2014/main" id="{328F7B86-4CCF-274A-AC0F-D6D1C98E97F4}"/>
              </a:ext>
            </a:extLst>
          </p:cNvPr>
          <p:cNvSpPr txBox="1"/>
          <p:nvPr/>
        </p:nvSpPr>
        <p:spPr>
          <a:xfrm>
            <a:off x="1081275" y="30895081"/>
            <a:ext cx="1804131" cy="15273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Light guide</a:t>
            </a:r>
            <a:endParaRPr sz="4000" dirty="0"/>
          </a:p>
        </p:txBody>
      </p:sp>
      <p:sp>
        <p:nvSpPr>
          <p:cNvPr id="29" name="Google Shape;87;p13">
            <a:extLst>
              <a:ext uri="{FF2B5EF4-FFF2-40B4-BE49-F238E27FC236}">
                <a16:creationId xmlns:a16="http://schemas.microsoft.com/office/drawing/2014/main" id="{4B0293D7-7200-7A46-BA1B-A2AFC92806CD}"/>
              </a:ext>
            </a:extLst>
          </p:cNvPr>
          <p:cNvSpPr txBox="1"/>
          <p:nvPr/>
        </p:nvSpPr>
        <p:spPr>
          <a:xfrm>
            <a:off x="1439235" y="27965400"/>
            <a:ext cx="1679527" cy="9163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FEE </a:t>
            </a:r>
          </a:p>
          <a:p>
            <a:pPr marL="0" lvl="0" indent="0" algn="l" rtl="0">
              <a:spcBef>
                <a:spcPts val="0"/>
              </a:spcBef>
              <a:spcAft>
                <a:spcPts val="0"/>
              </a:spcAft>
              <a:buNone/>
            </a:pPr>
            <a:r>
              <a:rPr lang="en" sz="4000" dirty="0"/>
              <a:t>Card</a:t>
            </a:r>
            <a:endParaRPr sz="4000" dirty="0"/>
          </a:p>
        </p:txBody>
      </p:sp>
      <p:sp>
        <p:nvSpPr>
          <p:cNvPr id="31" name="Google Shape;90;p13">
            <a:extLst>
              <a:ext uri="{FF2B5EF4-FFF2-40B4-BE49-F238E27FC236}">
                <a16:creationId xmlns:a16="http://schemas.microsoft.com/office/drawing/2014/main" id="{A4153A79-F234-D747-85B1-6D7D8DA32DF3}"/>
              </a:ext>
            </a:extLst>
          </p:cNvPr>
          <p:cNvSpPr txBox="1"/>
          <p:nvPr/>
        </p:nvSpPr>
        <p:spPr>
          <a:xfrm>
            <a:off x="3091775" y="32214802"/>
            <a:ext cx="3571969" cy="703598"/>
          </a:xfrm>
          <a:prstGeom prst="rect">
            <a:avLst/>
          </a:prstGeom>
          <a:noFill/>
          <a:ln w="28575">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Fiber Bundle</a:t>
            </a:r>
            <a:endParaRPr sz="4000" dirty="0"/>
          </a:p>
        </p:txBody>
      </p:sp>
      <p:sp>
        <p:nvSpPr>
          <p:cNvPr id="33" name="Google Shape;97;p13">
            <a:extLst>
              <a:ext uri="{FF2B5EF4-FFF2-40B4-BE49-F238E27FC236}">
                <a16:creationId xmlns:a16="http://schemas.microsoft.com/office/drawing/2014/main" id="{09A97BB9-9B10-324B-B213-1B1335CB71EE}"/>
              </a:ext>
            </a:extLst>
          </p:cNvPr>
          <p:cNvSpPr txBox="1"/>
          <p:nvPr/>
        </p:nvSpPr>
        <p:spPr>
          <a:xfrm>
            <a:off x="594676" y="24876929"/>
            <a:ext cx="12283124" cy="2783671"/>
          </a:xfrm>
          <a:prstGeom prst="rect">
            <a:avLst/>
          </a:prstGeom>
          <a:noFill/>
          <a:ln>
            <a:noFill/>
          </a:ln>
        </p:spPr>
        <p:txBody>
          <a:bodyPr spcFirstLastPara="1" wrap="square" lIns="91425" tIns="91425" rIns="91425" bIns="91425" anchor="t" anchorCtr="0">
            <a:noAutofit/>
          </a:bodyPr>
          <a:lstStyle/>
          <a:p>
            <a:pPr marL="514350" lvl="0" indent="-571500" algn="l" rtl="0">
              <a:spcBef>
                <a:spcPts val="0"/>
              </a:spcBef>
              <a:spcAft>
                <a:spcPts val="0"/>
              </a:spcAft>
              <a:buClr>
                <a:srgbClr val="0432FF"/>
              </a:buClr>
              <a:buSzPts val="4500"/>
              <a:buFont typeface="Wingdings" pitchFamily="2" charset="2"/>
              <a:buChar char="q"/>
            </a:pPr>
            <a:r>
              <a:rPr lang="en" sz="4000" dirty="0"/>
              <a:t>PHENIX </a:t>
            </a:r>
            <a:r>
              <a:rPr lang="en" sz="4000" dirty="0" err="1"/>
              <a:t>ECal</a:t>
            </a:r>
            <a:r>
              <a:rPr lang="en" sz="4000" dirty="0"/>
              <a:t> became available for use in 2016 so STAR chose to use</a:t>
            </a:r>
          </a:p>
          <a:p>
            <a:pPr marL="514350" lvl="0" indent="-571500" algn="l" rtl="0">
              <a:spcBef>
                <a:spcPts val="0"/>
              </a:spcBef>
              <a:spcAft>
                <a:spcPts val="0"/>
              </a:spcAft>
              <a:buClr>
                <a:srgbClr val="0432FF"/>
              </a:buClr>
              <a:buSzPts val="4500"/>
              <a:buFont typeface="Wingdings" pitchFamily="2" charset="2"/>
              <a:buChar char="q"/>
            </a:pPr>
            <a:r>
              <a:rPr lang="en" sz="4000" dirty="0" err="1"/>
              <a:t>ECal</a:t>
            </a:r>
            <a:r>
              <a:rPr lang="en" sz="4000" dirty="0"/>
              <a:t> is alternating layers of lead and scintillator configuration with new Electronics.</a:t>
            </a:r>
            <a:endParaRPr sz="4000" dirty="0"/>
          </a:p>
        </p:txBody>
      </p:sp>
      <p:sp>
        <p:nvSpPr>
          <p:cNvPr id="34" name="Rectangle 33">
            <a:extLst>
              <a:ext uri="{FF2B5EF4-FFF2-40B4-BE49-F238E27FC236}">
                <a16:creationId xmlns:a16="http://schemas.microsoft.com/office/drawing/2014/main" id="{3388139D-B289-7143-A294-DB8E25CBEBBD}"/>
              </a:ext>
            </a:extLst>
          </p:cNvPr>
          <p:cNvSpPr/>
          <p:nvPr/>
        </p:nvSpPr>
        <p:spPr bwMode="auto">
          <a:xfrm rot="10800000" flipV="1">
            <a:off x="76200" y="23317200"/>
            <a:ext cx="21945600" cy="192401"/>
          </a:xfrm>
          <a:prstGeom prst="rect">
            <a:avLst/>
          </a:prstGeom>
          <a:gradFill flip="none" rotWithShape="1">
            <a:gsLst>
              <a:gs pos="0">
                <a:srgbClr val="76D6FF"/>
              </a:gs>
              <a:gs pos="48000">
                <a:srgbClr val="0096FF"/>
              </a:gs>
              <a:gs pos="100000">
                <a:srgbClr val="0432FF"/>
              </a:gs>
            </a:gsLst>
            <a:lin ang="0" scaled="1"/>
            <a:tileRect/>
          </a:gradFill>
          <a:ln w="9525" cap="flat" cmpd="sng" algn="ctr">
            <a:solidFill>
              <a:schemeClr val="tx1"/>
            </a:solidFill>
            <a:prstDash val="solid"/>
            <a:round/>
            <a:headEnd type="none" w="med" len="med"/>
            <a:tailEnd type="none" w="med" len="med"/>
          </a:ln>
          <a:effectLst/>
        </p:spPr>
        <p:txBody>
          <a:bodyPr vert="horz" wrap="none" lIns="438912" tIns="219456" rIns="438912" bIns="219456" numCol="1" rtlCol="0" anchor="ctr" anchorCtr="0" compatLnSpc="1">
            <a:prstTxWarp prst="textNoShape">
              <a:avLst/>
            </a:prstTxWarp>
          </a:bodyPr>
          <a:lstStyle/>
          <a:p>
            <a:pPr algn="ctr" fontAlgn="base">
              <a:spcBef>
                <a:spcPct val="0"/>
              </a:spcBef>
              <a:spcAft>
                <a:spcPct val="0"/>
              </a:spcAft>
            </a:pPr>
            <a:endParaRPr lang="en-US" sz="7680">
              <a:solidFill>
                <a:srgbClr val="000000"/>
              </a:solidFill>
              <a:latin typeface="Arial" pitchFamily="-65" charset="0"/>
            </a:endParaRPr>
          </a:p>
        </p:txBody>
      </p:sp>
      <p:sp>
        <p:nvSpPr>
          <p:cNvPr id="35" name="TextBox 34">
            <a:extLst>
              <a:ext uri="{FF2B5EF4-FFF2-40B4-BE49-F238E27FC236}">
                <a16:creationId xmlns:a16="http://schemas.microsoft.com/office/drawing/2014/main" id="{46B491B3-315C-E94E-BEAF-7D52068EB0CC}"/>
              </a:ext>
            </a:extLst>
          </p:cNvPr>
          <p:cNvSpPr txBox="1"/>
          <p:nvPr/>
        </p:nvSpPr>
        <p:spPr>
          <a:xfrm>
            <a:off x="8569925" y="23689270"/>
            <a:ext cx="4993675" cy="923330"/>
          </a:xfrm>
          <a:prstGeom prst="rect">
            <a:avLst/>
          </a:prstGeom>
          <a:noFill/>
        </p:spPr>
        <p:txBody>
          <a:bodyPr wrap="none" rtlCol="0">
            <a:spAutoFit/>
          </a:bodyPr>
          <a:lstStyle/>
          <a:p>
            <a:r>
              <a:rPr lang="en-US" sz="5400" b="1" dirty="0" err="1">
                <a:solidFill>
                  <a:srgbClr val="0432FF"/>
                </a:solidFill>
              </a:rPr>
              <a:t>ECal</a:t>
            </a:r>
            <a:r>
              <a:rPr lang="en-US" sz="5400" b="1" dirty="0">
                <a:solidFill>
                  <a:srgbClr val="0432FF"/>
                </a:solidFill>
              </a:rPr>
              <a:t> Overview</a:t>
            </a:r>
          </a:p>
        </p:txBody>
      </p:sp>
      <p:cxnSp>
        <p:nvCxnSpPr>
          <p:cNvPr id="38" name="Straight Arrow Connector 37">
            <a:extLst>
              <a:ext uri="{FF2B5EF4-FFF2-40B4-BE49-F238E27FC236}">
                <a16:creationId xmlns:a16="http://schemas.microsoft.com/office/drawing/2014/main" id="{B5DEED37-B1BB-3845-BB7D-EB2B08085605}"/>
              </a:ext>
            </a:extLst>
          </p:cNvPr>
          <p:cNvCxnSpPr>
            <a:cxnSpLocks/>
          </p:cNvCxnSpPr>
          <p:nvPr/>
        </p:nvCxnSpPr>
        <p:spPr bwMode="auto">
          <a:xfrm flipH="1" flipV="1">
            <a:off x="2442940" y="28574233"/>
            <a:ext cx="1874463" cy="392480"/>
          </a:xfrm>
          <a:prstGeom prst="straightConnector1">
            <a:avLst/>
          </a:prstGeom>
          <a:noFill/>
          <a:ln w="95250" cap="flat" cmpd="sng" algn="ctr">
            <a:solidFill>
              <a:srgbClr val="0432FF"/>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6F67C1C7-EAD4-4B4D-8AC0-E6FA6B6899F6}"/>
              </a:ext>
            </a:extLst>
          </p:cNvPr>
          <p:cNvCxnSpPr>
            <a:cxnSpLocks/>
          </p:cNvCxnSpPr>
          <p:nvPr/>
        </p:nvCxnSpPr>
        <p:spPr bwMode="auto">
          <a:xfrm flipH="1">
            <a:off x="2642762" y="29667084"/>
            <a:ext cx="1679835" cy="261062"/>
          </a:xfrm>
          <a:prstGeom prst="straightConnector1">
            <a:avLst/>
          </a:prstGeom>
          <a:noFill/>
          <a:ln w="95250" cap="flat" cmpd="sng" algn="ctr">
            <a:solidFill>
              <a:srgbClr val="0432FF"/>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7C533D2F-70CC-D14A-B3F8-D31445E5E1BF}"/>
              </a:ext>
            </a:extLst>
          </p:cNvPr>
          <p:cNvCxnSpPr>
            <a:cxnSpLocks/>
          </p:cNvCxnSpPr>
          <p:nvPr/>
        </p:nvCxnSpPr>
        <p:spPr bwMode="auto">
          <a:xfrm flipH="1">
            <a:off x="2596707" y="29752081"/>
            <a:ext cx="2418844" cy="1831467"/>
          </a:xfrm>
          <a:prstGeom prst="straightConnector1">
            <a:avLst/>
          </a:prstGeom>
          <a:noFill/>
          <a:ln w="95250" cap="flat" cmpd="sng" algn="ctr">
            <a:solidFill>
              <a:srgbClr val="0432FF"/>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E3845D8D-5537-F040-B2D6-13623F44936A}"/>
              </a:ext>
            </a:extLst>
          </p:cNvPr>
          <p:cNvCxnSpPr>
            <a:cxnSpLocks/>
          </p:cNvCxnSpPr>
          <p:nvPr/>
        </p:nvCxnSpPr>
        <p:spPr bwMode="auto">
          <a:xfrm flipH="1">
            <a:off x="4358374" y="29558599"/>
            <a:ext cx="1745433" cy="2989408"/>
          </a:xfrm>
          <a:prstGeom prst="straightConnector1">
            <a:avLst/>
          </a:prstGeom>
          <a:noFill/>
          <a:ln w="95250" cap="flat" cmpd="sng" algn="ctr">
            <a:solidFill>
              <a:srgbClr val="0432FF"/>
            </a:solidFill>
            <a:prstDash val="solid"/>
            <a:round/>
            <a:headEnd type="none" w="med" len="med"/>
            <a:tailEnd type="triangle"/>
          </a:ln>
          <a:effectLst/>
        </p:spPr>
      </p:cxnSp>
      <p:pic>
        <p:nvPicPr>
          <p:cNvPr id="45" name="Google Shape;71;p13">
            <a:extLst>
              <a:ext uri="{FF2B5EF4-FFF2-40B4-BE49-F238E27FC236}">
                <a16:creationId xmlns:a16="http://schemas.microsoft.com/office/drawing/2014/main" id="{1F5D309A-52EC-F64D-BA33-64AD351973BB}"/>
              </a:ext>
            </a:extLst>
          </p:cNvPr>
          <p:cNvPicPr preferRelativeResize="0"/>
          <p:nvPr/>
        </p:nvPicPr>
        <p:blipFill>
          <a:blip r:embed="rId8">
            <a:alphaModFix/>
          </a:blip>
          <a:stretch>
            <a:fillRect/>
          </a:stretch>
        </p:blipFill>
        <p:spPr>
          <a:xfrm>
            <a:off x="39338929" y="6324600"/>
            <a:ext cx="3409271" cy="4543326"/>
          </a:xfrm>
          <a:prstGeom prst="rect">
            <a:avLst/>
          </a:prstGeom>
          <a:noFill/>
          <a:ln>
            <a:noFill/>
          </a:ln>
        </p:spPr>
      </p:pic>
      <p:sp>
        <p:nvSpPr>
          <p:cNvPr id="46" name="Google Shape;74;p13">
            <a:extLst>
              <a:ext uri="{FF2B5EF4-FFF2-40B4-BE49-F238E27FC236}">
                <a16:creationId xmlns:a16="http://schemas.microsoft.com/office/drawing/2014/main" id="{92BE57EA-1217-3F42-8D2A-B643DF86853D}"/>
              </a:ext>
            </a:extLst>
          </p:cNvPr>
          <p:cNvSpPr txBox="1"/>
          <p:nvPr/>
        </p:nvSpPr>
        <p:spPr>
          <a:xfrm>
            <a:off x="38557200" y="10820983"/>
            <a:ext cx="5347062" cy="35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b="1" dirty="0">
                <a:solidFill>
                  <a:schemeClr val="dk1"/>
                </a:solidFill>
              </a:rPr>
              <a:t>Figure: </a:t>
            </a:r>
            <a:r>
              <a:rPr lang="en" sz="3600" dirty="0" err="1">
                <a:solidFill>
                  <a:schemeClr val="dk1"/>
                </a:solidFill>
              </a:rPr>
              <a:t>HCal</a:t>
            </a:r>
            <a:r>
              <a:rPr lang="en" sz="3600" dirty="0">
                <a:solidFill>
                  <a:schemeClr val="dk1"/>
                </a:solidFill>
              </a:rPr>
              <a:t> scintillation tiles (97 x 95 x 1.4mm) convert energy from charged particles into light. Iron absorbers are placed between the scintillators to develop the hadronic shower.</a:t>
            </a:r>
            <a:endParaRPr sz="3600" dirty="0"/>
          </a:p>
        </p:txBody>
      </p:sp>
      <p:sp>
        <p:nvSpPr>
          <p:cNvPr id="47" name="Google Shape;85;p13">
            <a:extLst>
              <a:ext uri="{FF2B5EF4-FFF2-40B4-BE49-F238E27FC236}">
                <a16:creationId xmlns:a16="http://schemas.microsoft.com/office/drawing/2014/main" id="{3B2B52F4-0962-424B-BF8C-794EE0667FCF}"/>
              </a:ext>
            </a:extLst>
          </p:cNvPr>
          <p:cNvSpPr txBox="1"/>
          <p:nvPr/>
        </p:nvSpPr>
        <p:spPr>
          <a:xfrm>
            <a:off x="27510112" y="6689100"/>
            <a:ext cx="10437488" cy="7026900"/>
          </a:xfrm>
          <a:prstGeom prst="rect">
            <a:avLst/>
          </a:prstGeom>
          <a:noFill/>
          <a:ln>
            <a:noFill/>
          </a:ln>
        </p:spPr>
        <p:txBody>
          <a:bodyPr spcFirstLastPara="1" wrap="square" lIns="91425" tIns="91425" rIns="91425" bIns="91425" anchor="t" anchorCtr="0">
            <a:noAutofit/>
          </a:bodyPr>
          <a:lstStyle/>
          <a:p>
            <a:pPr marL="685800" lvl="0" indent="-685800" algn="just" rtl="0">
              <a:spcBef>
                <a:spcPts val="0"/>
              </a:spcBef>
              <a:spcAft>
                <a:spcPts val="0"/>
              </a:spcAft>
              <a:buClr>
                <a:srgbClr val="0432FF"/>
              </a:buClr>
              <a:buSzPct val="100000"/>
              <a:buFont typeface="Wingdings" pitchFamily="2" charset="2"/>
              <a:buChar char="q"/>
            </a:pPr>
            <a:r>
              <a:rPr lang="en" sz="4000" dirty="0">
                <a:solidFill>
                  <a:schemeClr val="dk1"/>
                </a:solidFill>
              </a:rPr>
              <a:t>The </a:t>
            </a:r>
            <a:r>
              <a:rPr lang="en" sz="4000" dirty="0" err="1">
                <a:solidFill>
                  <a:schemeClr val="dk1"/>
                </a:solidFill>
              </a:rPr>
              <a:t>HCal</a:t>
            </a:r>
            <a:r>
              <a:rPr lang="en" sz="4000" dirty="0">
                <a:solidFill>
                  <a:schemeClr val="dk1"/>
                </a:solidFill>
              </a:rPr>
              <a:t> is made of alternating pieces of iron and scintillator forming a “tower”.</a:t>
            </a:r>
            <a:endParaRPr sz="4000" dirty="0">
              <a:solidFill>
                <a:schemeClr val="dk1"/>
              </a:solidFill>
            </a:endParaRPr>
          </a:p>
          <a:p>
            <a:pPr marL="685800" lvl="0" indent="-685800" algn="just" rtl="0">
              <a:spcBef>
                <a:spcPts val="0"/>
              </a:spcBef>
              <a:spcAft>
                <a:spcPts val="0"/>
              </a:spcAft>
              <a:buClr>
                <a:srgbClr val="0432FF"/>
              </a:buClr>
              <a:buSzPct val="100000"/>
              <a:buFont typeface="Wingdings" pitchFamily="2" charset="2"/>
              <a:buChar char="q"/>
            </a:pPr>
            <a:r>
              <a:rPr lang="en" sz="4000" dirty="0">
                <a:solidFill>
                  <a:schemeClr val="dk1"/>
                </a:solidFill>
              </a:rPr>
              <a:t>The gap between two iron absorber plates is 3.1 mm. Scintillation tiles of thickness 1.4 mm are placed inside these gaps. </a:t>
            </a:r>
            <a:endParaRPr sz="4000" dirty="0">
              <a:solidFill>
                <a:schemeClr val="dk1"/>
              </a:solidFill>
            </a:endParaRPr>
          </a:p>
          <a:p>
            <a:pPr marL="685800" lvl="0" indent="-685800" algn="just" rtl="0">
              <a:spcBef>
                <a:spcPts val="0"/>
              </a:spcBef>
              <a:spcAft>
                <a:spcPts val="0"/>
              </a:spcAft>
              <a:buClr>
                <a:srgbClr val="0432FF"/>
              </a:buClr>
              <a:buSzPct val="100000"/>
              <a:buFont typeface="Wingdings" pitchFamily="2" charset="2"/>
              <a:buChar char="q"/>
            </a:pPr>
            <a:r>
              <a:rPr lang="en" sz="4000" dirty="0">
                <a:solidFill>
                  <a:schemeClr val="dk1"/>
                </a:solidFill>
              </a:rPr>
              <a:t>There are 63 absorber plates and 64 scintillation plates in a single </a:t>
            </a:r>
            <a:r>
              <a:rPr lang="en" sz="4000" dirty="0" err="1">
                <a:solidFill>
                  <a:schemeClr val="dk1"/>
                </a:solidFill>
              </a:rPr>
              <a:t>HCal</a:t>
            </a:r>
            <a:r>
              <a:rPr lang="en" sz="4000" dirty="0">
                <a:solidFill>
                  <a:schemeClr val="dk1"/>
                </a:solidFill>
              </a:rPr>
              <a:t> tower. </a:t>
            </a:r>
            <a:endParaRPr sz="4000" dirty="0">
              <a:solidFill>
                <a:schemeClr val="dk1"/>
              </a:solidFill>
            </a:endParaRPr>
          </a:p>
          <a:p>
            <a:pPr marL="685800" lvl="0" indent="-685800" algn="just" rtl="0">
              <a:spcBef>
                <a:spcPts val="0"/>
              </a:spcBef>
              <a:spcAft>
                <a:spcPts val="0"/>
              </a:spcAft>
              <a:buClr>
                <a:srgbClr val="0432FF"/>
              </a:buClr>
              <a:buSzPct val="100000"/>
              <a:buFont typeface="Wingdings" pitchFamily="2" charset="2"/>
              <a:buChar char="q"/>
            </a:pPr>
            <a:r>
              <a:rPr lang="en" sz="4000" dirty="0">
                <a:solidFill>
                  <a:schemeClr val="dk1"/>
                </a:solidFill>
              </a:rPr>
              <a:t>Scintillation light from a single tower is collected with a 3 mm thick wavelength shifting (WLS) plate, which is placed in the gap between two adjacent </a:t>
            </a:r>
            <a:r>
              <a:rPr lang="en" sz="4000" dirty="0" err="1">
                <a:solidFill>
                  <a:schemeClr val="dk1"/>
                </a:solidFill>
              </a:rPr>
              <a:t>HCal</a:t>
            </a:r>
            <a:r>
              <a:rPr lang="en" sz="4000" dirty="0">
                <a:solidFill>
                  <a:schemeClr val="dk1"/>
                </a:solidFill>
              </a:rPr>
              <a:t> towers.</a:t>
            </a:r>
            <a:endParaRPr sz="4000" dirty="0"/>
          </a:p>
        </p:txBody>
      </p:sp>
      <p:pic>
        <p:nvPicPr>
          <p:cNvPr id="48" name="Google Shape;92;p13">
            <a:extLst>
              <a:ext uri="{FF2B5EF4-FFF2-40B4-BE49-F238E27FC236}">
                <a16:creationId xmlns:a16="http://schemas.microsoft.com/office/drawing/2014/main" id="{4D35FC99-6F8A-804A-8761-58EFE8E4669A}"/>
              </a:ext>
            </a:extLst>
          </p:cNvPr>
          <p:cNvPicPr preferRelativeResize="0"/>
          <p:nvPr/>
        </p:nvPicPr>
        <p:blipFill rotWithShape="1">
          <a:blip r:embed="rId9">
            <a:alphaModFix/>
          </a:blip>
          <a:srcRect l="24425" t="32467" r="51668" b="34721"/>
          <a:stretch/>
        </p:blipFill>
        <p:spPr>
          <a:xfrm>
            <a:off x="22361781" y="7535750"/>
            <a:ext cx="4712399" cy="3636380"/>
          </a:xfrm>
          <a:prstGeom prst="rect">
            <a:avLst/>
          </a:prstGeom>
          <a:noFill/>
          <a:ln>
            <a:noFill/>
          </a:ln>
        </p:spPr>
      </p:pic>
      <p:sp>
        <p:nvSpPr>
          <p:cNvPr id="50" name="Google Shape;96;p13">
            <a:extLst>
              <a:ext uri="{FF2B5EF4-FFF2-40B4-BE49-F238E27FC236}">
                <a16:creationId xmlns:a16="http://schemas.microsoft.com/office/drawing/2014/main" id="{1204EA75-CDBD-7A4F-9B9F-E9F80D5EF09C}"/>
              </a:ext>
            </a:extLst>
          </p:cNvPr>
          <p:cNvSpPr txBox="1"/>
          <p:nvPr/>
        </p:nvSpPr>
        <p:spPr>
          <a:xfrm>
            <a:off x="22655963" y="11519992"/>
            <a:ext cx="4242637" cy="25483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Figure: </a:t>
            </a:r>
          </a:p>
          <a:p>
            <a:pPr marL="0" lvl="0" indent="0" algn="l" rtl="0">
              <a:spcBef>
                <a:spcPts val="0"/>
              </a:spcBef>
              <a:spcAft>
                <a:spcPts val="0"/>
              </a:spcAft>
              <a:buNone/>
            </a:pPr>
            <a:r>
              <a:rPr lang="en" sz="3600" dirty="0"/>
              <a:t>Fe-scintillator sandwich structure of the </a:t>
            </a:r>
            <a:r>
              <a:rPr lang="en" sz="3600" dirty="0" err="1"/>
              <a:t>HCal</a:t>
            </a:r>
            <a:r>
              <a:rPr lang="en" sz="3600" dirty="0"/>
              <a:t>.</a:t>
            </a:r>
            <a:endParaRPr sz="3600" dirty="0"/>
          </a:p>
        </p:txBody>
      </p:sp>
      <p:sp>
        <p:nvSpPr>
          <p:cNvPr id="52" name="TextBox 51">
            <a:extLst>
              <a:ext uri="{FF2B5EF4-FFF2-40B4-BE49-F238E27FC236}">
                <a16:creationId xmlns:a16="http://schemas.microsoft.com/office/drawing/2014/main" id="{149DCC63-A97D-784B-8B2F-27E8F719610F}"/>
              </a:ext>
            </a:extLst>
          </p:cNvPr>
          <p:cNvSpPr txBox="1"/>
          <p:nvPr/>
        </p:nvSpPr>
        <p:spPr>
          <a:xfrm>
            <a:off x="28575000" y="5410200"/>
            <a:ext cx="8597546" cy="923330"/>
          </a:xfrm>
          <a:prstGeom prst="rect">
            <a:avLst/>
          </a:prstGeom>
          <a:noFill/>
        </p:spPr>
        <p:txBody>
          <a:bodyPr wrap="none" rtlCol="0">
            <a:spAutoFit/>
          </a:bodyPr>
          <a:lstStyle/>
          <a:p>
            <a:r>
              <a:rPr lang="en-US" sz="5400" b="1" dirty="0">
                <a:solidFill>
                  <a:srgbClr val="0432FF"/>
                </a:solidFill>
              </a:rPr>
              <a:t>How does the HCAL work</a:t>
            </a:r>
          </a:p>
        </p:txBody>
      </p:sp>
      <p:sp>
        <p:nvSpPr>
          <p:cNvPr id="53" name="Rectangle 52">
            <a:extLst>
              <a:ext uri="{FF2B5EF4-FFF2-40B4-BE49-F238E27FC236}">
                <a16:creationId xmlns:a16="http://schemas.microsoft.com/office/drawing/2014/main" id="{7E284FB3-C328-3140-B07E-6392A4F3BCB4}"/>
              </a:ext>
            </a:extLst>
          </p:cNvPr>
          <p:cNvSpPr/>
          <p:nvPr/>
        </p:nvSpPr>
        <p:spPr bwMode="auto">
          <a:xfrm rot="10800000" flipV="1">
            <a:off x="22063167" y="15316201"/>
            <a:ext cx="21945600" cy="192401"/>
          </a:xfrm>
          <a:prstGeom prst="rect">
            <a:avLst/>
          </a:prstGeom>
          <a:gradFill flip="none" rotWithShape="1">
            <a:gsLst>
              <a:gs pos="0">
                <a:srgbClr val="76D6FF"/>
              </a:gs>
              <a:gs pos="48000">
                <a:srgbClr val="0096FF"/>
              </a:gs>
              <a:gs pos="100000">
                <a:srgbClr val="0432FF"/>
              </a:gs>
            </a:gsLst>
            <a:lin ang="0" scaled="1"/>
            <a:tileRect/>
          </a:gradFill>
          <a:ln w="9525" cap="flat" cmpd="sng" algn="ctr">
            <a:solidFill>
              <a:schemeClr val="tx1"/>
            </a:solidFill>
            <a:prstDash val="solid"/>
            <a:round/>
            <a:headEnd type="none" w="med" len="med"/>
            <a:tailEnd type="none" w="med" len="med"/>
          </a:ln>
          <a:effectLst/>
        </p:spPr>
        <p:txBody>
          <a:bodyPr vert="horz" wrap="none" lIns="438912" tIns="219456" rIns="438912" bIns="219456" numCol="1" rtlCol="0" anchor="ctr" anchorCtr="0" compatLnSpc="1">
            <a:prstTxWarp prst="textNoShape">
              <a:avLst/>
            </a:prstTxWarp>
          </a:bodyPr>
          <a:lstStyle/>
          <a:p>
            <a:pPr algn="ctr" fontAlgn="base">
              <a:spcBef>
                <a:spcPct val="0"/>
              </a:spcBef>
              <a:spcAft>
                <a:spcPct val="0"/>
              </a:spcAft>
            </a:pPr>
            <a:endParaRPr lang="en-US" sz="7680">
              <a:solidFill>
                <a:srgbClr val="000000"/>
              </a:solidFill>
              <a:latin typeface="Arial" pitchFamily="-65" charset="0"/>
            </a:endParaRPr>
          </a:p>
        </p:txBody>
      </p:sp>
      <p:sp>
        <p:nvSpPr>
          <p:cNvPr id="54" name="Google Shape;66;p13">
            <a:extLst>
              <a:ext uri="{FF2B5EF4-FFF2-40B4-BE49-F238E27FC236}">
                <a16:creationId xmlns:a16="http://schemas.microsoft.com/office/drawing/2014/main" id="{A2BCC18B-077D-CF49-9979-12CC22F50768}"/>
              </a:ext>
            </a:extLst>
          </p:cNvPr>
          <p:cNvSpPr txBox="1"/>
          <p:nvPr/>
        </p:nvSpPr>
        <p:spPr>
          <a:xfrm>
            <a:off x="22176242" y="16466546"/>
            <a:ext cx="21970500" cy="10756500"/>
          </a:xfrm>
          <a:prstGeom prst="rect">
            <a:avLst/>
          </a:prstGeom>
          <a:noFill/>
          <a:ln>
            <a:noFill/>
          </a:ln>
        </p:spPr>
        <p:txBody>
          <a:bodyPr spcFirstLastPara="1" wrap="square" lIns="91425" tIns="91425" rIns="91425" bIns="91425" anchor="t" anchorCtr="0">
            <a:noAutofit/>
          </a:bodyPr>
          <a:lstStyle/>
          <a:p>
            <a:pPr marL="685800" lvl="0" indent="-685800">
              <a:buClr>
                <a:srgbClr val="0432FF"/>
              </a:buClr>
              <a:buFont typeface="Wingdings" pitchFamily="2" charset="2"/>
              <a:buChar char="q"/>
            </a:pPr>
            <a:r>
              <a:rPr lang="en" sz="4000" dirty="0"/>
              <a:t>The work at VU this summer (and extending into the fall) involved five students polishing, painting, and packing 9600 rectangular scintillation tiles for the </a:t>
            </a:r>
            <a:r>
              <a:rPr lang="en" sz="4000" dirty="0" err="1"/>
              <a:t>HCal</a:t>
            </a:r>
            <a:r>
              <a:rPr lang="en" sz="4000" dirty="0"/>
              <a:t>. </a:t>
            </a:r>
            <a:endParaRPr sz="4000" dirty="0"/>
          </a:p>
          <a:p>
            <a:pPr marL="685800" lvl="0" indent="-685800" algn="l" rtl="0">
              <a:spcBef>
                <a:spcPts val="1000"/>
              </a:spcBef>
              <a:spcAft>
                <a:spcPts val="0"/>
              </a:spcAft>
              <a:buClr>
                <a:srgbClr val="0432FF"/>
              </a:buClr>
              <a:buFont typeface="Wingdings" pitchFamily="2" charset="2"/>
              <a:buChar char="q"/>
            </a:pPr>
            <a:r>
              <a:rPr lang="en" sz="4000" b="1" dirty="0"/>
              <a:t>Polishing Procedure:</a:t>
            </a:r>
            <a:r>
              <a:rPr lang="en" sz="4000" dirty="0"/>
              <a:t> Place 7-10 tiles, longer-edge down, onto the rotating polishing machine for 30 seconds while applying some pressure. Then, rotate the tiles 180</a:t>
            </a:r>
            <a:r>
              <a:rPr lang="en" sz="4000" baseline="30000" dirty="0"/>
              <a:t>o </a:t>
            </a:r>
            <a:r>
              <a:rPr lang="en" sz="4000" dirty="0"/>
              <a:t>and polish the opposite edge, repeat the procedure several times.</a:t>
            </a:r>
            <a:endParaRPr sz="4000" dirty="0"/>
          </a:p>
          <a:p>
            <a:pPr marL="685800" lvl="0" indent="-685800" algn="l" rtl="0">
              <a:spcBef>
                <a:spcPts val="1000"/>
              </a:spcBef>
              <a:spcAft>
                <a:spcPts val="0"/>
              </a:spcAft>
              <a:buClr>
                <a:srgbClr val="0432FF"/>
              </a:buClr>
              <a:buFont typeface="Wingdings" pitchFamily="2" charset="2"/>
              <a:buChar char="q"/>
            </a:pPr>
            <a:r>
              <a:rPr lang="en" sz="4000" b="1" dirty="0">
                <a:solidFill>
                  <a:schemeClr val="dk1"/>
                </a:solidFill>
              </a:rPr>
              <a:t>Cleaning and Painting Procedure: </a:t>
            </a:r>
            <a:r>
              <a:rPr lang="en" sz="4000" dirty="0">
                <a:solidFill>
                  <a:schemeClr val="dk1"/>
                </a:solidFill>
              </a:rPr>
              <a:t>Tiles are wiped dry with a cloth towel, removing any leftover polishing compound on the surface. Once 150 to 200 tiles are polished, we group them in sets of 20, painting the shorter edges twice, one initial coat and then a second coat usually two hours after the first.</a:t>
            </a:r>
            <a:endParaRPr sz="4000" dirty="0">
              <a:solidFill>
                <a:schemeClr val="dk1"/>
              </a:solidFill>
            </a:endParaRPr>
          </a:p>
          <a:p>
            <a:pPr marL="685800" lvl="0" indent="-685800" algn="l" rtl="0">
              <a:spcBef>
                <a:spcPts val="1000"/>
              </a:spcBef>
              <a:spcAft>
                <a:spcPts val="0"/>
              </a:spcAft>
              <a:buClr>
                <a:srgbClr val="0432FF"/>
              </a:buClr>
              <a:buFont typeface="Wingdings" pitchFamily="2" charset="2"/>
              <a:buChar char="q"/>
            </a:pPr>
            <a:r>
              <a:rPr lang="en" sz="4000" b="1" dirty="0">
                <a:solidFill>
                  <a:schemeClr val="dk1"/>
                </a:solidFill>
              </a:rPr>
              <a:t>Removing Plastic Film and Packing Procedure: </a:t>
            </a:r>
            <a:r>
              <a:rPr lang="en" sz="4000" dirty="0">
                <a:solidFill>
                  <a:schemeClr val="dk1"/>
                </a:solidFill>
              </a:rPr>
              <a:t>Once the paint is dry, one can begin removing the protective plastic film with a sharp object and placing the tiles in an </a:t>
            </a:r>
            <a:r>
              <a:rPr lang="en" sz="4000" dirty="0" err="1">
                <a:solidFill>
                  <a:schemeClr val="dk1"/>
                </a:solidFill>
              </a:rPr>
              <a:t>uline</a:t>
            </a:r>
            <a:r>
              <a:rPr lang="en" sz="4000" dirty="0">
                <a:solidFill>
                  <a:schemeClr val="dk1"/>
                </a:solidFill>
              </a:rPr>
              <a:t>-poly bag. They can then be placed in the shipping crate.</a:t>
            </a:r>
            <a:endParaRPr sz="4000" dirty="0">
              <a:solidFill>
                <a:schemeClr val="dk1"/>
              </a:solidFill>
            </a:endParaRPr>
          </a:p>
          <a:p>
            <a:pPr marL="685800" lvl="0" indent="-685800" algn="l" rtl="0">
              <a:spcBef>
                <a:spcPts val="0"/>
              </a:spcBef>
              <a:spcAft>
                <a:spcPts val="0"/>
              </a:spcAft>
              <a:buClr>
                <a:srgbClr val="0432FF"/>
              </a:buClr>
              <a:buFont typeface="Wingdings" pitchFamily="2" charset="2"/>
              <a:buChar char="q"/>
            </a:pPr>
            <a:endParaRPr sz="4000" dirty="0"/>
          </a:p>
        </p:txBody>
      </p:sp>
      <p:pic>
        <p:nvPicPr>
          <p:cNvPr id="55" name="Google Shape;68;p13">
            <a:extLst>
              <a:ext uri="{FF2B5EF4-FFF2-40B4-BE49-F238E27FC236}">
                <a16:creationId xmlns:a16="http://schemas.microsoft.com/office/drawing/2014/main" id="{C8BD47E1-B0DE-2542-9336-F7F23CDF1165}"/>
              </a:ext>
            </a:extLst>
          </p:cNvPr>
          <p:cNvPicPr preferRelativeResize="0"/>
          <p:nvPr/>
        </p:nvPicPr>
        <p:blipFill rotWithShape="1">
          <a:blip r:embed="rId10">
            <a:alphaModFix/>
          </a:blip>
          <a:srcRect l="37352" t="43267" r="35230" b="10884"/>
          <a:stretch/>
        </p:blipFill>
        <p:spPr>
          <a:xfrm>
            <a:off x="22098000" y="24536400"/>
            <a:ext cx="5268601" cy="5998800"/>
          </a:xfrm>
          <a:prstGeom prst="rect">
            <a:avLst/>
          </a:prstGeom>
          <a:noFill/>
          <a:ln>
            <a:noFill/>
          </a:ln>
        </p:spPr>
      </p:pic>
      <p:sp>
        <p:nvSpPr>
          <p:cNvPr id="56" name="Google Shape;72;p13">
            <a:extLst>
              <a:ext uri="{FF2B5EF4-FFF2-40B4-BE49-F238E27FC236}">
                <a16:creationId xmlns:a16="http://schemas.microsoft.com/office/drawing/2014/main" id="{D0ECBD8A-FF5D-6A4E-A794-4FC0EE39EEC9}"/>
              </a:ext>
            </a:extLst>
          </p:cNvPr>
          <p:cNvSpPr txBox="1"/>
          <p:nvPr/>
        </p:nvSpPr>
        <p:spPr>
          <a:xfrm>
            <a:off x="22020076" y="30632400"/>
            <a:ext cx="5488124" cy="19604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dirty="0">
                <a:latin typeface="Spectral"/>
                <a:ea typeface="Spectral"/>
                <a:cs typeface="Spectral"/>
                <a:sym typeface="Spectral"/>
              </a:rPr>
              <a:t>The polishing machine that is used to polish the edges of the scintillation tiles.</a:t>
            </a:r>
            <a:endParaRPr sz="3700" dirty="0">
              <a:latin typeface="Spectral"/>
              <a:ea typeface="Spectral"/>
              <a:cs typeface="Spectral"/>
              <a:sym typeface="Spectral"/>
            </a:endParaRPr>
          </a:p>
        </p:txBody>
      </p:sp>
      <p:pic>
        <p:nvPicPr>
          <p:cNvPr id="57" name="Google Shape;75;p13">
            <a:extLst>
              <a:ext uri="{FF2B5EF4-FFF2-40B4-BE49-F238E27FC236}">
                <a16:creationId xmlns:a16="http://schemas.microsoft.com/office/drawing/2014/main" id="{4BDF36C3-7EC8-B149-AF6E-92EE24E380DF}"/>
              </a:ext>
            </a:extLst>
          </p:cNvPr>
          <p:cNvPicPr preferRelativeResize="0"/>
          <p:nvPr/>
        </p:nvPicPr>
        <p:blipFill rotWithShape="1">
          <a:blip r:embed="rId11">
            <a:alphaModFix/>
          </a:blip>
          <a:srcRect l="38169" t="33864" r="42227" b="32036"/>
          <a:stretch/>
        </p:blipFill>
        <p:spPr>
          <a:xfrm>
            <a:off x="27508200" y="24530225"/>
            <a:ext cx="4948075" cy="5998800"/>
          </a:xfrm>
          <a:prstGeom prst="rect">
            <a:avLst/>
          </a:prstGeom>
          <a:noFill/>
          <a:ln>
            <a:noFill/>
          </a:ln>
        </p:spPr>
      </p:pic>
      <p:sp>
        <p:nvSpPr>
          <p:cNvPr id="58" name="Google Shape;76;p13">
            <a:extLst>
              <a:ext uri="{FF2B5EF4-FFF2-40B4-BE49-F238E27FC236}">
                <a16:creationId xmlns:a16="http://schemas.microsoft.com/office/drawing/2014/main" id="{491107BF-253F-FB4F-9824-0FA7EF3E1528}"/>
              </a:ext>
            </a:extLst>
          </p:cNvPr>
          <p:cNvSpPr txBox="1"/>
          <p:nvPr/>
        </p:nvSpPr>
        <p:spPr>
          <a:xfrm>
            <a:off x="27860769" y="30658617"/>
            <a:ext cx="9335358" cy="2031183"/>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3700" dirty="0">
                <a:latin typeface="Spectral"/>
                <a:ea typeface="Spectral"/>
                <a:cs typeface="Spectral"/>
                <a:sym typeface="Spectral"/>
              </a:rPr>
              <a:t>The protective film on the tiles needs to be removed and excess paint has to be chipped off before the tiles can be shipped (left). The tiles are placed in special </a:t>
            </a:r>
            <a:r>
              <a:rPr lang="en" sz="3700" dirty="0" err="1">
                <a:latin typeface="Spectral"/>
                <a:ea typeface="Spectral"/>
                <a:cs typeface="Spectral"/>
                <a:sym typeface="Spectral"/>
              </a:rPr>
              <a:t>uline</a:t>
            </a:r>
            <a:r>
              <a:rPr lang="en" sz="3700" dirty="0">
                <a:latin typeface="Spectral"/>
                <a:ea typeface="Spectral"/>
                <a:cs typeface="Spectral"/>
                <a:sym typeface="Spectral"/>
              </a:rPr>
              <a:t>-poly bags (right).</a:t>
            </a:r>
            <a:endParaRPr sz="3700" dirty="0">
              <a:latin typeface="Spectral"/>
              <a:ea typeface="Spectral"/>
              <a:cs typeface="Spectral"/>
              <a:sym typeface="Spectral"/>
            </a:endParaRPr>
          </a:p>
        </p:txBody>
      </p:sp>
      <p:pic>
        <p:nvPicPr>
          <p:cNvPr id="59" name="Google Shape;80;p13">
            <a:extLst>
              <a:ext uri="{FF2B5EF4-FFF2-40B4-BE49-F238E27FC236}">
                <a16:creationId xmlns:a16="http://schemas.microsoft.com/office/drawing/2014/main" id="{C4B848A1-7E15-3E40-BB41-9C9C8D6CA9F8}"/>
              </a:ext>
            </a:extLst>
          </p:cNvPr>
          <p:cNvPicPr preferRelativeResize="0"/>
          <p:nvPr/>
        </p:nvPicPr>
        <p:blipFill rotWithShape="1">
          <a:blip r:embed="rId12">
            <a:alphaModFix/>
          </a:blip>
          <a:srcRect l="19691"/>
          <a:stretch/>
        </p:blipFill>
        <p:spPr>
          <a:xfrm rot="-5400000">
            <a:off x="38135438" y="24805762"/>
            <a:ext cx="6019800" cy="5481076"/>
          </a:xfrm>
          <a:prstGeom prst="rect">
            <a:avLst/>
          </a:prstGeom>
          <a:noFill/>
          <a:ln>
            <a:noFill/>
          </a:ln>
        </p:spPr>
      </p:pic>
      <p:sp>
        <p:nvSpPr>
          <p:cNvPr id="60" name="Google Shape;81;p13">
            <a:extLst>
              <a:ext uri="{FF2B5EF4-FFF2-40B4-BE49-F238E27FC236}">
                <a16:creationId xmlns:a16="http://schemas.microsoft.com/office/drawing/2014/main" id="{E619551D-6685-CF47-898B-E8AF62CC8AC8}"/>
              </a:ext>
            </a:extLst>
          </p:cNvPr>
          <p:cNvSpPr txBox="1"/>
          <p:nvPr/>
        </p:nvSpPr>
        <p:spPr>
          <a:xfrm>
            <a:off x="37450398" y="30665210"/>
            <a:ext cx="6475635" cy="217699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700" dirty="0">
                <a:latin typeface="Spectral"/>
                <a:ea typeface="Spectral"/>
                <a:cs typeface="Spectral"/>
                <a:sym typeface="Spectral"/>
              </a:rPr>
              <a:t>Crate of tiles received from OSU. Once the tiles are prepared, they are packed in the same crate for shipping to BNL.</a:t>
            </a:r>
            <a:endParaRPr sz="3700" dirty="0">
              <a:latin typeface="Spectral"/>
              <a:ea typeface="Spectral"/>
              <a:cs typeface="Spectral"/>
              <a:sym typeface="Spectral"/>
            </a:endParaRPr>
          </a:p>
        </p:txBody>
      </p:sp>
      <p:pic>
        <p:nvPicPr>
          <p:cNvPr id="61" name="Google Shape;82;p13">
            <a:extLst>
              <a:ext uri="{FF2B5EF4-FFF2-40B4-BE49-F238E27FC236}">
                <a16:creationId xmlns:a16="http://schemas.microsoft.com/office/drawing/2014/main" id="{8F441147-D40A-C04D-BB8B-F723C11E14C8}"/>
              </a:ext>
            </a:extLst>
          </p:cNvPr>
          <p:cNvPicPr preferRelativeResize="0"/>
          <p:nvPr/>
        </p:nvPicPr>
        <p:blipFill rotWithShape="1">
          <a:blip r:embed="rId13">
            <a:alphaModFix/>
          </a:blip>
          <a:srcRect l="36905" t="19770" r="31813" b="39262"/>
          <a:stretch/>
        </p:blipFill>
        <p:spPr>
          <a:xfrm>
            <a:off x="32613600" y="24557400"/>
            <a:ext cx="5700800" cy="5998800"/>
          </a:xfrm>
          <a:prstGeom prst="rect">
            <a:avLst/>
          </a:prstGeom>
          <a:noFill/>
          <a:ln>
            <a:noFill/>
          </a:ln>
        </p:spPr>
      </p:pic>
      <p:sp>
        <p:nvSpPr>
          <p:cNvPr id="62" name="TextBox 61">
            <a:extLst>
              <a:ext uri="{FF2B5EF4-FFF2-40B4-BE49-F238E27FC236}">
                <a16:creationId xmlns:a16="http://schemas.microsoft.com/office/drawing/2014/main" id="{DF3C54FE-A4F7-C443-B2E0-CD90C38FBDCD}"/>
              </a:ext>
            </a:extLst>
          </p:cNvPr>
          <p:cNvSpPr txBox="1"/>
          <p:nvPr/>
        </p:nvSpPr>
        <p:spPr>
          <a:xfrm>
            <a:off x="26849880" y="15688270"/>
            <a:ext cx="11829457" cy="923330"/>
          </a:xfrm>
          <a:prstGeom prst="rect">
            <a:avLst/>
          </a:prstGeom>
          <a:noFill/>
        </p:spPr>
        <p:txBody>
          <a:bodyPr wrap="none" rtlCol="0">
            <a:spAutoFit/>
          </a:bodyPr>
          <a:lstStyle/>
          <a:p>
            <a:pPr lvl="0" algn="ctr"/>
            <a:r>
              <a:rPr lang="en-US" sz="5400" b="1" dirty="0">
                <a:solidFill>
                  <a:srgbClr val="0432FF"/>
                </a:solidFill>
              </a:rPr>
              <a:t>Work Done at Valparaiso University</a:t>
            </a:r>
          </a:p>
        </p:txBody>
      </p:sp>
      <p:sp>
        <p:nvSpPr>
          <p:cNvPr id="11" name="Rectangle 10">
            <a:extLst>
              <a:ext uri="{FF2B5EF4-FFF2-40B4-BE49-F238E27FC236}">
                <a16:creationId xmlns:a16="http://schemas.microsoft.com/office/drawing/2014/main" id="{C44071E4-A1E6-5C43-9D2F-27B9BC2C6888}"/>
              </a:ext>
            </a:extLst>
          </p:cNvPr>
          <p:cNvSpPr/>
          <p:nvPr/>
        </p:nvSpPr>
        <p:spPr bwMode="auto">
          <a:xfrm rot="5400000" flipV="1">
            <a:off x="8168639" y="19004280"/>
            <a:ext cx="27523440" cy="182880"/>
          </a:xfrm>
          <a:prstGeom prst="rect">
            <a:avLst/>
          </a:prstGeom>
          <a:gradFill flip="none" rotWithShape="1">
            <a:gsLst>
              <a:gs pos="0">
                <a:srgbClr val="76D6FF"/>
              </a:gs>
              <a:gs pos="48000">
                <a:srgbClr val="0096FF"/>
              </a:gs>
              <a:gs pos="100000">
                <a:srgbClr val="0432FF"/>
              </a:gs>
            </a:gsLst>
            <a:lin ang="0" scaled="1"/>
            <a:tileRect/>
          </a:gradFill>
          <a:ln w="9525" cap="flat" cmpd="sng" algn="ctr">
            <a:solidFill>
              <a:schemeClr val="tx1"/>
            </a:solidFill>
            <a:prstDash val="solid"/>
            <a:round/>
            <a:headEnd type="none" w="med" len="med"/>
            <a:tailEnd type="none" w="med" len="med"/>
          </a:ln>
          <a:effectLst/>
        </p:spPr>
        <p:txBody>
          <a:bodyPr vert="horz" wrap="none" lIns="438912" tIns="219456" rIns="438912" bIns="219456" numCol="1" rtlCol="0" anchor="ctr" anchorCtr="0" compatLnSpc="1">
            <a:prstTxWarp prst="textNoShape">
              <a:avLst/>
            </a:prstTxWarp>
          </a:bodyPr>
          <a:lstStyle/>
          <a:p>
            <a:pPr algn="ctr" fontAlgn="base">
              <a:spcBef>
                <a:spcPct val="0"/>
              </a:spcBef>
              <a:spcAft>
                <a:spcPct val="0"/>
              </a:spcAft>
            </a:pPr>
            <a:endParaRPr lang="en-US" sz="7680">
              <a:solidFill>
                <a:srgbClr val="000000"/>
              </a:solidFill>
              <a:latin typeface="Arial" pitchFamily="-65" charset="0"/>
            </a:endParaRPr>
          </a:p>
        </p:txBody>
      </p:sp>
    </p:spTree>
    <p:extLst>
      <p:ext uri="{BB962C8B-B14F-4D97-AF65-F5344CB8AC3E}">
        <p14:creationId xmlns:p14="http://schemas.microsoft.com/office/powerpoint/2010/main" val="2412416929"/>
      </p:ext>
    </p:extLst>
  </p:cSld>
  <p:clrMapOvr>
    <a:masterClrMapping/>
  </p:clrMapOvr>
</p:sld>
</file>

<file path=ppt/theme/theme1.xml><?xml version="1.0" encoding="utf-8"?>
<a:theme xmlns:a="http://schemas.openxmlformats.org/drawingml/2006/main" name="1_Dunlo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65" charset="0"/>
          </a:defRPr>
        </a:defPPr>
      </a:lstStyle>
    </a:lnDef>
    <a:txDef>
      <a:spPr>
        <a:noFill/>
      </a:spPr>
      <a:bodyPr wrap="none" rtlCol="0">
        <a:spAutoFit/>
      </a:bodyPr>
      <a:lstStyle>
        <a:defPPr algn="l">
          <a:defRPr dirty="0" smtClean="0">
            <a:latin typeface="Times New Roman" panose="02020603050405020304" pitchFamily="18" charset="0"/>
            <a:cs typeface="Times New Roman" panose="02020603050405020304" pitchFamily="18"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Dunlop.thmx</Template>
  <TotalTime>42242</TotalTime>
  <Words>823</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Spectral</vt:lpstr>
      <vt:lpstr>Symbol</vt:lpstr>
      <vt:lpstr>Times New Roman</vt:lpstr>
      <vt:lpstr>Wingdings</vt:lpstr>
      <vt:lpstr>1_Dunlop</vt:lpstr>
      <vt:lpstr>PowerPoint Presentation</vt:lpstr>
    </vt:vector>
  </TitlesOfParts>
  <Company>Brookhaven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Ludlam</dc:creator>
  <cp:lastModifiedBy>Elke-Caroline Aschenauer</cp:lastModifiedBy>
  <cp:revision>405</cp:revision>
  <cp:lastPrinted>2017-01-30T17:01:25Z</cp:lastPrinted>
  <dcterms:created xsi:type="dcterms:W3CDTF">2013-01-24T13:47:50Z</dcterms:created>
  <dcterms:modified xsi:type="dcterms:W3CDTF">2020-10-15T05:07:52Z</dcterms:modified>
</cp:coreProperties>
</file>