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Lst>
  <p:sldSz cy="32918400" cx="43891200"/>
  <p:notesSz cx="6946900" cy="9220200"/>
  <p:embeddedFontLst>
    <p:embeddedFont>
      <p:font typeface="Spectral"/>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648">
          <p15:clr>
            <a:srgbClr val="A4A3A4"/>
          </p15:clr>
        </p15:guide>
        <p15:guide id="2" pos="336">
          <p15:clr>
            <a:srgbClr val="A4A3A4"/>
          </p15:clr>
        </p15:guide>
      </p15:sldGuideLst>
    </p:ext>
    <p:ext uri="{2D200454-40CA-4A62-9FC3-DE9A4176ACB9}">
      <p15:notesGuideLst>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648" orient="horz"/>
        <p:guide pos="336"/>
      </p:guideLst>
    </p:cSldViewPr>
  </p:slideViewPr>
  <p:notesViewPr>
    <p:cSldViewPr snapToGrid="0">
      <p:cViewPr varScale="1">
        <p:scale>
          <a:sx n="100" d="100"/>
          <a:sy n="100" d="100"/>
        </p:scale>
        <p:origin x="0" y="0"/>
      </p:cViewPr>
      <p:guideLst>
        <p:guide pos="2904" orient="horz"/>
        <p:guide pos="2188"/>
      </p:guideLst>
    </p:cSldViewPr>
  </p:notesViewPr>
</p:viewPr>
</file>

<file path=ppt/_rels/presentation.xml.rels><?xml version="1.0" encoding="UTF-8" standalone="yes"?><Relationships xmlns="http://schemas.openxmlformats.org/package/2006/relationships"><Relationship Id="rId10" Type="http://schemas.openxmlformats.org/officeDocument/2006/relationships/font" Target="fonts/Spectral-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Spectral-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Spectral-regular.fntdata"/><Relationship Id="rId8" Type="http://schemas.openxmlformats.org/officeDocument/2006/relationships/font" Target="fonts/Spectral-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0323" cy="461010"/>
          </a:xfrm>
          <a:prstGeom prst="rect">
            <a:avLst/>
          </a:prstGeom>
          <a:noFill/>
          <a:ln>
            <a:noFill/>
          </a:ln>
        </p:spPr>
        <p:txBody>
          <a:bodyPr anchorCtr="0" anchor="t" bIns="46175" lIns="92375" spcFirstLastPara="1" rIns="92375" wrap="square" tIns="461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4969" y="0"/>
            <a:ext cx="3010323" cy="461010"/>
          </a:xfrm>
          <a:prstGeom prst="rect">
            <a:avLst/>
          </a:prstGeom>
          <a:noFill/>
          <a:ln>
            <a:noFill/>
          </a:ln>
        </p:spPr>
        <p:txBody>
          <a:bodyPr anchorCtr="0" anchor="t" bIns="46175" lIns="92375" spcFirstLastPara="1" rIns="92375" wrap="square" tIns="461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lvl1pPr indent="-228600" lvl="0" marL="4572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576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57590"/>
            <a:ext cx="3010323" cy="461010"/>
          </a:xfrm>
          <a:prstGeom prst="rect">
            <a:avLst/>
          </a:prstGeom>
          <a:noFill/>
          <a:ln>
            <a:noFill/>
          </a:ln>
        </p:spPr>
        <p:txBody>
          <a:bodyPr anchorCtr="0" anchor="b" bIns="46175" lIns="92375" spcFirstLastPara="1" rIns="92375" wrap="square" tIns="461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4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94690" y="4379595"/>
            <a:ext cx="5557520" cy="4149090"/>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5" name="Google Shape;15;p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flipH="1" rot="10800000">
            <a:off x="38315" y="5109754"/>
            <a:ext cx="43757664" cy="219451"/>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219450" lIns="438900" spcFirstLastPara="1" rIns="438900" wrap="square" tIns="219450">
            <a:noAutofit/>
          </a:bodyPr>
          <a:lstStyle/>
          <a:p>
            <a:pPr indent="0" lvl="0" marL="0" marR="0" rtl="0" algn="ctr">
              <a:spcBef>
                <a:spcPts val="0"/>
              </a:spcBef>
              <a:spcAft>
                <a:spcPts val="0"/>
              </a:spcAft>
              <a:buNone/>
            </a:pPr>
            <a:r>
              <a:t/>
            </a:r>
            <a:endParaRPr b="0" i="0" sz="7680" u="none" cap="none" strike="noStrike">
              <a:solidFill>
                <a:srgbClr val="000000"/>
              </a:solidFill>
              <a:latin typeface="Arial"/>
              <a:ea typeface="Arial"/>
              <a:cs typeface="Arial"/>
              <a:sym typeface="Arial"/>
            </a:endParaRPr>
          </a:p>
        </p:txBody>
      </p:sp>
      <p:pic>
        <p:nvPicPr>
          <p:cNvPr id="11" name="Google Shape;11;p1"/>
          <p:cNvPicPr preferRelativeResize="0"/>
          <p:nvPr/>
        </p:nvPicPr>
        <p:blipFill rotWithShape="1">
          <a:blip r:embed="rId1">
            <a:alphaModFix amt="25000"/>
          </a:blip>
          <a:srcRect b="6890" l="15720" r="14862" t="5998"/>
          <a:stretch/>
        </p:blipFill>
        <p:spPr>
          <a:xfrm>
            <a:off x="4972293" y="116498"/>
            <a:ext cx="33889709" cy="328019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8.png"/><Relationship Id="rId13" Type="http://schemas.openxmlformats.org/officeDocument/2006/relationships/image" Target="../media/image11.jp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png"/><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3">
            <a:alphaModFix/>
          </a:blip>
          <a:srcRect b="0" l="0" r="0" t="0"/>
          <a:stretch/>
        </p:blipFill>
        <p:spPr>
          <a:xfrm>
            <a:off x="76200" y="96015"/>
            <a:ext cx="4948106" cy="3256785"/>
          </a:xfrm>
          <a:prstGeom prst="rect">
            <a:avLst/>
          </a:prstGeom>
          <a:noFill/>
          <a:ln>
            <a:noFill/>
          </a:ln>
        </p:spPr>
      </p:pic>
      <p:pic>
        <p:nvPicPr>
          <p:cNvPr id="18" name="Google Shape;18;p3"/>
          <p:cNvPicPr preferRelativeResize="0"/>
          <p:nvPr/>
        </p:nvPicPr>
        <p:blipFill rotWithShape="1">
          <a:blip r:embed="rId4">
            <a:alphaModFix/>
          </a:blip>
          <a:srcRect b="0" l="0" r="0" t="0"/>
          <a:stretch/>
        </p:blipFill>
        <p:spPr>
          <a:xfrm>
            <a:off x="39090600" y="1150034"/>
            <a:ext cx="4800600" cy="2946400"/>
          </a:xfrm>
          <a:prstGeom prst="rect">
            <a:avLst/>
          </a:prstGeom>
          <a:noFill/>
          <a:ln>
            <a:noFill/>
          </a:ln>
        </p:spPr>
      </p:pic>
      <p:sp>
        <p:nvSpPr>
          <p:cNvPr id="19" name="Google Shape;19;p3"/>
          <p:cNvSpPr txBox="1"/>
          <p:nvPr/>
        </p:nvSpPr>
        <p:spPr>
          <a:xfrm>
            <a:off x="7696200" y="361077"/>
            <a:ext cx="28448813" cy="46166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7200" u="none" cap="none" strike="noStrike">
                <a:solidFill>
                  <a:srgbClr val="0432FF"/>
                </a:solidFill>
                <a:latin typeface="Arial"/>
                <a:ea typeface="Arial"/>
                <a:cs typeface="Arial"/>
                <a:sym typeface="Arial"/>
              </a:rPr>
              <a:t>Preparing the HCal for the Forward Calorimeter System Upgrade</a:t>
            </a:r>
            <a:endParaRPr/>
          </a:p>
          <a:p>
            <a:pPr indent="0" lvl="0" marL="0" marR="0" rtl="0" algn="ctr">
              <a:spcBef>
                <a:spcPts val="0"/>
              </a:spcBef>
              <a:spcAft>
                <a:spcPts val="0"/>
              </a:spcAft>
              <a:buNone/>
            </a:pPr>
            <a:r>
              <a:rPr b="0" i="0" lang="en" sz="5400" u="none" cap="none" strike="noStrike">
                <a:solidFill>
                  <a:schemeClr val="dk1"/>
                </a:solidFill>
                <a:latin typeface="Arial"/>
                <a:ea typeface="Arial"/>
                <a:cs typeface="Arial"/>
                <a:sym typeface="Arial"/>
              </a:rPr>
              <a:t>Anand Agrawal, William Bakke, Michael Bukowski, Claire Kovarik, JD Snaidauf </a:t>
            </a:r>
            <a:endParaRPr/>
          </a:p>
          <a:p>
            <a:pPr indent="0" lvl="0" marL="0" marR="0" rtl="0" algn="ctr">
              <a:spcBef>
                <a:spcPts val="0"/>
              </a:spcBef>
              <a:spcAft>
                <a:spcPts val="0"/>
              </a:spcAft>
              <a:buNone/>
            </a:pPr>
            <a:r>
              <a:rPr b="0" i="0" lang="en" sz="5400" u="none" cap="none" strike="noStrike">
                <a:solidFill>
                  <a:schemeClr val="dk1"/>
                </a:solidFill>
                <a:latin typeface="Arial"/>
                <a:ea typeface="Arial"/>
                <a:cs typeface="Arial"/>
                <a:sym typeface="Arial"/>
              </a:rPr>
              <a:t>Mentors: Prof. Stanislaus, Prof. Gibson, Prof. Grosnick, Prof. Koetke</a:t>
            </a:r>
            <a:endParaRPr b="0" i="0" sz="5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 sz="5400" u="none" cap="none" strike="noStrike">
                <a:solidFill>
                  <a:schemeClr val="dk1"/>
                </a:solidFill>
                <a:latin typeface="Arial"/>
                <a:ea typeface="Arial"/>
                <a:cs typeface="Arial"/>
                <a:sym typeface="Arial"/>
              </a:rPr>
              <a:t>Department of Physics and Astronomy, Valparaiso University</a:t>
            </a:r>
            <a:endParaRPr b="0" i="0" sz="5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 sz="6000" u="none" cap="none" strike="noStrike">
                <a:solidFill>
                  <a:schemeClr val="dk1"/>
                </a:solidFill>
                <a:latin typeface="Arial"/>
                <a:ea typeface="Arial"/>
                <a:cs typeface="Arial"/>
                <a:sym typeface="Arial"/>
              </a:rPr>
              <a:t>for the STAR Collaboration</a:t>
            </a:r>
            <a:endParaRPr/>
          </a:p>
        </p:txBody>
      </p:sp>
      <p:pic>
        <p:nvPicPr>
          <p:cNvPr id="20" name="Google Shape;20;p3"/>
          <p:cNvPicPr preferRelativeResize="0"/>
          <p:nvPr/>
        </p:nvPicPr>
        <p:blipFill rotWithShape="1">
          <a:blip r:embed="rId5">
            <a:alphaModFix/>
          </a:blip>
          <a:srcRect b="0" l="0" r="0" t="0"/>
          <a:stretch/>
        </p:blipFill>
        <p:spPr>
          <a:xfrm>
            <a:off x="4984653" y="3711478"/>
            <a:ext cx="5209253" cy="1280655"/>
          </a:xfrm>
          <a:prstGeom prst="rect">
            <a:avLst/>
          </a:prstGeom>
          <a:noFill/>
          <a:ln>
            <a:noFill/>
          </a:ln>
        </p:spPr>
      </p:pic>
      <p:sp>
        <p:nvSpPr>
          <p:cNvPr id="21" name="Google Shape;21;p3"/>
          <p:cNvSpPr txBox="1"/>
          <p:nvPr/>
        </p:nvSpPr>
        <p:spPr>
          <a:xfrm>
            <a:off x="5024306" y="3085066"/>
            <a:ext cx="4712400" cy="53546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Supported in part by:</a:t>
            </a:r>
            <a:endParaRPr b="0" i="0" sz="2800" u="none" cap="none" strike="noStrike">
              <a:solidFill>
                <a:schemeClr val="dk1"/>
              </a:solidFill>
              <a:latin typeface="Arial"/>
              <a:ea typeface="Arial"/>
              <a:cs typeface="Arial"/>
              <a:sym typeface="Arial"/>
            </a:endParaRPr>
          </a:p>
        </p:txBody>
      </p:sp>
      <p:sp>
        <p:nvSpPr>
          <p:cNvPr id="22" name="Google Shape;22;p3"/>
          <p:cNvSpPr txBox="1"/>
          <p:nvPr/>
        </p:nvSpPr>
        <p:spPr>
          <a:xfrm>
            <a:off x="585236" y="6416502"/>
            <a:ext cx="20979363" cy="7451898"/>
          </a:xfrm>
          <a:prstGeom prst="rect">
            <a:avLst/>
          </a:prstGeom>
          <a:noFill/>
          <a:ln>
            <a:noFill/>
          </a:ln>
        </p:spPr>
        <p:txBody>
          <a:bodyPr anchorCtr="0" anchor="t" bIns="91425" lIns="91425" spcFirstLastPara="1" rIns="91425" wrap="square" tIns="91425">
            <a:noAutofit/>
          </a:bodyPr>
          <a:lstStyle/>
          <a:p>
            <a:pPr indent="-685800" lvl="0" marL="685800" marR="0" rtl="0" algn="l">
              <a:spcBef>
                <a:spcPts val="0"/>
              </a:spcBef>
              <a:spcAft>
                <a:spcPts val="0"/>
              </a:spcAft>
              <a:buClr>
                <a:srgbClr val="0432FF"/>
              </a:buClr>
              <a:buSzPts val="4000"/>
              <a:buFont typeface="Noto Sans Symbols"/>
              <a:buChar char="❑"/>
            </a:pPr>
            <a:r>
              <a:rPr b="0" i="0" lang="en" sz="4000" u="none" cap="none" strike="noStrike">
                <a:solidFill>
                  <a:schemeClr val="dk1"/>
                </a:solidFill>
                <a:latin typeface="Arial"/>
                <a:ea typeface="Arial"/>
                <a:cs typeface="Arial"/>
                <a:sym typeface="Arial"/>
              </a:rPr>
              <a:t>The Solenoidal Tracker at RHIC (STAR) Forward Upgrade is designed to explore QCD at low regions of </a:t>
            </a:r>
            <a:r>
              <a:rPr b="0" i="1" lang="en" sz="4000" u="none" cap="none" strike="noStrike">
                <a:solidFill>
                  <a:schemeClr val="dk1"/>
                </a:solidFill>
                <a:latin typeface="Arial"/>
                <a:ea typeface="Arial"/>
                <a:cs typeface="Arial"/>
                <a:sym typeface="Arial"/>
              </a:rPr>
              <a:t>x, </a:t>
            </a:r>
            <a:r>
              <a:rPr b="0" i="0" lang="en" sz="4000" u="none" cap="none" strike="noStrike">
                <a:solidFill>
                  <a:schemeClr val="dk1"/>
                </a:solidFill>
                <a:latin typeface="Arial"/>
                <a:ea typeface="Arial"/>
                <a:cs typeface="Arial"/>
                <a:sym typeface="Arial"/>
              </a:rPr>
              <a:t>where </a:t>
            </a:r>
            <a:r>
              <a:rPr b="0" i="1" lang="en" sz="4000" u="none" cap="none" strike="noStrike">
                <a:solidFill>
                  <a:schemeClr val="dk1"/>
                </a:solidFill>
                <a:latin typeface="Arial"/>
                <a:ea typeface="Arial"/>
                <a:cs typeface="Arial"/>
                <a:sym typeface="Arial"/>
              </a:rPr>
              <a:t>x </a:t>
            </a:r>
            <a:r>
              <a:rPr b="0" i="0" lang="en" sz="4000" u="none" cap="none" strike="noStrike">
                <a:solidFill>
                  <a:schemeClr val="dk1"/>
                </a:solidFill>
                <a:latin typeface="Arial"/>
                <a:ea typeface="Arial"/>
                <a:cs typeface="Arial"/>
                <a:sym typeface="Arial"/>
              </a:rPr>
              <a:t>is the parton momentum fraction. The upgrade includes tracking detectors and calorimetry; this poster focuses on the calorimetry.</a:t>
            </a:r>
            <a:endParaRPr b="0" i="0" sz="4000" u="none" cap="none" strike="noStrike">
              <a:solidFill>
                <a:schemeClr val="dk1"/>
              </a:solidFill>
              <a:latin typeface="Arial"/>
              <a:ea typeface="Arial"/>
              <a:cs typeface="Arial"/>
              <a:sym typeface="Arial"/>
            </a:endParaRPr>
          </a:p>
          <a:p>
            <a:pPr indent="-685800" lvl="0" marL="685800" marR="0" rtl="0" algn="l">
              <a:spcBef>
                <a:spcPts val="0"/>
              </a:spcBef>
              <a:spcAft>
                <a:spcPts val="0"/>
              </a:spcAft>
              <a:buClr>
                <a:srgbClr val="0432FF"/>
              </a:buClr>
              <a:buSzPts val="4000"/>
              <a:buFont typeface="Noto Sans Symbols"/>
              <a:buChar char="❑"/>
            </a:pPr>
            <a:r>
              <a:rPr b="0" i="0" lang="en" sz="4000" u="none" cap="none" strike="noStrike">
                <a:solidFill>
                  <a:schemeClr val="dk1"/>
                </a:solidFill>
                <a:latin typeface="Arial"/>
                <a:ea typeface="Arial"/>
                <a:cs typeface="Arial"/>
                <a:sym typeface="Arial"/>
              </a:rPr>
              <a:t>The Forward Calorimeter System (FCS) is replacing the Forward Meson Spectrometer (FMS). The FMS was an electromagnetic calorimeter, mainly detecting photons, including those from </a:t>
            </a:r>
            <a:r>
              <a:rPr b="0" i="0" lang="en" sz="4000" u="none" cap="none" strike="noStrike">
                <a:solidFill>
                  <a:schemeClr val="dk1"/>
                </a:solidFill>
                <a:latin typeface="Noto Sans Symbols"/>
                <a:ea typeface="Noto Sans Symbols"/>
                <a:cs typeface="Noto Sans Symbols"/>
                <a:sym typeface="Noto Sans Symbols"/>
              </a:rPr>
              <a:t>π</a:t>
            </a:r>
            <a:r>
              <a:rPr b="0" baseline="30000" i="0" lang="en" sz="4000" u="none" cap="none" strike="noStrike">
                <a:solidFill>
                  <a:schemeClr val="dk1"/>
                </a:solidFill>
                <a:latin typeface="Arial"/>
                <a:ea typeface="Arial"/>
                <a:cs typeface="Arial"/>
                <a:sym typeface="Arial"/>
              </a:rPr>
              <a:t>0</a:t>
            </a:r>
            <a:r>
              <a:rPr b="0" i="0" lang="en" sz="4000" u="none" cap="none" strike="noStrike">
                <a:solidFill>
                  <a:schemeClr val="dk1"/>
                </a:solidFill>
                <a:latin typeface="Arial"/>
                <a:ea typeface="Arial"/>
                <a:cs typeface="Arial"/>
                <a:sym typeface="Arial"/>
              </a:rPr>
              <a:t> decays.</a:t>
            </a:r>
            <a:endParaRPr b="0" i="0" sz="4000" u="none" cap="none" strike="noStrike">
              <a:solidFill>
                <a:schemeClr val="dk1"/>
              </a:solidFill>
              <a:latin typeface="Arial"/>
              <a:ea typeface="Arial"/>
              <a:cs typeface="Arial"/>
              <a:sym typeface="Arial"/>
            </a:endParaRPr>
          </a:p>
          <a:p>
            <a:pPr indent="-685800" lvl="0" marL="685800" marR="0" rtl="0" algn="l">
              <a:spcBef>
                <a:spcPts val="0"/>
              </a:spcBef>
              <a:spcAft>
                <a:spcPts val="0"/>
              </a:spcAft>
              <a:buClr>
                <a:srgbClr val="0432FF"/>
              </a:buClr>
              <a:buSzPts val="4000"/>
              <a:buFont typeface="Noto Sans Symbols"/>
              <a:buChar char="❑"/>
            </a:pPr>
            <a:r>
              <a:rPr b="0" i="0" lang="en" sz="4000" u="none" cap="none" strike="noStrike">
                <a:solidFill>
                  <a:schemeClr val="dk1"/>
                </a:solidFill>
                <a:latin typeface="Arial"/>
                <a:ea typeface="Arial"/>
                <a:cs typeface="Arial"/>
                <a:sym typeface="Arial"/>
              </a:rPr>
              <a:t>The new FCS will provide both electromagnetic (ECal) and hadronic (HCal) calorimetry that are critical for various physics programs. </a:t>
            </a:r>
            <a:endParaRPr b="0" i="0" sz="4000" u="none" cap="none" strike="noStrike">
              <a:solidFill>
                <a:schemeClr val="dk1"/>
              </a:solidFill>
              <a:latin typeface="Arial"/>
              <a:ea typeface="Arial"/>
              <a:cs typeface="Arial"/>
              <a:sym typeface="Arial"/>
            </a:endParaRPr>
          </a:p>
          <a:p>
            <a:pPr indent="-685800" lvl="0" marL="685800" marR="0" rtl="0" algn="l">
              <a:spcBef>
                <a:spcPts val="0"/>
              </a:spcBef>
              <a:spcAft>
                <a:spcPts val="0"/>
              </a:spcAft>
              <a:buClr>
                <a:srgbClr val="0432FF"/>
              </a:buClr>
              <a:buSzPts val="4000"/>
              <a:buFont typeface="Noto Sans Symbols"/>
              <a:buChar char="❑"/>
            </a:pPr>
            <a:r>
              <a:rPr b="0" i="0" lang="en" sz="4000" u="none" cap="none" strike="noStrike">
                <a:solidFill>
                  <a:schemeClr val="dk1"/>
                </a:solidFill>
                <a:latin typeface="Arial"/>
                <a:ea typeface="Arial"/>
                <a:cs typeface="Arial"/>
                <a:sym typeface="Arial"/>
              </a:rPr>
              <a:t>For example, di-jet reconstruction with the FCS will provide insight into the gluon contribution to the spin of the proton, ΔG.</a:t>
            </a:r>
            <a:endParaRPr b="0" i="0" sz="4000" u="none" cap="none" strike="noStrike">
              <a:solidFill>
                <a:schemeClr val="dk1"/>
              </a:solidFill>
              <a:latin typeface="Arial"/>
              <a:ea typeface="Arial"/>
              <a:cs typeface="Arial"/>
              <a:sym typeface="Arial"/>
            </a:endParaRPr>
          </a:p>
          <a:p>
            <a:pPr indent="-685800" lvl="0" marL="685800" marR="0" rtl="0" algn="l">
              <a:spcBef>
                <a:spcPts val="0"/>
              </a:spcBef>
              <a:spcAft>
                <a:spcPts val="0"/>
              </a:spcAft>
              <a:buClr>
                <a:srgbClr val="0432FF"/>
              </a:buClr>
              <a:buSzPts val="4000"/>
              <a:buFont typeface="Noto Sans Symbols"/>
              <a:buChar char="❑"/>
            </a:pPr>
            <a:r>
              <a:rPr b="0" i="0" lang="en" sz="4000" u="none" cap="none" strike="noStrike">
                <a:solidFill>
                  <a:schemeClr val="dk1"/>
                </a:solidFill>
                <a:latin typeface="Arial"/>
                <a:ea typeface="Arial"/>
                <a:cs typeface="Arial"/>
                <a:sym typeface="Arial"/>
              </a:rPr>
              <a:t>The proposed FCS system will have very good (~10%√ (E)) electromagnetic and (~50%/√ (E)+10%) hadronic energy resolutions. </a:t>
            </a:r>
            <a:endParaRPr b="0" i="0" sz="4000" u="none" cap="none" strike="noStrike">
              <a:solidFill>
                <a:schemeClr val="dk1"/>
              </a:solidFill>
              <a:latin typeface="Arial"/>
              <a:ea typeface="Arial"/>
              <a:cs typeface="Arial"/>
              <a:sym typeface="Arial"/>
            </a:endParaRPr>
          </a:p>
        </p:txBody>
      </p:sp>
      <p:sp>
        <p:nvSpPr>
          <p:cNvPr id="23" name="Google Shape;23;p3"/>
          <p:cNvSpPr txBox="1"/>
          <p:nvPr/>
        </p:nvSpPr>
        <p:spPr>
          <a:xfrm>
            <a:off x="533400" y="15544800"/>
            <a:ext cx="11654700" cy="489735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4000"/>
              <a:buFont typeface="Arial"/>
              <a:buNone/>
            </a:pPr>
            <a:r>
              <a:rPr b="0" i="0" lang="en" sz="4000" u="none" cap="none" strike="noStrike">
                <a:solidFill>
                  <a:schemeClr val="dk1"/>
                </a:solidFill>
                <a:latin typeface="Arial"/>
                <a:ea typeface="Arial"/>
                <a:cs typeface="Arial"/>
                <a:sym typeface="Arial"/>
              </a:rPr>
              <a:t>The FCS will replace the FMS in the forward region of the detector (2.5&lt;𝜂&lt;4.0), allowing for reconstruction of a broader range of particles, </a:t>
            </a:r>
            <a:r>
              <a:rPr b="0" i="0" lang="en" sz="4000" u="none" cap="none" strike="noStrike">
                <a:solidFill>
                  <a:schemeClr val="dk1"/>
                </a:solidFill>
                <a:latin typeface="Noto Sans Symbols"/>
                <a:ea typeface="Noto Sans Symbols"/>
                <a:cs typeface="Noto Sans Symbols"/>
                <a:sym typeface="Noto Sans Symbols"/>
              </a:rPr>
              <a:t>π</a:t>
            </a:r>
            <a:r>
              <a:rPr b="0" baseline="30000" i="0" lang="en" sz="4000" u="none" cap="none" strike="noStrike">
                <a:solidFill>
                  <a:schemeClr val="dk1"/>
                </a:solidFill>
                <a:latin typeface="Noto Sans Symbols"/>
                <a:ea typeface="Noto Sans Symbols"/>
                <a:cs typeface="Noto Sans Symbols"/>
                <a:sym typeface="Noto Sans Symbols"/>
              </a:rPr>
              <a:t>0</a:t>
            </a:r>
            <a:r>
              <a:rPr b="0" i="0" lang="en" sz="4000" u="none" cap="none" strike="noStrike">
                <a:solidFill>
                  <a:schemeClr val="dk1"/>
                </a:solidFill>
                <a:latin typeface="Arial"/>
                <a:ea typeface="Arial"/>
                <a:cs typeface="Arial"/>
                <a:sym typeface="Arial"/>
              </a:rPr>
              <a:t>, e</a:t>
            </a:r>
            <a:r>
              <a:rPr b="0" baseline="30000" i="0" lang="en" sz="4000" u="none" cap="none" strike="noStrike">
                <a:solidFill>
                  <a:schemeClr val="dk1"/>
                </a:solidFill>
                <a:latin typeface="Arial"/>
                <a:ea typeface="Arial"/>
                <a:cs typeface="Arial"/>
                <a:sym typeface="Arial"/>
              </a:rPr>
              <a:t>+/-</a:t>
            </a:r>
            <a:r>
              <a:rPr b="0" i="0" lang="en" sz="4000" u="none" cap="none" strike="noStrike">
                <a:solidFill>
                  <a:schemeClr val="dk1"/>
                </a:solidFill>
                <a:latin typeface="Arial"/>
                <a:ea typeface="Arial"/>
                <a:cs typeface="Arial"/>
                <a:sym typeface="Arial"/>
              </a:rPr>
              <a:t>, </a:t>
            </a:r>
            <a:r>
              <a:rPr b="0" i="0" lang="en" sz="4000" u="none" cap="none" strike="noStrike">
                <a:solidFill>
                  <a:schemeClr val="dk1"/>
                </a:solidFill>
                <a:latin typeface="Noto Sans Symbols"/>
                <a:ea typeface="Noto Sans Symbols"/>
                <a:cs typeface="Noto Sans Symbols"/>
                <a:sym typeface="Noto Sans Symbols"/>
              </a:rPr>
              <a:t>γ</a:t>
            </a:r>
            <a:r>
              <a:rPr b="0" i="0" lang="en" sz="4000" u="none" cap="none" strike="noStrike">
                <a:solidFill>
                  <a:schemeClr val="dk1"/>
                </a:solidFill>
                <a:latin typeface="Arial"/>
                <a:ea typeface="Arial"/>
                <a:cs typeface="Arial"/>
                <a:sym typeface="Arial"/>
              </a:rPr>
              <a:t>, charged hadrons and jets. The ECal ($0.41M) will be located in front of the HCal ($1.56M). The half of the 18720 scintillating tiles needed for the HCAL were completed at VU and delivered to STAR.</a:t>
            </a:r>
            <a:endParaRPr b="0" i="0" sz="4000" u="none" cap="none" strike="noStrike">
              <a:solidFill>
                <a:schemeClr val="dk1"/>
              </a:solidFill>
              <a:latin typeface="Arial"/>
              <a:ea typeface="Arial"/>
              <a:cs typeface="Arial"/>
              <a:sym typeface="Arial"/>
            </a:endParaRPr>
          </a:p>
        </p:txBody>
      </p:sp>
      <p:sp>
        <p:nvSpPr>
          <p:cNvPr id="24" name="Google Shape;24;p3"/>
          <p:cNvSpPr txBox="1"/>
          <p:nvPr/>
        </p:nvSpPr>
        <p:spPr>
          <a:xfrm>
            <a:off x="4381051" y="20878800"/>
            <a:ext cx="8191949" cy="231384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600"/>
              <a:buFont typeface="Arial"/>
              <a:buNone/>
            </a:pPr>
            <a:r>
              <a:rPr b="1" i="0" lang="en" sz="3600" u="none" cap="none" strike="noStrike">
                <a:solidFill>
                  <a:schemeClr val="dk1"/>
                </a:solidFill>
                <a:latin typeface="Arial"/>
                <a:ea typeface="Arial"/>
                <a:cs typeface="Arial"/>
                <a:sym typeface="Arial"/>
              </a:rPr>
              <a:t>Figure: </a:t>
            </a:r>
            <a:r>
              <a:rPr b="0" i="0" lang="en" sz="3600" u="none" cap="none" strike="noStrike">
                <a:solidFill>
                  <a:schemeClr val="dk1"/>
                </a:solidFill>
                <a:latin typeface="Arial"/>
                <a:ea typeface="Arial"/>
                <a:cs typeface="Arial"/>
                <a:sym typeface="Arial"/>
              </a:rPr>
              <a:t>Forward region of the STAR detector. The ECal is placed in front of the HCal. </a:t>
            </a:r>
            <a:r>
              <a:rPr lang="en" sz="3600">
                <a:solidFill>
                  <a:schemeClr val="dk1"/>
                </a:solidFill>
              </a:rPr>
              <a:t>FUnded by</a:t>
            </a:r>
            <a:r>
              <a:rPr b="0" i="0" lang="en" sz="3600" u="none" cap="none" strike="noStrike">
                <a:solidFill>
                  <a:schemeClr val="dk1"/>
                </a:solidFill>
                <a:latin typeface="Arial"/>
                <a:ea typeface="Arial"/>
                <a:cs typeface="Arial"/>
                <a:sym typeface="Arial"/>
              </a:rPr>
              <a:t> a NSF MRI grant.</a:t>
            </a:r>
            <a:endParaRPr b="0" i="0" sz="3600" u="none" cap="none" strike="noStrike">
              <a:solidFill>
                <a:schemeClr val="dk1"/>
              </a:solidFill>
              <a:latin typeface="Arial"/>
              <a:ea typeface="Arial"/>
              <a:cs typeface="Arial"/>
              <a:sym typeface="Arial"/>
            </a:endParaRPr>
          </a:p>
        </p:txBody>
      </p:sp>
      <p:sp>
        <p:nvSpPr>
          <p:cNvPr id="25" name="Google Shape;25;p3"/>
          <p:cNvSpPr/>
          <p:nvPr/>
        </p:nvSpPr>
        <p:spPr>
          <a:xfrm flipH="1">
            <a:off x="0" y="14068328"/>
            <a:ext cx="21945600" cy="192401"/>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219450" lIns="438900" spcFirstLastPara="1" rIns="438900" wrap="square" tIns="219450">
            <a:noAutofit/>
          </a:bodyPr>
          <a:lstStyle/>
          <a:p>
            <a:pPr indent="0" lvl="0" marL="0" marR="0" rtl="0" algn="ctr">
              <a:spcBef>
                <a:spcPts val="0"/>
              </a:spcBef>
              <a:spcAft>
                <a:spcPts val="0"/>
              </a:spcAft>
              <a:buNone/>
            </a:pPr>
            <a:r>
              <a:t/>
            </a:r>
            <a:endParaRPr b="0" i="0" sz="7680" u="none" cap="none" strike="noStrike">
              <a:solidFill>
                <a:srgbClr val="000000"/>
              </a:solidFill>
              <a:latin typeface="Arial"/>
              <a:ea typeface="Arial"/>
              <a:cs typeface="Arial"/>
              <a:sym typeface="Arial"/>
            </a:endParaRPr>
          </a:p>
        </p:txBody>
      </p:sp>
      <p:sp>
        <p:nvSpPr>
          <p:cNvPr id="26" name="Google Shape;26;p3"/>
          <p:cNvSpPr txBox="1"/>
          <p:nvPr/>
        </p:nvSpPr>
        <p:spPr>
          <a:xfrm>
            <a:off x="5575578" y="14401800"/>
            <a:ext cx="1103379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5400" u="none" cap="none" strike="noStrike">
                <a:solidFill>
                  <a:srgbClr val="0432FF"/>
                </a:solidFill>
                <a:latin typeface="Arial"/>
                <a:ea typeface="Arial"/>
                <a:cs typeface="Arial"/>
                <a:sym typeface="Arial"/>
              </a:rPr>
              <a:t>The Forward Calorimeter System</a:t>
            </a:r>
            <a:endParaRPr/>
          </a:p>
        </p:txBody>
      </p:sp>
      <p:sp>
        <p:nvSpPr>
          <p:cNvPr id="27" name="Google Shape;27;p3"/>
          <p:cNvSpPr txBox="1"/>
          <p:nvPr/>
        </p:nvSpPr>
        <p:spPr>
          <a:xfrm>
            <a:off x="6096000" y="5410200"/>
            <a:ext cx="1017445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5400">
                <a:solidFill>
                  <a:srgbClr val="0432FF"/>
                </a:solidFill>
                <a:latin typeface="Arial"/>
                <a:ea typeface="Arial"/>
                <a:cs typeface="Arial"/>
                <a:sym typeface="Arial"/>
              </a:rPr>
              <a:t>Why a STAR Forward Upgrade</a:t>
            </a:r>
            <a:endParaRPr/>
          </a:p>
        </p:txBody>
      </p:sp>
      <p:pic>
        <p:nvPicPr>
          <p:cNvPr id="28" name="Google Shape;28;p3"/>
          <p:cNvPicPr preferRelativeResize="0"/>
          <p:nvPr/>
        </p:nvPicPr>
        <p:blipFill rotWithShape="1">
          <a:blip r:embed="rId6">
            <a:alphaModFix/>
          </a:blip>
          <a:srcRect b="0" l="3318" r="0" t="0"/>
          <a:stretch/>
        </p:blipFill>
        <p:spPr>
          <a:xfrm>
            <a:off x="12649200" y="15316200"/>
            <a:ext cx="7851760" cy="7960799"/>
          </a:xfrm>
          <a:prstGeom prst="rect">
            <a:avLst/>
          </a:prstGeom>
          <a:noFill/>
          <a:ln>
            <a:noFill/>
          </a:ln>
        </p:spPr>
      </p:pic>
      <p:pic>
        <p:nvPicPr>
          <p:cNvPr id="29" name="Google Shape;29;p3"/>
          <p:cNvPicPr preferRelativeResize="0"/>
          <p:nvPr/>
        </p:nvPicPr>
        <p:blipFill rotWithShape="1">
          <a:blip r:embed="rId7">
            <a:alphaModFix/>
          </a:blip>
          <a:srcRect b="0" l="30456" r="7940" t="0"/>
          <a:stretch/>
        </p:blipFill>
        <p:spPr>
          <a:xfrm>
            <a:off x="3364614" y="27939538"/>
            <a:ext cx="4407786" cy="3977214"/>
          </a:xfrm>
          <a:prstGeom prst="rect">
            <a:avLst/>
          </a:prstGeom>
          <a:noFill/>
          <a:ln>
            <a:noFill/>
          </a:ln>
        </p:spPr>
      </p:pic>
      <p:pic>
        <p:nvPicPr>
          <p:cNvPr id="30" name="Google Shape;30;p3"/>
          <p:cNvPicPr preferRelativeResize="0"/>
          <p:nvPr/>
        </p:nvPicPr>
        <p:blipFill rotWithShape="1">
          <a:blip r:embed="rId8">
            <a:alphaModFix/>
          </a:blip>
          <a:srcRect b="0" l="0" r="0" t="0"/>
          <a:stretch/>
        </p:blipFill>
        <p:spPr>
          <a:xfrm>
            <a:off x="13335000" y="24856341"/>
            <a:ext cx="4948076" cy="3711064"/>
          </a:xfrm>
          <a:prstGeom prst="rect">
            <a:avLst/>
          </a:prstGeom>
          <a:noFill/>
          <a:ln>
            <a:noFill/>
          </a:ln>
        </p:spPr>
      </p:pic>
      <p:sp>
        <p:nvSpPr>
          <p:cNvPr id="31" name="Google Shape;31;p3"/>
          <p:cNvSpPr txBox="1"/>
          <p:nvPr/>
        </p:nvSpPr>
        <p:spPr>
          <a:xfrm>
            <a:off x="18364200" y="25849667"/>
            <a:ext cx="3417737" cy="180988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600"/>
              <a:buFont typeface="Arial"/>
              <a:buNone/>
            </a:pPr>
            <a:r>
              <a:rPr b="1" lang="en" sz="3600">
                <a:solidFill>
                  <a:schemeClr val="dk1"/>
                </a:solidFill>
                <a:latin typeface="Arial"/>
                <a:ea typeface="Arial"/>
                <a:cs typeface="Arial"/>
                <a:sym typeface="Arial"/>
              </a:rPr>
              <a:t>Figure: </a:t>
            </a:r>
            <a:endParaRPr/>
          </a:p>
          <a:p>
            <a:pPr indent="0" lvl="0" marL="0" marR="0" rtl="0" algn="l">
              <a:spcBef>
                <a:spcPts val="0"/>
              </a:spcBef>
              <a:spcAft>
                <a:spcPts val="0"/>
              </a:spcAft>
              <a:buClr>
                <a:schemeClr val="dk1"/>
              </a:buClr>
              <a:buSzPts val="3600"/>
              <a:buFont typeface="Arial"/>
              <a:buNone/>
            </a:pPr>
            <a:r>
              <a:rPr lang="en" sz="3600">
                <a:solidFill>
                  <a:schemeClr val="dk1"/>
                </a:solidFill>
                <a:latin typeface="Arial"/>
                <a:ea typeface="Arial"/>
                <a:cs typeface="Arial"/>
                <a:sym typeface="Arial"/>
              </a:rPr>
              <a:t>ECal modules from PHENIX</a:t>
            </a:r>
            <a:endParaRPr sz="3600">
              <a:solidFill>
                <a:schemeClr val="dk1"/>
              </a:solidFill>
              <a:latin typeface="Arial"/>
              <a:ea typeface="Arial"/>
              <a:cs typeface="Arial"/>
              <a:sym typeface="Arial"/>
            </a:endParaRPr>
          </a:p>
        </p:txBody>
      </p:sp>
      <p:sp>
        <p:nvSpPr>
          <p:cNvPr id="32" name="Google Shape;32;p3"/>
          <p:cNvSpPr txBox="1"/>
          <p:nvPr/>
        </p:nvSpPr>
        <p:spPr>
          <a:xfrm>
            <a:off x="7953557" y="28792644"/>
            <a:ext cx="11654700" cy="4089348"/>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b="1" lang="en" sz="3600">
                <a:solidFill>
                  <a:schemeClr val="dk1"/>
                </a:solidFill>
                <a:latin typeface="Arial"/>
                <a:ea typeface="Arial"/>
                <a:cs typeface="Arial"/>
                <a:sym typeface="Arial"/>
              </a:rPr>
              <a:t>Figure: </a:t>
            </a:r>
            <a:r>
              <a:rPr lang="en" sz="3600">
                <a:solidFill>
                  <a:schemeClr val="dk1"/>
                </a:solidFill>
                <a:latin typeface="Arial"/>
                <a:ea typeface="Arial"/>
                <a:cs typeface="Arial"/>
                <a:sym typeface="Arial"/>
              </a:rPr>
              <a:t>ECal electronics: Silicon photomultipliers  (SiPM’s) are solid state photomultipliers that convert light to electronic signals (also used for the HCal).  The Front End Electronics (FEE) cards read out the SiPM signals. The light guides optimize the connection to the SiPM readout while the fiber bundle directs light from the tower into the light guide.</a:t>
            </a:r>
            <a:endParaRPr sz="3600">
              <a:solidFill>
                <a:schemeClr val="dk1"/>
              </a:solidFill>
              <a:latin typeface="Arial"/>
              <a:ea typeface="Arial"/>
              <a:cs typeface="Arial"/>
              <a:sym typeface="Arial"/>
            </a:endParaRPr>
          </a:p>
        </p:txBody>
      </p:sp>
      <p:sp>
        <p:nvSpPr>
          <p:cNvPr id="33" name="Google Shape;33;p3"/>
          <p:cNvSpPr txBox="1"/>
          <p:nvPr/>
        </p:nvSpPr>
        <p:spPr>
          <a:xfrm flipH="1">
            <a:off x="1278207" y="29489400"/>
            <a:ext cx="2156700" cy="916316"/>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4000"/>
              <a:buFont typeface="Arial"/>
              <a:buNone/>
            </a:pPr>
            <a:r>
              <a:rPr lang="en" sz="4000">
                <a:solidFill>
                  <a:schemeClr val="dk1"/>
                </a:solidFill>
                <a:latin typeface="Arial"/>
                <a:ea typeface="Arial"/>
                <a:cs typeface="Arial"/>
                <a:sym typeface="Arial"/>
              </a:rPr>
              <a:t>SiPM</a:t>
            </a:r>
            <a:endParaRPr sz="4000">
              <a:solidFill>
                <a:schemeClr val="dk1"/>
              </a:solidFill>
              <a:latin typeface="Arial"/>
              <a:ea typeface="Arial"/>
              <a:cs typeface="Arial"/>
              <a:sym typeface="Arial"/>
            </a:endParaRPr>
          </a:p>
        </p:txBody>
      </p:sp>
      <p:sp>
        <p:nvSpPr>
          <p:cNvPr id="34" name="Google Shape;34;p3"/>
          <p:cNvSpPr txBox="1"/>
          <p:nvPr/>
        </p:nvSpPr>
        <p:spPr>
          <a:xfrm>
            <a:off x="1081275" y="30895081"/>
            <a:ext cx="1804131" cy="1527396"/>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4000"/>
              <a:buFont typeface="Arial"/>
              <a:buNone/>
            </a:pPr>
            <a:r>
              <a:rPr lang="en" sz="4000">
                <a:solidFill>
                  <a:schemeClr val="dk1"/>
                </a:solidFill>
                <a:latin typeface="Arial"/>
                <a:ea typeface="Arial"/>
                <a:cs typeface="Arial"/>
                <a:sym typeface="Arial"/>
              </a:rPr>
              <a:t>Light guide</a:t>
            </a:r>
            <a:endParaRPr sz="4000">
              <a:solidFill>
                <a:schemeClr val="dk1"/>
              </a:solidFill>
              <a:latin typeface="Arial"/>
              <a:ea typeface="Arial"/>
              <a:cs typeface="Arial"/>
              <a:sym typeface="Arial"/>
            </a:endParaRPr>
          </a:p>
        </p:txBody>
      </p:sp>
      <p:sp>
        <p:nvSpPr>
          <p:cNvPr id="35" name="Google Shape;35;p3"/>
          <p:cNvSpPr txBox="1"/>
          <p:nvPr/>
        </p:nvSpPr>
        <p:spPr>
          <a:xfrm>
            <a:off x="1439235" y="27965400"/>
            <a:ext cx="1679527" cy="916316"/>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4000"/>
              <a:buFont typeface="Arial"/>
              <a:buNone/>
            </a:pPr>
            <a:r>
              <a:rPr lang="en" sz="4000">
                <a:solidFill>
                  <a:schemeClr val="dk1"/>
                </a:solidFill>
                <a:latin typeface="Arial"/>
                <a:ea typeface="Arial"/>
                <a:cs typeface="Arial"/>
                <a:sym typeface="Arial"/>
              </a:rPr>
              <a:t>FEE </a:t>
            </a:r>
            <a:endParaRPr/>
          </a:p>
          <a:p>
            <a:pPr indent="0" lvl="0" marL="0" marR="0" rtl="0" algn="l">
              <a:spcBef>
                <a:spcPts val="0"/>
              </a:spcBef>
              <a:spcAft>
                <a:spcPts val="0"/>
              </a:spcAft>
              <a:buClr>
                <a:schemeClr val="dk1"/>
              </a:buClr>
              <a:buSzPts val="4000"/>
              <a:buFont typeface="Arial"/>
              <a:buNone/>
            </a:pPr>
            <a:r>
              <a:rPr lang="en" sz="4000">
                <a:solidFill>
                  <a:schemeClr val="dk1"/>
                </a:solidFill>
                <a:latin typeface="Arial"/>
                <a:ea typeface="Arial"/>
                <a:cs typeface="Arial"/>
                <a:sym typeface="Arial"/>
              </a:rPr>
              <a:t>Card</a:t>
            </a:r>
            <a:endParaRPr sz="4000">
              <a:solidFill>
                <a:schemeClr val="dk1"/>
              </a:solidFill>
              <a:latin typeface="Arial"/>
              <a:ea typeface="Arial"/>
              <a:cs typeface="Arial"/>
              <a:sym typeface="Arial"/>
            </a:endParaRPr>
          </a:p>
        </p:txBody>
      </p:sp>
      <p:sp>
        <p:nvSpPr>
          <p:cNvPr id="36" name="Google Shape;36;p3"/>
          <p:cNvSpPr txBox="1"/>
          <p:nvPr/>
        </p:nvSpPr>
        <p:spPr>
          <a:xfrm>
            <a:off x="3091775" y="32214803"/>
            <a:ext cx="3571969" cy="703598"/>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4000"/>
              <a:buFont typeface="Arial"/>
              <a:buNone/>
            </a:pPr>
            <a:r>
              <a:rPr lang="en" sz="4000">
                <a:solidFill>
                  <a:schemeClr val="dk1"/>
                </a:solidFill>
                <a:latin typeface="Arial"/>
                <a:ea typeface="Arial"/>
                <a:cs typeface="Arial"/>
                <a:sym typeface="Arial"/>
              </a:rPr>
              <a:t>Fiber Bundle</a:t>
            </a:r>
            <a:endParaRPr sz="4000">
              <a:solidFill>
                <a:schemeClr val="dk1"/>
              </a:solidFill>
              <a:latin typeface="Arial"/>
              <a:ea typeface="Arial"/>
              <a:cs typeface="Arial"/>
              <a:sym typeface="Arial"/>
            </a:endParaRPr>
          </a:p>
        </p:txBody>
      </p:sp>
      <p:sp>
        <p:nvSpPr>
          <p:cNvPr id="37" name="Google Shape;37;p3"/>
          <p:cNvSpPr txBox="1"/>
          <p:nvPr/>
        </p:nvSpPr>
        <p:spPr>
          <a:xfrm>
            <a:off x="594676" y="24876930"/>
            <a:ext cx="12283124" cy="2783671"/>
          </a:xfrm>
          <a:prstGeom prst="rect">
            <a:avLst/>
          </a:prstGeom>
          <a:noFill/>
          <a:ln>
            <a:noFill/>
          </a:ln>
        </p:spPr>
        <p:txBody>
          <a:bodyPr anchorCtr="0" anchor="t" bIns="91425" lIns="91425" spcFirstLastPara="1" rIns="91425" wrap="square" tIns="91425">
            <a:noAutofit/>
          </a:bodyPr>
          <a:lstStyle/>
          <a:p>
            <a:pPr indent="-514350" lvl="0" marL="514350" marR="0" rtl="0" algn="l">
              <a:spcBef>
                <a:spcPts val="0"/>
              </a:spcBef>
              <a:spcAft>
                <a:spcPts val="0"/>
              </a:spcAft>
              <a:buClr>
                <a:srgbClr val="0432FF"/>
              </a:buClr>
              <a:buSzPts val="4500"/>
              <a:buFont typeface="Noto Sans Symbols"/>
              <a:buChar char="❑"/>
            </a:pPr>
            <a:r>
              <a:rPr lang="en" sz="4000">
                <a:solidFill>
                  <a:schemeClr val="dk1"/>
                </a:solidFill>
                <a:latin typeface="Arial"/>
                <a:ea typeface="Arial"/>
                <a:cs typeface="Arial"/>
                <a:sym typeface="Arial"/>
              </a:rPr>
              <a:t>PHENIX ECal became available for use in 2016 so STAR chose to use</a:t>
            </a:r>
            <a:endParaRPr/>
          </a:p>
          <a:p>
            <a:pPr indent="-514350" lvl="0" marL="514350" marR="0" rtl="0" algn="l">
              <a:spcBef>
                <a:spcPts val="0"/>
              </a:spcBef>
              <a:spcAft>
                <a:spcPts val="0"/>
              </a:spcAft>
              <a:buClr>
                <a:srgbClr val="0432FF"/>
              </a:buClr>
              <a:buSzPts val="4500"/>
              <a:buFont typeface="Noto Sans Symbols"/>
              <a:buChar char="❑"/>
            </a:pPr>
            <a:r>
              <a:rPr lang="en" sz="4000">
                <a:solidFill>
                  <a:schemeClr val="dk1"/>
                </a:solidFill>
                <a:latin typeface="Arial"/>
                <a:ea typeface="Arial"/>
                <a:cs typeface="Arial"/>
                <a:sym typeface="Arial"/>
              </a:rPr>
              <a:t>ECal is alternating layers of lead and scintillator configuration with new Electronics.</a:t>
            </a:r>
            <a:endParaRPr sz="4000">
              <a:solidFill>
                <a:schemeClr val="dk1"/>
              </a:solidFill>
              <a:latin typeface="Arial"/>
              <a:ea typeface="Arial"/>
              <a:cs typeface="Arial"/>
              <a:sym typeface="Arial"/>
            </a:endParaRPr>
          </a:p>
        </p:txBody>
      </p:sp>
      <p:sp>
        <p:nvSpPr>
          <p:cNvPr id="38" name="Google Shape;38;p3"/>
          <p:cNvSpPr/>
          <p:nvPr/>
        </p:nvSpPr>
        <p:spPr>
          <a:xfrm flipH="1">
            <a:off x="76200" y="23317200"/>
            <a:ext cx="21945600" cy="192401"/>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219450" lIns="438900" spcFirstLastPara="1" rIns="438900" wrap="square" tIns="219450">
            <a:noAutofit/>
          </a:bodyPr>
          <a:lstStyle/>
          <a:p>
            <a:pPr indent="0" lvl="0" marL="0" marR="0" rtl="0" algn="ctr">
              <a:spcBef>
                <a:spcPts val="0"/>
              </a:spcBef>
              <a:spcAft>
                <a:spcPts val="0"/>
              </a:spcAft>
              <a:buNone/>
            </a:pPr>
            <a:r>
              <a:t/>
            </a:r>
            <a:endParaRPr sz="7680">
              <a:solidFill>
                <a:srgbClr val="000000"/>
              </a:solidFill>
              <a:latin typeface="Arial"/>
              <a:ea typeface="Arial"/>
              <a:cs typeface="Arial"/>
              <a:sym typeface="Arial"/>
            </a:endParaRPr>
          </a:p>
        </p:txBody>
      </p:sp>
      <p:sp>
        <p:nvSpPr>
          <p:cNvPr id="39" name="Google Shape;39;p3"/>
          <p:cNvSpPr txBox="1"/>
          <p:nvPr/>
        </p:nvSpPr>
        <p:spPr>
          <a:xfrm>
            <a:off x="8569925" y="23689270"/>
            <a:ext cx="499367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5400">
                <a:solidFill>
                  <a:srgbClr val="0432FF"/>
                </a:solidFill>
                <a:latin typeface="Arial"/>
                <a:ea typeface="Arial"/>
                <a:cs typeface="Arial"/>
                <a:sym typeface="Arial"/>
              </a:rPr>
              <a:t>ECal Overview</a:t>
            </a:r>
            <a:endParaRPr/>
          </a:p>
        </p:txBody>
      </p:sp>
      <p:cxnSp>
        <p:nvCxnSpPr>
          <p:cNvPr id="40" name="Google Shape;40;p3"/>
          <p:cNvCxnSpPr/>
          <p:nvPr/>
        </p:nvCxnSpPr>
        <p:spPr>
          <a:xfrm rot="10800000">
            <a:off x="2442940" y="28574232"/>
            <a:ext cx="1874463" cy="392480"/>
          </a:xfrm>
          <a:prstGeom prst="straightConnector1">
            <a:avLst/>
          </a:prstGeom>
          <a:noFill/>
          <a:ln cap="flat" cmpd="sng" w="95250">
            <a:solidFill>
              <a:srgbClr val="0432FF"/>
            </a:solidFill>
            <a:prstDash val="solid"/>
            <a:round/>
            <a:headEnd len="sm" w="sm" type="none"/>
            <a:tailEnd len="med" w="med" type="triangle"/>
          </a:ln>
        </p:spPr>
      </p:cxnSp>
      <p:cxnSp>
        <p:nvCxnSpPr>
          <p:cNvPr id="41" name="Google Shape;41;p3"/>
          <p:cNvCxnSpPr/>
          <p:nvPr/>
        </p:nvCxnSpPr>
        <p:spPr>
          <a:xfrm flipH="1">
            <a:off x="2642762" y="29667084"/>
            <a:ext cx="1679835" cy="261062"/>
          </a:xfrm>
          <a:prstGeom prst="straightConnector1">
            <a:avLst/>
          </a:prstGeom>
          <a:noFill/>
          <a:ln cap="flat" cmpd="sng" w="95250">
            <a:solidFill>
              <a:srgbClr val="0432FF"/>
            </a:solidFill>
            <a:prstDash val="solid"/>
            <a:round/>
            <a:headEnd len="sm" w="sm" type="none"/>
            <a:tailEnd len="med" w="med" type="triangle"/>
          </a:ln>
        </p:spPr>
      </p:cxnSp>
      <p:cxnSp>
        <p:nvCxnSpPr>
          <p:cNvPr id="42" name="Google Shape;42;p3"/>
          <p:cNvCxnSpPr/>
          <p:nvPr/>
        </p:nvCxnSpPr>
        <p:spPr>
          <a:xfrm flipH="1">
            <a:off x="2596707" y="29752081"/>
            <a:ext cx="2418844" cy="1831467"/>
          </a:xfrm>
          <a:prstGeom prst="straightConnector1">
            <a:avLst/>
          </a:prstGeom>
          <a:noFill/>
          <a:ln cap="flat" cmpd="sng" w="95250">
            <a:solidFill>
              <a:srgbClr val="0432FF"/>
            </a:solidFill>
            <a:prstDash val="solid"/>
            <a:round/>
            <a:headEnd len="sm" w="sm" type="none"/>
            <a:tailEnd len="med" w="med" type="triangle"/>
          </a:ln>
        </p:spPr>
      </p:cxnSp>
      <p:cxnSp>
        <p:nvCxnSpPr>
          <p:cNvPr id="43" name="Google Shape;43;p3"/>
          <p:cNvCxnSpPr/>
          <p:nvPr/>
        </p:nvCxnSpPr>
        <p:spPr>
          <a:xfrm flipH="1">
            <a:off x="4358374" y="29558600"/>
            <a:ext cx="1745433" cy="2989408"/>
          </a:xfrm>
          <a:prstGeom prst="straightConnector1">
            <a:avLst/>
          </a:prstGeom>
          <a:noFill/>
          <a:ln cap="flat" cmpd="sng" w="95250">
            <a:solidFill>
              <a:srgbClr val="0432FF"/>
            </a:solidFill>
            <a:prstDash val="solid"/>
            <a:round/>
            <a:headEnd len="sm" w="sm" type="none"/>
            <a:tailEnd len="med" w="med" type="triangle"/>
          </a:ln>
        </p:spPr>
      </p:cxnSp>
      <p:pic>
        <p:nvPicPr>
          <p:cNvPr id="44" name="Google Shape;44;p3"/>
          <p:cNvPicPr preferRelativeResize="0"/>
          <p:nvPr/>
        </p:nvPicPr>
        <p:blipFill rotWithShape="1">
          <a:blip r:embed="rId9">
            <a:alphaModFix/>
          </a:blip>
          <a:srcRect b="0" l="0" r="0" t="0"/>
          <a:stretch/>
        </p:blipFill>
        <p:spPr>
          <a:xfrm>
            <a:off x="39338928" y="6324600"/>
            <a:ext cx="3409271" cy="4543326"/>
          </a:xfrm>
          <a:prstGeom prst="rect">
            <a:avLst/>
          </a:prstGeom>
          <a:noFill/>
          <a:ln>
            <a:noFill/>
          </a:ln>
        </p:spPr>
      </p:pic>
      <p:sp>
        <p:nvSpPr>
          <p:cNvPr id="45" name="Google Shape;45;p3"/>
          <p:cNvSpPr txBox="1"/>
          <p:nvPr/>
        </p:nvSpPr>
        <p:spPr>
          <a:xfrm>
            <a:off x="38557200" y="10820983"/>
            <a:ext cx="5347062" cy="3532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1" lang="en" sz="3600">
                <a:solidFill>
                  <a:schemeClr val="dk1"/>
                </a:solidFill>
                <a:latin typeface="Arial"/>
                <a:ea typeface="Arial"/>
                <a:cs typeface="Arial"/>
                <a:sym typeface="Arial"/>
              </a:rPr>
              <a:t>Figure: </a:t>
            </a:r>
            <a:r>
              <a:rPr lang="en" sz="3600">
                <a:solidFill>
                  <a:schemeClr val="dk1"/>
                </a:solidFill>
                <a:latin typeface="Arial"/>
                <a:ea typeface="Arial"/>
                <a:cs typeface="Arial"/>
                <a:sym typeface="Arial"/>
              </a:rPr>
              <a:t>HCal scintillation tiles (97 x 95 x 1.4mm) convert energy from charged particles into light. Iron absorbers are placed between the scintillators to develop the hadronic shower.</a:t>
            </a:r>
            <a:endParaRPr sz="3600">
              <a:solidFill>
                <a:schemeClr val="dk1"/>
              </a:solidFill>
              <a:latin typeface="Arial"/>
              <a:ea typeface="Arial"/>
              <a:cs typeface="Arial"/>
              <a:sym typeface="Arial"/>
            </a:endParaRPr>
          </a:p>
        </p:txBody>
      </p:sp>
      <p:sp>
        <p:nvSpPr>
          <p:cNvPr id="46" name="Google Shape;46;p3"/>
          <p:cNvSpPr txBox="1"/>
          <p:nvPr/>
        </p:nvSpPr>
        <p:spPr>
          <a:xfrm>
            <a:off x="27510113" y="6689100"/>
            <a:ext cx="10437488" cy="7026900"/>
          </a:xfrm>
          <a:prstGeom prst="rect">
            <a:avLst/>
          </a:prstGeom>
          <a:noFill/>
          <a:ln>
            <a:noFill/>
          </a:ln>
        </p:spPr>
        <p:txBody>
          <a:bodyPr anchorCtr="0" anchor="t" bIns="91425" lIns="91425" spcFirstLastPara="1" rIns="91425" wrap="square" tIns="91425">
            <a:noAutofit/>
          </a:bodyPr>
          <a:lstStyle/>
          <a:p>
            <a:pPr indent="-685800" lvl="0" marL="685800" marR="0" rtl="0" algn="just">
              <a:spcBef>
                <a:spcPts val="0"/>
              </a:spcBef>
              <a:spcAft>
                <a:spcPts val="0"/>
              </a:spcAft>
              <a:buClr>
                <a:srgbClr val="0432FF"/>
              </a:buClr>
              <a:buSzPts val="4000"/>
              <a:buFont typeface="Noto Sans Symbols"/>
              <a:buChar char="❑"/>
            </a:pPr>
            <a:r>
              <a:rPr lang="en" sz="4000">
                <a:solidFill>
                  <a:schemeClr val="dk1"/>
                </a:solidFill>
                <a:latin typeface="Arial"/>
                <a:ea typeface="Arial"/>
                <a:cs typeface="Arial"/>
                <a:sym typeface="Arial"/>
              </a:rPr>
              <a:t>The HCal is made of alternating pieces of iron and scintillator forming a “tower”.</a:t>
            </a:r>
            <a:endParaRPr sz="4000">
              <a:solidFill>
                <a:schemeClr val="dk1"/>
              </a:solidFill>
              <a:latin typeface="Arial"/>
              <a:ea typeface="Arial"/>
              <a:cs typeface="Arial"/>
              <a:sym typeface="Arial"/>
            </a:endParaRPr>
          </a:p>
          <a:p>
            <a:pPr indent="-685800" lvl="0" marL="685800" marR="0" rtl="0" algn="just">
              <a:spcBef>
                <a:spcPts val="0"/>
              </a:spcBef>
              <a:spcAft>
                <a:spcPts val="0"/>
              </a:spcAft>
              <a:buClr>
                <a:srgbClr val="0432FF"/>
              </a:buClr>
              <a:buSzPts val="4000"/>
              <a:buFont typeface="Noto Sans Symbols"/>
              <a:buChar char="❑"/>
            </a:pPr>
            <a:r>
              <a:rPr lang="en" sz="4000">
                <a:solidFill>
                  <a:schemeClr val="dk1"/>
                </a:solidFill>
                <a:latin typeface="Arial"/>
                <a:ea typeface="Arial"/>
                <a:cs typeface="Arial"/>
                <a:sym typeface="Arial"/>
              </a:rPr>
              <a:t>The gap between two iron absorber plates is 3.1 mm. Scintillation tiles of thickness 1.4 mm are placed inside these gaps. </a:t>
            </a:r>
            <a:endParaRPr sz="4000">
              <a:solidFill>
                <a:schemeClr val="dk1"/>
              </a:solidFill>
              <a:latin typeface="Arial"/>
              <a:ea typeface="Arial"/>
              <a:cs typeface="Arial"/>
              <a:sym typeface="Arial"/>
            </a:endParaRPr>
          </a:p>
          <a:p>
            <a:pPr indent="-685800" lvl="0" marL="685800" marR="0" rtl="0" algn="just">
              <a:spcBef>
                <a:spcPts val="0"/>
              </a:spcBef>
              <a:spcAft>
                <a:spcPts val="0"/>
              </a:spcAft>
              <a:buClr>
                <a:srgbClr val="0432FF"/>
              </a:buClr>
              <a:buSzPts val="4000"/>
              <a:buFont typeface="Noto Sans Symbols"/>
              <a:buChar char="❑"/>
            </a:pPr>
            <a:r>
              <a:rPr lang="en" sz="4000">
                <a:solidFill>
                  <a:schemeClr val="dk1"/>
                </a:solidFill>
                <a:latin typeface="Arial"/>
                <a:ea typeface="Arial"/>
                <a:cs typeface="Arial"/>
                <a:sym typeface="Arial"/>
              </a:rPr>
              <a:t>There are 63 absorber plates and 64 scintillation plates in a single HCal tower. </a:t>
            </a:r>
            <a:endParaRPr sz="4000">
              <a:solidFill>
                <a:schemeClr val="dk1"/>
              </a:solidFill>
              <a:latin typeface="Arial"/>
              <a:ea typeface="Arial"/>
              <a:cs typeface="Arial"/>
              <a:sym typeface="Arial"/>
            </a:endParaRPr>
          </a:p>
          <a:p>
            <a:pPr indent="-685800" lvl="0" marL="685800" marR="0" rtl="0" algn="just">
              <a:spcBef>
                <a:spcPts val="0"/>
              </a:spcBef>
              <a:spcAft>
                <a:spcPts val="0"/>
              </a:spcAft>
              <a:buClr>
                <a:srgbClr val="0432FF"/>
              </a:buClr>
              <a:buSzPts val="4000"/>
              <a:buFont typeface="Noto Sans Symbols"/>
              <a:buChar char="❑"/>
            </a:pPr>
            <a:r>
              <a:rPr lang="en" sz="4000">
                <a:solidFill>
                  <a:schemeClr val="dk1"/>
                </a:solidFill>
                <a:latin typeface="Arial"/>
                <a:ea typeface="Arial"/>
                <a:cs typeface="Arial"/>
                <a:sym typeface="Arial"/>
              </a:rPr>
              <a:t>Scintillation light from a single tower is collected with a 3 mm thick wavelength shifting (WLS) plate, which is placed in the gap between two adjacent HCal towers.</a:t>
            </a:r>
            <a:endParaRPr sz="4000">
              <a:solidFill>
                <a:schemeClr val="dk1"/>
              </a:solidFill>
              <a:latin typeface="Arial"/>
              <a:ea typeface="Arial"/>
              <a:cs typeface="Arial"/>
              <a:sym typeface="Arial"/>
            </a:endParaRPr>
          </a:p>
        </p:txBody>
      </p:sp>
      <p:pic>
        <p:nvPicPr>
          <p:cNvPr id="47" name="Google Shape;47;p3"/>
          <p:cNvPicPr preferRelativeResize="0"/>
          <p:nvPr/>
        </p:nvPicPr>
        <p:blipFill rotWithShape="1">
          <a:blip r:embed="rId10">
            <a:alphaModFix/>
          </a:blip>
          <a:srcRect b="34721" l="24425" r="51668" t="32467"/>
          <a:stretch/>
        </p:blipFill>
        <p:spPr>
          <a:xfrm>
            <a:off x="22361781" y="7535750"/>
            <a:ext cx="4712399" cy="3636380"/>
          </a:xfrm>
          <a:prstGeom prst="rect">
            <a:avLst/>
          </a:prstGeom>
          <a:noFill/>
          <a:ln>
            <a:noFill/>
          </a:ln>
        </p:spPr>
      </p:pic>
      <p:sp>
        <p:nvSpPr>
          <p:cNvPr id="48" name="Google Shape;48;p3"/>
          <p:cNvSpPr txBox="1"/>
          <p:nvPr/>
        </p:nvSpPr>
        <p:spPr>
          <a:xfrm>
            <a:off x="22655963" y="11519992"/>
            <a:ext cx="4242637" cy="2548336"/>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600"/>
              <a:buFont typeface="Arial"/>
              <a:buNone/>
            </a:pPr>
            <a:r>
              <a:rPr b="1" lang="en" sz="3600">
                <a:solidFill>
                  <a:schemeClr val="dk1"/>
                </a:solidFill>
                <a:latin typeface="Arial"/>
                <a:ea typeface="Arial"/>
                <a:cs typeface="Arial"/>
                <a:sym typeface="Arial"/>
              </a:rPr>
              <a:t>Figure: </a:t>
            </a:r>
            <a:endParaRPr/>
          </a:p>
          <a:p>
            <a:pPr indent="0" lvl="0" marL="0" marR="0" rtl="0" algn="l">
              <a:spcBef>
                <a:spcPts val="0"/>
              </a:spcBef>
              <a:spcAft>
                <a:spcPts val="0"/>
              </a:spcAft>
              <a:buClr>
                <a:schemeClr val="dk1"/>
              </a:buClr>
              <a:buSzPts val="3600"/>
              <a:buFont typeface="Arial"/>
              <a:buNone/>
            </a:pPr>
            <a:r>
              <a:rPr lang="en" sz="3600">
                <a:solidFill>
                  <a:schemeClr val="dk1"/>
                </a:solidFill>
                <a:latin typeface="Arial"/>
                <a:ea typeface="Arial"/>
                <a:cs typeface="Arial"/>
                <a:sym typeface="Arial"/>
              </a:rPr>
              <a:t>Fe-scintillator sandwich structure of the HCal.</a:t>
            </a:r>
            <a:endParaRPr sz="3600">
              <a:solidFill>
                <a:schemeClr val="dk1"/>
              </a:solidFill>
              <a:latin typeface="Arial"/>
              <a:ea typeface="Arial"/>
              <a:cs typeface="Arial"/>
              <a:sym typeface="Arial"/>
            </a:endParaRPr>
          </a:p>
        </p:txBody>
      </p:sp>
      <p:sp>
        <p:nvSpPr>
          <p:cNvPr id="49" name="Google Shape;49;p3"/>
          <p:cNvSpPr txBox="1"/>
          <p:nvPr/>
        </p:nvSpPr>
        <p:spPr>
          <a:xfrm>
            <a:off x="28575000" y="5410200"/>
            <a:ext cx="859754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5400">
                <a:solidFill>
                  <a:srgbClr val="0432FF"/>
                </a:solidFill>
                <a:latin typeface="Arial"/>
                <a:ea typeface="Arial"/>
                <a:cs typeface="Arial"/>
                <a:sym typeface="Arial"/>
              </a:rPr>
              <a:t>How does the HCAL work</a:t>
            </a:r>
            <a:endParaRPr/>
          </a:p>
        </p:txBody>
      </p:sp>
      <p:sp>
        <p:nvSpPr>
          <p:cNvPr id="50" name="Google Shape;50;p3"/>
          <p:cNvSpPr/>
          <p:nvPr/>
        </p:nvSpPr>
        <p:spPr>
          <a:xfrm flipH="1">
            <a:off x="22063166" y="15316202"/>
            <a:ext cx="21945600" cy="192401"/>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219450" lIns="438900" spcFirstLastPara="1" rIns="438900" wrap="square" tIns="219450">
            <a:noAutofit/>
          </a:bodyPr>
          <a:lstStyle/>
          <a:p>
            <a:pPr indent="0" lvl="0" marL="0" marR="0" rtl="0" algn="ctr">
              <a:spcBef>
                <a:spcPts val="0"/>
              </a:spcBef>
              <a:spcAft>
                <a:spcPts val="0"/>
              </a:spcAft>
              <a:buNone/>
            </a:pPr>
            <a:r>
              <a:t/>
            </a:r>
            <a:endParaRPr sz="7680">
              <a:solidFill>
                <a:srgbClr val="000000"/>
              </a:solidFill>
              <a:latin typeface="Arial"/>
              <a:ea typeface="Arial"/>
              <a:cs typeface="Arial"/>
              <a:sym typeface="Arial"/>
            </a:endParaRPr>
          </a:p>
        </p:txBody>
      </p:sp>
      <p:sp>
        <p:nvSpPr>
          <p:cNvPr id="51" name="Google Shape;51;p3"/>
          <p:cNvSpPr txBox="1"/>
          <p:nvPr/>
        </p:nvSpPr>
        <p:spPr>
          <a:xfrm>
            <a:off x="22176242" y="16466545"/>
            <a:ext cx="21970500" cy="10756500"/>
          </a:xfrm>
          <a:prstGeom prst="rect">
            <a:avLst/>
          </a:prstGeom>
          <a:noFill/>
          <a:ln>
            <a:noFill/>
          </a:ln>
        </p:spPr>
        <p:txBody>
          <a:bodyPr anchorCtr="0" anchor="t" bIns="91425" lIns="91425" spcFirstLastPara="1" rIns="91425" wrap="square" tIns="91425">
            <a:noAutofit/>
          </a:bodyPr>
          <a:lstStyle/>
          <a:p>
            <a:pPr indent="-685800" lvl="0" marL="685800" marR="0" rtl="0" algn="l">
              <a:spcBef>
                <a:spcPts val="0"/>
              </a:spcBef>
              <a:spcAft>
                <a:spcPts val="0"/>
              </a:spcAft>
              <a:buClr>
                <a:srgbClr val="0432FF"/>
              </a:buClr>
              <a:buSzPts val="4000"/>
              <a:buFont typeface="Noto Sans Symbols"/>
              <a:buChar char="❑"/>
            </a:pPr>
            <a:r>
              <a:rPr lang="en" sz="4000">
                <a:solidFill>
                  <a:schemeClr val="dk1"/>
                </a:solidFill>
                <a:latin typeface="Arial"/>
                <a:ea typeface="Arial"/>
                <a:cs typeface="Arial"/>
                <a:sym typeface="Arial"/>
              </a:rPr>
              <a:t>The work at VU this summer (and extending into the fall) involved five students polishing, painting, and packing 9600 rectangular scintillation tiles for the HCal. </a:t>
            </a:r>
            <a:endParaRPr sz="4000">
              <a:solidFill>
                <a:schemeClr val="dk1"/>
              </a:solidFill>
              <a:latin typeface="Arial"/>
              <a:ea typeface="Arial"/>
              <a:cs typeface="Arial"/>
              <a:sym typeface="Arial"/>
            </a:endParaRPr>
          </a:p>
          <a:p>
            <a:pPr indent="-685800" lvl="0" marL="685800" marR="0" rtl="0" algn="l">
              <a:spcBef>
                <a:spcPts val="1000"/>
              </a:spcBef>
              <a:spcAft>
                <a:spcPts val="0"/>
              </a:spcAft>
              <a:buClr>
                <a:srgbClr val="0432FF"/>
              </a:buClr>
              <a:buSzPts val="4000"/>
              <a:buFont typeface="Noto Sans Symbols"/>
              <a:buChar char="❑"/>
            </a:pPr>
            <a:r>
              <a:rPr b="1" lang="en" sz="4000">
                <a:solidFill>
                  <a:schemeClr val="dk1"/>
                </a:solidFill>
                <a:latin typeface="Arial"/>
                <a:ea typeface="Arial"/>
                <a:cs typeface="Arial"/>
                <a:sym typeface="Arial"/>
              </a:rPr>
              <a:t>Polishing Procedure:</a:t>
            </a:r>
            <a:r>
              <a:rPr lang="en" sz="4000">
                <a:solidFill>
                  <a:schemeClr val="dk1"/>
                </a:solidFill>
                <a:latin typeface="Arial"/>
                <a:ea typeface="Arial"/>
                <a:cs typeface="Arial"/>
                <a:sym typeface="Arial"/>
              </a:rPr>
              <a:t> Place 7-10 tiles, longer-edge down, onto the rotating polishing machine for 30 seconds while applying some pressure. Then, rotate the tiles 180</a:t>
            </a:r>
            <a:r>
              <a:rPr baseline="30000" lang="en" sz="4000">
                <a:solidFill>
                  <a:schemeClr val="dk1"/>
                </a:solidFill>
                <a:latin typeface="Arial"/>
                <a:ea typeface="Arial"/>
                <a:cs typeface="Arial"/>
                <a:sym typeface="Arial"/>
              </a:rPr>
              <a:t>o </a:t>
            </a:r>
            <a:r>
              <a:rPr lang="en" sz="4000">
                <a:solidFill>
                  <a:schemeClr val="dk1"/>
                </a:solidFill>
                <a:latin typeface="Arial"/>
                <a:ea typeface="Arial"/>
                <a:cs typeface="Arial"/>
                <a:sym typeface="Arial"/>
              </a:rPr>
              <a:t>and polish the opposite edge, repeat the procedure several times.</a:t>
            </a:r>
            <a:endParaRPr sz="4000">
              <a:solidFill>
                <a:schemeClr val="dk1"/>
              </a:solidFill>
              <a:latin typeface="Arial"/>
              <a:ea typeface="Arial"/>
              <a:cs typeface="Arial"/>
              <a:sym typeface="Arial"/>
            </a:endParaRPr>
          </a:p>
          <a:p>
            <a:pPr indent="-685800" lvl="0" marL="685800" marR="0" rtl="0" algn="l">
              <a:spcBef>
                <a:spcPts val="1000"/>
              </a:spcBef>
              <a:spcAft>
                <a:spcPts val="0"/>
              </a:spcAft>
              <a:buClr>
                <a:srgbClr val="0432FF"/>
              </a:buClr>
              <a:buSzPts val="4000"/>
              <a:buFont typeface="Noto Sans Symbols"/>
              <a:buChar char="❑"/>
            </a:pPr>
            <a:r>
              <a:rPr b="1" lang="en" sz="4000">
                <a:solidFill>
                  <a:schemeClr val="dk1"/>
                </a:solidFill>
                <a:latin typeface="Arial"/>
                <a:ea typeface="Arial"/>
                <a:cs typeface="Arial"/>
                <a:sym typeface="Arial"/>
              </a:rPr>
              <a:t>Cleaning and Painting Procedure: </a:t>
            </a:r>
            <a:r>
              <a:rPr lang="en" sz="4000">
                <a:solidFill>
                  <a:schemeClr val="dk1"/>
                </a:solidFill>
                <a:latin typeface="Arial"/>
                <a:ea typeface="Arial"/>
                <a:cs typeface="Arial"/>
                <a:sym typeface="Arial"/>
              </a:rPr>
              <a:t>Tiles are wiped dry with a cloth towel, removing any leftover polishing compound on the surface. Once 150 to 200 tiles are polished, we group them in sets of 20, painting the shorter edges twice, one initial coat and then a second coat usually two hours after the first.</a:t>
            </a:r>
            <a:endParaRPr sz="4000">
              <a:solidFill>
                <a:schemeClr val="dk1"/>
              </a:solidFill>
              <a:latin typeface="Arial"/>
              <a:ea typeface="Arial"/>
              <a:cs typeface="Arial"/>
              <a:sym typeface="Arial"/>
            </a:endParaRPr>
          </a:p>
          <a:p>
            <a:pPr indent="-685800" lvl="0" marL="685800" marR="0" rtl="0" algn="l">
              <a:spcBef>
                <a:spcPts val="1000"/>
              </a:spcBef>
              <a:spcAft>
                <a:spcPts val="0"/>
              </a:spcAft>
              <a:buClr>
                <a:srgbClr val="0432FF"/>
              </a:buClr>
              <a:buSzPts val="4000"/>
              <a:buFont typeface="Noto Sans Symbols"/>
              <a:buChar char="❑"/>
            </a:pPr>
            <a:r>
              <a:rPr b="1" lang="en" sz="4000">
                <a:solidFill>
                  <a:schemeClr val="dk1"/>
                </a:solidFill>
                <a:latin typeface="Arial"/>
                <a:ea typeface="Arial"/>
                <a:cs typeface="Arial"/>
                <a:sym typeface="Arial"/>
              </a:rPr>
              <a:t>Removing Plastic Film and Packing Procedure: </a:t>
            </a:r>
            <a:r>
              <a:rPr lang="en" sz="4000">
                <a:solidFill>
                  <a:schemeClr val="dk1"/>
                </a:solidFill>
                <a:latin typeface="Arial"/>
                <a:ea typeface="Arial"/>
                <a:cs typeface="Arial"/>
                <a:sym typeface="Arial"/>
              </a:rPr>
              <a:t>Once the paint is dry, one can begin removing the protective plastic film with a sharp object and placing the tiles in an uline-poly bag. They can then be placed in the shipping crate.</a:t>
            </a:r>
            <a:endParaRPr sz="4000">
              <a:solidFill>
                <a:schemeClr val="dk1"/>
              </a:solidFill>
              <a:latin typeface="Arial"/>
              <a:ea typeface="Arial"/>
              <a:cs typeface="Arial"/>
              <a:sym typeface="Arial"/>
            </a:endParaRPr>
          </a:p>
          <a:p>
            <a:pPr indent="-431800" lvl="0" marL="685800" marR="0" rtl="0" algn="l">
              <a:spcBef>
                <a:spcPts val="0"/>
              </a:spcBef>
              <a:spcAft>
                <a:spcPts val="0"/>
              </a:spcAft>
              <a:buClr>
                <a:srgbClr val="0432FF"/>
              </a:buClr>
              <a:buSzPts val="4000"/>
              <a:buFont typeface="Noto Sans Symbols"/>
              <a:buNone/>
            </a:pPr>
            <a:r>
              <a:t/>
            </a:r>
            <a:endParaRPr sz="4000">
              <a:solidFill>
                <a:schemeClr val="dk1"/>
              </a:solidFill>
              <a:latin typeface="Arial"/>
              <a:ea typeface="Arial"/>
              <a:cs typeface="Arial"/>
              <a:sym typeface="Arial"/>
            </a:endParaRPr>
          </a:p>
        </p:txBody>
      </p:sp>
      <p:pic>
        <p:nvPicPr>
          <p:cNvPr id="52" name="Google Shape;52;p3"/>
          <p:cNvPicPr preferRelativeResize="0"/>
          <p:nvPr/>
        </p:nvPicPr>
        <p:blipFill rotWithShape="1">
          <a:blip r:embed="rId11">
            <a:alphaModFix/>
          </a:blip>
          <a:srcRect b="10883" l="37352" r="35230" t="43267"/>
          <a:stretch/>
        </p:blipFill>
        <p:spPr>
          <a:xfrm>
            <a:off x="22098000" y="24536400"/>
            <a:ext cx="5268601" cy="5998800"/>
          </a:xfrm>
          <a:prstGeom prst="rect">
            <a:avLst/>
          </a:prstGeom>
          <a:noFill/>
          <a:ln>
            <a:noFill/>
          </a:ln>
        </p:spPr>
      </p:pic>
      <p:sp>
        <p:nvSpPr>
          <p:cNvPr id="53" name="Google Shape;53;p3"/>
          <p:cNvSpPr txBox="1"/>
          <p:nvPr/>
        </p:nvSpPr>
        <p:spPr>
          <a:xfrm>
            <a:off x="22020077" y="30632400"/>
            <a:ext cx="5488124" cy="196046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700"/>
              <a:buFont typeface="Spectral"/>
              <a:buNone/>
            </a:pPr>
            <a:r>
              <a:rPr lang="en" sz="3700">
                <a:solidFill>
                  <a:schemeClr val="dk1"/>
                </a:solidFill>
                <a:latin typeface="Spectral"/>
                <a:ea typeface="Spectral"/>
                <a:cs typeface="Spectral"/>
                <a:sym typeface="Spectral"/>
              </a:rPr>
              <a:t>The polishing machine that is used to polish the edges of the scintillation tiles.</a:t>
            </a:r>
            <a:endParaRPr sz="3700">
              <a:solidFill>
                <a:schemeClr val="dk1"/>
              </a:solidFill>
              <a:latin typeface="Spectral"/>
              <a:ea typeface="Spectral"/>
              <a:cs typeface="Spectral"/>
              <a:sym typeface="Spectral"/>
            </a:endParaRPr>
          </a:p>
        </p:txBody>
      </p:sp>
      <p:pic>
        <p:nvPicPr>
          <p:cNvPr id="54" name="Google Shape;54;p3"/>
          <p:cNvPicPr preferRelativeResize="0"/>
          <p:nvPr/>
        </p:nvPicPr>
        <p:blipFill rotWithShape="1">
          <a:blip r:embed="rId12">
            <a:alphaModFix/>
          </a:blip>
          <a:srcRect b="32036" l="38168" r="42227" t="33864"/>
          <a:stretch/>
        </p:blipFill>
        <p:spPr>
          <a:xfrm>
            <a:off x="27508200" y="24530225"/>
            <a:ext cx="4948075" cy="5998800"/>
          </a:xfrm>
          <a:prstGeom prst="rect">
            <a:avLst/>
          </a:prstGeom>
          <a:noFill/>
          <a:ln>
            <a:noFill/>
          </a:ln>
        </p:spPr>
      </p:pic>
      <p:sp>
        <p:nvSpPr>
          <p:cNvPr id="55" name="Google Shape;55;p3"/>
          <p:cNvSpPr txBox="1"/>
          <p:nvPr/>
        </p:nvSpPr>
        <p:spPr>
          <a:xfrm>
            <a:off x="27860769" y="30658616"/>
            <a:ext cx="9335358" cy="2031183"/>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chemeClr val="dk1"/>
              </a:buClr>
              <a:buSzPts val="3700"/>
              <a:buFont typeface="Spectral"/>
              <a:buNone/>
            </a:pPr>
            <a:r>
              <a:rPr lang="en" sz="3700">
                <a:solidFill>
                  <a:schemeClr val="dk1"/>
                </a:solidFill>
                <a:latin typeface="Spectral"/>
                <a:ea typeface="Spectral"/>
                <a:cs typeface="Spectral"/>
                <a:sym typeface="Spectral"/>
              </a:rPr>
              <a:t>The protective film on the tiles needs to be removed and excess paint has to be chipped off before the tiles can be shipped (left). The tiles are placed in special uline-poly bags (right).</a:t>
            </a:r>
            <a:endParaRPr sz="3700">
              <a:solidFill>
                <a:schemeClr val="dk1"/>
              </a:solidFill>
              <a:latin typeface="Spectral"/>
              <a:ea typeface="Spectral"/>
              <a:cs typeface="Spectral"/>
              <a:sym typeface="Spectral"/>
            </a:endParaRPr>
          </a:p>
        </p:txBody>
      </p:sp>
      <p:pic>
        <p:nvPicPr>
          <p:cNvPr id="56" name="Google Shape;56;p3"/>
          <p:cNvPicPr preferRelativeResize="0"/>
          <p:nvPr/>
        </p:nvPicPr>
        <p:blipFill rotWithShape="1">
          <a:blip r:embed="rId13">
            <a:alphaModFix/>
          </a:blip>
          <a:srcRect b="0" l="19691" r="0" t="0"/>
          <a:stretch/>
        </p:blipFill>
        <p:spPr>
          <a:xfrm rot="-5400000">
            <a:off x="38135438" y="24805762"/>
            <a:ext cx="6019800" cy="5481076"/>
          </a:xfrm>
          <a:prstGeom prst="rect">
            <a:avLst/>
          </a:prstGeom>
          <a:noFill/>
          <a:ln>
            <a:noFill/>
          </a:ln>
        </p:spPr>
      </p:pic>
      <p:sp>
        <p:nvSpPr>
          <p:cNvPr id="57" name="Google Shape;57;p3"/>
          <p:cNvSpPr txBox="1"/>
          <p:nvPr/>
        </p:nvSpPr>
        <p:spPr>
          <a:xfrm>
            <a:off x="37450397" y="30665209"/>
            <a:ext cx="6475635" cy="217699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3700"/>
              <a:buFont typeface="Spectral"/>
              <a:buNone/>
            </a:pPr>
            <a:r>
              <a:rPr lang="en" sz="3700">
                <a:solidFill>
                  <a:schemeClr val="dk1"/>
                </a:solidFill>
                <a:latin typeface="Spectral"/>
                <a:ea typeface="Spectral"/>
                <a:cs typeface="Spectral"/>
                <a:sym typeface="Spectral"/>
              </a:rPr>
              <a:t>Crate of tiles received from OSU. Once the tiles are prepared, they are packed in the same crate for shipping to BNL.</a:t>
            </a:r>
            <a:endParaRPr sz="3700">
              <a:solidFill>
                <a:schemeClr val="dk1"/>
              </a:solidFill>
              <a:latin typeface="Spectral"/>
              <a:ea typeface="Spectral"/>
              <a:cs typeface="Spectral"/>
              <a:sym typeface="Spectral"/>
            </a:endParaRPr>
          </a:p>
        </p:txBody>
      </p:sp>
      <p:pic>
        <p:nvPicPr>
          <p:cNvPr id="58" name="Google Shape;58;p3"/>
          <p:cNvPicPr preferRelativeResize="0"/>
          <p:nvPr/>
        </p:nvPicPr>
        <p:blipFill rotWithShape="1">
          <a:blip r:embed="rId14">
            <a:alphaModFix/>
          </a:blip>
          <a:srcRect b="39261" l="36905" r="31812" t="19770"/>
          <a:stretch/>
        </p:blipFill>
        <p:spPr>
          <a:xfrm>
            <a:off x="32613600" y="24557400"/>
            <a:ext cx="5700800" cy="5998800"/>
          </a:xfrm>
          <a:prstGeom prst="rect">
            <a:avLst/>
          </a:prstGeom>
          <a:noFill/>
          <a:ln>
            <a:noFill/>
          </a:ln>
        </p:spPr>
      </p:pic>
      <p:sp>
        <p:nvSpPr>
          <p:cNvPr id="59" name="Google Shape;59;p3"/>
          <p:cNvSpPr txBox="1"/>
          <p:nvPr/>
        </p:nvSpPr>
        <p:spPr>
          <a:xfrm>
            <a:off x="26849881" y="15688270"/>
            <a:ext cx="1182945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5400">
                <a:solidFill>
                  <a:srgbClr val="0432FF"/>
                </a:solidFill>
                <a:latin typeface="Arial"/>
                <a:ea typeface="Arial"/>
                <a:cs typeface="Arial"/>
                <a:sym typeface="Arial"/>
              </a:rPr>
              <a:t>Work Done at Valparaiso University</a:t>
            </a:r>
            <a:endParaRPr/>
          </a:p>
        </p:txBody>
      </p:sp>
      <p:sp>
        <p:nvSpPr>
          <p:cNvPr id="60" name="Google Shape;60;p3"/>
          <p:cNvSpPr/>
          <p:nvPr/>
        </p:nvSpPr>
        <p:spPr>
          <a:xfrm flipH="1" rot="-5400000">
            <a:off x="8168638" y="19004281"/>
            <a:ext cx="27523441" cy="182880"/>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219450" lIns="438900" spcFirstLastPara="1" rIns="438900" wrap="square" tIns="219450">
            <a:noAutofit/>
          </a:bodyPr>
          <a:lstStyle/>
          <a:p>
            <a:pPr indent="0" lvl="0" marL="0" marR="0" rtl="0" algn="ctr">
              <a:spcBef>
                <a:spcPts val="0"/>
              </a:spcBef>
              <a:spcAft>
                <a:spcPts val="0"/>
              </a:spcAft>
              <a:buNone/>
            </a:pPr>
            <a:r>
              <a:t/>
            </a:r>
            <a:endParaRPr sz="768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unlo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