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31" r:id="rId3"/>
    <p:sldId id="267" r:id="rId4"/>
    <p:sldId id="257" r:id="rId5"/>
    <p:sldId id="274" r:id="rId6"/>
    <p:sldId id="268" r:id="rId7"/>
    <p:sldId id="275" r:id="rId8"/>
    <p:sldId id="272" r:id="rId9"/>
    <p:sldId id="260" r:id="rId10"/>
    <p:sldId id="337" r:id="rId11"/>
    <p:sldId id="270" r:id="rId12"/>
    <p:sldId id="284" r:id="rId13"/>
    <p:sldId id="292" r:id="rId14"/>
    <p:sldId id="291" r:id="rId15"/>
    <p:sldId id="345" r:id="rId16"/>
    <p:sldId id="286" r:id="rId17"/>
    <p:sldId id="289" r:id="rId18"/>
    <p:sldId id="290" r:id="rId19"/>
    <p:sldId id="300" r:id="rId20"/>
    <p:sldId id="308" r:id="rId21"/>
    <p:sldId id="311" r:id="rId22"/>
    <p:sldId id="304" r:id="rId23"/>
    <p:sldId id="296" r:id="rId24"/>
    <p:sldId id="344" r:id="rId25"/>
    <p:sldId id="346" r:id="rId26"/>
    <p:sldId id="297" r:id="rId27"/>
    <p:sldId id="320" r:id="rId28"/>
    <p:sldId id="323" r:id="rId29"/>
    <p:sldId id="324" r:id="rId30"/>
    <p:sldId id="332" r:id="rId31"/>
    <p:sldId id="333" r:id="rId32"/>
    <p:sldId id="312" r:id="rId33"/>
    <p:sldId id="277" r:id="rId34"/>
    <p:sldId id="293" r:id="rId35"/>
    <p:sldId id="343" r:id="rId36"/>
    <p:sldId id="339" r:id="rId37"/>
    <p:sldId id="338" r:id="rId38"/>
    <p:sldId id="279" r:id="rId39"/>
    <p:sldId id="340" r:id="rId40"/>
    <p:sldId id="341" r:id="rId41"/>
    <p:sldId id="342" r:id="rId42"/>
    <p:sldId id="329" r:id="rId43"/>
    <p:sldId id="334" r:id="rId44"/>
    <p:sldId id="330" r:id="rId45"/>
    <p:sldId id="336" r:id="rId46"/>
    <p:sldId id="299" r:id="rId47"/>
    <p:sldId id="298" r:id="rId48"/>
    <p:sldId id="313" r:id="rId49"/>
    <p:sldId id="314" r:id="rId50"/>
    <p:sldId id="315" r:id="rId51"/>
    <p:sldId id="317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8305" autoAdjust="0"/>
  </p:normalViewPr>
  <p:slideViewPr>
    <p:cSldViewPr>
      <p:cViewPr varScale="1">
        <p:scale>
          <a:sx n="76" d="100"/>
          <a:sy n="7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27F0D-862B-43AF-AB9B-9A494AD28ED6}" type="datetimeFigureOut">
              <a:rPr lang="zh-CN" altLang="en-US" smtClean="0"/>
              <a:pPr/>
              <a:t>2012/6/12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FE40-4EC2-4D88-AA31-1F249DE75E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67A10-E126-4BB4-B96E-6958505E9021}" type="slidenum">
              <a:rPr lang="en-US"/>
              <a:pPr/>
              <a:t>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At </a:t>
            </a:r>
            <a:r>
              <a:rPr lang="en-US" altLang="zh-CN" dirty="0" err="1" smtClean="0"/>
              <a:t>pz</a:t>
            </a:r>
            <a:r>
              <a:rPr lang="en-US" altLang="zh-CN" dirty="0" smtClean="0"/>
              <a:t>=100GeV/c, reflect</a:t>
            </a:r>
            <a:r>
              <a:rPr lang="en-US" altLang="zh-CN" baseline="0" dirty="0" smtClean="0"/>
              <a:t> distance ~45 micron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DY x-section ~ </a:t>
            </a:r>
            <a:r>
              <a:rPr lang="en-US" altLang="zh-CN" dirty="0" err="1" smtClean="0"/>
              <a:t>nb</a:t>
            </a:r>
            <a:endParaRPr lang="en-US" altLang="zh-CN" dirty="0" smtClean="0"/>
          </a:p>
          <a:p>
            <a:r>
              <a:rPr lang="en-US" altLang="zh-CN" dirty="0" smtClean="0"/>
              <a:t>Pi0 x-section ~ </a:t>
            </a:r>
            <a:r>
              <a:rPr lang="en-US" altLang="zh-CN" dirty="0" err="1" smtClean="0"/>
              <a:t>ub</a:t>
            </a:r>
            <a:endParaRPr lang="en-US" altLang="zh-CN" dirty="0" smtClean="0"/>
          </a:p>
          <a:p>
            <a:r>
              <a:rPr lang="en-US" altLang="zh-CN" dirty="0" smtClean="0"/>
              <a:t>Single gamma x-section ~1 order</a:t>
            </a:r>
            <a:r>
              <a:rPr lang="en-US" altLang="zh-CN" baseline="0" dirty="0" smtClean="0"/>
              <a:t> magnitude lower than pi0</a:t>
            </a:r>
            <a:endParaRPr lang="en-US" altLang="zh-CN" dirty="0" smtClean="0"/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to the STAR FMS and FHC detectors, FSC will provide finer segmentation, suitably matching our physics goals, full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azimuthal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angle and extensive pseudo-rapidity h coverage such that jet physics and correlation measurements can be definitively addressed.</a:t>
            </a: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CAE7D-1C69-4D85-B71B-DEC305D57759}" type="slidenum">
              <a:rPr lang="fr-FR" altLang="zh-CN"/>
              <a:pPr/>
              <a:t>22</a:t>
            </a:fld>
            <a:endParaRPr lang="fr-FR" altLang="zh-CN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</p:spPr>
        <p:txBody>
          <a:bodyPr/>
          <a:lstStyle/>
          <a:p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√s = 500 GeV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|t|~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0.2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1.5  (GeV/c)</a:t>
            </a:r>
            <a:r>
              <a:rPr lang="pl-PL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0.003 – 0.035 in Phase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 rapidity gaps, </a:t>
            </a:r>
            <a:r>
              <a:rPr lang="pl-PL" altLang="zh-CN" sz="1200" dirty="0" smtClean="0"/>
              <a:t>&gt; 4 units for M</a:t>
            </a:r>
            <a:r>
              <a:rPr lang="pl-PL" altLang="zh-CN" sz="1200" baseline="-25000" dirty="0" smtClean="0"/>
              <a:t>X</a:t>
            </a:r>
            <a:r>
              <a:rPr lang="pl-PL" altLang="zh-CN" sz="1200" dirty="0" smtClean="0"/>
              <a:t> &lt; 3 GeV/c</a:t>
            </a:r>
            <a:r>
              <a:rPr lang="pl-PL" altLang="zh-CN" sz="1200" baseline="30000" dirty="0" smtClean="0"/>
              <a:t>2</a:t>
            </a:r>
            <a:r>
              <a:rPr lang="en-US" altLang="zh-CN" sz="1200" dirty="0" smtClean="0"/>
              <a:t> 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√s = 500 GeV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reach in M</a:t>
            </a:r>
            <a:r>
              <a:rPr lang="pl-PL" altLang="zh-CN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/10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GeV/c</a:t>
            </a:r>
            <a:r>
              <a:rPr lang="pl-PL" altLang="zh-CN" sz="1200" baseline="30000" dirty="0" smtClean="0"/>
              <a:t>2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(500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/200</a:t>
            </a:r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GeV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special beam optics required,  high lumnosity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planned to be installed in 2013</a:t>
            </a:r>
            <a:endParaRPr lang="en-US" altLang="zh-CN" dirty="0" smtClean="0">
              <a:latin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BBC inner: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would be used for local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polarimetry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spin physics program, and to learn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physics in Diffractive Dissociation, and to help in finding the reaction plane in Heavy 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EFCEC-4121-450C-BC05-45078C63E43F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190</a:t>
            </a:r>
            <a:r>
              <a:rPr lang="en-US" baseline="0" dirty="0" smtClean="0"/>
              <a:t> pb-1 (Run 12 and 13)</a:t>
            </a:r>
          </a:p>
          <a:p>
            <a:r>
              <a:rPr lang="en-US" baseline="0" dirty="0" smtClean="0"/>
              <a:t>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 40? pb-1 (Run 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B3DC8-F75A-4C6D-9928-A49FDF3A2017}" type="slidenum">
              <a:rPr lang="en-US"/>
              <a:pPr/>
              <a:t>32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=Initial</a:t>
            </a:r>
            <a:r>
              <a:rPr lang="en-US" baseline="0" dirty="0" smtClean="0"/>
              <a:t> State and Collins=Final State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4E504-6F61-4B80-AE5C-E127C3E0EE1F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state-of-the-art nuclear PDFs suffer from large uncertainties in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gluon density functions in the range relevant at RHIC energies. Further constraints from</a:t>
            </a:r>
          </a:p>
          <a:p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measurements are mandatory to improve the gluon PDFs, so that hard probes can be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as benchmark cross sections against which the signals and properties of the QGP can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extracted. Therefore, it is of extreme importance that the applicability of factorization be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tested in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interactions.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EEC6C-CFBD-4CCE-8523-4F03CBF230FD}" type="slidenum">
              <a:rPr lang="en-US"/>
              <a:pPr/>
              <a:t>33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 positive asymmetry consistent with observed </a:t>
            </a:r>
            <a:r>
              <a:rPr lang="en-US" dirty="0" err="1"/>
              <a:t>pion</a:t>
            </a:r>
            <a:r>
              <a:rPr lang="en-US" dirty="0"/>
              <a:t> asymmetry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809D4-DB4C-4BEA-8456-EF1990FF5475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390B2-3CC4-4EDA-B128-88B3E28618B1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Say something about inclusive jet, pi and </a:t>
            </a:r>
            <a:r>
              <a:rPr lang="en-US" altLang="zh-CN" dirty="0" err="1" smtClean="0"/>
              <a:t>di</a:t>
            </a:r>
            <a:r>
              <a:rPr lang="en-US" altLang="zh-CN" dirty="0" smtClean="0"/>
              <a:t>-jet A_LL first.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2C874-562F-4659-86EE-A7963A1BB6A4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to slide (4) SPACAL is easily outperform CMS and ATLAS systems for jets &lt;100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eRHIC</a:t>
            </a:r>
            <a:r>
              <a:rPr lang="en-US" baseline="0" dirty="0" smtClean="0"/>
              <a:t> domain.  </a:t>
            </a:r>
          </a:p>
          <a:p>
            <a:r>
              <a:rPr lang="en-US" baseline="0" dirty="0" smtClean="0"/>
              <a:t>Particle identification additional benefit (</a:t>
            </a:r>
            <a:r>
              <a:rPr lang="en-US" baseline="0" dirty="0" err="1" smtClean="0"/>
              <a:t>eRHIC</a:t>
            </a:r>
            <a:r>
              <a:rPr lang="en-US" baseline="0" dirty="0" smtClean="0"/>
              <a:t> I think wants it DIRC etc).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BBD4-473F-4293-B2E8-01998229919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Thought to be better than compass and </a:t>
            </a:r>
            <a:r>
              <a:rPr lang="en-US" altLang="zh-CN" dirty="0" err="1" smtClean="0"/>
              <a:t>hera</a:t>
            </a:r>
            <a:r>
              <a:rPr lang="en-US" altLang="zh-CN" dirty="0" smtClean="0"/>
              <a:t>-b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Single photon and pi0, rho production x-section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AF14E-6ABF-4E31-85A0-5E0323D29189}" type="slidenum">
              <a:rPr lang="en-US"/>
              <a:pPr/>
              <a:t>49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pb−1 data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RHIC, it has been suggested to study the transfer of longitudinal beam spin in the production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hyperons [203]. Such measurements are sensitive to the parton helicity distributions and to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polarized fragmentation. Hyperons are rather abundantly produced at RHIC and their polarization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in many cases be measured from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azimuthal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 of the decay hadrons. It is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that the polarization of (¯) hyperons is carried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predominatly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strange(anti-strange)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quarks [204]. Recent model calculations [205, 206] for  and ¯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 indeed show the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sensitivity to differences in allowed fits of the strange quark and anti-quark distributions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DIS data. In the case of the ¯, this sensitivity is found larger than the sensitivity to polarized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fragmentation.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2B007-3DEB-42F2-B883-B888CA110BDF}" type="slidenum">
              <a:rPr lang="en-US"/>
              <a:pPr/>
              <a:t>50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FC448-298A-4E55-9AE0-C4B6423771C9}" type="slidenum">
              <a:rPr lang="en-US"/>
              <a:pPr/>
              <a:t>51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 will be testing predictions that the single photon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will be of the opposite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 as that measured in DIS, due to the absence of contributions from Collins fragmentation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orderly factorization breaking expected from the analysis of the Wilson line term. This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 is considered of high priority.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062CA-E9B8-46AD-BDED-4AAED814B67D}" type="slidenum">
              <a:rPr lang="en-US"/>
              <a:pPr/>
              <a:t>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C3E6B-42C2-48F0-BAF8-EDB18315A31E}" type="slidenum">
              <a:rPr lang="en-US"/>
              <a:pPr/>
              <a:t>10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many observables in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require gluons to contribute at the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order in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partonic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scattering. Thus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provide more direct information on the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of a nuclear medium to a gluon probe. However, soft color interactions between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and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before the hard collision takes place have the potential to alter the nuclear wave function and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destroy the universality of parton properties [268]. The breakdown of factorization has already been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in comparisons of diffractive final states in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e+p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at HERA and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p+p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at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Tevatron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[269].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Ultimately it will be the combination of a strong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program, each providing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complementary measurements, that will answer the questions raised above in full.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Saturation Physics: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Drell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-Yan When measured in the forward direction,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Drell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-Yan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-lepton production in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at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RHIC can provide access to sea quark distributions in the nucleus at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&lt; 0.001. This is nearly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order of magnitude lower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than the nuclear DIS data, and over an order of magnitude lower</a:t>
            </a:r>
          </a:p>
          <a:p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than the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Drell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-Yan data, that form the primary inputs for EPS09. Furthermore, measurements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Drell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-Yan nuclear dependence at RHIC can also provide significant constraints on the nuclear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gluon distribution at very low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via evolution [263].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Forward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J/  production will be measured concurrently with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Drell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-Yan scattering. J/  production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kinematics is dominated by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fusion, so this will provide complementary information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gluon density at very low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x.</a:t>
            </a:r>
          </a:p>
          <a:p>
            <a:endParaRPr lang="en-US" altLang="zh-CN" dirty="0" smtClean="0"/>
          </a:p>
          <a:p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lamda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Polarization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unique way to extract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x-dependence of saturation scale in </a:t>
            </a:r>
            <a:r>
              <a:rPr lang="en-US" altLang="zh-CN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p+A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collisions is the study of 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polarization in the forward region where saturation of the gluon density is expected. The process</a:t>
            </a:r>
          </a:p>
          <a:p>
            <a:r>
              <a:rPr lang="en-US" altLang="zh-CN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p(d) ! " X is sensitive to saturation and could help to determine properties of this phenomenon.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FE40-4EC2-4D88-AA31-1F249DE75E1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91B5-83DE-4EF8-90E4-E71BEFB188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63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2BF74D41-67A4-4CED-AEDB-DFB008C89003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DCF8-6686-487C-A3B7-97A36609B830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69B-668D-4480-95BD-A3AE7A6C4F98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15EA-AC1D-4821-B8F7-0223AFAD2910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097D-5957-472C-B052-1366C6397FF0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FA0B-399C-4955-9221-F4809ED34282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4C13-5EF3-4D56-997D-2016D86EBD83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9B-C4C1-4CC3-AC2A-3871A13C5A64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A177-AF17-474E-858A-FA398A4DF3E7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3C5-940F-4695-9082-C450CEF4869F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7DB7-9FB0-488A-850E-3C9FDA6B485F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0DC8-89B6-4673-A6C5-256CDC37D139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0C5B-4DF1-4049-A2EA-760584B7624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 descr="star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73080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hyperlink" Target="http://drupal.star.bnl.gov/STAR/files/QM2009_Perkins_v5_0.ppt" TargetMode="Externa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://www.star.bnl.gov/protected/spin/drach/Run8FMS/FMS-FTPC_correl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STAR Forward Upgrade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Ming Shao (for STAR Collaboration)</a:t>
            </a:r>
          </a:p>
          <a:p>
            <a:r>
              <a:rPr lang="en-US" altLang="zh-CN" dirty="0" smtClean="0"/>
              <a:t>USTC/BNL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30F2-24B2-4DE2-853D-8F2BEB9C8F9B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pic>
        <p:nvPicPr>
          <p:cNvPr id="8" name="Picture 7" descr="UST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373216"/>
            <a:ext cx="936104" cy="939184"/>
          </a:xfrm>
          <a:prstGeom prst="rect">
            <a:avLst/>
          </a:prstGeom>
        </p:spPr>
      </p:pic>
      <p:pic>
        <p:nvPicPr>
          <p:cNvPr id="9" name="Picture 8" descr="BNLlogo_4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589240"/>
            <a:ext cx="1584176" cy="661355"/>
          </a:xfrm>
          <a:prstGeom prst="rect">
            <a:avLst/>
          </a:prstGeom>
        </p:spPr>
      </p:pic>
      <p:pic>
        <p:nvPicPr>
          <p:cNvPr id="7" name="Picture 7" descr="STAR-logo-base-red.gif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14670" t="7634" r="14670" b="4657"/>
          <a:stretch>
            <a:fillRect/>
          </a:stretch>
        </p:blipFill>
        <p:spPr bwMode="auto">
          <a:xfrm>
            <a:off x="0" y="0"/>
            <a:ext cx="2314575" cy="221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41338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Summary 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p+A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measurements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7206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Nuclear modifications of the gluon PDF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Correlated charm production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Gluon saturation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Forward-forward correlations (extension of existing </a:t>
            </a:r>
            <a:r>
              <a:rPr lang="el-GR" sz="2000" dirty="0">
                <a:cs typeface="Arial" pitchFamily="34" charset="0"/>
              </a:rPr>
              <a:t>π</a:t>
            </a:r>
            <a:r>
              <a:rPr lang="en-US" sz="2000" baseline="30000" dirty="0">
                <a:cs typeface="Arial" pitchFamily="34" charset="0"/>
              </a:rPr>
              <a:t>0</a:t>
            </a:r>
            <a:r>
              <a:rPr lang="en-US" sz="2000" dirty="0">
                <a:cs typeface="Arial" pitchFamily="34" charset="0"/>
              </a:rPr>
              <a:t>-</a:t>
            </a:r>
            <a:r>
              <a:rPr lang="el-GR" sz="2000" dirty="0">
                <a:cs typeface="Arial" pitchFamily="34" charset="0"/>
              </a:rPr>
              <a:t>π</a:t>
            </a:r>
            <a:r>
              <a:rPr lang="en-US" sz="2000" baseline="30000" dirty="0">
                <a:cs typeface="Arial" pitchFamily="34" charset="0"/>
              </a:rPr>
              <a:t>0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lvl="2">
              <a:spcBef>
                <a:spcPct val="0"/>
              </a:spcBef>
            </a:pPr>
            <a:r>
              <a:rPr lang="en-US" sz="2000" i="1" dirty="0">
                <a:cs typeface="Arial" pitchFamily="34" charset="0"/>
              </a:rPr>
              <a:t>h-h</a:t>
            </a:r>
            <a:endParaRPr lang="en-US" sz="2000" dirty="0">
              <a:cs typeface="Arial" pitchFamily="34" charset="0"/>
            </a:endParaRPr>
          </a:p>
          <a:p>
            <a:pPr lvl="2">
              <a:spcBef>
                <a:spcPct val="0"/>
              </a:spcBef>
            </a:pPr>
            <a:r>
              <a:rPr lang="el-GR" sz="2000" dirty="0">
                <a:cs typeface="Arial" pitchFamily="34" charset="0"/>
              </a:rPr>
              <a:t>π</a:t>
            </a:r>
            <a:r>
              <a:rPr lang="en-US" sz="2000" baseline="30000" dirty="0">
                <a:cs typeface="Arial" pitchFamily="34" charset="0"/>
              </a:rPr>
              <a:t>0</a:t>
            </a:r>
            <a:r>
              <a:rPr lang="en-US" sz="2000" dirty="0">
                <a:cs typeface="Arial" pitchFamily="34" charset="0"/>
              </a:rPr>
              <a:t>-</a:t>
            </a:r>
            <a:r>
              <a:rPr lang="el-GR" sz="2000" dirty="0">
                <a:cs typeface="Arial" pitchFamily="34" charset="0"/>
              </a:rPr>
              <a:t>π</a:t>
            </a:r>
            <a:r>
              <a:rPr lang="en-US" sz="2000" baseline="30000" dirty="0">
                <a:cs typeface="Arial" pitchFamily="34" charset="0"/>
              </a:rPr>
              <a:t>0</a:t>
            </a:r>
          </a:p>
          <a:p>
            <a:pPr lvl="2">
              <a:spcBef>
                <a:spcPct val="0"/>
              </a:spcBef>
            </a:pPr>
            <a:r>
              <a:rPr lang="el-GR" sz="2000" dirty="0">
                <a:cs typeface="Arial" pitchFamily="34" charset="0"/>
              </a:rPr>
              <a:t>γ</a:t>
            </a:r>
            <a:r>
              <a:rPr lang="en-US" sz="2000" dirty="0">
                <a:cs typeface="Arial" pitchFamily="34" charset="0"/>
              </a:rPr>
              <a:t>-</a:t>
            </a:r>
            <a:r>
              <a:rPr lang="en-US" sz="2000" i="1" dirty="0">
                <a:cs typeface="Arial" pitchFamily="34" charset="0"/>
              </a:rPr>
              <a:t>h</a:t>
            </a:r>
            <a:endParaRPr lang="en-US" sz="2000" dirty="0">
              <a:cs typeface="Arial" pitchFamily="34" charset="0"/>
            </a:endParaRPr>
          </a:p>
          <a:p>
            <a:pPr lvl="2">
              <a:spcBef>
                <a:spcPct val="0"/>
              </a:spcBef>
            </a:pPr>
            <a:r>
              <a:rPr lang="el-GR" sz="2000" dirty="0">
                <a:cs typeface="Arial" pitchFamily="34" charset="0"/>
              </a:rPr>
              <a:t>γ</a:t>
            </a:r>
            <a:r>
              <a:rPr lang="en-US" sz="2000" dirty="0">
                <a:cs typeface="Arial" pitchFamily="34" charset="0"/>
              </a:rPr>
              <a:t>-</a:t>
            </a:r>
            <a:r>
              <a:rPr lang="el-GR" sz="2000" dirty="0">
                <a:cs typeface="Arial" pitchFamily="34" charset="0"/>
              </a:rPr>
              <a:t>π</a:t>
            </a:r>
            <a:r>
              <a:rPr lang="en-US" sz="2000" baseline="30000" dirty="0">
                <a:cs typeface="Arial" pitchFamily="34" charset="0"/>
              </a:rPr>
              <a:t>0</a:t>
            </a:r>
            <a:endParaRPr lang="en-US" sz="2000" dirty="0"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 err="1">
                <a:cs typeface="Arial" pitchFamily="34" charset="0"/>
              </a:rPr>
              <a:t>Drell</a:t>
            </a:r>
            <a:r>
              <a:rPr lang="en-US" sz="2000" dirty="0">
                <a:cs typeface="Arial" pitchFamily="34" charset="0"/>
              </a:rPr>
              <a:t>-Yan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cs typeface="Arial" pitchFamily="34" charset="0"/>
              </a:rPr>
              <a:t>Able to reconstruct </a:t>
            </a:r>
            <a:r>
              <a:rPr lang="en-US" sz="2000" i="1" dirty="0">
                <a:cs typeface="Arial" pitchFamily="34" charset="0"/>
              </a:rPr>
              <a:t>x</a:t>
            </a:r>
            <a:r>
              <a:rPr lang="en-US" sz="2000" i="1" baseline="-25000" dirty="0">
                <a:cs typeface="Arial" pitchFamily="34" charset="0"/>
              </a:rPr>
              <a:t>1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i="1" dirty="0">
                <a:cs typeface="Arial" pitchFamily="34" charset="0"/>
              </a:rPr>
              <a:t>x</a:t>
            </a:r>
            <a:r>
              <a:rPr lang="en-US" sz="2000" i="1" baseline="-25000" dirty="0">
                <a:cs typeface="Arial" pitchFamily="34" charset="0"/>
              </a:rPr>
              <a:t>2</a:t>
            </a:r>
            <a:r>
              <a:rPr lang="en-US" sz="2000" i="1" dirty="0">
                <a:cs typeface="Arial" pitchFamily="34" charset="0"/>
              </a:rPr>
              <a:t>, Q</a:t>
            </a:r>
            <a:r>
              <a:rPr lang="en-US" sz="2000" baseline="30000" dirty="0">
                <a:cs typeface="Arial" pitchFamily="34" charset="0"/>
              </a:rPr>
              <a:t>2</a:t>
            </a:r>
            <a:r>
              <a:rPr lang="en-US" sz="2000" dirty="0">
                <a:cs typeface="Arial" pitchFamily="34" charset="0"/>
              </a:rPr>
              <a:t> event-by-event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cs typeface="Arial" pitchFamily="34" charset="0"/>
              </a:rPr>
              <a:t>Can be compared directly to nuclear DIS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cs typeface="Arial" pitchFamily="34" charset="0"/>
              </a:rPr>
              <a:t>True 2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 1 provides model-independent a</a:t>
            </a:r>
            <a:r>
              <a:rPr lang="en-US" sz="2000" dirty="0">
                <a:cs typeface="Arial" pitchFamily="34" charset="0"/>
              </a:rPr>
              <a:t>ccess to </a:t>
            </a:r>
            <a:r>
              <a:rPr lang="en-US" sz="2000" i="1" dirty="0">
                <a:cs typeface="Arial" pitchFamily="34" charset="0"/>
              </a:rPr>
              <a:t>x</a:t>
            </a:r>
            <a:r>
              <a:rPr lang="en-US" sz="2000" i="1" baseline="-25000" dirty="0">
                <a:cs typeface="Arial" pitchFamily="34" charset="0"/>
              </a:rPr>
              <a:t>2</a:t>
            </a:r>
            <a:r>
              <a:rPr lang="en-US" sz="2000" dirty="0">
                <a:cs typeface="Arial" pitchFamily="34" charset="0"/>
              </a:rPr>
              <a:t> &lt; 0.001</a:t>
            </a:r>
          </a:p>
          <a:p>
            <a:pPr lvl="1">
              <a:spcBef>
                <a:spcPct val="0"/>
              </a:spcBef>
            </a:pPr>
            <a:r>
              <a:rPr lang="el-GR" sz="2000" dirty="0">
                <a:cs typeface="Arial" pitchFamily="34" charset="0"/>
              </a:rPr>
              <a:t>Λ</a:t>
            </a:r>
            <a:r>
              <a:rPr lang="en-US" sz="2000" dirty="0">
                <a:cs typeface="Arial" pitchFamily="34" charset="0"/>
              </a:rPr>
              <a:t> polarization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cs typeface="Arial" pitchFamily="34" charset="0"/>
              </a:rPr>
              <a:t>Baryon production at large </a:t>
            </a:r>
            <a:r>
              <a:rPr lang="en-US" sz="2000" i="1" dirty="0">
                <a:cs typeface="Arial" pitchFamily="34" charset="0"/>
              </a:rPr>
              <a:t>x</a:t>
            </a:r>
            <a:r>
              <a:rPr lang="en-US" sz="2000" i="1" baseline="-25000" dirty="0">
                <a:cs typeface="Arial" pitchFamily="34" charset="0"/>
              </a:rPr>
              <a:t>F</a:t>
            </a:r>
          </a:p>
          <a:p>
            <a:pPr>
              <a:spcBef>
                <a:spcPct val="0"/>
              </a:spcBef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cs typeface="Arial" pitchFamily="34" charset="0"/>
              </a:rPr>
              <a:t>What </a:t>
            </a:r>
            <a:r>
              <a:rPr lang="en-US" sz="2000" dirty="0">
                <a:cs typeface="Arial" pitchFamily="34" charset="0"/>
              </a:rPr>
              <a:t>more might we learn by scattering </a:t>
            </a:r>
            <a:r>
              <a:rPr lang="en-US" sz="2000" i="1" dirty="0">
                <a:cs typeface="Arial" pitchFamily="34" charset="0"/>
              </a:rPr>
              <a:t>polarized</a:t>
            </a:r>
            <a:r>
              <a:rPr lang="en-US" sz="2000" dirty="0">
                <a:cs typeface="Arial" pitchFamily="34" charset="0"/>
              </a:rPr>
              <a:t> protons off nuclei</a:t>
            </a:r>
            <a:r>
              <a:rPr lang="en-US" sz="2000" dirty="0" smtClean="0">
                <a:cs typeface="Arial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0" y="2311028"/>
            <a:ext cx="2133600" cy="1007864"/>
            <a:chOff x="2286000" y="2107704"/>
            <a:chExt cx="2133600" cy="1007864"/>
          </a:xfrm>
        </p:grpSpPr>
        <p:sp>
          <p:nvSpPr>
            <p:cNvPr id="160772" name="AutoShape 4"/>
            <p:cNvSpPr>
              <a:spLocks/>
            </p:cNvSpPr>
            <p:nvPr/>
          </p:nvSpPr>
          <p:spPr bwMode="auto">
            <a:xfrm>
              <a:off x="2286000" y="2107704"/>
              <a:ext cx="76200" cy="4572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0773" name="Text Box 5"/>
            <p:cNvSpPr txBox="1">
              <a:spLocks noChangeArrowheads="1"/>
            </p:cNvSpPr>
            <p:nvPr/>
          </p:nvSpPr>
          <p:spPr bwMode="auto">
            <a:xfrm>
              <a:off x="2362200" y="2137866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Easier to measure</a:t>
              </a:r>
            </a:p>
          </p:txBody>
        </p:sp>
        <p:sp>
          <p:nvSpPr>
            <p:cNvPr id="160774" name="AutoShape 6"/>
            <p:cNvSpPr>
              <a:spLocks/>
            </p:cNvSpPr>
            <p:nvPr/>
          </p:nvSpPr>
          <p:spPr bwMode="auto">
            <a:xfrm>
              <a:off x="2286000" y="2658368"/>
              <a:ext cx="76200" cy="4572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2362200" y="2688531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Easier to interpret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4F4B-C0E1-4DBD-9E85-EBE6CC9C6FCA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err="1" smtClean="0"/>
              <a:t>Drell</a:t>
            </a:r>
            <a:r>
              <a:rPr lang="en-US" altLang="zh-CN" sz="2400" dirty="0" smtClean="0"/>
              <a:t>-Yan in the forward direction</a:t>
            </a:r>
          </a:p>
          <a:p>
            <a:pPr lvl="1"/>
            <a:r>
              <a:rPr lang="en-US" altLang="zh-CN" sz="2000" dirty="0" smtClean="0"/>
              <a:t>access to sea quark distributions in the nucleus at x &lt; 0.001. </a:t>
            </a:r>
          </a:p>
          <a:p>
            <a:pPr lvl="1"/>
            <a:r>
              <a:rPr lang="en-US" altLang="zh-CN" sz="2000" dirty="0" smtClean="0"/>
              <a:t>an order of magnitude lower x than DIS data, and DY from EPS09.</a:t>
            </a:r>
          </a:p>
          <a:p>
            <a:pPr lvl="1"/>
            <a:r>
              <a:rPr lang="en-US" altLang="zh-CN" sz="2000" dirty="0" smtClean="0"/>
              <a:t>significant constrain on nuclear gluon distribution</a:t>
            </a:r>
          </a:p>
          <a:p>
            <a:r>
              <a:rPr lang="en-US" altLang="zh-CN" sz="2400" dirty="0" smtClean="0"/>
              <a:t>Forward J/Psi</a:t>
            </a:r>
          </a:p>
          <a:p>
            <a:r>
              <a:rPr lang="en-US" altLang="zh-CN" sz="2400" dirty="0" smtClean="0"/>
              <a:t>Forward-forward correlation</a:t>
            </a:r>
          </a:p>
          <a:p>
            <a:pPr lvl="1"/>
            <a:r>
              <a:rPr lang="en-US" altLang="zh-CN" sz="2000" dirty="0" smtClean="0">
                <a:cs typeface="Arial" pitchFamily="34" charset="0"/>
              </a:rPr>
              <a:t>h-h / </a:t>
            </a:r>
            <a:r>
              <a:rPr lang="el-GR" altLang="zh-CN" sz="2000" dirty="0" smtClean="0">
                <a:cs typeface="Arial" pitchFamily="34" charset="0"/>
              </a:rPr>
              <a:t>π</a:t>
            </a:r>
            <a:r>
              <a:rPr lang="en-US" altLang="zh-CN" sz="2000" baseline="30000" dirty="0" smtClean="0">
                <a:cs typeface="Arial" pitchFamily="34" charset="0"/>
              </a:rPr>
              <a:t>0</a:t>
            </a:r>
            <a:r>
              <a:rPr lang="en-US" altLang="zh-CN" sz="2000" dirty="0" smtClean="0">
                <a:cs typeface="Arial" pitchFamily="34" charset="0"/>
              </a:rPr>
              <a:t>-</a:t>
            </a:r>
            <a:r>
              <a:rPr lang="el-GR" altLang="zh-CN" sz="2000" dirty="0" smtClean="0">
                <a:cs typeface="Arial" pitchFamily="34" charset="0"/>
              </a:rPr>
              <a:t>π</a:t>
            </a:r>
            <a:r>
              <a:rPr lang="en-US" altLang="zh-CN" sz="2000" baseline="30000" dirty="0" smtClean="0">
                <a:cs typeface="Arial" pitchFamily="34" charset="0"/>
              </a:rPr>
              <a:t>0</a:t>
            </a:r>
            <a:r>
              <a:rPr lang="en-US" altLang="zh-CN" sz="2000" dirty="0" smtClean="0">
                <a:cs typeface="Arial" pitchFamily="34" charset="0"/>
              </a:rPr>
              <a:t> / </a:t>
            </a:r>
            <a:r>
              <a:rPr lang="el-GR" altLang="zh-CN" sz="2000" dirty="0" smtClean="0">
                <a:cs typeface="Arial" pitchFamily="34" charset="0"/>
              </a:rPr>
              <a:t>γ</a:t>
            </a:r>
            <a:r>
              <a:rPr lang="en-US" altLang="zh-CN" sz="2000" dirty="0" smtClean="0">
                <a:cs typeface="Arial" pitchFamily="34" charset="0"/>
              </a:rPr>
              <a:t>-h /  </a:t>
            </a:r>
            <a:r>
              <a:rPr lang="el-GR" altLang="zh-CN" sz="2000" dirty="0" smtClean="0">
                <a:cs typeface="Arial" pitchFamily="34" charset="0"/>
              </a:rPr>
              <a:t>γ</a:t>
            </a:r>
            <a:r>
              <a:rPr lang="en-US" altLang="zh-CN" sz="2000" dirty="0" smtClean="0">
                <a:cs typeface="Arial" pitchFamily="34" charset="0"/>
              </a:rPr>
              <a:t>-</a:t>
            </a:r>
            <a:r>
              <a:rPr lang="el-GR" altLang="zh-CN" sz="2000" dirty="0" smtClean="0">
                <a:cs typeface="Arial" pitchFamily="34" charset="0"/>
              </a:rPr>
              <a:t>π</a:t>
            </a:r>
            <a:r>
              <a:rPr lang="en-US" altLang="zh-CN" sz="2000" baseline="30000" dirty="0" smtClean="0">
                <a:cs typeface="Arial" pitchFamily="34" charset="0"/>
              </a:rPr>
              <a:t>0</a:t>
            </a:r>
            <a:endParaRPr lang="en-US" altLang="zh-CN" sz="2000" dirty="0" smtClean="0">
              <a:cs typeface="Arial" pitchFamily="34" charset="0"/>
            </a:endParaRPr>
          </a:p>
          <a:p>
            <a:pPr lvl="1"/>
            <a:r>
              <a:rPr lang="en-US" altLang="zh-CN" sz="2000" dirty="0" smtClean="0"/>
              <a:t>Scan on A mass</a:t>
            </a:r>
          </a:p>
          <a:p>
            <a:pPr marL="0" lvl="1">
              <a:buFont typeface="Arial" pitchFamily="34" charset="0"/>
              <a:buChar char="•"/>
            </a:pPr>
            <a:r>
              <a:rPr lang="el-GR" altLang="zh-CN" dirty="0">
                <a:cs typeface="Arial" pitchFamily="34" charset="0"/>
              </a:rPr>
              <a:t>Λ</a:t>
            </a:r>
            <a:r>
              <a:rPr lang="en-US" altLang="zh-CN" dirty="0">
                <a:cs typeface="Arial" pitchFamily="34" charset="0"/>
              </a:rPr>
              <a:t> </a:t>
            </a:r>
            <a:r>
              <a:rPr lang="en-US" altLang="zh-CN" dirty="0" smtClean="0">
                <a:cs typeface="Arial" pitchFamily="34" charset="0"/>
              </a:rPr>
              <a:t>transverse polarization</a:t>
            </a:r>
            <a:endParaRPr lang="en-US" altLang="zh-CN" dirty="0">
              <a:cs typeface="Arial" pitchFamily="34" charset="0"/>
            </a:endParaRPr>
          </a:p>
          <a:p>
            <a:pPr lvl="1"/>
            <a:r>
              <a:rPr lang="en-US" altLang="zh-CN" sz="2000" dirty="0" smtClean="0"/>
              <a:t>unique in extracting x-dependence of saturation scale</a:t>
            </a:r>
          </a:p>
          <a:p>
            <a:endParaRPr lang="zh-CN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2471-4882-44CD-B3C1-F0ACA2B021D2}" type="datetime1">
              <a:rPr lang="en-US" altLang="zh-CN" smtClean="0"/>
              <a:pPr/>
              <a:t>6/12/2012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RHIC/AGS User Meeting, 2012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19"/>
            <a:ext cx="3672408" cy="344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1600" y="0"/>
            <a:ext cx="8172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Gluon Saturation Measurements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477" y="4293096"/>
            <a:ext cx="46495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67536" y="6093296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Boer and </a:t>
            </a:r>
            <a:r>
              <a:rPr lang="en-US" altLang="zh-CN" sz="1600" dirty="0" err="1" smtClean="0"/>
              <a:t>Dumitru</a:t>
            </a:r>
            <a:r>
              <a:rPr lang="en-US" altLang="zh-CN" sz="1600" dirty="0" smtClean="0"/>
              <a:t>, Phys. </a:t>
            </a:r>
            <a:r>
              <a:rPr lang="en-US" altLang="zh-CN" sz="1600" dirty="0" err="1" smtClean="0"/>
              <a:t>Lett</a:t>
            </a:r>
            <a:r>
              <a:rPr lang="en-US" altLang="zh-CN" sz="1600" dirty="0" smtClean="0"/>
              <a:t>. B 556, </a:t>
            </a:r>
            <a:r>
              <a:rPr lang="nl-NL" altLang="zh-CN" sz="1600" dirty="0" smtClean="0"/>
              <a:t>33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STAR Detector Forward Upgrade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4582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 capabilities for forward rapidity </a:t>
            </a:r>
            <a:r>
              <a:rPr lang="en-US" dirty="0" err="1" smtClean="0"/>
              <a:t>Drell</a:t>
            </a:r>
            <a:r>
              <a:rPr lang="en-US" dirty="0" smtClean="0"/>
              <a:t>-Yan, forward-forward correlations, forward rapidity jet reconstruction</a:t>
            </a:r>
          </a:p>
          <a:p>
            <a:r>
              <a:rPr lang="en-US" dirty="0" smtClean="0"/>
              <a:t>Significant interest in </a:t>
            </a:r>
            <a:r>
              <a:rPr lang="en-US" dirty="0" err="1" smtClean="0"/>
              <a:t>p+A</a:t>
            </a:r>
            <a:r>
              <a:rPr lang="en-US" dirty="0" smtClean="0"/>
              <a:t> measurements: nature of the initial state in nuclear collisions (understanding the gluon distribution at low-x)</a:t>
            </a:r>
          </a:p>
          <a:p>
            <a:r>
              <a:rPr lang="en-US" dirty="0" smtClean="0"/>
              <a:t>Fits with plan towards an </a:t>
            </a:r>
            <a:r>
              <a:rPr lang="en-US" dirty="0" err="1" smtClean="0"/>
              <a:t>eSTAR</a:t>
            </a:r>
            <a:r>
              <a:rPr lang="en-US" dirty="0" smtClean="0"/>
              <a:t> detector for a future e-p/A collider (</a:t>
            </a:r>
            <a:r>
              <a:rPr lang="en-US" dirty="0" err="1" smtClean="0"/>
              <a:t>eRHIC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65"/>
          <p:cNvGrpSpPr/>
          <p:nvPr/>
        </p:nvGrpSpPr>
        <p:grpSpPr>
          <a:xfrm>
            <a:off x="457200" y="914400"/>
            <a:ext cx="8229600" cy="4057650"/>
            <a:chOff x="457200" y="2190750"/>
            <a:chExt cx="8229600" cy="4057650"/>
          </a:xfrm>
        </p:grpSpPr>
        <p:grpSp>
          <p:nvGrpSpPr>
            <p:cNvPr id="6" name="Group 3"/>
            <p:cNvGrpSpPr/>
            <p:nvPr/>
          </p:nvGrpSpPr>
          <p:grpSpPr>
            <a:xfrm>
              <a:off x="457200" y="2190750"/>
              <a:ext cx="8229600" cy="4057650"/>
              <a:chOff x="762000" y="914400"/>
              <a:chExt cx="8229600" cy="4057650"/>
            </a:xfrm>
          </p:grpSpPr>
          <p:sp>
            <p:nvSpPr>
              <p:cNvPr id="5" name="Line 51"/>
              <p:cNvSpPr>
                <a:spLocks noChangeShapeType="1"/>
              </p:cNvSpPr>
              <p:nvPr/>
            </p:nvSpPr>
            <p:spPr bwMode="auto">
              <a:xfrm flipV="1">
                <a:off x="5105400" y="3429000"/>
                <a:ext cx="0" cy="838200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70"/>
              <p:cNvGrpSpPr/>
              <p:nvPr/>
            </p:nvGrpSpPr>
            <p:grpSpPr>
              <a:xfrm>
                <a:off x="762000" y="914400"/>
                <a:ext cx="8229600" cy="4057650"/>
                <a:chOff x="762000" y="914400"/>
                <a:chExt cx="8229600" cy="4057650"/>
              </a:xfrm>
            </p:grpSpPr>
            <p:sp>
              <p:nvSpPr>
                <p:cNvPr id="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477000" y="3962400"/>
                  <a:ext cx="1600200" cy="85725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rIns="0">
                  <a:spAutoFit/>
                </a:bodyPr>
                <a:lstStyle/>
                <a:p>
                  <a:r>
                    <a:rPr lang="en-US" sz="1600" b="0"/>
                    <a:t>Preshower</a:t>
                  </a:r>
                </a:p>
                <a:p>
                  <a:r>
                    <a:rPr lang="en-US" sz="1600" b="0"/>
                    <a:t>1/2” Pb radiator</a:t>
                  </a:r>
                </a:p>
                <a:p>
                  <a:r>
                    <a:rPr lang="en-US" sz="1600" b="0"/>
                    <a:t>Shower “max”</a:t>
                  </a:r>
                </a:p>
              </p:txBody>
            </p:sp>
            <p:sp>
              <p:nvSpPr>
                <p:cNvPr id="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6096000" y="3581400"/>
                  <a:ext cx="381000" cy="3810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69"/>
                <p:cNvGrpSpPr/>
                <p:nvPr/>
              </p:nvGrpSpPr>
              <p:grpSpPr>
                <a:xfrm>
                  <a:off x="762000" y="914400"/>
                  <a:ext cx="8229600" cy="4057650"/>
                  <a:chOff x="762000" y="914400"/>
                  <a:chExt cx="8229600" cy="4057650"/>
                </a:xfrm>
              </p:grpSpPr>
              <p:sp>
                <p:nvSpPr>
                  <p:cNvPr id="10" name="AutoShap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95800" y="2338388"/>
                    <a:ext cx="1371600" cy="106680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3366FF">
                      <a:alpha val="50000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" name="Group 68"/>
                  <p:cNvGrpSpPr/>
                  <p:nvPr/>
                </p:nvGrpSpPr>
                <p:grpSpPr>
                  <a:xfrm>
                    <a:off x="762000" y="914400"/>
                    <a:ext cx="8229600" cy="3913188"/>
                    <a:chOff x="762000" y="914400"/>
                    <a:chExt cx="8229600" cy="3913188"/>
                  </a:xfrm>
                </p:grpSpPr>
                <p:grpSp>
                  <p:nvGrpSpPr>
                    <p:cNvPr id="14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2000" y="914400"/>
                      <a:ext cx="7391400" cy="3913188"/>
                      <a:chOff x="480" y="576"/>
                      <a:chExt cx="4656" cy="2465"/>
                    </a:xfrm>
                  </p:grpSpPr>
                  <p:pic>
                    <p:nvPicPr>
                      <p:cNvPr id="25" name="Picture 3" descr="tpcsymposium cop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18076" r="18277"/>
                      <a:stretch>
                        <a:fillRect/>
                      </a:stretch>
                    </p:blipFill>
                    <p:spPr bwMode="auto">
                      <a:xfrm>
                        <a:off x="480" y="576"/>
                        <a:ext cx="2448" cy="24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26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76" y="1742"/>
                        <a:ext cx="336" cy="135"/>
                        <a:chOff x="1752" y="2235"/>
                        <a:chExt cx="336" cy="135"/>
                      </a:xfrm>
                    </p:grpSpPr>
                    <p:sp>
                      <p:nvSpPr>
                        <p:cNvPr id="63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2" y="2235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2" y="2370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2" y="1680"/>
                        <a:ext cx="1824" cy="1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2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2" y="1829"/>
                        <a:ext cx="1824" cy="1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grpSp>
                    <p:nvGrpSpPr>
                      <p:cNvPr id="2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4" y="1680"/>
                        <a:ext cx="288" cy="247"/>
                        <a:chOff x="1776" y="1920"/>
                        <a:chExt cx="288" cy="247"/>
                      </a:xfrm>
                    </p:grpSpPr>
                    <p:grpSp>
                      <p:nvGrpSpPr>
                        <p:cNvPr id="30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76" y="1920"/>
                          <a:ext cx="288" cy="26"/>
                          <a:chOff x="1776" y="1920"/>
                          <a:chExt cx="288" cy="26"/>
                        </a:xfrm>
                      </p:grpSpPr>
                      <p:sp>
                        <p:nvSpPr>
                          <p:cNvPr id="61" name="Line 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02" y="1946"/>
                            <a:ext cx="240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C012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" name="Line 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76" y="1920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C012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59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02" y="2141"/>
                          <a:ext cx="240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C0128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2167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C0128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2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0" y="1765"/>
                        <a:ext cx="96" cy="92"/>
                        <a:chOff x="1872" y="2258"/>
                        <a:chExt cx="96" cy="92"/>
                      </a:xfrm>
                    </p:grpSpPr>
                    <p:grpSp>
                      <p:nvGrpSpPr>
                        <p:cNvPr id="53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2" y="2258"/>
                          <a:ext cx="96" cy="16"/>
                          <a:chOff x="1872" y="2256"/>
                          <a:chExt cx="96" cy="16"/>
                        </a:xfrm>
                      </p:grpSpPr>
                      <p:sp>
                        <p:nvSpPr>
                          <p:cNvPr id="56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256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7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272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58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2" y="2334"/>
                          <a:ext cx="96" cy="16"/>
                          <a:chOff x="1872" y="2332"/>
                          <a:chExt cx="96" cy="16"/>
                        </a:xfrm>
                      </p:grpSpPr>
                      <p:sp>
                        <p:nvSpPr>
                          <p:cNvPr id="54" name="Line 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332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348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31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8" y="1689"/>
                        <a:ext cx="384" cy="1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32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77" y="1831"/>
                        <a:ext cx="391" cy="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33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2" y="1688"/>
                        <a:ext cx="388" cy="10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34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0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0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8" y="1377"/>
                        <a:ext cx="288" cy="336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8" y="1905"/>
                        <a:ext cx="288" cy="336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2" y="1281"/>
                        <a:ext cx="624" cy="288"/>
                      </a:xfrm>
                      <a:prstGeom prst="rect">
                        <a:avLst/>
                      </a:prstGeom>
                      <a:solidFill>
                        <a:srgbClr val="99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2" y="2049"/>
                        <a:ext cx="624" cy="288"/>
                      </a:xfrm>
                      <a:prstGeom prst="rect">
                        <a:avLst/>
                      </a:prstGeom>
                      <a:solidFill>
                        <a:srgbClr val="99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10" y="1098"/>
                        <a:ext cx="432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>
                            <a:solidFill>
                              <a:srgbClr val="FF8700"/>
                            </a:solidFill>
                          </a:rPr>
                          <a:t>FMS</a:t>
                        </a:r>
                      </a:p>
                    </p:txBody>
                  </p:sp>
                  <p:sp>
                    <p:nvSpPr>
                      <p:cNvPr id="51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08" y="1050"/>
                        <a:ext cx="432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>
                            <a:solidFill>
                              <a:srgbClr val="993300"/>
                            </a:solidFill>
                          </a:rPr>
                          <a:t>FHC</a:t>
                        </a:r>
                      </a:p>
                    </p:txBody>
                  </p:sp>
                </p:grpSp>
                <p:grpSp>
                  <p:nvGrpSpPr>
                    <p:cNvPr id="66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200" y="2530475"/>
                      <a:ext cx="990600" cy="685800"/>
                      <a:chOff x="2208" y="1594"/>
                      <a:chExt cx="624" cy="432"/>
                    </a:xfrm>
                  </p:grpSpPr>
                  <p:sp>
                    <p:nvSpPr>
                      <p:cNvPr id="23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690"/>
                        <a:ext cx="624" cy="240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376" y="1570"/>
                        <a:ext cx="432" cy="480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95800" y="1600200"/>
                      <a:ext cx="609600" cy="914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8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72000" y="1066800"/>
                      <a:ext cx="2057400" cy="6127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0">
                      <a:solidFill>
                        <a:srgbClr val="008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rIns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8000"/>
                          </a:solidFill>
                        </a:rPr>
                        <a:t>~ 6 GEM disks</a:t>
                      </a:r>
                    </a:p>
                    <a:p>
                      <a:r>
                        <a:rPr lang="en-US" sz="1600" b="0" dirty="0">
                          <a:solidFill>
                            <a:srgbClr val="008000"/>
                          </a:solidFill>
                        </a:rPr>
                        <a:t>Tracking: 2.5 &lt; </a:t>
                      </a:r>
                      <a:r>
                        <a:rPr lang="el-GR" sz="1600" b="0" dirty="0">
                          <a:solidFill>
                            <a:srgbClr val="008000"/>
                          </a:solidFill>
                          <a:cs typeface="Arial" charset="0"/>
                        </a:rPr>
                        <a:t>η</a:t>
                      </a:r>
                      <a:r>
                        <a:rPr lang="en-US" sz="1600" b="0" dirty="0">
                          <a:solidFill>
                            <a:srgbClr val="008000"/>
                          </a:solidFill>
                          <a:cs typeface="Arial" charset="0"/>
                        </a:rPr>
                        <a:t> &lt; 4</a:t>
                      </a:r>
                      <a:endParaRPr lang="el-GR" sz="1600" b="0" dirty="0">
                        <a:solidFill>
                          <a:srgbClr val="008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7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11875" y="2193925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59488" y="2193925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11875" y="3024188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59488" y="3024188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2200" y="2719388"/>
                      <a:ext cx="609600" cy="304800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19900" y="2686050"/>
                      <a:ext cx="2171700" cy="3667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dirty="0">
                          <a:solidFill>
                            <a:srgbClr val="993300"/>
                          </a:solidFill>
                        </a:rPr>
                        <a:t>W </a:t>
                      </a:r>
                      <a:r>
                        <a:rPr lang="en-US">
                          <a:solidFill>
                            <a:srgbClr val="993300"/>
                          </a:solidFill>
                        </a:rPr>
                        <a:t>powder </a:t>
                      </a:r>
                      <a:r>
                        <a:rPr lang="en-US" smtClean="0">
                          <a:solidFill>
                            <a:srgbClr val="993300"/>
                          </a:solidFill>
                        </a:rPr>
                        <a:t>E/Cal</a:t>
                      </a:r>
                      <a:endParaRPr lang="en-US" dirty="0">
                        <a:solidFill>
                          <a:srgbClr val="993300"/>
                        </a:solidFill>
                      </a:endParaRPr>
                    </a:p>
                  </p:txBody>
                </p:sp>
              </p:grpSp>
              <p:sp>
                <p:nvSpPr>
                  <p:cNvPr id="1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4114800"/>
                    <a:ext cx="1524000" cy="85725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Ins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33CC"/>
                        </a:solidFill>
                      </a:rPr>
                      <a:t>RICH</a:t>
                    </a:r>
                  </a:p>
                  <a:p>
                    <a:r>
                      <a:rPr lang="en-US" sz="1600" b="0" dirty="0">
                        <a:solidFill>
                          <a:srgbClr val="0033CC"/>
                        </a:solidFill>
                      </a:rPr>
                      <a:t>Baryon/meson separation</a:t>
                    </a:r>
                  </a:p>
                </p:txBody>
              </p:sp>
            </p:grpSp>
          </p:grp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7543800" y="2244725"/>
              <a:ext cx="1066800" cy="4222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~ 2016</a:t>
              </a:r>
            </a:p>
          </p:txBody>
        </p:sp>
      </p:grpSp>
      <p:grpSp>
        <p:nvGrpSpPr>
          <p:cNvPr id="69" name="Group 110"/>
          <p:cNvGrpSpPr>
            <a:grpSpLocks/>
          </p:cNvGrpSpPr>
          <p:nvPr/>
        </p:nvGrpSpPr>
        <p:grpSpPr bwMode="auto">
          <a:xfrm>
            <a:off x="755576" y="642144"/>
            <a:ext cx="3300413" cy="482600"/>
            <a:chOff x="1362628" y="5272321"/>
            <a:chExt cx="3300202" cy="483019"/>
          </a:xfrm>
        </p:grpSpPr>
        <p:sp>
          <p:nvSpPr>
            <p:cNvPr id="70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71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72" name="Right Arrow 71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600">
                <a:solidFill>
                  <a:srgbClr val="19196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89724" y="5275499"/>
              <a:ext cx="971488" cy="36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nucleus</a:t>
              </a:r>
            </a:p>
          </p:txBody>
        </p:sp>
      </p:grp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228600" y="5001344"/>
            <a:ext cx="87630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instrumentation optimized for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spin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Charged-particle tracking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π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discrimination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Baryon/meson separation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E1C6-24F0-44E1-94E9-A4F95FF9BC45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3E20C5B-4DF1-4049-A2EA-760584B7624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RHIC/AGS User Meeting, 2012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788024" y="602128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Several design exist, being evaluated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4" grpId="0" animBg="1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2" y="13855"/>
            <a:ext cx="8229600" cy="8948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Very Forward GEM Tracker (VFGT)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" y="980728"/>
            <a:ext cx="6221114" cy="2563387"/>
          </a:xfrm>
        </p:spPr>
        <p:txBody>
          <a:bodyPr>
            <a:noAutofit/>
          </a:bodyPr>
          <a:lstStyle/>
          <a:p>
            <a:r>
              <a:rPr lang="en-US" sz="1800" dirty="0" smtClean="0"/>
              <a:t>Add forward tracking to STAR</a:t>
            </a:r>
          </a:p>
          <a:p>
            <a:pPr lvl="1"/>
            <a:r>
              <a:rPr lang="en-US" altLang="zh-CN" sz="1600" dirty="0" err="1" smtClean="0"/>
              <a:t>Drell</a:t>
            </a:r>
            <a:r>
              <a:rPr lang="en-US" altLang="zh-CN" sz="1600" dirty="0" smtClean="0"/>
              <a:t>-Yan</a:t>
            </a:r>
            <a:endParaRPr lang="en-US" sz="1600" dirty="0" smtClean="0"/>
          </a:p>
          <a:p>
            <a:pPr lvl="1"/>
            <a:r>
              <a:rPr lang="en-US" sz="1600" dirty="0" smtClean="0"/>
              <a:t>Transverse spin physics in valence quark region etc.</a:t>
            </a:r>
          </a:p>
          <a:p>
            <a:r>
              <a:rPr lang="en-US" sz="1800" dirty="0" smtClean="0"/>
              <a:t>Design based on FGT</a:t>
            </a:r>
          </a:p>
          <a:p>
            <a:pPr lvl="1"/>
            <a:r>
              <a:rPr lang="en-US" sz="1600" dirty="0" smtClean="0"/>
              <a:t>Risks understood</a:t>
            </a:r>
          </a:p>
          <a:p>
            <a:pPr lvl="1"/>
            <a:r>
              <a:rPr lang="en-US" sz="1600" dirty="0" smtClean="0"/>
              <a:t>Lower R&amp;D costs</a:t>
            </a:r>
          </a:p>
          <a:p>
            <a:pPr lvl="1"/>
            <a:r>
              <a:rPr lang="en-US" sz="1600" dirty="0" smtClean="0"/>
              <a:t>Fit in existing support </a:t>
            </a:r>
            <a:r>
              <a:rPr lang="en-US" sz="1800" dirty="0" smtClean="0"/>
              <a:t>structure</a:t>
            </a:r>
          </a:p>
          <a:p>
            <a:r>
              <a:rPr lang="en-US" sz="1800" dirty="0" smtClean="0"/>
              <a:t>Decadal Plan calls for such an upgrade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35E0-88F7-407B-980F-E39C055BDB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67318"/>
            <a:ext cx="2290991" cy="152597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62" name="Group 14"/>
          <p:cNvGrpSpPr>
            <a:grpSpLocks noChangeAspect="1"/>
          </p:cNvGrpSpPr>
          <p:nvPr/>
        </p:nvGrpSpPr>
        <p:grpSpPr bwMode="auto">
          <a:xfrm>
            <a:off x="228600" y="3602243"/>
            <a:ext cx="4703440" cy="2750932"/>
            <a:chOff x="0" y="0"/>
            <a:chExt cx="3888" cy="2274"/>
          </a:xfrm>
        </p:grpSpPr>
        <p:grpSp>
          <p:nvGrpSpPr>
            <p:cNvPr id="64" name="Group 9"/>
            <p:cNvGrpSpPr>
              <a:grpSpLocks/>
            </p:cNvGrpSpPr>
            <p:nvPr/>
          </p:nvGrpSpPr>
          <p:grpSpPr bwMode="auto">
            <a:xfrm>
              <a:off x="0" y="0"/>
              <a:ext cx="3888" cy="2274"/>
              <a:chOff x="0" y="0"/>
              <a:chExt cx="3888" cy="2274"/>
            </a:xfrm>
          </p:grpSpPr>
          <p:pic>
            <p:nvPicPr>
              <p:cNvPr id="70" name="Picture 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3888" cy="228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pic>
            <p:nvPicPr>
              <p:cNvPr id="71" name="Picture 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55" y="988"/>
                <a:ext cx="1371" cy="295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</p:pic>
        </p:grpSp>
        <p:grpSp>
          <p:nvGrpSpPr>
            <p:cNvPr id="65" name="Group 13"/>
            <p:cNvGrpSpPr>
              <a:grpSpLocks/>
            </p:cNvGrpSpPr>
            <p:nvPr/>
          </p:nvGrpSpPr>
          <p:grpSpPr bwMode="auto">
            <a:xfrm>
              <a:off x="1922" y="748"/>
              <a:ext cx="891" cy="419"/>
              <a:chOff x="0" y="0"/>
              <a:chExt cx="890" cy="419"/>
            </a:xfrm>
          </p:grpSpPr>
          <p:grpSp>
            <p:nvGrpSpPr>
              <p:cNvPr id="66" name="Group 11"/>
              <p:cNvGrpSpPr>
                <a:grpSpLocks/>
              </p:cNvGrpSpPr>
              <p:nvPr/>
            </p:nvGrpSpPr>
            <p:grpSpPr bwMode="auto">
              <a:xfrm>
                <a:off x="22" y="0"/>
                <a:ext cx="868" cy="388"/>
                <a:chOff x="0" y="0"/>
                <a:chExt cx="868" cy="388"/>
              </a:xfrm>
            </p:grpSpPr>
            <p:sp>
              <p:nvSpPr>
                <p:cNvPr id="6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139"/>
                  <a:ext cx="822" cy="24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arrow" w="med" len="med"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pic>
              <p:nvPicPr>
                <p:cNvPr id="69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40" y="0"/>
                  <a:ext cx="128" cy="115"/>
                </a:xfrm>
                <a:prstGeom prst="rect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</p:pic>
          </p:grpSp>
          <p:sp>
            <p:nvSpPr>
              <p:cNvPr id="67" name="Oval 66"/>
              <p:cNvSpPr>
                <a:spLocks/>
              </p:cNvSpPr>
              <p:nvPr/>
            </p:nvSpPr>
            <p:spPr bwMode="auto">
              <a:xfrm>
                <a:off x="0" y="363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861048"/>
            <a:ext cx="1998911" cy="226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ounded Rectangle 72"/>
          <p:cNvSpPr/>
          <p:nvPr/>
        </p:nvSpPr>
        <p:spPr>
          <a:xfrm>
            <a:off x="2771800" y="4797152"/>
            <a:ext cx="288032" cy="432048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4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420887"/>
            <a:ext cx="2078732" cy="20934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558140">
            <a:off x="4526898" y="2289760"/>
            <a:ext cx="2125613" cy="141570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7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052736"/>
            <a:ext cx="2865347" cy="11521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483768" y="1903184"/>
            <a:ext cx="256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spatial resolution ~70 </a:t>
            </a:r>
            <a:r>
              <a:rPr lang="en-US" altLang="zh-CN" dirty="0" err="1" smtClean="0">
                <a:solidFill>
                  <a:srgbClr val="FF0000"/>
                </a:solidFill>
              </a:rPr>
              <a:t>μm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7111-C861-4FEA-8DB4-446587F6BDE1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71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VFGT in the STAR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35E0-88F7-407B-980F-E39C055BDBB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1520" y="1052736"/>
            <a:ext cx="4320480" cy="4824536"/>
            <a:chOff x="339436" y="1600200"/>
            <a:chExt cx="4743268" cy="5181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869"/>
            <a:stretch/>
          </p:blipFill>
          <p:spPr bwMode="auto">
            <a:xfrm>
              <a:off x="339436" y="1600200"/>
              <a:ext cx="4232564" cy="518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191000" y="182880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h=1.0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399" y="3308866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h=2.0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436096" y="1196752"/>
            <a:ext cx="342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inner radius of 7cm for last 6 discs </a:t>
            </a:r>
            <a:endParaRPr lang="zh-CN" alt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44008" y="4869161"/>
            <a:ext cx="4186808" cy="7920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IP at z=0 up to 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~3.5</a:t>
            </a:r>
          </a:p>
          <a:p>
            <a:r>
              <a:rPr lang="en-US" sz="2400" dirty="0" smtClean="0"/>
              <a:t>IP at z=-50 up to 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~4.0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6016" y="1556792"/>
            <a:ext cx="4343400" cy="3248891"/>
            <a:chOff x="4716016" y="1988840"/>
            <a:chExt cx="4343400" cy="324889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5818"/>
            <a:stretch/>
          </p:blipFill>
          <p:spPr bwMode="auto">
            <a:xfrm>
              <a:off x="4716016" y="2141240"/>
              <a:ext cx="4343400" cy="309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840216" y="198884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h=2.0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0216" y="2749563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h=3.0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72400" y="3212976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h=4.0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91880" y="57332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For </a:t>
            </a:r>
            <a:r>
              <a:rPr lang="en-US" altLang="zh-CN" sz="2000" dirty="0" smtClean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altLang="zh-CN" sz="2000" dirty="0" smtClean="0">
                <a:solidFill>
                  <a:srgbClr val="0000FF"/>
                </a:solidFill>
              </a:rPr>
              <a:t>~4.0,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p</a:t>
            </a:r>
            <a:r>
              <a:rPr lang="en-US" altLang="zh-CN" sz="20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altLang="zh-CN" sz="2000" dirty="0" smtClean="0">
                <a:solidFill>
                  <a:srgbClr val="0000FF"/>
                </a:solidFill>
              </a:rPr>
              <a:t>=100GeV/c, </a:t>
            </a:r>
            <a:r>
              <a:rPr lang="en-US" altLang="zh-CN" sz="2000" dirty="0" smtClean="0">
                <a:solidFill>
                  <a:srgbClr val="0000FF"/>
                </a:solidFill>
                <a:sym typeface="Symbol"/>
              </a:rPr>
              <a:t>Z</a:t>
            </a:r>
            <a:r>
              <a:rPr lang="en-US" altLang="zh-CN" sz="2000" dirty="0" smtClean="0">
                <a:solidFill>
                  <a:srgbClr val="0000FF"/>
                </a:solidFill>
              </a:rPr>
              <a:t>=2m, deflect distance ~100</a:t>
            </a:r>
            <a:r>
              <a:rPr lang="en-US" altLang="zh-CN" sz="2000" dirty="0" smtClean="0">
                <a:solidFill>
                  <a:srgbClr val="0000FF"/>
                </a:solidFill>
                <a:sym typeface="Symbol"/>
              </a:rPr>
              <a:t>m, FGT-like spatial resolution may work!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F0CD-64FE-4FBB-A0A0-15C5B117FBD8}" type="datetime1">
              <a:rPr lang="en-US" altLang="zh-CN" smtClean="0"/>
              <a:pPr/>
              <a:t>6/12/2012</a:t>
            </a:fld>
            <a:endParaRPr lang="zh-CN" alt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22" name="Rounded Rectangle 21"/>
          <p:cNvSpPr/>
          <p:nvPr/>
        </p:nvSpPr>
        <p:spPr>
          <a:xfrm>
            <a:off x="5652120" y="2276872"/>
            <a:ext cx="936104" cy="1728192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ular Callout 22"/>
          <p:cNvSpPr/>
          <p:nvPr/>
        </p:nvSpPr>
        <p:spPr>
          <a:xfrm>
            <a:off x="5004048" y="1628800"/>
            <a:ext cx="936104" cy="504056"/>
          </a:xfrm>
          <a:prstGeom prst="wedgeRectCallout">
            <a:avLst>
              <a:gd name="adj1" fmla="val 34029"/>
              <a:gd name="adj2" fmla="val 74925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</a:rPr>
              <a:t>FGT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88224" y="2276872"/>
            <a:ext cx="1224136" cy="1728192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ular Callout 24"/>
          <p:cNvSpPr/>
          <p:nvPr/>
        </p:nvSpPr>
        <p:spPr>
          <a:xfrm>
            <a:off x="6588224" y="4221088"/>
            <a:ext cx="1008112" cy="504056"/>
          </a:xfrm>
          <a:prstGeom prst="wedgeRectCallout">
            <a:avLst>
              <a:gd name="adj1" fmla="val 11664"/>
              <a:gd name="adj2" fmla="val -94058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</a:rPr>
              <a:t>VFGT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600" y="5805264"/>
            <a:ext cx="21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400" dirty="0" smtClean="0"/>
              <a:t>Δφ </a:t>
            </a:r>
            <a:r>
              <a:rPr lang="en-US" altLang="zh-CN" sz="2400" dirty="0" smtClean="0"/>
              <a:t>~</a:t>
            </a:r>
            <a:r>
              <a:rPr lang="el-GR" altLang="zh-CN" sz="2400" dirty="0" smtClean="0"/>
              <a:t> </a:t>
            </a:r>
            <a:r>
              <a:rPr lang="en-US" altLang="zh-CN" sz="2400" dirty="0" smtClean="0"/>
              <a:t>0.15</a:t>
            </a:r>
            <a:r>
              <a:rPr lang="el-GR" altLang="zh-CN" sz="2400" dirty="0" smtClean="0"/>
              <a:t>Δ</a:t>
            </a:r>
            <a:r>
              <a:rPr lang="en-US" altLang="zh-CN" sz="2400" dirty="0" smtClean="0"/>
              <a:t>Z/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z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820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8614"/>
            <a:ext cx="7725544" cy="778098"/>
          </a:xfrm>
        </p:spPr>
        <p:txBody>
          <a:bodyPr/>
          <a:lstStyle/>
          <a:p>
            <a:r>
              <a:rPr lang="en-US" altLang="zh-CN" dirty="0" smtClean="0"/>
              <a:t>Forward Hadron Calorimeter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9B-C4C1-4CC3-AC2A-3871A13C5A64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Picture 6" descr="IMG_0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144888" cy="310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cal_fro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3936437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645024"/>
            <a:ext cx="361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δ</a:t>
            </a:r>
            <a:r>
              <a:rPr lang="el-GR" dirty="0">
                <a:solidFill>
                  <a:srgbClr val="FFFF00"/>
                </a:solidFill>
              </a:rPr>
              <a:t>E/</a:t>
            </a:r>
            <a:r>
              <a:rPr lang="el-GR" b="1" dirty="0">
                <a:solidFill>
                  <a:srgbClr val="FFFF00"/>
                </a:solidFill>
              </a:rPr>
              <a:t>√</a:t>
            </a:r>
            <a:r>
              <a:rPr lang="el-GR" dirty="0">
                <a:solidFill>
                  <a:srgbClr val="FFFF00"/>
                </a:solidFill>
              </a:rPr>
              <a:t>(E) = 0.344/</a:t>
            </a:r>
            <a:r>
              <a:rPr lang="el-GR" b="1" dirty="0">
                <a:solidFill>
                  <a:srgbClr val="FFFF00"/>
                </a:solidFill>
              </a:rPr>
              <a:t>√</a:t>
            </a:r>
            <a:r>
              <a:rPr lang="el-GR" dirty="0">
                <a:solidFill>
                  <a:srgbClr val="FFFF00"/>
                </a:solidFill>
              </a:rPr>
              <a:t>(E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r>
              <a:rPr lang="en-US" dirty="0" smtClean="0">
                <a:solidFill>
                  <a:srgbClr val="FFFF00"/>
                </a:solidFill>
              </a:rPr>
              <a:t> from E864 NIM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5805264"/>
            <a:ext cx="222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Test setup </a:t>
            </a:r>
            <a:r>
              <a:rPr lang="en-US" altLang="zh-CN" dirty="0" smtClean="0">
                <a:solidFill>
                  <a:srgbClr val="FFFF00"/>
                </a:solidFill>
              </a:rPr>
              <a:t>at </a:t>
            </a:r>
            <a:r>
              <a:rPr lang="en-US" altLang="zh-CN" dirty="0" smtClean="0">
                <a:solidFill>
                  <a:srgbClr val="FFFF00"/>
                </a:solidFill>
              </a:rPr>
              <a:t>RHIC IP2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414908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Re-use of E864 hadron calorimeter</a:t>
            </a:r>
          </a:p>
          <a:p>
            <a:r>
              <a:rPr lang="en-US" altLang="zh-CN" dirty="0" smtClean="0"/>
              <a:t>Excellent energy resolution demonstrated</a:t>
            </a:r>
          </a:p>
          <a:p>
            <a:r>
              <a:rPr lang="en-US" altLang="zh-CN" dirty="0" smtClean="0"/>
              <a:t>Pulse </a:t>
            </a:r>
            <a:r>
              <a:rPr lang="en-US" altLang="zh-CN" dirty="0" smtClean="0"/>
              <a:t>shape analysis to separate electron from hadrons</a:t>
            </a:r>
          </a:p>
          <a:p>
            <a:r>
              <a:rPr lang="en-US" altLang="zh-CN" dirty="0" err="1" smtClean="0"/>
              <a:t>Pixelation</a:t>
            </a:r>
            <a:r>
              <a:rPr lang="en-US" altLang="zh-CN" dirty="0" smtClean="0"/>
              <a:t> to match ~1.6 cm Moliere </a:t>
            </a:r>
            <a:r>
              <a:rPr lang="en-US" altLang="zh-CN" dirty="0" smtClean="0"/>
              <a:t>radius</a:t>
            </a:r>
          </a:p>
          <a:p>
            <a:r>
              <a:rPr lang="en-US" altLang="zh-CN" dirty="0" smtClean="0"/>
              <a:t>Being tested at RHIC IP2 to evaluate its performance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0" y="76200"/>
            <a:ext cx="9144000" cy="760512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New Calorimeter R&amp;D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364088" y="908720"/>
            <a:ext cx="3322712" cy="521744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cs typeface="Arial" pitchFamily="34" charset="0"/>
              </a:rPr>
              <a:t>Requirement:</a:t>
            </a:r>
          </a:p>
          <a:p>
            <a:pPr lvl="1"/>
            <a:r>
              <a:rPr lang="en-US" altLang="zh-CN" dirty="0" smtClean="0">
                <a:cs typeface="Arial" pitchFamily="34" charset="0"/>
              </a:rPr>
              <a:t>Efficient </a:t>
            </a:r>
            <a:r>
              <a:rPr lang="el-GR" altLang="zh-CN" dirty="0" smtClean="0">
                <a:cs typeface="Arial" pitchFamily="34" charset="0"/>
              </a:rPr>
              <a:t>π</a:t>
            </a:r>
            <a:r>
              <a:rPr lang="en-US" altLang="zh-CN" baseline="30000" dirty="0" smtClean="0">
                <a:cs typeface="Arial" pitchFamily="34" charset="0"/>
              </a:rPr>
              <a:t>0 </a:t>
            </a:r>
            <a:r>
              <a:rPr lang="en-US" altLang="zh-CN" dirty="0" smtClean="0">
                <a:cs typeface="Arial" pitchFamily="34" charset="0"/>
              </a:rPr>
              <a:t> reconstruction at 100 </a:t>
            </a:r>
            <a:r>
              <a:rPr lang="en-US" altLang="zh-CN" dirty="0" err="1" smtClean="0">
                <a:cs typeface="Arial" pitchFamily="34" charset="0"/>
              </a:rPr>
              <a:t>GeV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Good </a:t>
            </a:r>
            <a:r>
              <a:rPr lang="el-GR" altLang="zh-CN" dirty="0" smtClean="0">
                <a:cs typeface="Arial" pitchFamily="34" charset="0"/>
              </a:rPr>
              <a:t>γ</a:t>
            </a:r>
            <a:r>
              <a:rPr lang="en-US" altLang="zh-CN" dirty="0" smtClean="0">
                <a:cs typeface="Arial" pitchFamily="34" charset="0"/>
              </a:rPr>
              <a:t>/</a:t>
            </a:r>
            <a:r>
              <a:rPr lang="el-GR" altLang="zh-CN" dirty="0" smtClean="0">
                <a:cs typeface="Arial" pitchFamily="34" charset="0"/>
              </a:rPr>
              <a:t>π</a:t>
            </a:r>
            <a:r>
              <a:rPr lang="en-US" altLang="zh-CN" baseline="30000" dirty="0" smtClean="0">
                <a:cs typeface="Arial" pitchFamily="34" charset="0"/>
              </a:rPr>
              <a:t>0 </a:t>
            </a:r>
            <a:r>
              <a:rPr lang="en-US" altLang="zh-CN" dirty="0" smtClean="0">
                <a:cs typeface="Arial" pitchFamily="34" charset="0"/>
              </a:rPr>
              <a:t> discrimination.</a:t>
            </a:r>
            <a:endParaRPr lang="en-US" altLang="zh-CN" dirty="0" smtClean="0"/>
          </a:p>
          <a:p>
            <a:pPr lvl="1"/>
            <a:r>
              <a:rPr lang="en-US" altLang="zh-CN" dirty="0" smtClean="0">
                <a:cs typeface="Arial" pitchFamily="34" charset="0"/>
              </a:rPr>
              <a:t>Good e/h separation ( 1000) with high electron efficiency.</a:t>
            </a:r>
          </a:p>
          <a:p>
            <a:pPr lvl="1"/>
            <a:r>
              <a:rPr lang="en-US" altLang="zh-CN" dirty="0" smtClean="0">
                <a:cs typeface="Arial" pitchFamily="34" charset="0"/>
              </a:rPr>
              <a:t>Reasonable energy resolution for jets and single hadrons.</a:t>
            </a:r>
          </a:p>
          <a:p>
            <a:pPr lvl="1"/>
            <a:r>
              <a:rPr lang="en-US" altLang="zh-CN" dirty="0" smtClean="0">
                <a:cs typeface="Arial" pitchFamily="34" charset="0"/>
              </a:rPr>
              <a:t>Trigger capability</a:t>
            </a:r>
          </a:p>
          <a:p>
            <a:pPr lvl="1"/>
            <a:r>
              <a:rPr lang="en-US" altLang="zh-CN" dirty="0" smtClean="0">
                <a:cs typeface="Arial" pitchFamily="34" charset="0"/>
              </a:rPr>
              <a:t>Fit into available space. </a:t>
            </a:r>
          </a:p>
          <a:p>
            <a:pPr lvl="1"/>
            <a:r>
              <a:rPr lang="en-US" altLang="zh-CN" dirty="0" smtClean="0">
                <a:cs typeface="Arial" pitchFamily="34" charset="0"/>
              </a:rPr>
              <a:t>Readout insensitive to the magnetic field. </a:t>
            </a:r>
          </a:p>
          <a:p>
            <a:pPr lvl="1"/>
            <a:r>
              <a:rPr lang="en-US" altLang="zh-CN" dirty="0" smtClean="0">
                <a:cs typeface="Arial" pitchFamily="34" charset="0"/>
              </a:rPr>
              <a:t>Sufficiently radiation hard. </a:t>
            </a:r>
          </a:p>
          <a:p>
            <a:endParaRPr lang="zh-CN" alt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half" idx="2"/>
          </p:nvPr>
        </p:nvSpPr>
        <p:spPr>
          <a:xfrm>
            <a:off x="107504" y="4293096"/>
            <a:ext cx="5652120" cy="1440160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Solution: </a:t>
            </a:r>
          </a:p>
          <a:p>
            <a:pPr lvl="1"/>
            <a:r>
              <a:rPr lang="en-US" altLang="zh-CN" sz="2000" dirty="0" smtClean="0"/>
              <a:t>W powder, fiber readout, compensating (SPACAL) </a:t>
            </a:r>
            <a:r>
              <a:rPr lang="en-US" altLang="zh-CN" sz="2000" b="1" dirty="0" smtClean="0"/>
              <a:t>EMC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compensating  tile </a:t>
            </a:r>
            <a:r>
              <a:rPr lang="en-US" altLang="zh-CN" sz="2000" b="1" dirty="0" smtClean="0"/>
              <a:t>HCAL </a:t>
            </a:r>
            <a:r>
              <a:rPr lang="en-US" altLang="zh-CN" sz="2000" dirty="0" smtClean="0"/>
              <a:t>tail catcher</a:t>
            </a:r>
            <a:endParaRPr lang="zh-CN" altLang="en-US" sz="2000" dirty="0"/>
          </a:p>
        </p:txBody>
      </p:sp>
      <p:pic>
        <p:nvPicPr>
          <p:cNvPr id="9" name="Picture 19" descr="DY_2007_final yield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96136" y="3429000"/>
            <a:ext cx="2971800" cy="2971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57332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Forward Calorimeter System- FCS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8BEB-8327-4579-9E4B-5B7AF8604E71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5119048" cy="269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83768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FF"/>
                </a:solidFill>
              </a:rPr>
              <a:t>SPACAL EMC</a:t>
            </a:r>
            <a:endParaRPr lang="zh-CN" altLang="en-US" b="1" dirty="0">
              <a:solidFill>
                <a:srgbClr val="FF00FF"/>
              </a:solidFill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131840" y="2924944"/>
            <a:ext cx="72008" cy="36004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71800" y="1124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Tile HCAL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3059832" y="1494076"/>
            <a:ext cx="252028" cy="4947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58109"/>
            <a:ext cx="7173416" cy="342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3143225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T1018  Setup at FNAL MT6  Beam line.</a:t>
            </a:r>
          </a:p>
          <a:p>
            <a:r>
              <a:rPr lang="en-US" sz="2000" b="1" dirty="0" smtClean="0"/>
              <a:t>January 2012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18881"/>
            <a:ext cx="11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Lead Glass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171281"/>
            <a:ext cx="8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SPACAL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637881"/>
            <a:ext cx="145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SPACORDION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948264" y="5735513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Calorimeter R&amp;D UCLA/TAMU/PSU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5F1-BE06-49C5-ADCD-B8CE468DF4CD}" type="datetime1">
              <a:rPr lang="en-US" altLang="zh-CN" smtClean="0"/>
              <a:pPr/>
              <a:t>6/12/2012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5353"/>
            <a:ext cx="69516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36296" y="4367361"/>
            <a:ext cx="165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SiPMT</a:t>
            </a:r>
            <a:r>
              <a:rPr lang="en-US" b="1" dirty="0" smtClean="0">
                <a:solidFill>
                  <a:srgbClr val="FF0000"/>
                </a:solidFill>
              </a:rPr>
              <a:t>  readout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4727401"/>
            <a:ext cx="11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Lead Glass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4871417"/>
            <a:ext cx="8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SPACAL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439369"/>
            <a:ext cx="145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SPACORDION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2200" y="5159449"/>
            <a:ext cx="124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SiPMT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Hodoscope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524328" y="4655393"/>
            <a:ext cx="537169" cy="682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395536" y="0"/>
            <a:ext cx="8373616" cy="792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Results -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SPACAL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works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37321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Resolution is close to expected (12%@1GeV).</a:t>
            </a:r>
          </a:p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Light yield is very good </a:t>
            </a:r>
            <a:r>
              <a:rPr lang="en-US" sz="2400" dirty="0" smtClean="0">
                <a:solidFill>
                  <a:srgbClr val="FF0000"/>
                </a:solidFill>
              </a:rPr>
              <a:t>~2000 </a:t>
            </a:r>
            <a:r>
              <a:rPr lang="en-US" sz="2400" dirty="0" err="1" smtClean="0">
                <a:solidFill>
                  <a:srgbClr val="FF0000"/>
                </a:solidFill>
              </a:rPr>
              <a:t>p.e</a:t>
            </a:r>
            <a:r>
              <a:rPr lang="en-US" sz="2400" dirty="0" smtClean="0">
                <a:solidFill>
                  <a:srgbClr val="FF0000"/>
                </a:solidFill>
              </a:rPr>
              <a:t>./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40152" y="1124744"/>
            <a:ext cx="281865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Also measured:</a:t>
            </a:r>
          </a:p>
          <a:p>
            <a:pPr marL="540000" lvl="1"/>
            <a:r>
              <a:rPr lang="en-US" altLang="zh-CN" dirty="0" smtClean="0">
                <a:solidFill>
                  <a:schemeClr val="tx2"/>
                </a:solidFill>
              </a:rPr>
              <a:t>Uniformity of response across  the towers.</a:t>
            </a:r>
          </a:p>
          <a:p>
            <a:pPr marL="540000" lvl="1"/>
            <a:r>
              <a:rPr lang="en-US" altLang="zh-CN" dirty="0" smtClean="0">
                <a:solidFill>
                  <a:schemeClr val="tx2"/>
                </a:solidFill>
              </a:rPr>
              <a:t>Energy resolution with and without mirror.</a:t>
            </a:r>
          </a:p>
          <a:p>
            <a:pPr marL="540000" lvl="1"/>
            <a:r>
              <a:rPr lang="en-US" altLang="zh-CN" dirty="0" smtClean="0">
                <a:solidFill>
                  <a:schemeClr val="tx2"/>
                </a:solidFill>
              </a:rPr>
              <a:t>Perform  scans along the towers  with electrons and muons.</a:t>
            </a:r>
          </a:p>
          <a:p>
            <a:pPr marL="540000" lvl="1"/>
            <a:r>
              <a:rPr lang="en-US" altLang="zh-CN" dirty="0" smtClean="0">
                <a:solidFill>
                  <a:schemeClr val="tx2"/>
                </a:solidFill>
              </a:rPr>
              <a:t>Estimated effects of attenuation and towers non-uniformities on resolution.</a:t>
            </a:r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2C38-75D0-4FB2-BA08-E7F8D2A320FF}" type="datetime1">
              <a:rPr lang="en-US" altLang="zh-CN" smtClean="0"/>
              <a:pPr/>
              <a:t>6/12/2012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7626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0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Hadronic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Calorimeter Upgrade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836713"/>
            <a:ext cx="8458200" cy="12241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/>
              <a:t>Understand HCAL with simulation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dirty="0" smtClean="0"/>
              <a:t>Took ZEUS 1987 experimental data for </a:t>
            </a:r>
            <a:r>
              <a:rPr lang="en-US" altLang="zh-CN" sz="2000" dirty="0" err="1" smtClean="0"/>
              <a:t>Pb</a:t>
            </a:r>
            <a:r>
              <a:rPr lang="en-US" altLang="zh-CN" sz="2000" dirty="0" smtClean="0"/>
              <a:t>/Sc tile compensated calorimeter to verify simulation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5F45-26AD-4F6D-A6CF-44A4B3545835}" type="datetime1">
              <a:rPr lang="en-US" altLang="zh-CN" smtClean="0"/>
              <a:pPr/>
              <a:t>6/12/2012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9"/>
            <a:ext cx="4077763" cy="43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59832" y="1772816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348880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The length of the detector is 5 interaction length. Fit into STAR.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It is segmented to EM and Hadronic parts.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It is compensated with good energy resolution for hadrons.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Experimentally measured longitudinal and transverse shower developments.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Geometry is simple.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Selected STAR measurements in a long-term RHIC operation</a:t>
            </a:r>
          </a:p>
          <a:p>
            <a:r>
              <a:rPr lang="en-US" altLang="zh-CN" dirty="0" smtClean="0"/>
              <a:t>Forward upgrade at STAR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15EA-AC1D-4821-B8F7-0223AFAD2910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038" y="2256879"/>
            <a:ext cx="2987521" cy="231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52578"/>
            <a:ext cx="3024336" cy="227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0"/>
            <a:ext cx="7358063" cy="830461"/>
          </a:xfrm>
          <a:ln/>
        </p:spPr>
        <p:txBody>
          <a:bodyPr/>
          <a:lstStyle/>
          <a:p>
            <a:r>
              <a:rPr lang="en-US" sz="3900" dirty="0"/>
              <a:t>Hadronic Response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251520" y="620689"/>
            <a:ext cx="8660308" cy="158417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dirty="0">
                <a:ea typeface="Gill Sans" charset="0"/>
                <a:cs typeface="Gill Sans" charset="0"/>
              </a:rPr>
              <a:t>Tested 2 possible geant4 physics lists for hadronic physics: QGSP_BERT, </a:t>
            </a:r>
            <a:r>
              <a:rPr lang="en-US" dirty="0" smtClean="0">
                <a:ea typeface="Gill Sans" charset="0"/>
                <a:cs typeface="Gill Sans" charset="0"/>
              </a:rPr>
              <a:t>LHEP</a:t>
            </a:r>
          </a:p>
          <a:p>
            <a:pPr algn="l"/>
            <a:r>
              <a:rPr lang="en-US" dirty="0" smtClean="0">
                <a:ea typeface="Gill Sans" charset="0"/>
                <a:cs typeface="Gill Sans" charset="0"/>
              </a:rPr>
              <a:t>(QGSP_BERT recommended by CALICE collaboration)</a:t>
            </a:r>
            <a:endParaRPr lang="en-US" dirty="0">
              <a:ea typeface="Gill Sans" charset="0"/>
              <a:cs typeface="Gill Sans" charset="0"/>
            </a:endParaRPr>
          </a:p>
          <a:p>
            <a:pPr algn="l"/>
            <a:r>
              <a:rPr lang="en-US" dirty="0" smtClean="0">
                <a:ea typeface="Gill Sans" charset="0"/>
                <a:cs typeface="Gill Sans" charset="0"/>
              </a:rPr>
              <a:t>Compared </a:t>
            </a:r>
            <a:r>
              <a:rPr lang="en-US" dirty="0">
                <a:ea typeface="Gill Sans" charset="0"/>
                <a:cs typeface="Gill Sans" charset="0"/>
              </a:rPr>
              <a:t>with </a:t>
            </a:r>
            <a:r>
              <a:rPr lang="en-US" dirty="0" smtClean="0">
                <a:ea typeface="Gill Sans" charset="0"/>
                <a:cs typeface="Gill Sans" charset="0"/>
              </a:rPr>
              <a:t>beam </a:t>
            </a:r>
            <a:r>
              <a:rPr lang="en-US" dirty="0">
                <a:ea typeface="Gill Sans" charset="0"/>
                <a:cs typeface="Gill Sans" charset="0"/>
              </a:rPr>
              <a:t>test </a:t>
            </a:r>
            <a:r>
              <a:rPr lang="en-US" dirty="0" smtClean="0">
                <a:ea typeface="Gill Sans" charset="0"/>
                <a:cs typeface="Gill Sans" charset="0"/>
              </a:rPr>
              <a:t>results for ZEUS </a:t>
            </a:r>
            <a:r>
              <a:rPr lang="en-US" dirty="0">
                <a:ea typeface="Gill Sans" charset="0"/>
                <a:cs typeface="Gill Sans" charset="0"/>
              </a:rPr>
              <a:t>calorimeter </a:t>
            </a:r>
            <a:r>
              <a:rPr lang="en-US" dirty="0" smtClean="0">
                <a:ea typeface="Gill Sans" charset="0"/>
                <a:cs typeface="Gill Sans" charset="0"/>
              </a:rPr>
              <a:t>prototype</a:t>
            </a:r>
            <a:endParaRPr lang="en-US" dirty="0">
              <a:ea typeface="Gill Sans" charset="0"/>
              <a:cs typeface="Gill Sans" charset="0"/>
            </a:endParaRPr>
          </a:p>
          <a:p>
            <a:pPr algn="l"/>
            <a:r>
              <a:rPr lang="en-US" dirty="0" smtClean="0">
                <a:ea typeface="Gill Sans" charset="0"/>
                <a:cs typeface="Gill Sans" charset="0"/>
              </a:rPr>
              <a:t>QGSP_BERT </a:t>
            </a:r>
            <a:r>
              <a:rPr lang="en-US" dirty="0">
                <a:ea typeface="Gill Sans" charset="0"/>
                <a:cs typeface="Gill Sans" charset="0"/>
              </a:rPr>
              <a:t>failed to reproduce the e/h from the ZEUS test</a:t>
            </a:r>
          </a:p>
          <a:p>
            <a:pPr algn="l"/>
            <a:r>
              <a:rPr lang="en-US" dirty="0" smtClean="0">
                <a:ea typeface="Gill Sans" charset="0"/>
                <a:cs typeface="Gill Sans" charset="0"/>
              </a:rPr>
              <a:t>LHEP </a:t>
            </a:r>
            <a:r>
              <a:rPr lang="en-US" dirty="0">
                <a:ea typeface="Gill Sans" charset="0"/>
                <a:cs typeface="Gill Sans" charset="0"/>
              </a:rPr>
              <a:t>gives reasonable agreement for hadronic energy resolution, e/h </a:t>
            </a:r>
            <a:r>
              <a:rPr lang="en-US" dirty="0" smtClean="0">
                <a:ea typeface="Gill Sans" charset="0"/>
                <a:cs typeface="Gill Sans" charset="0"/>
              </a:rPr>
              <a:t>and </a:t>
            </a:r>
            <a:r>
              <a:rPr lang="en-US" dirty="0">
                <a:ea typeface="Gill Sans" charset="0"/>
                <a:cs typeface="Gill Sans" charset="0"/>
              </a:rPr>
              <a:t>shower </a:t>
            </a:r>
            <a:r>
              <a:rPr lang="en-US" dirty="0" smtClean="0">
                <a:ea typeface="Gill Sans" charset="0"/>
                <a:cs typeface="Gill Sans" charset="0"/>
              </a:rPr>
              <a:t>profile</a:t>
            </a:r>
            <a:endParaRPr lang="en-US" dirty="0">
              <a:ea typeface="Gill Sans" charset="0"/>
              <a:cs typeface="Gill Sans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932040" y="2276873"/>
            <a:ext cx="3127796" cy="4320480"/>
            <a:chOff x="6313840" y="2947823"/>
            <a:chExt cx="2495554" cy="3447153"/>
          </a:xfrm>
        </p:grpSpPr>
        <p:pic>
          <p:nvPicPr>
            <p:cNvPr id="7168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3841" y="2947823"/>
              <a:ext cx="2477143" cy="177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13840" y="4594777"/>
              <a:ext cx="2495554" cy="180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403648" y="602128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ZEUS Data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60212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Our Simulation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7EF4-1F87-46B6-9D4B-AD021EA9865B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03648" y="278092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ZEUS Data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24208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Our Simulation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077072"/>
            <a:ext cx="219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ea typeface="Gill Sans" charset="0"/>
                <a:cs typeface="Gill Sans" charset="0"/>
              </a:rPr>
              <a:t>Bernardi</a:t>
            </a:r>
            <a:r>
              <a:rPr lang="en-US" altLang="zh-CN" sz="1600" dirty="0" smtClean="0">
                <a:ea typeface="Gill Sans" charset="0"/>
                <a:cs typeface="Gill Sans" charset="0"/>
              </a:rPr>
              <a:t> et al., NIM A 262, (1987) 229-242</a:t>
            </a:r>
            <a:endParaRPr lang="zh-CN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 R&amp;D for FCS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1437"/>
            <a:ext cx="8229600" cy="49831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MC, stand alone GEANT4, done. </a:t>
            </a:r>
            <a:r>
              <a:rPr lang="en-US" sz="3200" dirty="0" smtClean="0"/>
              <a:t>Compare with Geant3 </a:t>
            </a:r>
            <a:r>
              <a:rPr lang="en-US" sz="3200" dirty="0" smtClean="0"/>
              <a:t>used in STAR simulation framework?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Pi0 reconstruction – 80% eff. At 100 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resolution EM – 12/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(E), constant term ~2%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resolution for hadrons 50%-60%/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(E), range 10-80 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e/h rejection few*1000 @ 80 </a:t>
            </a:r>
            <a:r>
              <a:rPr kumimoji="0" lang="en-US" sz="32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Need to build a full scale prototype module 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Physics Capability for this Detector?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ombined FMS+FHC and FCS, cost </a:t>
            </a:r>
            <a:r>
              <a:rPr lang="en-US" sz="3200" dirty="0" err="1" smtClean="0">
                <a:solidFill>
                  <a:srgbClr val="FF0000"/>
                </a:solidFill>
              </a:rPr>
              <a:t>vs</a:t>
            </a:r>
            <a:r>
              <a:rPr lang="en-US" sz="3200" dirty="0" smtClean="0">
                <a:solidFill>
                  <a:srgbClr val="FF0000"/>
                </a:solidFill>
              </a:rPr>
              <a:t> physics?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9D46-EAAB-4216-A331-95FFDC840916}" type="datetime1">
              <a:rPr lang="en-US" altLang="zh-CN" smtClean="0"/>
              <a:pPr/>
              <a:t>6/12/2012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3608" y="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dirty="0" smtClean="0">
                <a:latin typeface="+mj-lt"/>
                <a:ea typeface="+mj-ea"/>
                <a:cs typeface="+mj-cs"/>
              </a:rPr>
              <a:t>Roman Pot </a:t>
            </a:r>
            <a:r>
              <a:rPr lang="pl-PL" altLang="zh-CN" sz="4000" dirty="0" smtClean="0">
                <a:latin typeface="+mj-lt"/>
                <a:ea typeface="+mj-ea"/>
                <a:cs typeface="+mj-cs"/>
              </a:rPr>
              <a:t>Phase </a:t>
            </a:r>
            <a:r>
              <a:rPr lang="pl-PL" altLang="zh-CN" sz="4000" dirty="0" smtClean="0">
                <a:latin typeface="+mj-lt"/>
                <a:ea typeface="+mj-ea"/>
                <a:cs typeface="+mj-cs"/>
              </a:rPr>
              <a:t>II</a:t>
            </a:r>
            <a:endParaRPr lang="pl-PL" altLang="zh-CN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17"/>
          <p:cNvSpPr>
            <a:spLocks noGrp="1"/>
          </p:cNvSpPr>
          <p:nvPr>
            <p:ph sz="half" idx="2"/>
          </p:nvPr>
        </p:nvSpPr>
        <p:spPr>
          <a:xfrm>
            <a:off x="107504" y="3356992"/>
            <a:ext cx="4104456" cy="294057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 err="1" smtClean="0"/>
              <a:t>Glueball</a:t>
            </a:r>
            <a:r>
              <a:rPr lang="en-US" altLang="zh-CN" sz="2000" dirty="0" smtClean="0"/>
              <a:t> search in the Double </a:t>
            </a:r>
            <a:r>
              <a:rPr lang="en-US" altLang="zh-CN" sz="2000" dirty="0" err="1" smtClean="0"/>
              <a:t>Pomeron</a:t>
            </a:r>
            <a:r>
              <a:rPr lang="en-US" altLang="zh-CN" sz="2000" dirty="0" smtClean="0"/>
              <a:t> Exchange (DPE) process</a:t>
            </a:r>
          </a:p>
          <a:p>
            <a:r>
              <a:rPr lang="en-US" altLang="zh-CN" sz="2000" dirty="0" smtClean="0"/>
              <a:t>Search for the </a:t>
            </a:r>
            <a:r>
              <a:rPr lang="en-US" altLang="zh-CN" sz="2000" dirty="0" err="1" smtClean="0"/>
              <a:t>Odderon</a:t>
            </a:r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Spin dependence of the elastic and diffractive scattering in polarized pp collisions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Polarized proton on polarized Helium scattering </a:t>
            </a:r>
          </a:p>
          <a:p>
            <a:r>
              <a:rPr lang="en-US" altLang="zh-CN" sz="2000" dirty="0" smtClean="0"/>
              <a:t>Possibility of new physics of sphaleron production in </a:t>
            </a:r>
            <a:r>
              <a:rPr lang="en-US" altLang="zh-CN" sz="2000" dirty="0" smtClean="0"/>
              <a:t>DPE</a:t>
            </a:r>
            <a:endParaRPr lang="zh-CN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D42B-0DE9-4A48-B881-3D4803D9F77B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RHIC/AGS User Meeting, 2012</a:t>
            </a:r>
            <a:endParaRPr lang="zh-CN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t="8395" b="7639"/>
          <a:stretch>
            <a:fillRect/>
          </a:stretch>
        </p:blipFill>
        <p:spPr bwMode="auto">
          <a:xfrm>
            <a:off x="6091238" y="2996952"/>
            <a:ext cx="30527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283968" y="314096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Simulated spectator protons from p+3He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t="8696" b="7246"/>
          <a:stretch>
            <a:fillRect/>
          </a:stretch>
        </p:blipFill>
        <p:spPr bwMode="auto">
          <a:xfrm>
            <a:off x="4067944" y="4365104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876256" y="5445224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Roman Pots phase II upgrade will tag ~98% of spectators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16973"/>
            <a:ext cx="9144000" cy="22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planned upgrade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RICH</a:t>
            </a:r>
          </a:p>
          <a:p>
            <a:pPr lvl="1"/>
            <a:r>
              <a:rPr lang="en-US" altLang="zh-CN" dirty="0" err="1" smtClean="0"/>
              <a:t>LHCb</a:t>
            </a:r>
            <a:r>
              <a:rPr lang="en-US" altLang="zh-CN" dirty="0" smtClean="0"/>
              <a:t>-like low </a:t>
            </a:r>
            <a:r>
              <a:rPr lang="en-US" altLang="zh-CN" dirty="0" smtClean="0"/>
              <a:t>mass </a:t>
            </a:r>
            <a:r>
              <a:rPr lang="en-US" altLang="zh-CN" dirty="0" smtClean="0"/>
              <a:t>Cherenkov vs. </a:t>
            </a:r>
            <a:r>
              <a:rPr lang="en-US" altLang="zh-CN" dirty="0" smtClean="0"/>
              <a:t>Threshold Cherenkov?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Baryon/meson separation for 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anti_Lambda</a:t>
            </a:r>
            <a:r>
              <a:rPr lang="en-US" altLang="zh-CN" dirty="0" smtClean="0"/>
              <a:t> decay (charged daughter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Charged pion ID</a:t>
            </a:r>
            <a:endParaRPr lang="en-US" altLang="zh-CN" dirty="0" smtClean="0"/>
          </a:p>
          <a:p>
            <a:r>
              <a:rPr lang="en-US" altLang="zh-CN" dirty="0" smtClean="0"/>
              <a:t>Pre-shower</a:t>
            </a:r>
          </a:p>
          <a:p>
            <a:pPr lvl="1"/>
            <a:r>
              <a:rPr lang="en-US" altLang="zh-CN" dirty="0" smtClean="0"/>
              <a:t>Lead convertor (2-3 radiation-length) + coarse readout (~1mm) GEM</a:t>
            </a:r>
          </a:p>
          <a:p>
            <a:pPr lvl="1"/>
            <a:r>
              <a:rPr lang="en-US" altLang="zh-CN" dirty="0" smtClean="0"/>
              <a:t>Provide pi0 identification and pi0/</a:t>
            </a:r>
            <a:r>
              <a:rPr lang="en-US" altLang="zh-CN" dirty="0" smtClean="0">
                <a:sym typeface="Symbol"/>
              </a:rPr>
              <a:t> separation.</a:t>
            </a:r>
          </a:p>
          <a:p>
            <a:pPr lvl="1"/>
            <a:r>
              <a:rPr lang="en-US" altLang="zh-CN" dirty="0" smtClean="0">
                <a:sym typeface="Symbol"/>
              </a:rPr>
              <a:t>Charge sign determination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43B9-7404-4E2C-88F9-8793A862EEF2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486" y="503238"/>
            <a:ext cx="6973888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2"/>
          <p:cNvSpPr>
            <a:spLocks/>
          </p:cNvSpPr>
          <p:nvPr/>
        </p:nvSpPr>
        <p:spPr bwMode="auto">
          <a:xfrm>
            <a:off x="3044825" y="3009900"/>
            <a:ext cx="258763" cy="1062038"/>
          </a:xfrm>
          <a:prstGeom prst="rect">
            <a:avLst/>
          </a:prstGeom>
          <a:solidFill>
            <a:srgbClr val="008000">
              <a:alpha val="7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596" name="Rectangle 3"/>
          <p:cNvSpPr>
            <a:spLocks/>
          </p:cNvSpPr>
          <p:nvPr/>
        </p:nvSpPr>
        <p:spPr bwMode="auto">
          <a:xfrm>
            <a:off x="4357688" y="2795588"/>
            <a:ext cx="61912" cy="43656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597" name="Rectangle 4"/>
          <p:cNvSpPr>
            <a:spLocks/>
          </p:cNvSpPr>
          <p:nvPr/>
        </p:nvSpPr>
        <p:spPr bwMode="auto">
          <a:xfrm>
            <a:off x="4357688" y="3795713"/>
            <a:ext cx="61912" cy="43656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598" name="Rectangle 5"/>
          <p:cNvSpPr>
            <a:spLocks/>
          </p:cNvSpPr>
          <p:nvPr/>
        </p:nvSpPr>
        <p:spPr bwMode="auto">
          <a:xfrm>
            <a:off x="4267200" y="1828800"/>
            <a:ext cx="395288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b="1">
                <a:solidFill>
                  <a:srgbClr val="CC6600"/>
                </a:solidFill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ToF</a:t>
            </a:r>
            <a:endParaRPr lang="en-US" sz="1700" b="1">
              <a:solidFill>
                <a:srgbClr val="009900"/>
              </a:solidFill>
              <a:latin typeface="Helvetica" pitchFamily="34" charset="0"/>
              <a:ea typeface="MS PGothic" pitchFamily="34" charset="-128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10599" name="Rectangle 6"/>
          <p:cNvSpPr>
            <a:spLocks/>
          </p:cNvSpPr>
          <p:nvPr/>
        </p:nvSpPr>
        <p:spPr bwMode="auto">
          <a:xfrm>
            <a:off x="4449763" y="2865438"/>
            <a:ext cx="774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TPC i.s.</a:t>
            </a:r>
          </a:p>
        </p:txBody>
      </p:sp>
      <p:sp>
        <p:nvSpPr>
          <p:cNvPr id="110600" name="Rectangle 7"/>
          <p:cNvSpPr>
            <a:spLocks/>
          </p:cNvSpPr>
          <p:nvPr/>
        </p:nvSpPr>
        <p:spPr bwMode="auto">
          <a:xfrm>
            <a:off x="4491038" y="3900488"/>
            <a:ext cx="7762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TPC i.s.</a:t>
            </a:r>
          </a:p>
        </p:txBody>
      </p:sp>
      <p:sp>
        <p:nvSpPr>
          <p:cNvPr id="110601" name="Rectangle 8"/>
          <p:cNvSpPr>
            <a:spLocks/>
          </p:cNvSpPr>
          <p:nvPr/>
        </p:nvSpPr>
        <p:spPr bwMode="auto">
          <a:xfrm>
            <a:off x="4473575" y="3295650"/>
            <a:ext cx="982663" cy="4365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2" name="Rectangle 9"/>
          <p:cNvSpPr>
            <a:spLocks/>
          </p:cNvSpPr>
          <p:nvPr/>
        </p:nvSpPr>
        <p:spPr bwMode="auto">
          <a:xfrm>
            <a:off x="4681538" y="3384550"/>
            <a:ext cx="4556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b="1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GCT</a:t>
            </a:r>
          </a:p>
        </p:txBody>
      </p:sp>
      <p:sp>
        <p:nvSpPr>
          <p:cNvPr id="110604" name="AutoShape 11"/>
          <p:cNvSpPr>
            <a:spLocks/>
          </p:cNvSpPr>
          <p:nvPr/>
        </p:nvSpPr>
        <p:spPr bwMode="auto">
          <a:xfrm>
            <a:off x="3946525" y="1973263"/>
            <a:ext cx="169863" cy="1108075"/>
          </a:xfrm>
          <a:prstGeom prst="rtTriangle">
            <a:avLst/>
          </a:prstGeom>
          <a:solidFill>
            <a:srgbClr val="008000">
              <a:alpha val="74901"/>
            </a:srgbClr>
          </a:solidFill>
          <a:ln w="25400">
            <a:solidFill>
              <a:schemeClr val="tx1">
                <a:alpha val="7490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5" name="AutoShape 12"/>
          <p:cNvSpPr>
            <a:spLocks/>
          </p:cNvSpPr>
          <p:nvPr/>
        </p:nvSpPr>
        <p:spPr bwMode="auto">
          <a:xfrm rot="10800000" flipH="1">
            <a:off x="3956050" y="3929063"/>
            <a:ext cx="169863" cy="1108075"/>
          </a:xfrm>
          <a:prstGeom prst="rtTriangle">
            <a:avLst/>
          </a:prstGeom>
          <a:solidFill>
            <a:srgbClr val="008000">
              <a:alpha val="7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6" name="AutoShape 13"/>
          <p:cNvSpPr>
            <a:spLocks/>
          </p:cNvSpPr>
          <p:nvPr/>
        </p:nvSpPr>
        <p:spPr bwMode="auto">
          <a:xfrm rot="10800000">
            <a:off x="3946525" y="1982788"/>
            <a:ext cx="169863" cy="1106487"/>
          </a:xfrm>
          <a:prstGeom prst="rtTriangle">
            <a:avLst/>
          </a:prstGeom>
          <a:solidFill>
            <a:srgbClr val="FF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7" name="AutoShape 14"/>
          <p:cNvSpPr>
            <a:spLocks/>
          </p:cNvSpPr>
          <p:nvPr/>
        </p:nvSpPr>
        <p:spPr bwMode="auto">
          <a:xfrm flipH="1">
            <a:off x="3963988" y="3929063"/>
            <a:ext cx="169862" cy="1108075"/>
          </a:xfrm>
          <a:prstGeom prst="rtTriangle">
            <a:avLst/>
          </a:prstGeom>
          <a:solidFill>
            <a:srgbClr val="FF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8" name="Line 15"/>
          <p:cNvSpPr>
            <a:spLocks noChangeShapeType="1"/>
          </p:cNvSpPr>
          <p:nvPr/>
        </p:nvSpPr>
        <p:spPr bwMode="auto">
          <a:xfrm>
            <a:off x="5230813" y="3517900"/>
            <a:ext cx="4445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609" name="Line 16"/>
          <p:cNvSpPr>
            <a:spLocks noChangeShapeType="1"/>
          </p:cNvSpPr>
          <p:nvPr/>
        </p:nvSpPr>
        <p:spPr bwMode="auto">
          <a:xfrm rot="10800000" flipH="1">
            <a:off x="4614863" y="3286125"/>
            <a:ext cx="0" cy="4460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610" name="Rectangle 17"/>
          <p:cNvSpPr>
            <a:spLocks/>
          </p:cNvSpPr>
          <p:nvPr/>
        </p:nvSpPr>
        <p:spPr bwMode="auto">
          <a:xfrm>
            <a:off x="144016" y="980728"/>
            <a:ext cx="2627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en-US" sz="2000" dirty="0" err="1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ToF</a:t>
            </a:r>
            <a:r>
              <a:rPr lang="en-US" sz="2000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: </a:t>
            </a:r>
            <a:r>
              <a:rPr lang="el-GR" sz="2000" dirty="0">
                <a:solidFill>
                  <a:srgbClr val="CC6600"/>
                </a:solidFill>
                <a:ea typeface="MS PGothic" pitchFamily="34" charset="-128"/>
                <a:cs typeface="Arial" pitchFamily="34" charset="0"/>
                <a:sym typeface="Helvetica" pitchFamily="34" charset="0"/>
              </a:rPr>
              <a:t>π</a:t>
            </a:r>
            <a:r>
              <a:rPr lang="en-US" sz="2000" i="1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, K</a:t>
            </a:r>
            <a:r>
              <a:rPr lang="en-US" sz="2000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identification,</a:t>
            </a:r>
          </a:p>
          <a:p>
            <a:pPr defTabSz="457200"/>
            <a:r>
              <a:rPr lang="en-US" sz="2000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       t</a:t>
            </a:r>
            <a:r>
              <a:rPr lang="en-US" sz="2000" baseline="-6000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0</a:t>
            </a:r>
            <a:r>
              <a:rPr lang="en-US" sz="2000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, </a:t>
            </a:r>
            <a:r>
              <a:rPr lang="en-US" sz="2000" dirty="0" smtClean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electron</a:t>
            </a:r>
            <a:endParaRPr lang="en-US" sz="2000" dirty="0">
              <a:solidFill>
                <a:srgbClr val="CC66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2000" dirty="0" err="1">
                <a:solidFill>
                  <a:srgbClr val="0099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ECal</a:t>
            </a:r>
            <a:r>
              <a:rPr lang="en-US" sz="2000" dirty="0">
                <a:solidFill>
                  <a:srgbClr val="0099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: electrons and </a:t>
            </a:r>
            <a:r>
              <a:rPr lang="en-US" sz="2000" dirty="0" smtClean="0">
                <a:solidFill>
                  <a:srgbClr val="0099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photons</a:t>
            </a:r>
            <a:endParaRPr lang="en-US" sz="2000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2000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GCT: a compact</a:t>
            </a:r>
          </a:p>
          <a:p>
            <a:pPr defTabSz="457200"/>
            <a:r>
              <a:rPr lang="en-US" sz="2000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tracker with enhanced</a:t>
            </a:r>
          </a:p>
          <a:p>
            <a:pPr defTabSz="457200"/>
            <a:r>
              <a:rPr lang="en-US" sz="2000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electron capability</a:t>
            </a:r>
          </a:p>
          <a:p>
            <a:pPr defTabSz="457200"/>
            <a:r>
              <a:rPr lang="en-US" sz="2000" dirty="0" smtClean="0">
                <a:ea typeface="MS PGothic" pitchFamily="34" charset="-128"/>
                <a:cs typeface="Helvetica" pitchFamily="34" charset="0"/>
                <a:sym typeface="Helvetica" pitchFamily="34" charset="0"/>
              </a:rPr>
              <a:t>-</a:t>
            </a:r>
            <a:r>
              <a:rPr lang="en-US" sz="1600" dirty="0" smtClean="0">
                <a:ea typeface="MS PGothic" pitchFamily="34" charset="-128"/>
                <a:cs typeface="Helvetica" pitchFamily="34" charset="0"/>
                <a:sym typeface="Helvetica" pitchFamily="34" charset="0"/>
              </a:rPr>
              <a:t>Combine </a:t>
            </a:r>
            <a:r>
              <a:rPr lang="en-US" sz="1600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high-threshold (gas</a:t>
            </a:r>
            <a:r>
              <a:rPr lang="en-US" sz="1600" dirty="0" smtClean="0">
                <a:ea typeface="MS PGothic" pitchFamily="34" charset="-128"/>
                <a:cs typeface="Helvetica" pitchFamily="34" charset="0"/>
                <a:sym typeface="Helvetica" pitchFamily="34" charset="0"/>
              </a:rPr>
              <a:t>) Cherenkov </a:t>
            </a:r>
            <a:r>
              <a:rPr lang="en-US" sz="1600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with TPC(-like</a:t>
            </a:r>
            <a:r>
              <a:rPr lang="en-US" sz="1600" dirty="0" smtClean="0">
                <a:ea typeface="MS PGothic" pitchFamily="34" charset="-128"/>
                <a:cs typeface="Helvetica" pitchFamily="34" charset="0"/>
                <a:sym typeface="Helvetica" pitchFamily="34" charset="0"/>
              </a:rPr>
              <a:t>) tracking</a:t>
            </a:r>
            <a:endParaRPr lang="en-US" sz="1600" dirty="0">
              <a:solidFill>
                <a:srgbClr val="0080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2000" dirty="0" err="1" smtClean="0">
                <a:solidFill>
                  <a:srgbClr val="9933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HCal</a:t>
            </a:r>
            <a:r>
              <a:rPr lang="en-US" sz="2000" dirty="0">
                <a:solidFill>
                  <a:srgbClr val="9933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: W powder, spaghetti </a:t>
            </a:r>
            <a:r>
              <a:rPr lang="en-US" sz="2000" dirty="0" smtClean="0">
                <a:solidFill>
                  <a:srgbClr val="9933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calorimeter</a:t>
            </a:r>
            <a:r>
              <a:rPr lang="en-US" sz="2000" dirty="0" smtClean="0">
                <a:solidFill>
                  <a:srgbClr val="008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   </a:t>
            </a:r>
            <a:endParaRPr lang="en-US" sz="2000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2000" dirty="0">
                <a:solidFill>
                  <a:srgbClr val="0000FF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Simulations </a:t>
            </a:r>
            <a:r>
              <a:rPr lang="en-US" sz="2000" dirty="0" smtClean="0">
                <a:solidFill>
                  <a:srgbClr val="0000FF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ahead</a:t>
            </a:r>
            <a:endParaRPr lang="en-US" sz="2000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2000" i="1" dirty="0" smtClean="0">
                <a:solidFill>
                  <a:srgbClr val="FF0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STAR </a:t>
            </a:r>
            <a:r>
              <a:rPr lang="en-US" sz="2000" dirty="0">
                <a:solidFill>
                  <a:srgbClr val="FF0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task force formed</a:t>
            </a:r>
          </a:p>
        </p:txBody>
      </p:sp>
      <p:sp>
        <p:nvSpPr>
          <p:cNvPr id="110611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Evolving from STAR into </a:t>
            </a:r>
            <a:r>
              <a:rPr lang="en-US" sz="3600" i="1" dirty="0" err="1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US" sz="3600" dirty="0" err="1">
                <a:solidFill>
                  <a:srgbClr val="FF0000"/>
                </a:solidFill>
                <a:cs typeface="Arial" pitchFamily="34" charset="0"/>
              </a:rPr>
              <a:t>STAR</a:t>
            </a:r>
            <a:endParaRPr lang="en-US" sz="36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62400" y="812800"/>
            <a:ext cx="3429000" cy="482600"/>
            <a:chOff x="2496" y="512"/>
            <a:chExt cx="2160" cy="304"/>
          </a:xfrm>
        </p:grpSpPr>
        <p:sp>
          <p:nvSpPr>
            <p:cNvPr id="110613" name="Right Arrow 104"/>
            <p:cNvSpPr>
              <a:spLocks noChangeArrowheads="1"/>
            </p:cNvSpPr>
            <p:nvPr/>
          </p:nvSpPr>
          <p:spPr bwMode="auto">
            <a:xfrm>
              <a:off x="2577" y="703"/>
              <a:ext cx="957" cy="113"/>
            </a:xfrm>
            <a:prstGeom prst="rightArrow">
              <a:avLst>
                <a:gd name="adj1" fmla="val 50000"/>
                <a:gd name="adj2" fmla="val 49991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10614" name="TextBox 105"/>
            <p:cNvSpPr txBox="1">
              <a:spLocks noChangeArrowheads="1"/>
            </p:cNvSpPr>
            <p:nvPr/>
          </p:nvSpPr>
          <p:spPr bwMode="auto">
            <a:xfrm>
              <a:off x="2496" y="51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>
                  <a:solidFill>
                    <a:srgbClr val="800000"/>
                  </a:solidFill>
                </a:rPr>
                <a:t>proton/nucleus</a:t>
              </a:r>
            </a:p>
          </p:txBody>
        </p:sp>
        <p:sp>
          <p:nvSpPr>
            <p:cNvPr id="107" name="Right Arrow 106"/>
            <p:cNvSpPr>
              <a:spLocks noChangeArrowheads="1"/>
            </p:cNvSpPr>
            <p:nvPr/>
          </p:nvSpPr>
          <p:spPr bwMode="auto">
            <a:xfrm flipH="1" flipV="1">
              <a:off x="3699" y="696"/>
              <a:ext cx="957" cy="112"/>
            </a:xfrm>
            <a:prstGeom prst="rightArrow">
              <a:avLst>
                <a:gd name="adj1" fmla="val 50000"/>
                <a:gd name="adj2" fmla="val 5043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600">
                <a:solidFill>
                  <a:srgbClr val="191966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728" y="514"/>
              <a:ext cx="628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/>
              <a:r>
                <a:rPr lang="en-US">
                  <a:solidFill>
                    <a:srgbClr val="191966"/>
                  </a:solidFill>
                </a:rPr>
                <a:t>electron</a:t>
              </a:r>
            </a:p>
          </p:txBody>
        </p:sp>
      </p:grp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8610600" y="4038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3300"/>
                </a:solidFill>
              </a:rPr>
              <a:t>HCal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64008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66294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68580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70866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7315200" y="3152775"/>
            <a:ext cx="76200" cy="762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6096000" y="38100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/>
              <a:t>GEM</a:t>
            </a:r>
            <a:r>
              <a:rPr lang="en-US" sz="1600"/>
              <a:t> disks</a:t>
            </a:r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 rot="5400000">
            <a:off x="7277100" y="3033713"/>
            <a:ext cx="15240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5"/>
          <p:cNvSpPr>
            <a:spLocks/>
          </p:cNvSpPr>
          <p:nvPr/>
        </p:nvSpPr>
        <p:spPr bwMode="auto">
          <a:xfrm>
            <a:off x="3400425" y="2933700"/>
            <a:ext cx="481013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b="1">
                <a:solidFill>
                  <a:srgbClr val="009900"/>
                </a:solidFill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ECal</a:t>
            </a:r>
          </a:p>
        </p:txBody>
      </p:sp>
      <p:sp>
        <p:nvSpPr>
          <p:cNvPr id="110626" name="Text Box 34"/>
          <p:cNvSpPr txBox="1">
            <a:spLocks noChangeArrowheads="1"/>
          </p:cNvSpPr>
          <p:nvPr/>
        </p:nvSpPr>
        <p:spPr bwMode="auto">
          <a:xfrm>
            <a:off x="0" y="5157192"/>
            <a:ext cx="5257800" cy="132343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EIC Generic Detector R&amp;D Panel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GCT</a:t>
            </a:r>
            <a:r>
              <a:rPr lang="en-US" sz="2000" dirty="0">
                <a:solidFill>
                  <a:srgbClr val="FF0000"/>
                </a:solidFill>
              </a:rPr>
              <a:t>:  LOI toward multi-institution R&amp;D effort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HCal</a:t>
            </a:r>
            <a:r>
              <a:rPr lang="en-US" sz="2000" dirty="0">
                <a:solidFill>
                  <a:srgbClr val="FF0000"/>
                </a:solidFill>
              </a:rPr>
              <a:t>:   R&amp;D </a:t>
            </a:r>
            <a:r>
              <a:rPr lang="en-US" sz="2000" dirty="0" smtClean="0">
                <a:solidFill>
                  <a:srgbClr val="FF0000"/>
                </a:solidFill>
              </a:rPr>
              <a:t>proposal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TRD+TOF</a:t>
            </a:r>
            <a:r>
              <a:rPr lang="en-US" sz="2000" dirty="0" smtClean="0">
                <a:solidFill>
                  <a:srgbClr val="FF0000"/>
                </a:solidFill>
              </a:rPr>
              <a:t>: R&amp;D proposal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B960-0402-4B3A-8120-B5FD41FF3512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787208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TPC inner sector (</a:t>
            </a:r>
            <a:r>
              <a:rPr lang="en-US" altLang="zh-CN" dirty="0" err="1" smtClean="0"/>
              <a:t>iTPC</a:t>
            </a:r>
            <a:r>
              <a:rPr lang="en-US" altLang="zh-CN" dirty="0" smtClean="0"/>
              <a:t>) upgrade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0620" y="6448251"/>
            <a:ext cx="2133600" cy="365125"/>
          </a:xfrm>
        </p:spPr>
        <p:txBody>
          <a:bodyPr/>
          <a:lstStyle/>
          <a:p>
            <a:fld id="{7B889A9B-C4C1-4CC3-AC2A-3871A13C5A64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4788024" y="4771018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What will benefit from </a:t>
            </a:r>
            <a:r>
              <a:rPr lang="en-US" altLang="zh-CN" dirty="0" err="1" smtClean="0">
                <a:ea typeface="宋体" pitchFamily="2" charset="-122"/>
              </a:rPr>
              <a:t>iTPC</a:t>
            </a:r>
            <a:r>
              <a:rPr lang="en-US" altLang="zh-CN" dirty="0" smtClean="0">
                <a:ea typeface="宋体" pitchFamily="2" charset="-122"/>
              </a:rPr>
              <a:t>?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AA BES-II (fixed-target)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Electron/hadron ID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Extended tracking (1&lt;|</a:t>
            </a:r>
            <a:r>
              <a:rPr lang="en-US" altLang="zh-CN" dirty="0" smtClean="0">
                <a:ea typeface="宋体" pitchFamily="2" charset="-122"/>
                <a:sym typeface="Symbol"/>
              </a:rPr>
              <a:t></a:t>
            </a:r>
            <a:r>
              <a:rPr lang="en-US" altLang="zh-CN" dirty="0" smtClean="0">
                <a:ea typeface="宋体" pitchFamily="2" charset="-122"/>
              </a:rPr>
              <a:t>|&lt;1.5-2) and </a:t>
            </a:r>
            <a:r>
              <a:rPr lang="en-US" altLang="zh-CN" dirty="0" err="1" smtClean="0">
                <a:ea typeface="宋体" pitchFamily="2" charset="-122"/>
              </a:rPr>
              <a:t>dE</a:t>
            </a:r>
            <a:r>
              <a:rPr lang="en-US" altLang="zh-CN" dirty="0" smtClean="0">
                <a:ea typeface="宋体" pitchFamily="2" charset="-122"/>
              </a:rPr>
              <a:t>/</a:t>
            </a:r>
            <a:r>
              <a:rPr lang="en-US" altLang="zh-CN" dirty="0" err="1" smtClean="0">
                <a:ea typeface="宋体" pitchFamily="2" charset="-122"/>
              </a:rPr>
              <a:t>dx</a:t>
            </a:r>
            <a:r>
              <a:rPr lang="en-US" altLang="zh-CN" dirty="0" smtClean="0">
                <a:ea typeface="宋体" pitchFamily="2" charset="-122"/>
              </a:rPr>
              <a:t> capability</a:t>
            </a:r>
          </a:p>
          <a:p>
            <a:pPr lvl="1"/>
            <a:r>
              <a:rPr lang="en-US" altLang="zh-CN" dirty="0" err="1" smtClean="0">
                <a:ea typeface="宋体" pitchFamily="2" charset="-122"/>
              </a:rPr>
              <a:t>Hyperon</a:t>
            </a:r>
            <a:r>
              <a:rPr lang="en-US" altLang="zh-CN" dirty="0" smtClean="0">
                <a:ea typeface="宋体" pitchFamily="2" charset="-122"/>
              </a:rPr>
              <a:t>/exotic particle </a:t>
            </a:r>
            <a:r>
              <a:rPr lang="en-US" altLang="zh-CN" dirty="0" err="1" smtClean="0">
                <a:ea typeface="宋体" pitchFamily="2" charset="-122"/>
              </a:rPr>
              <a:t>reco</a:t>
            </a:r>
            <a:r>
              <a:rPr lang="en-US" altLang="zh-CN" dirty="0" smtClean="0">
                <a:ea typeface="宋体" pitchFamily="2" charset="-122"/>
              </a:rPr>
              <a:t>.</a:t>
            </a: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0469" t="10703" r="4189" b="2139"/>
          <a:stretch>
            <a:fillRect/>
          </a:stretch>
        </p:blipFill>
        <p:spPr bwMode="auto">
          <a:xfrm rot="5400000">
            <a:off x="1214267" y="2961721"/>
            <a:ext cx="2856953" cy="42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35020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ALICE-TPC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7" name="Picture 3" descr="TPC3.0.Sector.ass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2913351" cy="387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52"/>
          <p:cNvPicPr>
            <a:picLocks noChangeAspect="1" noChangeArrowheads="1"/>
          </p:cNvPicPr>
          <p:nvPr/>
        </p:nvPicPr>
        <p:blipFill>
          <a:blip r:embed="rId4" cstate="print"/>
          <a:srcRect t="7941"/>
          <a:stretch>
            <a:fillRect/>
          </a:stretch>
        </p:blipFill>
        <p:spPr bwMode="auto">
          <a:xfrm>
            <a:off x="530964" y="698868"/>
            <a:ext cx="4257060" cy="2955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5400000">
            <a:off x="2583192" y="3392996"/>
            <a:ext cx="792088" cy="288032"/>
          </a:xfrm>
          <a:prstGeom prst="rightArrow">
            <a:avLst>
              <a:gd name="adj1" fmla="val 50000"/>
              <a:gd name="adj2" fmla="val 84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Forward Detector upgrade at STAR crucial for the (polarized) </a:t>
            </a:r>
            <a:r>
              <a:rPr lang="en-US" altLang="zh-CN" dirty="0" smtClean="0"/>
              <a:t>pp/</a:t>
            </a:r>
            <a:r>
              <a:rPr lang="en-US" altLang="zh-CN" dirty="0" err="1" smtClean="0"/>
              <a:t>pA</a:t>
            </a:r>
            <a:r>
              <a:rPr lang="en-US" altLang="zh-CN" dirty="0" smtClean="0"/>
              <a:t>/AA </a:t>
            </a:r>
            <a:r>
              <a:rPr lang="en-US" altLang="zh-CN" dirty="0" smtClean="0"/>
              <a:t>(2017-2020) and future </a:t>
            </a:r>
            <a:r>
              <a:rPr lang="en-US" altLang="zh-CN" dirty="0" err="1" smtClean="0"/>
              <a:t>ep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eA</a:t>
            </a:r>
            <a:r>
              <a:rPr lang="en-US" altLang="zh-CN" dirty="0" smtClean="0"/>
              <a:t> program</a:t>
            </a:r>
          </a:p>
          <a:p>
            <a:r>
              <a:rPr lang="en-US" altLang="zh-CN" dirty="0" smtClean="0"/>
              <a:t>Major components (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. FCS) of forward upgrade progress well. Some upgrade – RICH/pre-shower is currently under consideration/discussion.</a:t>
            </a:r>
          </a:p>
          <a:p>
            <a:r>
              <a:rPr lang="en-US" altLang="zh-CN" dirty="0" smtClean="0"/>
              <a:t>Evolve from conceptual design to more details: physics simulation -&gt; detector requirements, prototype test.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STAR will go </a:t>
            </a:r>
            <a:r>
              <a:rPr lang="en-US" altLang="zh-CN" b="1" dirty="0" smtClean="0">
                <a:solidFill>
                  <a:srgbClr val="0000FF"/>
                </a:solidFill>
              </a:rPr>
              <a:t>FORWARD.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DFD4-9AC9-4C44-8B97-CF5D844AC1CD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Reconstructing </a:t>
            </a:r>
            <a:r>
              <a:rPr lang="en-US" sz="3600" dirty="0" smtClean="0"/>
              <a:t>Inclusive and </a:t>
            </a:r>
            <a:r>
              <a:rPr lang="en-US" sz="3600" dirty="0" err="1" smtClean="0"/>
              <a:t>di</a:t>
            </a:r>
            <a:r>
              <a:rPr lang="en-US" sz="3600" dirty="0" smtClean="0"/>
              <a:t>-Jet at STAR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217020"/>
            <a:ext cx="2158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Data well described by NLO </a:t>
            </a:r>
            <a:r>
              <a:rPr lang="en-US" sz="1600" dirty="0" err="1" smtClean="0"/>
              <a:t>pQCD</a:t>
            </a:r>
            <a:r>
              <a:rPr lang="en-US" sz="1600" dirty="0" smtClean="0"/>
              <a:t> when including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 and underlying event corrections from PYTHIA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 and UE corrections  more significant at low jet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endParaRPr lang="en-US" sz="1600" baseline="-25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67944" y="1011560"/>
            <a:ext cx="2589408" cy="3209528"/>
            <a:chOff x="2699792" y="1196752"/>
            <a:chExt cx="2589408" cy="3209528"/>
          </a:xfrm>
        </p:grpSpPr>
        <p:pic>
          <p:nvPicPr>
            <p:cNvPr id="3" name="Picture 3" descr="s090425_s5100_f007_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196752"/>
              <a:ext cx="2589408" cy="3209528"/>
            </a:xfrm>
            <a:prstGeom prst="rect">
              <a:avLst/>
            </a:prstGeom>
            <a:noFill/>
          </p:spPr>
        </p:pic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988840"/>
              <a:ext cx="9715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s090408_s5100_f013_01_prel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41" y="980728"/>
            <a:ext cx="2543959" cy="3312368"/>
          </a:xfrm>
          <a:prstGeom prst="rect">
            <a:avLst/>
          </a:prstGeom>
          <a:noFill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2520280" cy="30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4221088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The large acceptance of the STAR detector makes it well suited for jet measurements: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1600" dirty="0" smtClean="0"/>
              <a:t>TPC provides excellent charged-particle tracking   and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information over broad range in </a:t>
            </a:r>
            <a:r>
              <a:rPr lang="el-GR" sz="1600" dirty="0" smtClean="0"/>
              <a:t>η</a:t>
            </a:r>
            <a:r>
              <a:rPr lang="en-US" sz="1600" dirty="0" smtClean="0"/>
              <a:t> 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1600" dirty="0" smtClean="0"/>
              <a:t>Extensive EM calorimetry over full 2</a:t>
            </a:r>
            <a:r>
              <a:rPr lang="el-GR" sz="1600" dirty="0" smtClean="0">
                <a:sym typeface="Symbol"/>
              </a:rPr>
              <a:t>π</a:t>
            </a:r>
            <a:r>
              <a:rPr lang="en-US" sz="1600" dirty="0" smtClean="0">
                <a:sym typeface="Symbol"/>
              </a:rPr>
              <a:t> in azimuth and for -1 &lt; </a:t>
            </a:r>
            <a:r>
              <a:rPr lang="el-GR" sz="1600" dirty="0" smtClean="0">
                <a:sym typeface="Symbol"/>
              </a:rPr>
              <a:t>η</a:t>
            </a:r>
            <a:r>
              <a:rPr lang="en-US" sz="1600" dirty="0" smtClean="0">
                <a:sym typeface="Symbol"/>
              </a:rPr>
              <a:t> &lt; 2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Sophisticated multi-level trigger on EMC information at tower and patch scale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Use midpoint cone algorithm</a:t>
            </a:r>
            <a:endParaRPr lang="en-US" sz="1600" dirty="0"/>
          </a:p>
        </p:txBody>
      </p:sp>
      <p:grpSp>
        <p:nvGrpSpPr>
          <p:cNvPr id="17" name="Group 15"/>
          <p:cNvGrpSpPr/>
          <p:nvPr/>
        </p:nvGrpSpPr>
        <p:grpSpPr>
          <a:xfrm>
            <a:off x="2555776" y="952873"/>
            <a:ext cx="1524000" cy="3124199"/>
            <a:chOff x="9601200" y="914400"/>
            <a:chExt cx="2393923" cy="5638799"/>
          </a:xfrm>
        </p:grpSpPr>
        <p:pic>
          <p:nvPicPr>
            <p:cNvPr id="18" name="Picture 20" descr="jet_schematic_seed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20000"/>
            </a:blip>
            <a:srcRect t="6121"/>
            <a:stretch>
              <a:fillRect/>
            </a:stretch>
          </p:blipFill>
          <p:spPr bwMode="auto">
            <a:xfrm>
              <a:off x="9601200" y="914400"/>
              <a:ext cx="2393923" cy="289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jet_schematic_seed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20000"/>
            </a:blip>
            <a:srcRect t="6121"/>
            <a:stretch>
              <a:fillRect/>
            </a:stretch>
          </p:blipFill>
          <p:spPr bwMode="auto">
            <a:xfrm rot="10800000">
              <a:off x="9601200" y="3656012"/>
              <a:ext cx="2393923" cy="289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948264" y="4221088"/>
            <a:ext cx="2195736" cy="23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cs typeface="Arial" charset="0"/>
              </a:rPr>
              <a:t>Reconstructing correlated probes (</a:t>
            </a:r>
            <a:r>
              <a:rPr lang="en-US" sz="1600" dirty="0" err="1" smtClean="0">
                <a:cs typeface="Arial" charset="0"/>
              </a:rPr>
              <a:t>eg</a:t>
            </a:r>
            <a:r>
              <a:rPr lang="en-US" sz="1600" dirty="0" smtClean="0">
                <a:cs typeface="Arial" charset="0"/>
              </a:rPr>
              <a:t>. </a:t>
            </a:r>
            <a:r>
              <a:rPr lang="en-US" sz="1600" dirty="0" err="1" smtClean="0">
                <a:cs typeface="Arial" charset="0"/>
              </a:rPr>
              <a:t>di</a:t>
            </a:r>
            <a:r>
              <a:rPr lang="en-US" sz="1600" dirty="0" smtClean="0">
                <a:cs typeface="Arial" charset="0"/>
              </a:rPr>
              <a:t>-jet, γ-jet) provides information on initial state </a:t>
            </a:r>
            <a:r>
              <a:rPr lang="en-US" sz="1600" dirty="0" err="1" smtClean="0">
                <a:cs typeface="Arial" charset="0"/>
              </a:rPr>
              <a:t>partonic</a:t>
            </a:r>
            <a:r>
              <a:rPr lang="en-US" sz="1600" dirty="0" smtClean="0">
                <a:cs typeface="Arial" charset="0"/>
              </a:rPr>
              <a:t>  kinematics at LO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cs typeface="Arial" charset="0"/>
              </a:rPr>
              <a:t>This allows for constraints on the </a:t>
            </a:r>
            <a:r>
              <a:rPr lang="en-US" sz="1600" dirty="0">
                <a:cs typeface="Arial" charset="0"/>
              </a:rPr>
              <a:t>shape of </a:t>
            </a:r>
            <a:r>
              <a:rPr lang="el-GR" sz="1600" dirty="0">
                <a:cs typeface="Arial" charset="0"/>
              </a:rPr>
              <a:t>Δ</a:t>
            </a:r>
            <a:r>
              <a:rPr lang="en-US" sz="1600" i="1" dirty="0">
                <a:cs typeface="Arial" charset="0"/>
              </a:rPr>
              <a:t>g</a:t>
            </a:r>
            <a:r>
              <a:rPr lang="en-US" sz="1600" dirty="0">
                <a:cs typeface="Arial" charset="0"/>
              </a:rPr>
              <a:t>(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dirty="0">
                <a:cs typeface="Arial" charset="0"/>
              </a:rPr>
              <a:t>)</a:t>
            </a:r>
            <a:r>
              <a:rPr lang="en-US" sz="1600" b="0" dirty="0">
                <a:cs typeface="Arial" charset="0"/>
              </a:rPr>
              <a:t> </a:t>
            </a:r>
            <a:endParaRPr lang="el-GR" sz="1600" b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5"/>
            <a:ext cx="40357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4048" y="980728"/>
            <a:ext cx="3292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2009 results are a factor of 3 or greater more precise than 2006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Data falls between predictions from </a:t>
            </a:r>
            <a:r>
              <a:rPr lang="en-US" sz="2200" b="1" dirty="0" smtClean="0">
                <a:solidFill>
                  <a:srgbClr val="008000"/>
                </a:solidFill>
              </a:rPr>
              <a:t>DSSV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GRSV-STD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Recent Inclusive and </a:t>
            </a:r>
            <a:r>
              <a:rPr lang="en-US" sz="4400" dirty="0" err="1" smtClean="0"/>
              <a:t>di</a:t>
            </a:r>
            <a:r>
              <a:rPr lang="en-US" sz="4400" dirty="0" smtClean="0"/>
              <a:t>-Jet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4" descr="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8172400" cy="2860340"/>
          </a:xfrm>
          <a:prstGeom prst="rect">
            <a:avLst/>
          </a:prstGeom>
          <a:noFill/>
        </p:spPr>
      </p:pic>
      <p:pic>
        <p:nvPicPr>
          <p:cNvPr id="9" name="Picture 5" descr="s090408_s5100_f013_01_prelim"/>
          <p:cNvPicPr>
            <a:picLocks noChangeAspect="1" noChangeArrowheads="1"/>
          </p:cNvPicPr>
          <p:nvPr/>
        </p:nvPicPr>
        <p:blipFill>
          <a:blip r:embed="rId5" cstate="print"/>
          <a:srcRect l="57771" t="25676" r="7038" b="62162"/>
          <a:stretch>
            <a:fillRect/>
          </a:stretch>
        </p:blipFill>
        <p:spPr bwMode="auto">
          <a:xfrm>
            <a:off x="6732240" y="3874696"/>
            <a:ext cx="1224136" cy="550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 dirty="0">
              <a:latin typeface="Calibri" pitchFamily="34" charset="0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 l="17188" t="26000" r="3906" b="8667"/>
          <a:stretch>
            <a:fillRect/>
          </a:stretch>
        </p:blipFill>
        <p:spPr bwMode="auto">
          <a:xfrm>
            <a:off x="0" y="1052737"/>
            <a:ext cx="4499992" cy="21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44958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endParaRPr lang="en-US" sz="2000" b="1" dirty="0" smtClean="0">
              <a:solidFill>
                <a:srgbClr val="A43D3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2400"/>
            <a:ext cx="82444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Future Inclusive and </a:t>
            </a:r>
            <a:r>
              <a:rPr lang="en-US" sz="4000" dirty="0" err="1" smtClean="0"/>
              <a:t>di</a:t>
            </a:r>
            <a:r>
              <a:rPr lang="en-US" sz="4000" dirty="0" smtClean="0"/>
              <a:t>-Jet Sensitivity</a:t>
            </a:r>
            <a:endParaRPr lang="en-US" sz="4000" dirty="0"/>
          </a:p>
        </p:txBody>
      </p:sp>
      <p:pic>
        <p:nvPicPr>
          <p:cNvPr id="11" name="Picture 4" descr="ALL_500GeV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572000" cy="443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88024" y="5589240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Projected Stat. Uncertainty: 50% </a:t>
            </a:r>
            <a:r>
              <a:rPr lang="en-US" sz="2000" dirty="0" err="1" smtClean="0"/>
              <a:t>Pol</a:t>
            </a:r>
            <a:r>
              <a:rPr lang="en-US" sz="2000" dirty="0" smtClean="0"/>
              <a:t> 390 pb</a:t>
            </a:r>
            <a:r>
              <a:rPr lang="en-US" sz="2000" baseline="30000" dirty="0" smtClean="0"/>
              <a:t>-1</a:t>
            </a:r>
            <a:r>
              <a:rPr lang="en-US" altLang="zh-CN" sz="2000" dirty="0" smtClean="0"/>
              <a:t>, 600 pb</a:t>
            </a:r>
            <a:r>
              <a:rPr lang="en-US" altLang="zh-CN" sz="2000" baseline="30000" dirty="0" smtClean="0"/>
              <a:t>-1</a:t>
            </a:r>
            <a:r>
              <a:rPr lang="en-US" altLang="zh-CN" sz="2000" dirty="0" smtClean="0"/>
              <a:t> delivered </a:t>
            </a:r>
            <a:endParaRPr lang="en-US" sz="2000" baseline="30000" dirty="0"/>
          </a:p>
        </p:txBody>
      </p:sp>
      <p:sp>
        <p:nvSpPr>
          <p:cNvPr id="16" name="Content Placeholder 18"/>
          <p:cNvSpPr txBox="1">
            <a:spLocks/>
          </p:cNvSpPr>
          <p:nvPr/>
        </p:nvSpPr>
        <p:spPr>
          <a:xfrm>
            <a:off x="179512" y="3301008"/>
            <a:ext cx="4248472" cy="322433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running at 200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expected to significantly reduce uncertainties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Inclusive and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-jet A</a:t>
            </a:r>
            <a:r>
              <a:rPr kumimoji="0" lang="en-US" altLang="zh-CN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500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energies give access to lower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zh-CN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 A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smaller than 200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Projections shown are purely statistical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jets in EEMC region sensitive to even lower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zh-CN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RHIC:  eight key unanswered questions</a:t>
            </a:r>
          </a:p>
        </p:txBody>
      </p:sp>
      <p:pic>
        <p:nvPicPr>
          <p:cNvPr id="116742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4401" r="18903" b="800"/>
          <a:stretch>
            <a:fillRect/>
          </a:stretch>
        </p:blipFill>
        <p:spPr bwMode="auto">
          <a:xfrm>
            <a:off x="152400" y="1230313"/>
            <a:ext cx="403701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TextBox 9"/>
          <p:cNvSpPr txBox="1">
            <a:spLocks noChangeArrowheads="1"/>
          </p:cNvSpPr>
          <p:nvPr/>
        </p:nvSpPr>
        <p:spPr bwMode="auto">
          <a:xfrm>
            <a:off x="228600" y="76835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0033CC"/>
                </a:solidFill>
              </a:rPr>
              <a:t>Hot QCD Matter</a:t>
            </a:r>
          </a:p>
        </p:txBody>
      </p:sp>
      <p:pic>
        <p:nvPicPr>
          <p:cNvPr id="116745" name="Picture 10"/>
          <p:cNvPicPr>
            <a:picLocks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1211263"/>
            <a:ext cx="255905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16746" name="Picture 13" descr="phase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263" y="3352800"/>
            <a:ext cx="3267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TextBox 12"/>
          <p:cNvSpPr txBox="1">
            <a:spLocks noChangeArrowheads="1"/>
          </p:cNvSpPr>
          <p:nvPr/>
        </p:nvSpPr>
        <p:spPr bwMode="auto">
          <a:xfrm>
            <a:off x="5029200" y="750888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>
                <a:solidFill>
                  <a:srgbClr val="0033CC"/>
                </a:solidFill>
              </a:rPr>
              <a:t>Partonic structure</a:t>
            </a:r>
          </a:p>
        </p:txBody>
      </p:sp>
      <p:sp>
        <p:nvSpPr>
          <p:cNvPr id="116748" name="TextBox 13"/>
          <p:cNvSpPr txBox="1">
            <a:spLocks noChangeArrowheads="1"/>
          </p:cNvSpPr>
          <p:nvPr/>
        </p:nvSpPr>
        <p:spPr bwMode="auto">
          <a:xfrm>
            <a:off x="5029200" y="2362200"/>
            <a:ext cx="4049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000" dirty="0">
                <a:solidFill>
                  <a:srgbClr val="006600"/>
                </a:solidFill>
              </a:rPr>
              <a:t>6:  Spin structure of the nucleon</a:t>
            </a:r>
          </a:p>
          <a:p>
            <a:pPr algn="l" defTabSz="457200"/>
            <a:r>
              <a:rPr lang="en-US" sz="2000" dirty="0">
                <a:solidFill>
                  <a:srgbClr val="006600"/>
                </a:solidFill>
              </a:rPr>
              <a:t>7:  How to go beyond leading twist</a:t>
            </a:r>
          </a:p>
          <a:p>
            <a:pPr algn="l" defTabSz="457200"/>
            <a:r>
              <a:rPr lang="en-US" sz="2000" dirty="0">
                <a:solidFill>
                  <a:srgbClr val="006600"/>
                </a:solidFill>
              </a:rPr>
              <a:t>    and collinear factorization?</a:t>
            </a:r>
          </a:p>
        </p:txBody>
      </p:sp>
      <p:sp>
        <p:nvSpPr>
          <p:cNvPr id="116749" name="TextBox 14"/>
          <p:cNvSpPr txBox="1">
            <a:spLocks noChangeArrowheads="1"/>
          </p:cNvSpPr>
          <p:nvPr/>
        </p:nvSpPr>
        <p:spPr bwMode="auto">
          <a:xfrm>
            <a:off x="5029200" y="5791200"/>
            <a:ext cx="353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solidFill>
                  <a:srgbClr val="0000FF"/>
                </a:solidFill>
              </a:rPr>
              <a:t>8:  What are the properties of </a:t>
            </a:r>
          </a:p>
          <a:p>
            <a:pPr defTabSz="457200"/>
            <a:r>
              <a:rPr lang="en-US" sz="2000">
                <a:solidFill>
                  <a:srgbClr val="0000FF"/>
                </a:solidFill>
              </a:rPr>
              <a:t>	cold nuclear matter?</a:t>
            </a:r>
          </a:p>
        </p:txBody>
      </p:sp>
      <p:sp>
        <p:nvSpPr>
          <p:cNvPr id="116743" name="TextBox 8"/>
          <p:cNvSpPr txBox="1">
            <a:spLocks noChangeArrowheads="1"/>
          </p:cNvSpPr>
          <p:nvPr/>
        </p:nvSpPr>
        <p:spPr bwMode="auto">
          <a:xfrm>
            <a:off x="190500" y="4572000"/>
            <a:ext cx="507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1:  Properties of the </a:t>
            </a:r>
            <a:r>
              <a:rPr lang="en-US" sz="2000" dirty="0" err="1">
                <a:solidFill>
                  <a:srgbClr val="0000FF"/>
                </a:solidFill>
              </a:rPr>
              <a:t>sQGP</a:t>
            </a:r>
            <a:endParaRPr lang="en-US" sz="2000" dirty="0">
              <a:solidFill>
                <a:srgbClr val="0000FF"/>
              </a:solidFill>
            </a:endParaRP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2:  Mechanism of energy loss: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	     weak or strong coupling?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3:  Is there a critical point, and if so, where?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4:  Novel symmetry properties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5:  Exotic particles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D6D-C380-4A82-8D34-289518520548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STAR W A</a:t>
            </a:r>
            <a:r>
              <a:rPr lang="en-US" baseline="-25000" dirty="0" smtClean="0"/>
              <a:t>L </a:t>
            </a:r>
            <a:r>
              <a:rPr lang="en-US" altLang="zh-CN" dirty="0" smtClean="0"/>
              <a:t>- </a:t>
            </a:r>
            <a:r>
              <a:rPr lang="en-US" altLang="zh-CN" sz="3600" dirty="0" smtClean="0"/>
              <a:t>Probing the Sea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5301208"/>
            <a:ext cx="4229472" cy="115212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400" dirty="0" smtClean="0"/>
              <a:t>At forward/backward rapidity there is increased sensitivity to single quark flavor </a:t>
            </a:r>
            <a:endParaRPr lang="en-US" sz="2400" dirty="0"/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2239144" cy="528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4211960" y="3573016"/>
            <a:ext cx="4191000" cy="1368152"/>
            <a:chOff x="4892040" y="2667000"/>
            <a:chExt cx="4191000" cy="1346200"/>
          </a:xfrm>
        </p:grpSpPr>
        <p:sp>
          <p:nvSpPr>
            <p:cNvPr id="9" name="Rectangle 22"/>
            <p:cNvSpPr>
              <a:spLocks/>
            </p:cNvSpPr>
            <p:nvPr/>
          </p:nvSpPr>
          <p:spPr bwMode="auto">
            <a:xfrm>
              <a:off x="5678488" y="2679700"/>
              <a:ext cx="2659062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/>
              <a:r>
                <a:rPr lang="en-US" sz="2400">
                  <a:latin typeface="Arial" charset="0"/>
                  <a:cs typeface="Arial" charset="0"/>
                  <a:sym typeface="Arial" charset="0"/>
                </a:rPr>
                <a:t>STAR Run 9 Result</a:t>
              </a:r>
            </a:p>
          </p:txBody>
        </p:sp>
        <p:sp>
          <p:nvSpPr>
            <p:cNvPr id="10" name="AutoShape 23"/>
            <p:cNvSpPr>
              <a:spLocks/>
            </p:cNvSpPr>
            <p:nvPr/>
          </p:nvSpPr>
          <p:spPr bwMode="auto">
            <a:xfrm>
              <a:off x="4892040" y="2667000"/>
              <a:ext cx="4191000" cy="1346200"/>
            </a:xfrm>
            <a:prstGeom prst="roundRect">
              <a:avLst>
                <a:gd name="adj" fmla="val 8519"/>
              </a:avLst>
            </a:prstGeom>
            <a:noFill/>
            <a:ln w="25400">
              <a:solidFill>
                <a:srgbClr val="0044F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aphicFrame>
          <p:nvGraphicFramePr>
            <p:cNvPr id="12" name="Object 28"/>
            <p:cNvGraphicFramePr>
              <a:graphicFrameLocks noChangeAspect="1"/>
            </p:cNvGraphicFramePr>
            <p:nvPr/>
          </p:nvGraphicFramePr>
          <p:xfrm>
            <a:off x="5105400" y="3165056"/>
            <a:ext cx="3886200" cy="706438"/>
          </p:xfrm>
          <a:graphic>
            <a:graphicData uri="http://schemas.openxmlformats.org/presentationml/2006/ole">
              <p:oleObj spid="_x0000_s67586" name="Equation" r:id="rId4" imgW="2514600" imgH="457200" progId="Equation.3">
                <p:embed/>
              </p:oleObj>
            </a:graphicData>
          </a:graphic>
        </p:graphicFrame>
      </p:grpSp>
      <p:grpSp>
        <p:nvGrpSpPr>
          <p:cNvPr id="5" name="Group 22"/>
          <p:cNvGrpSpPr>
            <a:grpSpLocks noChangeAspect="1"/>
          </p:cNvGrpSpPr>
          <p:nvPr/>
        </p:nvGrpSpPr>
        <p:grpSpPr>
          <a:xfrm>
            <a:off x="251520" y="3024046"/>
            <a:ext cx="3903687" cy="3536477"/>
            <a:chOff x="45720" y="1219200"/>
            <a:chExt cx="5288280" cy="4790823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1219200"/>
              <a:ext cx="4495800" cy="479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6"/>
            <p:cNvGrpSpPr/>
            <p:nvPr/>
          </p:nvGrpSpPr>
          <p:grpSpPr>
            <a:xfrm>
              <a:off x="45720" y="2819400"/>
              <a:ext cx="868680" cy="901700"/>
              <a:chOff x="282165" y="4202113"/>
              <a:chExt cx="1259039" cy="1472198"/>
            </a:xfrm>
          </p:grpSpPr>
          <p:pic>
            <p:nvPicPr>
              <p:cNvPr id="15" name="Picture 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1665" t="275" r="31833" b="354"/>
              <a:stretch>
                <a:fillRect/>
              </a:stretch>
            </p:blipFill>
            <p:spPr bwMode="auto">
              <a:xfrm>
                <a:off x="282165" y="4699757"/>
                <a:ext cx="634999" cy="914400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prstDash val="solid"/>
                <a:miter lim="800000"/>
                <a:headEnd/>
                <a:tailEnd/>
              </a:ln>
            </p:spPr>
          </p:pic>
          <p:sp>
            <p:nvSpPr>
              <p:cNvPr id="16" name="Line 32"/>
              <p:cNvSpPr>
                <a:spLocks noChangeShapeType="1"/>
              </p:cNvSpPr>
              <p:nvPr/>
            </p:nvSpPr>
            <p:spPr bwMode="auto">
              <a:xfrm>
                <a:off x="1541204" y="4202113"/>
                <a:ext cx="0" cy="1472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4495800" y="4876801"/>
              <a:ext cx="838200" cy="746123"/>
              <a:chOff x="4368401" y="4419603"/>
              <a:chExt cx="1305324" cy="1203322"/>
            </a:xfrm>
          </p:grpSpPr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>
                <a:off x="4368401" y="4419603"/>
                <a:ext cx="0" cy="86025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4899025" y="4429125"/>
                <a:ext cx="774700" cy="1193800"/>
                <a:chOff x="0" y="0"/>
                <a:chExt cx="488" cy="752"/>
              </a:xfrm>
            </p:grpSpPr>
            <p:pic>
              <p:nvPicPr>
                <p:cNvPr id="20" name="Picture 3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49985" r="32739"/>
                <a:stretch>
                  <a:fillRect/>
                </a:stretch>
              </p:blipFill>
              <p:spPr bwMode="auto">
                <a:xfrm>
                  <a:off x="8" y="72"/>
                  <a:ext cx="432" cy="620"/>
                </a:xfrm>
                <a:prstGeom prst="rect">
                  <a:avLst/>
                </a:prstGeom>
                <a:noFill/>
                <a:ln w="25400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</p:pic>
            <p:sp>
              <p:nvSpPr>
                <p:cNvPr id="21" name="Rectangle 36"/>
                <p:cNvSpPr>
                  <a:spLocks/>
                </p:cNvSpPr>
                <p:nvPr/>
              </p:nvSpPr>
              <p:spPr bwMode="auto">
                <a:xfrm>
                  <a:off x="0" y="24"/>
                  <a:ext cx="488" cy="680"/>
                </a:xfrm>
                <a:prstGeom prst="rect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220072" y="486916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PRL </a:t>
            </a:r>
            <a:r>
              <a:rPr lang="en-US" sz="1600" b="1" dirty="0" smtClean="0"/>
              <a:t>106</a:t>
            </a:r>
            <a:r>
              <a:rPr lang="en-US" sz="1600" dirty="0" smtClean="0"/>
              <a:t>, 062002 (2011)</a:t>
            </a:r>
            <a:endParaRPr lang="en-US" sz="1600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" descr="rhic_spin_tools"/>
          <p:cNvPicPr>
            <a:picLocks noChangeAspect="1" noChangeArrowheads="1"/>
          </p:cNvPicPr>
          <p:nvPr/>
        </p:nvPicPr>
        <p:blipFill>
          <a:blip r:embed="rId8" cstate="print"/>
          <a:srcRect l="8235" t="19090" r="58824" b="64546"/>
          <a:stretch>
            <a:fillRect/>
          </a:stretch>
        </p:blipFill>
        <p:spPr bwMode="auto">
          <a:xfrm>
            <a:off x="144016" y="1124744"/>
            <a:ext cx="2987824" cy="1919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196752"/>
            <a:ext cx="2304256" cy="8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508104" y="1124744"/>
            <a:ext cx="3419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1" hangingPunct="1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latin typeface="+mn-lt"/>
              </a:rPr>
              <a:t>Detect Ws through e</a:t>
            </a:r>
            <a:r>
              <a:rPr lang="en-US" sz="2000" baseline="30000" dirty="0" smtClean="0">
                <a:latin typeface="+mn-lt"/>
              </a:rPr>
              <a:t>+</a:t>
            </a:r>
            <a:r>
              <a:rPr lang="en-US" sz="2000" dirty="0" smtClean="0">
                <a:latin typeface="+mn-lt"/>
              </a:rPr>
              <a:t>/e</a:t>
            </a:r>
            <a:r>
              <a:rPr lang="en-US" sz="2000" baseline="30000" dirty="0" smtClean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decay channels</a:t>
            </a:r>
          </a:p>
          <a:p>
            <a:pPr indent="-180000" eaLnBrk="1" hangingPunct="1">
              <a:buFont typeface="Arial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V-A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coupling </a:t>
            </a:r>
            <a:r>
              <a:rPr lang="en-US" sz="2000" dirty="0">
                <a:latin typeface="+mn-lt"/>
              </a:rPr>
              <a:t>leads to perfect spin </a:t>
            </a:r>
            <a:r>
              <a:rPr lang="en-US" sz="2000" dirty="0" smtClean="0">
                <a:latin typeface="+mn-lt"/>
              </a:rPr>
              <a:t>separation</a:t>
            </a:r>
          </a:p>
          <a:p>
            <a:pPr marL="0" lvl="1" indent="-180000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LH quarks and RH anti-quarks</a:t>
            </a:r>
            <a:endParaRPr lang="en-US" sz="2000" dirty="0">
              <a:latin typeface="+mn-lt"/>
            </a:endParaRPr>
          </a:p>
          <a:p>
            <a:pPr indent="-180000" eaLnBrk="1" hangingPunct="1">
              <a:buFont typeface="Arial" charset="0"/>
              <a:buChar char="•"/>
            </a:pPr>
            <a:r>
              <a:rPr lang="en-US" sz="2000" dirty="0">
                <a:latin typeface="+mn-lt"/>
              </a:rPr>
              <a:t> Neutrino helicity gives preferred direction in decay</a:t>
            </a:r>
            <a:endParaRPr lang="en-US" sz="2000" dirty="0">
              <a:solidFill>
                <a:srgbClr val="008E4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339" y="1340768"/>
            <a:ext cx="43529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/>
          <p:nvPr/>
        </p:nvGrpSpPr>
        <p:grpSpPr>
          <a:xfrm>
            <a:off x="4114800" y="838200"/>
            <a:ext cx="4876800" cy="5791200"/>
            <a:chOff x="4267200" y="1295400"/>
            <a:chExt cx="4649787" cy="55626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6610"/>
            <a:stretch>
              <a:fillRect/>
            </a:stretch>
          </p:blipFill>
          <p:spPr bwMode="auto">
            <a:xfrm>
              <a:off x="4267200" y="1295400"/>
              <a:ext cx="4649787" cy="55626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221287" y="2849562"/>
              <a:ext cx="2971800" cy="317500"/>
              <a:chOff x="0" y="0"/>
              <a:chExt cx="1872" cy="200"/>
            </a:xfrm>
          </p:grpSpPr>
          <p:sp>
            <p:nvSpPr>
              <p:cNvPr id="10" name="Rectangle 10"/>
              <p:cNvSpPr>
                <a:spLocks/>
              </p:cNvSpPr>
              <p:nvPr/>
            </p:nvSpPr>
            <p:spPr bwMode="auto">
              <a:xfrm>
                <a:off x="0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" name="Rectangle 11"/>
              <p:cNvSpPr>
                <a:spLocks/>
              </p:cNvSpPr>
              <p:nvPr/>
            </p:nvSpPr>
            <p:spPr bwMode="auto">
              <a:xfrm>
                <a:off x="1808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4992687" y="4500562"/>
              <a:ext cx="3416300" cy="850900"/>
              <a:chOff x="0" y="0"/>
              <a:chExt cx="2152" cy="536"/>
            </a:xfrm>
          </p:grpSpPr>
          <p:sp>
            <p:nvSpPr>
              <p:cNvPr id="13" name="Rectangle 13"/>
              <p:cNvSpPr>
                <a:spLocks/>
              </p:cNvSpPr>
              <p:nvPr/>
            </p:nvSpPr>
            <p:spPr bwMode="auto">
              <a:xfrm>
                <a:off x="2088" y="8"/>
                <a:ext cx="64" cy="528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/>
              </p:cNvSpPr>
              <p:nvPr/>
            </p:nvSpPr>
            <p:spPr bwMode="auto">
              <a:xfrm>
                <a:off x="0" y="0"/>
                <a:ext cx="64" cy="528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15"/>
              <p:cNvSpPr>
                <a:spLocks/>
              </p:cNvSpPr>
              <p:nvPr/>
            </p:nvSpPr>
            <p:spPr bwMode="auto">
              <a:xfrm>
                <a:off x="288" y="16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/>
              </p:cNvSpPr>
              <p:nvPr/>
            </p:nvSpPr>
            <p:spPr bwMode="auto">
              <a:xfrm>
                <a:off x="1808" y="168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5221287" y="2189162"/>
              <a:ext cx="762000" cy="317500"/>
              <a:chOff x="0" y="0"/>
              <a:chExt cx="480" cy="200"/>
            </a:xfrm>
          </p:grpSpPr>
          <p:sp>
            <p:nvSpPr>
              <p:cNvPr id="18" name="Rectangle 18"/>
              <p:cNvSpPr>
                <a:spLocks/>
              </p:cNvSpPr>
              <p:nvPr/>
            </p:nvSpPr>
            <p:spPr bwMode="auto">
              <a:xfrm>
                <a:off x="0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/>
              </p:cNvSpPr>
              <p:nvPr/>
            </p:nvSpPr>
            <p:spPr bwMode="auto">
              <a:xfrm>
                <a:off x="39" y="4"/>
                <a:ext cx="441" cy="1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/>
                <a:r>
                  <a:rPr lang="en-US" sz="1400">
                    <a:solidFill>
                      <a:srgbClr val="000000"/>
                    </a:solidFill>
                    <a:cs typeface="Times New Roman" charset="0"/>
                  </a:rPr>
                  <a:t>S/B = 5</a:t>
                </a: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STAR W Measurements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4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05200"/>
            <a:ext cx="2768600" cy="31242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533400" y="3505200"/>
            <a:ext cx="3581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114800" cy="5105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 smtClean="0"/>
              <a:t>Forward GEM Tracker upgrade</a:t>
            </a:r>
          </a:p>
          <a:p>
            <a:pPr lvl="1"/>
            <a:r>
              <a:rPr lang="en-US" sz="2200" dirty="0" smtClean="0"/>
              <a:t>6 light-weight triple-GEM disks using industrially produced GEM foils</a:t>
            </a:r>
          </a:p>
          <a:p>
            <a:pPr lvl="1"/>
            <a:r>
              <a:rPr lang="en-US" sz="2200" dirty="0" smtClean="0"/>
              <a:t>Partial Installation for 2012</a:t>
            </a:r>
            <a:endParaRPr lang="en-US" b="1" dirty="0" smtClean="0"/>
          </a:p>
          <a:p>
            <a:r>
              <a:rPr lang="en-US" b="1" dirty="0" smtClean="0"/>
              <a:t>Multi-year program </a:t>
            </a:r>
          </a:p>
          <a:p>
            <a:pPr lvl="1"/>
            <a:r>
              <a:rPr lang="en-US" sz="2200" dirty="0" smtClean="0"/>
              <a:t>L ≈ 300 pb</a:t>
            </a:r>
            <a:r>
              <a:rPr lang="en-US" sz="2200" baseline="30000" dirty="0" smtClean="0"/>
              <a:t>-1</a:t>
            </a:r>
          </a:p>
          <a:p>
            <a:pPr lvl="1"/>
            <a:r>
              <a:rPr lang="en-US" sz="2200" dirty="0" smtClean="0"/>
              <a:t>P ≈ 70%</a:t>
            </a:r>
          </a:p>
          <a:p>
            <a:pPr lvl="1"/>
            <a:r>
              <a:rPr lang="en-US" sz="2200" dirty="0" smtClean="0"/>
              <a:t>Significant constraints on the polarized anti-quark sea distributions</a:t>
            </a:r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685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Mechanism for Large Transverse Spin Effects</a:t>
            </a:r>
            <a:endParaRPr lang="en-US" sz="3400" dirty="0"/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4572000" y="980728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</a:rPr>
              <a:t>Collins mechanism:</a:t>
            </a:r>
            <a:r>
              <a:rPr lang="en-US" sz="2400" b="1" dirty="0"/>
              <a:t> </a:t>
            </a:r>
            <a:r>
              <a:rPr lang="en-US" sz="2400" b="0" dirty="0"/>
              <a:t>asymmetry in the forward jet fragmentation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228600" y="980728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Sivers</a:t>
            </a:r>
            <a:r>
              <a:rPr lang="en-US" sz="2400" b="1" dirty="0">
                <a:solidFill>
                  <a:srgbClr val="0000CC"/>
                </a:solidFill>
              </a:rPr>
              <a:t> mechanism: </a:t>
            </a:r>
            <a:r>
              <a:rPr lang="en-US" sz="2400" b="0" dirty="0"/>
              <a:t>asymmetry in </a:t>
            </a:r>
            <a:r>
              <a:rPr lang="en-US" sz="2400" b="0" dirty="0" smtClean="0"/>
              <a:t>production of forward </a:t>
            </a:r>
            <a:r>
              <a:rPr lang="en-US" sz="2400" b="0" dirty="0"/>
              <a:t>jet or 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0" dirty="0"/>
              <a:t> </a:t>
            </a:r>
            <a:endParaRPr lang="en-US" sz="2400" b="0" dirty="0">
              <a:latin typeface="Symbol" pitchFamily="18" charset="2"/>
            </a:endParaRPr>
          </a:p>
        </p:txBody>
      </p:sp>
      <p:sp>
        <p:nvSpPr>
          <p:cNvPr id="658437" name="Line 5"/>
          <p:cNvSpPr>
            <a:spLocks noChangeShapeType="1"/>
          </p:cNvSpPr>
          <p:nvPr/>
        </p:nvSpPr>
        <p:spPr bwMode="auto">
          <a:xfrm>
            <a:off x="381000" y="2497525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8" name="Line 6"/>
          <p:cNvSpPr>
            <a:spLocks noChangeShapeType="1"/>
          </p:cNvSpPr>
          <p:nvPr/>
        </p:nvSpPr>
        <p:spPr bwMode="auto">
          <a:xfrm flipV="1">
            <a:off x="685800" y="2345125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457200" y="19641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40" name="Line 8"/>
          <p:cNvSpPr>
            <a:spLocks noChangeShapeType="1"/>
          </p:cNvSpPr>
          <p:nvPr/>
        </p:nvSpPr>
        <p:spPr bwMode="auto">
          <a:xfrm flipV="1">
            <a:off x="384175" y="2481650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990600" y="21927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k</a:t>
            </a:r>
            <a:r>
              <a:rPr lang="en-US" sz="2000" baseline="-25000">
                <a:solidFill>
                  <a:srgbClr val="006600"/>
                </a:solidFill>
              </a:rPr>
              <a:t>T,q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658442" name="Line 10"/>
          <p:cNvSpPr>
            <a:spLocks noChangeShapeType="1"/>
          </p:cNvSpPr>
          <p:nvPr/>
        </p:nvSpPr>
        <p:spPr bwMode="auto">
          <a:xfrm>
            <a:off x="3124200" y="318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3" name="Line 11"/>
          <p:cNvSpPr>
            <a:spLocks noChangeShapeType="1"/>
          </p:cNvSpPr>
          <p:nvPr/>
        </p:nvSpPr>
        <p:spPr bwMode="auto">
          <a:xfrm>
            <a:off x="1752600" y="3107125"/>
            <a:ext cx="1600200" cy="3048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4" name="Line 12"/>
          <p:cNvSpPr>
            <a:spLocks noChangeShapeType="1"/>
          </p:cNvSpPr>
          <p:nvPr/>
        </p:nvSpPr>
        <p:spPr bwMode="auto">
          <a:xfrm>
            <a:off x="3352800" y="3411925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5" name="Line 13"/>
          <p:cNvSpPr>
            <a:spLocks noChangeShapeType="1"/>
          </p:cNvSpPr>
          <p:nvPr/>
        </p:nvSpPr>
        <p:spPr bwMode="auto">
          <a:xfrm rot="2215248" flipV="1">
            <a:off x="3360738" y="3380175"/>
            <a:ext cx="98425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6" name="Line 14"/>
          <p:cNvSpPr>
            <a:spLocks noChangeShapeType="1"/>
          </p:cNvSpPr>
          <p:nvPr/>
        </p:nvSpPr>
        <p:spPr bwMode="auto">
          <a:xfrm rot="1381992">
            <a:off x="1625600" y="3418275"/>
            <a:ext cx="1600200" cy="3048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7" name="Line 15"/>
          <p:cNvSpPr>
            <a:spLocks noChangeShapeType="1"/>
          </p:cNvSpPr>
          <p:nvPr/>
        </p:nvSpPr>
        <p:spPr bwMode="auto">
          <a:xfrm rot="1381992">
            <a:off x="3041650" y="4232663"/>
            <a:ext cx="1074738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8" name="Line 16"/>
          <p:cNvSpPr>
            <a:spLocks noChangeShapeType="1"/>
          </p:cNvSpPr>
          <p:nvPr/>
        </p:nvSpPr>
        <p:spPr bwMode="auto">
          <a:xfrm rot="3597241" flipV="1">
            <a:off x="3009900" y="4175513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9" name="Line 17"/>
          <p:cNvSpPr>
            <a:spLocks noChangeShapeType="1"/>
          </p:cNvSpPr>
          <p:nvPr/>
        </p:nvSpPr>
        <p:spPr bwMode="auto">
          <a:xfrm rot="-10800000">
            <a:off x="1752600" y="3107125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0" name="Text Box 18"/>
          <p:cNvSpPr txBox="1">
            <a:spLocks noChangeArrowheads="1"/>
          </p:cNvSpPr>
          <p:nvPr/>
        </p:nvSpPr>
        <p:spPr bwMode="auto">
          <a:xfrm>
            <a:off x="762000" y="27451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658451" name="Text Box 19"/>
          <p:cNvSpPr txBox="1">
            <a:spLocks noChangeArrowheads="1"/>
          </p:cNvSpPr>
          <p:nvPr/>
        </p:nvSpPr>
        <p:spPr bwMode="auto">
          <a:xfrm>
            <a:off x="2971800" y="3411925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658452" name="Line 20"/>
          <p:cNvSpPr>
            <a:spLocks noChangeShapeType="1"/>
          </p:cNvSpPr>
          <p:nvPr/>
        </p:nvSpPr>
        <p:spPr bwMode="auto">
          <a:xfrm>
            <a:off x="4724400" y="2497525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3" name="Line 21"/>
          <p:cNvSpPr>
            <a:spLocks noChangeShapeType="1"/>
          </p:cNvSpPr>
          <p:nvPr/>
        </p:nvSpPr>
        <p:spPr bwMode="auto">
          <a:xfrm flipV="1">
            <a:off x="5029200" y="2345125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4" name="Text Box 22"/>
          <p:cNvSpPr txBox="1">
            <a:spLocks noChangeArrowheads="1"/>
          </p:cNvSpPr>
          <p:nvPr/>
        </p:nvSpPr>
        <p:spPr bwMode="auto">
          <a:xfrm>
            <a:off x="4800600" y="19641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55" name="Line 23"/>
          <p:cNvSpPr>
            <a:spLocks noChangeShapeType="1"/>
          </p:cNvSpPr>
          <p:nvPr/>
        </p:nvSpPr>
        <p:spPr bwMode="auto">
          <a:xfrm rot="20678397" flipV="1">
            <a:off x="7620000" y="4173925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6" name="Line 24"/>
          <p:cNvSpPr>
            <a:spLocks noChangeShapeType="1"/>
          </p:cNvSpPr>
          <p:nvPr/>
        </p:nvSpPr>
        <p:spPr bwMode="auto">
          <a:xfrm>
            <a:off x="7467600" y="318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7" name="Line 25"/>
          <p:cNvSpPr>
            <a:spLocks noChangeShapeType="1"/>
          </p:cNvSpPr>
          <p:nvPr/>
        </p:nvSpPr>
        <p:spPr bwMode="auto">
          <a:xfrm>
            <a:off x="6096000" y="3107125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8" name="Line 26"/>
          <p:cNvSpPr>
            <a:spLocks noChangeShapeType="1"/>
          </p:cNvSpPr>
          <p:nvPr/>
        </p:nvSpPr>
        <p:spPr bwMode="auto">
          <a:xfrm>
            <a:off x="7696200" y="3411925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9" name="Line 27"/>
          <p:cNvSpPr>
            <a:spLocks noChangeShapeType="1"/>
          </p:cNvSpPr>
          <p:nvPr/>
        </p:nvSpPr>
        <p:spPr bwMode="auto">
          <a:xfrm rot="2215248" flipV="1">
            <a:off x="7704138" y="3380175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0" name="Line 28"/>
          <p:cNvSpPr>
            <a:spLocks noChangeShapeType="1"/>
          </p:cNvSpPr>
          <p:nvPr/>
        </p:nvSpPr>
        <p:spPr bwMode="auto">
          <a:xfrm rot="1381992">
            <a:off x="5969000" y="3418275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1" name="Line 29"/>
          <p:cNvSpPr>
            <a:spLocks noChangeShapeType="1"/>
          </p:cNvSpPr>
          <p:nvPr/>
        </p:nvSpPr>
        <p:spPr bwMode="auto">
          <a:xfrm rot="1381992">
            <a:off x="7385050" y="4232663"/>
            <a:ext cx="1074738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2" name="Line 30"/>
          <p:cNvSpPr>
            <a:spLocks noChangeShapeType="1"/>
          </p:cNvSpPr>
          <p:nvPr/>
        </p:nvSpPr>
        <p:spPr bwMode="auto">
          <a:xfrm rot="3597241" flipV="1">
            <a:off x="7353300" y="4175513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3" name="Line 31"/>
          <p:cNvSpPr>
            <a:spLocks noChangeShapeType="1"/>
          </p:cNvSpPr>
          <p:nvPr/>
        </p:nvSpPr>
        <p:spPr bwMode="auto">
          <a:xfrm rot="-10800000">
            <a:off x="6096000" y="3107125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4" name="Text Box 32"/>
          <p:cNvSpPr txBox="1">
            <a:spLocks noChangeArrowheads="1"/>
          </p:cNvSpPr>
          <p:nvPr/>
        </p:nvSpPr>
        <p:spPr bwMode="auto">
          <a:xfrm>
            <a:off x="5105400" y="27451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658465" name="Text Box 33"/>
          <p:cNvSpPr txBox="1">
            <a:spLocks noChangeArrowheads="1"/>
          </p:cNvSpPr>
          <p:nvPr/>
        </p:nvSpPr>
        <p:spPr bwMode="auto">
          <a:xfrm>
            <a:off x="7315200" y="3411925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658466" name="Line 34"/>
          <p:cNvSpPr>
            <a:spLocks noChangeShapeType="1"/>
          </p:cNvSpPr>
          <p:nvPr/>
        </p:nvSpPr>
        <p:spPr bwMode="auto">
          <a:xfrm flipV="1">
            <a:off x="6931025" y="3411925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7" name="Text Box 35"/>
          <p:cNvSpPr txBox="1">
            <a:spLocks noChangeArrowheads="1"/>
          </p:cNvSpPr>
          <p:nvPr/>
        </p:nvSpPr>
        <p:spPr bwMode="auto">
          <a:xfrm>
            <a:off x="6705600" y="38691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q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68" name="Text Box 36"/>
          <p:cNvSpPr txBox="1">
            <a:spLocks noChangeArrowheads="1"/>
          </p:cNvSpPr>
          <p:nvPr/>
        </p:nvSpPr>
        <p:spPr bwMode="auto">
          <a:xfrm>
            <a:off x="8229600" y="38691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k</a:t>
            </a:r>
            <a:r>
              <a:rPr lang="en-US" sz="2000" baseline="-25000">
                <a:solidFill>
                  <a:srgbClr val="006600"/>
                </a:solidFill>
              </a:rPr>
              <a:t>T,</a:t>
            </a:r>
            <a:r>
              <a:rPr lang="el-GR" sz="20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658469" name="Text Box 37"/>
          <p:cNvSpPr txBox="1">
            <a:spLocks noChangeArrowheads="1"/>
          </p:cNvSpPr>
          <p:nvPr/>
        </p:nvSpPr>
        <p:spPr bwMode="auto">
          <a:xfrm>
            <a:off x="76200" y="4250125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Sensitive to </a:t>
            </a:r>
            <a:r>
              <a:rPr lang="en-US" b="1" dirty="0">
                <a:solidFill>
                  <a:srgbClr val="0000FF"/>
                </a:solidFill>
              </a:rPr>
              <a:t>proton spin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CC"/>
                </a:solidFill>
              </a:rPr>
              <a:t>– </a:t>
            </a:r>
            <a:r>
              <a:rPr lang="en-US" b="0" dirty="0"/>
              <a:t>parton</a:t>
            </a:r>
            <a:r>
              <a:rPr lang="en-US" b="0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transverse motion </a:t>
            </a:r>
            <a:r>
              <a:rPr lang="en-US" b="0" dirty="0"/>
              <a:t>correlations</a:t>
            </a:r>
          </a:p>
        </p:txBody>
      </p:sp>
      <p:sp>
        <p:nvSpPr>
          <p:cNvPr id="658470" name="Text Box 38"/>
          <p:cNvSpPr txBox="1">
            <a:spLocks noChangeArrowheads="1"/>
          </p:cNvSpPr>
          <p:nvPr/>
        </p:nvSpPr>
        <p:spPr bwMode="auto">
          <a:xfrm>
            <a:off x="5181600" y="4218375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Sensitive to </a:t>
            </a:r>
            <a:r>
              <a:rPr lang="en-US" b="1" dirty="0">
                <a:solidFill>
                  <a:srgbClr val="0000FF"/>
                </a:solidFill>
              </a:rPr>
              <a:t>transversity</a:t>
            </a:r>
          </a:p>
        </p:txBody>
      </p:sp>
      <p:sp>
        <p:nvSpPr>
          <p:cNvPr id="658471" name="Rectangle 39"/>
          <p:cNvSpPr>
            <a:spLocks noChangeArrowheads="1"/>
          </p:cNvSpPr>
          <p:nvPr/>
        </p:nvSpPr>
        <p:spPr bwMode="auto">
          <a:xfrm>
            <a:off x="457200" y="5393125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Need </a:t>
            </a:r>
            <a:r>
              <a:rPr lang="en-US" sz="2000" b="0" dirty="0"/>
              <a:t>to </a:t>
            </a:r>
            <a:r>
              <a:rPr lang="en-US" sz="2000" dirty="0"/>
              <a:t>go beyond inclusive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measurements</a:t>
            </a:r>
            <a:r>
              <a:rPr lang="en-US" sz="2000" b="0" dirty="0" smtClean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Possibilities include jets, direct photons, </a:t>
            </a:r>
            <a:r>
              <a:rPr lang="en-US" sz="2000" dirty="0" err="1" smtClean="0"/>
              <a:t>di-hadron</a:t>
            </a:r>
            <a:r>
              <a:rPr lang="en-US" sz="2000" dirty="0" smtClean="0"/>
              <a:t> correlations,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0CDE-EDC2-47F3-91E2-0D69759077A4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3E20C5B-4DF1-4049-A2EA-760584B76248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159824" cy="908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Forward Rapidity Collins Asymmetry</a:t>
            </a:r>
            <a:endParaRPr lang="en-US" sz="4000" dirty="0"/>
          </a:p>
        </p:txBody>
      </p:sp>
      <p:pic>
        <p:nvPicPr>
          <p:cNvPr id="288772" name="Picture 7" descr="Coll"/>
          <p:cNvPicPr>
            <a:picLocks noChangeAspect="1" noChangeArrowheads="1"/>
          </p:cNvPicPr>
          <p:nvPr/>
        </p:nvPicPr>
        <p:blipFill>
          <a:blip r:embed="rId3" cstate="print"/>
          <a:srcRect l="7272" t="2287" r="3636" b="3908"/>
          <a:stretch>
            <a:fillRect/>
          </a:stretch>
        </p:blipFill>
        <p:spPr bwMode="auto">
          <a:xfrm>
            <a:off x="457200" y="3200400"/>
            <a:ext cx="3962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4" name="Picture 16" descr="asypr2"/>
          <p:cNvPicPr>
            <a:picLocks noChangeAspect="1" noChangeArrowheads="1"/>
          </p:cNvPicPr>
          <p:nvPr/>
        </p:nvPicPr>
        <p:blipFill>
          <a:blip r:embed="rId4" cstate="print"/>
          <a:srcRect r="2000"/>
          <a:stretch>
            <a:fillRect/>
          </a:stretch>
        </p:blipFill>
        <p:spPr bwMode="auto">
          <a:xfrm>
            <a:off x="5410200" y="3165475"/>
            <a:ext cx="342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7" name="Text Box 14"/>
          <p:cNvSpPr txBox="1">
            <a:spLocks noChangeArrowheads="1"/>
          </p:cNvSpPr>
          <p:nvPr/>
        </p:nvSpPr>
        <p:spPr bwMode="auto">
          <a:xfrm>
            <a:off x="2166937" y="43434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1600" dirty="0">
                <a:latin typeface="Arial" charset="0"/>
                <a:ea typeface="ＭＳ Ｐゴシック" pitchFamily="34" charset="-128"/>
              </a:rPr>
              <a:t>=</a:t>
            </a:r>
            <a:r>
              <a:rPr lang="el-GR" sz="1600" dirty="0">
                <a:latin typeface="Arial" charset="0"/>
                <a:ea typeface="ＭＳ Ｐゴシック" pitchFamily="34" charset="-128"/>
                <a:cs typeface="Arial" charset="0"/>
              </a:rPr>
              <a:t>γ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304800" y="1127125"/>
            <a:ext cx="2530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Jet axis and leading </a:t>
            </a:r>
            <a:r>
              <a:rPr lang="en-US" sz="2000" dirty="0" err="1"/>
              <a:t>pion</a:t>
            </a:r>
            <a:r>
              <a:rPr lang="en-US" sz="2000" dirty="0"/>
              <a:t> define plane.  Angle between normal to plane and spin is Collins Angle, </a:t>
            </a:r>
            <a:r>
              <a:rPr lang="en-US" sz="2000" dirty="0">
                <a:latin typeface="Symbol" pitchFamily="18" charset="2"/>
              </a:rPr>
              <a:t>g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838200"/>
            <a:ext cx="3276600" cy="3352800"/>
            <a:chOff x="1872" y="528"/>
            <a:chExt cx="2064" cy="2112"/>
          </a:xfrm>
        </p:grpSpPr>
        <p:pic>
          <p:nvPicPr>
            <p:cNvPr id="288776" name="Picture 13" descr="Col_WN_co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528"/>
              <a:ext cx="183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779" name="Text Box 11"/>
            <p:cNvSpPr txBox="1">
              <a:spLocks noChangeArrowheads="1"/>
            </p:cNvSpPr>
            <p:nvPr/>
          </p:nvSpPr>
          <p:spPr bwMode="auto">
            <a:xfrm>
              <a:off x="2190" y="2352"/>
              <a:ext cx="1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Collins Angle, </a:t>
              </a:r>
              <a:r>
                <a:rPr lang="en-US">
                  <a:latin typeface="Symbol" pitchFamily="18" charset="2"/>
                </a:rPr>
                <a:t>g</a:t>
              </a:r>
            </a:p>
          </p:txBody>
        </p:sp>
        <p:sp>
          <p:nvSpPr>
            <p:cNvPr id="288781" name="Rectangle 13"/>
            <p:cNvSpPr>
              <a:spLocks noChangeArrowheads="1"/>
            </p:cNvSpPr>
            <p:nvPr/>
          </p:nvSpPr>
          <p:spPr bwMode="auto">
            <a:xfrm>
              <a:off x="2160" y="2208"/>
              <a:ext cx="148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0" name="Text Box 12"/>
            <p:cNvSpPr txBox="1">
              <a:spLocks noChangeArrowheads="1"/>
            </p:cNvSpPr>
            <p:nvPr/>
          </p:nvSpPr>
          <p:spPr bwMode="auto">
            <a:xfrm>
              <a:off x="2064" y="2150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-3  -2   -1   0  +1  +2  +3</a:t>
              </a:r>
            </a:p>
          </p:txBody>
        </p:sp>
      </p:grpSp>
      <p:sp>
        <p:nvSpPr>
          <p:cNvPr id="288783" name="Text Box 15"/>
          <p:cNvSpPr txBox="1">
            <a:spLocks noChangeArrowheads="1"/>
          </p:cNvSpPr>
          <p:nvPr/>
        </p:nvSpPr>
        <p:spPr bwMode="auto">
          <a:xfrm rot="16200000">
            <a:off x="4919662" y="4691063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N</a:t>
            </a:r>
            <a:r>
              <a:rPr lang="en-US"/>
              <a:t>f(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)</a:t>
            </a:r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5943600" y="1050925"/>
            <a:ext cx="2819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Collins asymmetry in forward direction slightly positive (consistent with observed </a:t>
            </a:r>
            <a:r>
              <a:rPr lang="en-US" sz="2000" dirty="0" err="1"/>
              <a:t>pion</a:t>
            </a:r>
            <a:r>
              <a:rPr lang="en-US" sz="2000" dirty="0"/>
              <a:t> A</a:t>
            </a:r>
            <a:r>
              <a:rPr lang="en-US" sz="2000" baseline="-25000" dirty="0"/>
              <a:t>N</a:t>
            </a:r>
            <a:r>
              <a:rPr lang="en-US" sz="2000" dirty="0"/>
              <a:t>), but </a:t>
            </a:r>
          </a:p>
          <a:p>
            <a:r>
              <a:rPr lang="en-US" sz="2000" dirty="0"/>
              <a:t>shows no sign of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/>
              <a:t>) dependence.</a:t>
            </a:r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5791200" y="2590800"/>
            <a:ext cx="228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03F5-8D13-49A7-A86D-361FD36874CB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AA591-9347-4B15-A3A3-D6CDA77F9243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Sivers effect sign change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>
                <a:ea typeface="宋体" charset="-122"/>
              </a:rPr>
              <a:t>In </a:t>
            </a:r>
            <a:r>
              <a:rPr lang="en-US" altLang="zh-CN" b="1" dirty="0">
                <a:solidFill>
                  <a:srgbClr val="008000"/>
                </a:solidFill>
                <a:ea typeface="宋体" charset="-122"/>
              </a:rPr>
              <a:t>SIDIS</a:t>
            </a:r>
            <a:r>
              <a:rPr lang="en-US" altLang="zh-CN" dirty="0">
                <a:ea typeface="宋体" charset="-122"/>
              </a:rPr>
              <a:t>, knock a colored quark out of a color-neutral nucleon</a:t>
            </a:r>
          </a:p>
          <a:p>
            <a:pPr lvl="1"/>
            <a:r>
              <a:rPr lang="en-US" altLang="zh-CN" dirty="0">
                <a:ea typeface="宋体" charset="-122"/>
              </a:rPr>
              <a:t>Quark was bound to the rest of the nucleon before the interaction</a:t>
            </a:r>
          </a:p>
          <a:p>
            <a:pPr lvl="1"/>
            <a:r>
              <a:rPr lang="en-US" altLang="zh-CN" dirty="0">
                <a:ea typeface="宋体" charset="-122"/>
              </a:rPr>
              <a:t>Final-state interaction that produces the interference is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attractive</a:t>
            </a:r>
          </a:p>
          <a:p>
            <a:r>
              <a:rPr lang="en-US" altLang="zh-CN" dirty="0">
                <a:ea typeface="宋体" charset="-122"/>
              </a:rPr>
              <a:t>In </a:t>
            </a:r>
            <a:r>
              <a:rPr lang="en-US" altLang="zh-CN" b="1" dirty="0" err="1">
                <a:solidFill>
                  <a:srgbClr val="008000"/>
                </a:solidFill>
                <a:ea typeface="宋体" charset="-122"/>
              </a:rPr>
              <a:t>Drell</a:t>
            </a:r>
            <a:r>
              <a:rPr lang="en-US" altLang="zh-CN" b="1" dirty="0">
                <a:solidFill>
                  <a:srgbClr val="008000"/>
                </a:solidFill>
                <a:ea typeface="宋体" charset="-122"/>
              </a:rPr>
              <a:t>-Yan</a:t>
            </a:r>
            <a:r>
              <a:rPr lang="en-US" altLang="zh-CN" dirty="0">
                <a:ea typeface="宋体" charset="-122"/>
              </a:rPr>
              <a:t>, a quark in one hadron annihilates with an anti-quark of the same flavor and opposite color from the other hadron</a:t>
            </a:r>
          </a:p>
          <a:p>
            <a:pPr lvl="1"/>
            <a:r>
              <a:rPr lang="en-US" altLang="zh-CN" dirty="0">
                <a:ea typeface="宋体" charset="-122"/>
              </a:rPr>
              <a:t>The rest of the “other hadron” has the same color charge as the incident quark</a:t>
            </a:r>
          </a:p>
          <a:p>
            <a:pPr lvl="1"/>
            <a:r>
              <a:rPr lang="en-US" altLang="zh-CN" dirty="0">
                <a:ea typeface="宋体" charset="-122"/>
              </a:rPr>
              <a:t>Initial-state interaction that produces the interference is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repulsive</a:t>
            </a:r>
          </a:p>
          <a:p>
            <a:r>
              <a:rPr lang="en-US" altLang="zh-CN" dirty="0">
                <a:ea typeface="宋体" charset="-122"/>
              </a:rPr>
              <a:t>Leads to </a:t>
            </a:r>
            <a:r>
              <a:rPr lang="en-US" altLang="zh-CN" b="1" dirty="0">
                <a:solidFill>
                  <a:srgbClr val="006600"/>
                </a:solidFill>
                <a:ea typeface="宋体" charset="-122"/>
              </a:rPr>
              <a:t>opposite signs for the </a:t>
            </a:r>
            <a:r>
              <a:rPr lang="en-US" altLang="zh-CN" b="1" dirty="0" err="1">
                <a:solidFill>
                  <a:srgbClr val="006600"/>
                </a:solidFill>
                <a:ea typeface="宋体" charset="-122"/>
              </a:rPr>
              <a:t>Sivers</a:t>
            </a:r>
            <a:r>
              <a:rPr lang="en-US" altLang="zh-CN" b="1" dirty="0">
                <a:solidFill>
                  <a:srgbClr val="006600"/>
                </a:solidFill>
                <a:ea typeface="宋体" charset="-122"/>
              </a:rPr>
              <a:t> effect in the two cases</a:t>
            </a:r>
          </a:p>
          <a:p>
            <a:pPr lvl="1"/>
            <a:r>
              <a:rPr lang="en-US" altLang="zh-CN" dirty="0">
                <a:ea typeface="宋体" charset="-122"/>
              </a:rPr>
              <a:t>A </a:t>
            </a:r>
            <a:r>
              <a:rPr lang="en-US" altLang="zh-CN" b="1" dirty="0">
                <a:solidFill>
                  <a:srgbClr val="FF0000"/>
                </a:solidFill>
                <a:ea typeface="宋体" charset="-122"/>
              </a:rPr>
              <a:t>very important test of the TMD approach</a:t>
            </a:r>
          </a:p>
          <a:p>
            <a:pPr lvl="1"/>
            <a:endParaRPr lang="en-US" altLang="zh-CN" dirty="0">
              <a:solidFill>
                <a:srgbClr val="FF0000"/>
              </a:solidFill>
              <a:ea typeface="宋体" charset="-122"/>
            </a:endParaRPr>
          </a:p>
          <a:p>
            <a:r>
              <a:rPr lang="en-US" altLang="zh-CN" dirty="0">
                <a:ea typeface="宋体" charset="-122"/>
              </a:rPr>
              <a:t>A</a:t>
            </a:r>
            <a:r>
              <a:rPr lang="en-US" altLang="zh-CN" baseline="-25000" dirty="0">
                <a:ea typeface="宋体" charset="-122"/>
              </a:rPr>
              <a:t>N</a:t>
            </a:r>
            <a:r>
              <a:rPr lang="en-US" altLang="zh-CN" dirty="0">
                <a:ea typeface="宋体" charset="-122"/>
              </a:rPr>
              <a:t>DY and COMPASS both expect to observe the sign change</a:t>
            </a:r>
          </a:p>
          <a:p>
            <a:pPr lvl="1"/>
            <a:r>
              <a:rPr lang="en-US" altLang="zh-CN" dirty="0">
                <a:ea typeface="宋体" charset="-122"/>
              </a:rPr>
              <a:t>Assumption:  This will be a done deal before STAR (or PHENIX) can perform meaningful </a:t>
            </a:r>
            <a:r>
              <a:rPr lang="en-US" altLang="zh-CN" dirty="0" err="1">
                <a:ea typeface="宋体" charset="-122"/>
              </a:rPr>
              <a:t>Drell</a:t>
            </a:r>
            <a:r>
              <a:rPr lang="en-US" altLang="zh-CN" dirty="0">
                <a:ea typeface="宋体" charset="-122"/>
              </a:rPr>
              <a:t>-Yan measurements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87F8-8D0D-4358-B40F-C8C1F7B79413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A177-AF17-474E-858A-FA398A4DF3E7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600075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STAR</a:t>
            </a:r>
            <a:r>
              <a:rPr lang="en-US" altLang="zh-CN" b="0" i="0"/>
              <a:t> Decadal Plan status report – June, 2012 PAC Meeting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167BC9-1769-4B8E-85FD-0C8E38C989E6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Pushing transversity even further forward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4582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>
                <a:ea typeface="宋体" pitchFamily="2" charset="-122"/>
              </a:rPr>
              <a:t>Pushing out to the FMS rapidity will probe quark transversity at high </a:t>
            </a:r>
            <a:r>
              <a:rPr lang="en-US" altLang="zh-CN" i="1" dirty="0">
                <a:ea typeface="宋体" pitchFamily="2" charset="-122"/>
              </a:rPr>
              <a:t>x</a:t>
            </a:r>
          </a:p>
          <a:p>
            <a:r>
              <a:rPr lang="en-US" altLang="zh-CN" dirty="0">
                <a:ea typeface="宋体" pitchFamily="2" charset="-122"/>
              </a:rPr>
              <a:t>Need to </a:t>
            </a:r>
            <a:r>
              <a:rPr lang="en-US" altLang="zh-CN" b="1" dirty="0">
                <a:ea typeface="宋体" pitchFamily="2" charset="-122"/>
              </a:rPr>
              <a:t>trigger on and measure jets</a:t>
            </a:r>
            <a:r>
              <a:rPr lang="en-US" altLang="zh-CN" dirty="0">
                <a:ea typeface="宋体" pitchFamily="2" charset="-122"/>
              </a:rPr>
              <a:t> with leading 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charged pions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Collins effect for </a:t>
            </a:r>
            <a:r>
              <a:rPr lang="el-GR" dirty="0">
                <a:cs typeface="Arial" pitchFamily="34" charset="0"/>
              </a:rPr>
              <a:t>π</a:t>
            </a:r>
            <a:r>
              <a:rPr lang="en-US" altLang="zh-CN" baseline="30000" dirty="0">
                <a:ea typeface="宋体" pitchFamily="2" charset="-122"/>
                <a:cs typeface="Arial" pitchFamily="34" charset="0"/>
              </a:rPr>
              <a:t>0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is expected to be very small</a:t>
            </a:r>
          </a:p>
          <a:p>
            <a:pPr lvl="1"/>
            <a:r>
              <a:rPr lang="en-US" altLang="zh-CN" dirty="0">
                <a:ea typeface="宋体" pitchFamily="2" charset="-122"/>
                <a:cs typeface="Arial" pitchFamily="34" charset="0"/>
              </a:rPr>
              <a:t>Very large, and opposite sign, A</a:t>
            </a:r>
            <a:r>
              <a:rPr lang="en-US" altLang="zh-CN" baseline="-25000" dirty="0">
                <a:ea typeface="宋体" pitchFamily="2" charset="-122"/>
                <a:cs typeface="Arial" pitchFamily="34" charset="0"/>
              </a:rPr>
              <a:t>N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are observed for inclusive </a:t>
            </a:r>
            <a:r>
              <a:rPr lang="el-GR" dirty="0">
                <a:cs typeface="Arial" pitchFamily="34" charset="0"/>
              </a:rPr>
              <a:t>π</a:t>
            </a:r>
            <a:r>
              <a:rPr lang="en-US" altLang="zh-CN" baseline="30000" dirty="0">
                <a:ea typeface="宋体" pitchFamily="2" charset="-122"/>
                <a:cs typeface="Arial" pitchFamily="34" charset="0"/>
              </a:rPr>
              <a:t>±</a:t>
            </a:r>
          </a:p>
        </p:txBody>
      </p:sp>
      <p:pic>
        <p:nvPicPr>
          <p:cNvPr id="242692" name="Picture 4" descr="DAlesio et al forward Collins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0" y="990600"/>
            <a:ext cx="6629400" cy="3465513"/>
          </a:xfrm>
          <a:prstGeom prst="rect">
            <a:avLst/>
          </a:prstGeom>
          <a:noFill/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114800" y="838200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a typeface="宋体" pitchFamily="2" charset="-122"/>
                <a:cs typeface="Arial" pitchFamily="34" charset="0"/>
              </a:rPr>
              <a:t>Collins asymmetry in jets</a:t>
            </a:r>
            <a:endParaRPr lang="el-GR" sz="1400" b="1">
              <a:cs typeface="Arial" pitchFamily="34" charset="0"/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7239000" y="8382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D’Alesio et al,</a:t>
            </a:r>
          </a:p>
          <a:p>
            <a:r>
              <a:rPr lang="en-US" altLang="zh-CN" sz="1600">
                <a:ea typeface="宋体" pitchFamily="2" charset="-122"/>
              </a:rPr>
              <a:t>PRD 83, 034021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3363" y="1885950"/>
            <a:ext cx="4719637" cy="2609850"/>
            <a:chOff x="4424516" y="2039112"/>
            <a:chExt cx="4719484" cy="2609088"/>
          </a:xfrm>
        </p:grpSpPr>
        <p:pic>
          <p:nvPicPr>
            <p:cNvPr id="242697" name="Picture 11" descr="BRAHMS_64_pio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4516" y="2209800"/>
              <a:ext cx="4719484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2698" name="Rectangle 6"/>
            <p:cNvSpPr>
              <a:spLocks noChangeArrowheads="1"/>
            </p:cNvSpPr>
            <p:nvPr/>
          </p:nvSpPr>
          <p:spPr bwMode="auto">
            <a:xfrm>
              <a:off x="5715112" y="2039112"/>
              <a:ext cx="2624052" cy="3047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zh-CN" sz="1400" b="1">
                  <a:solidFill>
                    <a:schemeClr val="tx2"/>
                  </a:solidFill>
                  <a:latin typeface="Calibri" pitchFamily="34" charset="0"/>
                  <a:ea typeface="宋体" pitchFamily="2" charset="-122"/>
                </a:rPr>
                <a:t>PRL101, 042001 (2008)</a:t>
              </a:r>
            </a:p>
          </p:txBody>
        </p:sp>
        <p:pic>
          <p:nvPicPr>
            <p:cNvPr id="242699" name="Picture 18" descr="BRAHMS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3531495"/>
              <a:ext cx="762000" cy="407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0434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Future A</a:t>
            </a:r>
            <a:r>
              <a:rPr lang="en-US" altLang="zh-CN" sz="4000" baseline="-25000" dirty="0" smtClean="0"/>
              <a:t>LL</a:t>
            </a:r>
            <a:r>
              <a:rPr lang="en-US" altLang="zh-CN" sz="4000" dirty="0" smtClean="0"/>
              <a:t> measurement </a:t>
            </a:r>
            <a:br>
              <a:rPr lang="en-US" altLang="zh-CN" sz="4000" dirty="0" smtClean="0"/>
            </a:br>
            <a:r>
              <a:rPr lang="el-GR" altLang="zh-CN" sz="3200" dirty="0" smtClean="0"/>
              <a:t>γ</a:t>
            </a:r>
            <a:r>
              <a:rPr lang="en-US" altLang="zh-CN" sz="3200" dirty="0"/>
              <a:t>-jet correlation </a:t>
            </a:r>
            <a:endParaRPr lang="zh-CN" alt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6F6E-3D44-4372-AA8C-3F2E9380E613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672408" cy="38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056" y="5373216"/>
            <a:ext cx="788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</a:t>
            </a:r>
            <a:r>
              <a:rPr lang="en-US" altLang="zh-CN" sz="2000" baseline="-25000" dirty="0" smtClean="0"/>
              <a:t>LL</a:t>
            </a:r>
            <a:r>
              <a:rPr lang="en-US" altLang="zh-CN" sz="2000" dirty="0" smtClean="0"/>
              <a:t> of </a:t>
            </a:r>
            <a:r>
              <a:rPr lang="en-US" altLang="zh-CN" sz="2000" dirty="0" smtClean="0">
                <a:sym typeface="Symbol"/>
              </a:rPr>
              <a:t> </a:t>
            </a:r>
            <a:r>
              <a:rPr lang="en-US" altLang="zh-CN" sz="2000" dirty="0" smtClean="0"/>
              <a:t>-jet pair access </a:t>
            </a:r>
            <a:r>
              <a:rPr lang="en-US" altLang="zh-CN" sz="2000" dirty="0"/>
              <a:t>direct leading-order extraction </a:t>
            </a:r>
            <a:r>
              <a:rPr lang="en-US" altLang="zh-CN" sz="2000" dirty="0" smtClean="0"/>
              <a:t>of </a:t>
            </a:r>
            <a:r>
              <a:rPr lang="en-US" altLang="zh-CN" sz="2000" dirty="0" smtClean="0">
                <a:sym typeface="Symbol"/>
              </a:rPr>
              <a:t></a:t>
            </a:r>
            <a:r>
              <a:rPr lang="en-US" altLang="zh-CN" sz="2000" dirty="0" smtClean="0"/>
              <a:t>G(x</a:t>
            </a:r>
            <a:r>
              <a:rPr lang="en-US" altLang="zh-CN" sz="2000" dirty="0"/>
              <a:t>)/G(x</a:t>
            </a:r>
            <a:r>
              <a:rPr lang="en-US" altLang="zh-CN" sz="2000" dirty="0" smtClean="0"/>
              <a:t>).</a:t>
            </a:r>
          </a:p>
          <a:p>
            <a:r>
              <a:rPr lang="en-US" altLang="zh-CN" sz="2000" dirty="0" smtClean="0"/>
              <a:t>Dominate by </a:t>
            </a:r>
            <a:r>
              <a:rPr lang="en-US" altLang="zh-CN" sz="2000" dirty="0" err="1" smtClean="0"/>
              <a:t>qg</a:t>
            </a:r>
            <a:r>
              <a:rPr lang="en-US" altLang="zh-CN" sz="2000" dirty="0" smtClean="0"/>
              <a:t>-&gt;q</a:t>
            </a:r>
            <a:r>
              <a:rPr lang="en-US" altLang="zh-CN" sz="2000" dirty="0" smtClean="0">
                <a:sym typeface="Symbol"/>
              </a:rPr>
              <a:t>, process selectivity</a:t>
            </a:r>
          </a:p>
          <a:p>
            <a:r>
              <a:rPr lang="en-US" altLang="zh-CN" sz="2000" dirty="0" smtClean="0"/>
              <a:t>Forward </a:t>
            </a:r>
            <a:r>
              <a:rPr lang="en-US" altLang="zh-CN" sz="2000" dirty="0" smtClean="0">
                <a:sym typeface="Symbol"/>
              </a:rPr>
              <a:t> and full jet capability will extend STAR acceptance</a:t>
            </a:r>
            <a:endParaRPr lang="zh-CN" alt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228184" y="4437112"/>
            <a:ext cx="864096" cy="288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A299-BB62-4077-A315-53F8F150AA56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82" y="3034088"/>
            <a:ext cx="3160018" cy="34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5782203" cy="40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03648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Measurements Constraining </a:t>
            </a:r>
            <a:r>
              <a:rPr lang="en-US" altLang="zh-CN" b="1" dirty="0" err="1" smtClean="0"/>
              <a:t>nPDFs</a:t>
            </a:r>
            <a:r>
              <a:rPr lang="en-US" altLang="zh-CN" b="1" dirty="0" smtClean="0"/>
              <a:t>: </a:t>
            </a:r>
            <a:r>
              <a:rPr lang="en-US" altLang="zh-CN" dirty="0" smtClean="0"/>
              <a:t>Correlated charm measurements (no long-term upgrade needed)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0"/>
            <a:ext cx="8244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+mj-lt"/>
                <a:ea typeface="+mj-ea"/>
                <a:cs typeface="+mj-cs"/>
              </a:rPr>
              <a:t>Leading Twist Nuclear Effects in </a:t>
            </a:r>
            <a:r>
              <a:rPr lang="en-US" altLang="zh-CN" sz="4400" dirty="0" err="1" smtClean="0">
                <a:latin typeface="+mj-lt"/>
                <a:ea typeface="+mj-ea"/>
                <a:cs typeface="+mj-cs"/>
              </a:rPr>
              <a:t>pA</a:t>
            </a:r>
            <a:endParaRPr lang="en-US" altLang="zh-CN" sz="4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2243" y="818847"/>
            <a:ext cx="3421757" cy="21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1A6E-1B47-477D-B7EE-03B3DD5F137B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RHIC/AGS User Meeting, 2012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181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576" y="188640"/>
            <a:ext cx="7723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+mj-lt"/>
                <a:ea typeface="+mj-ea"/>
                <a:cs typeface="+mj-cs"/>
              </a:rPr>
              <a:t>Baryon Production at large x</a:t>
            </a:r>
            <a:r>
              <a:rPr lang="en-US" altLang="zh-CN" sz="4000" baseline="-25000" dirty="0">
                <a:latin typeface="+mj-lt"/>
                <a:ea typeface="+mj-ea"/>
                <a:cs typeface="+mj-cs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509120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Test baryon stopping scenario at RHIC</a:t>
            </a:r>
          </a:p>
          <a:p>
            <a:r>
              <a:rPr lang="en-US" altLang="zh-CN" sz="2000" dirty="0" smtClean="0"/>
              <a:t>Calculable in weak-coupling QCD – intrinsic semi-hard scale Qs</a:t>
            </a:r>
          </a:p>
          <a:p>
            <a:r>
              <a:rPr lang="en-US" altLang="zh-CN" sz="2000" dirty="0" smtClean="0"/>
              <a:t>Transverse momentum flatten with increasing energy and A mass</a:t>
            </a:r>
          </a:p>
          <a:p>
            <a:r>
              <a:rPr lang="en-US" altLang="zh-CN" sz="2000" dirty="0" smtClean="0"/>
              <a:t>Longitudinal steepen with increasing energy and A mass</a:t>
            </a:r>
          </a:p>
          <a:p>
            <a:r>
              <a:rPr lang="en-US" altLang="zh-CN" sz="2000" dirty="0" smtClean="0"/>
              <a:t>Effect more significant for </a:t>
            </a:r>
            <a:r>
              <a:rPr lang="en-US" altLang="zh-CN" sz="2000" dirty="0" smtClean="0">
                <a:sym typeface="Symbol"/>
              </a:rPr>
              <a:t> and hyperons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94928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PID challenging at forward 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414908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Phys. Rev. </a:t>
            </a:r>
            <a:r>
              <a:rPr lang="en-US" altLang="zh-CN" dirty="0" err="1" smtClean="0"/>
              <a:t>Lett</a:t>
            </a:r>
            <a:r>
              <a:rPr lang="en-US" altLang="zh-CN" dirty="0" smtClean="0"/>
              <a:t>. 90, 092301 (2003); 91, 259901 (2003)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Summary of 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the STAR decadal </a:t>
            </a:r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plan</a:t>
            </a:r>
          </a:p>
        </p:txBody>
      </p:sp>
      <p:graphicFrame>
        <p:nvGraphicFramePr>
          <p:cNvPr id="126443" name="Group 491"/>
          <p:cNvGraphicFramePr>
            <a:graphicFrameLocks noGrp="1"/>
          </p:cNvGraphicFramePr>
          <p:nvPr/>
        </p:nvGraphicFramePr>
        <p:xfrm>
          <a:off x="827584" y="836712"/>
          <a:ext cx="7620000" cy="5375910"/>
        </p:xfrm>
        <a:graphic>
          <a:graphicData uri="http://schemas.openxmlformats.org/drawingml/2006/table">
            <a:tbl>
              <a:tblPr/>
              <a:tblGrid>
                <a:gridCol w="1600200"/>
                <a:gridCol w="2209800"/>
                <a:gridCol w="1981200"/>
                <a:gridCol w="1828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Near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(Runs 11-13)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Mid-decade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(Runs 14-16)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Long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(Runs 17–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Colliding 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A+A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A+A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p+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A+A,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e+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Upgrades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FGT, FHC, RP, DAQ10K,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HFT, MTD,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Forward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Instrum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eSTAR,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(1)  Properties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sQGP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l-G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ψ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l-GR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l-G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ψ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μμ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Charm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ratio,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-atoms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p+A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(2)  Mechanism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 energy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Jets,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-jet, NPE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Charm, Bottom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Jets in CNM, SIDIS,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in CNM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(3)  QCD critical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 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Fluctuations, correlations, particle ratios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Focused study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critical point region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(4)  Novel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symmetries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Azimuthal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spectral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corr,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corr</a:t>
                      </a:r>
                      <a:endParaRPr kumimoji="0" lang="el-GR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(5)  Exotic particles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Heavy anti-matter,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glueballs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(6)  Proton spin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jet and di-jet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intra-jet corr, 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TT</a:t>
                      </a:r>
                      <a:endParaRPr kumimoji="0" lang="el-GR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_bar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polarized DIS &amp; SIDIS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(7)  QCD beyond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collinear fact.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Forward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Drell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-Yan, F-F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polarized SIDIS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(8)  Properties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      initial 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Charm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Drell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-Yan,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J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l-G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ψ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F-F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DIS, SIDIS</a:t>
                      </a:r>
                      <a:endParaRPr kumimoji="0" lang="el-G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353" name="Text Box 401"/>
          <p:cNvSpPr txBox="1">
            <a:spLocks noChangeArrowheads="1"/>
          </p:cNvSpPr>
          <p:nvPr/>
        </p:nvSpPr>
        <p:spPr bwMode="auto">
          <a:xfrm>
            <a:off x="2444012" y="5575988"/>
            <a:ext cx="4176464" cy="640753"/>
          </a:xfrm>
          <a:prstGeom prst="rect">
            <a:avLst/>
          </a:prstGeom>
          <a:solidFill>
            <a:srgbClr val="FFFF00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9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Detector Upgrade driven schedule</a:t>
            </a:r>
            <a:br>
              <a:rPr lang="en-US" sz="12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</a:br>
            <a:r>
              <a:rPr lang="en-US" sz="1200" b="1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Measurements </a:t>
            </a:r>
            <a:r>
              <a:rPr lang="en-US" sz="1200" b="1" dirty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listed when they first become possible</a:t>
            </a:r>
          </a:p>
          <a:p>
            <a:pPr algn="ctr">
              <a:lnSpc>
                <a:spcPct val="99000"/>
              </a:lnSpc>
            </a:pPr>
            <a:r>
              <a:rPr lang="en-US" sz="1200" b="1" dirty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Many will continue in future periods</a:t>
            </a:r>
          </a:p>
        </p:txBody>
      </p:sp>
      <p:sp>
        <p:nvSpPr>
          <p:cNvPr id="126354" name="Line 402"/>
          <p:cNvSpPr>
            <a:spLocks noChangeShapeType="1"/>
          </p:cNvSpPr>
          <p:nvPr/>
        </p:nvSpPr>
        <p:spPr bwMode="auto">
          <a:xfrm>
            <a:off x="3740150" y="4781550"/>
            <a:ext cx="7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355" name="Line 403"/>
          <p:cNvSpPr>
            <a:spLocks noChangeShapeType="1"/>
          </p:cNvSpPr>
          <p:nvPr/>
        </p:nvSpPr>
        <p:spPr bwMode="auto">
          <a:xfrm>
            <a:off x="7236296" y="4653136"/>
            <a:ext cx="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1B84-D7B1-4CB3-89D7-34E810354991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zh-CN" smtClean="0">
                <a:solidFill>
                  <a:srgbClr val="000099"/>
                </a:solidFill>
              </a:rPr>
              <a:t>STAR Magnetic Field</a:t>
            </a:r>
          </a:p>
        </p:txBody>
      </p:sp>
      <p:pic>
        <p:nvPicPr>
          <p:cNvPr id="33796" name="Picture 4" descr="C:\Documents and Settings\Administrator\Desktop\Field_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85925"/>
            <a:ext cx="34956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Administrator\Desktop\Field_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62125"/>
            <a:ext cx="3371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52400" y="4038600"/>
            <a:ext cx="929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/>
              <a:t>Radial and Azimuthal fields impart impulses in the </a:t>
            </a:r>
            <a:r>
              <a:rPr lang="en-US" altLang="zh-CN">
                <a:cs typeface="Times New Roman" charset="0"/>
              </a:rPr>
              <a:t>Φ direction and partially cancel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/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228600" y="725488"/>
            <a:ext cx="845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hlinkClick r:id="rId5"/>
              </a:rPr>
              <a:t>Chris QM09 talk : http://drupal.star.bnl.gov/STAR/files/QM2009_Perkins_v5_0.ppt</a:t>
            </a:r>
            <a:endParaRPr lang="en-US" altLang="zh-CN"/>
          </a:p>
          <a:p>
            <a:endParaRPr lang="en-US" altLang="zh-CN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701925" y="4572000"/>
          <a:ext cx="3698875" cy="2081213"/>
        </p:xfrm>
        <a:graphic>
          <a:graphicData uri="http://schemas.openxmlformats.org/presentationml/2006/ole">
            <p:oleObj spid="_x0000_s121858" name="Equation" r:id="rId6" imgW="2463800" imgH="13462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9E87-76C6-4F4A-BDCD-AD7007AEE88D}" type="slidenum">
              <a:rPr lang="en-US" altLang="zh-CN"/>
              <a:pPr/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zh-CN" smtClean="0"/>
              <a:t>Run8 FMS-FTPC (Jim Drachenberg)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1800" smtClean="0">
                <a:hlinkClick r:id="rId2"/>
              </a:rPr>
              <a:t>http://www.star.bnl.gov/protected/spin/drach/Run8FMS/FMS-FTPC_correlation/</a:t>
            </a:r>
            <a:endParaRPr lang="en-US" altLang="zh-CN" sz="1800" smtClean="0"/>
          </a:p>
          <a:p>
            <a:pPr>
              <a:buFont typeface="Arial" charset="0"/>
              <a:buNone/>
            </a:pPr>
            <a:endParaRPr lang="en-US" altLang="zh-CN" sz="1800" smtClean="0"/>
          </a:p>
        </p:txBody>
      </p:sp>
      <p:pic>
        <p:nvPicPr>
          <p:cNvPr id="34820" name="Picture 3" descr="AutoPkEphiTune.gif"/>
          <p:cNvPicPr>
            <a:picLocks noChangeAspect="1"/>
          </p:cNvPicPr>
          <p:nvPr/>
        </p:nvPicPr>
        <p:blipFill>
          <a:blip r:embed="rId3" cstate="print"/>
          <a:srcRect l="50653"/>
          <a:stretch>
            <a:fillRect/>
          </a:stretch>
        </p:blipFill>
        <p:spPr bwMode="auto">
          <a:xfrm>
            <a:off x="2778125" y="1555750"/>
            <a:ext cx="2697163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AutoPkPostTune.gif"/>
          <p:cNvPicPr>
            <a:picLocks noChangeAspect="1"/>
          </p:cNvPicPr>
          <p:nvPr/>
        </p:nvPicPr>
        <p:blipFill>
          <a:blip r:embed="rId4" cstate="print"/>
          <a:srcRect l="66222"/>
          <a:stretch>
            <a:fillRect/>
          </a:stretch>
        </p:blipFill>
        <p:spPr bwMode="auto">
          <a:xfrm>
            <a:off x="0" y="1616075"/>
            <a:ext cx="27432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638800" y="1371600"/>
            <a:ext cx="35036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ΔΦ = 0.1 </a:t>
            </a:r>
            <a:r>
              <a:rPr lang="en-US" altLang="zh-CN" dirty="0" err="1"/>
              <a:t>Δz</a:t>
            </a:r>
            <a:r>
              <a:rPr lang="en-US" altLang="zh-CN" dirty="0"/>
              <a:t>/</a:t>
            </a:r>
            <a:r>
              <a:rPr lang="en-US" altLang="zh-CN" dirty="0" err="1"/>
              <a:t>p</a:t>
            </a:r>
            <a:r>
              <a:rPr lang="en-US" altLang="zh-CN" baseline="-25000" dirty="0" err="1"/>
              <a:t>z</a:t>
            </a:r>
            <a:r>
              <a:rPr lang="en-US" altLang="zh-CN" dirty="0"/>
              <a:t>        (</a:t>
            </a:r>
            <a:r>
              <a:rPr lang="en-US" altLang="zh-CN" dirty="0" err="1"/>
              <a:t>Δz</a:t>
            </a:r>
            <a:r>
              <a:rPr lang="en-US" altLang="zh-CN" dirty="0"/>
              <a:t>=2.5m)</a:t>
            </a:r>
          </a:p>
          <a:p>
            <a:r>
              <a:rPr lang="en-US" altLang="zh-CN" dirty="0"/>
              <a:t>      = 0.25 radian / </a:t>
            </a:r>
            <a:r>
              <a:rPr lang="en-US" altLang="zh-CN" dirty="0" err="1"/>
              <a:t>GeV</a:t>
            </a:r>
            <a:endParaRPr lang="en-US" altLang="zh-CN" dirty="0"/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For 10GeV at y=0 @ FMS</a:t>
            </a:r>
          </a:p>
          <a:p>
            <a:r>
              <a:rPr lang="en-US" altLang="zh-CN" dirty="0" err="1"/>
              <a:t>Δy</a:t>
            </a:r>
            <a:r>
              <a:rPr lang="en-US" altLang="zh-CN" dirty="0"/>
              <a:t> @ x=20cm = 0.5cm</a:t>
            </a:r>
          </a:p>
          <a:p>
            <a:r>
              <a:rPr lang="en-US" altLang="zh-CN" dirty="0" err="1"/>
              <a:t>Δy</a:t>
            </a:r>
            <a:r>
              <a:rPr lang="en-US" altLang="zh-CN" dirty="0"/>
              <a:t> @ x=40cm = 1.0cm</a:t>
            </a:r>
          </a:p>
          <a:p>
            <a:r>
              <a:rPr lang="en-US" altLang="zh-CN" dirty="0" err="1"/>
              <a:t>Δy</a:t>
            </a:r>
            <a:r>
              <a:rPr lang="en-US" altLang="zh-CN" dirty="0"/>
              <a:t> @ x=80cm = 2.0cm</a:t>
            </a:r>
          </a:p>
          <a:p>
            <a:endParaRPr lang="en-US" altLang="zh-CN" dirty="0"/>
          </a:p>
          <a:p>
            <a:r>
              <a:rPr lang="en-US" altLang="zh-CN" dirty="0"/>
              <a:t>For 50GeV at y=0 @ FMS  </a:t>
            </a:r>
          </a:p>
          <a:p>
            <a:r>
              <a:rPr lang="en-US" altLang="zh-CN" dirty="0" err="1"/>
              <a:t>Δy</a:t>
            </a:r>
            <a:r>
              <a:rPr lang="en-US" altLang="zh-CN" dirty="0"/>
              <a:t> @ x=20cm = 0.1cm</a:t>
            </a:r>
          </a:p>
          <a:p>
            <a:r>
              <a:rPr lang="en-US" altLang="zh-CN" dirty="0" err="1"/>
              <a:t>Δy</a:t>
            </a:r>
            <a:r>
              <a:rPr lang="en-US" altLang="zh-CN" dirty="0"/>
              <a:t> @ x=40cm = 0.2cm</a:t>
            </a:r>
          </a:p>
          <a:p>
            <a:r>
              <a:rPr lang="en-US" altLang="zh-CN" dirty="0" err="1"/>
              <a:t>Δy</a:t>
            </a:r>
            <a:r>
              <a:rPr lang="en-US" altLang="zh-CN" dirty="0"/>
              <a:t> @ x=80cm = 0.4cm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FTPC+FMS have done charge</a:t>
            </a:r>
          </a:p>
          <a:p>
            <a:r>
              <a:rPr lang="en-US" altLang="zh-CN" dirty="0"/>
              <a:t>separation with STAR magnet at </a:t>
            </a:r>
          </a:p>
          <a:p>
            <a:r>
              <a:rPr lang="en-US" altLang="zh-CN" dirty="0"/>
              <a:t>     2.8&lt;</a:t>
            </a:r>
            <a:r>
              <a:rPr lang="en-US" altLang="zh-CN" dirty="0">
                <a:latin typeface="Symbol" charset="2"/>
              </a:rPr>
              <a:t>h</a:t>
            </a:r>
            <a:r>
              <a:rPr lang="en-US" altLang="zh-CN" dirty="0">
                <a:latin typeface="Calibri" charset="0"/>
              </a:rPr>
              <a:t>&lt;3.8 </a:t>
            </a:r>
          </a:p>
          <a:p>
            <a:r>
              <a:rPr lang="en-US" altLang="zh-CN" dirty="0">
                <a:latin typeface="Calibri" charset="0"/>
              </a:rPr>
              <a:t>      E ~ 10GeV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72CA-0DE9-4064-9EB5-38B66614BC3E}" type="slidenum">
              <a:rPr lang="en-US" altLang="zh-CN"/>
              <a:pPr/>
              <a:t>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ea typeface="宋体" pitchFamily="2" charset="-122"/>
              </a:rPr>
              <a:t>Required kinematic coverage for </a:t>
            </a:r>
            <a:r>
              <a:rPr lang="en-US" altLang="zh-CN" sz="3600" dirty="0" err="1">
                <a:ea typeface="宋体" pitchFamily="2" charset="-122"/>
              </a:rPr>
              <a:t>Drell</a:t>
            </a:r>
            <a:r>
              <a:rPr lang="en-US" altLang="zh-CN" sz="3600" dirty="0">
                <a:ea typeface="宋体" pitchFamily="2" charset="-122"/>
              </a:rPr>
              <a:t>-Yan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ea typeface="宋体" pitchFamily="2" charset="-122"/>
              </a:rPr>
              <a:t>pp500</a:t>
            </a:r>
          </a:p>
          <a:p>
            <a:pPr lvl="1"/>
            <a:r>
              <a:rPr lang="en-US" altLang="zh-CN" i="1" dirty="0" err="1">
                <a:ea typeface="宋体" pitchFamily="2" charset="-122"/>
                <a:cs typeface="Arial" pitchFamily="34" charset="0"/>
              </a:rPr>
              <a:t>y</a:t>
            </a:r>
            <a:r>
              <a:rPr lang="en-US" altLang="zh-CN" baseline="-25000" dirty="0" err="1">
                <a:ea typeface="宋体" pitchFamily="2" charset="-122"/>
                <a:cs typeface="Arial" pitchFamily="34" charset="0"/>
              </a:rPr>
              <a:t>pair</a:t>
            </a:r>
            <a:r>
              <a:rPr lang="en-US" altLang="zh-CN" i="1" dirty="0"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= 4, </a:t>
            </a:r>
            <a:r>
              <a:rPr lang="en-US" altLang="zh-CN" i="1" dirty="0" err="1">
                <a:ea typeface="宋体" pitchFamily="2" charset="-122"/>
                <a:cs typeface="Arial" pitchFamily="34" charset="0"/>
              </a:rPr>
              <a:t>M</a:t>
            </a:r>
            <a:r>
              <a:rPr lang="en-US" altLang="zh-CN" baseline="-25000" dirty="0" err="1">
                <a:ea typeface="宋体" pitchFamily="2" charset="-122"/>
                <a:cs typeface="Arial" pitchFamily="34" charset="0"/>
              </a:rPr>
              <a:t>pair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= 4.5 </a:t>
            </a:r>
            <a:r>
              <a:rPr lang="en-US" altLang="zh-CN" dirty="0" err="1">
                <a:ea typeface="宋体" pitchFamily="2" charset="-122"/>
                <a:cs typeface="Arial" pitchFamily="34" charset="0"/>
              </a:rPr>
              <a:t>GeV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corresponds to </a:t>
            </a:r>
            <a:r>
              <a:rPr lang="en-US" altLang="zh-CN" i="1" dirty="0">
                <a:ea typeface="宋体" pitchFamily="2" charset="-122"/>
                <a:cs typeface="Arial" pitchFamily="34" charset="0"/>
              </a:rPr>
              <a:t>x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~ 0.5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Would like to reach pseudo-</a:t>
            </a:r>
            <a:r>
              <a:rPr lang="en-US" altLang="zh-CN" dirty="0" err="1">
                <a:ea typeface="宋体" pitchFamily="2" charset="-122"/>
              </a:rPr>
              <a:t>rapidities</a:t>
            </a:r>
            <a:r>
              <a:rPr lang="en-US" altLang="zh-CN" dirty="0">
                <a:ea typeface="宋体" pitchFamily="2" charset="-122"/>
              </a:rPr>
              <a:t> up to ~ 4.3</a:t>
            </a:r>
          </a:p>
          <a:p>
            <a:pPr lvl="2"/>
            <a:r>
              <a:rPr lang="en-US" altLang="zh-CN" dirty="0">
                <a:ea typeface="宋体" pitchFamily="2" charset="-122"/>
              </a:rPr>
              <a:t>4.3 would “fill the corners” of the FMS square hole</a:t>
            </a:r>
          </a:p>
          <a:p>
            <a:pPr lvl="2"/>
            <a:r>
              <a:rPr lang="en-US" altLang="zh-CN" dirty="0">
                <a:ea typeface="宋体" pitchFamily="2" charset="-122"/>
                <a:cs typeface="Arial" pitchFamily="34" charset="0"/>
              </a:rPr>
              <a:t>Requires electron detection/identification to &gt;~ 85 </a:t>
            </a:r>
            <a:r>
              <a:rPr lang="en-US" altLang="zh-CN" dirty="0" err="1">
                <a:ea typeface="宋体" pitchFamily="2" charset="-122"/>
                <a:cs typeface="Arial" pitchFamily="34" charset="0"/>
              </a:rPr>
              <a:t>GeV</a:t>
            </a:r>
            <a:endParaRPr lang="en-US" altLang="zh-CN" dirty="0">
              <a:ea typeface="宋体" pitchFamily="2" charset="-122"/>
            </a:endParaRPr>
          </a:p>
          <a:p>
            <a:pPr lvl="2"/>
            <a:r>
              <a:rPr lang="en-US" altLang="zh-CN" dirty="0">
                <a:ea typeface="宋体" pitchFamily="2" charset="-122"/>
              </a:rPr>
              <a:t>Material between IR and FMS grows rapidly beyond </a:t>
            </a:r>
            <a:r>
              <a:rPr lang="el-GR" dirty="0">
                <a:cs typeface="Arial" pitchFamily="34" charset="0"/>
              </a:rPr>
              <a:t>η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~ 4.3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err="1">
                <a:ea typeface="宋体" pitchFamily="2" charset="-122"/>
              </a:rPr>
              <a:t>pA</a:t>
            </a:r>
            <a:r>
              <a:rPr lang="en-US" altLang="zh-CN" dirty="0">
                <a:ea typeface="宋体" pitchFamily="2" charset="-122"/>
              </a:rPr>
              <a:t>/pp200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How close can our acceptance go to the edge of the pole-tip hole at </a:t>
            </a:r>
            <a:r>
              <a:rPr lang="el-GR" dirty="0">
                <a:cs typeface="Arial" pitchFamily="34" charset="0"/>
              </a:rPr>
              <a:t>η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= 2?</a:t>
            </a:r>
          </a:p>
          <a:p>
            <a:pPr lvl="1"/>
            <a:r>
              <a:rPr lang="en-US" altLang="zh-CN" dirty="0">
                <a:ea typeface="宋体" pitchFamily="2" charset="-122"/>
                <a:cs typeface="Arial" pitchFamily="34" charset="0"/>
              </a:rPr>
              <a:t>Very little yield beyond </a:t>
            </a:r>
            <a:r>
              <a:rPr lang="el-GR" dirty="0">
                <a:cs typeface="Arial" pitchFamily="34" charset="0"/>
              </a:rPr>
              <a:t>η</a:t>
            </a:r>
            <a:r>
              <a:rPr lang="en-US" altLang="zh-CN" dirty="0">
                <a:ea typeface="宋体" pitchFamily="2" charset="-122"/>
                <a:cs typeface="Arial" pitchFamily="34" charset="0"/>
              </a:rPr>
              <a:t> ~ 3</a:t>
            </a:r>
          </a:p>
          <a:p>
            <a:pPr lvl="1"/>
            <a:r>
              <a:rPr lang="en-US" altLang="zh-CN" dirty="0">
                <a:ea typeface="宋体" pitchFamily="2" charset="-122"/>
                <a:cs typeface="Arial" pitchFamily="34" charset="0"/>
              </a:rPr>
              <a:t>Would like to detect/identify electrons down to ~ 10 </a:t>
            </a:r>
            <a:r>
              <a:rPr lang="en-US" altLang="zh-CN" dirty="0" err="1">
                <a:ea typeface="宋体" pitchFamily="2" charset="-122"/>
                <a:cs typeface="Arial" pitchFamily="34" charset="0"/>
              </a:rPr>
              <a:t>GeV</a:t>
            </a:r>
            <a:endParaRPr lang="en-US" altLang="zh-CN" dirty="0">
              <a:ea typeface="宋体" pitchFamily="2" charset="-122"/>
              <a:cs typeface="Arial" pitchFamily="34" charset="0"/>
            </a:endParaRPr>
          </a:p>
          <a:p>
            <a:pPr lvl="1"/>
            <a:endParaRPr lang="en-US" altLang="zh-CN" dirty="0"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5373216"/>
            <a:ext cx="297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R.Wigmans</a:t>
            </a:r>
            <a:r>
              <a:rPr lang="en-US" sz="1400" dirty="0" smtClean="0"/>
              <a:t>, NIM A494 (2002) 277-287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509120"/>
            <a:ext cx="301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D.Acosta</a:t>
            </a:r>
            <a:r>
              <a:rPr lang="en-US" sz="1400" dirty="0" smtClean="0"/>
              <a:t> et al., NIM A302 (1991) 36-46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085184"/>
            <a:ext cx="368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SPACAL had fast (25ns) ‘electron’ trigger.</a:t>
            </a:r>
          </a:p>
          <a:p>
            <a:r>
              <a:rPr lang="en-US" sz="2000" dirty="0" smtClean="0"/>
              <a:t>e/h rejection ~1000 at 80GeV, electron efficiency ~90%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05273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Compensation calorimeter    &amp;    </a:t>
            </a:r>
            <a:r>
              <a:rPr lang="en-US" altLang="zh-CN" sz="2400" b="1" dirty="0" smtClean="0"/>
              <a:t>Fast speed of response</a:t>
            </a:r>
            <a:endParaRPr lang="en-US" sz="2400" b="1" dirty="0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0" y="76200"/>
            <a:ext cx="9144000" cy="760512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SPACAL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505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3200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99592" y="58052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Outstanding hadron energy resolution</a:t>
            </a:r>
            <a:endParaRPr lang="zh-CN" alt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DEF4-9D8D-4927-B389-A67647F6CDF6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79AF-BC8B-4170-B936-1DFB5940F0E6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908645"/>
            <a:ext cx="77041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en-US" altLang="zh-CN" dirty="0" smtClean="0"/>
              <a:t>Si detector package (RP-I)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4EA-0EF2-4A5E-96E5-D21B8212ADF9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419872" cy="22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635896" y="1124744"/>
            <a:ext cx="5257800" cy="2049462"/>
          </a:xfrm>
          <a:prstGeom prst="rect">
            <a:avLst/>
          </a:prstGeom>
        </p:spPr>
        <p:txBody>
          <a:bodyPr/>
          <a:lstStyle/>
          <a:p>
            <a:pPr marL="188913" marR="0" lvl="0" indent="-188913" algn="l" defTabSz="914400" rtl="0" eaLnBrk="1" fontAlgn="auto" latinLnBrk="0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 planes of 400 µm Silicon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microstrip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detectors: </a:t>
            </a:r>
          </a:p>
          <a:p>
            <a:pPr marL="665163" marR="0" lvl="1" indent="-285750" algn="l" defTabSz="914400" rtl="0" eaLnBrk="1" fontAlgn="auto" latinLnBrk="0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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7.5 cm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sensitive area</a:t>
            </a:r>
          </a:p>
          <a:p>
            <a:pPr marL="665163" marR="0" lvl="1" indent="-285750" algn="l" defTabSz="914400" rtl="0" eaLnBrk="1" fontAlgn="auto" latinLnBrk="0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100 um pitch =&gt; good resolution, low occupancy</a:t>
            </a:r>
          </a:p>
          <a:p>
            <a:pPr marL="665163" marR="0" lvl="1" indent="-285750" algn="l" defTabSz="914400" rtl="0" eaLnBrk="1" fontAlgn="auto" latinLnBrk="0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Redundancy: 2X- and 2Y-detectors in each package</a:t>
            </a:r>
          </a:p>
          <a:p>
            <a:pPr marL="665163" marR="0" lvl="1" indent="-285750" algn="l" defTabSz="914400" rtl="0" eaLnBrk="1" fontAlgn="auto" latinLnBrk="0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Closest proximity to the beam ~10 mm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65163" marR="0" lvl="1" indent="-285750" algn="l" defTabSz="914400" rtl="0" eaLnBrk="1" fontAlgn="auto" latinLnBrk="0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 mm trigger scintillator with two PMT readout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3212976"/>
            <a:ext cx="6624637" cy="3119437"/>
          </a:xfrm>
          <a:prstGeom prst="rect">
            <a:avLst/>
          </a:prstGeom>
        </p:spPr>
      </p:pic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916238" y="3501901"/>
            <a:ext cx="576262" cy="288925"/>
          </a:xfrm>
          <a:prstGeom prst="wedgeRoundRectCallout">
            <a:avLst>
              <a:gd name="adj1" fmla="val -56338"/>
              <a:gd name="adj2" fmla="val 237361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buFontTx/>
              <a:buNone/>
            </a:pPr>
            <a:r>
              <a:rPr lang="en-US" sz="1400" b="1" u="none">
                <a:solidFill>
                  <a:schemeClr val="tx1"/>
                </a:solidFill>
              </a:rPr>
              <a:t>Si</a:t>
            </a:r>
            <a:endParaRPr lang="ru-RU" sz="1400" b="1" u="none">
              <a:solidFill>
                <a:schemeClr val="tx1"/>
              </a:solidFill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800600" y="3420938"/>
            <a:ext cx="1368425" cy="288925"/>
          </a:xfrm>
          <a:prstGeom prst="wedgeRoundRectCallout">
            <a:avLst>
              <a:gd name="adj1" fmla="val -98491"/>
              <a:gd name="adj2" fmla="val 210440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buFontTx/>
              <a:buNone/>
            </a:pPr>
            <a:r>
              <a:rPr lang="en-US" sz="1400" b="1" u="none" dirty="0">
                <a:solidFill>
                  <a:schemeClr val="tx1"/>
                </a:solidFill>
              </a:rPr>
              <a:t>Detector board</a:t>
            </a:r>
            <a:endParaRPr lang="ru-RU" sz="1400" b="1" u="none" dirty="0">
              <a:solidFill>
                <a:schemeClr val="tx1"/>
              </a:solidFill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5364163" y="5660901"/>
            <a:ext cx="1439862" cy="288925"/>
          </a:xfrm>
          <a:prstGeom prst="wedgeRoundRectCallout">
            <a:avLst>
              <a:gd name="adj1" fmla="val 15162"/>
              <a:gd name="adj2" fmla="val -470329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buFontTx/>
              <a:buNone/>
            </a:pPr>
            <a:r>
              <a:rPr lang="en-US" sz="1400" b="1" u="none">
                <a:solidFill>
                  <a:schemeClr val="tx1"/>
                </a:solidFill>
              </a:rPr>
              <a:t>LV regulation</a:t>
            </a:r>
            <a:endParaRPr lang="ru-RU" sz="1400" b="1" u="none">
              <a:solidFill>
                <a:schemeClr val="tx1"/>
              </a:solidFill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3657600" y="3344738"/>
            <a:ext cx="914400" cy="288925"/>
          </a:xfrm>
          <a:prstGeom prst="wedgeRoundRectCallout">
            <a:avLst>
              <a:gd name="adj1" fmla="val -47741"/>
              <a:gd name="adj2" fmla="val 398903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buFontTx/>
              <a:buNone/>
            </a:pPr>
            <a:r>
              <a:rPr lang="en-US" sz="1400" b="1" u="none">
                <a:solidFill>
                  <a:schemeClr val="tx1"/>
                </a:solidFill>
              </a:rPr>
              <a:t>SVX chips</a:t>
            </a:r>
            <a:endParaRPr lang="ru-RU" sz="1400" b="1" u="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RICH Design for STAR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980728"/>
            <a:ext cx="2133600" cy="365125"/>
          </a:xfrm>
        </p:spPr>
        <p:txBody>
          <a:bodyPr/>
          <a:lstStyle/>
          <a:p>
            <a:fld id="{F93AE25C-4920-41B4-B1AE-E81673B6F119}" type="datetime1">
              <a:rPr lang="en-US" altLang="ja-JP" smtClean="0"/>
              <a:pPr/>
              <a:t>6/12/2012</a:t>
            </a:fld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46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52400" y="787400"/>
            <a:ext cx="525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LHC-b: 2 RICHs with 3 radiators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gene-2008-0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04"/>
          <a:stretch/>
        </p:blipFill>
        <p:spPr>
          <a:xfrm>
            <a:off x="266700" y="1346200"/>
            <a:ext cx="8153400" cy="49743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384300" y="3048000"/>
            <a:ext cx="850900" cy="18923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22700" y="2806700"/>
            <a:ext cx="1181100" cy="2514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0300" y="1676400"/>
            <a:ext cx="4025900" cy="37084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1463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RICH components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8F2B-7114-4164-8280-6EF1673C31EE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51520" y="3789040"/>
            <a:ext cx="3622531" cy="2443087"/>
            <a:chOff x="192" y="960"/>
            <a:chExt cx="3073" cy="1616"/>
          </a:xfrm>
        </p:grpSpPr>
        <p:pic>
          <p:nvPicPr>
            <p:cNvPr id="7" name="Picture 13" descr="P100038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0"/>
              <a:ext cx="2112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V="1">
              <a:off x="1776" y="148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064" y="1297"/>
              <a:ext cx="11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effectLst/>
                  <a:latin typeface="+mj-lt"/>
                </a:rPr>
                <a:t>n = 1.045</a:t>
              </a:r>
              <a:endParaRPr lang="en-US" altLang="ja-JP" sz="2400" dirty="0">
                <a:effectLst/>
                <a:latin typeface="+mj-lt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776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064" y="1728"/>
              <a:ext cx="115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effectLst/>
                  <a:latin typeface="+mj-lt"/>
                </a:rPr>
                <a:t>n = 1.050</a:t>
              </a:r>
              <a:endParaRPr lang="en-US" altLang="ja-JP" sz="2400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1008" y="1824"/>
              <a:ext cx="864" cy="48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440" y="2015"/>
              <a:ext cx="75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FF00FF"/>
                  </a:solidFill>
                  <a:effectLst/>
                  <a:latin typeface="+mj-lt"/>
                </a:rPr>
                <a:t>160mm</a:t>
              </a:r>
              <a:endParaRPr lang="en-US" altLang="ja-JP" sz="2400" dirty="0">
                <a:effectLst/>
                <a:latin typeface="+mj-lt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92" y="2352"/>
              <a:ext cx="3073" cy="2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FF00FF"/>
                  </a:solidFill>
                  <a:effectLst/>
                  <a:latin typeface="+mj-lt"/>
                </a:rPr>
                <a:t>transmission length(400nm): 46mm</a:t>
              </a:r>
              <a:endParaRPr lang="en-US" altLang="ja-JP" sz="2400" dirty="0">
                <a:effectLst/>
                <a:latin typeface="+mj-lt"/>
              </a:endParaRPr>
            </a:p>
          </p:txBody>
        </p:sp>
      </p:grpSp>
      <p:pic>
        <p:nvPicPr>
          <p:cNvPr id="15" name="Picture 6" descr="P110011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9813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06225" y="3140298"/>
            <a:ext cx="3096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0" lang="en-US" sz="1600" dirty="0">
                <a:solidFill>
                  <a:srgbClr val="0000FF"/>
                </a:solidFill>
                <a:effectLst/>
                <a:latin typeface="+mn-lt"/>
              </a:rPr>
              <a:t>High optical parameters (Lsc</a:t>
            </a:r>
            <a:r>
              <a:rPr kumimoji="0" lang="en-US" sz="1600" dirty="0">
                <a:solidFill>
                  <a:srgbClr val="0000FF"/>
                </a:solidFill>
                <a:effectLst/>
                <a:latin typeface="+mn-lt"/>
                <a:cs typeface="Arial" charset="0"/>
              </a:rPr>
              <a:t>≥</a:t>
            </a:r>
            <a:r>
              <a:rPr kumimoji="0" lang="en-US" sz="1600" dirty="0">
                <a:solidFill>
                  <a:srgbClr val="0000FF"/>
                </a:solidFill>
                <a:effectLst/>
                <a:latin typeface="+mn-lt"/>
                <a:ea typeface="Arial" charset="0"/>
                <a:cs typeface="Arial" charset="0"/>
              </a:rPr>
              <a:t>43mm at 400 nm</a:t>
            </a:r>
            <a:r>
              <a:rPr kumimoji="0" lang="en-US" sz="1600" dirty="0" smtClean="0">
                <a:solidFill>
                  <a:srgbClr val="0000FF"/>
                </a:solidFill>
                <a:effectLst/>
                <a:latin typeface="+mn-lt"/>
                <a:ea typeface="Arial" charset="0"/>
                <a:cs typeface="Arial" charset="0"/>
              </a:rPr>
              <a:t>)</a:t>
            </a:r>
            <a:endParaRPr kumimoji="0" lang="en-US" sz="1600" dirty="0">
              <a:solidFill>
                <a:srgbClr val="0000FF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2250" y="1093688"/>
            <a:ext cx="273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Aerogel</a:t>
            </a:r>
            <a:r>
              <a:rPr lang="en-US" altLang="zh-CN" dirty="0" smtClean="0">
                <a:solidFill>
                  <a:srgbClr val="FFFF00"/>
                </a:solidFill>
              </a:rPr>
              <a:t> from NOVOSIBIRSK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3861048"/>
            <a:ext cx="20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Aerogel</a:t>
            </a:r>
            <a:r>
              <a:rPr lang="en-US" altLang="zh-CN" dirty="0" smtClean="0">
                <a:solidFill>
                  <a:srgbClr val="FFFF00"/>
                </a:solidFill>
              </a:rPr>
              <a:t> from JAPAN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645024"/>
            <a:ext cx="1952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/>
          <a:srcRect l="4733" t="3736" b="50550"/>
          <a:stretch/>
        </p:blipFill>
        <p:spPr>
          <a:xfrm>
            <a:off x="4860032" y="1052736"/>
            <a:ext cx="4089400" cy="2641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39952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LHC-b HPD</a:t>
            </a:r>
            <a:endParaRPr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39953" y="3212976"/>
            <a:ext cx="25202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Combines vacuum photo-cathode technology with solid state technology.</a:t>
            </a:r>
          </a:p>
          <a:p>
            <a:r>
              <a:rPr lang="en-US" altLang="zh-CN" dirty="0" smtClean="0"/>
              <a:t>Single Photon Sensitivity (200 - 600nm), </a:t>
            </a:r>
            <a:r>
              <a:rPr lang="da-DK" altLang="zh-CN" dirty="0" smtClean="0"/>
              <a:t>30% QE at 200 nm.</a:t>
            </a:r>
          </a:p>
          <a:p>
            <a:r>
              <a:rPr lang="da-DK" altLang="zh-CN" dirty="0" smtClean="0"/>
              <a:t>Fast signal (rise-fall times of a few ns) and negligeable jitter</a:t>
            </a:r>
          </a:p>
          <a:p>
            <a:r>
              <a:rPr lang="da-DK" altLang="zh-CN" dirty="0" smtClean="0"/>
              <a:t>   (&lt;1 ns)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881B-B5C5-461F-8E15-EB1E1AEF6C82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747713"/>
            <a:ext cx="54197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US" sz="3600" dirty="0" err="1">
                <a:solidFill>
                  <a:srgbClr val="FF0000"/>
                </a:solidFill>
                <a:cs typeface="Arial" pitchFamily="34" charset="0"/>
              </a:rPr>
              <a:t>RHIC</a:t>
            </a:r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 phase 1:  kinematic range</a:t>
            </a:r>
          </a:p>
        </p:txBody>
      </p:sp>
      <p:sp>
        <p:nvSpPr>
          <p:cNvPr id="104466" name="Rectangle 18"/>
          <p:cNvSpPr>
            <a:spLocks noGrp="1" noChangeArrowheads="1"/>
          </p:cNvSpPr>
          <p:nvPr>
            <p:ph idx="1"/>
          </p:nvPr>
        </p:nvSpPr>
        <p:spPr>
          <a:xfrm>
            <a:off x="457200" y="5706616"/>
            <a:ext cx="8229600" cy="818728"/>
          </a:xfrm>
          <a:solidFill>
            <a:schemeClr val="bg1"/>
          </a:solidFill>
          <a:ln/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8000"/>
                </a:solidFill>
              </a:rPr>
              <a:t>“Forward”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000"/>
                </a:solidFill>
              </a:rPr>
              <a:t>(</a:t>
            </a:r>
            <a:r>
              <a:rPr lang="en-US" sz="1600" b="1" dirty="0">
                <a:solidFill>
                  <a:srgbClr val="FF3399"/>
                </a:solidFill>
              </a:rPr>
              <a:t>-2.5 &lt;~ </a:t>
            </a:r>
            <a:r>
              <a:rPr lang="el-GR" sz="1600" b="1" dirty="0">
                <a:solidFill>
                  <a:srgbClr val="FF3399"/>
                </a:solidFill>
                <a:cs typeface="Arial" pitchFamily="34" charset="0"/>
              </a:rPr>
              <a:t>η</a:t>
            </a:r>
            <a:r>
              <a:rPr lang="en-US" sz="1600" b="1" dirty="0">
                <a:solidFill>
                  <a:srgbClr val="FF3399"/>
                </a:solidFill>
              </a:rPr>
              <a:t> &lt; -1</a:t>
            </a:r>
            <a:r>
              <a:rPr lang="en-US" sz="1600" dirty="0">
                <a:solidFill>
                  <a:srgbClr val="008000"/>
                </a:solidFill>
              </a:rPr>
              <a:t>)</a:t>
            </a:r>
            <a:r>
              <a:rPr lang="en-US" sz="1600" b="1" dirty="0">
                <a:solidFill>
                  <a:srgbClr val="FF3399"/>
                </a:solidFill>
              </a:rPr>
              <a:t> electron acceptance essential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000"/>
                </a:solidFill>
              </a:rPr>
              <a:t>to span deep-inelastic (DIS) regime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8000"/>
                </a:solidFill>
              </a:rPr>
              <a:t>Both </a:t>
            </a:r>
            <a:r>
              <a:rPr lang="en-US" sz="1600" b="1" dirty="0">
                <a:solidFill>
                  <a:srgbClr val="FF3399"/>
                </a:solidFill>
              </a:rPr>
              <a:t>backward</a:t>
            </a:r>
            <a:r>
              <a:rPr lang="en-US" sz="1600" b="1" dirty="0">
                <a:solidFill>
                  <a:srgbClr val="33CCCC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and </a:t>
            </a:r>
            <a:r>
              <a:rPr lang="en-US" sz="1600" b="1" dirty="0">
                <a:solidFill>
                  <a:srgbClr val="33CCCC"/>
                </a:solidFill>
              </a:rPr>
              <a:t>forward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hadron</a:t>
            </a:r>
            <a:r>
              <a:rPr lang="en-US" sz="1600" b="1" dirty="0">
                <a:solidFill>
                  <a:schemeClr val="tx1"/>
                </a:solidFill>
              </a:rPr>
              <a:t> coverage valuable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000"/>
                </a:solidFill>
              </a:rPr>
              <a:t>for semi-inclusive deep-inelastic (SIDIS) scattering</a:t>
            </a:r>
            <a:endParaRPr lang="en-US" sz="1600" b="1" dirty="0">
              <a:solidFill>
                <a:srgbClr val="008000"/>
              </a:solidFill>
            </a:endParaRPr>
          </a:p>
        </p:txBody>
      </p:sp>
      <p:pic>
        <p:nvPicPr>
          <p:cNvPr id="104451" name="Picture 3" descr="xq2_electron_STAR_05_on_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56456"/>
            <a:ext cx="33369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xq2_hadron_STAR_05_on_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" y="3239294"/>
            <a:ext cx="3327400" cy="2493962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073150" y="627856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5 GeV e + 50 GeV/nucleon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797300" y="1599406"/>
            <a:ext cx="1308100" cy="5524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TPC+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BEMC+TOF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644900" y="2247106"/>
            <a:ext cx="1524000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3399"/>
                </a:solidFill>
              </a:rPr>
              <a:t>Missing today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235075" y="4361656"/>
            <a:ext cx="1524000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3399"/>
                </a:solidFill>
              </a:rPr>
              <a:t>Missing today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3644900" y="4891881"/>
            <a:ext cx="1524000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33CCCC"/>
                </a:solidFill>
              </a:rPr>
              <a:t>Missing today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 rot="18300000">
            <a:off x="3598069" y="3343275"/>
            <a:ext cx="1239837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EEMC+FGT</a:t>
            </a: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H="1">
            <a:off x="323850" y="2583656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V="1">
            <a:off x="476250" y="2278856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flipH="1">
            <a:off x="323850" y="4968081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 flipV="1">
            <a:off x="476250" y="4663281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 rot="16200000">
            <a:off x="-136525" y="1574006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</a:rPr>
              <a:t>DIS region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 rot="16200000">
            <a:off x="-250825" y="3840956"/>
            <a:ext cx="14478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</a:rPr>
              <a:t>SIDIS region</a:t>
            </a:r>
          </a:p>
        </p:txBody>
      </p:sp>
      <p:pic>
        <p:nvPicPr>
          <p:cNvPr id="104475" name="Picture 27" descr="xq2_electron_STAR_05_on_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75" y="856456"/>
            <a:ext cx="3336925" cy="2497138"/>
          </a:xfrm>
          <a:prstGeom prst="rect">
            <a:avLst/>
          </a:prstGeom>
          <a:noFill/>
        </p:spPr>
      </p:pic>
      <p:pic>
        <p:nvPicPr>
          <p:cNvPr id="104474" name="Picture 26" descr="xq2_hadron_STAR_05_on_3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875" y="3236119"/>
            <a:ext cx="3336925" cy="2497137"/>
          </a:xfrm>
          <a:prstGeom prst="rect">
            <a:avLst/>
          </a:prstGeom>
          <a:noFill/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5737225" y="627856"/>
            <a:ext cx="2932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5 GeV e + 325 GeV/nucleon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6A0A-33D0-4E49-871B-CE1E6B4A3ABD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RHIC/AGS User Meeting, 2012</a:t>
            </a:r>
            <a:endParaRPr lang="zh-CN" alt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3E20C5B-4DF1-4049-A2EA-760584B76248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3608" y="0"/>
            <a:ext cx="7200800" cy="1052736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Future D</a:t>
            </a:r>
            <a:r>
              <a:rPr lang="en-US" altLang="zh-CN" sz="4000" baseline="-25000" dirty="0" smtClean="0"/>
              <a:t>LL</a:t>
            </a:r>
            <a:r>
              <a:rPr lang="en-US" altLang="zh-CN" sz="4000" dirty="0" smtClean="0"/>
              <a:t> measurement </a:t>
            </a:r>
            <a:br>
              <a:rPr lang="en-US" altLang="zh-CN" sz="4000" dirty="0" smtClean="0"/>
            </a:br>
            <a:r>
              <a:rPr lang="en-US" altLang="zh-CN" sz="3200" dirty="0" smtClean="0"/>
              <a:t>Lambda </a:t>
            </a:r>
            <a:r>
              <a:rPr lang="en-US" altLang="zh-CN" sz="3200" dirty="0"/>
              <a:t>S</a:t>
            </a:r>
            <a:r>
              <a:rPr lang="en-US" altLang="zh-CN" sz="3200" dirty="0" smtClean="0"/>
              <a:t>pin Transfer</a:t>
            </a:r>
            <a:endParaRPr lang="zh-CN" alt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19F1-C54F-4F8B-9A27-2BE993AFBB8A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RHIC/AGS User Meeting, 2012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885729" cy="35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67544" y="1052736"/>
            <a:ext cx="3384376" cy="4104456"/>
            <a:chOff x="5220072" y="1052736"/>
            <a:chExt cx="3552825" cy="42291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052736"/>
              <a:ext cx="3552825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308304" y="1124744"/>
              <a:ext cx="1350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2</a:t>
              </a:r>
              <a:r>
                <a:rPr lang="en-US" altLang="zh-CN" i="1" dirty="0"/>
                <a:t>.5 &lt; </a:t>
              </a:r>
              <a:r>
                <a:rPr lang="en-US" altLang="zh-CN" i="1" dirty="0" smtClean="0">
                  <a:sym typeface="Symbol"/>
                </a:rPr>
                <a:t></a:t>
              </a:r>
              <a:r>
                <a:rPr lang="en-US" altLang="zh-CN" i="1" dirty="0" smtClean="0"/>
                <a:t> </a:t>
              </a:r>
              <a:r>
                <a:rPr lang="en-US" altLang="zh-CN" i="1" dirty="0"/>
                <a:t>&lt; 3.5</a:t>
              </a:r>
              <a:endParaRPr lang="zh-CN" alt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536" y="515719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Sensitive </a:t>
            </a:r>
            <a:r>
              <a:rPr lang="en-US" altLang="zh-CN" sz="2000" dirty="0"/>
              <a:t>to the parton helicity distributions and </a:t>
            </a:r>
            <a:r>
              <a:rPr lang="en-US" altLang="zh-CN" sz="2000" dirty="0" smtClean="0"/>
              <a:t>to polarized fragmentation</a:t>
            </a:r>
          </a:p>
          <a:p>
            <a:r>
              <a:rPr lang="en-US" altLang="zh-CN" sz="2000" dirty="0" smtClean="0"/>
              <a:t>Better sensitivity at forward</a:t>
            </a:r>
          </a:p>
          <a:p>
            <a:r>
              <a:rPr lang="en-US" altLang="zh-CN" sz="2000" dirty="0" smtClean="0"/>
              <a:t>Anti-Lambda more sensitive to parton helicity distributions </a:t>
            </a:r>
          </a:p>
          <a:p>
            <a:r>
              <a:rPr lang="en-US" altLang="zh-CN" sz="2000" dirty="0" smtClean="0"/>
              <a:t>Transversity distribution can also be accessed by D</a:t>
            </a:r>
            <a:r>
              <a:rPr lang="en-US" altLang="zh-CN" sz="2000" baseline="-25000" dirty="0" smtClean="0"/>
              <a:t>TT</a:t>
            </a:r>
            <a:endParaRPr lang="zh-CN" altLang="en-US" sz="20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4797152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Phys. Rev. D81 (2010), 057501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56176" y="4581128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Phys. Rev. D78 (2008), 054007</a:t>
            </a:r>
            <a:endParaRPr lang="zh-CN" altLang="en-US" sz="16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251520" y="1556792"/>
            <a:ext cx="3636912" cy="1800200"/>
            <a:chOff x="5220072" y="1556792"/>
            <a:chExt cx="3636912" cy="1800200"/>
          </a:xfrm>
        </p:grpSpPr>
        <p:sp>
          <p:nvSpPr>
            <p:cNvPr id="14" name="TextBox 13"/>
            <p:cNvSpPr txBox="1"/>
            <p:nvPr/>
          </p:nvSpPr>
          <p:spPr>
            <a:xfrm>
              <a:off x="5220072" y="155679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sym typeface="Symbol"/>
                </a:rPr>
                <a:t></a:t>
              </a:r>
              <a:r>
                <a:rPr lang="en-US" altLang="zh-CN" b="1" dirty="0" smtClean="0">
                  <a:solidFill>
                    <a:srgbClr val="FF0000"/>
                  </a:solidFill>
                  <a:sym typeface="Symbol"/>
                </a:rPr>
                <a:t>D model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6372200" y="1741458"/>
              <a:ext cx="576064" cy="1033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3"/>
            </p:cNvCxnSpPr>
            <p:nvPr/>
          </p:nvCxnSpPr>
          <p:spPr>
            <a:xfrm>
              <a:off x="6372200" y="1741458"/>
              <a:ext cx="576064" cy="3913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8384" y="2710661"/>
              <a:ext cx="8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00FF"/>
                  </a:solidFill>
                  <a:sym typeface="Symbol"/>
                </a:rPr>
                <a:t></a:t>
              </a:r>
              <a:r>
                <a:rPr lang="en-US" altLang="zh-CN" b="1" dirty="0" smtClean="0">
                  <a:solidFill>
                    <a:srgbClr val="0000FF"/>
                  </a:solidFill>
                  <a:sym typeface="Symbol"/>
                </a:rPr>
                <a:t>S(x) model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19" idx="1"/>
            </p:cNvCxnSpPr>
            <p:nvPr/>
          </p:nvCxnSpPr>
          <p:spPr>
            <a:xfrm flipH="1" flipV="1">
              <a:off x="7452320" y="2132856"/>
              <a:ext cx="576064" cy="9009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1"/>
            </p:cNvCxnSpPr>
            <p:nvPr/>
          </p:nvCxnSpPr>
          <p:spPr>
            <a:xfrm flipH="1" flipV="1">
              <a:off x="7524328" y="2852936"/>
              <a:ext cx="504056" cy="18089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632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STAR → </a:t>
            </a:r>
            <a:r>
              <a:rPr lang="en-US" sz="3600" i="1" dirty="0" err="1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US" sz="3600" dirty="0" err="1">
                <a:solidFill>
                  <a:srgbClr val="FF0000"/>
                </a:solidFill>
                <a:cs typeface="Arial" pitchFamily="34" charset="0"/>
              </a:rPr>
              <a:t>STAR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Optimizing STAR for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e+p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e+A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collisions from 5+50 to 5+325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GeV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229600" cy="51530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Inclusive scattering over the entire deep-inelastic region</a:t>
            </a:r>
          </a:p>
          <a:p>
            <a:pPr lvl="1">
              <a:spcBef>
                <a:spcPct val="0"/>
              </a:spcBef>
            </a:pPr>
            <a:r>
              <a:rPr lang="en-US" sz="1400" dirty="0"/>
              <a:t>Key measurements</a:t>
            </a:r>
          </a:p>
          <a:p>
            <a:pPr lvl="2">
              <a:spcBef>
                <a:spcPct val="0"/>
              </a:spcBef>
            </a:pPr>
            <a:r>
              <a:rPr lang="en-US" sz="1400" i="1" dirty="0"/>
              <a:t>F</a:t>
            </a:r>
            <a:r>
              <a:rPr lang="en-US" sz="1400" i="1" baseline="-25000" dirty="0"/>
              <a:t>L</a:t>
            </a:r>
            <a:r>
              <a:rPr lang="en-US" sz="1400" dirty="0"/>
              <a:t> in </a:t>
            </a:r>
            <a:r>
              <a:rPr lang="en-US" sz="1400" dirty="0" err="1"/>
              <a:t>e+p</a:t>
            </a:r>
            <a:r>
              <a:rPr lang="en-US" sz="1400" dirty="0"/>
              <a:t> and </a:t>
            </a:r>
            <a:r>
              <a:rPr lang="en-US" sz="1400" dirty="0" err="1"/>
              <a:t>e+A</a:t>
            </a:r>
            <a:r>
              <a:rPr lang="en-US" sz="1400" dirty="0"/>
              <a:t>:  direct measure of gluon densities in nucleons and nuclei</a:t>
            </a:r>
          </a:p>
          <a:p>
            <a:pPr lvl="2">
              <a:spcBef>
                <a:spcPct val="0"/>
              </a:spcBef>
            </a:pPr>
            <a:r>
              <a:rPr lang="en-US" sz="1400" i="1" dirty="0"/>
              <a:t>g</a:t>
            </a:r>
            <a:r>
              <a:rPr lang="en-US" sz="1400" baseline="-25000" dirty="0"/>
              <a:t>1</a:t>
            </a:r>
            <a:r>
              <a:rPr lang="en-US" sz="1400" dirty="0"/>
              <a:t> in </a:t>
            </a:r>
            <a:r>
              <a:rPr lang="en-US" sz="1400" dirty="0" err="1"/>
              <a:t>e+p</a:t>
            </a:r>
            <a:r>
              <a:rPr lang="en-US" sz="1400" dirty="0"/>
              <a:t> and e+</a:t>
            </a:r>
            <a:r>
              <a:rPr lang="en-US" sz="1400" baseline="30000" dirty="0"/>
              <a:t>3</a:t>
            </a:r>
            <a:r>
              <a:rPr lang="en-US" sz="1400" dirty="0"/>
              <a:t>He:  nucleon spin structure</a:t>
            </a:r>
          </a:p>
          <a:p>
            <a:pPr lvl="2">
              <a:spcBef>
                <a:spcPct val="0"/>
              </a:spcBef>
            </a:pPr>
            <a:r>
              <a:rPr lang="en-US" sz="1400" i="1" dirty="0"/>
              <a:t>F</a:t>
            </a:r>
            <a:r>
              <a:rPr lang="en-US" sz="1400" baseline="-25000" dirty="0"/>
              <a:t>2</a:t>
            </a:r>
            <a:r>
              <a:rPr lang="en-US" sz="1400" i="1" baseline="30000" dirty="0"/>
              <a:t>A</a:t>
            </a:r>
            <a:r>
              <a:rPr lang="en-US" sz="1400" dirty="0"/>
              <a:t>/</a:t>
            </a:r>
            <a:r>
              <a:rPr lang="en-US" sz="1400" i="1" dirty="0"/>
              <a:t>F</a:t>
            </a:r>
            <a:r>
              <a:rPr lang="en-US" sz="1400" baseline="-25000" dirty="0"/>
              <a:t>2</a:t>
            </a:r>
            <a:r>
              <a:rPr lang="en-US" sz="1400" i="1" baseline="30000" dirty="0"/>
              <a:t>d</a:t>
            </a:r>
            <a:r>
              <a:rPr lang="en-US" sz="1400" dirty="0"/>
              <a:t>:  parton distributions in nuclei (including gluons via </a:t>
            </a:r>
            <a:r>
              <a:rPr lang="en-US" sz="1400" i="1" dirty="0"/>
              <a:t>Q</a:t>
            </a:r>
            <a:r>
              <a:rPr lang="en-US" sz="1400" baseline="30000" dirty="0"/>
              <a:t>2</a:t>
            </a:r>
            <a:r>
              <a:rPr lang="en-US" sz="1400" dirty="0"/>
              <a:t> evolution)</a:t>
            </a:r>
          </a:p>
          <a:p>
            <a:pPr lvl="1">
              <a:spcBef>
                <a:spcPct val="0"/>
              </a:spcBef>
            </a:pPr>
            <a:r>
              <a:rPr lang="en-US" sz="1400" dirty="0"/>
              <a:t>Need electron detection, ID, and triggering over -2.5 &lt;~ </a:t>
            </a:r>
            <a:r>
              <a:rPr lang="el-GR" sz="1400" dirty="0">
                <a:cs typeface="Arial" pitchFamily="34" charset="0"/>
              </a:rPr>
              <a:t>η</a:t>
            </a:r>
            <a:r>
              <a:rPr lang="en-US" sz="1400" dirty="0">
                <a:cs typeface="Arial" pitchFamily="34" charset="0"/>
              </a:rPr>
              <a:t> &lt; -1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Combined mini-TPC/threshold gas </a:t>
            </a:r>
            <a:r>
              <a:rPr lang="en-US" sz="1400" dirty="0" smtClean="0">
                <a:cs typeface="Arial" pitchFamily="34" charset="0"/>
              </a:rPr>
              <a:t>Cherenkov </a:t>
            </a:r>
            <a:r>
              <a:rPr lang="en-US" sz="1400" dirty="0">
                <a:cs typeface="Arial" pitchFamily="34" charset="0"/>
              </a:rPr>
              <a:t>detector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cs typeface="Arial" pitchFamily="34" charset="0"/>
              </a:rPr>
              <a:t>Semi-inclusive </a:t>
            </a:r>
            <a:r>
              <a:rPr lang="en-US" sz="1400" dirty="0">
                <a:cs typeface="Arial" pitchFamily="34" charset="0"/>
              </a:rPr>
              <a:t>deep-inelastic scattering over a broad (</a:t>
            </a:r>
            <a:r>
              <a:rPr lang="en-US" sz="1400" i="1" dirty="0">
                <a:cs typeface="Arial" pitchFamily="34" charset="0"/>
              </a:rPr>
              <a:t>x</a:t>
            </a:r>
            <a:r>
              <a:rPr lang="en-US" sz="1400" dirty="0">
                <a:cs typeface="Arial" pitchFamily="34" charset="0"/>
              </a:rPr>
              <a:t>,</a:t>
            </a:r>
            <a:r>
              <a:rPr lang="en-US" sz="1400" i="1" dirty="0">
                <a:cs typeface="Arial" pitchFamily="34" charset="0"/>
              </a:rPr>
              <a:t>Q</a:t>
            </a:r>
            <a:r>
              <a:rPr lang="en-US" sz="1400" baseline="30000" dirty="0">
                <a:cs typeface="Arial" pitchFamily="34" charset="0"/>
              </a:rPr>
              <a:t>2</a:t>
            </a:r>
            <a:r>
              <a:rPr lang="en-US" sz="1400" dirty="0">
                <a:cs typeface="Arial" pitchFamily="34" charset="0"/>
              </a:rPr>
              <a:t>) domain</a:t>
            </a:r>
          </a:p>
          <a:p>
            <a:pPr lvl="1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Key measurements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Flavor-separated helicity distributions, including strangeness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Collins, </a:t>
            </a:r>
            <a:r>
              <a:rPr lang="en-US" sz="1400" dirty="0" err="1">
                <a:cs typeface="Arial" pitchFamily="34" charset="0"/>
              </a:rPr>
              <a:t>Sivers</a:t>
            </a:r>
            <a:r>
              <a:rPr lang="en-US" sz="1400" dirty="0">
                <a:cs typeface="Arial" pitchFamily="34" charset="0"/>
              </a:rPr>
              <a:t>, Boer-</a:t>
            </a:r>
            <a:r>
              <a:rPr lang="en-US" sz="1400" dirty="0" err="1">
                <a:cs typeface="Arial" pitchFamily="34" charset="0"/>
              </a:rPr>
              <a:t>Mulders</a:t>
            </a:r>
            <a:r>
              <a:rPr lang="en-US" sz="1400" dirty="0">
                <a:cs typeface="Arial" pitchFamily="34" charset="0"/>
              </a:rPr>
              <a:t>, and other transverse spin distributions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Flavor-separated parton distributions in nuclei, including strangeness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Parton energy loss in cold nuclear matter</a:t>
            </a:r>
          </a:p>
          <a:p>
            <a:pPr lvl="1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Need hadron detection and identification beyond the TPC/EEMC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Extend TOF to cover </a:t>
            </a:r>
            <a:r>
              <a:rPr lang="en-US" sz="1400" dirty="0"/>
              <a:t>-2 &lt; </a:t>
            </a:r>
            <a:r>
              <a:rPr lang="el-GR" sz="1400" dirty="0">
                <a:cs typeface="Arial" pitchFamily="34" charset="0"/>
              </a:rPr>
              <a:t>η</a:t>
            </a:r>
            <a:r>
              <a:rPr lang="en-US" sz="1400" dirty="0">
                <a:cs typeface="Arial" pitchFamily="34" charset="0"/>
              </a:rPr>
              <a:t> &lt; -1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GEM disks (from forward instrumentation upgrade) plus hadronic calorimetry in the region </a:t>
            </a:r>
            <a:r>
              <a:rPr lang="en-US" sz="1400" dirty="0"/>
              <a:t>2 &lt; </a:t>
            </a:r>
            <a:r>
              <a:rPr lang="el-GR" sz="1400" dirty="0">
                <a:cs typeface="Arial" pitchFamily="34" charset="0"/>
              </a:rPr>
              <a:t>η</a:t>
            </a:r>
            <a:r>
              <a:rPr lang="en-US" sz="1400" dirty="0">
                <a:cs typeface="Arial" pitchFamily="34" charset="0"/>
              </a:rPr>
              <a:t> &lt; 3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cs typeface="Arial" pitchFamily="34" charset="0"/>
              </a:rPr>
              <a:t>Deeply-virtual </a:t>
            </a:r>
            <a:r>
              <a:rPr lang="en-US" sz="1400" dirty="0">
                <a:cs typeface="Arial" pitchFamily="34" charset="0"/>
              </a:rPr>
              <a:t>Compton scattering</a:t>
            </a:r>
          </a:p>
          <a:p>
            <a:pPr lvl="1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Key measurement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GPDs</a:t>
            </a:r>
          </a:p>
          <a:p>
            <a:pPr lvl="1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Need forward proton and expanded photon detection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Roman pots (also valuable for spectator proton tagging in e+</a:t>
            </a:r>
            <a:r>
              <a:rPr lang="en-US" sz="1400" baseline="30000" dirty="0">
                <a:cs typeface="Arial" pitchFamily="34" charset="0"/>
              </a:rPr>
              <a:t>3</a:t>
            </a:r>
            <a:r>
              <a:rPr lang="en-US" sz="1400" dirty="0">
                <a:cs typeface="Arial" pitchFamily="34" charset="0"/>
              </a:rPr>
              <a:t>He)</a:t>
            </a:r>
          </a:p>
          <a:p>
            <a:pPr lvl="2">
              <a:spcBef>
                <a:spcPct val="0"/>
              </a:spcBef>
            </a:pPr>
            <a:r>
              <a:rPr lang="en-US" sz="1400" dirty="0">
                <a:cs typeface="Arial" pitchFamily="34" charset="0"/>
              </a:rPr>
              <a:t>EM calorimetry for </a:t>
            </a:r>
            <a:r>
              <a:rPr lang="en-US" sz="1400" dirty="0"/>
              <a:t>-4 &lt; </a:t>
            </a:r>
            <a:r>
              <a:rPr lang="el-GR" sz="1400" dirty="0">
                <a:cs typeface="Arial" pitchFamily="34" charset="0"/>
              </a:rPr>
              <a:t>η</a:t>
            </a:r>
            <a:r>
              <a:rPr lang="en-US" sz="1400" dirty="0">
                <a:cs typeface="Arial" pitchFamily="34" charset="0"/>
              </a:rPr>
              <a:t> &lt; -1</a:t>
            </a:r>
            <a:endParaRPr lang="el-GR" sz="1400" dirty="0"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3F2-9F7F-4EAA-99B2-7DE5CC5C88AA}" type="datetime1">
              <a:rPr lang="en-US" altLang="zh-CN" smtClean="0"/>
              <a:pPr/>
              <a:t>6/12/2012</a:t>
            </a:fld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50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9269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Parton energy loss in cold QCD matter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724400"/>
            <a:ext cx="8354888" cy="19050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1800" dirty="0"/>
              <a:t>Complementary tool to investigate </a:t>
            </a:r>
            <a:r>
              <a:rPr lang="en-US" sz="1800" dirty="0" err="1"/>
              <a:t>partonic</a:t>
            </a:r>
            <a:r>
              <a:rPr lang="en-US" sz="1800" dirty="0"/>
              <a:t> energy loss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1800" dirty="0">
                <a:cs typeface="Arial" pitchFamily="34" charset="0"/>
              </a:rPr>
              <a:t>HERMES:  hadrons can form partially inside the medium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</a:pPr>
            <a:r>
              <a:rPr lang="en-US" sz="1600" dirty="0">
                <a:cs typeface="Arial" pitchFamily="34" charset="0"/>
              </a:rPr>
              <a:t>Mixture of hadronic absorption and </a:t>
            </a:r>
            <a:r>
              <a:rPr lang="en-US" sz="1600" dirty="0" err="1">
                <a:cs typeface="Arial" pitchFamily="34" charset="0"/>
              </a:rPr>
              <a:t>partonic</a:t>
            </a:r>
            <a:r>
              <a:rPr lang="en-US" sz="1600" dirty="0">
                <a:cs typeface="Arial" pitchFamily="34" charset="0"/>
              </a:rPr>
              <a:t> energy loss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1800" dirty="0" err="1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US" sz="1800" dirty="0" err="1">
                <a:cs typeface="Arial" pitchFamily="34" charset="0"/>
              </a:rPr>
              <a:t>RHIC</a:t>
            </a:r>
            <a:r>
              <a:rPr lang="en-US" sz="1800" dirty="0">
                <a:cs typeface="Arial" pitchFamily="34" charset="0"/>
              </a:rPr>
              <a:t>:  light quark hadrons form well outside the medium</a:t>
            </a:r>
          </a:p>
          <a:p>
            <a:pPr>
              <a:spcBef>
                <a:spcPct val="10000"/>
              </a:spcBef>
            </a:pPr>
            <a:r>
              <a:rPr lang="en-US" sz="1800" dirty="0"/>
              <a:t>Heavy quarks: unexplored to date.  Low </a:t>
            </a:r>
            <a:r>
              <a:rPr lang="el-GR" sz="1800" dirty="0">
                <a:cs typeface="Arial" pitchFamily="34" charset="0"/>
              </a:rPr>
              <a:t>β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short formation time</a:t>
            </a:r>
            <a:endParaRPr lang="en-US" sz="1800" dirty="0">
              <a:cs typeface="Arial" pitchFamily="34" charset="0"/>
            </a:endParaRPr>
          </a:p>
        </p:txBody>
      </p:sp>
      <p:pic>
        <p:nvPicPr>
          <p:cNvPr id="114692" name="Picture 4" descr="nuq2_reach_05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800600" cy="3594100"/>
          </a:xfrm>
          <a:prstGeom prst="rect">
            <a:avLst/>
          </a:prstGeom>
          <a:noFill/>
        </p:spPr>
      </p:pic>
      <p:pic>
        <p:nvPicPr>
          <p:cNvPr id="114693" name="Picture 5" descr="hermes_scali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785813"/>
            <a:ext cx="3630613" cy="4014787"/>
          </a:xfrm>
          <a:prstGeom prst="rect">
            <a:avLst/>
          </a:prstGeom>
          <a:noFill/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65150" y="685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HERMES, NP B780, 1</a:t>
            </a:r>
          </a:p>
        </p:txBody>
      </p:sp>
      <p:sp>
        <p:nvSpPr>
          <p:cNvPr id="114695" name="TextBox 21"/>
          <p:cNvSpPr txBox="1">
            <a:spLocks noChangeArrowheads="1"/>
          </p:cNvSpPr>
          <p:nvPr/>
        </p:nvSpPr>
        <p:spPr bwMode="auto">
          <a:xfrm>
            <a:off x="5881688" y="4311650"/>
            <a:ext cx="1909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/>
              <a:t>L</a:t>
            </a:r>
            <a:r>
              <a:rPr lang="en-US" sz="1600" baseline="-25000"/>
              <a:t>c </a:t>
            </a:r>
            <a:r>
              <a:rPr lang="en-US" sz="1600"/>
              <a:t>up to few 100 fm</a:t>
            </a:r>
            <a:endParaRPr lang="en-US" sz="1600" baseline="-250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2C75-8D1C-44B5-B0F8-79AA8F06C024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51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/>
              <a:t>D</a:t>
            </a:r>
            <a:r>
              <a:rPr lang="en-US" altLang="zh-CN" baseline="-25000" dirty="0"/>
              <a:t>LL</a:t>
            </a:r>
            <a:r>
              <a:rPr lang="en-US" altLang="zh-CN" dirty="0"/>
              <a:t> at mid-rapidity</a:t>
            </a:r>
            <a:endParaRPr lang="zh-CN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859E-9321-4CAF-BFE4-59508C9EA249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5536" y="1412776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• </a:t>
            </a:r>
            <a:r>
              <a:rPr lang="en-US" altLang="zh-CN" sz="2000" b="1" dirty="0"/>
              <a:t>STAR has performed initial Λ D</a:t>
            </a:r>
            <a:r>
              <a:rPr lang="en-US" altLang="zh-CN" sz="2000" b="1" baseline="-25000" dirty="0"/>
              <a:t>LL</a:t>
            </a:r>
            <a:r>
              <a:rPr lang="en-US" altLang="zh-CN" sz="2000" b="1" dirty="0"/>
              <a:t> measurements at mid-rapidity</a:t>
            </a:r>
          </a:p>
          <a:p>
            <a:r>
              <a:rPr lang="en-US" altLang="zh-CN" sz="2000" dirty="0" smtClean="0"/>
              <a:t>– </a:t>
            </a:r>
            <a:r>
              <a:rPr lang="en-US" altLang="zh-CN" sz="2000" dirty="0"/>
              <a:t>Provides access to strange quark helicity distribution</a:t>
            </a:r>
          </a:p>
          <a:p>
            <a:r>
              <a:rPr lang="en-US" altLang="zh-CN" sz="2000" dirty="0"/>
              <a:t>– Most interesting with quite high p</a:t>
            </a:r>
            <a:r>
              <a:rPr lang="en-US" altLang="zh-CN" sz="2000" baseline="-25000" dirty="0"/>
              <a:t>T</a:t>
            </a:r>
            <a:r>
              <a:rPr lang="en-US" altLang="zh-CN" sz="2000" dirty="0"/>
              <a:t> Λ (trigger and stat limited)</a:t>
            </a:r>
          </a:p>
          <a:p>
            <a:r>
              <a:rPr lang="en-US" altLang="zh-CN" sz="2000" dirty="0"/>
              <a:t>• </a:t>
            </a:r>
            <a:r>
              <a:rPr lang="en-US" altLang="zh-CN" sz="2000" dirty="0" smtClean="0"/>
              <a:t>Similar measurements </a:t>
            </a:r>
            <a:r>
              <a:rPr lang="en-US" altLang="zh-CN" sz="2000" dirty="0"/>
              <a:t>at forward rapidity are </a:t>
            </a:r>
            <a:r>
              <a:rPr lang="en-US" altLang="zh-CN" sz="2000" b="1" dirty="0"/>
              <a:t>very promising</a:t>
            </a:r>
          </a:p>
          <a:p>
            <a:r>
              <a:rPr lang="en-US" altLang="zh-CN" sz="2000" dirty="0"/>
              <a:t>– Requires Forward Hadron </a:t>
            </a:r>
            <a:r>
              <a:rPr lang="en-US" altLang="zh-CN" sz="2000" dirty="0" smtClean="0"/>
              <a:t>Calorimeter upgrade</a:t>
            </a:r>
            <a:endParaRPr lang="en-US" altLang="zh-CN" sz="20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4930401"/>
            <a:ext cx="1368152" cy="370808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362449"/>
            <a:ext cx="1368152" cy="370807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945316"/>
            <a:ext cx="1368153" cy="36400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051720" y="594928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Experimental challenging, baryon/meson identification needed</a:t>
            </a:r>
            <a:endParaRPr lang="zh-CN" alt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364088" y="4581128"/>
            <a:ext cx="3070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Phys. Rev.  D 80, 111102 (R) (2009)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1720" y="540515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Forward hadron calorimeter to measure (anti-)neutron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35330"/>
            <a:ext cx="2740306" cy="36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Single Spin Asymmetries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5638800" y="685800"/>
            <a:ext cx="3505200" cy="3565525"/>
            <a:chOff x="4419600" y="2590800"/>
            <a:chExt cx="4038600" cy="4022725"/>
          </a:xfrm>
        </p:grpSpPr>
        <p:pic>
          <p:nvPicPr>
            <p:cNvPr id="4" name="Picture 9" descr="pp_pi0_sigm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2590800"/>
              <a:ext cx="4038600" cy="3970338"/>
            </a:xfrm>
            <a:prstGeom prst="rect">
              <a:avLst/>
            </a:prstGeom>
            <a:noFill/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334000" y="6276975"/>
              <a:ext cx="1676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/>
                <a:t>PRL 97, 152302</a:t>
              </a:r>
            </a:p>
          </p:txBody>
        </p: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14400"/>
            <a:ext cx="2438400" cy="339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66800" y="1066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E704</a:t>
            </a:r>
            <a:endParaRPr lang="en-US" sz="1600" dirty="0"/>
          </a:p>
        </p:txBody>
      </p:sp>
      <p:grpSp>
        <p:nvGrpSpPr>
          <p:cNvPr id="7" name="Group 23"/>
          <p:cNvGrpSpPr/>
          <p:nvPr/>
        </p:nvGrpSpPr>
        <p:grpSpPr>
          <a:xfrm>
            <a:off x="395536" y="4353174"/>
            <a:ext cx="2728664" cy="2128018"/>
            <a:chOff x="9525000" y="3616376"/>
            <a:chExt cx="2743200" cy="2251024"/>
          </a:xfrm>
        </p:grpSpPr>
        <p:grpSp>
          <p:nvGrpSpPr>
            <p:cNvPr id="9" name="Group 9"/>
            <p:cNvGrpSpPr/>
            <p:nvPr/>
          </p:nvGrpSpPr>
          <p:grpSpPr>
            <a:xfrm>
              <a:off x="9525000" y="4676775"/>
              <a:ext cx="2743200" cy="1190625"/>
              <a:chOff x="228600" y="1309688"/>
              <a:chExt cx="2667000" cy="1190625"/>
            </a:xfrm>
          </p:grpSpPr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 flipH="1" flipV="1">
                <a:off x="1143000" y="1752600"/>
                <a:ext cx="3810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0"/>
              <p:cNvSpPr>
                <a:spLocks noChangeShapeType="1"/>
              </p:cNvSpPr>
              <p:nvPr/>
            </p:nvSpPr>
            <p:spPr bwMode="auto">
              <a:xfrm flipV="1">
                <a:off x="2209800" y="15240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35"/>
              <p:cNvSpPr>
                <a:spLocks noChangeArrowheads="1"/>
              </p:cNvSpPr>
              <p:nvPr/>
            </p:nvSpPr>
            <p:spPr bwMode="auto">
              <a:xfrm>
                <a:off x="1981200" y="14478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34"/>
              <p:cNvSpPr>
                <a:spLocks noChangeArrowheads="1"/>
              </p:cNvSpPr>
              <p:nvPr/>
            </p:nvSpPr>
            <p:spPr bwMode="auto">
              <a:xfrm>
                <a:off x="838200" y="1676400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V="1">
                <a:off x="838200" y="1752600"/>
                <a:ext cx="1371600" cy="4572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685800" y="19050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AutoShape 36"/>
              <p:cNvSpPr>
                <a:spLocks noChangeArrowheads="1"/>
              </p:cNvSpPr>
              <p:nvPr/>
            </p:nvSpPr>
            <p:spPr bwMode="auto">
              <a:xfrm>
                <a:off x="1371600" y="1676400"/>
                <a:ext cx="381000" cy="457200"/>
              </a:xfrm>
              <a:prstGeom prst="irregularSeal2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V="1">
                <a:off x="228600" y="22098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1676400" y="2133600"/>
                <a:ext cx="990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Right</a:t>
                </a:r>
              </a:p>
            </p:txBody>
          </p:sp>
          <p:sp>
            <p:nvSpPr>
              <p:cNvPr id="21" name="Text Box 44"/>
              <p:cNvSpPr txBox="1">
                <a:spLocks noChangeArrowheads="1"/>
              </p:cNvSpPr>
              <p:nvPr/>
            </p:nvSpPr>
            <p:spPr bwMode="auto">
              <a:xfrm>
                <a:off x="1219200" y="1309688"/>
                <a:ext cx="990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Left</a:t>
                </a:r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524000" y="1905000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3971" name="Object 9"/>
            <p:cNvGraphicFramePr>
              <a:graphicFrameLocks noChangeAspect="1"/>
            </p:cNvGraphicFramePr>
            <p:nvPr/>
          </p:nvGraphicFramePr>
          <p:xfrm>
            <a:off x="9886958" y="3616376"/>
            <a:ext cx="2061200" cy="904726"/>
          </p:xfrm>
          <a:graphic>
            <a:graphicData uri="http://schemas.openxmlformats.org/presentationml/2006/ole">
              <p:oleObj spid="_x0000_s44034" name="Equation" r:id="rId7" imgW="1041120" imgH="457200" progId="Equation.3">
                <p:embed/>
              </p:oleObj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4415408"/>
            <a:ext cx="5715000" cy="2037928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Large transverse spin asymmetries consistent over an order of magnitude in √s up to 200 </a:t>
            </a:r>
            <a:r>
              <a:rPr lang="en-US" sz="3600" dirty="0" err="1" smtClean="0"/>
              <a:t>GeV</a:t>
            </a:r>
            <a:endParaRPr lang="en-US" sz="3600" dirty="0" smtClean="0"/>
          </a:p>
          <a:p>
            <a:r>
              <a:rPr lang="en-US" sz="3600" dirty="0" smtClean="0"/>
              <a:t>Cross sections measured at forward rapidity at RHIC are reasonably described by </a:t>
            </a:r>
            <a:r>
              <a:rPr lang="en-US" sz="3600" dirty="0" err="1" smtClean="0"/>
              <a:t>pQCD</a:t>
            </a:r>
            <a:endParaRPr lang="en-US" sz="3600" dirty="0" smtClean="0"/>
          </a:p>
          <a:p>
            <a:r>
              <a:rPr lang="en-US" sz="3600" dirty="0" smtClean="0"/>
              <a:t>Proposed </a:t>
            </a:r>
            <a:r>
              <a:rPr lang="en-US" sz="3600" dirty="0" err="1" smtClean="0"/>
              <a:t>pQCD</a:t>
            </a:r>
            <a:r>
              <a:rPr lang="en-US" sz="3600" dirty="0" smtClean="0"/>
              <a:t> mechanisms for large 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:</a:t>
            </a:r>
          </a:p>
          <a:p>
            <a:pPr lvl="1"/>
            <a:r>
              <a:rPr lang="en-US" sz="3300" dirty="0" err="1" smtClean="0"/>
              <a:t>Sivers</a:t>
            </a:r>
            <a:r>
              <a:rPr lang="en-US" sz="3300" dirty="0" smtClean="0"/>
              <a:t> Effect: parton orbital motion</a:t>
            </a:r>
          </a:p>
          <a:p>
            <a:pPr lvl="1"/>
            <a:r>
              <a:rPr lang="en-US" sz="3300" dirty="0" smtClean="0"/>
              <a:t>Collins Effect: transversity + </a:t>
            </a:r>
            <a:r>
              <a:rPr lang="en-US" sz="3300" dirty="0" smtClean="0"/>
              <a:t>fragmentation</a:t>
            </a:r>
          </a:p>
          <a:p>
            <a:pPr lvl="1"/>
            <a:endParaRPr lang="en-US" sz="3300" dirty="0" smtClean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DCDF-DAA0-4A64-A4DA-1E1912A2914F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1109928" y="642174"/>
            <a:ext cx="1229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√s=19.4 </a:t>
            </a:r>
            <a:r>
              <a:rPr lang="en-US" altLang="zh-CN" sz="1600" dirty="0" err="1" smtClean="0"/>
              <a:t>GeV</a:t>
            </a:r>
            <a:endParaRPr lang="en-US" altLang="zh-CN" sz="16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0" y="4057327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PLB 261, 201 (1991)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Future Transverse Measurements</a:t>
            </a:r>
            <a:endParaRPr 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 l="36719" t="24666" r="19531" b="16667"/>
          <a:stretch>
            <a:fillRect/>
          </a:stretch>
        </p:blipFill>
        <p:spPr bwMode="auto">
          <a:xfrm>
            <a:off x="1295400" y="3962400"/>
            <a:ext cx="28194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1" y="1219200"/>
            <a:ext cx="2743199" cy="23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Box 114"/>
          <p:cNvSpPr txBox="1"/>
          <p:nvPr/>
        </p:nvSpPr>
        <p:spPr>
          <a:xfrm>
            <a:off x="4419600" y="15634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Extracted from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p+p</a:t>
            </a:r>
            <a:r>
              <a:rPr lang="en-US" b="1" baseline="30000" dirty="0" smtClean="0">
                <a:solidFill>
                  <a:srgbClr val="FF0000"/>
                </a:solidFill>
              </a:rPr>
              <a:t>↑ </a:t>
            </a:r>
            <a:r>
              <a:rPr lang="en-US" b="1" dirty="0" smtClean="0">
                <a:solidFill>
                  <a:srgbClr val="FF0000"/>
                </a:solidFill>
              </a:rPr>
              <a:t>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n-US" b="1" dirty="0" smtClean="0">
                <a:solidFill>
                  <a:srgbClr val="FF0000"/>
                </a:solidFill>
              </a:rPr>
              <a:t>+X  A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67200" y="2401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from SIDIS </a:t>
            </a:r>
            <a:r>
              <a:rPr lang="en-US" dirty="0" err="1" smtClean="0"/>
              <a:t>Sivers</a:t>
            </a:r>
            <a:r>
              <a:rPr lang="en-US" dirty="0" smtClean="0"/>
              <a:t> functions (</a:t>
            </a:r>
            <a:r>
              <a:rPr lang="en-US" b="1" dirty="0" smtClean="0">
                <a:solidFill>
                  <a:srgbClr val="0000FF"/>
                </a:solidFill>
              </a:rPr>
              <a:t>“new” </a:t>
            </a:r>
            <a:r>
              <a:rPr lang="en-US" dirty="0" smtClean="0"/>
              <a:t>and </a:t>
            </a:r>
            <a:r>
              <a:rPr lang="en-US" b="1" dirty="0" smtClean="0"/>
              <a:t>“old”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3962400" y="1905000"/>
            <a:ext cx="914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3962400" y="25146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31"/>
          <p:cNvGrpSpPr/>
          <p:nvPr/>
        </p:nvGrpSpPr>
        <p:grpSpPr>
          <a:xfrm>
            <a:off x="4343400" y="4038600"/>
            <a:ext cx="4419600" cy="1754326"/>
            <a:chOff x="4572000" y="4038600"/>
            <a:chExt cx="4191000" cy="1754326"/>
          </a:xfrm>
        </p:grpSpPr>
        <p:pic>
          <p:nvPicPr>
            <p:cNvPr id="993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031" t="54181" r="18750" b="33276"/>
            <a:stretch>
              <a:fillRect/>
            </a:stretch>
          </p:blipFill>
          <p:spPr bwMode="auto">
            <a:xfrm>
              <a:off x="4572000" y="4593770"/>
              <a:ext cx="4191000" cy="59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4800600" y="4038600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Sivers</a:t>
              </a:r>
              <a:r>
                <a:rPr lang="en-US" b="1" dirty="0" smtClean="0">
                  <a:solidFill>
                    <a:srgbClr val="FF0000"/>
                  </a:solidFill>
                </a:rPr>
                <a:t> function measured in SIDIS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vs</a:t>
              </a:r>
              <a:r>
                <a:rPr lang="en-US" b="1" dirty="0" smtClean="0">
                  <a:solidFill>
                    <a:srgbClr val="FF0000"/>
                  </a:solidFill>
                </a:rPr>
                <a:t> DY expected to differ by a sign</a:t>
              </a: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Need DY results to verify the sign change: critical test of TMD approach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Forward rapidity direct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sz="1100" dirty="0" smtClean="0"/>
          </a:p>
          <a:p>
            <a:r>
              <a:rPr lang="en-US" dirty="0" err="1" smtClean="0"/>
              <a:t>Drell</a:t>
            </a:r>
            <a:r>
              <a:rPr lang="en-US" dirty="0" smtClean="0"/>
              <a:t>-Yan A</a:t>
            </a:r>
            <a:r>
              <a:rPr lang="en-US" baseline="-25000" dirty="0" smtClean="0"/>
              <a:t>N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 Forward jets and correlations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3140968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e</a:t>
            </a:r>
            <a:r>
              <a:rPr lang="en-US" altLang="zh-CN" sz="2400" b="1" dirty="0" smtClean="0">
                <a:solidFill>
                  <a:srgbClr val="0000FF"/>
                </a:solidFill>
                <a:sym typeface="Symbol"/>
              </a:rPr>
              <a:t>/h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CN" sz="2400" b="1" dirty="0" smtClean="0">
                <a:solidFill>
                  <a:srgbClr val="0000FF"/>
                </a:solidFill>
                <a:sym typeface="Symbol"/>
              </a:rPr>
              <a:t>/</a:t>
            </a:r>
            <a:r>
              <a:rPr lang="en-US" altLang="zh-CN" sz="2400" b="1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altLang="zh-CN" sz="2400" b="1" dirty="0" smtClean="0">
                <a:solidFill>
                  <a:srgbClr val="0000FF"/>
                </a:solidFill>
                <a:sym typeface="Symbol"/>
              </a:rPr>
              <a:t> discrimination crucial, forward upgrade needed!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602128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Full jet reconstruction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340768"/>
            <a:ext cx="140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dirty="0" smtClean="0"/>
              <a:t>Z-B. Kang et al, PRD 83, 094001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6741-B564-476B-93AC-E23E74F231A9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8075364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/>
              <a:t>Cold QCD matter </a:t>
            </a:r>
            <a:r>
              <a:rPr lang="en-US" sz="3200" dirty="0" smtClean="0"/>
              <a:t>– </a:t>
            </a:r>
            <a:r>
              <a:rPr lang="en-US" sz="3200" dirty="0"/>
              <a:t>the initial state at RHIC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347864" y="1052736"/>
            <a:ext cx="5796136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/>
              <a:t>RHIC may provide </a:t>
            </a:r>
            <a:r>
              <a:rPr lang="en-US" sz="1600" b="1" dirty="0">
                <a:solidFill>
                  <a:srgbClr val="FF0000"/>
                </a:solidFill>
              </a:rPr>
              <a:t>unique access to the onset of saturation</a:t>
            </a:r>
          </a:p>
          <a:p>
            <a:r>
              <a:rPr lang="en-US" sz="1600" dirty="0"/>
              <a:t>Future questions for </a:t>
            </a:r>
            <a:r>
              <a:rPr lang="en-US" sz="1600" b="1" dirty="0" err="1"/>
              <a:t>p+A</a:t>
            </a:r>
            <a:endParaRPr lang="en-US" sz="1600" b="1" dirty="0"/>
          </a:p>
          <a:p>
            <a:pPr lvl="1"/>
            <a:r>
              <a:rPr lang="en-US" sz="1600" dirty="0"/>
              <a:t>What is the gluon density in the (</a:t>
            </a:r>
            <a:r>
              <a:rPr lang="en-US" sz="1600" i="1" dirty="0"/>
              <a:t>x</a:t>
            </a:r>
            <a:r>
              <a:rPr lang="en-US" sz="1600" dirty="0"/>
              <a:t>,</a:t>
            </a:r>
            <a:r>
              <a:rPr lang="en-US" sz="1600" i="1" dirty="0"/>
              <a:t>Q</a:t>
            </a:r>
            <a:r>
              <a:rPr lang="en-US" sz="1600" baseline="30000" dirty="0"/>
              <a:t>2</a:t>
            </a:r>
            <a:r>
              <a:rPr lang="en-US" sz="1600" dirty="0"/>
              <a:t>) range relevant at RHIC?</a:t>
            </a:r>
          </a:p>
          <a:p>
            <a:pPr lvl="1"/>
            <a:r>
              <a:rPr lang="en-US" sz="1600" dirty="0"/>
              <a:t>What role does saturation of gluon densities play at RHIC?</a:t>
            </a:r>
          </a:p>
          <a:p>
            <a:pPr lvl="1"/>
            <a:r>
              <a:rPr lang="en-US" sz="1600" dirty="0"/>
              <a:t>What is </a:t>
            </a:r>
            <a:r>
              <a:rPr lang="en-US" sz="1600" i="1" dirty="0"/>
              <a:t>Q</a:t>
            </a:r>
            <a:r>
              <a:rPr lang="en-US" sz="1600" i="1" baseline="-25000" dirty="0"/>
              <a:t>s</a:t>
            </a:r>
            <a:r>
              <a:rPr lang="en-US" sz="1600" dirty="0"/>
              <a:t> at RHIC, and how does it scale with A and </a:t>
            </a:r>
            <a:r>
              <a:rPr lang="en-US" sz="1600" i="1" dirty="0"/>
              <a:t>x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What is the impact parameter dependence of the gluon density?</a:t>
            </a:r>
          </a:p>
        </p:txBody>
      </p:sp>
      <p:pic>
        <p:nvPicPr>
          <p:cNvPr id="65544" name="Picture 8" descr="pi0-pi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77907" r="10286"/>
          <a:stretch>
            <a:fillRect/>
          </a:stretch>
        </p:blipFill>
        <p:spPr bwMode="auto">
          <a:xfrm>
            <a:off x="539552" y="3645024"/>
            <a:ext cx="79216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763688" y="6165304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rgbClr val="0000FF"/>
                </a:solidFill>
              </a:rPr>
              <a:t>pp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779912" y="6165304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rgbClr val="0000FF"/>
                </a:solidFill>
              </a:rPr>
              <a:t>peripheral </a:t>
            </a:r>
            <a:r>
              <a:rPr lang="en-US" sz="1600" b="1" i="1" dirty="0" err="1">
                <a:solidFill>
                  <a:srgbClr val="0000FF"/>
                </a:solidFill>
              </a:rPr>
              <a:t>dAu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516216" y="6165304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rgbClr val="0000FF"/>
                </a:solidFill>
              </a:rPr>
              <a:t>central </a:t>
            </a:r>
            <a:r>
              <a:rPr lang="en-US" sz="1600" b="1" i="1" dirty="0" err="1">
                <a:solidFill>
                  <a:srgbClr val="0000FF"/>
                </a:solidFill>
              </a:rPr>
              <a:t>dAu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9333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BFBB-E40B-43F4-955A-8A1830474272}" type="datetime1">
              <a:rPr lang="en-US" altLang="zh-CN" smtClean="0"/>
              <a:pPr/>
              <a:t>6/12/2012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0C5B-4DF1-4049-A2EA-760584B76248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RHIC/AGS User Meeting, 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4597</Words>
  <Application>Microsoft Office PowerPoint</Application>
  <PresentationFormat>On-screen Show (4:3)</PresentationFormat>
  <Paragraphs>797</Paragraphs>
  <Slides>51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STAR Forward Upgrade</vt:lpstr>
      <vt:lpstr>Outline</vt:lpstr>
      <vt:lpstr>RHIC:  eight key unanswered questions</vt:lpstr>
      <vt:lpstr>Summary of the STAR decadal plan</vt:lpstr>
      <vt:lpstr>Future DLL measurement  Lambda Spin Transfer</vt:lpstr>
      <vt:lpstr>DLL at mid-rapidity</vt:lpstr>
      <vt:lpstr>Transverse Single Spin Asymmetries</vt:lpstr>
      <vt:lpstr>Future Transverse Measurements</vt:lpstr>
      <vt:lpstr>Cold QCD matter – the initial state at RHIC</vt:lpstr>
      <vt:lpstr>Summary p+A measurements</vt:lpstr>
      <vt:lpstr>Slide 11</vt:lpstr>
      <vt:lpstr>STAR Detector Forward Upgrade</vt:lpstr>
      <vt:lpstr>Very Forward GEM Tracker (VFGT)</vt:lpstr>
      <vt:lpstr>VFGT in the STAR simulation</vt:lpstr>
      <vt:lpstr>Forward Hadron Calorimeter</vt:lpstr>
      <vt:lpstr>Slide 16</vt:lpstr>
      <vt:lpstr>Slide 17</vt:lpstr>
      <vt:lpstr>Slide 18</vt:lpstr>
      <vt:lpstr>Slide 19</vt:lpstr>
      <vt:lpstr>Hadronic Response</vt:lpstr>
      <vt:lpstr>Slide 21</vt:lpstr>
      <vt:lpstr>Slide 22</vt:lpstr>
      <vt:lpstr>Other planned upgrade</vt:lpstr>
      <vt:lpstr>Evolving from STAR into eSTAR</vt:lpstr>
      <vt:lpstr>TPC inner sector (iTPC) upgrade</vt:lpstr>
      <vt:lpstr>Summary</vt:lpstr>
      <vt:lpstr>Slide 27</vt:lpstr>
      <vt:lpstr>Slide 28</vt:lpstr>
      <vt:lpstr>Slide 29</vt:lpstr>
      <vt:lpstr>STAR W AL - Probing the Sea </vt:lpstr>
      <vt:lpstr>Slide 31</vt:lpstr>
      <vt:lpstr>Mechanism for Large Transverse Spin Effects</vt:lpstr>
      <vt:lpstr>Forward Rapidity Collins Asymmetry</vt:lpstr>
      <vt:lpstr>Sivers effect sign change</vt:lpstr>
      <vt:lpstr>Slide 35</vt:lpstr>
      <vt:lpstr>Pushing transversity even further forward</vt:lpstr>
      <vt:lpstr>Future ALL measurement  γ-jet correlation </vt:lpstr>
      <vt:lpstr>Slide 38</vt:lpstr>
      <vt:lpstr>Slide 39</vt:lpstr>
      <vt:lpstr>STAR Magnetic Field</vt:lpstr>
      <vt:lpstr>Run8 FMS-FTPC (Jim Drachenberg)</vt:lpstr>
      <vt:lpstr>Required kinematic coverage for Drell-Yan</vt:lpstr>
      <vt:lpstr>Slide 43</vt:lpstr>
      <vt:lpstr>Slide 44</vt:lpstr>
      <vt:lpstr>Si detector package (RP-I)</vt:lpstr>
      <vt:lpstr>RICH Design for STAR</vt:lpstr>
      <vt:lpstr>RICH components</vt:lpstr>
      <vt:lpstr>Slide 48</vt:lpstr>
      <vt:lpstr>eRHIC phase 1:  kinematic range</vt:lpstr>
      <vt:lpstr>STAR → eSTAR Optimizing STAR for e+p and e+A collisions from 5+50 to 5+325 GeV</vt:lpstr>
      <vt:lpstr>Parton energy loss in cold QCD matter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Forward Upgrade</dc:title>
  <dc:creator>nbstar</dc:creator>
  <cp:lastModifiedBy>nbstar</cp:lastModifiedBy>
  <cp:revision>269</cp:revision>
  <dcterms:created xsi:type="dcterms:W3CDTF">2012-06-03T20:13:00Z</dcterms:created>
  <dcterms:modified xsi:type="dcterms:W3CDTF">2012-06-12T23:25:42Z</dcterms:modified>
</cp:coreProperties>
</file>