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9" r:id="rId2"/>
    <p:sldId id="271" r:id="rId3"/>
    <p:sldId id="274" r:id="rId4"/>
    <p:sldId id="262" r:id="rId5"/>
    <p:sldId id="287" r:id="rId6"/>
    <p:sldId id="275" r:id="rId7"/>
    <p:sldId id="276" r:id="rId8"/>
    <p:sldId id="297" r:id="rId9"/>
    <p:sldId id="260" r:id="rId10"/>
    <p:sldId id="269" r:id="rId11"/>
    <p:sldId id="279" r:id="rId12"/>
    <p:sldId id="257" r:id="rId13"/>
    <p:sldId id="294" r:id="rId14"/>
    <p:sldId id="300" r:id="rId15"/>
    <p:sldId id="258" r:id="rId16"/>
    <p:sldId id="299" r:id="rId17"/>
    <p:sldId id="265" r:id="rId18"/>
    <p:sldId id="266" r:id="rId19"/>
    <p:sldId id="298" r:id="rId20"/>
    <p:sldId id="286" r:id="rId21"/>
    <p:sldId id="268" r:id="rId22"/>
    <p:sldId id="281" r:id="rId23"/>
    <p:sldId id="282" r:id="rId24"/>
    <p:sldId id="284" r:id="rId25"/>
    <p:sldId id="283" r:id="rId26"/>
    <p:sldId id="278" r:id="rId27"/>
    <p:sldId id="296" r:id="rId28"/>
    <p:sldId id="295" r:id="rId29"/>
    <p:sldId id="26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CAE3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128" y="2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4A95A-9A4E-4E13-B2DC-C22BEDCCAC9F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DE591-1CFF-4F6B-B5B8-EE5B301C9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3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5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B00CF-C4AF-524F-B506-749901BF2EF3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10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09" tIns="45704" rIns="91409" bIns="45704"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86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70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90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73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96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81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46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22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68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22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991" y="4342940"/>
            <a:ext cx="5030018" cy="4114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7058" tIns="43529" rIns="87058" bIns="43529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90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51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619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082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906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486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18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47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92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46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61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84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8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9228F-2506-4837-891F-B93220D8560D}" type="datetime1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11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EED03-5B75-43F1-9946-B32A9F7CDC2D}" type="datetime1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00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BEE4-2F55-494A-A51F-63F5DDED50BD}" type="datetime1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34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7CA-4CF1-4FCC-A753-531F03DD2C12}" type="datetime1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639B-C6CE-4A68-A3E8-3DC5E4392728}" type="datetime1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7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093E-98DB-4DE8-80C7-7C6B20077BB9}" type="datetime1">
              <a:rPr lang="en-US" smtClean="0"/>
              <a:t>5/31/2016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2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50B19-D21C-4101-B99B-6C09AE69BC1B}" type="datetime1">
              <a:rPr lang="en-US" smtClean="0"/>
              <a:t>5/31/2016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23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62FC-6E89-47DA-837B-87704849904C}" type="datetime1">
              <a:rPr lang="en-US" smtClean="0"/>
              <a:t>5/31/2016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22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6C8EF-54F3-4502-BC13-9CB315D9D866}" type="datetime1">
              <a:rPr lang="en-US" smtClean="0"/>
              <a:t>5/31/2016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6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D156-520C-464F-84DF-24A24DC49FE5}" type="datetime1">
              <a:rPr lang="en-US" smtClean="0"/>
              <a:t>5/31/2016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88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A9DB-A33F-45BB-AD26-76A08C24726C}" type="datetime1">
              <a:rPr lang="en-US" smtClean="0"/>
              <a:t>5/31/2016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52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80C92-4613-4BDB-BC51-EBD15C9BA398}" type="datetime1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2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cid:ii_154e0b4c3505bc4a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2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drupal.star.bnl.gov/STAR/starnotes/public/sn059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arxiv.org/pdf/1007.2613.pdf" TargetMode="External"/><Relationship Id="rId5" Type="http://schemas.openxmlformats.org/officeDocument/2006/relationships/hyperlink" Target="http://science.energy.gov/np/nsac/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cience.energy.gov/~/media/np/nsac/pdf/2015LRP/2015_LRPNS_091815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9144000" cy="1470025"/>
          </a:xfrm>
        </p:spPr>
        <p:txBody>
          <a:bodyPr/>
          <a:lstStyle/>
          <a:p>
            <a:r>
              <a:rPr lang="en-US" dirty="0" smtClean="0"/>
              <a:t>STAR BES-I results and BES-II 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8805" y="1600200"/>
            <a:ext cx="5105400" cy="990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Zhangbu Xu</a:t>
            </a:r>
          </a:p>
          <a:p>
            <a:r>
              <a:rPr lang="en-US" dirty="0" smtClean="0"/>
              <a:t>(for the STAR Collaboration)</a:t>
            </a:r>
            <a:endParaRPr lang="en-US" dirty="0"/>
          </a:p>
        </p:txBody>
      </p:sp>
      <p:pic>
        <p:nvPicPr>
          <p:cNvPr id="5" name="Picture 4" descr="screenshot_06252k_front_r1177002_t25_ev9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76600" y="6172200"/>
            <a:ext cx="217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CPOD 2016, Wroclaw</a:t>
            </a:r>
            <a:endParaRPr lang="en-US" dirty="0"/>
          </a:p>
        </p:txBody>
      </p:sp>
      <p:pic>
        <p:nvPicPr>
          <p:cNvPr id="8" name="Picture 7" descr="SC Logo Clear Space Horizont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t="29078" r="9818" b="28805"/>
          <a:stretch/>
        </p:blipFill>
        <p:spPr bwMode="auto">
          <a:xfrm>
            <a:off x="6720608" y="6427362"/>
            <a:ext cx="2423392" cy="43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fficeArt objec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8535"/>
            <a:ext cx="2159635" cy="7994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572000" y="3200400"/>
            <a:ext cx="426232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Has RHIC prepared to  search for </a:t>
            </a:r>
            <a:br>
              <a:rPr lang="en-US" dirty="0" smtClean="0"/>
            </a:br>
            <a:r>
              <a:rPr lang="en-US" dirty="0" smtClean="0"/>
              <a:t>a sharp phase transition?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BES-I: </a:t>
            </a:r>
            <a:br>
              <a:rPr lang="en-US" dirty="0" smtClean="0"/>
            </a:br>
            <a:r>
              <a:rPr lang="en-US" dirty="0" smtClean="0"/>
              <a:t>decadal plans and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BES-II: </a:t>
            </a:r>
            <a:br>
              <a:rPr lang="en-US" dirty="0" smtClean="0"/>
            </a:br>
            <a:r>
              <a:rPr lang="en-US" dirty="0" smtClean="0"/>
              <a:t>what are we looking for?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STAR preparation for the only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known collider </a:t>
            </a:r>
            <a:r>
              <a:rPr lang="en-US" dirty="0" smtClean="0"/>
              <a:t>experiment in the whole </a:t>
            </a:r>
            <a:br>
              <a:rPr lang="en-US" dirty="0" smtClean="0"/>
            </a:br>
            <a:r>
              <a:rPr lang="en-US" dirty="0" smtClean="0"/>
              <a:t>Universe taking data in 2019-2020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0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3" name="Rectangle 28"/>
          <p:cNvSpPr>
            <a:spLocks noChangeArrowheads="1"/>
          </p:cNvSpPr>
          <p:nvPr/>
        </p:nvSpPr>
        <p:spPr bwMode="auto">
          <a:xfrm>
            <a:off x="179513" y="0"/>
            <a:ext cx="5103687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 smtClean="0">
                <a:ea typeface="Arial" pitchFamily="-108" charset="0"/>
                <a:cs typeface="Arial" pitchFamily="-108" charset="0"/>
              </a:rPr>
              <a:t>STAR Detector System</a:t>
            </a:r>
            <a:endParaRPr lang="el-GR" sz="3600" dirty="0">
              <a:ea typeface="Arial" pitchFamily="-108" charset="0"/>
              <a:cs typeface="Arial" pitchFamily="-108" charset="0"/>
            </a:endParaRPr>
          </a:p>
        </p:txBody>
      </p:sp>
      <p:pic>
        <p:nvPicPr>
          <p:cNvPr id="109" name="Picture 87"/>
          <p:cNvPicPr>
            <a:picLocks noChangeAspect="1" noChangeArrowheads="1"/>
          </p:cNvPicPr>
          <p:nvPr/>
        </p:nvPicPr>
        <p:blipFill>
          <a:blip r:embed="rId3" cstate="print"/>
          <a:srcRect l="13113" t="7839" r="9182" b="20509"/>
          <a:stretch>
            <a:fillRect/>
          </a:stretch>
        </p:blipFill>
        <p:spPr bwMode="auto">
          <a:xfrm>
            <a:off x="406401" y="660518"/>
            <a:ext cx="8318499" cy="575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Rounded Rectangle 100"/>
          <p:cNvSpPr/>
          <p:nvPr/>
        </p:nvSpPr>
        <p:spPr>
          <a:xfrm>
            <a:off x="5156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TPC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2870200" y="762000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MTD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04" name="Straight Connector 103"/>
          <p:cNvCxnSpPr>
            <a:stCxn id="102" idx="2"/>
          </p:cNvCxnSpPr>
          <p:nvPr/>
        </p:nvCxnSpPr>
        <p:spPr>
          <a:xfrm rot="5400000">
            <a:off x="3028950" y="1530350"/>
            <a:ext cx="749300" cy="1588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ounded Rectangle 104"/>
          <p:cNvSpPr/>
          <p:nvPr/>
        </p:nvSpPr>
        <p:spPr>
          <a:xfrm>
            <a:off x="1651000" y="762000"/>
            <a:ext cx="12192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Magnet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06" name="Straight Connector 105"/>
          <p:cNvCxnSpPr>
            <a:stCxn id="105" idx="2"/>
          </p:cNvCxnSpPr>
          <p:nvPr/>
        </p:nvCxnSpPr>
        <p:spPr>
          <a:xfrm>
            <a:off x="2260600" y="1155700"/>
            <a:ext cx="723900" cy="1879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ounded Rectangle 116"/>
          <p:cNvSpPr/>
          <p:nvPr/>
        </p:nvSpPr>
        <p:spPr>
          <a:xfrm>
            <a:off x="4013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BEMC</a:t>
            </a: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BSMD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18" name="Straight Connector 117"/>
          <p:cNvCxnSpPr>
            <a:stCxn id="117" idx="2"/>
          </p:cNvCxnSpPr>
          <p:nvPr/>
        </p:nvCxnSpPr>
        <p:spPr>
          <a:xfrm rot="5400000">
            <a:off x="3771899" y="1536701"/>
            <a:ext cx="1155703" cy="3937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01" idx="2"/>
          </p:cNvCxnSpPr>
          <p:nvPr/>
        </p:nvCxnSpPr>
        <p:spPr>
          <a:xfrm rot="5400000">
            <a:off x="4375150" y="1543050"/>
            <a:ext cx="1701800" cy="9271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Rounded Rectangle 123"/>
          <p:cNvSpPr/>
          <p:nvPr/>
        </p:nvSpPr>
        <p:spPr>
          <a:xfrm>
            <a:off x="7442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BBC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502076" y="762000"/>
            <a:ext cx="1148924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EEMC</a:t>
            </a:r>
            <a:br>
              <a:rPr lang="en-US" b="1" dirty="0" smtClean="0">
                <a:solidFill>
                  <a:srgbClr val="800000"/>
                </a:solidFill>
              </a:rPr>
            </a:br>
            <a:r>
              <a:rPr lang="en-US" b="1" dirty="0" smtClean="0">
                <a:solidFill>
                  <a:srgbClr val="800000"/>
                </a:solidFill>
              </a:rPr>
              <a:t>ESMD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26" name="Straight Connector 125"/>
          <p:cNvCxnSpPr>
            <a:stCxn id="124" idx="2"/>
          </p:cNvCxnSpPr>
          <p:nvPr/>
        </p:nvCxnSpPr>
        <p:spPr>
          <a:xfrm rot="5400000">
            <a:off x="6223000" y="1790700"/>
            <a:ext cx="2387600" cy="1117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25" idx="2"/>
          </p:cNvCxnSpPr>
          <p:nvPr/>
        </p:nvCxnSpPr>
        <p:spPr>
          <a:xfrm>
            <a:off x="1076538" y="1155700"/>
            <a:ext cx="447462" cy="15113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/>
          <p:cNvSpPr/>
          <p:nvPr/>
        </p:nvSpPr>
        <p:spPr>
          <a:xfrm>
            <a:off x="6299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TOF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43" name="Straight Connector 142"/>
          <p:cNvCxnSpPr>
            <a:stCxn id="136" idx="2"/>
          </p:cNvCxnSpPr>
          <p:nvPr/>
        </p:nvCxnSpPr>
        <p:spPr>
          <a:xfrm rot="5400000">
            <a:off x="5251450" y="1187450"/>
            <a:ext cx="1612900" cy="1549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Line 5"/>
          <p:cNvSpPr>
            <a:spLocks noChangeShapeType="1"/>
          </p:cNvSpPr>
          <p:nvPr/>
        </p:nvSpPr>
        <p:spPr bwMode="auto">
          <a:xfrm flipH="1">
            <a:off x="1079500" y="3276600"/>
            <a:ext cx="2654300" cy="1295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Line 6"/>
          <p:cNvSpPr>
            <a:spLocks noChangeShapeType="1"/>
          </p:cNvSpPr>
          <p:nvPr/>
        </p:nvSpPr>
        <p:spPr bwMode="auto">
          <a:xfrm flipH="1">
            <a:off x="3086100" y="3416301"/>
            <a:ext cx="1016000" cy="21209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502076" y="4419600"/>
            <a:ext cx="2622124" cy="17526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3733800" y="3200400"/>
            <a:ext cx="381000" cy="3048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2667000" y="5930900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HFT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54" name="Straight Connector 153"/>
          <p:cNvCxnSpPr>
            <a:stCxn id="153" idx="1"/>
          </p:cNvCxnSpPr>
          <p:nvPr/>
        </p:nvCxnSpPr>
        <p:spPr>
          <a:xfrm rot="10800000">
            <a:off x="1752600" y="5441950"/>
            <a:ext cx="914400" cy="6858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54694" y="6413499"/>
            <a:ext cx="8767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Excellent PID at mid-rapidity, X10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 increases in DAQ rate since 2000, most precise Silicon </a:t>
            </a:r>
            <a:r>
              <a:rPr lang="en-US" sz="1600" dirty="0"/>
              <a:t>D</a:t>
            </a:r>
            <a:r>
              <a:rPr lang="en-US" sz="1600" dirty="0" smtClean="0"/>
              <a:t>etector (HFT)</a:t>
            </a:r>
            <a:endParaRPr lang="en-US" sz="1600" dirty="0"/>
          </a:p>
        </p:txBody>
      </p:sp>
      <p:sp>
        <p:nvSpPr>
          <p:cNvPr id="26" name="Rounded Rectangle 25"/>
          <p:cNvSpPr/>
          <p:nvPr/>
        </p:nvSpPr>
        <p:spPr>
          <a:xfrm>
            <a:off x="1279738" y="1308098"/>
            <a:ext cx="1066800" cy="425451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FMS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FPS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657114" y="4077072"/>
            <a:ext cx="1066800" cy="539378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RP</a:t>
            </a: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ZDC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040" y="305233"/>
            <a:ext cx="4262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15 fully functioning detector systems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586147" y="1898650"/>
            <a:ext cx="1208733" cy="522238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DAQ</a:t>
            </a: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Trigger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427984" y="5028504"/>
            <a:ext cx="4312384" cy="138499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1400" b="1" dirty="0"/>
              <a:t>NSAC </a:t>
            </a:r>
            <a:r>
              <a:rPr lang="en-US" sz="1400" b="1" dirty="0" smtClean="0"/>
              <a:t>2015 RECOMMENDATION #I: </a:t>
            </a:r>
            <a:r>
              <a:rPr lang="en-US" sz="1400" i="1" dirty="0" smtClean="0"/>
              <a:t/>
            </a:r>
            <a:br>
              <a:rPr lang="en-US" sz="1400" i="1" dirty="0" smtClean="0"/>
            </a:br>
            <a:r>
              <a:rPr lang="en-US" sz="1400" b="1" dirty="0" smtClean="0"/>
              <a:t>The </a:t>
            </a:r>
            <a:r>
              <a:rPr lang="en-US" sz="1400" b="1" dirty="0">
                <a:solidFill>
                  <a:srgbClr val="FF0000"/>
                </a:solidFill>
              </a:rPr>
              <a:t>upgraded RHIC facility </a:t>
            </a:r>
            <a:r>
              <a:rPr lang="en-US" sz="1400" b="1" dirty="0"/>
              <a:t>provides </a:t>
            </a:r>
            <a:r>
              <a:rPr lang="en-US" sz="1400" b="1" dirty="0" smtClean="0"/>
              <a:t>unique capabilities </a:t>
            </a:r>
            <a:r>
              <a:rPr lang="en-US" sz="1400" b="1" dirty="0"/>
              <a:t>that must be utilized to explore </a:t>
            </a:r>
            <a:r>
              <a:rPr lang="en-US" sz="1400" b="1" dirty="0" smtClean="0"/>
              <a:t>the properties </a:t>
            </a:r>
            <a:r>
              <a:rPr lang="en-US" sz="1400" b="1" dirty="0"/>
              <a:t>and phases of quark and gluon matter </a:t>
            </a:r>
            <a:r>
              <a:rPr lang="en-US" sz="1400" b="1" dirty="0" smtClean="0"/>
              <a:t>in the </a:t>
            </a:r>
            <a:r>
              <a:rPr lang="en-US" sz="1400" b="1" dirty="0"/>
              <a:t>high temperatures of the early universe and </a:t>
            </a:r>
            <a:r>
              <a:rPr lang="en-US" sz="1400" b="1" dirty="0" smtClean="0"/>
              <a:t>to explore </a:t>
            </a:r>
            <a:r>
              <a:rPr lang="en-US" sz="1400" b="1" dirty="0"/>
              <a:t>the spin structure of the proton.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2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2849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Pre-BES-II, we have strong programs in Heavy-Flavor, Spin sign-change and TMD, Symmetry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1CEF-C37F-4F9B-8DE4-B5F6AC5E3A4F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19400"/>
            <a:ext cx="3888433" cy="29115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57912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How to know certain color interactions are repulsive and others attractive:</a:t>
            </a:r>
          </a:p>
          <a:p>
            <a:r>
              <a:rPr lang="en-US" sz="1400" dirty="0" smtClean="0"/>
              <a:t>A </a:t>
            </a:r>
            <a:r>
              <a:rPr lang="en-US" sz="1400" dirty="0"/>
              <a:t>View of the Colorful Microcosm Within a </a:t>
            </a:r>
            <a:r>
              <a:rPr lang="en-US" sz="1400" dirty="0" smtClean="0"/>
              <a:t>Proton (foundation for run 2017)</a:t>
            </a:r>
            <a:endParaRPr lang="en-US" altLang="zh-CN" sz="1400" dirty="0"/>
          </a:p>
          <a:p>
            <a:r>
              <a:rPr lang="en-US" altLang="zh-CN" sz="1400" dirty="0"/>
              <a:t>https://www.bnl.gov/rhic/news2/news.asp?a=1824&amp;t=pr</a:t>
            </a:r>
          </a:p>
          <a:p>
            <a:r>
              <a:rPr lang="en-US" altLang="zh-CN" sz="1400" dirty="0"/>
              <a:t>STAR paper </a:t>
            </a:r>
            <a:r>
              <a:rPr lang="en-US" sz="1400" dirty="0"/>
              <a:t>Phys. Rev. Lett. </a:t>
            </a:r>
            <a:r>
              <a:rPr lang="en-US" sz="1400" b="1" dirty="0"/>
              <a:t>116</a:t>
            </a:r>
            <a:r>
              <a:rPr lang="en-US" sz="1400" dirty="0"/>
              <a:t>, 132301 (2016)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396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0885" y="131777"/>
            <a:ext cx="82296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">
              <a:lnSpc>
                <a:spcPct val="100000"/>
              </a:lnSpc>
            </a:pPr>
            <a:r>
              <a:rPr lang="en-US" sz="3200" b="1" spc="275" dirty="0" smtClean="0">
                <a:solidFill>
                  <a:srgbClr val="0070C0"/>
                </a:solidFill>
                <a:cs typeface="Arial Narrow"/>
              </a:rPr>
              <a:t>(STAR QM15) Penetrating Probes</a:t>
            </a:r>
            <a:endParaRPr b="1" spc="360" dirty="0">
              <a:solidFill>
                <a:srgbClr val="0070C0"/>
              </a:solidFill>
              <a:cs typeface="Arial Narrow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8782385" y="6572553"/>
            <a:ext cx="25048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245" dirty="0"/>
              <a:t>12</a:t>
            </a:fld>
            <a:endParaRPr spc="245" dirty="0"/>
          </a:p>
        </p:txBody>
      </p:sp>
      <p:sp>
        <p:nvSpPr>
          <p:cNvPr id="19" name="object 8"/>
          <p:cNvSpPr/>
          <p:nvPr/>
        </p:nvSpPr>
        <p:spPr>
          <a:xfrm>
            <a:off x="5078730" y="3751306"/>
            <a:ext cx="4065270" cy="28347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7"/>
          <p:cNvSpPr/>
          <p:nvPr/>
        </p:nvSpPr>
        <p:spPr>
          <a:xfrm>
            <a:off x="4191000" y="713740"/>
            <a:ext cx="4244477" cy="2837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39690" y="3581400"/>
            <a:ext cx="5194755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sz="1400" b="1" spc="235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Brownian motion (diffusion) of heavy quarks </a:t>
            </a: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en-US" sz="1400" b="1" spc="235" dirty="0" smtClean="0"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1400" b="1" spc="225" dirty="0" smtClean="0"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1400" b="1" spc="260" dirty="0" smtClean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1400" b="1" spc="235" dirty="0" smtClean="0">
                <a:latin typeface="+mj-lt"/>
                <a:cs typeface="Times New Roman" panose="02020603050405020304" pitchFamily="18" charset="0"/>
              </a:rPr>
              <a:t>v</a:t>
            </a:r>
            <a:r>
              <a:rPr lang="en-US" sz="1400" b="1" spc="270" dirty="0" smtClean="0">
                <a:latin typeface="+mj-lt"/>
                <a:cs typeface="Times New Roman" panose="02020603050405020304" pitchFamily="18" charset="0"/>
              </a:rPr>
              <a:t>y</a:t>
            </a:r>
            <a:r>
              <a:rPr lang="en-US" sz="1400" b="1" spc="135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110" dirty="0">
                <a:latin typeface="+mj-lt"/>
                <a:cs typeface="Times New Roman" panose="02020603050405020304" pitchFamily="18" charset="0"/>
              </a:rPr>
              <a:t>F</a:t>
            </a:r>
            <a:r>
              <a:rPr lang="en-US" sz="1400" b="1" spc="140" dirty="0">
                <a:latin typeface="+mj-lt"/>
                <a:cs typeface="Times New Roman" panose="02020603050405020304" pitchFamily="18" charset="0"/>
              </a:rPr>
              <a:t>l</a:t>
            </a:r>
            <a:r>
              <a:rPr lang="en-US" sz="1400" b="1" spc="260" dirty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1400" b="1" spc="235" dirty="0">
                <a:latin typeface="+mj-lt"/>
                <a:cs typeface="Times New Roman" panose="02020603050405020304" pitchFamily="18" charset="0"/>
              </a:rPr>
              <a:t>v</a:t>
            </a:r>
            <a:r>
              <a:rPr lang="en-US" sz="1400" b="1" spc="220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en-US" sz="1400" b="1" spc="20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13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-85" dirty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1400" b="1" spc="20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225" dirty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1400" b="1" spc="204" dirty="0">
                <a:latin typeface="+mj-lt"/>
                <a:cs typeface="Times New Roman" panose="02020603050405020304" pitchFamily="18" charset="0"/>
              </a:rPr>
              <a:t>c</a:t>
            </a:r>
            <a:r>
              <a:rPr lang="en-US" sz="1400" b="1" spc="180" dirty="0">
                <a:latin typeface="+mj-lt"/>
                <a:cs typeface="Times New Roman" panose="02020603050405020304" pitchFamily="18" charset="0"/>
              </a:rPr>
              <a:t>k</a:t>
            </a:r>
            <a:r>
              <a:rPr lang="en-US" sz="1400" b="1" spc="235" dirty="0"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1400" b="1" spc="20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13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170" dirty="0"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1400" b="1" spc="225" dirty="0"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1400" b="1" spc="70" dirty="0">
                <a:latin typeface="+mj-lt"/>
                <a:cs typeface="Times New Roman" panose="02020603050405020304" pitchFamily="18" charset="0"/>
              </a:rPr>
              <a:t>F</a:t>
            </a:r>
            <a:r>
              <a:rPr lang="en-US" sz="1400" b="1" spc="145" dirty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1400" b="1" spc="170" dirty="0">
                <a:latin typeface="+mj-lt"/>
                <a:cs typeface="Times New Roman" panose="02020603050405020304" pitchFamily="18" charset="0"/>
              </a:rPr>
              <a:t>)</a:t>
            </a:r>
            <a:r>
              <a:rPr lang="en-US" sz="1400" b="1" spc="13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260" dirty="0">
                <a:latin typeface="+mj-lt"/>
                <a:cs typeface="Times New Roman" panose="02020603050405020304" pitchFamily="18" charset="0"/>
              </a:rPr>
              <a:t>d</a:t>
            </a:r>
            <a:r>
              <a:rPr lang="en-US" sz="1400" b="1" spc="225" dirty="0"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1400" b="1" spc="150" dirty="0">
                <a:latin typeface="+mj-lt"/>
                <a:cs typeface="Times New Roman" panose="02020603050405020304" pitchFamily="18" charset="0"/>
              </a:rPr>
              <a:t>l</a:t>
            </a:r>
            <a:r>
              <a:rPr lang="en-US" sz="1400" b="1" spc="140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1400" b="1" spc="260" dirty="0">
                <a:latin typeface="+mj-lt"/>
                <a:cs typeface="Times New Roman" panose="02020603050405020304" pitchFamily="18" charset="0"/>
              </a:rPr>
              <a:t>v</a:t>
            </a:r>
            <a:r>
              <a:rPr lang="en-US" sz="1400" b="1" spc="235" dirty="0"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1400" b="1" spc="19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165" dirty="0">
                <a:latin typeface="+mj-lt"/>
                <a:cs typeface="Times New Roman" panose="02020603050405020304" pitchFamily="18" charset="0"/>
              </a:rPr>
              <a:t>s</a:t>
            </a:r>
            <a:r>
              <a:rPr lang="en-US" sz="1400" b="1" spc="13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135" dirty="0" smtClean="0">
                <a:latin typeface="+mj-lt"/>
                <a:cs typeface="Times New Roman" panose="02020603050405020304" pitchFamily="18" charset="0"/>
              </a:rPr>
              <a:t/>
            </a:r>
            <a:br>
              <a:rPr lang="en-US" sz="1400" b="1" spc="135" dirty="0" smtClean="0">
                <a:latin typeface="+mj-lt"/>
                <a:cs typeface="Times New Roman" panose="02020603050405020304" pitchFamily="18" charset="0"/>
              </a:rPr>
            </a:br>
            <a:r>
              <a:rPr lang="en-US" sz="1400" b="1" spc="140" dirty="0" smtClean="0">
                <a:latin typeface="+mj-lt"/>
                <a:cs typeface="Times New Roman" panose="02020603050405020304" pitchFamily="18" charset="0"/>
              </a:rPr>
              <a:t>it</a:t>
            </a:r>
            <a:r>
              <a:rPr lang="en-US" sz="1400" b="1" spc="260" dirty="0" smtClean="0">
                <a:latin typeface="+mj-lt"/>
                <a:cs typeface="Times New Roman" panose="02020603050405020304" pitchFamily="18" charset="0"/>
              </a:rPr>
              <a:t>s</a:t>
            </a:r>
            <a:r>
              <a:rPr lang="en-US" sz="1400" b="1" spc="135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180" dirty="0">
                <a:latin typeface="+mj-lt"/>
                <a:cs typeface="Times New Roman" panose="02020603050405020304" pitchFamily="18" charset="0"/>
              </a:rPr>
              <a:t>f</a:t>
            </a:r>
            <a:r>
              <a:rPr lang="en-US" sz="1400" b="1" spc="135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1400" b="1" spc="20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254" dirty="0">
                <a:latin typeface="+mj-lt"/>
                <a:cs typeface="Times New Roman" panose="02020603050405020304" pitchFamily="18" charset="0"/>
              </a:rPr>
              <a:t>s</a:t>
            </a:r>
            <a:r>
              <a:rPr lang="en-US" sz="1400" b="1" spc="145" dirty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1400" b="1" spc="13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15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225" dirty="0">
                <a:latin typeface="+mj-lt"/>
                <a:cs typeface="Times New Roman" panose="02020603050405020304" pitchFamily="18" charset="0"/>
              </a:rPr>
              <a:t>esu</a:t>
            </a:r>
            <a:r>
              <a:rPr lang="en-US" sz="1400" b="1" spc="95" dirty="0">
                <a:latin typeface="+mj-lt"/>
                <a:cs typeface="Times New Roman" panose="02020603050405020304" pitchFamily="18" charset="0"/>
              </a:rPr>
              <a:t>l</a:t>
            </a:r>
            <a:r>
              <a:rPr lang="en-US" sz="1400" b="1" spc="140" dirty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1400" b="1" spc="260" dirty="0">
                <a:latin typeface="+mj-lt"/>
                <a:cs typeface="Times New Roman" panose="02020603050405020304" pitchFamily="18" charset="0"/>
              </a:rPr>
              <a:t>s</a:t>
            </a:r>
            <a:r>
              <a:rPr lang="en-US" sz="1400" b="1" spc="135" dirty="0">
                <a:latin typeface="+mj-lt"/>
                <a:cs typeface="Times New Roman" panose="02020603050405020304" pitchFamily="18" charset="0"/>
              </a:rPr>
              <a:t> </a:t>
            </a:r>
            <a:endParaRPr lang="en-US" sz="1400" b="1" spc="-254" dirty="0">
              <a:latin typeface="+mj-lt"/>
              <a:cs typeface="Times New Roman" panose="02020603050405020304" pitchFamily="18" charset="0"/>
            </a:endParaRP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en-US" sz="1400" b="1" spc="-20" dirty="0" smtClean="0">
                <a:latin typeface="+mj-lt"/>
                <a:cs typeface="Times New Roman" panose="02020603050405020304" pitchFamily="18" charset="0"/>
              </a:rPr>
              <a:t>F</a:t>
            </a:r>
            <a:r>
              <a:rPr lang="en-US" sz="1400" b="1" spc="140" dirty="0" smtClean="0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1400" b="1" spc="200" dirty="0" smtClean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254" dirty="0" smtClean="0">
                <a:latin typeface="+mj-lt"/>
                <a:cs typeface="Times New Roman" panose="02020603050405020304" pitchFamily="18" charset="0"/>
              </a:rPr>
              <a:t>s</a:t>
            </a:r>
            <a:r>
              <a:rPr lang="en-US" sz="1400" b="1" spc="145" dirty="0" smtClean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1400" b="1" spc="125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16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225" dirty="0">
                <a:latin typeface="+mj-lt"/>
                <a:cs typeface="Times New Roman" panose="02020603050405020304" pitchFamily="18" charset="0"/>
              </a:rPr>
              <a:t>esu</a:t>
            </a:r>
            <a:r>
              <a:rPr lang="en-US" sz="1400" b="1" spc="95" dirty="0">
                <a:latin typeface="+mj-lt"/>
                <a:cs typeface="Times New Roman" panose="02020603050405020304" pitchFamily="18" charset="0"/>
              </a:rPr>
              <a:t>l</a:t>
            </a:r>
            <a:r>
              <a:rPr lang="en-US" sz="1400" b="1" spc="240" dirty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1400" b="1" spc="13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220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en-US" sz="1400" b="1" spc="180" dirty="0">
                <a:latin typeface="+mj-lt"/>
                <a:cs typeface="Times New Roman" panose="02020603050405020304" pitchFamily="18" charset="0"/>
              </a:rPr>
              <a:t>f</a:t>
            </a:r>
            <a:r>
              <a:rPr lang="en-US" sz="1400" b="1" spc="13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260" dirty="0" err="1">
                <a:latin typeface="+mj-lt"/>
                <a:cs typeface="Times New Roman" panose="02020603050405020304" pitchFamily="18" charset="0"/>
              </a:rPr>
              <a:t>q</a:t>
            </a:r>
            <a:r>
              <a:rPr lang="en-US" sz="1400" b="1" spc="245" dirty="0" err="1">
                <a:latin typeface="+mj-lt"/>
                <a:cs typeface="Times New Roman" panose="02020603050405020304" pitchFamily="18" charset="0"/>
              </a:rPr>
              <a:t>u</a:t>
            </a:r>
            <a:r>
              <a:rPr lang="en-US" sz="1400" b="1" spc="235" dirty="0" err="1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1400" b="1" spc="190" dirty="0" err="1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180" dirty="0" err="1">
                <a:latin typeface="+mj-lt"/>
                <a:cs typeface="Times New Roman" panose="02020603050405020304" pitchFamily="18" charset="0"/>
              </a:rPr>
              <a:t>k</a:t>
            </a:r>
            <a:r>
              <a:rPr lang="en-US" sz="1400" b="1" spc="229" dirty="0" err="1">
                <a:latin typeface="+mj-lt"/>
                <a:cs typeface="Times New Roman" panose="02020603050405020304" pitchFamily="18" charset="0"/>
              </a:rPr>
              <a:t>o</a:t>
            </a:r>
            <a:r>
              <a:rPr lang="en-US" sz="1400" b="1" spc="245" dirty="0" err="1">
                <a:latin typeface="+mj-lt"/>
                <a:cs typeface="Times New Roman" panose="02020603050405020304" pitchFamily="18" charset="0"/>
              </a:rPr>
              <a:t>n</a:t>
            </a:r>
            <a:r>
              <a:rPr lang="en-US" sz="1400" b="1" spc="140" dirty="0" err="1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1400" b="1" spc="229" dirty="0" err="1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1400" b="1" spc="14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225" dirty="0">
                <a:latin typeface="+mj-lt"/>
                <a:cs typeface="Times New Roman" panose="02020603050405020304" pitchFamily="18" charset="0"/>
              </a:rPr>
              <a:t>sup</a:t>
            </a:r>
            <a:r>
              <a:rPr lang="en-US" sz="1400" b="1" spc="250" dirty="0">
                <a:latin typeface="+mj-lt"/>
                <a:cs typeface="Times New Roman" panose="02020603050405020304" pitchFamily="18" charset="0"/>
              </a:rPr>
              <a:t>p</a:t>
            </a:r>
            <a:r>
              <a:rPr lang="en-US" sz="1400" b="1" spc="16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225" dirty="0"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1400" b="1" spc="185" dirty="0">
                <a:latin typeface="+mj-lt"/>
                <a:cs typeface="Times New Roman" panose="02020603050405020304" pitchFamily="18" charset="0"/>
              </a:rPr>
              <a:t>ss</a:t>
            </a:r>
            <a:r>
              <a:rPr lang="en-US" sz="1400" b="1" spc="80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1400" b="1" spc="220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en-US" sz="1400" b="1" spc="260" dirty="0">
                <a:latin typeface="+mj-lt"/>
                <a:cs typeface="Times New Roman" panose="02020603050405020304" pitchFamily="18" charset="0"/>
              </a:rPr>
              <a:t>n</a:t>
            </a:r>
            <a:r>
              <a:rPr lang="en-US" sz="1400" b="1" spc="13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135" dirty="0" smtClean="0">
                <a:latin typeface="+mj-lt"/>
                <a:cs typeface="Times New Roman" panose="02020603050405020304" pitchFamily="18" charset="0"/>
              </a:rPr>
              <a:t/>
            </a:r>
            <a:br>
              <a:rPr lang="en-US" sz="1400" b="1" spc="135" dirty="0" smtClean="0">
                <a:latin typeface="+mj-lt"/>
                <a:cs typeface="Times New Roman" panose="02020603050405020304" pitchFamily="18" charset="0"/>
              </a:rPr>
            </a:br>
            <a:r>
              <a:rPr lang="en-US" sz="1400" b="1" spc="175" dirty="0" smtClean="0">
                <a:latin typeface="+mj-lt"/>
                <a:cs typeface="Times New Roman" panose="02020603050405020304" pitchFamily="18" charset="0"/>
              </a:rPr>
              <a:t>f</a:t>
            </a:r>
            <a:r>
              <a:rPr lang="en-US" sz="1400" b="1" spc="170" dirty="0" smtClean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220" dirty="0" smtClean="0">
                <a:latin typeface="+mj-lt"/>
                <a:cs typeface="Times New Roman" panose="02020603050405020304" pitchFamily="18" charset="0"/>
              </a:rPr>
              <a:t>o</a:t>
            </a:r>
            <a:r>
              <a:rPr lang="en-US" sz="1400" b="1" spc="430" dirty="0" smtClean="0">
                <a:latin typeface="+mj-lt"/>
                <a:cs typeface="Times New Roman" panose="02020603050405020304" pitchFamily="18" charset="0"/>
              </a:rPr>
              <a:t>m</a:t>
            </a:r>
            <a:r>
              <a:rPr lang="en-US" sz="1400" b="1" spc="13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215" dirty="0">
                <a:latin typeface="+mj-lt"/>
                <a:cs typeface="Times New Roman" panose="02020603050405020304" pitchFamily="18" charset="0"/>
              </a:rPr>
              <a:t>th</a:t>
            </a:r>
            <a:r>
              <a:rPr lang="en-US" sz="1400" b="1" spc="290" dirty="0"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1400" b="1" spc="13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265" dirty="0">
                <a:latin typeface="+mj-lt"/>
                <a:cs typeface="Times New Roman" panose="02020603050405020304" pitchFamily="18" charset="0"/>
              </a:rPr>
              <a:t>M</a:t>
            </a:r>
            <a:r>
              <a:rPr lang="en-US" sz="1400" b="1" spc="265" dirty="0" smtClean="0">
                <a:latin typeface="+mj-lt"/>
                <a:cs typeface="Times New Roman" panose="02020603050405020304" pitchFamily="18" charset="0"/>
              </a:rPr>
              <a:t>uon </a:t>
            </a:r>
            <a:r>
              <a:rPr lang="en-US" sz="1400" b="1" spc="265" dirty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1400" b="1" spc="265" dirty="0" smtClean="0">
                <a:latin typeface="+mj-lt"/>
                <a:cs typeface="Times New Roman" panose="02020603050405020304" pitchFamily="18" charset="0"/>
              </a:rPr>
              <a:t>elescope Detector </a:t>
            </a:r>
            <a:r>
              <a:rPr lang="en-US" sz="1400" b="1" spc="170" dirty="0" smtClean="0"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1400" b="1" spc="265" dirty="0" smtClean="0">
                <a:latin typeface="+mj-lt"/>
                <a:cs typeface="Times New Roman" panose="02020603050405020304" pitchFamily="18" charset="0"/>
              </a:rPr>
              <a:t>M</a:t>
            </a:r>
            <a:r>
              <a:rPr lang="en-US" sz="1400" b="1" spc="145" dirty="0" smtClean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1400" b="1" spc="260" dirty="0" smtClean="0">
                <a:latin typeface="+mj-lt"/>
                <a:cs typeface="Times New Roman" panose="02020603050405020304" pitchFamily="18" charset="0"/>
              </a:rPr>
              <a:t>D</a:t>
            </a:r>
            <a:r>
              <a:rPr lang="en-US" sz="1400" b="1" spc="170" dirty="0" smtClean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en-US" sz="1400" b="1" spc="150" dirty="0">
                <a:latin typeface="+mj-lt"/>
                <a:cs typeface="Times New Roman" panose="02020603050405020304" pitchFamily="18" charset="0"/>
              </a:rPr>
              <a:t>C</a:t>
            </a:r>
            <a:r>
              <a:rPr lang="en-US" sz="1400" b="1" spc="245" dirty="0"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1400" b="1" spc="235" dirty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1400" b="1" spc="15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430" dirty="0">
                <a:latin typeface="+mj-lt"/>
                <a:cs typeface="Times New Roman" panose="02020603050405020304" pitchFamily="18" charset="0"/>
              </a:rPr>
              <a:t>m</a:t>
            </a:r>
            <a:r>
              <a:rPr lang="en-US" sz="1400" b="1" spc="14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160" dirty="0">
                <a:latin typeface="+mj-lt"/>
                <a:cs typeface="Times New Roman" panose="02020603050405020304" pitchFamily="18" charset="0"/>
              </a:rPr>
              <a:t>fl</a:t>
            </a:r>
            <a:r>
              <a:rPr lang="en-US" sz="1400" b="1" spc="220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en-US" sz="1400" b="1" spc="325" dirty="0">
                <a:latin typeface="+mj-lt"/>
                <a:cs typeface="Times New Roman" panose="02020603050405020304" pitchFamily="18" charset="0"/>
              </a:rPr>
              <a:t>w</a:t>
            </a:r>
            <a:r>
              <a:rPr lang="en-US" sz="1400" b="1" spc="165" dirty="0">
                <a:latin typeface="+mj-lt"/>
                <a:cs typeface="Times New Roman" panose="02020603050405020304" pitchFamily="18" charset="0"/>
              </a:rPr>
              <a:t>s</a:t>
            </a:r>
            <a:r>
              <a:rPr lang="en-US" sz="1400" b="1" spc="13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235" dirty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1400" b="1" spc="240" dirty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1400" b="1" spc="12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155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235" dirty="0"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1400" b="1" spc="90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1400" b="1" spc="150" dirty="0">
                <a:latin typeface="+mj-lt"/>
                <a:cs typeface="Times New Roman" panose="02020603050405020304" pitchFamily="18" charset="0"/>
              </a:rPr>
              <a:t>C</a:t>
            </a:r>
            <a:r>
              <a:rPr lang="en-US" sz="1400" b="1" spc="12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150" dirty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1400" b="1" spc="300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en-US" sz="1400" b="1" spc="265" dirty="0">
                <a:latin typeface="+mj-lt"/>
                <a:cs typeface="Times New Roman" panose="02020603050405020304" pitchFamily="18" charset="0"/>
              </a:rPr>
              <a:t>p</a:t>
            </a:r>
            <a:r>
              <a:rPr lang="en-US" sz="1400" b="1" spc="13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235" dirty="0"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1400" b="1" spc="245" dirty="0">
                <a:latin typeface="+mj-lt"/>
                <a:cs typeface="Times New Roman" panose="02020603050405020304" pitchFamily="18" charset="0"/>
              </a:rPr>
              <a:t>n</a:t>
            </a:r>
            <a:r>
              <a:rPr lang="en-US" sz="1400" b="1" spc="235" dirty="0"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1400" b="1" spc="15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260" dirty="0">
                <a:latin typeface="+mj-lt"/>
                <a:cs typeface="Times New Roman" panose="02020603050405020304" pitchFamily="18" charset="0"/>
              </a:rPr>
              <a:t>g</a:t>
            </a:r>
            <a:r>
              <a:rPr lang="en-US" sz="1400" b="1" spc="270" dirty="0">
                <a:latin typeface="+mj-lt"/>
                <a:cs typeface="Times New Roman" panose="02020603050405020304" pitchFamily="18" charset="0"/>
              </a:rPr>
              <a:t>y</a:t>
            </a: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en-US" sz="1400" b="1" spc="170" dirty="0" smtClean="0">
                <a:latin typeface="+mj-lt"/>
                <a:cs typeface="Times New Roman" panose="02020603050405020304" pitchFamily="18" charset="0"/>
              </a:rPr>
              <a:t>Extracted diffusion coefficient compared </a:t>
            </a:r>
            <a:br>
              <a:rPr lang="en-US" sz="1400" b="1" spc="170" dirty="0" smtClean="0">
                <a:latin typeface="+mj-lt"/>
                <a:cs typeface="Times New Roman" panose="02020603050405020304" pitchFamily="18" charset="0"/>
              </a:rPr>
            </a:br>
            <a:r>
              <a:rPr lang="en-US" sz="1400" b="1" spc="170" dirty="0" smtClean="0">
                <a:latin typeface="+mj-lt"/>
                <a:cs typeface="Times New Roman" panose="02020603050405020304" pitchFamily="18" charset="0"/>
              </a:rPr>
              <a:t>to theory </a:t>
            </a:r>
          </a:p>
          <a:p>
            <a:pPr algn="dist"/>
            <a:r>
              <a:rPr lang="en-US" sz="1400" b="1" spc="17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Low-mass di-electron production </a:t>
            </a: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en-US" sz="1400" b="1" spc="170" dirty="0" smtClean="0">
                <a:cs typeface="Times New Roman" panose="02020603050405020304" pitchFamily="18" charset="0"/>
              </a:rPr>
              <a:t>Measured in many systems </a:t>
            </a:r>
            <a:r>
              <a:rPr lang="en-US" sz="1400" b="1" spc="170" dirty="0" smtClean="0"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1400" b="1" spc="170" dirty="0" err="1" smtClean="0">
                <a:latin typeface="+mj-lt"/>
                <a:cs typeface="Times New Roman" panose="02020603050405020304" pitchFamily="18" charset="0"/>
              </a:rPr>
              <a:t>Au+Au</a:t>
            </a:r>
            <a:r>
              <a:rPr lang="en-US" sz="1400" b="1" spc="170" dirty="0" smtClean="0">
                <a:latin typeface="+mj-lt"/>
                <a:cs typeface="Times New Roman" panose="02020603050405020304" pitchFamily="18" charset="0"/>
              </a:rPr>
              <a:t>, U+U, </a:t>
            </a:r>
            <a:r>
              <a:rPr lang="en-US" sz="1400" b="1" spc="170" dirty="0" err="1" smtClean="0">
                <a:latin typeface="+mj-lt"/>
                <a:cs typeface="Times New Roman" panose="02020603050405020304" pitchFamily="18" charset="0"/>
              </a:rPr>
              <a:t>p+p</a:t>
            </a:r>
            <a:r>
              <a:rPr lang="en-US" sz="1400" b="1" spc="170" dirty="0" smtClean="0">
                <a:latin typeface="+mj-lt"/>
                <a:cs typeface="Times New Roman" panose="02020603050405020304" pitchFamily="18" charset="0"/>
              </a:rPr>
              <a:t>) </a:t>
            </a:r>
            <a:br>
              <a:rPr lang="en-US" sz="1400" b="1" spc="170" dirty="0" smtClean="0">
                <a:latin typeface="+mj-lt"/>
                <a:cs typeface="Times New Roman" panose="02020603050405020304" pitchFamily="18" charset="0"/>
              </a:rPr>
            </a:br>
            <a:r>
              <a:rPr lang="en-US" sz="1400" b="1" spc="170" dirty="0" smtClean="0">
                <a:latin typeface="+mj-lt"/>
                <a:cs typeface="Times New Roman" panose="02020603050405020304" pitchFamily="18" charset="0"/>
              </a:rPr>
              <a:t>and different energies (19.6, 27, 39, 62, 200 </a:t>
            </a:r>
            <a:r>
              <a:rPr lang="en-US" sz="1400" b="1" spc="170" dirty="0" smtClean="0">
                <a:latin typeface="+mj-lt"/>
                <a:cs typeface="Times New Roman" panose="02020603050405020304" pitchFamily="18" charset="0"/>
              </a:rPr>
              <a:t>GeV)</a:t>
            </a:r>
            <a:endParaRPr lang="en-US" sz="1400" b="1" dirty="0">
              <a:latin typeface="+mj-lt"/>
              <a:cs typeface="Times New Roman" panose="02020603050405020304" pitchFamily="18" charset="0"/>
            </a:endParaRP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+mj-lt"/>
                <a:cs typeface="Times New Roman" panose="02020603050405020304" pitchFamily="18" charset="0"/>
              </a:rPr>
              <a:t>Quantifying how vector mesons evolve in the medium</a:t>
            </a:r>
            <a:endParaRPr lang="en-US" sz="1400" b="1" dirty="0" smtClean="0">
              <a:latin typeface="+mj-lt"/>
              <a:cs typeface="Times New Roman" panose="02020603050405020304" pitchFamily="18" charset="0"/>
            </a:endParaRP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+mj-lt"/>
                <a:cs typeface="Times New Roman" panose="02020603050405020304" pitchFamily="18" charset="0"/>
              </a:rPr>
              <a:t>The yields probe timescale of collisions</a:t>
            </a:r>
            <a:endParaRPr lang="en-US" sz="1400" b="1" spc="170" dirty="0" smtClean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Picture 8" descr="Inline image 1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2" y="713740"/>
            <a:ext cx="3793067" cy="28676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bject 15"/>
          <p:cNvSpPr txBox="1"/>
          <p:nvPr/>
        </p:nvSpPr>
        <p:spPr>
          <a:xfrm>
            <a:off x="1219200" y="1073779"/>
            <a:ext cx="12192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85" dirty="0">
                <a:latin typeface="Arial Narrow"/>
                <a:cs typeface="Arial Narrow"/>
              </a:rPr>
              <a:t>S</a:t>
            </a:r>
            <a:r>
              <a:rPr sz="1000" spc="20" dirty="0">
                <a:latin typeface="Arial Narrow"/>
                <a:cs typeface="Arial Narrow"/>
              </a:rPr>
              <a:t>T</a:t>
            </a:r>
            <a:r>
              <a:rPr sz="1000" spc="130" dirty="0">
                <a:latin typeface="Arial Narrow"/>
                <a:cs typeface="Arial Narrow"/>
              </a:rPr>
              <a:t>A</a:t>
            </a:r>
            <a:r>
              <a:rPr sz="1000" spc="100" dirty="0">
                <a:latin typeface="Arial Narrow"/>
                <a:cs typeface="Arial Narrow"/>
              </a:rPr>
              <a:t>R</a:t>
            </a:r>
            <a:r>
              <a:rPr sz="1000" spc="85" dirty="0">
                <a:latin typeface="Arial Narrow"/>
                <a:cs typeface="Arial Narrow"/>
              </a:rPr>
              <a:t> </a:t>
            </a:r>
            <a:r>
              <a:rPr sz="1000" i="1" spc="-75" dirty="0">
                <a:latin typeface="Arial"/>
                <a:cs typeface="Arial"/>
              </a:rPr>
              <a:t>P</a:t>
            </a:r>
            <a:r>
              <a:rPr sz="1000" i="1" spc="70" dirty="0">
                <a:latin typeface="Arial"/>
                <a:cs typeface="Arial"/>
              </a:rPr>
              <a:t>r</a:t>
            </a:r>
            <a:r>
              <a:rPr sz="1000" i="1" spc="45" dirty="0">
                <a:latin typeface="Arial"/>
                <a:cs typeface="Arial"/>
              </a:rPr>
              <a:t>el</a:t>
            </a:r>
            <a:r>
              <a:rPr sz="1000" i="1" spc="55" dirty="0">
                <a:latin typeface="Arial"/>
                <a:cs typeface="Arial"/>
              </a:rPr>
              <a:t>i</a:t>
            </a:r>
            <a:r>
              <a:rPr sz="1000" i="1" spc="125" dirty="0">
                <a:latin typeface="Arial"/>
                <a:cs typeface="Arial"/>
              </a:rPr>
              <a:t>m</a:t>
            </a:r>
            <a:r>
              <a:rPr sz="1000" i="1" spc="55" dirty="0">
                <a:latin typeface="Arial"/>
                <a:cs typeface="Arial"/>
              </a:rPr>
              <a:t>i</a:t>
            </a:r>
            <a:r>
              <a:rPr sz="1000" i="1" spc="65" dirty="0">
                <a:latin typeface="Arial"/>
                <a:cs typeface="Arial"/>
              </a:rPr>
              <a:t>n</a:t>
            </a:r>
            <a:r>
              <a:rPr sz="1000" i="1" spc="60" dirty="0">
                <a:latin typeface="Arial"/>
                <a:cs typeface="Arial"/>
              </a:rPr>
              <a:t>a</a:t>
            </a:r>
            <a:r>
              <a:rPr sz="1000" i="1" spc="70" dirty="0">
                <a:latin typeface="Arial"/>
                <a:cs typeface="Arial"/>
              </a:rPr>
              <a:t>r</a:t>
            </a:r>
            <a:r>
              <a:rPr sz="1000" i="1" spc="90" dirty="0">
                <a:latin typeface="Arial"/>
                <a:cs typeface="Arial"/>
              </a:rPr>
              <a:t>y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5200" y="3533987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PLB750(2015)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5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QCD phase transition is a chiral phase </a:t>
            </a:r>
            <a:r>
              <a:rPr lang="en-US" b="1" dirty="0" smtClean="0">
                <a:solidFill>
                  <a:srgbClr val="FF0000"/>
                </a:solidFill>
              </a:rPr>
              <a:t>transition (I)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Screen Shot 2015-06-29 at 5.06.03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4" y="3924300"/>
            <a:ext cx="4352926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ig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191000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535697" y="1219200"/>
            <a:ext cx="35763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B050"/>
                </a:solidFill>
              </a:rPr>
              <a:t>Charge separation (14.5GeV)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B050"/>
                </a:solidFill>
              </a:rPr>
              <a:t>Bulk charge dependence of </a:t>
            </a:r>
            <a:r>
              <a:rPr lang="en-US" dirty="0" smtClean="0">
                <a:solidFill>
                  <a:srgbClr val="00B050"/>
                </a:solidFill>
                <a:latin typeface="Symbol" panose="05050102010706020507" pitchFamily="18" charset="2"/>
              </a:rPr>
              <a:t>p</a:t>
            </a:r>
            <a:r>
              <a:rPr lang="en-US" baseline="30000" dirty="0" smtClean="0">
                <a:solidFill>
                  <a:srgbClr val="00B050"/>
                </a:solidFill>
                <a:latin typeface="Calibri"/>
              </a:rPr>
              <a:t>±</a:t>
            </a:r>
            <a:r>
              <a:rPr lang="en-US" dirty="0" smtClean="0">
                <a:solidFill>
                  <a:srgbClr val="00B050"/>
                </a:solidFill>
              </a:rPr>
              <a:t> v</a:t>
            </a:r>
            <a:r>
              <a:rPr lang="en-US" baseline="-25000" dirty="0" smtClean="0">
                <a:solidFill>
                  <a:srgbClr val="00B050"/>
                </a:solidFill>
              </a:rPr>
              <a:t>2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Low-mass </a:t>
            </a:r>
            <a:r>
              <a:rPr lang="en-US" dirty="0" err="1" smtClean="0"/>
              <a:t>dilepton</a:t>
            </a:r>
            <a:r>
              <a:rPr lang="en-US" dirty="0" smtClean="0"/>
              <a:t> excess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Global polarization of hyperons</a:t>
            </a:r>
            <a:endParaRPr lang="en-US" dirty="0"/>
          </a:p>
        </p:txBody>
      </p:sp>
      <p:pic>
        <p:nvPicPr>
          <p:cNvPr id="12" name="Picture 9" descr="Screen Shot 2015-06-29 at 5.09.51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19528"/>
            <a:ext cx="3263471" cy="150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866801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PRL113(2014)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67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010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QCD phase transition is a chiral phase transition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4286781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" r="7361"/>
          <a:stretch/>
        </p:blipFill>
        <p:spPr bwMode="auto">
          <a:xfrm>
            <a:off x="4368117" y="3276600"/>
            <a:ext cx="480128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" t="14437" r="22434" b="35355"/>
          <a:stretch/>
        </p:blipFill>
        <p:spPr bwMode="auto">
          <a:xfrm>
            <a:off x="5789646" y="1295400"/>
            <a:ext cx="296100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800" y="1219200"/>
            <a:ext cx="35763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Charge separation (</a:t>
            </a:r>
            <a:r>
              <a:rPr lang="en-US" dirty="0" smtClean="0">
                <a:solidFill>
                  <a:srgbClr val="0DCAE3"/>
                </a:solidFill>
              </a:rPr>
              <a:t>14.5GeV</a:t>
            </a:r>
            <a:r>
              <a:rPr lang="en-US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Bulk charge dependence of 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baseline="30000" dirty="0" smtClean="0">
                <a:latin typeface="Calibri"/>
              </a:rPr>
              <a:t>±</a:t>
            </a:r>
            <a:r>
              <a:rPr lang="en-US" dirty="0" smtClean="0"/>
              <a:t> v</a:t>
            </a:r>
            <a:r>
              <a:rPr lang="en-US" baseline="-25000" dirty="0" smtClean="0"/>
              <a:t>2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B050"/>
                </a:solidFill>
              </a:rPr>
              <a:t>Low-mass </a:t>
            </a:r>
            <a:r>
              <a:rPr lang="en-US" dirty="0" err="1" smtClean="0">
                <a:solidFill>
                  <a:srgbClr val="00B050"/>
                </a:solidFill>
              </a:rPr>
              <a:t>dilepton</a:t>
            </a:r>
            <a:r>
              <a:rPr lang="en-US" dirty="0" smtClean="0">
                <a:solidFill>
                  <a:srgbClr val="00B050"/>
                </a:solidFill>
              </a:rPr>
              <a:t> excess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B050"/>
                </a:solidFill>
              </a:rPr>
              <a:t>Global polarization of hyperons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7678" y="2458535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PRL113(2014)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1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8277756" y="6653831"/>
            <a:ext cx="72706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245" dirty="0"/>
              <a:t>15</a:t>
            </a:fld>
            <a:endParaRPr spc="24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" y="101000"/>
            <a:ext cx="893708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">
              <a:lnSpc>
                <a:spcPct val="100000"/>
              </a:lnSpc>
            </a:pPr>
            <a:r>
              <a:rPr lang="en-US" sz="3600" b="1" spc="275" dirty="0" smtClean="0">
                <a:solidFill>
                  <a:srgbClr val="0070C0"/>
                </a:solidFill>
                <a:cs typeface="Arial Narrow"/>
              </a:rPr>
              <a:t>(</a:t>
            </a:r>
            <a:r>
              <a:rPr lang="en-US" sz="3600" b="1" spc="275" dirty="0" smtClean="0">
                <a:solidFill>
                  <a:srgbClr val="0070C0"/>
                </a:solidFill>
                <a:cs typeface="Arial Narrow"/>
              </a:rPr>
              <a:t>STAR) </a:t>
            </a:r>
            <a:r>
              <a:rPr lang="en-US" sz="3600" b="1" spc="275" dirty="0" smtClean="0">
                <a:solidFill>
                  <a:srgbClr val="0070C0"/>
                </a:solidFill>
                <a:cs typeface="Arial Narrow"/>
              </a:rPr>
              <a:t>Map QCD phase </a:t>
            </a:r>
            <a:r>
              <a:rPr lang="en-US" sz="3600" b="1" spc="275" dirty="0" smtClean="0">
                <a:solidFill>
                  <a:srgbClr val="0070C0"/>
                </a:solidFill>
                <a:cs typeface="Arial Narrow"/>
              </a:rPr>
              <a:t>diagram (I)</a:t>
            </a:r>
            <a:endParaRPr sz="3600" b="1" spc="360" dirty="0">
              <a:solidFill>
                <a:srgbClr val="0070C0"/>
              </a:solidFill>
              <a:cs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4267200"/>
            <a:ext cx="498726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Beam Energy Scan Program: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Turn off QGP Signatures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triangle flow (v</a:t>
            </a:r>
            <a:r>
              <a:rPr lang="en-US" baseline="-25000" dirty="0" smtClean="0"/>
              <a:t>3</a:t>
            </a:r>
            <a:r>
              <a:rPr lang="en-US" dirty="0" smtClean="0"/>
              <a:t>) in peripheral at low energy </a:t>
            </a:r>
            <a:br>
              <a:rPr lang="en-US" dirty="0" smtClean="0"/>
            </a:br>
            <a:r>
              <a:rPr lang="en-US" dirty="0" smtClean="0"/>
              <a:t>consistent with zero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Search </a:t>
            </a:r>
            <a:r>
              <a:rPr lang="en-US" dirty="0" smtClean="0">
                <a:solidFill>
                  <a:srgbClr val="FF0000"/>
                </a:solidFill>
              </a:rPr>
              <a:t>for critical point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>net-proton Kurtosis possibly not </a:t>
            </a:r>
            <a:r>
              <a:rPr lang="en-US" dirty="0" err="1" smtClean="0"/>
              <a:t>Poissonian</a:t>
            </a:r>
            <a:r>
              <a:rPr lang="en-US" dirty="0" smtClean="0"/>
              <a:t> and </a:t>
            </a:r>
            <a:br>
              <a:rPr lang="en-US" dirty="0" smtClean="0"/>
            </a:br>
            <a:r>
              <a:rPr lang="en-US" dirty="0" smtClean="0"/>
              <a:t>grow with accepted rapidity </a:t>
            </a:r>
            <a:r>
              <a:rPr lang="en-US" dirty="0" smtClean="0"/>
              <a:t>window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AND…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3742" r="8347"/>
          <a:stretch/>
        </p:blipFill>
        <p:spPr bwMode="auto">
          <a:xfrm>
            <a:off x="4800600" y="630810"/>
            <a:ext cx="4060289" cy="371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drupal.star.bnl.gov/STAR/files/starpublications/243/v3edep_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4830367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7800" y="670467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 116(2016)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86600" y="1752600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PRL112(2014)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55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8277756" y="6653831"/>
            <a:ext cx="72706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245" dirty="0"/>
              <a:t>16</a:t>
            </a:fld>
            <a:endParaRPr spc="245" dirty="0"/>
          </a:p>
        </p:txBody>
      </p:sp>
      <p:sp>
        <p:nvSpPr>
          <p:cNvPr id="18" name="object 8"/>
          <p:cNvSpPr/>
          <p:nvPr/>
        </p:nvSpPr>
        <p:spPr>
          <a:xfrm>
            <a:off x="152400" y="880608"/>
            <a:ext cx="4648200" cy="3538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867" y="55602"/>
            <a:ext cx="893708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">
              <a:lnSpc>
                <a:spcPct val="100000"/>
              </a:lnSpc>
            </a:pPr>
            <a:r>
              <a:rPr lang="en-US" sz="3600" b="1" spc="275" dirty="0" smtClean="0">
                <a:solidFill>
                  <a:srgbClr val="0070C0"/>
                </a:solidFill>
                <a:cs typeface="Arial Narrow"/>
              </a:rPr>
              <a:t>(</a:t>
            </a:r>
            <a:r>
              <a:rPr lang="en-US" sz="3600" b="1" spc="275" dirty="0" smtClean="0">
                <a:solidFill>
                  <a:srgbClr val="0070C0"/>
                </a:solidFill>
                <a:cs typeface="Arial Narrow"/>
              </a:rPr>
              <a:t>STAR) </a:t>
            </a:r>
            <a:r>
              <a:rPr lang="en-US" sz="3600" b="1" spc="275" dirty="0" smtClean="0">
                <a:solidFill>
                  <a:srgbClr val="0070C0"/>
                </a:solidFill>
                <a:cs typeface="Arial Narrow"/>
              </a:rPr>
              <a:t>Map QCD phase </a:t>
            </a:r>
            <a:r>
              <a:rPr lang="en-US" sz="3600" b="1" spc="275" dirty="0" smtClean="0">
                <a:solidFill>
                  <a:srgbClr val="0070C0"/>
                </a:solidFill>
                <a:cs typeface="Arial Narrow"/>
              </a:rPr>
              <a:t>diagram (II)</a:t>
            </a:r>
            <a:endParaRPr sz="3600" b="1" spc="360" dirty="0">
              <a:solidFill>
                <a:srgbClr val="0070C0"/>
              </a:solidFill>
              <a:cs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4572000"/>
            <a:ext cx="551176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Beam Energy Scan Program: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Search </a:t>
            </a:r>
            <a:r>
              <a:rPr lang="en-US" dirty="0">
                <a:solidFill>
                  <a:srgbClr val="FF0000"/>
                </a:solidFill>
              </a:rPr>
              <a:t>for </a:t>
            </a:r>
            <a:r>
              <a:rPr lang="en-US" dirty="0" smtClean="0">
                <a:solidFill>
                  <a:srgbClr val="FF0000"/>
                </a:solidFill>
              </a:rPr>
              <a:t>first-order phase </a:t>
            </a:r>
            <a:r>
              <a:rPr lang="en-US" dirty="0" smtClean="0">
                <a:solidFill>
                  <a:srgbClr val="FF0000"/>
                </a:solidFill>
              </a:rPr>
              <a:t>transition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minimum </a:t>
            </a:r>
            <a:r>
              <a:rPr lang="en-US" dirty="0" smtClean="0"/>
              <a:t>net-proton v1 slope from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interplay </a:t>
            </a:r>
            <a:r>
              <a:rPr lang="en-US" dirty="0" smtClean="0"/>
              <a:t>between baryon stopping and soft EOS 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Finite Size (HBT) Scaling </a:t>
            </a:r>
            <a:r>
              <a:rPr lang="en-US" dirty="0"/>
              <a:t>shows Criticality</a:t>
            </a:r>
            <a:br>
              <a:rPr lang="en-US" dirty="0"/>
            </a:br>
            <a:r>
              <a:rPr lang="en-US" dirty="0"/>
              <a:t>compressibility, speed of sound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284400" y="533400"/>
            <a:ext cx="3097600" cy="3429000"/>
          </a:xfrm>
          <a:prstGeom prst="roundRect">
            <a:avLst>
              <a:gd name="adj" fmla="val 7046"/>
            </a:avLst>
          </a:prstGeom>
          <a:ln w="12700" cmpd="sng">
            <a:noFill/>
          </a:ln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3880777"/>
            <a:ext cx="2819400" cy="2732546"/>
          </a:xfrm>
          <a:prstGeom prst="roundRect">
            <a:avLst>
              <a:gd name="adj" fmla="val 6468"/>
            </a:avLst>
          </a:prstGeom>
          <a:ln w="12700" cmpd="sng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781108" y="6480214"/>
            <a:ext cx="23823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4328"/>
            <a:r>
              <a:rPr lang="en-US" sz="1100" dirty="0" smtClean="0">
                <a:solidFill>
                  <a:srgbClr val="660066"/>
                </a:solidFill>
                <a:latin typeface="Calibri"/>
              </a:rPr>
              <a:t>R. Lacey, PRL </a:t>
            </a:r>
            <a:r>
              <a:rPr lang="en-US" sz="1100" b="1" dirty="0" smtClean="0">
                <a:solidFill>
                  <a:srgbClr val="660066"/>
                </a:solidFill>
                <a:latin typeface="Calibri"/>
              </a:rPr>
              <a:t>114</a:t>
            </a:r>
            <a:r>
              <a:rPr lang="en-US" sz="1100" dirty="0" smtClean="0">
                <a:solidFill>
                  <a:srgbClr val="660066"/>
                </a:solidFill>
                <a:latin typeface="Calibri"/>
              </a:rPr>
              <a:t>, 142301 (April 2015</a:t>
            </a:r>
            <a:r>
              <a:rPr lang="en-US" sz="1100" dirty="0" smtClean="0">
                <a:solidFill>
                  <a:srgbClr val="660066"/>
                </a:solidFill>
                <a:latin typeface="Calibri"/>
              </a:rPr>
              <a:t>)</a:t>
            </a:r>
            <a:br>
              <a:rPr lang="en-US" sz="1100" dirty="0" smtClean="0">
                <a:solidFill>
                  <a:srgbClr val="660066"/>
                </a:solidFill>
                <a:latin typeface="Calibri"/>
              </a:rPr>
            </a:br>
            <a:r>
              <a:rPr lang="en-US" sz="1100" dirty="0" smtClean="0">
                <a:solidFill>
                  <a:srgbClr val="660066"/>
                </a:solidFill>
                <a:latin typeface="Calibri"/>
              </a:rPr>
              <a:t>STAR, PRC92(2015)</a:t>
            </a:r>
            <a:endParaRPr lang="en-US" sz="1100" dirty="0">
              <a:solidFill>
                <a:srgbClr val="660066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609600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PRL112(2014)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75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4963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Detector Upgrades necessary for 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>net-proton  Kurtosis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000" y="2133600"/>
            <a:ext cx="6400800" cy="3733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1188535"/>
            <a:ext cx="7425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Reach the necessary rapidity width of the correlation/fluctuation (~1-2 unit)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76400" y="1600200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B. Ling and M. </a:t>
            </a:r>
            <a:r>
              <a:rPr lang="en-US" b="1" dirty="0" err="1" smtClean="0"/>
              <a:t>Stephenaov</a:t>
            </a:r>
            <a:r>
              <a:rPr lang="en-US" b="1" dirty="0" smtClean="0"/>
              <a:t>, </a:t>
            </a:r>
            <a:r>
              <a:rPr lang="en-US" b="1" dirty="0" err="1" smtClean="0"/>
              <a:t>Phys.Rev</a:t>
            </a:r>
            <a:r>
              <a:rPr lang="en-US" b="1" dirty="0"/>
              <a:t>. C93 (2016) </a:t>
            </a:r>
            <a:r>
              <a:rPr lang="en-US" b="1" dirty="0" smtClean="0"/>
              <a:t>034915</a:t>
            </a:r>
            <a:r>
              <a:rPr lang="en-US" dirty="0"/>
              <a:t> 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4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83" y="1155679"/>
            <a:ext cx="4622425" cy="346681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5582" y="0"/>
            <a:ext cx="7886700" cy="1022225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Enable Di-electron measurements 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BBB8D-5C56-4C77-BC9E-145F76BFA860}" type="slidenum">
              <a:rPr lang="zh-CN" altLang="en-US" smtClean="0"/>
              <a:t>18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385582" y="4369264"/>
                <a:ext cx="8612527" cy="2342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dirty="0" smtClean="0"/>
                  <a:t>Systematically study di-electron continuum from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0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altLang="zh-CN" sz="2000" dirty="0" smtClean="0"/>
                  <a:t> = 7.7 – 19.6 GeV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dirty="0" smtClean="0">
                    <a:solidFill>
                      <a:srgbClr val="0000FF"/>
                    </a:solidFill>
                  </a:rPr>
                  <a:t>I</a:t>
                </a:r>
                <a:r>
                  <a:rPr lang="en-US" altLang="zh-CN" sz="2000" dirty="0" smtClean="0"/>
                  <a:t>nner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T</a:t>
                </a:r>
                <a:r>
                  <a:rPr lang="en-US" altLang="zh-CN" sz="2000" dirty="0"/>
                  <a:t>ime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P</a:t>
                </a:r>
                <a:r>
                  <a:rPr lang="en-US" altLang="zh-CN" sz="2000" dirty="0"/>
                  <a:t>rojection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C</a:t>
                </a:r>
                <a:r>
                  <a:rPr lang="en-US" altLang="zh-CN" sz="2000" dirty="0"/>
                  <a:t>hamber (</a:t>
                </a:r>
                <a:r>
                  <a:rPr lang="en-US" altLang="zh-CN" sz="2000" dirty="0" err="1"/>
                  <a:t>iTPC</a:t>
                </a:r>
                <a:r>
                  <a:rPr lang="en-US" altLang="zh-CN" sz="2000" dirty="0" smtClean="0"/>
                  <a:t>) upgrade: reduce systematic and statistical uncertainties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dirty="0" smtClean="0"/>
                  <a:t>Distinguish models with different </a:t>
                </a:r>
                <a:r>
                  <a:rPr lang="el-GR" altLang="zh-CN" sz="2000" dirty="0" smtClean="0"/>
                  <a:t>ρ</a:t>
                </a:r>
                <a:r>
                  <a:rPr lang="en-US" altLang="zh-CN" sz="2000" dirty="0" smtClean="0"/>
                  <a:t>-meson broadening mechanisms (</a:t>
                </a:r>
                <a:r>
                  <a:rPr lang="en-US" altLang="zh-CN" sz="2000" dirty="0" smtClean="0">
                    <a:solidFill>
                      <a:srgbClr val="0000FF"/>
                    </a:solidFill>
                  </a:rPr>
                  <a:t>Rapp’s method vs. PHSD</a:t>
                </a:r>
                <a:r>
                  <a:rPr lang="en-US" altLang="zh-CN" sz="2000" dirty="0" smtClean="0"/>
                  <a:t>)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dirty="0" smtClean="0"/>
                  <a:t>Study the total baryon density effect on LMR excess yield in BESII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zh-CN" sz="2200" dirty="0" smtClean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82" y="4369264"/>
                <a:ext cx="8612527" cy="2342501"/>
              </a:xfrm>
              <a:prstGeom prst="rect">
                <a:avLst/>
              </a:prstGeom>
              <a:blipFill rotWithShape="0">
                <a:blip r:embed="rId4"/>
                <a:stretch>
                  <a:fillRect l="-6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4" y="1401536"/>
            <a:ext cx="4140178" cy="297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52"/>
    </mc:Choice>
    <mc:Fallback xmlns="">
      <p:transition spd="slow" advTm="22235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39403" y="117144"/>
            <a:ext cx="6937797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The STAR Upgrades and BES Phase II</a:t>
            </a:r>
            <a:endParaRPr lang="en-US" sz="3600" dirty="0"/>
          </a:p>
        </p:txBody>
      </p:sp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14400"/>
            <a:ext cx="68103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76200" y="3327499"/>
            <a:ext cx="2438400" cy="26161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/>
              <a:t>iTPC</a:t>
            </a:r>
            <a:r>
              <a:rPr lang="en-US" sz="2000" b="1" u="sng" dirty="0" smtClean="0"/>
              <a:t> Upgrade: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Rebuilds the inner sectors of the TPC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Continuous Coverage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Improves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Extends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 coverage from 1.0 to 1.5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Lowers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cut-in from 125 </a:t>
            </a:r>
            <a:r>
              <a:rPr lang="en-US" dirty="0" err="1" smtClean="0"/>
              <a:t>MeV</a:t>
            </a:r>
            <a:r>
              <a:rPr lang="en-US" dirty="0" smtClean="0"/>
              <a:t>/c to 60 </a:t>
            </a:r>
            <a:r>
              <a:rPr lang="en-US" dirty="0" err="1" smtClean="0"/>
              <a:t>MeV</a:t>
            </a:r>
            <a:r>
              <a:rPr lang="en-US" dirty="0" smtClean="0"/>
              <a:t>/c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400800" y="1752600"/>
            <a:ext cx="2667000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EPD Upgrade: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Improves trigger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Reduces background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Allows a better and independent reaction plane measurement  critical to BES physics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971800" y="4331494"/>
            <a:ext cx="2895600" cy="1785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/>
              <a:t>EndCap</a:t>
            </a:r>
            <a:r>
              <a:rPr lang="en-US" sz="2000" b="1" u="sng" dirty="0" smtClean="0"/>
              <a:t> TOF Upgrade: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Rapidity coverage is critical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PID at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 = 0.9 to 1.5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Improves the fixed target program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Provided by CBM-FAIR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8600" y="1066800"/>
            <a:ext cx="266700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Major improvements  for  BES-II</a:t>
            </a:r>
            <a:endParaRPr lang="en-US" sz="2000" dirty="0"/>
          </a:p>
        </p:txBody>
      </p:sp>
      <p:sp>
        <p:nvSpPr>
          <p:cNvPr id="9" name="Donut 8"/>
          <p:cNvSpPr/>
          <p:nvPr/>
        </p:nvSpPr>
        <p:spPr>
          <a:xfrm rot="832833">
            <a:off x="3722511" y="2074929"/>
            <a:ext cx="975685" cy="1461215"/>
          </a:xfrm>
          <a:prstGeom prst="donut">
            <a:avLst>
              <a:gd name="adj" fmla="val 31809"/>
            </a:avLst>
          </a:prstGeom>
          <a:solidFill>
            <a:srgbClr val="FF0000">
              <a:alpha val="2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1116031"/>
            <a:ext cx="136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ndcap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TOF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572000" y="1524000"/>
            <a:ext cx="381000" cy="6858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3886200"/>
            <a:ext cx="247062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4343400" y="3200400"/>
            <a:ext cx="1676400" cy="914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20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5105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Why/How-to search for critical </a:t>
            </a:r>
            <a:r>
              <a:rPr lang="en-US" dirty="0"/>
              <a:t>p</a:t>
            </a:r>
            <a:r>
              <a:rPr lang="en-US" dirty="0" smtClean="0"/>
              <a:t>oint and first-order phase transition?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3828866" cy="666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9400" y="244899"/>
            <a:ext cx="2050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B050"/>
                </a:solidFill>
              </a:rPr>
              <a:t>J. Harris and B. Mueller, 1996</a:t>
            </a:r>
            <a:endParaRPr lang="en-US" sz="12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3048000"/>
            <a:ext cx="361515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/>
              <a:t>Chemical Equilibrium</a:t>
            </a:r>
          </a:p>
          <a:p>
            <a:pPr marL="342900" indent="-342900">
              <a:buAutoNum type="arabicPeriod"/>
            </a:pPr>
            <a:r>
              <a:rPr lang="en-US" sz="2000" dirty="0"/>
              <a:t>K</a:t>
            </a:r>
            <a:r>
              <a:rPr lang="en-US" sz="2000" dirty="0" smtClean="0"/>
              <a:t>inetic equilibrium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Thermal radiation 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Chiral symmetry restoration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Color </a:t>
            </a:r>
            <a:r>
              <a:rPr lang="en-US" sz="2000" dirty="0" err="1"/>
              <a:t>d</a:t>
            </a:r>
            <a:r>
              <a:rPr lang="en-US" sz="2000" dirty="0" err="1" smtClean="0"/>
              <a:t>econfinement</a:t>
            </a:r>
            <a:endParaRPr lang="en-US" sz="2000" dirty="0" smtClean="0"/>
          </a:p>
          <a:p>
            <a:pPr marL="342900" indent="-342900">
              <a:buAutoNum type="arabicPeriod"/>
            </a:pPr>
            <a:r>
              <a:rPr lang="en-US" sz="2000" dirty="0" smtClean="0"/>
              <a:t>Long duration of mixed phase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Jet Quenching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5715000"/>
            <a:ext cx="368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have been preparing and looking </a:t>
            </a:r>
            <a:br>
              <a:rPr lang="en-US" dirty="0" smtClean="0"/>
            </a:br>
            <a:r>
              <a:rPr lang="en-US" dirty="0" smtClean="0"/>
              <a:t>before RHIC even started.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82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14478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STAR is a multi-purpose detector; </a:t>
            </a:r>
            <a:br>
              <a:rPr lang="en-US" sz="4000" dirty="0" smtClean="0">
                <a:solidFill>
                  <a:srgbClr val="0000FF"/>
                </a:solidFill>
              </a:rPr>
            </a:br>
            <a:r>
              <a:rPr lang="en-US" sz="4000" dirty="0" smtClean="0">
                <a:solidFill>
                  <a:srgbClr val="0000FF"/>
                </a:solidFill>
              </a:rPr>
              <a:t>with modern capabilities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1CEF-C37F-4F9B-8DE4-B5F6AC5E3A4F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703262"/>
              </p:ext>
            </p:extLst>
          </p:nvPr>
        </p:nvGraphicFramePr>
        <p:xfrm>
          <a:off x="609600" y="1524000"/>
          <a:ext cx="7467600" cy="4870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3025"/>
                <a:gridCol w="2529261"/>
                <a:gridCol w="2385314"/>
              </a:tblGrid>
              <a:tr h="332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Period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Physics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Upgrades</a:t>
                      </a:r>
                      <a:endParaRPr lang="en-US" sz="1400" dirty="0"/>
                    </a:p>
                  </a:txBody>
                  <a:tcPr/>
                </a:tc>
              </a:tr>
              <a:tr h="332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Generic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Trigger QT</a:t>
                      </a:r>
                      <a:endParaRPr lang="en-US" sz="1400" dirty="0"/>
                    </a:p>
                  </a:txBody>
                  <a:tcPr/>
                </a:tc>
              </a:tr>
              <a:tr h="332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Generic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TPC/DAQ1000</a:t>
                      </a:r>
                      <a:endParaRPr lang="en-US" sz="1400" dirty="0"/>
                    </a:p>
                  </a:txBody>
                  <a:tcPr/>
                </a:tc>
              </a:tr>
              <a:tr h="332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2010-2011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BES I, PID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TOF</a:t>
                      </a:r>
                      <a:endParaRPr lang="en-US" sz="1400" dirty="0"/>
                    </a:p>
                  </a:txBody>
                  <a:tcPr/>
                </a:tc>
              </a:tr>
              <a:tr h="332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2013--2015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Heavy-Flavor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HFT, MTD</a:t>
                      </a:r>
                      <a:endParaRPr lang="en-US" sz="1400" dirty="0"/>
                    </a:p>
                  </a:txBody>
                  <a:tcPr/>
                </a:tc>
              </a:tr>
              <a:tr h="50822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2015--2016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Heavy-Flavor</a:t>
                      </a:r>
                      <a:br>
                        <a:rPr lang="en-US" sz="1400" dirty="0" smtClean="0">
                          <a:solidFill>
                            <a:srgbClr val="0000CC"/>
                          </a:solidFill>
                        </a:rPr>
                      </a:br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Diffractive, </a:t>
                      </a:r>
                      <a:r>
                        <a:rPr lang="en-US" sz="1400" dirty="0" err="1" smtClean="0">
                          <a:solidFill>
                            <a:srgbClr val="0000CC"/>
                          </a:solidFill>
                        </a:rPr>
                        <a:t>nPDF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FMS, FPS, Roman Pots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50822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2017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Spin Sign Change</a:t>
                      </a:r>
                    </a:p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Diffractive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FMS Post-shower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29895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2018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Isobar (</a:t>
                      </a:r>
                      <a:r>
                        <a:rPr lang="en-US" sz="1400" dirty="0" err="1" smtClean="0">
                          <a:solidFill>
                            <a:srgbClr val="C00000"/>
                          </a:solidFill>
                        </a:rPr>
                        <a:t>Zr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, Ru),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</a:rPr>
                        <a:t> CME, </a:t>
                      </a:r>
                      <a:r>
                        <a:rPr lang="en-US" sz="1400" baseline="0" dirty="0" err="1" smtClean="0">
                          <a:solidFill>
                            <a:srgbClr val="C00000"/>
                          </a:solidFill>
                        </a:rPr>
                        <a:t>dileptons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(EPD?)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36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2019--2020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BES II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rgbClr val="C00000"/>
                          </a:solidFill>
                        </a:rPr>
                        <a:t>iTPC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, EPD,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CBM endcap TOF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14946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2022-2023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High-statistics</a:t>
                      </a:r>
                    </a:p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Unbiased Jets, </a:t>
                      </a:r>
                      <a:br>
                        <a:rPr lang="en-US" sz="1400" dirty="0" smtClean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Open Beauty,</a:t>
                      </a:r>
                    </a:p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PID FF</a:t>
                      </a:r>
                    </a:p>
                    <a:p>
                      <a:r>
                        <a:rPr lang="en-US" sz="1400" dirty="0" err="1" smtClean="0">
                          <a:solidFill>
                            <a:srgbClr val="C00000"/>
                          </a:solidFill>
                        </a:rPr>
                        <a:t>Drell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-Yan, </a:t>
                      </a:r>
                      <a:br>
                        <a:rPr lang="en-US" sz="1400" dirty="0" smtClean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Longitudinal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C00000"/>
                          </a:solidFill>
                        </a:rPr>
                        <a:t>correl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Forward West, HFT+?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0" y="6368534"/>
            <a:ext cx="425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&gt;50M$ worth of upgrades going into </a:t>
            </a:r>
            <a:r>
              <a:rPr lang="en-US" dirty="0" smtClean="0"/>
              <a:t>2019+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19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78710" y="34941"/>
            <a:ext cx="6538403" cy="790074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iTPC</a:t>
            </a:r>
            <a:r>
              <a:rPr lang="en-US" b="1" dirty="0" smtClean="0">
                <a:solidFill>
                  <a:srgbClr val="FF0000"/>
                </a:solidFill>
              </a:rPr>
              <a:t> project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10" y="3326358"/>
            <a:ext cx="4038600" cy="299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9" y="3599474"/>
            <a:ext cx="4093249" cy="272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shot_06252k_front_r1177002_t25_ev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29" y="34940"/>
            <a:ext cx="3504183" cy="340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527945" y="2983051"/>
            <a:ext cx="5616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https://drupal.star.bnl.gov/STAR/starnotes/public/sn0644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21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011872" y="1066800"/>
            <a:ext cx="464820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Rebuilds the inner sectors of the TPC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Continuous Coverage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Improves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Extends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 coverage from 1.0 to 1.5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Lowers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cut-in from 125 </a:t>
            </a:r>
            <a:r>
              <a:rPr lang="en-US" dirty="0" err="1" smtClean="0"/>
              <a:t>MeV</a:t>
            </a:r>
            <a:r>
              <a:rPr lang="en-US" dirty="0" smtClean="0"/>
              <a:t>/c to 60 </a:t>
            </a:r>
            <a:r>
              <a:rPr lang="en-US" dirty="0" err="1" smtClean="0"/>
              <a:t>MeV</a:t>
            </a:r>
            <a:r>
              <a:rPr lang="en-US" dirty="0" smtClean="0"/>
              <a:t>/c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41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7F4B17-B218-402D-AD15-94F757945C04}" type="slidenum">
              <a:rPr lang="en-US" altLang="en-US"/>
              <a:pPr/>
              <a:t>22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Wall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STAR </a:t>
            </a:r>
            <a:endParaRPr lang="en-US" altLang="en-US" sz="3600" b="1" dirty="0">
              <a:solidFill>
                <a:srgbClr val="FF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76" y="6227358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547" y="-4762"/>
            <a:ext cx="1993454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H="1">
            <a:off x="257264" y="1361496"/>
            <a:ext cx="2" cy="4552805"/>
          </a:xfrm>
          <a:prstGeom prst="straightConnector1">
            <a:avLst/>
          </a:prstGeom>
          <a:ln w="2540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-5400000">
            <a:off x="-276214" y="334255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3940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52120" y="1238645"/>
            <a:ext cx="31265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Active area: 8.7 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MRPC: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 6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MRPC: 32 x 12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Chinese glass</a:t>
            </a:r>
          </a:p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# RPCs: 2 x 192</a:t>
            </a:r>
          </a:p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# channels: 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24576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Granularity and overlap may be higher than needed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64" y="1218621"/>
            <a:ext cx="4925020" cy="486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H="1">
            <a:off x="-120561" y="1361496"/>
            <a:ext cx="302774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-45392" y="5914301"/>
            <a:ext cx="313296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003169" y="5938767"/>
            <a:ext cx="1132880" cy="0"/>
          </a:xfrm>
          <a:prstGeom prst="straightConnector1">
            <a:avLst/>
          </a:prstGeom>
          <a:ln w="2540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114317" y="3516623"/>
            <a:ext cx="0" cy="313724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003169" y="3466376"/>
            <a:ext cx="0" cy="261302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150509" y="557568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093" y="3795249"/>
            <a:ext cx="3986907" cy="261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42828" y="5885418"/>
            <a:ext cx="190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RICH    TRD      TOF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2600" y="6079401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en-US" b="1" dirty="0">
                <a:latin typeface="Arial" pitchFamily="34" charset="0"/>
              </a:rPr>
              <a:t>Ingo </a:t>
            </a:r>
            <a:r>
              <a:rPr lang="de-DE" altLang="en-US" b="1" dirty="0" smtClean="0">
                <a:latin typeface="Arial" pitchFamily="34" charset="0"/>
              </a:rPr>
              <a:t>Deppner (Heidelberg)</a:t>
            </a:r>
            <a:endParaRPr lang="de-DE" altLang="en-US" b="1" dirty="0"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6096" y="3805009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CBM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63" y="1238645"/>
            <a:ext cx="8519405" cy="483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71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Event Plane Detector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8281" r="8839" b="5991"/>
          <a:stretch>
            <a:fillRect/>
          </a:stretch>
        </p:blipFill>
        <p:spPr bwMode="auto">
          <a:xfrm>
            <a:off x="457200" y="1417638"/>
            <a:ext cx="8230787" cy="52502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</p:pic>
      <p:pic>
        <p:nvPicPr>
          <p:cNvPr id="6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71196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36067" y="1524000"/>
            <a:ext cx="3751920" cy="1862048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Font typeface="Arial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Book Antiqua" pitchFamily="-95" charset="0"/>
                <a:ea typeface="Droid Sans Fallback" charset="0"/>
              </a:rPr>
              <a:t>24 sector design</a:t>
            </a:r>
          </a:p>
          <a:p>
            <a:pPr>
              <a:spcBef>
                <a:spcPts val="1000"/>
              </a:spcBef>
              <a:buFont typeface="Arial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Book Antiqua" pitchFamily="-95" charset="0"/>
                <a:ea typeface="Droid Sans Fallback" charset="0"/>
              </a:rPr>
              <a:t>16 channels per sector</a:t>
            </a:r>
          </a:p>
          <a:p>
            <a:pPr>
              <a:spcBef>
                <a:spcPts val="1000"/>
              </a:spcBef>
              <a:buFont typeface="Arial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Book Antiqua" pitchFamily="-95" charset="0"/>
                <a:ea typeface="Droid Sans Fallback" charset="0"/>
              </a:rPr>
              <a:t>Optimal pad sizes determined through </a:t>
            </a:r>
            <a:r>
              <a:rPr lang="en-US" altLang="en-US" dirty="0" smtClean="0">
                <a:solidFill>
                  <a:srgbClr val="000000"/>
                </a:solidFill>
                <a:latin typeface="Book Antiqua" pitchFamily="-95" charset="0"/>
                <a:ea typeface="Droid Sans Fallback" charset="0"/>
              </a:rPr>
              <a:t>simulation</a:t>
            </a:r>
          </a:p>
          <a:p>
            <a:pPr>
              <a:spcBef>
                <a:spcPts val="1000"/>
              </a:spcBef>
              <a:buFont typeface="Arial" charset="0"/>
              <a:buChar char="•"/>
            </a:pPr>
            <a:r>
              <a:rPr lang="en-US" altLang="en-US" dirty="0" smtClean="0">
                <a:solidFill>
                  <a:srgbClr val="000000"/>
                </a:solidFill>
                <a:latin typeface="Book Antiqua" pitchFamily="-95" charset="0"/>
                <a:ea typeface="Droid Sans Fallback" charset="0"/>
              </a:rPr>
              <a:t>2.3&lt;</a:t>
            </a:r>
            <a:r>
              <a:rPr lang="en-US" altLang="en-US" dirty="0" smtClean="0">
                <a:solidFill>
                  <a:srgbClr val="000000"/>
                </a:solidFill>
                <a:latin typeface="Book Antiqua" pitchFamily="-95" charset="0"/>
                <a:ea typeface="Droid Sans Fallback" charset="0"/>
                <a:sym typeface="Symbol"/>
              </a:rPr>
              <a:t>&lt;5.0</a:t>
            </a:r>
            <a:endParaRPr lang="en-US" altLang="en-US" dirty="0">
              <a:solidFill>
                <a:srgbClr val="000000"/>
              </a:solidFill>
              <a:latin typeface="Book Antiqua" pitchFamily="-95" charset="0"/>
              <a:ea typeface="Droid Sans Fallback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23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733" y="3386047"/>
            <a:ext cx="2392254" cy="328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46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Rapidity Coverage (&lt;=2017)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68"/>
          <a:stretch/>
        </p:blipFill>
        <p:spPr>
          <a:xfrm>
            <a:off x="525962" y="1564769"/>
            <a:ext cx="4099304" cy="464729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708824" y="1570038"/>
            <a:ext cx="4099304" cy="4647297"/>
            <a:chOff x="4708824" y="1570038"/>
            <a:chExt cx="4099304" cy="4647297"/>
          </a:xfrm>
        </p:grpSpPr>
        <p:pic>
          <p:nvPicPr>
            <p:cNvPr id="11" name="Content Placeholder 9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68"/>
            <a:stretch/>
          </p:blipFill>
          <p:spPr>
            <a:xfrm>
              <a:off x="4708824" y="1570038"/>
              <a:ext cx="4099304" cy="464729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526350" y="2352582"/>
              <a:ext cx="750163" cy="3071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53314" y="4696287"/>
              <a:ext cx="2191695" cy="727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550394" y="2530137"/>
              <a:ext cx="764806" cy="42612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TPC-FMS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7678189" y="3680623"/>
              <a:ext cx="693122" cy="42612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TPC-FMS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11687" y="2540495"/>
              <a:ext cx="426126" cy="42612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bg1"/>
                  </a:solidFill>
                </a:rPr>
                <a:t>FMS-FMS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63652" y="1578916"/>
              <a:ext cx="25282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TPC+FMS (2016-2017)   </a:t>
              </a:r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8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Rapidity Coverage (BES-II)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68"/>
          <a:stretch/>
        </p:blipFill>
        <p:spPr>
          <a:xfrm>
            <a:off x="525962" y="1564769"/>
            <a:ext cx="4099304" cy="464729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08824" y="1564769"/>
            <a:ext cx="4116237" cy="4647297"/>
            <a:chOff x="4708824" y="1564769"/>
            <a:chExt cx="4116237" cy="4647297"/>
          </a:xfrm>
        </p:grpSpPr>
        <p:pic>
          <p:nvPicPr>
            <p:cNvPr id="11" name="Content Placeholder 9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68"/>
            <a:stretch/>
          </p:blipFill>
          <p:spPr>
            <a:xfrm>
              <a:off x="4708824" y="1564769"/>
              <a:ext cx="4099304" cy="4647297"/>
            </a:xfrm>
            <a:prstGeom prst="rect">
              <a:avLst/>
            </a:prstGeom>
            <a:effectLst/>
          </p:spPr>
        </p:pic>
        <p:sp>
          <p:nvSpPr>
            <p:cNvPr id="14" name="Rectangle 13"/>
            <p:cNvSpPr/>
            <p:nvPr/>
          </p:nvSpPr>
          <p:spPr>
            <a:xfrm>
              <a:off x="6469427" y="2530137"/>
              <a:ext cx="952305" cy="42612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TPC-FMS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7499077" y="3691220"/>
              <a:ext cx="1051346" cy="426126"/>
            </a:xfrm>
            <a:prstGeom prst="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TPC-FMS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11687" y="2540495"/>
              <a:ext cx="426126" cy="42612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bg1"/>
                  </a:solidFill>
                </a:rPr>
                <a:t>FMS-FMS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88269" y="1571671"/>
              <a:ext cx="37367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</a:t>
              </a:r>
              <a:r>
                <a:rPr lang="en-US" dirty="0" err="1" smtClean="0"/>
                <a:t>TPC+iTPC+eTOF+EPD+FMS</a:t>
              </a:r>
              <a:r>
                <a:rPr lang="en-US" dirty="0" smtClean="0"/>
                <a:t> (2019--)   </a:t>
              </a:r>
              <a:endParaRPr lang="en-US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5306452" y="4662913"/>
              <a:ext cx="845773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06452" y="3373515"/>
              <a:ext cx="845773" cy="105644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306452" y="2205278"/>
              <a:ext cx="845773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45188" y="4662913"/>
              <a:ext cx="976544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78269" y="4657651"/>
              <a:ext cx="845773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708143" y="2205278"/>
              <a:ext cx="845773" cy="9144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469427" y="2205278"/>
              <a:ext cx="952305" cy="9144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445188" y="3378610"/>
              <a:ext cx="976544" cy="105134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708143" y="3378610"/>
              <a:ext cx="845773" cy="105134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1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2" y="85284"/>
            <a:ext cx="8915400" cy="71596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sym typeface="Symbol"/>
              </a:rPr>
              <a:t></a:t>
            </a:r>
            <a:r>
              <a:rPr lang="en-US" sz="4000" b="1" dirty="0">
                <a:solidFill>
                  <a:srgbClr val="FF0000"/>
                </a:solidFill>
              </a:rPr>
              <a:t>/</a:t>
            </a:r>
            <a:r>
              <a:rPr lang="en-US" sz="4000" b="1" dirty="0" smtClean="0">
                <a:solidFill>
                  <a:srgbClr val="FF0000"/>
                </a:solidFill>
              </a:rPr>
              <a:t>s and 3+1D hydrodynamics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1143000"/>
            <a:ext cx="3360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U</a:t>
            </a:r>
            <a:r>
              <a:rPr lang="en-US" sz="1600" dirty="0" smtClean="0"/>
              <a:t>ncertainties </a:t>
            </a:r>
            <a:r>
              <a:rPr lang="en-US" sz="1600" dirty="0"/>
              <a:t>in the correct physics of </a:t>
            </a:r>
            <a:r>
              <a:rPr lang="en-US" sz="1600" dirty="0" smtClean="0"/>
              <a:t>the </a:t>
            </a:r>
            <a:r>
              <a:rPr lang="en-US" sz="1600" dirty="0"/>
              <a:t>initial </a:t>
            </a:r>
            <a:r>
              <a:rPr lang="en-US" sz="1600" dirty="0" smtClean="0"/>
              <a:t>state</a:t>
            </a:r>
            <a:r>
              <a:rPr lang="en-US" sz="1600" dirty="0"/>
              <a:t> are still </a:t>
            </a:r>
            <a:r>
              <a:rPr lang="en-US" sz="1600" dirty="0" smtClean="0"/>
              <a:t>problematic: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gluon </a:t>
            </a:r>
            <a:r>
              <a:rPr lang="en-US" sz="1600" dirty="0"/>
              <a:t>saturation or </a:t>
            </a:r>
            <a:r>
              <a:rPr lang="en-US" sz="1600" dirty="0" err="1" smtClean="0"/>
              <a:t>Glauber</a:t>
            </a:r>
            <a:r>
              <a:rPr lang="en-US" sz="1600" dirty="0" smtClean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5257842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Both of these pressing uncertainties can be addressed by </a:t>
            </a:r>
            <a:r>
              <a:rPr lang="en-US" dirty="0">
                <a:solidFill>
                  <a:srgbClr val="C00000"/>
                </a:solidFill>
              </a:rPr>
              <a:t>extending the longitudinal acceptance of the STAR detector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l"/>
            <a:r>
              <a:rPr lang="en-US" dirty="0" smtClean="0">
                <a:solidFill>
                  <a:srgbClr val="C00000"/>
                </a:solidFill>
              </a:rPr>
              <a:t>In addition, unexplored topics on particle ID (baryon, strangeness) correlations.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800" y="2738661"/>
            <a:ext cx="3276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To what </a:t>
            </a:r>
            <a:r>
              <a:rPr lang="en-US" sz="1600" dirty="0"/>
              <a:t>extent </a:t>
            </a:r>
            <a:r>
              <a:rPr lang="en-US" sz="1600" dirty="0" smtClean="0"/>
              <a:t>do thermal </a:t>
            </a:r>
            <a:r>
              <a:rPr lang="en-US" sz="1600" dirty="0"/>
              <a:t>fluctuations </a:t>
            </a:r>
            <a:r>
              <a:rPr lang="en-US" sz="1600" dirty="0" smtClean="0"/>
              <a:t>during </a:t>
            </a:r>
            <a:r>
              <a:rPr lang="en-US" sz="1600" dirty="0"/>
              <a:t>the expansion phase contribute </a:t>
            </a:r>
            <a:r>
              <a:rPr lang="en-US" sz="1600" dirty="0" smtClean="0"/>
              <a:t>to </a:t>
            </a:r>
            <a:r>
              <a:rPr lang="en-US" sz="1600" dirty="0"/>
              <a:t>the correlations observed in the </a:t>
            </a:r>
            <a:r>
              <a:rPr lang="en-US" sz="1600" dirty="0" smtClean="0"/>
              <a:t>data?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771" y="762000"/>
            <a:ext cx="5266696" cy="395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3" t="15092" r="25742" b="8278"/>
          <a:stretch/>
        </p:blipFill>
        <p:spPr bwMode="auto">
          <a:xfrm>
            <a:off x="0" y="990600"/>
            <a:ext cx="6019800" cy="535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85800" y="990600"/>
          <a:ext cx="8077199" cy="5186804"/>
        </p:xfrm>
        <a:graphic>
          <a:graphicData uri="http://schemas.openxmlformats.org/drawingml/2006/table">
            <a:tbl>
              <a:tblPr/>
              <a:tblGrid>
                <a:gridCol w="3616302"/>
                <a:gridCol w="854169"/>
                <a:gridCol w="958142"/>
                <a:gridCol w="958142"/>
                <a:gridCol w="892179"/>
                <a:gridCol w="798265"/>
              </a:tblGrid>
              <a:tr h="533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Verdana"/>
                          <a:ea typeface="Times New Roman"/>
                          <a:cs typeface="Times New Roman"/>
                        </a:rPr>
                        <a:t>Collision Energies (</a:t>
                      </a:r>
                      <a:r>
                        <a:rPr lang="en-US" sz="1800" b="1" dirty="0" err="1">
                          <a:latin typeface="Verdana"/>
                          <a:ea typeface="Times New Roman"/>
                          <a:cs typeface="Times New Roman"/>
                        </a:rPr>
                        <a:t>GeV</a:t>
                      </a: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):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7.7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9.1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11.5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14.5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19.6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46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Chemical Potential (</a:t>
                      </a:r>
                      <a:r>
                        <a:rPr lang="en-US" sz="1800" b="1" dirty="0" err="1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MeV</a:t>
                      </a: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):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420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370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315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260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205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Verdana"/>
                          <a:ea typeface="Times New Roman"/>
                          <a:cs typeface="Times New Roman"/>
                        </a:rPr>
                        <a:t>Observables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Verdana"/>
                          <a:ea typeface="Times New Roman"/>
                          <a:cs typeface="Times New Roman"/>
                        </a:rPr>
                        <a:t>Millions of Events Needed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latin typeface="Verdana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1800" baseline="-25000" dirty="0">
                          <a:latin typeface="Verdana"/>
                          <a:ea typeface="Times New Roman"/>
                          <a:cs typeface="Times New Roman"/>
                        </a:rPr>
                        <a:t>CP</a:t>
                      </a:r>
                      <a:r>
                        <a:rPr lang="en-US" sz="1800" dirty="0">
                          <a:latin typeface="Verdana"/>
                          <a:ea typeface="Times New Roman"/>
                          <a:cs typeface="Times New Roman"/>
                        </a:rPr>
                        <a:t> up to </a:t>
                      </a:r>
                      <a:r>
                        <a:rPr lang="en-US" sz="1800" i="1" dirty="0" err="1">
                          <a:latin typeface="Verdana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800" baseline="-25000" dirty="0" err="1">
                          <a:latin typeface="Verdana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800" baseline="-25000" dirty="0"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aseline="-25000" dirty="0" smtClean="0"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aseline="0" dirty="0" smtClean="0">
                          <a:latin typeface="Verdana"/>
                          <a:ea typeface="Times New Roman"/>
                          <a:cs typeface="Times New Roman"/>
                        </a:rPr>
                        <a:t>4.5 </a:t>
                      </a:r>
                      <a:r>
                        <a:rPr lang="en-US" sz="1800" baseline="0" dirty="0" err="1" smtClean="0">
                          <a:latin typeface="Verdana"/>
                          <a:ea typeface="Times New Roman"/>
                          <a:cs typeface="Times New Roman"/>
                        </a:rPr>
                        <a:t>GeV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NA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NA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160</a:t>
                      </a: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92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22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Elliptic Flow of </a:t>
                      </a:r>
                      <a:r>
                        <a:rPr lang="en-US" sz="2000" dirty="0" smtClean="0">
                          <a:latin typeface="Symbol" pitchFamily="18" charset="2"/>
                        </a:rPr>
                        <a:t>f</a:t>
                      </a:r>
                      <a:r>
                        <a:rPr lang="en-US" sz="2000" dirty="0" smtClean="0"/>
                        <a:t> meson (</a:t>
                      </a:r>
                      <a:r>
                        <a:rPr lang="en-US" sz="2000" i="1" dirty="0" smtClean="0"/>
                        <a:t>v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100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150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200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3</a:t>
                      </a:r>
                      <a:r>
                        <a:rPr lang="en-US" sz="2000" smtClean="0">
                          <a:latin typeface="+mn-lt"/>
                        </a:rPr>
                        <a:t>00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400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Local</a:t>
                      </a:r>
                      <a:r>
                        <a:rPr lang="en-US" sz="1800" b="0" baseline="0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 Parity Violation (CME)</a:t>
                      </a:r>
                      <a:endParaRPr lang="en-US" sz="1800" b="0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smtClean="0">
                          <a:latin typeface="Verdana"/>
                          <a:ea typeface="Times New Roman"/>
                          <a:cs typeface="Times New Roman"/>
                        </a:rPr>
                        <a:t>Directed Flow</a:t>
                      </a:r>
                      <a:r>
                        <a:rPr lang="en-US" sz="1800" i="0" baseline="0" dirty="0" smtClean="0">
                          <a:latin typeface="Verdana"/>
                          <a:ea typeface="Times New Roman"/>
                          <a:cs typeface="Times New Roman"/>
                        </a:rPr>
                        <a:t> studies  </a:t>
                      </a:r>
                      <a:r>
                        <a:rPr lang="en-US" sz="1800" i="1" baseline="0" dirty="0" smtClean="0">
                          <a:latin typeface="Verdana"/>
                          <a:ea typeface="Times New Roman"/>
                          <a:cs typeface="Times New Roman"/>
                        </a:rPr>
                        <a:t>(v</a:t>
                      </a:r>
                      <a:r>
                        <a:rPr lang="en-US" sz="1800" i="1" baseline="-25000" dirty="0" smtClean="0">
                          <a:latin typeface="Verdana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800" i="1" baseline="0" dirty="0" smtClean="0">
                          <a:latin typeface="Verdana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latin typeface="+mn-lt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75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100    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100 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200 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latin typeface="Verdana"/>
                          <a:ea typeface="Times New Roman"/>
                          <a:cs typeface="Times New Roman"/>
                        </a:rPr>
                        <a:t>asHBT</a:t>
                      </a:r>
                      <a:r>
                        <a:rPr lang="en-US" sz="1800" dirty="0" smtClean="0">
                          <a:latin typeface="Verdana"/>
                          <a:ea typeface="Times New Roman"/>
                          <a:cs typeface="Times New Roman"/>
                        </a:rPr>
                        <a:t> (proton-proton)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35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80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Verdana"/>
                          <a:ea typeface="Times New Roman"/>
                          <a:cs typeface="Times New Roman"/>
                        </a:rPr>
                        <a:t>net-proton </a:t>
                      </a:r>
                      <a:r>
                        <a:rPr lang="en-US" sz="1800" dirty="0" smtClean="0">
                          <a:latin typeface="Verdana"/>
                          <a:ea typeface="Times New Roman"/>
                          <a:cs typeface="Times New Roman"/>
                        </a:rPr>
                        <a:t>kurtosis (</a:t>
                      </a:r>
                      <a:r>
                        <a:rPr lang="en-US" sz="1800" dirty="0" smtClean="0">
                          <a:latin typeface="Symbol" pitchFamily="18" charset="2"/>
                          <a:ea typeface="Times New Roman"/>
                          <a:cs typeface="Times New Roman"/>
                        </a:rPr>
                        <a:t>ks</a:t>
                      </a:r>
                      <a:r>
                        <a:rPr lang="en-US" sz="1800" baseline="30000" dirty="0" smtClean="0"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800" dirty="0" smtClean="0">
                          <a:latin typeface="Verdana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80     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120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200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400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92D050"/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Dileptons</a:t>
                      </a:r>
                      <a:endParaRPr lang="en-US" sz="1800" b="0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160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230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300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400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baseline="0" dirty="0" smtClean="0">
                          <a:latin typeface="Verdana"/>
                          <a:ea typeface="Times New Roman"/>
                          <a:cs typeface="Times New Roman"/>
                        </a:rPr>
                        <a:t>Proposed Number of Events:</a:t>
                      </a:r>
                      <a:endParaRPr lang="en-U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160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230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300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400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</a:tr>
            </a:tbl>
          </a:graphicData>
        </a:graphic>
      </p:graphicFrame>
      <p:sp>
        <p:nvSpPr>
          <p:cNvPr id="3" name="Left Brace 2"/>
          <p:cNvSpPr/>
          <p:nvPr/>
        </p:nvSpPr>
        <p:spPr>
          <a:xfrm>
            <a:off x="304800" y="2514600"/>
            <a:ext cx="381000" cy="1295400"/>
          </a:xfrm>
          <a:prstGeom prst="leftBrac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/>
          <p:cNvSpPr/>
          <p:nvPr/>
        </p:nvSpPr>
        <p:spPr>
          <a:xfrm>
            <a:off x="304800" y="3810000"/>
            <a:ext cx="381000" cy="914400"/>
          </a:xfrm>
          <a:prstGeom prst="leftBrac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/>
          <p:cNvSpPr/>
          <p:nvPr/>
        </p:nvSpPr>
        <p:spPr>
          <a:xfrm>
            <a:off x="304800" y="4724400"/>
            <a:ext cx="381000" cy="381000"/>
          </a:xfrm>
          <a:prstGeom prst="leftBrac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38500" y="2997368"/>
            <a:ext cx="64633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QGP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86205" y="4016463"/>
            <a:ext cx="74174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P.T.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3648" y="4718620"/>
            <a:ext cx="556627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C.P.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965886"/>
            <a:ext cx="8077200" cy="52578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>
            <a:off x="304800" y="5181600"/>
            <a:ext cx="381000" cy="457200"/>
          </a:xfrm>
          <a:prstGeom prst="lef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410752" y="5668554"/>
            <a:ext cx="1190839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EM Probes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29567" y="54114"/>
            <a:ext cx="565122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Statistics Needed in </a:t>
            </a:r>
            <a:r>
              <a:rPr lang="en-US" sz="4000" b="1" dirty="0" smtClean="0">
                <a:solidFill>
                  <a:srgbClr val="FF0000"/>
                </a:solidFill>
              </a:rPr>
              <a:t>BES-II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8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Fixed Target Program with STAR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28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13" y="762000"/>
            <a:ext cx="4979819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3510786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021" y="4602956"/>
            <a:ext cx="2207979" cy="212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48200"/>
            <a:ext cx="2133600" cy="207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72200" y="4602956"/>
            <a:ext cx="1512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0000"/>
                </a:solidFill>
              </a:rPr>
              <a:t>Au+Au</a:t>
            </a:r>
            <a:r>
              <a:rPr lang="en-US" sz="1200" dirty="0" smtClean="0">
                <a:solidFill>
                  <a:srgbClr val="FF0000"/>
                </a:solidFill>
              </a:rPr>
              <a:t> FXT at 3.9GeV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267200"/>
            <a:ext cx="44765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Extend energy reach to </a:t>
            </a:r>
            <a:br>
              <a:rPr lang="en-US" dirty="0" smtClean="0"/>
            </a:br>
            <a:r>
              <a:rPr lang="en-US" dirty="0" smtClean="0"/>
              <a:t>overlap/complementary AGS/FAIR/JPARC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Real collisions taken in run 14 and results </a:t>
            </a:r>
            <a:br>
              <a:rPr lang="en-US" dirty="0" smtClean="0"/>
            </a:br>
            <a:r>
              <a:rPr lang="en-US" dirty="0" smtClean="0"/>
              <a:t>(K. Meehan @ QM15 &amp; WWND16)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Upgrades (</a:t>
            </a:r>
            <a:r>
              <a:rPr lang="en-US" dirty="0" err="1" smtClean="0"/>
              <a:t>iTPC+eTOF+EPD</a:t>
            </a:r>
            <a:r>
              <a:rPr lang="en-US" dirty="0" smtClean="0"/>
              <a:t>) crucial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Unprecedented coverage and PID</a:t>
            </a:r>
            <a:br>
              <a:rPr lang="en-US" dirty="0" smtClean="0"/>
            </a:br>
            <a:r>
              <a:rPr lang="en-US" dirty="0" smtClean="0"/>
              <a:t>for Critical Point search in BES-II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Spectra, flow, fluctuations and correlations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10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5516563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 smtClean="0"/>
              <a:t>We have signs of rapid transition from BES-I in the regime of BES-II energy range. </a:t>
            </a:r>
          </a:p>
          <a:p>
            <a:r>
              <a:rPr lang="en-US" sz="3400" dirty="0" smtClean="0"/>
              <a:t>Many measurements in BES-II will allow us to pin down the location of a rapid transition in signals: </a:t>
            </a:r>
            <a:br>
              <a:rPr lang="en-US" sz="3400" dirty="0" smtClean="0"/>
            </a:br>
            <a:r>
              <a:rPr lang="en-US" sz="3400" dirty="0" smtClean="0"/>
              <a:t>HBT, </a:t>
            </a:r>
            <a:r>
              <a:rPr lang="en-US" sz="3400" dirty="0" err="1" smtClean="0"/>
              <a:t>v</a:t>
            </a:r>
            <a:r>
              <a:rPr lang="en-US" sz="3400" baseline="-25000" dirty="0" err="1" smtClean="0"/>
              <a:t>n</a:t>
            </a:r>
            <a:r>
              <a:rPr lang="en-US" sz="3400" dirty="0" smtClean="0"/>
              <a:t>, Kurtosis, chirality (</a:t>
            </a:r>
            <a:r>
              <a:rPr lang="en-US" sz="3400" dirty="0" err="1" smtClean="0"/>
              <a:t>dilepton</a:t>
            </a:r>
            <a:r>
              <a:rPr lang="en-US" sz="3400" dirty="0" smtClean="0"/>
              <a:t>, charge separation)</a:t>
            </a:r>
          </a:p>
          <a:p>
            <a:r>
              <a:rPr lang="en-US" sz="3400" dirty="0" smtClean="0"/>
              <a:t>Collider luminosity and detector upgrades necessary to achieve NSAC recommendation on BES-II program </a:t>
            </a:r>
          </a:p>
          <a:p>
            <a:r>
              <a:rPr lang="en-US" sz="3400" dirty="0" smtClean="0"/>
              <a:t>Need significant theory input (BES Theory Topical Collaboration):</a:t>
            </a:r>
            <a:br>
              <a:rPr lang="en-US" sz="3400" dirty="0" smtClean="0"/>
            </a:br>
            <a:r>
              <a:rPr lang="en-US" sz="3400" dirty="0"/>
              <a:t>what constitutes a BES-II discovery (first-order phase transition or critical point)? </a:t>
            </a: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3400" dirty="0" smtClean="0"/>
              <a:t>How </a:t>
            </a:r>
            <a:r>
              <a:rPr lang="en-US" sz="3400" dirty="0"/>
              <a:t>a follow-up should be carried </a:t>
            </a:r>
            <a:r>
              <a:rPr lang="en-US" sz="3400" dirty="0" smtClean="0"/>
              <a:t>out? </a:t>
            </a:r>
          </a:p>
          <a:p>
            <a:r>
              <a:rPr lang="en-US" sz="3400" dirty="0"/>
              <a:t>This is an exciting time for potentially the biggest discovery in the </a:t>
            </a:r>
            <a:r>
              <a:rPr lang="en-US" sz="3400" dirty="0" smtClean="0"/>
              <a:t>field. </a:t>
            </a:r>
            <a:br>
              <a:rPr lang="en-US" sz="3400" dirty="0" smtClean="0"/>
            </a:br>
            <a:r>
              <a:rPr lang="en-US" sz="3400" dirty="0" smtClean="0"/>
              <a:t>As the only collider experiment in that time period, responsibility is enormous. We know we can do this.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6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274638"/>
            <a:ext cx="3962400" cy="6397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first Decadal Plan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1CEF-C37F-4F9B-8DE4-B5F6AC5E3A4F}" type="slidenum">
              <a:rPr lang="en-US" smtClean="0"/>
              <a:t>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5105400" cy="66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849868"/>
            <a:ext cx="283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Chaired by Dick Majka (Yale)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22899" y="1676400"/>
            <a:ext cx="25569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 observations: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Jet quenching</a:t>
            </a:r>
          </a:p>
          <a:p>
            <a:r>
              <a:rPr lang="en-US" dirty="0" smtClean="0"/>
              <a:t>Large anisotropic flow</a:t>
            </a:r>
          </a:p>
          <a:p>
            <a:r>
              <a:rPr lang="en-US" dirty="0" smtClean="0"/>
              <a:t>Constituent quark scaling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9583" y="5029200"/>
            <a:ext cx="33629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Discovery of QGP doesn’t require:</a:t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r>
              <a:rPr lang="en-US" dirty="0" smtClean="0"/>
              <a:t>non-interacting </a:t>
            </a:r>
            <a:r>
              <a:rPr lang="en-US" dirty="0"/>
              <a:t>quark and gluons</a:t>
            </a:r>
          </a:p>
          <a:p>
            <a:r>
              <a:rPr lang="en-US" dirty="0" smtClean="0"/>
              <a:t>first-order phase transition</a:t>
            </a:r>
          </a:p>
          <a:p>
            <a:r>
              <a:rPr lang="en-US" dirty="0" smtClean="0"/>
              <a:t>chiral symmetry restoration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105400" y="3486680"/>
            <a:ext cx="4038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2005 STAR Whitepaper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4092601"/>
            <a:ext cx="281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Chaired by Steve Vigdor (IU)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10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048" y="304800"/>
            <a:ext cx="8229600" cy="4873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Beam Energy Scan Phase I (2010-2014)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4" y="1981200"/>
            <a:ext cx="4038600" cy="397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3000"/>
            <a:ext cx="33970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6035469"/>
            <a:ext cx="3569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NSAC LRP 2007</a:t>
            </a:r>
          </a:p>
          <a:p>
            <a:r>
              <a:rPr lang="en-US" dirty="0">
                <a:hlinkClick r:id="rId5"/>
              </a:rPr>
              <a:t>http://science.energy.gov/np/nsac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12104" y="5832901"/>
            <a:ext cx="50149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2010:  </a:t>
            </a:r>
            <a:r>
              <a:rPr lang="en-US" sz="1600" dirty="0" smtClean="0">
                <a:hlinkClick r:id="rId6"/>
              </a:rPr>
              <a:t>http</a:t>
            </a:r>
            <a:r>
              <a:rPr lang="en-US" sz="1600" dirty="0">
                <a:hlinkClick r:id="rId6"/>
              </a:rPr>
              <a:t>://</a:t>
            </a:r>
            <a:r>
              <a:rPr lang="en-US" sz="1600" dirty="0" smtClean="0">
                <a:hlinkClick r:id="rId6"/>
              </a:rPr>
              <a:t>arxiv.org/pdf/1007.2613.pdf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2014:</a:t>
            </a:r>
          </a:p>
          <a:p>
            <a:r>
              <a:rPr lang="en-US" sz="1600" dirty="0" smtClean="0">
                <a:hlinkClick r:id="rId7"/>
              </a:rPr>
              <a:t>https</a:t>
            </a:r>
            <a:r>
              <a:rPr lang="en-US" sz="1600" dirty="0">
                <a:hlinkClick r:id="rId7"/>
              </a:rPr>
              <a:t>://</a:t>
            </a:r>
            <a:r>
              <a:rPr lang="en-US" sz="1600" dirty="0" smtClean="0">
                <a:hlinkClick r:id="rId7"/>
              </a:rPr>
              <a:t>drupal.star.bnl.gov/STAR/starnotes/public/sn0598</a:t>
            </a:r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247097" y="914400"/>
            <a:ext cx="39893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1200" b="1" dirty="0" smtClean="0">
                <a:latin typeface="Arial" charset="0"/>
                <a:cs typeface="Arial" charset="0"/>
              </a:rPr>
              <a:t>STAR 2005 Whitepaper:  </a:t>
            </a:r>
            <a:r>
              <a:rPr lang="en-US" sz="1200" dirty="0" err="1" smtClean="0"/>
              <a:t>Nucl</a:t>
            </a:r>
            <a:r>
              <a:rPr lang="en-US" sz="1200" dirty="0"/>
              <a:t>. Phys. A </a:t>
            </a:r>
            <a:r>
              <a:rPr lang="en-US" sz="1200" b="1" dirty="0"/>
              <a:t>757</a:t>
            </a:r>
            <a:r>
              <a:rPr lang="en-US" sz="1200" dirty="0"/>
              <a:t> (2005) 102</a:t>
            </a:r>
            <a:endParaRPr lang="en-US" altLang="en-US" sz="1200" b="1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Extend </a:t>
            </a:r>
            <a:r>
              <a:rPr lang="en-US" altLang="en-US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RHIC </a:t>
            </a:r>
            <a:r>
              <a:rPr lang="en-US" altLang="en-US" sz="1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Au+Au</a:t>
            </a:r>
            <a:r>
              <a:rPr lang="en-US" altLang="en-US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 measurements down toward SPS energy, search for possible indicators of a rapid transition in measured </a:t>
            </a:r>
            <a:r>
              <a:rPr lang="en-US" alt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properties.</a:t>
            </a:r>
          </a:p>
          <a:p>
            <a:pPr eaLnBrk="1" hangingPunct="1"/>
            <a:r>
              <a:rPr lang="en-US" altLang="en-US" sz="1200" b="1" dirty="0" smtClean="0">
                <a:latin typeface="Arial" charset="0"/>
                <a:cs typeface="Arial" charset="0"/>
              </a:rPr>
              <a:t>Chaired by S. Vigdor (IU)</a:t>
            </a:r>
            <a:endParaRPr lang="en-US" altLang="en-US" sz="1200" b="1" dirty="0"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42848" y="838200"/>
            <a:ext cx="40628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2008 RHIC 3000events at 9.2GeV, Phys</a:t>
            </a:r>
            <a:r>
              <a:rPr lang="en-US" sz="1200" dirty="0"/>
              <a:t>. Rev. C 81 (2010) 24911</a:t>
            </a:r>
          </a:p>
        </p:txBody>
      </p:sp>
    </p:spTree>
    <p:extLst>
      <p:ext uri="{BB962C8B-B14F-4D97-AF65-F5344CB8AC3E}">
        <p14:creationId xmlns:p14="http://schemas.microsoft.com/office/powerpoint/2010/main" val="402700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Mapping the QCD Phase Diagram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6825" y="1163936"/>
            <a:ext cx="4340975" cy="49331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RHIC uniquely suited to map the QCD phase diagram at  finite baryon density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Thermodynamics </a:t>
            </a:r>
            <a:r>
              <a:rPr lang="en-US" sz="2000" dirty="0" smtClean="0"/>
              <a:t>applicable</a:t>
            </a:r>
          </a:p>
          <a:p>
            <a:pPr marL="857250" lvl="1" indent="-457200"/>
            <a:r>
              <a:rPr lang="en-US" sz="1600" dirty="0" smtClean="0"/>
              <a:t>Chemical and thermal fit</a:t>
            </a:r>
          </a:p>
          <a:p>
            <a:pPr marL="857250" lvl="1" indent="-457200"/>
            <a:r>
              <a:rPr lang="en-US" sz="1600" dirty="0" smtClean="0"/>
              <a:t>Comparisons with LQCD</a:t>
            </a:r>
            <a:endParaRPr lang="en-US" sz="16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Change of Symmetry (degree of freedom)</a:t>
            </a:r>
          </a:p>
          <a:p>
            <a:pPr marL="857250" lvl="1" indent="-457200"/>
            <a:r>
              <a:rPr lang="en-US" sz="1600" dirty="0" smtClean="0"/>
              <a:t>Chiral symmetry restoration</a:t>
            </a:r>
          </a:p>
          <a:p>
            <a:pPr marL="857250" lvl="1" indent="-457200"/>
            <a:r>
              <a:rPr lang="en-US" sz="1600" dirty="0" smtClean="0"/>
              <a:t>Quark and gluon degree of freedom</a:t>
            </a:r>
          </a:p>
          <a:p>
            <a:pPr marL="857250" lvl="1" indent="-457200"/>
            <a:r>
              <a:rPr lang="en-US" sz="1600" dirty="0" smtClean="0"/>
              <a:t>Response to external field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Equation of State (soft)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Critical behavior</a:t>
            </a:r>
          </a:p>
          <a:p>
            <a:pPr marL="857250" lvl="1" indent="-457200"/>
            <a:r>
              <a:rPr lang="en-US" sz="1600" dirty="0" smtClean="0"/>
              <a:t>Critical exponent </a:t>
            </a:r>
          </a:p>
          <a:p>
            <a:pPr marL="857250" lvl="1" indent="-457200"/>
            <a:r>
              <a:rPr lang="en-US" sz="1600" dirty="0" smtClean="0"/>
              <a:t>Critical fluctuation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</p:txBody>
      </p:sp>
      <p:pic>
        <p:nvPicPr>
          <p:cNvPr id="8" name="Picture 7" descr="PhaseDiagr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091"/>
            <a:ext cx="4726825" cy="46209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707" y="5610020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dirty="0"/>
              <a:t>Hints of new behavior in first Beam Energy Scan</a:t>
            </a:r>
          </a:p>
          <a:p>
            <a:pPr marL="0" indent="0" algn="l">
              <a:buNone/>
            </a:pPr>
            <a:r>
              <a:rPr lang="en-US" dirty="0"/>
              <a:t>Beam Energy Scan Phase </a:t>
            </a:r>
            <a:r>
              <a:rPr lang="en-US" dirty="0" smtClean="0"/>
              <a:t>2 (BES II):</a:t>
            </a:r>
            <a:endParaRPr lang="en-US" dirty="0"/>
          </a:p>
          <a:p>
            <a:pPr marL="0" indent="0"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from </a:t>
            </a:r>
            <a:r>
              <a:rPr lang="en-US" dirty="0">
                <a:solidFill>
                  <a:srgbClr val="FF0000"/>
                </a:solidFill>
              </a:rPr>
              <a:t>hints to quantitative understanding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1CEF-C37F-4F9B-8DE4-B5F6AC5E3A4F}" type="slidenum">
              <a:rPr lang="en-US" smtClean="0"/>
              <a:t>6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0"/>
          <a:stretch/>
        </p:blipFill>
        <p:spPr bwMode="auto">
          <a:xfrm>
            <a:off x="33867" y="914400"/>
            <a:ext cx="8991600" cy="600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2286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STAR has a comprehensive program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4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4666"/>
            <a:ext cx="838164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2200" y="6324600"/>
            <a:ext cx="376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C. Gagliardi for the STAR Collaboration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4600" y="3016478"/>
            <a:ext cx="3770519" cy="584775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     BES-I         BES-II   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76199"/>
            <a:ext cx="148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Plan in 2011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31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RHIC has been adaptable to science needs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8293753"/>
              </p:ext>
            </p:extLst>
          </p:nvPr>
        </p:nvGraphicFramePr>
        <p:xfrm>
          <a:off x="304800" y="1295400"/>
          <a:ext cx="8534400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838200"/>
                <a:gridCol w="685800"/>
                <a:gridCol w="838200"/>
                <a:gridCol w="838200"/>
                <a:gridCol w="838200"/>
                <a:gridCol w="838200"/>
                <a:gridCol w="1016000"/>
                <a:gridCol w="355600"/>
                <a:gridCol w="1066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2010-2013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2022+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Au+Au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p+p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p+p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p+A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Au+Au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r>
                        <a:rPr lang="en-US" dirty="0" err="1" smtClean="0"/>
                        <a:t>d+Au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p+p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Au+Au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Isobar</a:t>
                      </a:r>
                    </a:p>
                    <a:p>
                      <a:r>
                        <a:rPr lang="en-US" dirty="0" err="1" smtClean="0"/>
                        <a:t>Au+Au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Au+Au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pp,pA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dirty="0" smtClean="0"/>
                        <a:t>G,</a:t>
                      </a:r>
                    </a:p>
                    <a:p>
                      <a:r>
                        <a:rPr lang="en-US" dirty="0" smtClean="0"/>
                        <a:t>QGP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Charm 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Ref.</a:t>
                      </a:r>
                    </a:p>
                    <a:p>
                      <a:r>
                        <a:rPr lang="en-US" dirty="0" smtClean="0"/>
                        <a:t>A</a:t>
                      </a:r>
                      <a:r>
                        <a:rPr lang="en-US" baseline="-25000" dirty="0" smtClean="0"/>
                        <a:t>N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r>
                        <a:rPr lang="en-US" baseline="-25000" dirty="0" smtClean="0"/>
                        <a:t>c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L</a:t>
                      </a:r>
                      <a:r>
                        <a:rPr lang="en-US" baseline="-25000" dirty="0" err="1" smtClean="0"/>
                        <a:t>c</a:t>
                      </a:r>
                      <a:endParaRPr lang="en-US" baseline="-25000" dirty="0" smtClean="0"/>
                    </a:p>
                    <a:p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ϒ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en-US" dirty="0" smtClean="0"/>
                        <a:t>Jets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Fc</a:t>
                      </a:r>
                      <a:r>
                        <a:rPr lang="en-US" baseline="0" dirty="0" smtClean="0"/>
                        <a:t> 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CME,</a:t>
                      </a:r>
                    </a:p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L</a:t>
                      </a:r>
                      <a:r>
                        <a:rPr lang="en-US" dirty="0" smtClean="0">
                          <a:latin typeface="Symbol" panose="05050102010706020507" pitchFamily="18" charset="2"/>
                          <a:sym typeface="Symbol"/>
                        </a:rPr>
                        <a:t>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Critical Point,</a:t>
                      </a:r>
                    </a:p>
                    <a:p>
                      <a:r>
                        <a:rPr lang="en-US" dirty="0" smtClean="0"/>
                        <a:t>Phase Transition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Jets, </a:t>
                      </a:r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ϒ</a:t>
                      </a:r>
                      <a:endParaRPr lang="en-US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forwardA</a:t>
                      </a:r>
                      <a:r>
                        <a:rPr lang="en-US" baseline="-25000" dirty="0" err="1" smtClean="0">
                          <a:latin typeface="Times New Roman"/>
                          <a:cs typeface="Times New Roman"/>
                        </a:rPr>
                        <a:t>N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BES-I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200,</a:t>
                      </a:r>
                    </a:p>
                    <a:p>
                      <a:r>
                        <a:rPr lang="en-US" dirty="0" smtClean="0"/>
                        <a:t>14.5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200-19.6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500,</a:t>
                      </a:r>
                    </a:p>
                    <a:p>
                      <a:r>
                        <a:rPr lang="en-US" dirty="0" smtClean="0"/>
                        <a:t>62.4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200,</a:t>
                      </a:r>
                    </a:p>
                    <a:p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BES-II</a:t>
                      </a:r>
                    </a:p>
                    <a:p>
                      <a:r>
                        <a:rPr lang="en-US" dirty="0" smtClean="0"/>
                        <a:t>11-20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BES-II</a:t>
                      </a:r>
                    </a:p>
                    <a:p>
                      <a:r>
                        <a:rPr lang="en-US" dirty="0" smtClean="0"/>
                        <a:t>7-11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33600" y="3873212"/>
            <a:ext cx="2840778" cy="892552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 2010-13                  2014-16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BES-I         BES-II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3860800"/>
            <a:ext cx="1371600" cy="584775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BES-I   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3860800"/>
            <a:ext cx="1845733" cy="584775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BES-II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800" y="4876800"/>
            <a:ext cx="61902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Expand to include several programs: </a:t>
            </a:r>
          </a:p>
          <a:p>
            <a:r>
              <a:rPr lang="en-US" dirty="0" err="1" smtClean="0"/>
              <a:t>p+A</a:t>
            </a:r>
            <a:r>
              <a:rPr lang="en-US" dirty="0" smtClean="0"/>
              <a:t> in run 15, </a:t>
            </a:r>
          </a:p>
          <a:p>
            <a:r>
              <a:rPr lang="en-US" dirty="0" smtClean="0"/>
              <a:t>pp500 in run17, </a:t>
            </a:r>
          </a:p>
          <a:p>
            <a:r>
              <a:rPr lang="en-US" dirty="0" smtClean="0"/>
              <a:t>Isobar (</a:t>
            </a:r>
            <a:r>
              <a:rPr lang="en-US" dirty="0" err="1" smtClean="0"/>
              <a:t>Zr</a:t>
            </a:r>
            <a:r>
              <a:rPr lang="en-US" dirty="0" smtClean="0"/>
              <a:t>, Ru-96) in run 18</a:t>
            </a:r>
          </a:p>
          <a:p>
            <a:r>
              <a:rPr lang="en-US" dirty="0" smtClean="0"/>
              <a:t>BES-II more compelling, detector and machine upgrades in 2018</a:t>
            </a:r>
          </a:p>
          <a:p>
            <a:r>
              <a:rPr lang="en-US" dirty="0" smtClean="0"/>
              <a:t>Future high-luminosity jets and Upsilon in 2020+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42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5334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Highlights of BES-II and Upgrades in LRP 2015</a:t>
            </a:r>
            <a:endParaRPr lang="en-US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838200"/>
            <a:ext cx="3488267" cy="589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1708666"/>
            <a:ext cx="533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Data from BES-I provide qualitative evidence for </a:t>
            </a:r>
            <a:r>
              <a:rPr lang="en-US" dirty="0" smtClean="0"/>
              <a:t>a reduction </a:t>
            </a:r>
            <a:r>
              <a:rPr lang="en-US" dirty="0"/>
              <a:t>in the QGP pressure, with consequences </a:t>
            </a:r>
            <a:r>
              <a:rPr lang="en-US" dirty="0" smtClean="0"/>
              <a:t>for flow </a:t>
            </a:r>
            <a:r>
              <a:rPr lang="en-US" dirty="0"/>
              <a:t>patterns and droplet lifetimes that have long </a:t>
            </a:r>
            <a:r>
              <a:rPr lang="en-US" dirty="0" smtClean="0"/>
              <a:t>been anticipated </a:t>
            </a:r>
            <a:r>
              <a:rPr lang="en-US" dirty="0"/>
              <a:t>in collisions that form QGP not far above </a:t>
            </a:r>
            <a:r>
              <a:rPr lang="en-US" dirty="0" smtClean="0"/>
              <a:t>the crossover </a:t>
            </a:r>
            <a:r>
              <a:rPr lang="en-US" dirty="0"/>
              <a:t>region. (See second panel of Figure 2.10.)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000" y="3202927"/>
            <a:ext cx="528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detector </a:t>
            </a:r>
            <a:r>
              <a:rPr lang="en-US" dirty="0" smtClean="0">
                <a:solidFill>
                  <a:srgbClr val="FF0000"/>
                </a:solidFill>
              </a:rPr>
              <a:t>upgrades planned </a:t>
            </a:r>
            <a:r>
              <a:rPr lang="en-US" dirty="0">
                <a:solidFill>
                  <a:srgbClr val="FF0000"/>
                </a:solidFill>
              </a:rPr>
              <a:t>for BES-II </a:t>
            </a:r>
            <a:r>
              <a:rPr lang="en-US" dirty="0"/>
              <a:t>focus on maximizing the fraction </a:t>
            </a:r>
            <a:r>
              <a:rPr lang="en-US" dirty="0" smtClean="0"/>
              <a:t>of the </a:t>
            </a:r>
            <a:r>
              <a:rPr lang="en-US" dirty="0"/>
              <a:t>particles in each collision that are measured, </a:t>
            </a:r>
            <a:r>
              <a:rPr lang="en-US" dirty="0" smtClean="0"/>
              <a:t>which is </a:t>
            </a:r>
            <a:r>
              <a:rPr lang="en-US" dirty="0"/>
              <a:t>particularly important for fluctuation observables.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500" y="4560332"/>
            <a:ext cx="5257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trends and features in BES-I data </a:t>
            </a:r>
            <a:r>
              <a:rPr lang="en-US" dirty="0" smtClean="0"/>
              <a:t>provide compelling </a:t>
            </a:r>
            <a:r>
              <a:rPr lang="en-US" dirty="0"/>
              <a:t>motivation for a strong and </a:t>
            </a:r>
            <a:r>
              <a:rPr lang="en-US" dirty="0" smtClean="0"/>
              <a:t>concerted theoretical </a:t>
            </a:r>
            <a:r>
              <a:rPr lang="en-US" dirty="0"/>
              <a:t>response, as well as for the </a:t>
            </a:r>
            <a:r>
              <a:rPr lang="en-US" dirty="0" smtClean="0"/>
              <a:t>experimental measurements </a:t>
            </a:r>
            <a:r>
              <a:rPr lang="en-US" dirty="0"/>
              <a:t>with higher statistical precision from</a:t>
            </a:r>
          </a:p>
          <a:p>
            <a:r>
              <a:rPr lang="en-US" dirty="0"/>
              <a:t>BES-II. The goal of BES-II is to turn trends and </a:t>
            </a:r>
            <a:r>
              <a:rPr lang="en-US" dirty="0" smtClean="0"/>
              <a:t>features into </a:t>
            </a:r>
            <a:r>
              <a:rPr lang="en-US" dirty="0"/>
              <a:t>definitive conclusions and new understanding.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1143000"/>
            <a:ext cx="54588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Strong Endorsement by the NSAC 2015</a:t>
            </a:r>
          </a:p>
          <a:p>
            <a:r>
              <a:rPr lang="en-US" sz="1200" dirty="0">
                <a:solidFill>
                  <a:srgbClr val="FF0000"/>
                </a:solidFill>
                <a:hlinkClick r:id="rId4"/>
              </a:rPr>
              <a:t>http://science.energy.gov/~/</a:t>
            </a:r>
            <a:r>
              <a:rPr lang="en-US" sz="1200" dirty="0" smtClean="0">
                <a:solidFill>
                  <a:srgbClr val="FF0000"/>
                </a:solidFill>
                <a:hlinkClick r:id="rId4"/>
              </a:rPr>
              <a:t>media/np/nsac/pdf/2015LRP/2015_LRPNS_091815.pdf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5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1510</Words>
  <Application>Microsoft Office PowerPoint</Application>
  <PresentationFormat>On-screen Show (4:3)</PresentationFormat>
  <Paragraphs>425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STAR BES-I results and BES-II Program</vt:lpstr>
      <vt:lpstr>Why/How-to search for critical point and first-order phase transition?</vt:lpstr>
      <vt:lpstr>The first Decadal Plan</vt:lpstr>
      <vt:lpstr>Beam Energy Scan Phase I (2010-2014)</vt:lpstr>
      <vt:lpstr>Mapping the QCD Phase Diagram</vt:lpstr>
      <vt:lpstr>PowerPoint Presentation</vt:lpstr>
      <vt:lpstr>PowerPoint Presentation</vt:lpstr>
      <vt:lpstr>RHIC has been adaptable to science needs</vt:lpstr>
      <vt:lpstr>Highlights of BES-II and Upgrades in LRP 2015</vt:lpstr>
      <vt:lpstr>PowerPoint Presentation</vt:lpstr>
      <vt:lpstr>Pre-BES-II, we have strong programs in Heavy-Flavor, Spin sign-change and TMD, Symmetry</vt:lpstr>
      <vt:lpstr>(STAR QM15) Penetrating Probes</vt:lpstr>
      <vt:lpstr>QCD phase transition is a chiral phase transition (I)</vt:lpstr>
      <vt:lpstr>QCD phase transition is a chiral phase transition</vt:lpstr>
      <vt:lpstr>(STAR) Map QCD phase diagram (I)</vt:lpstr>
      <vt:lpstr>(STAR) Map QCD phase diagram (II)</vt:lpstr>
      <vt:lpstr>Detector Upgrades necessary for  net-proton  Kurtosis</vt:lpstr>
      <vt:lpstr>Enable Di-electron measurements </vt:lpstr>
      <vt:lpstr>PowerPoint Presentation</vt:lpstr>
      <vt:lpstr>STAR is a multi-purpose detector;  with modern capabilities</vt:lpstr>
      <vt:lpstr>iTPC project</vt:lpstr>
      <vt:lpstr>PowerPoint Presentation</vt:lpstr>
      <vt:lpstr>Event Plane Detector</vt:lpstr>
      <vt:lpstr>Rapidity Coverage (&lt;=2017)</vt:lpstr>
      <vt:lpstr>Rapidity Coverage (BES-II)</vt:lpstr>
      <vt:lpstr>/s and 3+1D hydrodynamics </vt:lpstr>
      <vt:lpstr>PowerPoint Presentation</vt:lpstr>
      <vt:lpstr>Fixed Target Program with STAR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</dc:title>
  <dc:creator>Xu, Zhangbu</dc:creator>
  <cp:lastModifiedBy>Xu, Zhangbu</cp:lastModifiedBy>
  <cp:revision>168</cp:revision>
  <dcterms:created xsi:type="dcterms:W3CDTF">2015-10-03T01:07:47Z</dcterms:created>
  <dcterms:modified xsi:type="dcterms:W3CDTF">2016-05-31T21:12:22Z</dcterms:modified>
</cp:coreProperties>
</file>