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3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1" r:id="rId3"/>
    <p:sldId id="296" r:id="rId4"/>
    <p:sldId id="290" r:id="rId5"/>
    <p:sldId id="289" r:id="rId6"/>
    <p:sldId id="293" r:id="rId7"/>
    <p:sldId id="286" r:id="rId8"/>
    <p:sldId id="285" r:id="rId9"/>
    <p:sldId id="265" r:id="rId10"/>
    <p:sldId id="302" r:id="rId11"/>
    <p:sldId id="295" r:id="rId12"/>
    <p:sldId id="297" r:id="rId13"/>
    <p:sldId id="269" r:id="rId14"/>
    <p:sldId id="300" r:id="rId15"/>
    <p:sldId id="284" r:id="rId16"/>
    <p:sldId id="298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65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2B66D-8A41-E24E-83D6-3FC05C108625}" type="datetimeFigureOut">
              <a:rPr lang="en-US" smtClean="0"/>
              <a:pPr/>
              <a:t>9/27/15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4F2FF-4BE9-7340-90C3-D35098DBA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2910-B359-2A40-803E-2BD8C7B76DC1}" type="datetimeFigureOut">
              <a:rPr lang="en-US" smtClean="0"/>
              <a:pPr/>
              <a:t>9/27/15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2E896-011C-7649-96A2-10D0D0723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06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4039930" indent="-33629639"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82058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2308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6411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fld id="{2E846C1B-B33E-0143-9878-FB3BEECDD212}" type="slidenum">
              <a:rPr lang="en-US" sz="13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/>
              <a:t>13</a:t>
            </a:fld>
            <a:endParaRPr lang="en-US" sz="13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867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2E896-011C-7649-96A2-10D0D07238E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9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80772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400" y="6083300"/>
            <a:ext cx="1752600" cy="749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429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9828F344-5DC5-44AF-9E4A-286FB2465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0102"/>
            <a:ext cx="8229600" cy="48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91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defRPr>
            </a:lvl1pPr>
          </a:lstStyle>
          <a:p>
            <a:r>
              <a:rPr lang="en-US" smtClean="0"/>
              <a:t>Semi-inclusive h+Jet in Au+Au collisions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5907" y="64315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3D5DE84E-4CEA-AD46-B381-E607889127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337" y="64315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r>
              <a:rPr lang="en-US" smtClean="0"/>
              <a:t>QM15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6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FF0000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5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822" y="2629060"/>
            <a:ext cx="6621511" cy="1118442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Peter Jacobs</a:t>
            </a:r>
            <a:endParaRPr lang="en-US" i="1" dirty="0"/>
          </a:p>
          <a:p>
            <a:r>
              <a:rPr lang="en-US" i="1" dirty="0" smtClean="0"/>
              <a:t>Lawrence Berkeley National Laboratory</a:t>
            </a:r>
          </a:p>
          <a:p>
            <a:r>
              <a:rPr lang="en-US" i="1" dirty="0"/>
              <a:t>f</a:t>
            </a:r>
            <a:r>
              <a:rPr lang="en-US" i="1" dirty="0" smtClean="0"/>
              <a:t>or the STAR Collaboration</a:t>
            </a: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457200" y="1199240"/>
            <a:ext cx="8157333" cy="1470025"/>
          </a:xfrm>
        </p:spPr>
        <p:txBody>
          <a:bodyPr>
            <a:normAutofit/>
          </a:bodyPr>
          <a:lstStyle/>
          <a:p>
            <a:r>
              <a:rPr lang="en-US" dirty="0"/>
              <a:t>Semi-inclusive charged jet measurements in </a:t>
            </a:r>
            <a:r>
              <a:rPr lang="en-US" dirty="0" err="1"/>
              <a:t>Au+Au</a:t>
            </a:r>
            <a:r>
              <a:rPr lang="en-US" dirty="0"/>
              <a:t> collisions at </a:t>
            </a:r>
            <a:r>
              <a:rPr lang="en-US" dirty="0" smtClean="0"/>
              <a:t>√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NN</a:t>
            </a:r>
            <a:r>
              <a:rPr lang="en-US" dirty="0" smtClean="0"/>
              <a:t>= </a:t>
            </a:r>
            <a:r>
              <a:rPr lang="en-US" dirty="0"/>
              <a:t>200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0" y="3905422"/>
            <a:ext cx="3455653" cy="26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t="9317" r="27434" b="8560"/>
          <a:stretch>
            <a:fillRect/>
          </a:stretch>
        </p:blipFill>
        <p:spPr bwMode="auto">
          <a:xfrm>
            <a:off x="5743412" y="3883552"/>
            <a:ext cx="2499267" cy="259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1679"/>
            <a:ext cx="2753465" cy="730586"/>
          </a:xfrm>
          <a:prstGeom prst="rect">
            <a:avLst/>
          </a:prstGeom>
        </p:spPr>
      </p:pic>
      <p:pic>
        <p:nvPicPr>
          <p:cNvPr id="4" name="Picture 3" descr="Berkeley_Lab_Logo_Smal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29" y="179527"/>
            <a:ext cx="1536700" cy="11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64" y="86774"/>
            <a:ext cx="8213527" cy="591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Inter-jet broadening: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8600" y="39624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QM15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86334" y="783665"/>
            <a:ext cx="504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Quantitative search requires absolute normalization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semi-inclusive distribution</a:t>
            </a:r>
            <a:endParaRPr lang="en-US" sz="1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09553" y="2222704"/>
            <a:ext cx="219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Consistent with zero at current precision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7195" y="4719936"/>
            <a:ext cx="2682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QCD calculation in progress (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d’Eramo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): will indicate integrated luminosity needed for significant measurement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28600" y="377219"/>
            <a:ext cx="2273300" cy="1845485"/>
            <a:chOff x="381000" y="838200"/>
            <a:chExt cx="2273300" cy="184548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990600"/>
              <a:ext cx="2273300" cy="1693085"/>
            </a:xfrm>
            <a:prstGeom prst="rect">
              <a:avLst/>
            </a:prstGeom>
          </p:spPr>
        </p:pic>
        <p:sp>
          <p:nvSpPr>
            <p:cNvPr id="46" name="Arc 45"/>
            <p:cNvSpPr/>
            <p:nvPr/>
          </p:nvSpPr>
          <p:spPr>
            <a:xfrm rot="17862152">
              <a:off x="731602" y="985139"/>
              <a:ext cx="1441048" cy="1835085"/>
            </a:xfrm>
            <a:prstGeom prst="arc">
              <a:avLst>
                <a:gd name="adj1" fmla="val 11786445"/>
                <a:gd name="adj2" fmla="val 78111"/>
              </a:avLst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1000" y="8382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Df</a:t>
              </a:r>
              <a:endParaRPr lang="en-US" sz="2400" b="1" dirty="0" smtClean="0">
                <a:solidFill>
                  <a:srgbClr val="008000"/>
                </a:solidFill>
                <a:latin typeface="Symbol" charset="2"/>
                <a:cs typeface="Symbol" charset="2"/>
              </a:endParaRPr>
            </a:p>
          </p:txBody>
        </p:sp>
      </p:grpSp>
      <p:grpSp>
        <p:nvGrpSpPr>
          <p:cNvPr id="38" name="Group 32"/>
          <p:cNvGrpSpPr>
            <a:grpSpLocks/>
          </p:cNvGrpSpPr>
          <p:nvPr/>
        </p:nvGrpSpPr>
        <p:grpSpPr bwMode="auto">
          <a:xfrm>
            <a:off x="3032461" y="2479308"/>
            <a:ext cx="2927002" cy="3864528"/>
            <a:chOff x="1201738" y="1354138"/>
            <a:chExt cx="3225800" cy="4687887"/>
          </a:xfrm>
        </p:grpSpPr>
        <p:pic>
          <p:nvPicPr>
            <p:cNvPr id="43" name="Picture 7" descr="A_Jet_Delta_phi_0_10_R0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5" b="28006"/>
            <a:stretch>
              <a:fillRect/>
            </a:stretch>
          </p:blipFill>
          <p:spPr bwMode="auto">
            <a:xfrm>
              <a:off x="1371600" y="1354138"/>
              <a:ext cx="3055938" cy="430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8"/>
            <p:cNvSpPr>
              <a:spLocks noChangeArrowheads="1"/>
            </p:cNvSpPr>
            <p:nvPr/>
          </p:nvSpPr>
          <p:spPr bwMode="auto">
            <a:xfrm>
              <a:off x="1539875" y="5634038"/>
              <a:ext cx="323850" cy="230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9"/>
            <p:cNvSpPr>
              <a:spLocks noChangeArrowheads="1"/>
            </p:cNvSpPr>
            <p:nvPr/>
          </p:nvSpPr>
          <p:spPr bwMode="auto">
            <a:xfrm>
              <a:off x="1201738" y="4094163"/>
              <a:ext cx="487362" cy="1743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0" name="Picture 10" descr="A_Jet_Delta_phi_60_80_R0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7" t="47874" r="89178" b="27138"/>
            <a:stretch>
              <a:fillRect/>
            </a:stretch>
          </p:blipFill>
          <p:spPr bwMode="auto">
            <a:xfrm>
              <a:off x="1246188" y="3395663"/>
              <a:ext cx="392112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oup 12"/>
            <p:cNvGrpSpPr>
              <a:grpSpLocks/>
            </p:cNvGrpSpPr>
            <p:nvPr/>
          </p:nvGrpSpPr>
          <p:grpSpPr bwMode="auto">
            <a:xfrm>
              <a:off x="2938463" y="4479928"/>
              <a:ext cx="726017" cy="482934"/>
              <a:chOff x="626883" y="5535542"/>
              <a:chExt cx="726544" cy="482597"/>
            </a:xfrm>
          </p:grpSpPr>
          <p:pic>
            <p:nvPicPr>
              <p:cNvPr id="53" name="StarIco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883" y="5535542"/>
                <a:ext cx="472889" cy="326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Shape 127"/>
              <p:cNvSpPr>
                <a:spLocks noChangeArrowheads="1"/>
              </p:cNvSpPr>
              <p:nvPr/>
            </p:nvSpPr>
            <p:spPr bwMode="auto">
              <a:xfrm>
                <a:off x="674543" y="5865512"/>
                <a:ext cx="678884" cy="152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latin typeface="Book Antiqua" charset="0"/>
                    <a:cs typeface="Book Antiqua" charset="0"/>
                    <a:sym typeface="Helvetica" charset="0"/>
                  </a:rPr>
                  <a:t>Preliminary</a:t>
                </a:r>
              </a:p>
            </p:txBody>
          </p:sp>
        </p:grpSp>
        <p:pic>
          <p:nvPicPr>
            <p:cNvPr id="52" name="Picture 12" descr="A_Jet_Delta_phi_0_10_R0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8" t="93259"/>
            <a:stretch>
              <a:fillRect/>
            </a:stretch>
          </p:blipFill>
          <p:spPr bwMode="auto">
            <a:xfrm>
              <a:off x="1871663" y="5621338"/>
              <a:ext cx="25542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Group 23"/>
          <p:cNvGrpSpPr>
            <a:grpSpLocks/>
          </p:cNvGrpSpPr>
          <p:nvPr/>
        </p:nvGrpSpPr>
        <p:grpSpPr bwMode="auto">
          <a:xfrm>
            <a:off x="106900" y="2439571"/>
            <a:ext cx="2927002" cy="3864528"/>
            <a:chOff x="0" y="1392238"/>
            <a:chExt cx="3225800" cy="4687887"/>
          </a:xfrm>
        </p:grpSpPr>
        <p:pic>
          <p:nvPicPr>
            <p:cNvPr id="56" name="Picture 8" descr="A_Jet_Delta_phi_60_80_R0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5" b="28006"/>
            <a:stretch>
              <a:fillRect/>
            </a:stretch>
          </p:blipFill>
          <p:spPr bwMode="auto">
            <a:xfrm>
              <a:off x="169862" y="1392238"/>
              <a:ext cx="3055938" cy="430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38137" y="5672138"/>
              <a:ext cx="323850" cy="230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0" y="4132263"/>
              <a:ext cx="487362" cy="1743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" name="Picture 11" descr="A_Jet_Delta_phi_60_80_R0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7" t="47874" r="89178" b="27138"/>
            <a:stretch>
              <a:fillRect/>
            </a:stretch>
          </p:blipFill>
          <p:spPr bwMode="auto">
            <a:xfrm>
              <a:off x="44450" y="3433763"/>
              <a:ext cx="392112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2" descr="A_Jet_Delta_phi_0_10_R0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8" t="93259"/>
            <a:stretch>
              <a:fillRect/>
            </a:stretch>
          </p:blipFill>
          <p:spPr bwMode="auto">
            <a:xfrm>
              <a:off x="669925" y="5659438"/>
              <a:ext cx="25542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12"/>
            <p:cNvGrpSpPr>
              <a:grpSpLocks/>
            </p:cNvGrpSpPr>
            <p:nvPr/>
          </p:nvGrpSpPr>
          <p:grpSpPr bwMode="auto">
            <a:xfrm>
              <a:off x="1736725" y="4518028"/>
              <a:ext cx="726017" cy="482934"/>
              <a:chOff x="626883" y="5535542"/>
              <a:chExt cx="726544" cy="482597"/>
            </a:xfrm>
          </p:grpSpPr>
          <p:pic>
            <p:nvPicPr>
              <p:cNvPr id="62" name="StarIco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883" y="5535542"/>
                <a:ext cx="472889" cy="326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Shape 127"/>
              <p:cNvSpPr>
                <a:spLocks noChangeArrowheads="1"/>
              </p:cNvSpPr>
              <p:nvPr/>
            </p:nvSpPr>
            <p:spPr bwMode="auto">
              <a:xfrm>
                <a:off x="674543" y="5865512"/>
                <a:ext cx="678884" cy="152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latin typeface="Book Antiqua" charset="0"/>
                    <a:cs typeface="Book Antiqua" charset="0"/>
                    <a:sym typeface="Helvetica" charset="0"/>
                  </a:rPr>
                  <a:t>Preliminary</a:t>
                </a:r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2111531" y="1599346"/>
            <a:ext cx="2142166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err="1" smtClean="0">
                <a:latin typeface="Times New Roman"/>
                <a:cs typeface="Times New Roman"/>
              </a:rPr>
              <a:t>Au+Au</a:t>
            </a:r>
            <a:r>
              <a:rPr lang="en-US" sz="1600" i="1" dirty="0" smtClean="0">
                <a:latin typeface="Times New Roman"/>
                <a:cs typeface="Times New Roman"/>
              </a:rPr>
              <a:t> √</a:t>
            </a:r>
            <a:r>
              <a:rPr lang="en-US" sz="1600" i="1" dirty="0" err="1" smtClean="0">
                <a:latin typeface="Times New Roman"/>
                <a:cs typeface="Times New Roman"/>
              </a:rPr>
              <a:t>s</a:t>
            </a:r>
            <a:r>
              <a:rPr lang="en-US" sz="1600" i="1" baseline="-25000" dirty="0" err="1" smtClean="0">
                <a:latin typeface="Times New Roman"/>
                <a:cs typeface="Times New Roman"/>
              </a:rPr>
              <a:t>NN</a:t>
            </a:r>
            <a:r>
              <a:rPr lang="en-US" sz="1600" i="1" dirty="0" smtClean="0">
                <a:latin typeface="Times New Roman"/>
                <a:cs typeface="Times New Roman"/>
              </a:rPr>
              <a:t>=200 </a:t>
            </a:r>
            <a:r>
              <a:rPr lang="en-US" sz="1600" i="1" dirty="0" err="1" smtClean="0">
                <a:latin typeface="Times New Roman"/>
                <a:cs typeface="Times New Roman"/>
              </a:rPr>
              <a:t>GeV</a:t>
            </a:r>
            <a:endParaRPr lang="en-US" sz="1600" i="1" dirty="0" smtClean="0">
              <a:latin typeface="Times New Roman"/>
              <a:cs typeface="Times New Roman"/>
            </a:endParaRPr>
          </a:p>
          <a:p>
            <a:pPr algn="ctr"/>
            <a:r>
              <a:rPr lang="en-US" sz="1600" i="1" dirty="0" err="1" smtClean="0">
                <a:latin typeface="Times New Roman"/>
                <a:cs typeface="Times New Roman"/>
              </a:rPr>
              <a:t>p</a:t>
            </a:r>
            <a:r>
              <a:rPr lang="en-US" sz="1600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1600" i="1" baseline="30000" dirty="0" err="1" smtClean="0">
                <a:latin typeface="Times New Roman"/>
                <a:cs typeface="Times New Roman"/>
              </a:rPr>
              <a:t>trig</a:t>
            </a:r>
            <a:r>
              <a:rPr lang="en-US" sz="1600" i="1" dirty="0" smtClean="0">
                <a:latin typeface="Times New Roman"/>
                <a:cs typeface="Times New Roman"/>
              </a:rPr>
              <a:t>&gt;9 </a:t>
            </a:r>
            <a:r>
              <a:rPr lang="en-US" sz="1600" i="1" dirty="0" err="1" smtClean="0">
                <a:latin typeface="Times New Roman"/>
                <a:cs typeface="Times New Roman"/>
              </a:rPr>
              <a:t>GeV</a:t>
            </a:r>
            <a:r>
              <a:rPr lang="en-US" sz="1600" i="1" dirty="0" smtClean="0">
                <a:latin typeface="Times New Roman"/>
                <a:cs typeface="Times New Roman"/>
              </a:rPr>
              <a:t>/c</a:t>
            </a:r>
          </a:p>
        </p:txBody>
      </p:sp>
      <p:sp>
        <p:nvSpPr>
          <p:cNvPr id="22" name="Oval 21"/>
          <p:cNvSpPr/>
          <p:nvPr/>
        </p:nvSpPr>
        <p:spPr>
          <a:xfrm>
            <a:off x="4727407" y="4513416"/>
            <a:ext cx="727451" cy="369870"/>
          </a:xfrm>
          <a:prstGeom prst="ellipse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727407" y="5667095"/>
            <a:ext cx="727451" cy="36987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177195" y="3036088"/>
            <a:ext cx="26826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Low energies: hint of finite yield at large </a:t>
            </a:r>
            <a:r>
              <a:rPr lang="en-US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Df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 yield at but not fully corrected for uncorrelated background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06842" y="6111616"/>
            <a:ext cx="794869" cy="232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143877" y="6148314"/>
            <a:ext cx="794869" cy="232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205375" y="6129711"/>
            <a:ext cx="4461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endParaRPr lang="en-US" dirty="0" smtClean="0">
              <a:latin typeface="Symbol" charset="2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9814" y="6159170"/>
            <a:ext cx="4461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endParaRPr lang="en-US" dirty="0" smtClean="0">
              <a:latin typeface="Symbol" charset="2"/>
              <a:cs typeface="Symbol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453" y="2136850"/>
            <a:ext cx="1128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/>
                <a:cs typeface="Times New Roman"/>
              </a:rPr>
              <a:t>peripheral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20042" y="2157910"/>
            <a:ext cx="833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/>
                <a:cs typeface="Times New Roman"/>
              </a:rPr>
              <a:t>central</a:t>
            </a:r>
          </a:p>
        </p:txBody>
      </p:sp>
    </p:spTree>
    <p:extLst>
      <p:ext uri="{BB962C8B-B14F-4D97-AF65-F5344CB8AC3E}">
        <p14:creationId xmlns:p14="http://schemas.microsoft.com/office/powerpoint/2010/main" val="263779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4" grpId="0"/>
      <p:bldP spid="64" grpId="0" animBg="1"/>
      <p:bldP spid="22" grpId="0" animBg="1"/>
      <p:bldP spid="65" grpId="0" animBg="1"/>
      <p:bldP spid="66" grpId="1"/>
      <p:bldP spid="68" grpId="0" animBg="1"/>
      <p:bldP spid="14" grpId="0" animBg="1"/>
      <p:bldP spid="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50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771" y="626378"/>
            <a:ext cx="8909736" cy="590931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Semi-inclusive </a:t>
            </a:r>
            <a:r>
              <a:rPr lang="en-US" dirty="0" err="1" smtClean="0">
                <a:latin typeface="Times New Roman"/>
                <a:cs typeface="Times New Roman"/>
              </a:rPr>
              <a:t>h+jet</a:t>
            </a:r>
            <a:r>
              <a:rPr lang="en-US" dirty="0" smtClean="0">
                <a:latin typeface="Times New Roman"/>
                <a:cs typeface="Times New Roman"/>
              </a:rPr>
              <a:t> correlations: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jet measurements with large R over full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baseline="-250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range at RHIC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comparable to </a:t>
            </a:r>
            <a:r>
              <a:rPr lang="en-US" dirty="0" smtClean="0">
                <a:latin typeface="Times New Roman"/>
                <a:cs typeface="Times New Roman"/>
              </a:rPr>
              <a:t>similar ALICE measurement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Recoil yield is suppressed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uggests less out-of-cone energy transport for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large 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central A+A collisions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entral AA @ RHIC vs. LHC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Intra-jet broadening: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ompatible with some broadening within R&lt;0.5</a:t>
            </a: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arge-angle scattering: probe quasi-particle degrees of freedom in QGP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proof of principle;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low energy jets are crucial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QCD calculation in progress 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future measurements at RHIC and LHC</a:t>
            </a:r>
          </a:p>
          <a:p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Next step: extend to fully measured jets with BEMC (higher </a:t>
            </a:r>
            <a:r>
              <a:rPr lang="en-US" dirty="0" err="1" smtClean="0">
                <a:latin typeface="Times New Roman"/>
                <a:cs typeface="Times New Roman"/>
              </a:rPr>
              <a:t>int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lumi</a:t>
            </a:r>
            <a:r>
              <a:rPr lang="en-US" dirty="0" smtClean="0">
                <a:latin typeface="Times New Roman"/>
                <a:cs typeface="Times New Roman"/>
              </a:rPr>
              <a:t> in Year 14 data)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educed systematic uncertainties for all observables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660066"/>
                </a:solidFill>
                <a:latin typeface="Times New Roman"/>
                <a:cs typeface="Times New Roman"/>
              </a:rPr>
              <a:t>heory </a:t>
            </a:r>
            <a:r>
              <a:rPr lang="en-US" dirty="0">
                <a:solidFill>
                  <a:srgbClr val="660066"/>
                </a:solidFill>
                <a:latin typeface="Times New Roman"/>
                <a:cs typeface="Times New Roman"/>
              </a:rPr>
              <a:t>calculations </a:t>
            </a:r>
            <a:r>
              <a:rPr lang="en-US" dirty="0" smtClean="0">
                <a:solidFill>
                  <a:srgbClr val="660066"/>
                </a:solidFill>
                <a:latin typeface="Times New Roman"/>
                <a:cs typeface="Times New Roman"/>
              </a:rPr>
              <a:t>needed to </a:t>
            </a:r>
            <a:r>
              <a:rPr lang="en-US" dirty="0">
                <a:solidFill>
                  <a:srgbClr val="660066"/>
                </a:solidFill>
                <a:latin typeface="Times New Roman"/>
                <a:cs typeface="Times New Roman"/>
              </a:rPr>
              <a:t>assess biases, compare RHIC/</a:t>
            </a:r>
            <a:r>
              <a:rPr lang="en-US" dirty="0" smtClean="0">
                <a:solidFill>
                  <a:srgbClr val="660066"/>
                </a:solidFill>
                <a:latin typeface="Times New Roman"/>
                <a:cs typeface="Times New Roman"/>
              </a:rPr>
              <a:t>LHC</a:t>
            </a:r>
            <a:endParaRPr lang="en-US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67158" y="1368195"/>
            <a:ext cx="2419642" cy="2193430"/>
            <a:chOff x="-14965" y="962896"/>
            <a:chExt cx="2842760" cy="24062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497" y="962896"/>
              <a:ext cx="2488298" cy="185320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40201" y="2300110"/>
              <a:ext cx="549775" cy="4877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 rot="13272948">
              <a:off x="-14965" y="2206576"/>
              <a:ext cx="1511300" cy="1162611"/>
              <a:chOff x="317500" y="2031067"/>
              <a:chExt cx="2291773" cy="2179544"/>
            </a:xfrm>
          </p:grpSpPr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V="1">
                <a:off x="1495137" y="2031067"/>
                <a:ext cx="66386" cy="2159934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V="1">
                <a:off x="1466273" y="2435880"/>
                <a:ext cx="496455" cy="175512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H="1" flipV="1">
                <a:off x="972705" y="2412066"/>
                <a:ext cx="502227" cy="1755122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 flipH="1" flipV="1">
                <a:off x="1102591" y="3874434"/>
                <a:ext cx="363682" cy="292754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V="1">
                <a:off x="1495137" y="4048125"/>
                <a:ext cx="458932" cy="142875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V="1">
                <a:off x="1466273" y="2840691"/>
                <a:ext cx="750455" cy="1350309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>
                <a:off x="841376" y="2347632"/>
                <a:ext cx="1244023" cy="190500"/>
              </a:xfrm>
              <a:prstGeom prst="ellipse">
                <a:avLst/>
              </a:prstGeom>
              <a:noFill/>
              <a:ln w="635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2058" tIns="41029" rIns="82058" bIns="41029" anchor="ctr"/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V="1">
                <a:off x="1496580" y="3794592"/>
                <a:ext cx="523875" cy="381000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580159" y="2307012"/>
                <a:ext cx="1766455" cy="271743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2058" tIns="41029" rIns="82058" bIns="41029" anchor="ctr"/>
              <a:lstStyle/>
              <a:p>
                <a:endParaRPr lang="en-US"/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317500" y="2286000"/>
                <a:ext cx="2291773" cy="350184"/>
              </a:xfrm>
              <a:prstGeom prst="ellipse">
                <a:avLst/>
              </a:prstGeom>
              <a:noFill/>
              <a:ln w="63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2058" tIns="41029" rIns="82058" bIns="41029" anchor="ctr"/>
              <a:lstStyle/>
              <a:p>
                <a:pPr algn="ctr" defTabSz="820583"/>
                <a:endParaRPr lang="zh-TW" altLang="en-US">
                  <a:solidFill>
                    <a:srgbClr val="0000FF"/>
                  </a:solidFill>
                  <a:ea typeface="微軟正黑體" charset="0"/>
                  <a:cs typeface="微軟正黑體" charset="0"/>
                </a:endParaRPr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 flipH="1">
                <a:off x="1496580" y="2476500"/>
                <a:ext cx="588818" cy="171450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>
                <a:off x="841376" y="2475100"/>
                <a:ext cx="655205" cy="171590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580159" y="2475100"/>
                <a:ext cx="916421" cy="17159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H="1">
                <a:off x="1496580" y="2475100"/>
                <a:ext cx="850034" cy="17159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 flipH="1">
                <a:off x="1496580" y="2475100"/>
                <a:ext cx="1112693" cy="171590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317500" y="2494711"/>
                <a:ext cx="1179080" cy="171590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 flipH="1" flipV="1">
                <a:off x="1366694" y="2221567"/>
                <a:ext cx="129886" cy="1969434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841376" y="2349034"/>
                <a:ext cx="1244023" cy="190500"/>
              </a:xfrm>
              <a:prstGeom prst="ellipse">
                <a:avLst/>
              </a:prstGeom>
              <a:noFill/>
              <a:ln w="635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2058" tIns="41029" rIns="82058" bIns="41029" anchor="ctr"/>
              <a:lstStyle/>
              <a:p>
                <a:endParaRPr lang="en-US"/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 flipH="1">
                <a:off x="1496580" y="2477901"/>
                <a:ext cx="588818" cy="171450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>
                <a:off x="841376" y="2476500"/>
                <a:ext cx="655205" cy="171590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841376" y="2350434"/>
                <a:ext cx="1244023" cy="19050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2058" tIns="41029" rIns="82058" bIns="41029" anchor="ctr"/>
              <a:lstStyle/>
              <a:p>
                <a:endParaRPr lang="en-US"/>
              </a:p>
            </p:txBody>
          </p: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 flipH="1">
                <a:off x="1496580" y="2479301"/>
                <a:ext cx="588818" cy="171450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991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36" y="2724707"/>
            <a:ext cx="8229600" cy="962896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6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1" y="-1440"/>
            <a:ext cx="9194416" cy="6859440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11531" r="29309" b="11197"/>
          <a:stretch>
            <a:fillRect/>
          </a:stretch>
        </p:blipFill>
        <p:spPr bwMode="auto">
          <a:xfrm>
            <a:off x="4692998" y="4259619"/>
            <a:ext cx="1875471" cy="19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2" t="10857" r="30647" b="10857"/>
          <a:stretch>
            <a:fillRect/>
          </a:stretch>
        </p:blipFill>
        <p:spPr bwMode="auto">
          <a:xfrm>
            <a:off x="3847453" y="1160275"/>
            <a:ext cx="1863947" cy="20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t="11363" r="30443" b="11024"/>
          <a:stretch>
            <a:fillRect/>
          </a:stretch>
        </p:blipFill>
        <p:spPr bwMode="auto">
          <a:xfrm>
            <a:off x="286651" y="4253861"/>
            <a:ext cx="1969100" cy="209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11505" r="27664" b="11169"/>
          <a:stretch/>
        </p:blipFill>
        <p:spPr bwMode="auto">
          <a:xfrm>
            <a:off x="2489104" y="4117103"/>
            <a:ext cx="1986240" cy="199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007269" y="6116634"/>
            <a:ext cx="756896" cy="58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 dirty="0" err="1">
                <a:solidFill>
                  <a:srgbClr val="FFFFFF"/>
                </a:solidFill>
                <a:latin typeface="Book Antiqua" charset="0"/>
              </a:rPr>
              <a:t>Ev</a:t>
            </a:r>
            <a:r>
              <a:rPr lang="en-US" sz="1600" b="1" dirty="0">
                <a:solidFill>
                  <a:srgbClr val="FFFFFF"/>
                </a:solidFill>
                <a:latin typeface="Book Antiqua" charset="0"/>
              </a:rPr>
              <a:t>. 1 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3124200" y="6119915"/>
            <a:ext cx="679894" cy="58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 dirty="0" err="1">
                <a:solidFill>
                  <a:srgbClr val="FFFFFF"/>
                </a:solidFill>
                <a:latin typeface="Book Antiqua" charset="0"/>
              </a:rPr>
              <a:t>Ev</a:t>
            </a:r>
            <a:r>
              <a:rPr lang="en-US" sz="1600" b="1" dirty="0">
                <a:solidFill>
                  <a:srgbClr val="FFFFFF"/>
                </a:solidFill>
                <a:latin typeface="Book Antiqua" charset="0"/>
              </a:rPr>
              <a:t>. 2 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5322476" y="6123196"/>
            <a:ext cx="697323" cy="58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 dirty="0" err="1">
                <a:solidFill>
                  <a:srgbClr val="FFFFFF"/>
                </a:solidFill>
                <a:latin typeface="Book Antiqua" charset="0"/>
              </a:rPr>
              <a:t>Ev</a:t>
            </a:r>
            <a:r>
              <a:rPr lang="en-US" sz="1600" b="1" dirty="0">
                <a:solidFill>
                  <a:srgbClr val="FFFFFF"/>
                </a:solidFill>
                <a:latin typeface="Book Antiqua" charset="0"/>
              </a:rPr>
              <a:t>. 3 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7739559" y="6179254"/>
            <a:ext cx="838344" cy="3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 dirty="0" err="1">
                <a:solidFill>
                  <a:srgbClr val="FFFFFF"/>
                </a:solidFill>
                <a:latin typeface="Book Antiqua" charset="0"/>
              </a:rPr>
              <a:t>Ev</a:t>
            </a:r>
            <a:r>
              <a:rPr lang="en-US" sz="1600" b="1" dirty="0">
                <a:solidFill>
                  <a:srgbClr val="FFFFFF"/>
                </a:solidFill>
                <a:latin typeface="Book Antiqua" charset="0"/>
              </a:rPr>
              <a:t>. 765 </a:t>
            </a:r>
          </a:p>
        </p:txBody>
      </p:sp>
      <p:pic>
        <p:nvPicPr>
          <p:cNvPr id="2765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8" t="11505" r="30443" b="10323"/>
          <a:stretch>
            <a:fillRect/>
          </a:stretch>
        </p:blipFill>
        <p:spPr bwMode="auto">
          <a:xfrm>
            <a:off x="7192186" y="4132939"/>
            <a:ext cx="1816412" cy="196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60" name="Line 11"/>
          <p:cNvSpPr>
            <a:spLocks noChangeShapeType="1"/>
          </p:cNvSpPr>
          <p:nvPr/>
        </p:nvSpPr>
        <p:spPr bwMode="auto">
          <a:xfrm flipV="1">
            <a:off x="1355467" y="1700105"/>
            <a:ext cx="3559361" cy="303456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6667861" y="5157896"/>
            <a:ext cx="590586" cy="3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…</a:t>
            </a: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V="1">
            <a:off x="3830167" y="2565272"/>
            <a:ext cx="1313694" cy="300001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 flipH="1" flipV="1">
            <a:off x="4378979" y="2242814"/>
            <a:ext cx="808095" cy="2949631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4" name="Line 15"/>
          <p:cNvSpPr>
            <a:spLocks noChangeShapeType="1"/>
          </p:cNvSpPr>
          <p:nvPr/>
        </p:nvSpPr>
        <p:spPr bwMode="auto">
          <a:xfrm flipH="1" flipV="1">
            <a:off x="5286466" y="2106057"/>
            <a:ext cx="3167558" cy="294243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5" name="Text Box 16"/>
          <p:cNvSpPr txBox="1">
            <a:spLocks noChangeArrowheads="1"/>
          </p:cNvSpPr>
          <p:nvPr/>
        </p:nvSpPr>
        <p:spPr bwMode="auto">
          <a:xfrm>
            <a:off x="774965" y="2684755"/>
            <a:ext cx="2020957" cy="133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Pick one random </a:t>
            </a:r>
          </a:p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track per real event</a:t>
            </a:r>
          </a:p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→ add to mixed  </a:t>
            </a:r>
          </a:p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     event</a:t>
            </a:r>
          </a:p>
        </p:txBody>
      </p:sp>
      <p:sp>
        <p:nvSpPr>
          <p:cNvPr id="27666" name="Text Box 17"/>
          <p:cNvSpPr txBox="1">
            <a:spLocks noChangeArrowheads="1"/>
          </p:cNvSpPr>
          <p:nvPr/>
        </p:nvSpPr>
        <p:spPr bwMode="auto">
          <a:xfrm>
            <a:off x="6470518" y="1664116"/>
            <a:ext cx="1817853" cy="1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Mix only similar centrality, </a:t>
            </a:r>
            <a:r>
              <a:rPr lang="en-US" sz="1600" b="1">
                <a:solidFill>
                  <a:srgbClr val="FFFFFF"/>
                </a:solidFill>
                <a:latin typeface="Lucida Grande" charset="0"/>
                <a:cs typeface="Lucida Grande" charset="0"/>
              </a:rPr>
              <a:t>Ψ</a:t>
            </a:r>
            <a:r>
              <a:rPr lang="en-US" sz="1600" b="1" baseline="-33000">
                <a:solidFill>
                  <a:srgbClr val="FFFFFF"/>
                </a:solidFill>
                <a:latin typeface="Book Antiqua" charset="0"/>
                <a:cs typeface="Lucida Grande" charset="0"/>
              </a:rPr>
              <a:t>EP</a:t>
            </a: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 , </a:t>
            </a:r>
          </a:p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z-vertex position 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129782" y="931387"/>
            <a:ext cx="1495191" cy="3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Mixed event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3972772" y="5998591"/>
            <a:ext cx="1495191" cy="3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Real events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286651" y="201537"/>
            <a:ext cx="8558525" cy="6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ook Antiqua" charset="0"/>
              </a:rPr>
              <a:t>Uncorrelated Background: Mixed Events</a:t>
            </a:r>
            <a:endParaRPr lang="en-US" sz="3600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Semi-inclusive </a:t>
            </a:r>
            <a:r>
              <a:rPr lang="en-US" dirty="0" err="1" smtClean="0"/>
              <a:t>h+Jet</a:t>
            </a:r>
            <a:r>
              <a:rPr lang="en-US" dirty="0" smtClean="0"/>
              <a:t> in </a:t>
            </a:r>
            <a:r>
              <a:rPr lang="en-US" dirty="0" err="1" smtClean="0"/>
              <a:t>Au+Au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788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recoil jet spectra:</a:t>
            </a:r>
            <a:br>
              <a:rPr lang="en-US" dirty="0" smtClean="0"/>
            </a:br>
            <a:r>
              <a:rPr lang="en-US" dirty="0" smtClean="0"/>
              <a:t>STAR </a:t>
            </a:r>
            <a:r>
              <a:rPr lang="en-US" dirty="0" err="1" smtClean="0"/>
              <a:t>Au+Au</a:t>
            </a:r>
            <a:r>
              <a:rPr lang="en-US" dirty="0" smtClean="0"/>
              <a:t> 60-80 and PYTHIA </a:t>
            </a:r>
            <a:r>
              <a:rPr lang="en-US" dirty="0" err="1" smtClean="0"/>
              <a:t>pp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12" descr="A_Jet_raw_PYTHIA_R03_C60_80_norm_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9"/>
          <a:stretch/>
        </p:blipFill>
        <p:spPr bwMode="auto">
          <a:xfrm>
            <a:off x="131337" y="1371600"/>
            <a:ext cx="4640263" cy="48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88410" y="1259280"/>
            <a:ext cx="192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Peripheral 60-80%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0263" y="2401920"/>
            <a:ext cx="4046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Smeared PYTHIA: convolute recoil jet spectrum from p+p@200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 with distribution of background fluctuations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Compare </a:t>
            </a:r>
            <a:r>
              <a:rPr lang="en-US" dirty="0" err="1" smtClean="0">
                <a:latin typeface="Times New Roman"/>
                <a:cs typeface="Times New Roman"/>
              </a:rPr>
              <a:t>Au+Au</a:t>
            </a:r>
            <a:r>
              <a:rPr lang="en-US" dirty="0" smtClean="0">
                <a:latin typeface="Times New Roman"/>
                <a:cs typeface="Times New Roman"/>
              </a:rPr>
              <a:t> 60-80% with smeared PYTHIA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Both shape and yield in good agreement</a:t>
            </a:r>
          </a:p>
        </p:txBody>
      </p:sp>
    </p:spTree>
    <p:extLst>
      <p:ext uri="{BB962C8B-B14F-4D97-AF65-F5344CB8AC3E}">
        <p14:creationId xmlns:p14="http://schemas.microsoft.com/office/powerpoint/2010/main" val="9941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20" y="-27363"/>
            <a:ext cx="8926560" cy="10179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Jets in STAR: inclusive jet cross section in </a:t>
            </a:r>
            <a:r>
              <a:rPr lang="en-US" sz="3200" dirty="0" err="1" smtClean="0"/>
              <a:t>p+p</a:t>
            </a:r>
            <a:r>
              <a:rPr lang="en-US" sz="3200" dirty="0" smtClean="0"/>
              <a:t> collisions at √s=200 </a:t>
            </a:r>
            <a:r>
              <a:rPr lang="en-US" sz="3200" dirty="0" err="1" smtClean="0"/>
              <a:t>GeV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3301C64-DFBC-6641-A224-85F3CDC46F2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5435" y="4907996"/>
            <a:ext cx="81612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Good and improvable systematic uncertainties over broad kinematic range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Good agreement with NLO </a:t>
            </a:r>
            <a:r>
              <a:rPr lang="en-US" sz="2000" dirty="0" err="1" smtClean="0">
                <a:latin typeface="Times New Roman"/>
                <a:cs typeface="Times New Roman"/>
              </a:rPr>
              <a:t>pQCD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Jets in heavy ion collisions: instrument is in place, need the right algorithms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2490" y="1160485"/>
            <a:ext cx="3516567" cy="3517954"/>
            <a:chOff x="457200" y="1102096"/>
            <a:chExt cx="3355158" cy="33646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6975"/>
            <a:stretch/>
          </p:blipFill>
          <p:spPr>
            <a:xfrm>
              <a:off x="457200" y="1102096"/>
              <a:ext cx="3355158" cy="33646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22579" r="5845"/>
            <a:stretch/>
          </p:blipFill>
          <p:spPr>
            <a:xfrm>
              <a:off x="1058376" y="3054930"/>
              <a:ext cx="1386837" cy="10514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b="74644"/>
            <a:stretch/>
          </p:blipFill>
          <p:spPr>
            <a:xfrm>
              <a:off x="1298363" y="1219739"/>
              <a:ext cx="2056674" cy="480847"/>
            </a:xfrm>
            <a:prstGeom prst="rect">
              <a:avLst/>
            </a:prstGeom>
          </p:spPr>
        </p:pic>
      </p:grpSp>
      <p:pic>
        <p:nvPicPr>
          <p:cNvPr id="13" name="Picture 12" descr="Paper_theoryuncertainty_CT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1" b="50830"/>
          <a:stretch/>
        </p:blipFill>
        <p:spPr>
          <a:xfrm>
            <a:off x="4113031" y="1178453"/>
            <a:ext cx="3813538" cy="2712778"/>
          </a:xfrm>
          <a:prstGeom prst="rect">
            <a:avLst/>
          </a:prstGeom>
        </p:spPr>
      </p:pic>
      <p:pic>
        <p:nvPicPr>
          <p:cNvPr id="14" name="Picture 13" descr="Paper_theoryuncertainty_CT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7" t="52325" r="9908" b="7342"/>
          <a:stretch/>
        </p:blipFill>
        <p:spPr>
          <a:xfrm>
            <a:off x="6925833" y="3103908"/>
            <a:ext cx="1773131" cy="1374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05897" y="357627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934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61" y="0"/>
            <a:ext cx="8440206" cy="8597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Intra-jet structure: </a:t>
            </a:r>
            <a:br>
              <a:rPr lang="en-US" dirty="0" smtClean="0"/>
            </a:br>
            <a:r>
              <a:rPr lang="en-US" dirty="0" smtClean="0"/>
              <a:t>(semi-)inclusive ratios at different 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9" y="4365147"/>
            <a:ext cx="5781794" cy="249285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876531" y="2107324"/>
            <a:ext cx="1295400" cy="857811"/>
            <a:chOff x="317500" y="2031067"/>
            <a:chExt cx="2291773" cy="2179544"/>
          </a:xfrm>
        </p:grpSpPr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V="1">
              <a:off x="1495137" y="2031067"/>
              <a:ext cx="66386" cy="215993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V="1">
              <a:off x="1466273" y="2435880"/>
              <a:ext cx="496455" cy="175512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H="1" flipV="1">
              <a:off x="972705" y="2412066"/>
              <a:ext cx="502227" cy="1755122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 flipV="1">
              <a:off x="1102591" y="3874434"/>
              <a:ext cx="363682" cy="29275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V="1">
              <a:off x="1495137" y="4048125"/>
              <a:ext cx="458932" cy="14287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1466273" y="2840691"/>
              <a:ext cx="750455" cy="135030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841376" y="2347632"/>
              <a:ext cx="1244023" cy="1905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V="1">
              <a:off x="1496580" y="3794592"/>
              <a:ext cx="523875" cy="3810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580159" y="2307012"/>
              <a:ext cx="1766455" cy="271743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317500" y="2286000"/>
              <a:ext cx="2291773" cy="350184"/>
            </a:xfrm>
            <a:prstGeom prst="ellipse">
              <a:avLst/>
            </a:prstGeom>
            <a:noFill/>
            <a:ln w="63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pPr algn="ctr" defTabSz="820583"/>
              <a:endParaRPr lang="zh-TW" altLang="en-US">
                <a:solidFill>
                  <a:srgbClr val="0000FF"/>
                </a:solidFill>
                <a:ea typeface="微軟正黑體" charset="0"/>
                <a:cs typeface="微軟正黑體" charset="0"/>
              </a:endParaRPr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H="1">
              <a:off x="1496580" y="2476500"/>
              <a:ext cx="588818" cy="17145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841376" y="2475100"/>
              <a:ext cx="655205" cy="17159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580159" y="2475100"/>
              <a:ext cx="916421" cy="17159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 flipH="1">
              <a:off x="1496580" y="2475100"/>
              <a:ext cx="850034" cy="17159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flipH="1">
              <a:off x="1496580" y="2475100"/>
              <a:ext cx="1112693" cy="17159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17500" y="2494711"/>
              <a:ext cx="1179080" cy="17159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flipH="1" flipV="1">
              <a:off x="1366694" y="2221567"/>
              <a:ext cx="129886" cy="196943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auto">
            <a:xfrm>
              <a:off x="841376" y="2349034"/>
              <a:ext cx="1244023" cy="1905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 flipH="1">
              <a:off x="1496580" y="2477901"/>
              <a:ext cx="588818" cy="17145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841376" y="2476500"/>
              <a:ext cx="655205" cy="171590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841376" y="2350434"/>
              <a:ext cx="1244023" cy="1905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 flipH="1">
              <a:off x="1496580" y="2479301"/>
              <a:ext cx="588818" cy="171450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8284" y="1535556"/>
            <a:ext cx="6198162" cy="2532038"/>
            <a:chOff x="188284" y="1359926"/>
            <a:chExt cx="6198162" cy="25320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466" y="1373942"/>
              <a:ext cx="3078082" cy="223351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449384" y="1359926"/>
              <a:ext cx="2937062" cy="2532038"/>
              <a:chOff x="3368222" y="1054332"/>
              <a:chExt cx="3990055" cy="328206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368222" y="1072498"/>
                <a:ext cx="3990055" cy="3263896"/>
                <a:chOff x="3368222" y="1072498"/>
                <a:chExt cx="3990055" cy="3263896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4874" r="4260" b="52120"/>
                <a:stretch/>
              </p:blipFill>
              <p:spPr>
                <a:xfrm>
                  <a:off x="3368222" y="1072498"/>
                  <a:ext cx="3780632" cy="2553905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94224" y="2704443"/>
                  <a:ext cx="1651151" cy="921962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4417296" y="1499585"/>
                  <a:ext cx="1523865" cy="598417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200" i="1" dirty="0" err="1" smtClean="0">
                      <a:latin typeface="Times New Roman"/>
                      <a:cs typeface="Times New Roman"/>
                    </a:rPr>
                    <a:t>Phys.Rev</a:t>
                  </a:r>
                  <a:r>
                    <a:rPr lang="en-US" sz="1200" i="1" dirty="0">
                      <a:latin typeface="Times New Roman"/>
                      <a:cs typeface="Times New Roman"/>
                    </a:rPr>
                    <a:t>. D90 (2014) 072006</a:t>
                  </a:r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89492" b="2203"/>
                <a:stretch/>
              </p:blipFill>
              <p:spPr>
                <a:xfrm>
                  <a:off x="3368222" y="3626405"/>
                  <a:ext cx="3948862" cy="493161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5840658" y="3897556"/>
                  <a:ext cx="1517619" cy="4388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err="1" smtClean="0">
                      <a:latin typeface="Times New Roman"/>
                      <a:cs typeface="Times New Roman"/>
                    </a:rPr>
                    <a:t>p</a:t>
                  </a:r>
                  <a:r>
                    <a:rPr lang="en-US" sz="1600" baseline="-25000" dirty="0" err="1" smtClean="0">
                      <a:latin typeface="Times New Roman"/>
                      <a:cs typeface="Times New Roman"/>
                    </a:rPr>
                    <a:t>T</a:t>
                  </a:r>
                  <a:r>
                    <a:rPr lang="en-US" sz="1600" baseline="30000" dirty="0" err="1" smtClean="0">
                      <a:latin typeface="Times New Roman"/>
                      <a:cs typeface="Times New Roman"/>
                    </a:rPr>
                    <a:t>jet</a:t>
                  </a:r>
                  <a:r>
                    <a:rPr lang="en-US" sz="1600" baseline="30000" dirty="0" smtClean="0">
                      <a:latin typeface="Times New Roman"/>
                      <a:cs typeface="Times New Roman"/>
                    </a:rPr>
                    <a:t> </a:t>
                  </a:r>
                  <a:r>
                    <a:rPr lang="en-US" sz="1600" dirty="0" smtClean="0">
                      <a:latin typeface="Times New Roman"/>
                      <a:cs typeface="Times New Roman"/>
                    </a:rPr>
                    <a:t> (</a:t>
                  </a:r>
                  <a:r>
                    <a:rPr lang="en-US" sz="1600" dirty="0" err="1" smtClean="0">
                      <a:latin typeface="Times New Roman"/>
                      <a:cs typeface="Times New Roman"/>
                    </a:rPr>
                    <a:t>GeV</a:t>
                  </a:r>
                  <a:r>
                    <a:rPr lang="en-US" sz="1600" dirty="0" smtClean="0">
                      <a:latin typeface="Times New Roman"/>
                      <a:cs typeface="Times New Roman"/>
                    </a:rPr>
                    <a:t>)</a:t>
                  </a:r>
                  <a:endParaRPr lang="en-US" sz="1600" baseline="30000" dirty="0" smtClean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 rot="16200000">
                <a:off x="2430704" y="1994589"/>
                <a:ext cx="2340446" cy="4599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8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8000"/>
                    </a:solidFill>
                    <a:latin typeface="Symbol" charset="2"/>
                    <a:cs typeface="Symbol" charset="2"/>
                  </a:rPr>
                  <a:t>s</a:t>
                </a:r>
                <a:r>
                  <a:rPr lang="en-US" sz="1600" b="1" dirty="0" smtClean="0">
                    <a:solidFill>
                      <a:srgbClr val="008000"/>
                    </a:solidFill>
                    <a:latin typeface="Times New Roman"/>
                    <a:cs typeface="Times New Roman"/>
                  </a:rPr>
                  <a:t>(R=0.5)/</a:t>
                </a:r>
                <a:r>
                  <a:rPr lang="en-US" sz="1600" b="1" dirty="0" smtClean="0">
                    <a:solidFill>
                      <a:srgbClr val="008000"/>
                    </a:solidFill>
                    <a:latin typeface="Symbol" charset="2"/>
                    <a:cs typeface="Symbol" charset="2"/>
                  </a:rPr>
                  <a:t>s</a:t>
                </a:r>
                <a:r>
                  <a:rPr lang="en-US" sz="1600" b="1" dirty="0" smtClean="0">
                    <a:solidFill>
                      <a:srgbClr val="008000"/>
                    </a:solidFill>
                    <a:latin typeface="Times New Roman"/>
                    <a:cs typeface="Times New Roman"/>
                  </a:rPr>
                  <a:t>(R=0.7)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086424" y="2355951"/>
              <a:ext cx="10182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Times New Roman"/>
                  <a:cs typeface="Times New Roman"/>
                </a:rPr>
                <a:t>pp</a:t>
              </a:r>
              <a:r>
                <a:rPr lang="en-US" sz="1200" b="1" dirty="0" smtClean="0">
                  <a:latin typeface="Times New Roman"/>
                  <a:cs typeface="Times New Roman"/>
                </a:rPr>
                <a:t> √s=7 </a:t>
              </a:r>
              <a:r>
                <a:rPr lang="en-US" sz="1200" b="1" dirty="0" err="1" smtClean="0">
                  <a:latin typeface="Times New Roman"/>
                  <a:cs typeface="Times New Roman"/>
                </a:rPr>
                <a:t>TeV</a:t>
              </a:r>
              <a:endParaRPr lang="en-US" sz="1200" b="1" dirty="0" smtClean="0">
                <a:latin typeface="Times New Roman"/>
                <a:cs typeface="Times New Roman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10825" y="2893755"/>
              <a:ext cx="1937331" cy="2769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hu-HU" sz="1200" i="1" dirty="0">
                  <a:latin typeface="Times New Roman"/>
                  <a:cs typeface="Times New Roman"/>
                </a:rPr>
                <a:t>Phys.Lett. B722 (2013) </a:t>
              </a:r>
              <a:r>
                <a:rPr lang="hu-HU" sz="1200" i="1" dirty="0" smtClean="0">
                  <a:latin typeface="Times New Roman"/>
                  <a:cs typeface="Times New Roman"/>
                </a:rPr>
                <a:t>262</a:t>
              </a:r>
              <a:endParaRPr lang="en-US" sz="1200" i="1" dirty="0">
                <a:latin typeface="Times New Roman"/>
                <a:cs typeface="Times New Roman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16200000">
              <a:off x="-545240" y="2184925"/>
              <a:ext cx="180560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80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1600" b="1" dirty="0">
                  <a:solidFill>
                    <a:srgbClr val="008000"/>
                  </a:solidFill>
                  <a:latin typeface="Times New Roman"/>
                  <a:cs typeface="Times New Roman"/>
                </a:rPr>
                <a:t>(R=</a:t>
              </a:r>
              <a:r>
                <a:rPr lang="en-US" sz="1600" b="1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0.2)</a:t>
              </a:r>
              <a:r>
                <a:rPr lang="en-US" sz="1600" b="1" dirty="0">
                  <a:solidFill>
                    <a:srgbClr val="008000"/>
                  </a:solidFill>
                  <a:latin typeface="Times New Roman"/>
                  <a:cs typeface="Times New Roman"/>
                </a:rPr>
                <a:t>/</a:t>
              </a:r>
              <a:r>
                <a:rPr lang="en-US" sz="1600" b="1" dirty="0">
                  <a:solidFill>
                    <a:srgbClr val="0080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1600" b="1" dirty="0">
                  <a:solidFill>
                    <a:srgbClr val="008000"/>
                  </a:solidFill>
                  <a:latin typeface="Times New Roman"/>
                  <a:cs typeface="Times New Roman"/>
                </a:rPr>
                <a:t>(R=</a:t>
              </a:r>
              <a:r>
                <a:rPr lang="en-US" sz="1600" b="1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0.4)</a:t>
              </a:r>
              <a:endParaRPr lang="en-US" sz="1600" b="1" dirty="0">
                <a:solidFill>
                  <a:srgbClr val="008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222886" y="1011431"/>
            <a:ext cx="37625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Inclusive jets, </a:t>
            </a:r>
            <a:r>
              <a:rPr lang="en-US" sz="2000" b="1" dirty="0" err="1" smtClean="0">
                <a:latin typeface="Times New Roman"/>
                <a:cs typeface="Times New Roman"/>
              </a:rPr>
              <a:t>pp</a:t>
            </a:r>
            <a:r>
              <a:rPr lang="en-US" sz="2000" b="1" dirty="0" smtClean="0">
                <a:latin typeface="Times New Roman"/>
                <a:cs typeface="Times New Roman"/>
              </a:rPr>
              <a:t> √</a:t>
            </a:r>
            <a:r>
              <a:rPr lang="en-US" sz="2000" b="1" dirty="0">
                <a:latin typeface="Times New Roman"/>
                <a:cs typeface="Times New Roman"/>
              </a:rPr>
              <a:t>s</a:t>
            </a:r>
            <a:r>
              <a:rPr lang="en-US" sz="2000" b="1" dirty="0" smtClean="0">
                <a:latin typeface="Times New Roman"/>
                <a:cs typeface="Times New Roman"/>
              </a:rPr>
              <a:t>= 2.76, 7 </a:t>
            </a:r>
            <a:r>
              <a:rPr lang="en-US" sz="2000" b="1" dirty="0" err="1" smtClean="0">
                <a:latin typeface="Times New Roman"/>
                <a:cs typeface="Times New Roman"/>
              </a:rPr>
              <a:t>TeV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58051" y="4006661"/>
            <a:ext cx="390363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Semi-inclusive </a:t>
            </a:r>
            <a:r>
              <a:rPr lang="en-US" sz="2000" b="1" dirty="0" err="1" smtClean="0">
                <a:latin typeface="Times New Roman"/>
                <a:cs typeface="Times New Roman"/>
              </a:rPr>
              <a:t>h+jet</a:t>
            </a:r>
            <a:r>
              <a:rPr lang="en-US" sz="2000" b="1" dirty="0" smtClean="0">
                <a:latin typeface="Times New Roman"/>
                <a:cs typeface="Times New Roman"/>
              </a:rPr>
              <a:t>, </a:t>
            </a:r>
            <a:r>
              <a:rPr lang="en-US" sz="2000" b="1" dirty="0" err="1" smtClean="0">
                <a:latin typeface="Times New Roman"/>
                <a:cs typeface="Times New Roman"/>
              </a:rPr>
              <a:t>pp</a:t>
            </a:r>
            <a:r>
              <a:rPr lang="en-US" sz="2000" b="1" dirty="0" smtClean="0">
                <a:latin typeface="Times New Roman"/>
                <a:cs typeface="Times New Roman"/>
              </a:rPr>
              <a:t> √</a:t>
            </a:r>
            <a:r>
              <a:rPr lang="en-US" sz="2000" b="1" dirty="0">
                <a:latin typeface="Times New Roman"/>
                <a:cs typeface="Times New Roman"/>
              </a:rPr>
              <a:t>s</a:t>
            </a:r>
            <a:r>
              <a:rPr lang="en-US" sz="2000" b="1" dirty="0" smtClean="0">
                <a:latin typeface="Times New Roman"/>
                <a:cs typeface="Times New Roman"/>
              </a:rPr>
              <a:t>=7 </a:t>
            </a:r>
            <a:r>
              <a:rPr lang="en-US" sz="2000" b="1" dirty="0" err="1" smtClean="0">
                <a:latin typeface="Times New Roman"/>
                <a:cs typeface="Times New Roman"/>
              </a:rPr>
              <a:t>TeV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96522" y="1605932"/>
            <a:ext cx="1022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CMS 5 fb</a:t>
            </a:r>
            <a:r>
              <a:rPr lang="en-US" sz="1400" b="1" baseline="30000" dirty="0" smtClean="0">
                <a:latin typeface="Times New Roman"/>
                <a:cs typeface="Times New Roman"/>
              </a:rPr>
              <a:t>-1</a:t>
            </a:r>
          </a:p>
        </p:txBody>
      </p:sp>
      <p:sp>
        <p:nvSpPr>
          <p:cNvPr id="47" name="Oval 46"/>
          <p:cNvSpPr/>
          <p:nvPr/>
        </p:nvSpPr>
        <p:spPr>
          <a:xfrm>
            <a:off x="1483110" y="1722826"/>
            <a:ext cx="1107689" cy="20864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6200000">
            <a:off x="-489699" y="5033215"/>
            <a:ext cx="1722122" cy="385986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68391" y="4895127"/>
            <a:ext cx="1400942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 New Roman"/>
                <a:cs typeface="Times New Roman"/>
              </a:rPr>
              <a:t>arXiv:1506.03984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15309" y="963205"/>
            <a:ext cx="275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Jets with different R sensitive to different components of shower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92910" y="3092071"/>
            <a:ext cx="267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alculable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perturbatively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require (N)NLO + non-pert. corrections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MC models ~OK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79343" y="4445173"/>
            <a:ext cx="3493520" cy="20313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Ratios in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vacuum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sensitive to transverse jet structure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igorous data/theory comparison</a:t>
            </a:r>
            <a:b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endParaRPr lang="en-US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Now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u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se to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 measure intra-jet broadening due to quenching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604029" y="1945583"/>
            <a:ext cx="370347" cy="175852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968733" y="1775035"/>
            <a:ext cx="36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62739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A_Jet_Delta_phi_60_80_R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59"/>
          <a:stretch>
            <a:fillRect/>
          </a:stretch>
        </p:blipFill>
        <p:spPr bwMode="auto">
          <a:xfrm>
            <a:off x="1084662" y="1727456"/>
            <a:ext cx="2774314" cy="160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4" descr="A_Jet_Delta_phi_60_80_R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47874" r="89178" b="27138"/>
          <a:stretch>
            <a:fillRect/>
          </a:stretch>
        </p:blipFill>
        <p:spPr bwMode="auto">
          <a:xfrm>
            <a:off x="967985" y="1641083"/>
            <a:ext cx="355793" cy="140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A_Jet_Delta_phi_0_10_R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59"/>
          <a:stretch>
            <a:fillRect/>
          </a:stretch>
        </p:blipFill>
        <p:spPr bwMode="auto">
          <a:xfrm>
            <a:off x="1084662" y="3895414"/>
            <a:ext cx="2774314" cy="160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A_Jet_Delta_phi_60_80_R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47874" r="89178" b="27138"/>
          <a:stretch>
            <a:fillRect/>
          </a:stretch>
        </p:blipFill>
        <p:spPr bwMode="auto">
          <a:xfrm>
            <a:off x="934855" y="3777371"/>
            <a:ext cx="355792" cy="140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1"/>
          <p:cNvSpPr txBox="1">
            <a:spLocks noChangeArrowheads="1"/>
          </p:cNvSpPr>
          <p:nvPr/>
        </p:nvSpPr>
        <p:spPr bwMode="auto">
          <a:xfrm>
            <a:off x="3470053" y="97889"/>
            <a:ext cx="2648994" cy="6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77394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92000"/>
              </a:lnSpc>
            </a:pPr>
            <a:r>
              <a:rPr lang="en-US" sz="3200">
                <a:solidFill>
                  <a:srgbClr val="FFFFFF"/>
                </a:solidFill>
                <a:latin typeface="Lucida Grande" charset="0"/>
                <a:cs typeface="Lucida Grande" charset="0"/>
              </a:rPr>
              <a:t>ΔΦ</a:t>
            </a:r>
            <a:r>
              <a:rPr lang="en-US" sz="3200">
                <a:solidFill>
                  <a:srgbClr val="FFFFFF"/>
                </a:solidFill>
                <a:latin typeface="Book Antiqua" charset="0"/>
              </a:rPr>
              <a:t>, at low p</a:t>
            </a:r>
            <a:r>
              <a:rPr lang="en-US" sz="3200" baseline="-25000">
                <a:solidFill>
                  <a:srgbClr val="FFFFFF"/>
                </a:solidFill>
                <a:latin typeface="Book Antiqua" charset="0"/>
              </a:rPr>
              <a:t>T</a:t>
            </a: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4050556" y="2602700"/>
            <a:ext cx="4348142" cy="13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buFont typeface="Arial" charset="0"/>
              <a:buChar char="•"/>
            </a:pPr>
            <a:r>
              <a:rPr lang="en-US" sz="1600">
                <a:latin typeface="Book Antiqua" charset="0"/>
                <a:cs typeface="Book Antiqua" charset="0"/>
              </a:rPr>
              <a:t> Significant difference at 5 &lt; p</a:t>
            </a:r>
            <a:r>
              <a:rPr lang="en-US" sz="1600" baseline="-25000">
                <a:latin typeface="Book Antiqua" charset="0"/>
                <a:cs typeface="Book Antiqua" charset="0"/>
              </a:rPr>
              <a:t>T</a:t>
            </a:r>
            <a:r>
              <a:rPr lang="en-US" sz="1600">
                <a:latin typeface="Book Antiqua" charset="0"/>
                <a:cs typeface="Book Antiqua" charset="0"/>
              </a:rPr>
              <a:t>-</a:t>
            </a:r>
            <a:r>
              <a:rPr lang="en-US" sz="1600">
                <a:latin typeface="Lucida Grande" charset="0"/>
                <a:cs typeface="Lucida Grande" charset="0"/>
              </a:rPr>
              <a:t>ρ</a:t>
            </a:r>
            <a:r>
              <a:rPr lang="en-US" sz="1600">
                <a:latin typeface="Book Antiqua" charset="0"/>
                <a:cs typeface="Book Antiqua" charset="0"/>
              </a:rPr>
              <a:t>A &lt; 8 GeV/c</a:t>
            </a:r>
          </a:p>
          <a:p>
            <a:pPr eaLnBrk="1"/>
            <a:r>
              <a:rPr lang="en-US" sz="1600">
                <a:latin typeface="Book Antiqua" charset="0"/>
                <a:cs typeface="Book Antiqua" charset="0"/>
              </a:rPr>
              <a:t>  </a:t>
            </a:r>
            <a:r>
              <a:rPr lang="en-US" sz="1600">
                <a:latin typeface="Book Antiqua" charset="0"/>
                <a:cs typeface="Book Antiqua" charset="0"/>
                <a:sym typeface="Wingdings" charset="0"/>
              </a:rPr>
              <a:t> Flow?</a:t>
            </a:r>
          </a:p>
          <a:p>
            <a:pPr eaLnBrk="1"/>
            <a:r>
              <a:rPr lang="en-US" sz="1600">
                <a:latin typeface="Book Antiqua" charset="0"/>
                <a:cs typeface="Book Antiqua" charset="0"/>
                <a:sym typeface="Wingdings" charset="0"/>
              </a:rPr>
              <a:t>   </a:t>
            </a:r>
            <a:r>
              <a:rPr lang="en-US" sz="1600">
                <a:latin typeface="Lucida Grande" charset="0"/>
                <a:cs typeface="Lucida Grande" charset="0"/>
                <a:sym typeface="Wingdings" charset="0"/>
              </a:rPr>
              <a:t>Φ </a:t>
            </a:r>
            <a:r>
              <a:rPr lang="en-US" sz="1600">
                <a:latin typeface="Book Antiqua" charset="0"/>
                <a:cs typeface="Book Antiqua" charset="0"/>
                <a:sym typeface="Wingdings" charset="0"/>
              </a:rPr>
              <a:t>dependent normalization needed?</a:t>
            </a:r>
          </a:p>
          <a:p>
            <a:pPr eaLnBrk="1"/>
            <a:r>
              <a:rPr lang="en-US" sz="1600">
                <a:latin typeface="Book Antiqua" charset="0"/>
                <a:cs typeface="Book Antiqua" charset="0"/>
                <a:sym typeface="Wingdings" charset="0"/>
              </a:rPr>
              <a:t>   Background from multiple interactions?</a:t>
            </a:r>
          </a:p>
          <a:p>
            <a:pPr eaLnBrk="1"/>
            <a:r>
              <a:rPr lang="en-US" sz="1600">
                <a:latin typeface="Book Antiqua" charset="0"/>
                <a:cs typeface="Book Antiqua" charset="0"/>
                <a:sym typeface="Wingdings" charset="0"/>
              </a:rPr>
              <a:t>   More studies needed!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1865388" y="3548483"/>
            <a:ext cx="949775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 b="1">
                <a:latin typeface="Book Antiqua" charset="0"/>
                <a:cs typeface="Book Antiqua" charset="0"/>
              </a:rPr>
              <a:t>Central</a:t>
            </a:r>
          </a:p>
        </p:txBody>
      </p:sp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1807770" y="1347416"/>
            <a:ext cx="1270376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 b="1">
                <a:latin typeface="Book Antiqua" charset="0"/>
                <a:cs typeface="Book Antiqua" charset="0"/>
              </a:rPr>
              <a:t>Peripheral</a:t>
            </a:r>
          </a:p>
        </p:txBody>
      </p:sp>
      <p:grpSp>
        <p:nvGrpSpPr>
          <p:cNvPr id="38922" name="Group 13"/>
          <p:cNvGrpSpPr>
            <a:grpSpLocks/>
          </p:cNvGrpSpPr>
          <p:nvPr/>
        </p:nvGrpSpPr>
        <p:grpSpPr bwMode="auto">
          <a:xfrm>
            <a:off x="1565774" y="2120454"/>
            <a:ext cx="658767" cy="437924"/>
            <a:chOff x="626883" y="5535542"/>
            <a:chExt cx="726544" cy="482597"/>
          </a:xfrm>
        </p:grpSpPr>
        <p:pic>
          <p:nvPicPr>
            <p:cNvPr id="38929" name="Star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38930" name="Shape 127"/>
            <p:cNvSpPr>
              <a:spLocks noChangeArrowheads="1"/>
            </p:cNvSpPr>
            <p:nvPr/>
          </p:nvSpPr>
          <p:spPr bwMode="auto">
            <a:xfrm>
              <a:off x="674543" y="5865512"/>
              <a:ext cx="678884" cy="152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grpSp>
        <p:nvGrpSpPr>
          <p:cNvPr id="38923" name="Group 16"/>
          <p:cNvGrpSpPr>
            <a:grpSpLocks/>
          </p:cNvGrpSpPr>
          <p:nvPr/>
        </p:nvGrpSpPr>
        <p:grpSpPr bwMode="auto">
          <a:xfrm>
            <a:off x="2157800" y="4626704"/>
            <a:ext cx="658767" cy="437925"/>
            <a:chOff x="626883" y="5535542"/>
            <a:chExt cx="726544" cy="482597"/>
          </a:xfrm>
        </p:grpSpPr>
        <p:pic>
          <p:nvPicPr>
            <p:cNvPr id="38927" name="Star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38928" name="Shape 127"/>
            <p:cNvSpPr>
              <a:spLocks noChangeArrowheads="1"/>
            </p:cNvSpPr>
            <p:nvPr/>
          </p:nvSpPr>
          <p:spPr bwMode="auto">
            <a:xfrm>
              <a:off x="674543" y="5865512"/>
              <a:ext cx="678884" cy="152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sp>
        <p:nvSpPr>
          <p:cNvPr id="38925" name="Date Placeholder 19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4407868" indent="-33993142"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8294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24417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65890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600">
                <a:solidFill>
                  <a:srgbClr val="FFFFFF"/>
                </a:solidFill>
                <a:latin typeface="Bok" charset="0"/>
                <a:cs typeface="Arial Unicode MS" charset="0"/>
              </a:rPr>
              <a:t>06/29/2015</a:t>
            </a:r>
            <a:endParaRPr lang="de-DE" sz="1600">
              <a:solidFill>
                <a:srgbClr val="FFFFFF"/>
              </a:solidFill>
              <a:latin typeface="Bok" charset="0"/>
              <a:cs typeface="Arial Unicode MS" charset="0"/>
            </a:endParaRPr>
          </a:p>
        </p:txBody>
      </p:sp>
      <p:sp>
        <p:nvSpPr>
          <p:cNvPr id="38926" name="Footer Placeholder 2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4407868" indent="-33993142" eaLnBrk="0"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8294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24417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65890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>
                <a:solidFill>
                  <a:srgbClr val="FFFFFF"/>
                </a:solidFill>
                <a:latin typeface="Book Antiqua" charset="0"/>
                <a:cs typeface="Arial Unicode MS" charset="0"/>
              </a:rPr>
              <a:t>Alexander Schmah - Hard Probes 2015</a:t>
            </a:r>
          </a:p>
        </p:txBody>
      </p:sp>
      <p:sp>
        <p:nvSpPr>
          <p:cNvPr id="3892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4407868" indent="-33993142"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8294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24417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65890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fld id="{58377927-DDC4-B44F-9834-AE8234CBE760}" type="slidenum">
              <a:rPr lang="en-US" sz="1600">
                <a:solidFill>
                  <a:srgbClr val="FFFFFF"/>
                </a:solidFill>
                <a:latin typeface="Book Antiqua" charset="0"/>
                <a:cs typeface="Arial Unicode MS" charset="0"/>
              </a:rPr>
              <a:pPr eaLnBrk="1"/>
              <a:t>17</a:t>
            </a:fld>
            <a:endParaRPr lang="en-US" sz="1600">
              <a:solidFill>
                <a:srgbClr val="FFFFFF"/>
              </a:solidFill>
              <a:latin typeface="Book Antiqua" charset="0"/>
              <a:cs typeface="Arial Unicode MS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52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Secondary scattering off the QGP: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jet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99069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142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Observable: semi-inclusive </a:t>
            </a:r>
            <a:r>
              <a:rPr lang="en-US" dirty="0" err="1"/>
              <a:t>h+jet</a:t>
            </a:r>
            <a:r>
              <a:rPr lang="en-US" dirty="0"/>
              <a:t> correlation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10800000">
            <a:off x="233928" y="1183728"/>
            <a:ext cx="2520927" cy="2678311"/>
            <a:chOff x="174295" y="1007682"/>
            <a:chExt cx="3618420" cy="357583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8" t="9280" r="27443" b="9509"/>
            <a:stretch>
              <a:fillRect/>
            </a:stretch>
          </p:blipFill>
          <p:spPr bwMode="auto">
            <a:xfrm>
              <a:off x="174295" y="1007682"/>
              <a:ext cx="3618420" cy="357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" name="Line 2"/>
            <p:cNvSpPr>
              <a:spLocks noChangeShapeType="1"/>
            </p:cNvSpPr>
            <p:nvPr/>
          </p:nvSpPr>
          <p:spPr bwMode="auto">
            <a:xfrm flipH="1">
              <a:off x="458065" y="3014410"/>
              <a:ext cx="1610427" cy="1468338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 flipV="1">
              <a:off x="2067053" y="1699746"/>
              <a:ext cx="48976" cy="1313225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2067051" y="3011532"/>
              <a:ext cx="1381395" cy="38868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967985" y="1924674"/>
              <a:ext cx="2234144" cy="212908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63 w 21600"/>
                <a:gd name="T13" fmla="*/ 3163 h 21600"/>
                <a:gd name="T14" fmla="*/ 18437 w 21600"/>
                <a:gd name="T15" fmla="*/ 184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42" y="9"/>
                  </a:moveTo>
                  <a:cubicBezTo>
                    <a:pt x="17030" y="246"/>
                    <a:pt x="21600" y="5007"/>
                    <a:pt x="21600" y="10800"/>
                  </a:cubicBezTo>
                  <a:cubicBezTo>
                    <a:pt x="21600" y="10901"/>
                    <a:pt x="21598" y="11002"/>
                    <a:pt x="21595" y="11103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280099">
                <a:alpha val="45097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 rot="10800000">
              <a:off x="1044573" y="4019419"/>
              <a:ext cx="815297" cy="52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40820" rIns="81639" bIns="40820"/>
            <a:lstStyle>
              <a:lvl1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Book Antiqua" charset="0"/>
                </a:rPr>
                <a:t>Trigger </a:t>
              </a:r>
            </a:p>
            <a:p>
              <a:pPr eaLnBrk="1">
                <a:lnSpc>
                  <a:spcPct val="100000"/>
                </a:lnSpc>
              </a:pPr>
              <a:r>
                <a:rPr lang="en-US" sz="1500" dirty="0" smtClean="0">
                  <a:solidFill>
                    <a:srgbClr val="FFFFFF"/>
                  </a:solidFill>
                  <a:latin typeface="Book Antiqua" charset="0"/>
                </a:rPr>
                <a:t>hadron</a:t>
              </a:r>
              <a:endParaRPr lang="en-US" sz="1500" dirty="0">
                <a:solidFill>
                  <a:srgbClr val="FFFFFF"/>
                </a:solidFill>
                <a:latin typeface="Book Antiqua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 rot="10800000">
              <a:off x="2437409" y="2392149"/>
              <a:ext cx="1103387" cy="52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40820" rIns="81639" bIns="40820"/>
            <a:lstStyle>
              <a:lvl1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Book Antiqua" charset="0"/>
                </a:rPr>
                <a:t>Recoil </a:t>
              </a:r>
              <a:r>
                <a:rPr lang="en-US" sz="1500" dirty="0" smtClean="0">
                  <a:solidFill>
                    <a:srgbClr val="FFFFFF"/>
                  </a:solidFill>
                  <a:latin typeface="Book Antiqua" charset="0"/>
                </a:rPr>
                <a:t>jet</a:t>
              </a:r>
              <a:endParaRPr lang="en-US" sz="1500" dirty="0">
                <a:solidFill>
                  <a:srgbClr val="FFFFFF"/>
                </a:solidFill>
                <a:latin typeface="Book Antiqua" charset="0"/>
              </a:endParaRPr>
            </a:p>
            <a:p>
              <a:pPr eaLnBrk="1">
                <a:lnSpc>
                  <a:spcPct val="100000"/>
                </a:lnSpc>
              </a:pPr>
              <a:r>
                <a:rPr lang="en-US" sz="1500" dirty="0" smtClean="0">
                  <a:solidFill>
                    <a:srgbClr val="FFFFFF"/>
                  </a:solidFill>
                  <a:latin typeface="Book Antiqua" charset="0"/>
                </a:rPr>
                <a:t>acceptance</a:t>
              </a:r>
              <a:endParaRPr lang="en-US" sz="1500" dirty="0">
                <a:solidFill>
                  <a:srgbClr val="FFFFFF"/>
                </a:solidFill>
                <a:latin typeface="Book Antiqua" charset="0"/>
              </a:endParaRPr>
            </a:p>
          </p:txBody>
        </p:sp>
      </p:grp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106764" y="628142"/>
            <a:ext cx="6926521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 dirty="0" smtClean="0">
                <a:latin typeface="Times New Roman"/>
                <a:cs typeface="Times New Roman"/>
              </a:rPr>
              <a:t>Trigger-normalized yield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dirty="0" smtClean="0">
                <a:latin typeface="Times New Roman"/>
                <a:cs typeface="Times New Roman"/>
              </a:rPr>
              <a:t>jets </a:t>
            </a:r>
            <a:r>
              <a:rPr lang="en-US" sz="1800" dirty="0">
                <a:latin typeface="Times New Roman"/>
                <a:cs typeface="Times New Roman"/>
              </a:rPr>
              <a:t>recoiling from a </a:t>
            </a:r>
            <a:r>
              <a:rPr lang="en-US" sz="1800" dirty="0" smtClean="0">
                <a:latin typeface="Times New Roman"/>
                <a:cs typeface="Times New Roman"/>
              </a:rPr>
              <a:t>high </a:t>
            </a:r>
            <a:r>
              <a:rPr lang="en-US" sz="1800" dirty="0" err="1">
                <a:latin typeface="Times New Roman"/>
                <a:cs typeface="Times New Roman"/>
              </a:rPr>
              <a:t>p</a:t>
            </a:r>
            <a:r>
              <a:rPr lang="en-US" sz="1800" baseline="-25000" dirty="0" err="1">
                <a:latin typeface="Times New Roman"/>
                <a:cs typeface="Times New Roman"/>
              </a:rPr>
              <a:t>T</a:t>
            </a:r>
            <a:r>
              <a:rPr lang="en-US" sz="1800" dirty="0">
                <a:latin typeface="Times New Roman"/>
                <a:cs typeface="Times New Roman"/>
              </a:rPr>
              <a:t> hadron trigger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0063" y="1825775"/>
            <a:ext cx="1078016" cy="360755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 dirty="0">
                <a:solidFill>
                  <a:srgbClr val="008000"/>
                </a:solidFill>
                <a:latin typeface="Times New Roman"/>
                <a:cs typeface="Times New Roman"/>
              </a:rPr>
              <a:t>Measured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2533" y="1821267"/>
            <a:ext cx="2052641" cy="360755"/>
          </a:xfrm>
          <a:prstGeom prst="rect">
            <a:avLst/>
          </a:prstGeom>
          <a:noFill/>
          <a:ln>
            <a:noFill/>
          </a:ln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 dirty="0">
                <a:solidFill>
                  <a:srgbClr val="000090"/>
                </a:solidFill>
                <a:latin typeface="Times New Roman"/>
                <a:cs typeface="Times New Roman"/>
              </a:rPr>
              <a:t>Calculable </a:t>
            </a:r>
            <a:r>
              <a:rPr lang="en-US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in </a:t>
            </a:r>
            <a:r>
              <a:rPr lang="en-US" sz="18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pQCD</a:t>
            </a:r>
            <a:endParaRPr lang="en-US" sz="18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19" y="4465145"/>
            <a:ext cx="2488298" cy="18532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24200" y="2569377"/>
            <a:ext cx="5677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Semi-inclusive: event selection only requires trigger hadron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experimentally </a:t>
            </a:r>
            <a:r>
              <a:rPr lang="en-US" dirty="0">
                <a:latin typeface="Times New Roman"/>
                <a:cs typeface="Times New Roman"/>
              </a:rPr>
              <a:t>clean; </a:t>
            </a:r>
            <a:r>
              <a:rPr lang="en-US" dirty="0" smtClean="0">
                <a:latin typeface="Times New Roman"/>
                <a:cs typeface="Times New Roman"/>
              </a:rPr>
              <a:t>trigger bias theoretically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calculable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Count all recoil jet candidates: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uncorrelated background corrected at level of ensemble-averaged distributions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j</a:t>
            </a:r>
            <a:r>
              <a:rPr lang="en-US" dirty="0" smtClean="0">
                <a:latin typeface="Times New Roman"/>
                <a:cs typeface="Times New Roman"/>
              </a:rPr>
              <a:t>et </a:t>
            </a:r>
            <a:r>
              <a:rPr lang="en-US" dirty="0">
                <a:latin typeface="Times New Roman"/>
                <a:cs typeface="Times New Roman"/>
              </a:rPr>
              <a:t>selection does not impose fragmentation </a:t>
            </a:r>
            <a:r>
              <a:rPr lang="en-US" dirty="0" smtClean="0">
                <a:latin typeface="Times New Roman"/>
                <a:cs typeface="Times New Roman"/>
              </a:rPr>
              <a:t>bias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90" y="1187116"/>
            <a:ext cx="4290664" cy="6367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64937" y="5401177"/>
            <a:ext cx="5994963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Expected geometric bias: surface, not tangential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Large path length for recoil 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Model studies: T. </a:t>
            </a:r>
            <a:r>
              <a:rPr lang="en-US" sz="1400" dirty="0" err="1" smtClean="0">
                <a:latin typeface="Times New Roman"/>
                <a:cs typeface="Times New Roman"/>
              </a:rPr>
              <a:t>Renk</a:t>
            </a:r>
            <a:r>
              <a:rPr lang="en-US" sz="1400" dirty="0" smtClean="0">
                <a:latin typeface="Times New Roman"/>
                <a:cs typeface="Times New Roman"/>
              </a:rPr>
              <a:t>, PRC74, 024903; H. Zhang et al., PRL98 212301</a:t>
            </a:r>
            <a:r>
              <a:rPr lang="en-US" sz="1400" dirty="0">
                <a:latin typeface="Times New Roman"/>
                <a:cs typeface="Times New Roman"/>
              </a:rPr>
              <a:t>;</a:t>
            </a:r>
            <a:r>
              <a:rPr lang="en-US" sz="1400" dirty="0" smtClean="0">
                <a:latin typeface="Times New Roman"/>
                <a:cs typeface="Times New Roman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209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983" y="1"/>
            <a:ext cx="7424048" cy="410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details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2285" y="410199"/>
            <a:ext cx="85632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Dataset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Year 2011 data: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Au+Au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√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=200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Minbias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trigger; 500M events after cuts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Offline centrality selection </a:t>
            </a:r>
            <a:r>
              <a:rPr lang="en-US" sz="1400" dirty="0">
                <a:latin typeface="Times New Roman"/>
                <a:cs typeface="Times New Roman"/>
              </a:rPr>
              <a:t>0-10%, 60-80</a:t>
            </a:r>
            <a:r>
              <a:rPr lang="en-US" sz="1400" dirty="0" smtClean="0">
                <a:latin typeface="Times New Roman"/>
                <a:cs typeface="Times New Roman"/>
              </a:rPr>
              <a:t>%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(mid-rapidity raw multiplicity)</a:t>
            </a:r>
          </a:p>
          <a:p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Charged jet reconstruction</a:t>
            </a:r>
          </a:p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Charged tracks: 0.2&lt;</a:t>
            </a:r>
            <a:r>
              <a:rPr lang="en-US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T</a:t>
            </a:r>
            <a:r>
              <a:rPr lang="en-US" baseline="30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track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&lt;30 </a:t>
            </a:r>
            <a:r>
              <a:rPr lang="en-US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GeV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/c</a:t>
            </a:r>
          </a:p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Algorithm: anti-</a:t>
            </a:r>
            <a:r>
              <a:rPr lang="en-US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k</a:t>
            </a:r>
            <a:r>
              <a:rPr lang="en-US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, R=0.2, 0.3, 0.4, 0.5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Jet centroid: </a:t>
            </a:r>
            <a:r>
              <a:rPr lang="en-US" sz="1400" dirty="0">
                <a:latin typeface="Times New Roman"/>
                <a:cs typeface="Times New Roman"/>
              </a:rPr>
              <a:t>|</a:t>
            </a:r>
            <a:r>
              <a:rPr lang="en-US" sz="1400" dirty="0" err="1" smtClean="0">
                <a:latin typeface="Symbol" charset="2"/>
                <a:cs typeface="Symbol" charset="2"/>
              </a:rPr>
              <a:t>h</a:t>
            </a:r>
            <a:r>
              <a:rPr lang="en-US" sz="1400" baseline="30000" dirty="0" err="1" smtClean="0">
                <a:latin typeface="Times New Roman"/>
                <a:cs typeface="Times New Roman"/>
              </a:rPr>
              <a:t>jet</a:t>
            </a:r>
            <a:r>
              <a:rPr lang="en-US" sz="1400" dirty="0" smtClean="0">
                <a:latin typeface="Times New Roman"/>
                <a:cs typeface="Times New Roman"/>
              </a:rPr>
              <a:t>|</a:t>
            </a:r>
            <a:r>
              <a:rPr lang="en-US" sz="1400" dirty="0">
                <a:latin typeface="Times New Roman"/>
                <a:cs typeface="Times New Roman"/>
              </a:rPr>
              <a:t>&lt;</a:t>
            </a:r>
            <a:r>
              <a:rPr lang="en-US" sz="1400" dirty="0" smtClean="0">
                <a:latin typeface="Times New Roman"/>
                <a:cs typeface="Times New Roman"/>
              </a:rPr>
              <a:t>1.0 – R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Recoil jet centroid acceptance: [</a:t>
            </a:r>
            <a:r>
              <a:rPr lang="en-US" sz="1400" dirty="0">
                <a:solidFill>
                  <a:srgbClr val="000000"/>
                </a:solidFill>
                <a:latin typeface="Symbol" charset="2"/>
                <a:cs typeface="Symbol" charset="2"/>
              </a:rPr>
              <a:t>p-p/4, </a:t>
            </a:r>
            <a:r>
              <a:rPr lang="en-US" sz="14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p+p</a:t>
            </a:r>
            <a:r>
              <a:rPr lang="en-US" sz="1400" dirty="0">
                <a:solidFill>
                  <a:srgbClr val="000000"/>
                </a:solidFill>
                <a:latin typeface="Symbol" charset="2"/>
                <a:cs typeface="Symbol" charset="2"/>
              </a:rPr>
              <a:t>/4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]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 rot="10800000">
            <a:off x="6448333" y="1676723"/>
            <a:ext cx="2520927" cy="2650431"/>
            <a:chOff x="174295" y="1007682"/>
            <a:chExt cx="3618420" cy="3575834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8" t="9280" r="27443" b="9509"/>
            <a:stretch>
              <a:fillRect/>
            </a:stretch>
          </p:blipFill>
          <p:spPr bwMode="auto">
            <a:xfrm>
              <a:off x="174295" y="1007682"/>
              <a:ext cx="3618420" cy="357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Line 2"/>
            <p:cNvSpPr>
              <a:spLocks noChangeShapeType="1"/>
            </p:cNvSpPr>
            <p:nvPr/>
          </p:nvSpPr>
          <p:spPr bwMode="auto">
            <a:xfrm flipH="1">
              <a:off x="458065" y="3014410"/>
              <a:ext cx="1610427" cy="1468338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 flipV="1">
              <a:off x="2067052" y="1766657"/>
              <a:ext cx="48977" cy="1246315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2067051" y="3011532"/>
              <a:ext cx="1381395" cy="38868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967985" y="1924674"/>
              <a:ext cx="2234144" cy="212908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63 w 21600"/>
                <a:gd name="T13" fmla="*/ 3163 h 21600"/>
                <a:gd name="T14" fmla="*/ 18437 w 21600"/>
                <a:gd name="T15" fmla="*/ 184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42" y="9"/>
                  </a:moveTo>
                  <a:cubicBezTo>
                    <a:pt x="17030" y="246"/>
                    <a:pt x="21600" y="5007"/>
                    <a:pt x="21600" y="10800"/>
                  </a:cubicBezTo>
                  <a:cubicBezTo>
                    <a:pt x="21600" y="10901"/>
                    <a:pt x="21598" y="11002"/>
                    <a:pt x="21595" y="11103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280099">
                <a:alpha val="45097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 rot="10800000">
              <a:off x="1044573" y="4019419"/>
              <a:ext cx="815297" cy="52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40820" rIns="81639" bIns="40820"/>
            <a:lstStyle>
              <a:lvl1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Book Antiqua" charset="0"/>
                </a:rPr>
                <a:t>Trigger </a:t>
              </a:r>
            </a:p>
            <a:p>
              <a:pPr eaLnBrk="1">
                <a:lnSpc>
                  <a:spcPct val="100000"/>
                </a:lnSpc>
              </a:pPr>
              <a:r>
                <a:rPr lang="en-US" sz="1500" dirty="0" smtClean="0">
                  <a:solidFill>
                    <a:srgbClr val="FFFFFF"/>
                  </a:solidFill>
                  <a:latin typeface="Book Antiqua" charset="0"/>
                </a:rPr>
                <a:t>hadron</a:t>
              </a:r>
              <a:endParaRPr lang="en-US" sz="1500" dirty="0">
                <a:solidFill>
                  <a:srgbClr val="FFFFFF"/>
                </a:solidFill>
                <a:latin typeface="Book Antiqua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 rot="10800000">
              <a:off x="2437409" y="2392149"/>
              <a:ext cx="1103387" cy="52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40820" rIns="81639" bIns="40820"/>
            <a:lstStyle>
              <a:lvl1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Book Antiqua" charset="0"/>
                </a:rPr>
                <a:t>Recoil </a:t>
              </a:r>
              <a:r>
                <a:rPr lang="en-US" sz="1500" dirty="0" smtClean="0">
                  <a:solidFill>
                    <a:srgbClr val="FFFFFF"/>
                  </a:solidFill>
                  <a:latin typeface="Book Antiqua" charset="0"/>
                </a:rPr>
                <a:t>jet</a:t>
              </a:r>
              <a:endParaRPr lang="en-US" sz="1500" dirty="0">
                <a:solidFill>
                  <a:srgbClr val="FFFFFF"/>
                </a:solidFill>
                <a:latin typeface="Book Antiqua" charset="0"/>
              </a:endParaRPr>
            </a:p>
            <a:p>
              <a:pPr eaLnBrk="1">
                <a:lnSpc>
                  <a:spcPct val="100000"/>
                </a:lnSpc>
              </a:pPr>
              <a:r>
                <a:rPr lang="en-US" sz="1500" dirty="0" smtClean="0">
                  <a:solidFill>
                    <a:srgbClr val="FFFFFF"/>
                  </a:solidFill>
                  <a:latin typeface="Book Antiqua" charset="0"/>
                </a:rPr>
                <a:t>acceptance</a:t>
              </a:r>
              <a:endParaRPr lang="en-US" sz="1500" dirty="0">
                <a:solidFill>
                  <a:srgbClr val="FFFFFF"/>
                </a:solidFill>
                <a:latin typeface="Book Antiqua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7379" y="3166368"/>
            <a:ext cx="5853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Hadron trigger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Charged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particle,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9&lt;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&lt;30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GeV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/c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Inclusive selection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choose one trigger particle without regard to rest of event </a:t>
            </a:r>
            <a:r>
              <a:rPr lang="en-US" sz="14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trigger may not be highest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140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track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8927" y="4445480"/>
            <a:ext cx="8144017" cy="1908215"/>
            <a:chOff x="280014" y="5575266"/>
            <a:chExt cx="8144017" cy="1908215"/>
          </a:xfrm>
        </p:grpSpPr>
        <p:sp>
          <p:nvSpPr>
            <p:cNvPr id="16" name="TextBox 15"/>
            <p:cNvSpPr txBox="1"/>
            <p:nvPr/>
          </p:nvSpPr>
          <p:spPr>
            <a:xfrm>
              <a:off x="280014" y="5575266"/>
              <a:ext cx="8144017" cy="19082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/>
                  <a:cs typeface="Times New Roman"/>
                </a:rPr>
                <a:t>Uncorrelated background measured via mixed events (new method)</a:t>
              </a:r>
            </a:p>
            <a:p>
              <a:endParaRPr lang="en-US" b="1" dirty="0">
                <a:solidFill>
                  <a:srgbClr val="660066"/>
                </a:solidFill>
                <a:latin typeface="Times New Roman"/>
                <a:cs typeface="Times New Roman"/>
              </a:endParaRPr>
            </a:p>
            <a:p>
              <a:r>
                <a:rPr lang="en-US" b="1" dirty="0" smtClean="0">
                  <a:solidFill>
                    <a:srgbClr val="660066"/>
                  </a:solidFill>
                  <a:latin typeface="Times New Roman"/>
                  <a:cs typeface="Times New Roman"/>
                </a:rPr>
                <a:t>Correction for </a:t>
              </a:r>
              <a:r>
                <a:rPr lang="en-US" b="1" dirty="0">
                  <a:solidFill>
                    <a:srgbClr val="660066"/>
                  </a:solidFill>
                  <a:latin typeface="Book Antiqua" charset="0"/>
                  <a:cs typeface="Book Antiqua" charset="0"/>
                </a:rPr>
                <a:t>background fluctuations and instrumental </a:t>
              </a:r>
              <a:r>
                <a:rPr lang="en-US" b="1" dirty="0" smtClean="0">
                  <a:solidFill>
                    <a:srgbClr val="660066"/>
                  </a:solidFill>
                  <a:latin typeface="Book Antiqua" charset="0"/>
                  <a:cs typeface="Book Antiqua" charset="0"/>
                </a:rPr>
                <a:t>effects</a:t>
              </a:r>
              <a:endParaRPr lang="en-US" b="1" dirty="0">
                <a:solidFill>
                  <a:srgbClr val="660066"/>
                </a:solidFill>
                <a:latin typeface="Book Antiqua" charset="0"/>
                <a:cs typeface="Book Antiqua" charset="0"/>
              </a:endParaRPr>
            </a:p>
            <a:p>
              <a:pPr marL="742950" lvl="1" indent="-285750">
                <a:buFont typeface="Arial"/>
                <a:buChar char="•"/>
              </a:pPr>
              <a:r>
                <a:rPr lang="en-US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Event-wise pedestal shift </a:t>
              </a:r>
              <a:r>
                <a:rPr lang="en-US" sz="14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r</a:t>
              </a:r>
              <a:r>
                <a:rPr lang="en-US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*A (</a:t>
              </a:r>
              <a:r>
                <a:rPr lang="en-US" sz="1400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Fastjet</a:t>
              </a:r>
              <a:r>
                <a:rPr lang="en-US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prescription)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Unfolding of ensemble averaged distribution</a:t>
              </a:r>
            </a:p>
            <a:p>
              <a:endParaRPr lang="en-US" b="1" dirty="0" smtClean="0">
                <a:solidFill>
                  <a:srgbClr val="660066"/>
                </a:solidFill>
                <a:latin typeface="Times New Roman"/>
                <a:cs typeface="Times New Roman"/>
              </a:endParaRPr>
            </a:p>
            <a:p>
              <a:r>
                <a:rPr lang="en-US" b="1" dirty="0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Corrected </a:t>
              </a:r>
              <a:r>
                <a:rPr lang="en-US" b="1" dirty="0" err="1">
                  <a:solidFill>
                    <a:schemeClr val="accent2"/>
                  </a:solidFill>
                  <a:latin typeface="Times New Roman"/>
                  <a:cs typeface="Times New Roman"/>
                </a:rPr>
                <a:t>p</a:t>
              </a:r>
              <a:r>
                <a:rPr lang="en-US" b="1" baseline="-25000" dirty="0" err="1">
                  <a:solidFill>
                    <a:schemeClr val="accent2"/>
                  </a:solidFill>
                  <a:latin typeface="Times New Roman"/>
                  <a:cs typeface="Times New Roman"/>
                </a:rPr>
                <a:t>T</a:t>
              </a:r>
              <a:r>
                <a:rPr lang="en-US" b="1" baseline="30000" dirty="0" err="1">
                  <a:solidFill>
                    <a:schemeClr val="accent2"/>
                  </a:solidFill>
                  <a:latin typeface="Times New Roman"/>
                  <a:cs typeface="Times New Roman"/>
                </a:rPr>
                <a:t>jet</a:t>
              </a:r>
              <a:r>
                <a:rPr lang="en-US" b="1" baseline="30000" dirty="0">
                  <a:solidFill>
                    <a:schemeClr val="accent2"/>
                  </a:solidFill>
                  <a:latin typeface="Times New Roman"/>
                  <a:cs typeface="Times New Roman"/>
                </a:rPr>
                <a:t> </a:t>
              </a:r>
              <a:r>
                <a:rPr lang="en-US" b="1" dirty="0">
                  <a:solidFill>
                    <a:schemeClr val="accent2"/>
                  </a:solidFill>
                  <a:latin typeface="Times New Roman"/>
                  <a:cs typeface="Times New Roman"/>
                </a:rPr>
                <a:t>&gt; </a:t>
              </a:r>
              <a:r>
                <a:rPr lang="en-US" b="1" dirty="0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0</a:t>
              </a:r>
              <a:endParaRPr lang="en-US" b="1" dirty="0">
                <a:solidFill>
                  <a:schemeClr val="accent2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4827431" y="6470880"/>
              <a:ext cx="171607" cy="338554"/>
            </a:xfrm>
            <a:prstGeom prst="righ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95222" y="6470880"/>
              <a:ext cx="18646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Procedures are coupled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76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072" y="43782"/>
            <a:ext cx="5460812" cy="5103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Recoil jet spectrum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A_Jet_raw_R03_C0_10_norm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67" y="2132700"/>
            <a:ext cx="3433276" cy="405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42952" y="1948034"/>
            <a:ext cx="169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Central </a:t>
            </a:r>
            <a:r>
              <a:rPr lang="en-US" i="1" dirty="0" err="1" smtClean="0">
                <a:latin typeface="Times New Roman"/>
                <a:cs typeface="Times New Roman"/>
              </a:rPr>
              <a:t>Au+Au</a:t>
            </a:r>
            <a:endParaRPr lang="en-US" i="1" dirty="0" smtClean="0">
              <a:latin typeface="Times New Roman"/>
              <a:cs typeface="Times New Roman"/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788294"/>
            <a:ext cx="3162300" cy="43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10" descr="A_Jet_raw_R03_C60_80_norm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58" y="2072962"/>
            <a:ext cx="3526002" cy="416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6094010" y="1892584"/>
            <a:ext cx="1964304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 i="1" dirty="0" smtClean="0">
                <a:latin typeface="Book Antiqua" charset="0"/>
                <a:cs typeface="Book Antiqua" charset="0"/>
              </a:rPr>
              <a:t>Peripheral </a:t>
            </a:r>
            <a:r>
              <a:rPr lang="en-US" sz="1800" i="1" dirty="0" err="1" smtClean="0">
                <a:latin typeface="Book Antiqua" charset="0"/>
                <a:cs typeface="Book Antiqua" charset="0"/>
              </a:rPr>
              <a:t>Au+Au</a:t>
            </a:r>
            <a:endParaRPr lang="en-US" sz="1800" i="1" dirty="0">
              <a:latin typeface="Book Antiqua" charset="0"/>
              <a:cs typeface="Book Antiqua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 rot="10800000">
            <a:off x="6728322" y="169621"/>
            <a:ext cx="1943783" cy="1641341"/>
            <a:chOff x="174295" y="1007682"/>
            <a:chExt cx="3687758" cy="3575834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8" t="9280" r="27443" b="9509"/>
            <a:stretch>
              <a:fillRect/>
            </a:stretch>
          </p:blipFill>
          <p:spPr bwMode="auto">
            <a:xfrm>
              <a:off x="174295" y="1007682"/>
              <a:ext cx="3618420" cy="357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" name="Line 2"/>
            <p:cNvSpPr>
              <a:spLocks noChangeShapeType="1"/>
            </p:cNvSpPr>
            <p:nvPr/>
          </p:nvSpPr>
          <p:spPr bwMode="auto">
            <a:xfrm flipH="1">
              <a:off x="458065" y="3014410"/>
              <a:ext cx="1610427" cy="1468338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0" name="Line 3"/>
            <p:cNvSpPr>
              <a:spLocks noChangeShapeType="1"/>
            </p:cNvSpPr>
            <p:nvPr/>
          </p:nvSpPr>
          <p:spPr bwMode="auto">
            <a:xfrm flipV="1">
              <a:off x="2067052" y="1403559"/>
              <a:ext cx="48975" cy="1609413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2067051" y="3011532"/>
              <a:ext cx="1381395" cy="38868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967985" y="1924674"/>
              <a:ext cx="2234144" cy="212908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63 w 21600"/>
                <a:gd name="T13" fmla="*/ 3163 h 21600"/>
                <a:gd name="T14" fmla="*/ 18437 w 21600"/>
                <a:gd name="T15" fmla="*/ 184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42" y="9"/>
                  </a:moveTo>
                  <a:cubicBezTo>
                    <a:pt x="17030" y="246"/>
                    <a:pt x="21600" y="5007"/>
                    <a:pt x="21600" y="10800"/>
                  </a:cubicBezTo>
                  <a:cubicBezTo>
                    <a:pt x="21600" y="10901"/>
                    <a:pt x="21598" y="11002"/>
                    <a:pt x="21595" y="11103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280099">
                <a:alpha val="45097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 rot="10800000">
              <a:off x="1044573" y="4019419"/>
              <a:ext cx="815297" cy="52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40820" rIns="81639" bIns="40820"/>
            <a:lstStyle>
              <a:lvl1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Book Antiqua" charset="0"/>
                </a:rPr>
                <a:t>Trigger </a:t>
              </a:r>
            </a:p>
            <a:p>
              <a:pPr eaLnBrk="1">
                <a:lnSpc>
                  <a:spcPct val="100000"/>
                </a:lnSpc>
              </a:pPr>
              <a:r>
                <a:rPr lang="en-US" sz="1500" dirty="0" smtClean="0">
                  <a:solidFill>
                    <a:srgbClr val="FFFFFF"/>
                  </a:solidFill>
                  <a:latin typeface="Book Antiqua" charset="0"/>
                </a:rPr>
                <a:t>hadron</a:t>
              </a:r>
              <a:endParaRPr lang="en-US" sz="1500" dirty="0">
                <a:solidFill>
                  <a:srgbClr val="FFFFFF"/>
                </a:solidFill>
                <a:latin typeface="Book Antiqua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 rot="10800000">
              <a:off x="2758666" y="2238437"/>
              <a:ext cx="1103387" cy="52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40820" rIns="81639" bIns="40820"/>
            <a:lstStyle>
              <a:lvl1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Book Antiqua" charset="0"/>
                </a:rPr>
                <a:t>Recoil </a:t>
              </a:r>
              <a:r>
                <a:rPr lang="en-US" sz="1500" dirty="0" smtClean="0">
                  <a:solidFill>
                    <a:srgbClr val="FFFFFF"/>
                  </a:solidFill>
                  <a:latin typeface="Book Antiqua" charset="0"/>
                </a:rPr>
                <a:t>jet</a:t>
              </a:r>
              <a:r>
                <a:rPr lang="en-US" sz="1500" dirty="0">
                  <a:solidFill>
                    <a:srgbClr val="FFFFFF"/>
                  </a:solidFill>
                  <a:latin typeface="Book Antiqua" charset="0"/>
                </a:rPr>
                <a:t>s</a:t>
              </a:r>
            </a:p>
          </p:txBody>
        </p:sp>
      </p:grpSp>
      <p:sp>
        <p:nvSpPr>
          <p:cNvPr id="25" name="TextBox 24"/>
          <p:cNvSpPr txBox="1"/>
          <p:nvPr/>
        </p:nvSpPr>
        <p:spPr bwMode="auto">
          <a:xfrm>
            <a:off x="1091434" y="6189466"/>
            <a:ext cx="72278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600" dirty="0" smtClean="0">
                <a:solidFill>
                  <a:srgbClr val="000000"/>
                </a:solidFill>
                <a:latin typeface="Book Antiqua" charset="0"/>
                <a:cs typeface="Book Antiqua" charset="0"/>
                <a:sym typeface="Wingdings" charset="0"/>
              </a:rPr>
              <a:t>Mixed </a:t>
            </a:r>
            <a:r>
              <a:rPr lang="en-US" sz="1600" dirty="0">
                <a:solidFill>
                  <a:srgbClr val="000000"/>
                </a:solidFill>
                <a:latin typeface="Book Antiqua" charset="0"/>
                <a:cs typeface="Book Antiqua" charset="0"/>
                <a:sym typeface="Wingdings" charset="0"/>
              </a:rPr>
              <a:t>event </a:t>
            </a:r>
            <a:r>
              <a:rPr lang="en-US" sz="1600" dirty="0" smtClean="0">
                <a:solidFill>
                  <a:srgbClr val="000000"/>
                </a:solidFill>
                <a:latin typeface="Book Antiqua" charset="0"/>
                <a:cs typeface="Book Antiqua" charset="0"/>
                <a:sym typeface="Wingdings" charset="0"/>
              </a:rPr>
              <a:t>distribution is good description of  </a:t>
            </a:r>
            <a:r>
              <a:rPr lang="en-US" sz="1600" dirty="0">
                <a:solidFill>
                  <a:srgbClr val="000000"/>
                </a:solidFill>
                <a:latin typeface="Book Antiqua" charset="0"/>
                <a:cs typeface="Book Antiqua" charset="0"/>
                <a:sym typeface="Wingdings" charset="0"/>
              </a:rPr>
              <a:t>c</a:t>
            </a:r>
            <a:r>
              <a:rPr lang="en-US" sz="1600" dirty="0" smtClean="0">
                <a:solidFill>
                  <a:srgbClr val="000000"/>
                </a:solidFill>
                <a:latin typeface="Book Antiqua" charset="0"/>
                <a:cs typeface="Book Antiqua" charset="0"/>
              </a:rPr>
              <a:t>ombinatorial </a:t>
            </a:r>
            <a:r>
              <a:rPr lang="en-US" sz="1600" dirty="0">
                <a:solidFill>
                  <a:srgbClr val="000000"/>
                </a:solidFill>
                <a:latin typeface="Book Antiqua" charset="0"/>
                <a:cs typeface="Book Antiqua" charset="0"/>
              </a:rPr>
              <a:t>jet </a:t>
            </a:r>
            <a:r>
              <a:rPr lang="en-US" sz="1600" dirty="0" smtClean="0">
                <a:solidFill>
                  <a:srgbClr val="000000"/>
                </a:solidFill>
                <a:latin typeface="Book Antiqua" charset="0"/>
                <a:cs typeface="Book Antiqua" charset="0"/>
              </a:rPr>
              <a:t>background</a:t>
            </a:r>
            <a:endParaRPr lang="en-US" sz="1600" dirty="0">
              <a:solidFill>
                <a:srgbClr val="000000"/>
              </a:solidFill>
              <a:latin typeface="Book Antiqua" charset="0"/>
              <a:cs typeface="Book Antiqua" charset="0"/>
            </a:endParaRPr>
          </a:p>
        </p:txBody>
      </p: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3164929" y="3399709"/>
            <a:ext cx="526195" cy="199119"/>
            <a:chOff x="626883" y="5535542"/>
            <a:chExt cx="1092388" cy="388768"/>
          </a:xfrm>
        </p:grpSpPr>
        <p:pic>
          <p:nvPicPr>
            <p:cNvPr id="27" name="Star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8" name="Shape 127"/>
            <p:cNvSpPr>
              <a:spLocks noChangeArrowheads="1"/>
            </p:cNvSpPr>
            <p:nvPr/>
          </p:nvSpPr>
          <p:spPr bwMode="auto">
            <a:xfrm>
              <a:off x="1040797" y="5771784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7362399" y="3387251"/>
            <a:ext cx="572474" cy="266911"/>
            <a:chOff x="626883" y="5535542"/>
            <a:chExt cx="1092388" cy="388768"/>
          </a:xfrm>
        </p:grpSpPr>
        <p:pic>
          <p:nvPicPr>
            <p:cNvPr id="30" name="Star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31" name="Shape 127"/>
            <p:cNvSpPr>
              <a:spLocks noChangeArrowheads="1"/>
            </p:cNvSpPr>
            <p:nvPr/>
          </p:nvSpPr>
          <p:spPr bwMode="auto">
            <a:xfrm>
              <a:off x="1040797" y="5771784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91434" y="1374666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r </a:t>
            </a:r>
            <a:r>
              <a:rPr lang="en-US" dirty="0" smtClean="0">
                <a:latin typeface="Times New Roman"/>
                <a:cs typeface="Times New Roman"/>
              </a:rPr>
              <a:t>=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estimated background energy density</a:t>
            </a:r>
          </a:p>
        </p:txBody>
      </p:sp>
    </p:spTree>
    <p:extLst>
      <p:ext uri="{BB962C8B-B14F-4D97-AF65-F5344CB8AC3E}">
        <p14:creationId xmlns:p14="http://schemas.microsoft.com/office/powerpoint/2010/main" val="388122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37" y="148561"/>
            <a:ext cx="6707860" cy="5103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Recoil jet spectrum: RHIC </a:t>
            </a:r>
            <a:r>
              <a:rPr lang="en-US" dirty="0" err="1" smtClean="0"/>
              <a:t>vs</a:t>
            </a:r>
            <a:r>
              <a:rPr lang="en-US" dirty="0" smtClean="0"/>
              <a:t> LHC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A_Jet_raw_R03_C0_10_norm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1" y="1381277"/>
            <a:ext cx="4210447" cy="497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191" y="3020559"/>
            <a:ext cx="4848316" cy="3572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237" y="1236967"/>
            <a:ext cx="2868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/>
                <a:cs typeface="Times New Roman"/>
              </a:rPr>
              <a:t>Central </a:t>
            </a:r>
            <a:r>
              <a:rPr lang="en-US" sz="1600" i="1" dirty="0" err="1" smtClean="0">
                <a:latin typeface="Times New Roman"/>
                <a:cs typeface="Times New Roman"/>
              </a:rPr>
              <a:t>Au+Au</a:t>
            </a:r>
            <a:r>
              <a:rPr lang="en-US" sz="1600" i="1" dirty="0" smtClean="0">
                <a:latin typeface="Times New Roman"/>
                <a:cs typeface="Times New Roman"/>
              </a:rPr>
              <a:t>, √</a:t>
            </a:r>
            <a:r>
              <a:rPr lang="en-US" sz="1600" i="1" dirty="0" err="1" smtClean="0">
                <a:latin typeface="Times New Roman"/>
                <a:cs typeface="Times New Roman"/>
              </a:rPr>
              <a:t>s</a:t>
            </a:r>
            <a:r>
              <a:rPr lang="en-US" sz="1600" i="1" baseline="-25000" dirty="0" err="1" smtClean="0">
                <a:latin typeface="Times New Roman"/>
                <a:cs typeface="Times New Roman"/>
              </a:rPr>
              <a:t>NN</a:t>
            </a:r>
            <a:r>
              <a:rPr lang="en-US" sz="1600" i="1" dirty="0" smtClean="0">
                <a:latin typeface="Times New Roman"/>
                <a:cs typeface="Times New Roman"/>
              </a:rPr>
              <a:t>=200 </a:t>
            </a:r>
            <a:r>
              <a:rPr lang="en-US" sz="1600" i="1" dirty="0" err="1" smtClean="0">
                <a:latin typeface="Times New Roman"/>
                <a:cs typeface="Times New Roman"/>
              </a:rPr>
              <a:t>GeV</a:t>
            </a:r>
            <a:endParaRPr lang="en-US" sz="1600" i="1" dirty="0" smtClean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3303" y="2398512"/>
            <a:ext cx="1499590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 New Roman"/>
                <a:cs typeface="Times New Roman"/>
              </a:rPr>
              <a:t>arXiv:1506.03984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4636" y="2104228"/>
            <a:ext cx="3966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Closely related ALICE measurement</a:t>
            </a:r>
          </a:p>
        </p:txBody>
      </p:sp>
      <p:grpSp>
        <p:nvGrpSpPr>
          <p:cNvPr id="15" name="Group 14"/>
          <p:cNvGrpSpPr/>
          <p:nvPr/>
        </p:nvGrpSpPr>
        <p:grpSpPr>
          <a:xfrm rot="10800000">
            <a:off x="6947052" y="160554"/>
            <a:ext cx="1943783" cy="1641341"/>
            <a:chOff x="174295" y="1007682"/>
            <a:chExt cx="3687758" cy="3575834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8" t="9280" r="27443" b="9509"/>
            <a:stretch>
              <a:fillRect/>
            </a:stretch>
          </p:blipFill>
          <p:spPr bwMode="auto">
            <a:xfrm>
              <a:off x="174295" y="1007682"/>
              <a:ext cx="3618420" cy="357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" name="Line 2"/>
            <p:cNvSpPr>
              <a:spLocks noChangeShapeType="1"/>
            </p:cNvSpPr>
            <p:nvPr/>
          </p:nvSpPr>
          <p:spPr bwMode="auto">
            <a:xfrm flipH="1">
              <a:off x="458065" y="3014410"/>
              <a:ext cx="1610427" cy="1468338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8" name="Line 3"/>
            <p:cNvSpPr>
              <a:spLocks noChangeShapeType="1"/>
            </p:cNvSpPr>
            <p:nvPr/>
          </p:nvSpPr>
          <p:spPr bwMode="auto">
            <a:xfrm flipV="1">
              <a:off x="2067052" y="1403559"/>
              <a:ext cx="48975" cy="1609413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2067051" y="3011532"/>
              <a:ext cx="1381395" cy="38868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967985" y="1924674"/>
              <a:ext cx="2234144" cy="212908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63 w 21600"/>
                <a:gd name="T13" fmla="*/ 3163 h 21600"/>
                <a:gd name="T14" fmla="*/ 18437 w 21600"/>
                <a:gd name="T15" fmla="*/ 184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42" y="9"/>
                  </a:moveTo>
                  <a:cubicBezTo>
                    <a:pt x="17030" y="246"/>
                    <a:pt x="21600" y="5007"/>
                    <a:pt x="21600" y="10800"/>
                  </a:cubicBezTo>
                  <a:cubicBezTo>
                    <a:pt x="21600" y="10901"/>
                    <a:pt x="21598" y="11002"/>
                    <a:pt x="21595" y="11103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280099">
                <a:alpha val="45097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 rot="10800000">
              <a:off x="1044573" y="4019419"/>
              <a:ext cx="815297" cy="52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40820" rIns="81639" bIns="40820"/>
            <a:lstStyle>
              <a:lvl1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Book Antiqua" charset="0"/>
                </a:rPr>
                <a:t>Trigger </a:t>
              </a:r>
            </a:p>
            <a:p>
              <a:pPr eaLnBrk="1">
                <a:lnSpc>
                  <a:spcPct val="100000"/>
                </a:lnSpc>
              </a:pPr>
              <a:r>
                <a:rPr lang="en-US" sz="1500" dirty="0" smtClean="0">
                  <a:solidFill>
                    <a:srgbClr val="FFFFFF"/>
                  </a:solidFill>
                  <a:latin typeface="Book Antiqua" charset="0"/>
                </a:rPr>
                <a:t>hadron</a:t>
              </a:r>
              <a:endParaRPr lang="en-US" sz="1500" dirty="0">
                <a:solidFill>
                  <a:srgbClr val="FFFFFF"/>
                </a:solidFill>
                <a:latin typeface="Book Antiqua" charset="0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 rot="10800000">
              <a:off x="2758666" y="2238437"/>
              <a:ext cx="1103387" cy="52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40820" rIns="81639" bIns="40820"/>
            <a:lstStyle>
              <a:lvl1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Book Antiqua" charset="0"/>
                </a:rPr>
                <a:t>Recoil </a:t>
              </a:r>
              <a:r>
                <a:rPr lang="en-US" sz="1500" dirty="0" smtClean="0">
                  <a:solidFill>
                    <a:srgbClr val="FFFFFF"/>
                  </a:solidFill>
                  <a:latin typeface="Book Antiqua" charset="0"/>
                </a:rPr>
                <a:t>jet</a:t>
              </a:r>
              <a:r>
                <a:rPr lang="en-US" sz="1500" dirty="0">
                  <a:solidFill>
                    <a:srgbClr val="FFFFFF"/>
                  </a:solidFill>
                  <a:latin typeface="Book Antiqua" charset="0"/>
                </a:rPr>
                <a:t>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48534" y="2809151"/>
            <a:ext cx="287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/>
                <a:cs typeface="Times New Roman"/>
              </a:rPr>
              <a:t>Central </a:t>
            </a:r>
            <a:r>
              <a:rPr lang="en-US" sz="1600" i="1" dirty="0" err="1" smtClean="0">
                <a:latin typeface="Times New Roman"/>
                <a:cs typeface="Times New Roman"/>
              </a:rPr>
              <a:t>Pb+Pb</a:t>
            </a:r>
            <a:r>
              <a:rPr lang="en-US" sz="1600" i="1" dirty="0" smtClean="0">
                <a:latin typeface="Times New Roman"/>
                <a:cs typeface="Times New Roman"/>
              </a:rPr>
              <a:t>, √</a:t>
            </a:r>
            <a:r>
              <a:rPr lang="en-US" sz="1600" i="1" dirty="0" err="1" smtClean="0">
                <a:latin typeface="Times New Roman"/>
                <a:cs typeface="Times New Roman"/>
              </a:rPr>
              <a:t>s</a:t>
            </a:r>
            <a:r>
              <a:rPr lang="en-US" sz="1600" i="1" baseline="-25000" dirty="0" err="1" smtClean="0">
                <a:latin typeface="Times New Roman"/>
                <a:cs typeface="Times New Roman"/>
              </a:rPr>
              <a:t>NN</a:t>
            </a:r>
            <a:r>
              <a:rPr lang="en-US" sz="1600" i="1" dirty="0" smtClean="0">
                <a:latin typeface="Times New Roman"/>
                <a:cs typeface="Times New Roman"/>
              </a:rPr>
              <a:t>=2.76 </a:t>
            </a:r>
            <a:r>
              <a:rPr lang="en-US" sz="1600" i="1" dirty="0" err="1">
                <a:latin typeface="Times New Roman"/>
                <a:cs typeface="Times New Roman"/>
              </a:rPr>
              <a:t>T</a:t>
            </a:r>
            <a:r>
              <a:rPr lang="en-US" sz="1600" i="1" dirty="0" err="1" smtClean="0">
                <a:latin typeface="Times New Roman"/>
                <a:cs typeface="Times New Roman"/>
              </a:rPr>
              <a:t>eV</a:t>
            </a:r>
            <a:endParaRPr lang="en-US" sz="1600" i="1" dirty="0" smtClean="0">
              <a:latin typeface="Times New Roman"/>
              <a:cs typeface="Times New Roman"/>
            </a:endParaRP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2831315" y="2852999"/>
            <a:ext cx="830787" cy="373461"/>
            <a:chOff x="626883" y="5535542"/>
            <a:chExt cx="1092388" cy="388768"/>
          </a:xfrm>
        </p:grpSpPr>
        <p:pic>
          <p:nvPicPr>
            <p:cNvPr id="25" name="Star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6" name="Shape 127"/>
            <p:cNvSpPr>
              <a:spLocks noChangeArrowheads="1"/>
            </p:cNvSpPr>
            <p:nvPr/>
          </p:nvSpPr>
          <p:spPr bwMode="auto">
            <a:xfrm>
              <a:off x="1040797" y="5771784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03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70886" y="808767"/>
            <a:ext cx="4378979" cy="4560484"/>
            <a:chOff x="4470886" y="808767"/>
            <a:chExt cx="4378979" cy="4560484"/>
          </a:xfrm>
        </p:grpSpPr>
        <p:pic>
          <p:nvPicPr>
            <p:cNvPr id="5" name="Picture 3" descr="A_Unfold_Levy_0_10_H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886" y="808767"/>
              <a:ext cx="4378979" cy="456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917740" y="3331882"/>
              <a:ext cx="829344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b">
              <a:spAutoFit/>
            </a:bodyPr>
            <a:lstStyle/>
            <a:p>
              <a:r>
                <a:rPr lang="en-US" sz="1400" dirty="0" smtClean="0">
                  <a:cs typeface="Times New Roman"/>
                </a:rPr>
                <a:t>SE-ME   </a:t>
              </a:r>
            </a:p>
          </p:txBody>
        </p:sp>
      </p:grp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342926" y="5245977"/>
            <a:ext cx="8255919" cy="1437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600" dirty="0">
                <a:solidFill>
                  <a:srgbClr val="008000"/>
                </a:solidFill>
                <a:latin typeface="Book Antiqua" charset="0"/>
                <a:cs typeface="Book Antiqua" charset="0"/>
              </a:rPr>
              <a:t>Unfolding generates large off-diagonal </a:t>
            </a:r>
            <a:r>
              <a:rPr lang="en-US" sz="1600" dirty="0" smtClean="0">
                <a:solidFill>
                  <a:srgbClr val="008000"/>
                </a:solidFill>
                <a:latin typeface="Book Antiqua" charset="0"/>
                <a:cs typeface="Book Antiqua" charset="0"/>
              </a:rPr>
              <a:t>covariance</a:t>
            </a:r>
            <a:r>
              <a:rPr lang="en-US" sz="16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olidFill>
                  <a:srgbClr val="008000"/>
                </a:solidFill>
                <a:latin typeface="Book Antiqua" charset="0"/>
                <a:cs typeface="Book Antiqua" charset="0"/>
              </a:rPr>
              <a:t> corrected distribution is </a:t>
            </a:r>
            <a:r>
              <a:rPr lang="en-US" sz="1600" dirty="0" err="1" smtClean="0">
                <a:solidFill>
                  <a:srgbClr val="008000"/>
                </a:solidFill>
                <a:latin typeface="Book Antiqua" charset="0"/>
                <a:cs typeface="Book Antiqua" charset="0"/>
              </a:rPr>
              <a:t>unbinned</a:t>
            </a:r>
            <a:r>
              <a:rPr lang="en-US" sz="1600" dirty="0" smtClean="0">
                <a:solidFill>
                  <a:srgbClr val="008000"/>
                </a:solidFill>
                <a:latin typeface="Book Antiqua" charset="0"/>
                <a:cs typeface="Book Antiqua" charset="0"/>
              </a:rPr>
              <a:t/>
            </a:r>
            <a:br>
              <a:rPr lang="en-US" sz="1600" dirty="0" smtClean="0">
                <a:solidFill>
                  <a:srgbClr val="008000"/>
                </a:solidFill>
                <a:latin typeface="Book Antiqua" charset="0"/>
                <a:cs typeface="Book Antiqua" charset="0"/>
              </a:rPr>
            </a:br>
            <a:endParaRPr lang="en-US" sz="1600" dirty="0">
              <a:solidFill>
                <a:srgbClr val="008000"/>
              </a:solidFill>
              <a:latin typeface="Book Antiqua" charset="0"/>
              <a:cs typeface="Book Antiqua" charset="0"/>
            </a:endParaRPr>
          </a:p>
          <a:p>
            <a:pPr marL="742950" lvl="1" indent="-285750" eaLnBrk="1">
              <a:buFont typeface="Arial"/>
              <a:buChar char="•"/>
            </a:pPr>
            <a:r>
              <a:rPr lang="en-US" sz="1400" dirty="0" smtClean="0">
                <a:latin typeface="Book Antiqua" charset="0"/>
                <a:cs typeface="Book Antiqua" charset="0"/>
              </a:rPr>
              <a:t>Unfolding algorithms: SVD, </a:t>
            </a:r>
            <a:r>
              <a:rPr lang="en-US" sz="1400" dirty="0">
                <a:latin typeface="Book Antiqua" charset="0"/>
                <a:cs typeface="Book Antiqua" charset="0"/>
              </a:rPr>
              <a:t>Bayesian </a:t>
            </a:r>
          </a:p>
          <a:p>
            <a:pPr marL="742950" lvl="1" indent="-285750" eaLnBrk="1">
              <a:buFont typeface="Arial"/>
              <a:buChar char="•"/>
            </a:pPr>
            <a:r>
              <a:rPr lang="en-US" sz="1400" dirty="0" smtClean="0">
                <a:latin typeface="Book Antiqua" charset="0"/>
                <a:cs typeface="Book Antiqua" charset="0"/>
              </a:rPr>
              <a:t>Systematic variations: </a:t>
            </a:r>
            <a:r>
              <a:rPr lang="en-US" sz="1400" dirty="0">
                <a:latin typeface="Book Antiqua" charset="0"/>
                <a:cs typeface="Book Antiqua" charset="0"/>
              </a:rPr>
              <a:t>p</a:t>
            </a:r>
            <a:r>
              <a:rPr lang="en-US" sz="1400" dirty="0" smtClean="0">
                <a:latin typeface="Book Antiqua" charset="0"/>
                <a:cs typeface="Book Antiqua" charset="0"/>
              </a:rPr>
              <a:t>rior, regularization, tracking efficiency, </a:t>
            </a:r>
            <a:r>
              <a:rPr lang="en-US" sz="1400" dirty="0">
                <a:latin typeface="Book Antiqua" charset="0"/>
                <a:cs typeface="Book Antiqua" charset="0"/>
              </a:rPr>
              <a:t>ME normalization</a:t>
            </a:r>
            <a:r>
              <a:rPr lang="en-US" sz="1400" dirty="0" smtClean="0">
                <a:latin typeface="Book Antiqua" charset="0"/>
                <a:cs typeface="Book Antiqua" charset="0"/>
              </a:rPr>
              <a:t>, </a:t>
            </a:r>
            <a:r>
              <a:rPr lang="en-US" sz="1400" dirty="0" err="1" smtClean="0">
                <a:latin typeface="Book Antiqua" charset="0"/>
                <a:cs typeface="Book Antiqua" charset="0"/>
              </a:rPr>
              <a:t>bkgd</a:t>
            </a:r>
            <a:r>
              <a:rPr lang="en-US" sz="1400" dirty="0" smtClean="0">
                <a:latin typeface="Book Antiqua" charset="0"/>
                <a:cs typeface="Book Antiqua" charset="0"/>
              </a:rPr>
              <a:t> fluctuation distribution </a:t>
            </a:r>
            <a:endParaRPr lang="en-US" sz="1400" dirty="0">
              <a:latin typeface="Book Antiqua" charset="0"/>
              <a:cs typeface="Book Antiqua" charset="0"/>
            </a:endParaRPr>
          </a:p>
          <a:p>
            <a:pPr marL="742950" lvl="1" indent="-285750" eaLnBrk="1">
              <a:buFont typeface="Arial"/>
              <a:buChar char="•"/>
            </a:pPr>
            <a:r>
              <a:rPr lang="en-US" sz="1400" dirty="0" smtClean="0">
                <a:latin typeface="Book Antiqua" charset="0"/>
                <a:cs typeface="Book Antiqua" charset="0"/>
              </a:rPr>
              <a:t>Consistency check: </a:t>
            </a:r>
            <a:r>
              <a:rPr lang="en-US" sz="1400" dirty="0" smtClean="0">
                <a:latin typeface="Lucida Grande" charset="0"/>
                <a:cs typeface="Lucida Grande" charset="0"/>
              </a:rPr>
              <a:t>χ</a:t>
            </a:r>
            <a:r>
              <a:rPr lang="en-US" sz="1400" baseline="30000" dirty="0" smtClean="0">
                <a:latin typeface="Book Antiqua" charset="0"/>
                <a:cs typeface="Book Antiqua" charset="0"/>
              </a:rPr>
              <a:t>2 </a:t>
            </a:r>
            <a:r>
              <a:rPr lang="en-US" sz="1400" dirty="0" smtClean="0">
                <a:latin typeface="Book Antiqua" charset="0"/>
                <a:cs typeface="Book Antiqua" charset="0"/>
              </a:rPr>
              <a:t>of </a:t>
            </a:r>
            <a:r>
              <a:rPr lang="en-US" sz="1400" dirty="0" err="1" smtClean="0">
                <a:latin typeface="Book Antiqua" charset="0"/>
                <a:cs typeface="Book Antiqua" charset="0"/>
              </a:rPr>
              <a:t>backfolding</a:t>
            </a:r>
            <a:endParaRPr lang="en-US" sz="1400" dirty="0">
              <a:latin typeface="Book Antiqua" charset="0"/>
              <a:cs typeface="Book Antiqua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-scale via unfolding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7173819" y="2739200"/>
            <a:ext cx="986742" cy="361902"/>
            <a:chOff x="626883" y="5535542"/>
            <a:chExt cx="1092388" cy="388768"/>
          </a:xfrm>
        </p:grpSpPr>
        <p:pic>
          <p:nvPicPr>
            <p:cNvPr id="10" name="Star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1" name="Shape 127"/>
            <p:cNvSpPr>
              <a:spLocks noChangeArrowheads="1"/>
            </p:cNvSpPr>
            <p:nvPr/>
          </p:nvSpPr>
          <p:spPr bwMode="auto">
            <a:xfrm>
              <a:off x="1040797" y="5771784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pic>
        <p:nvPicPr>
          <p:cNvPr id="17" name="Picture 16" descr="A_Jet_raw_R03_C0_10_norm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" y="962896"/>
            <a:ext cx="3624808" cy="42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659081" y="2243763"/>
            <a:ext cx="99693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SE-ME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2471270" y="2739200"/>
            <a:ext cx="248024" cy="592682"/>
          </a:xfrm>
          <a:prstGeom prst="rightBrac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23882" y="2241178"/>
            <a:ext cx="3018118" cy="77694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2498152" y="4303301"/>
            <a:ext cx="651460" cy="231584"/>
            <a:chOff x="626883" y="5535542"/>
            <a:chExt cx="1092388" cy="388768"/>
          </a:xfrm>
          <a:solidFill>
            <a:schemeClr val="bg1"/>
          </a:solidFill>
        </p:grpSpPr>
        <p:pic>
          <p:nvPicPr>
            <p:cNvPr id="24" name="Star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5" name="Shape 127"/>
            <p:cNvSpPr>
              <a:spLocks noChangeArrowheads="1"/>
            </p:cNvSpPr>
            <p:nvPr/>
          </p:nvSpPr>
          <p:spPr bwMode="auto">
            <a:xfrm>
              <a:off x="1040797" y="5771784"/>
              <a:ext cx="678474" cy="1525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01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57" y="0"/>
            <a:ext cx="7424743" cy="4417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Recoil yield suppression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Semi-inclusive </a:t>
            </a:r>
            <a:r>
              <a:rPr lang="en-US" dirty="0" err="1" smtClean="0"/>
              <a:t>h+Jet</a:t>
            </a:r>
            <a:r>
              <a:rPr lang="en-US" dirty="0" smtClean="0"/>
              <a:t> in </a:t>
            </a:r>
            <a:r>
              <a:rPr lang="en-US" dirty="0" err="1" smtClean="0"/>
              <a:t>Au+Au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Unfold_ratio_R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421"/>
          <a:stretch/>
        </p:blipFill>
        <p:spPr>
          <a:xfrm>
            <a:off x="4899282" y="595015"/>
            <a:ext cx="3745078" cy="3696285"/>
          </a:xfrm>
          <a:prstGeom prst="rect">
            <a:avLst/>
          </a:prstGeom>
        </p:spPr>
      </p:pic>
      <p:pic>
        <p:nvPicPr>
          <p:cNvPr id="7" name="Picture 6" descr="Unfold_ratio_R0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0"/>
          <a:stretch/>
        </p:blipFill>
        <p:spPr>
          <a:xfrm>
            <a:off x="907104" y="595015"/>
            <a:ext cx="3711245" cy="3672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8445" y="462769"/>
            <a:ext cx="75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R=0.3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0473" y="476541"/>
            <a:ext cx="75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R=0.5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55" y="4267318"/>
            <a:ext cx="4440864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Calculate spectrum shift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requires distributions ~ exponential, ratio ~ flat</a:t>
            </a:r>
            <a:endParaRPr lang="en-US" sz="1400" dirty="0">
              <a:solidFill>
                <a:srgbClr val="FF0000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800852" y="1865244"/>
            <a:ext cx="481695" cy="177104"/>
          </a:xfrm>
          <a:prstGeom prst="leftArrow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7180559" y="1953796"/>
            <a:ext cx="272823" cy="177104"/>
          </a:xfrm>
          <a:prstGeom prst="leftArrow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22865"/>
              </p:ext>
            </p:extLst>
          </p:nvPr>
        </p:nvGraphicFramePr>
        <p:xfrm>
          <a:off x="168639" y="4990302"/>
          <a:ext cx="4767946" cy="159627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01451"/>
                <a:gridCol w="954431"/>
                <a:gridCol w="1182198"/>
                <a:gridCol w="1129866"/>
              </a:tblGrid>
              <a:tr h="327201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Spectrum Shift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Periph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  <a:sym typeface="Wingdings"/>
                        </a:rPr>
                        <a:t>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Central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294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200" baseline="30000" dirty="0" err="1" smtClean="0"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lang="en-US" sz="1200" baseline="-25000" dirty="0" err="1" smtClean="0">
                          <a:latin typeface="Times New Roman"/>
                          <a:cs typeface="Times New Roman"/>
                        </a:rPr>
                        <a:t>T,jet</a:t>
                      </a:r>
                      <a:r>
                        <a:rPr lang="en-US" sz="1200" baseline="-25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range [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GeV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Shift R=0.3 [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GeV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Shift R=0.5 [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GeV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</a:tr>
              <a:tr h="3208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Au+Au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@ 200 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GeV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[10,20]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-6.3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± 0.6 ± 0.8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-3.8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± 0.5 ± 1.8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0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Pb+Pb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@ 2.76 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TeV</a:t>
                      </a:r>
                      <a:endParaRPr lang="en-US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 smtClean="0">
                          <a:latin typeface="Times New Roman"/>
                          <a:cs typeface="Times New Roman"/>
                        </a:rPr>
                        <a:t>ALICE arXiv:1506.03984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latin typeface="Times New Roman"/>
                          <a:cs typeface="Times New Roman"/>
                        </a:rPr>
                        <a:t>[60,100]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-8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±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3057696" y="2571626"/>
            <a:ext cx="716786" cy="375257"/>
            <a:chOff x="626883" y="5535542"/>
            <a:chExt cx="1092388" cy="388768"/>
          </a:xfrm>
        </p:grpSpPr>
        <p:pic>
          <p:nvPicPr>
            <p:cNvPr id="16" name="Star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7" name="Shape 127"/>
            <p:cNvSpPr>
              <a:spLocks noChangeArrowheads="1"/>
            </p:cNvSpPr>
            <p:nvPr/>
          </p:nvSpPr>
          <p:spPr bwMode="auto">
            <a:xfrm>
              <a:off x="1040797" y="5771784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6945907" y="2602872"/>
            <a:ext cx="789485" cy="447120"/>
            <a:chOff x="626883" y="5535542"/>
            <a:chExt cx="1092388" cy="388768"/>
          </a:xfrm>
        </p:grpSpPr>
        <p:pic>
          <p:nvPicPr>
            <p:cNvPr id="19" name="Star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0" name="Shape 127"/>
            <p:cNvSpPr>
              <a:spLocks noChangeArrowheads="1"/>
            </p:cNvSpPr>
            <p:nvPr/>
          </p:nvSpPr>
          <p:spPr bwMode="auto">
            <a:xfrm>
              <a:off x="1040797" y="5771784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73194" y="4669496"/>
            <a:ext cx="361473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RHIC: smaller shift for larger R</a:t>
            </a:r>
          </a:p>
          <a:p>
            <a:endParaRPr lang="en-US" sz="1600" dirty="0">
              <a:solidFill>
                <a:srgbClr val="008000"/>
              </a:solidFill>
              <a:latin typeface="Times New Roman"/>
              <a:cs typeface="Times New Roman"/>
              <a:sym typeface="Wingdings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R=0.5: smaller shift at RHIC than LHC</a:t>
            </a:r>
          </a:p>
          <a:p>
            <a:endParaRPr lang="en-US" sz="16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Out</a:t>
            </a:r>
            <a:r>
              <a:rPr lang="en-US" sz="1600" dirty="0">
                <a:solidFill>
                  <a:srgbClr val="008000"/>
                </a:solidFill>
                <a:latin typeface="Times New Roman"/>
                <a:cs typeface="Times New Roman"/>
              </a:rPr>
              <a:t>-of-cone energy transport </a:t>
            </a:r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?</a:t>
            </a:r>
            <a:endParaRPr lang="en-US" sz="1600" dirty="0">
              <a:solidFill>
                <a:srgbClr val="008000"/>
              </a:solidFill>
              <a:latin typeface="Times New Roman"/>
              <a:cs typeface="Times New Roman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comparison requires similar trigger bias </a:t>
            </a:r>
            <a:r>
              <a:rPr lang="en-US" sz="16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theory calculation</a:t>
            </a:r>
          </a:p>
        </p:txBody>
      </p:sp>
    </p:spTree>
    <p:extLst>
      <p:ext uri="{BB962C8B-B14F-4D97-AF65-F5344CB8AC3E}">
        <p14:creationId xmlns:p14="http://schemas.microsoft.com/office/powerpoint/2010/main" val="65770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124201" y="1292018"/>
            <a:ext cx="2698044" cy="2969348"/>
            <a:chOff x="3124201" y="1292018"/>
            <a:chExt cx="2698044" cy="2969348"/>
          </a:xfrm>
        </p:grpSpPr>
        <p:pic>
          <p:nvPicPr>
            <p:cNvPr id="10" name="Picture 9" descr="c_radii_ratio_200GeV_R1_02_R2_05C_60_8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3" r="1394" b="9094"/>
            <a:stretch/>
          </p:blipFill>
          <p:spPr>
            <a:xfrm>
              <a:off x="3124201" y="1292018"/>
              <a:ext cx="2698044" cy="2969348"/>
            </a:xfrm>
            <a:prstGeom prst="rect">
              <a:avLst/>
            </a:prstGeom>
          </p:spPr>
        </p:pic>
        <p:grpSp>
          <p:nvGrpSpPr>
            <p:cNvPr id="67" name="Group 11"/>
            <p:cNvGrpSpPr>
              <a:grpSpLocks/>
            </p:cNvGrpSpPr>
            <p:nvPr/>
          </p:nvGrpSpPr>
          <p:grpSpPr bwMode="auto">
            <a:xfrm>
              <a:off x="4741885" y="2176246"/>
              <a:ext cx="824379" cy="436899"/>
              <a:chOff x="773587" y="5596927"/>
              <a:chExt cx="945684" cy="327383"/>
            </a:xfrm>
          </p:grpSpPr>
          <p:pic>
            <p:nvPicPr>
              <p:cNvPr id="69" name="StarIco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587" y="5596927"/>
                <a:ext cx="326184" cy="225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Shape 127"/>
              <p:cNvSpPr>
                <a:spLocks noChangeArrowheads="1"/>
              </p:cNvSpPr>
              <p:nvPr/>
            </p:nvSpPr>
            <p:spPr bwMode="auto">
              <a:xfrm>
                <a:off x="1040797" y="5771784"/>
                <a:ext cx="678474" cy="152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dirty="0">
                    <a:latin typeface="Book Antiqua" charset="0"/>
                    <a:cs typeface="Book Antiqua" charset="0"/>
                    <a:sym typeface="Helvetica" charset="0"/>
                  </a:rPr>
                  <a:t>Preliminary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138297" y="1332579"/>
            <a:ext cx="2681147" cy="2991808"/>
            <a:chOff x="6138297" y="1332579"/>
            <a:chExt cx="2681147" cy="2991808"/>
          </a:xfrm>
        </p:grpSpPr>
        <p:pic>
          <p:nvPicPr>
            <p:cNvPr id="9" name="Picture 8" descr="c_radii_ratio_200GeV_R1_02_R2_05C_0_10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3" b="4581"/>
            <a:stretch/>
          </p:blipFill>
          <p:spPr>
            <a:xfrm>
              <a:off x="6138297" y="1332579"/>
              <a:ext cx="2681147" cy="2991808"/>
            </a:xfrm>
            <a:prstGeom prst="rect">
              <a:avLst/>
            </a:prstGeom>
          </p:spPr>
        </p:pic>
        <p:grpSp>
          <p:nvGrpSpPr>
            <p:cNvPr id="76" name="Group 11"/>
            <p:cNvGrpSpPr>
              <a:grpSpLocks/>
            </p:cNvGrpSpPr>
            <p:nvPr/>
          </p:nvGrpSpPr>
          <p:grpSpPr bwMode="auto">
            <a:xfrm>
              <a:off x="7683514" y="2157911"/>
              <a:ext cx="837725" cy="397723"/>
              <a:chOff x="758277" y="5626284"/>
              <a:chExt cx="960994" cy="298026"/>
            </a:xfrm>
          </p:grpSpPr>
          <p:pic>
            <p:nvPicPr>
              <p:cNvPr id="77" name="StarIco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277" y="5626284"/>
                <a:ext cx="341494" cy="235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Shape 127"/>
              <p:cNvSpPr>
                <a:spLocks noChangeArrowheads="1"/>
              </p:cNvSpPr>
              <p:nvPr/>
            </p:nvSpPr>
            <p:spPr bwMode="auto">
              <a:xfrm>
                <a:off x="1040797" y="5771784"/>
                <a:ext cx="678474" cy="152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dirty="0">
                    <a:latin typeface="Book Antiqua" charset="0"/>
                    <a:cs typeface="Book Antiqua" charset="0"/>
                    <a:sym typeface="Helvetica" charset="0"/>
                  </a:rPr>
                  <a:t>Preliminary</a:t>
                </a:r>
              </a:p>
            </p:txBody>
          </p:sp>
        </p:grp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4759"/>
          </a:xfrm>
        </p:spPr>
        <p:txBody>
          <a:bodyPr>
            <a:normAutofit/>
          </a:bodyPr>
          <a:lstStyle/>
          <a:p>
            <a:r>
              <a:rPr lang="en-US" dirty="0" smtClean="0"/>
              <a:t>Intra</a:t>
            </a:r>
            <a:r>
              <a:rPr lang="en-US" dirty="0"/>
              <a:t>-jet broadening: </a:t>
            </a:r>
            <a:r>
              <a:rPr lang="en-US" dirty="0" smtClean="0"/>
              <a:t>recoil yield vs. 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9" y="4215606"/>
            <a:ext cx="3348566" cy="24275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2034" y="892341"/>
            <a:ext cx="2842760" cy="2406291"/>
            <a:chOff x="-14965" y="962896"/>
            <a:chExt cx="2842760" cy="240629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497" y="962896"/>
              <a:ext cx="2488298" cy="185320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40201" y="2300110"/>
              <a:ext cx="549775" cy="4877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 rot="13272948">
              <a:off x="-14965" y="2206576"/>
              <a:ext cx="1511300" cy="1162611"/>
              <a:chOff x="317500" y="2031067"/>
              <a:chExt cx="2291773" cy="2179544"/>
            </a:xfrm>
          </p:grpSpPr>
          <p:sp>
            <p:nvSpPr>
              <p:cNvPr id="38" name="Line 9"/>
              <p:cNvSpPr>
                <a:spLocks noChangeShapeType="1"/>
              </p:cNvSpPr>
              <p:nvPr/>
            </p:nvSpPr>
            <p:spPr bwMode="auto">
              <a:xfrm flipV="1">
                <a:off x="1495137" y="2031067"/>
                <a:ext cx="66386" cy="2159934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39" name="Line 10"/>
              <p:cNvSpPr>
                <a:spLocks noChangeShapeType="1"/>
              </p:cNvSpPr>
              <p:nvPr/>
            </p:nvSpPr>
            <p:spPr bwMode="auto">
              <a:xfrm flipV="1">
                <a:off x="1466273" y="2435880"/>
                <a:ext cx="496455" cy="175512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40" name="Line 11"/>
              <p:cNvSpPr>
                <a:spLocks noChangeShapeType="1"/>
              </p:cNvSpPr>
              <p:nvPr/>
            </p:nvSpPr>
            <p:spPr bwMode="auto">
              <a:xfrm flipH="1" flipV="1">
                <a:off x="972705" y="2412066"/>
                <a:ext cx="502227" cy="1755122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 flipH="1" flipV="1">
                <a:off x="1102591" y="3874434"/>
                <a:ext cx="363682" cy="292754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42" name="Line 13"/>
              <p:cNvSpPr>
                <a:spLocks noChangeShapeType="1"/>
              </p:cNvSpPr>
              <p:nvPr/>
            </p:nvSpPr>
            <p:spPr bwMode="auto">
              <a:xfrm flipV="1">
                <a:off x="1495137" y="4048125"/>
                <a:ext cx="458932" cy="142875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43" name="Line 14"/>
              <p:cNvSpPr>
                <a:spLocks noChangeShapeType="1"/>
              </p:cNvSpPr>
              <p:nvPr/>
            </p:nvSpPr>
            <p:spPr bwMode="auto">
              <a:xfrm flipV="1">
                <a:off x="1466273" y="2840691"/>
                <a:ext cx="750455" cy="1350309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44" name="Oval 15"/>
              <p:cNvSpPr>
                <a:spLocks noChangeArrowheads="1"/>
              </p:cNvSpPr>
              <p:nvPr/>
            </p:nvSpPr>
            <p:spPr bwMode="auto">
              <a:xfrm>
                <a:off x="841376" y="2347632"/>
                <a:ext cx="1244023" cy="190500"/>
              </a:xfrm>
              <a:prstGeom prst="ellipse">
                <a:avLst/>
              </a:prstGeom>
              <a:noFill/>
              <a:ln w="635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2058" tIns="41029" rIns="82058" bIns="41029" anchor="ctr"/>
              <a:lstStyle/>
              <a:p>
                <a:endParaRPr lang="en-US"/>
              </a:p>
            </p:txBody>
          </p:sp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 flipV="1">
                <a:off x="1496580" y="3794592"/>
                <a:ext cx="523875" cy="381000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46" name="Oval 17"/>
              <p:cNvSpPr>
                <a:spLocks noChangeArrowheads="1"/>
              </p:cNvSpPr>
              <p:nvPr/>
            </p:nvSpPr>
            <p:spPr bwMode="auto">
              <a:xfrm>
                <a:off x="580159" y="2307012"/>
                <a:ext cx="1766455" cy="271743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2058" tIns="41029" rIns="82058" bIns="41029" anchor="ctr"/>
              <a:lstStyle/>
              <a:p>
                <a:endParaRPr lang="en-US"/>
              </a:p>
            </p:txBody>
          </p:sp>
          <p:sp>
            <p:nvSpPr>
              <p:cNvPr id="47" name="Oval 18"/>
              <p:cNvSpPr>
                <a:spLocks noChangeArrowheads="1"/>
              </p:cNvSpPr>
              <p:nvPr/>
            </p:nvSpPr>
            <p:spPr bwMode="auto">
              <a:xfrm>
                <a:off x="317500" y="2286000"/>
                <a:ext cx="2291773" cy="350184"/>
              </a:xfrm>
              <a:prstGeom prst="ellipse">
                <a:avLst/>
              </a:prstGeom>
              <a:noFill/>
              <a:ln w="63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2058" tIns="41029" rIns="82058" bIns="41029" anchor="ctr"/>
              <a:lstStyle/>
              <a:p>
                <a:pPr algn="ctr" defTabSz="820583"/>
                <a:endParaRPr lang="zh-TW" altLang="en-US">
                  <a:solidFill>
                    <a:srgbClr val="0000FF"/>
                  </a:solidFill>
                  <a:ea typeface="微軟正黑體" charset="0"/>
                  <a:cs typeface="微軟正黑體" charset="0"/>
                </a:endParaRPr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 flipH="1">
                <a:off x="1496580" y="2476500"/>
                <a:ext cx="588818" cy="171450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>
                <a:off x="841376" y="2475100"/>
                <a:ext cx="655205" cy="171590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>
                <a:off x="580159" y="2475100"/>
                <a:ext cx="916421" cy="17159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H="1">
                <a:off x="1496580" y="2475100"/>
                <a:ext cx="850034" cy="17159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 flipH="1">
                <a:off x="1496580" y="2475100"/>
                <a:ext cx="1112693" cy="171590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>
                <a:off x="317500" y="2494711"/>
                <a:ext cx="1179080" cy="171590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54" name="Line 26"/>
              <p:cNvSpPr>
                <a:spLocks noChangeShapeType="1"/>
              </p:cNvSpPr>
              <p:nvPr/>
            </p:nvSpPr>
            <p:spPr bwMode="auto">
              <a:xfrm flipH="1" flipV="1">
                <a:off x="1366694" y="2221567"/>
                <a:ext cx="129886" cy="1969434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55" name="Oval 27"/>
              <p:cNvSpPr>
                <a:spLocks noChangeArrowheads="1"/>
              </p:cNvSpPr>
              <p:nvPr/>
            </p:nvSpPr>
            <p:spPr bwMode="auto">
              <a:xfrm>
                <a:off x="841376" y="2349034"/>
                <a:ext cx="1244023" cy="190500"/>
              </a:xfrm>
              <a:prstGeom prst="ellipse">
                <a:avLst/>
              </a:prstGeom>
              <a:noFill/>
              <a:ln w="6350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2058" tIns="41029" rIns="82058" bIns="41029" anchor="ctr"/>
              <a:lstStyle/>
              <a:p>
                <a:endParaRPr lang="en-US"/>
              </a:p>
            </p:txBody>
          </p:sp>
          <p:sp>
            <p:nvSpPr>
              <p:cNvPr id="56" name="Line 28"/>
              <p:cNvSpPr>
                <a:spLocks noChangeShapeType="1"/>
              </p:cNvSpPr>
              <p:nvPr/>
            </p:nvSpPr>
            <p:spPr bwMode="auto">
              <a:xfrm flipH="1">
                <a:off x="1496580" y="2477901"/>
                <a:ext cx="588818" cy="171450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57" name="Line 29"/>
              <p:cNvSpPr>
                <a:spLocks noChangeShapeType="1"/>
              </p:cNvSpPr>
              <p:nvPr/>
            </p:nvSpPr>
            <p:spPr bwMode="auto">
              <a:xfrm>
                <a:off x="841376" y="2476500"/>
                <a:ext cx="655205" cy="171590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  <p:sp>
            <p:nvSpPr>
              <p:cNvPr id="58" name="Oval 30"/>
              <p:cNvSpPr>
                <a:spLocks noChangeArrowheads="1"/>
              </p:cNvSpPr>
              <p:nvPr/>
            </p:nvSpPr>
            <p:spPr bwMode="auto">
              <a:xfrm>
                <a:off x="841376" y="2350434"/>
                <a:ext cx="1244023" cy="19050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2058" tIns="41029" rIns="82058" bIns="41029" anchor="ctr"/>
              <a:lstStyle/>
              <a:p>
                <a:endParaRPr lang="en-US"/>
              </a:p>
            </p:txBody>
          </p:sp>
          <p:sp>
            <p:nvSpPr>
              <p:cNvPr id="59" name="Line 31"/>
              <p:cNvSpPr>
                <a:spLocks noChangeShapeType="1"/>
              </p:cNvSpPr>
              <p:nvPr/>
            </p:nvSpPr>
            <p:spPr bwMode="auto">
              <a:xfrm flipH="1">
                <a:off x="1496580" y="2479301"/>
                <a:ext cx="588818" cy="171450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/>
              <a:lstStyle/>
              <a:p>
                <a:endParaRPr lang="en-US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3097884" y="684759"/>
            <a:ext cx="517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Redistribution of jet energy transverse to jet axis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33294" y="1132524"/>
            <a:ext cx="197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Au+Au</a:t>
            </a:r>
            <a:r>
              <a:rPr lang="en-US" i="1" dirty="0" smtClean="0">
                <a:latin typeface="Times New Roman"/>
                <a:cs typeface="Times New Roman"/>
              </a:rPr>
              <a:t> peripheral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46376" y="1084869"/>
            <a:ext cx="165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Au+Au</a:t>
            </a:r>
            <a:r>
              <a:rPr lang="en-US" i="1" dirty="0" smtClean="0">
                <a:latin typeface="Times New Roman"/>
                <a:cs typeface="Times New Roman"/>
              </a:rPr>
              <a:t> central</a:t>
            </a:r>
          </a:p>
        </p:txBody>
      </p:sp>
      <p:pic>
        <p:nvPicPr>
          <p:cNvPr id="62" name="Picture 61" descr="c_radii_ratio_200GeV_R1_02_R2_05C_60_8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57187" r="1394" b="9094"/>
          <a:stretch/>
        </p:blipFill>
        <p:spPr>
          <a:xfrm>
            <a:off x="2864483" y="1694732"/>
            <a:ext cx="4115295" cy="1679960"/>
          </a:xfrm>
          <a:prstGeom prst="rect">
            <a:avLst/>
          </a:prstGeom>
        </p:spPr>
      </p:pic>
      <p:pic>
        <p:nvPicPr>
          <p:cNvPr id="63" name="Picture 62" descr="c_radii_ratio_200GeV_R1_02_R2_05C_0_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56992" b="4581"/>
          <a:stretch/>
        </p:blipFill>
        <p:spPr>
          <a:xfrm>
            <a:off x="4938889" y="3120178"/>
            <a:ext cx="4205111" cy="1889720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>
            <a:off x="3571394" y="2331452"/>
            <a:ext cx="3109576" cy="0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684390" y="3869307"/>
            <a:ext cx="3109576" cy="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167533" y="2157905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0.5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43244" y="3700030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0.3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221880" y="4784433"/>
            <a:ext cx="5832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Ratios for peripheral and central are consistent within uncertainties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ompatible with some broadening within R&lt;0.5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future measurement (higher stats): reduce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uncert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28148" y="4038584"/>
            <a:ext cx="14995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/>
                <a:cs typeface="Times New Roman"/>
              </a:rPr>
              <a:t>arXiv:1506.03984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23967" y="6206077"/>
            <a:ext cx="51154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LHC: similar picture in overlapping </a:t>
            </a:r>
            <a:r>
              <a:rPr lang="en-US" sz="2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range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5699093" y="3764006"/>
            <a:ext cx="3109576" cy="0"/>
          </a:xfrm>
          <a:prstGeom prst="line">
            <a:avLst/>
          </a:prstGeom>
          <a:ln w="19050" cmpd="sng"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70932" y="2771477"/>
            <a:ext cx="165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Au+Au</a:t>
            </a:r>
            <a:r>
              <a:rPr lang="en-US" i="1" dirty="0" smtClean="0">
                <a:latin typeface="Times New Roman"/>
                <a:cs typeface="Times New Roman"/>
              </a:rPr>
              <a:t> central</a:t>
            </a:r>
          </a:p>
        </p:txBody>
      </p:sp>
    </p:spTree>
    <p:extLst>
      <p:ext uri="{BB962C8B-B14F-4D97-AF65-F5344CB8AC3E}">
        <p14:creationId xmlns:p14="http://schemas.microsoft.com/office/powerpoint/2010/main" val="330734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0" grpId="0"/>
      <p:bldP spid="71" grpId="0"/>
      <p:bldP spid="72" grpId="0"/>
      <p:bldP spid="73" grpId="0" animBg="1"/>
      <p:bldP spid="74" grpId="0" animBg="1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576"/>
            <a:ext cx="9144000" cy="3313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Inter-jet broadening: </a:t>
            </a:r>
            <a:br>
              <a:rPr lang="en-US" dirty="0" smtClean="0"/>
            </a:br>
            <a:r>
              <a:rPr lang="en-US" dirty="0" smtClean="0"/>
              <a:t>secondary scattering off the QGP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39789" y="1212746"/>
            <a:ext cx="220451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Times New Roman"/>
                <a:cs typeface="Times New Roman"/>
              </a:rPr>
              <a:t>d</a:t>
            </a:r>
            <a:r>
              <a:rPr lang="en-US" sz="1200" i="1" dirty="0" err="1" smtClean="0">
                <a:latin typeface="Times New Roman"/>
                <a:cs typeface="Times New Roman"/>
              </a:rPr>
              <a:t>’Eramo</a:t>
            </a:r>
            <a:r>
              <a:rPr lang="en-US" sz="1200" i="1" dirty="0" smtClean="0">
                <a:latin typeface="Times New Roman"/>
                <a:cs typeface="Times New Roman"/>
              </a:rPr>
              <a:t> et al, arXiv:1211.1922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8600" y="4309472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951" y="1191057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Discrete scattering centers or effectively continuous medium?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QM15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Semi-inclusive h+Jet in Au+Au collisions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21594" y="1574296"/>
            <a:ext cx="37738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Distribution of momentum transfer </a:t>
            </a:r>
            <a:r>
              <a:rPr lang="en-US" i="1" dirty="0" err="1" smtClean="0">
                <a:latin typeface="Times New Roman"/>
                <a:cs typeface="Times New Roman"/>
              </a:rPr>
              <a:t>k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T</a:t>
            </a:r>
            <a:endParaRPr lang="en-US" i="1" baseline="-25000" dirty="0" smtClean="0">
              <a:latin typeface="Times New Roman"/>
              <a:cs typeface="Times New Roman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34990" y="2084324"/>
            <a:ext cx="3352861" cy="2462207"/>
            <a:chOff x="228600" y="4215829"/>
            <a:chExt cx="3352861" cy="2462207"/>
          </a:xfrm>
        </p:grpSpPr>
        <p:grpSp>
          <p:nvGrpSpPr>
            <p:cNvPr id="14" name="Group 13"/>
            <p:cNvGrpSpPr/>
            <p:nvPr/>
          </p:nvGrpSpPr>
          <p:grpSpPr>
            <a:xfrm>
              <a:off x="228600" y="4215829"/>
              <a:ext cx="3352861" cy="2462207"/>
              <a:chOff x="228600" y="4215829"/>
              <a:chExt cx="3352861" cy="246220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28600" y="4215829"/>
                <a:ext cx="3352861" cy="1981200"/>
                <a:chOff x="5410200" y="4572000"/>
                <a:chExt cx="3352861" cy="198120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48242"/>
                <a:stretch/>
              </p:blipFill>
              <p:spPr>
                <a:xfrm>
                  <a:off x="5410200" y="4572000"/>
                  <a:ext cx="3352861" cy="1981200"/>
                </a:xfrm>
                <a:prstGeom prst="rect">
                  <a:avLst/>
                </a:prstGeom>
              </p:spPr>
            </p:pic>
            <p:sp>
              <p:nvSpPr>
                <p:cNvPr id="34" name="Oval 33"/>
                <p:cNvSpPr/>
                <p:nvPr/>
              </p:nvSpPr>
              <p:spPr>
                <a:xfrm rot="20160462">
                  <a:off x="5853460" y="5594258"/>
                  <a:ext cx="381000" cy="762000"/>
                </a:xfrm>
                <a:prstGeom prst="ellipse">
                  <a:avLst/>
                </a:prstGeom>
                <a:noFill/>
                <a:ln w="3810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 rot="18224133">
                  <a:off x="6710700" y="5535717"/>
                  <a:ext cx="381000" cy="762000"/>
                </a:xfrm>
                <a:prstGeom prst="ellipse">
                  <a:avLst/>
                </a:prstGeom>
                <a:noFill/>
                <a:ln w="381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360951" y="6093260"/>
                <a:ext cx="2010544" cy="58477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Strong coupling: </a:t>
                </a:r>
              </a:p>
              <a:p>
                <a:r>
                  <a:rPr lang="en-US" sz="16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Gaussian distribution</a:t>
                </a:r>
              </a:p>
            </p:txBody>
          </p:sp>
        </p:grp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248" y="4484542"/>
              <a:ext cx="1409700" cy="7747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690" y="4878254"/>
            <a:ext cx="2273300" cy="1693086"/>
          </a:xfrm>
          <a:prstGeom prst="rect">
            <a:avLst/>
          </a:prstGeom>
        </p:spPr>
      </p:pic>
      <p:sp>
        <p:nvSpPr>
          <p:cNvPr id="46" name="Arc 45"/>
          <p:cNvSpPr/>
          <p:nvPr/>
        </p:nvSpPr>
        <p:spPr>
          <a:xfrm rot="7392430">
            <a:off x="2696514" y="4734357"/>
            <a:ext cx="1441049" cy="1835085"/>
          </a:xfrm>
          <a:prstGeom prst="arc">
            <a:avLst>
              <a:gd name="adj1" fmla="val 11786445"/>
              <a:gd name="adj2" fmla="val 78111"/>
            </a:avLst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223602" y="5853900"/>
            <a:ext cx="543739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Df</a:t>
            </a:r>
            <a:endParaRPr lang="en-US" sz="2400" b="1" dirty="0" smtClean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15" y="1943628"/>
            <a:ext cx="2542485" cy="2253665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581715" y="4197293"/>
            <a:ext cx="2959933" cy="1829445"/>
            <a:chOff x="581715" y="3850221"/>
            <a:chExt cx="2959933" cy="1829445"/>
          </a:xfrm>
        </p:grpSpPr>
        <p:sp>
          <p:nvSpPr>
            <p:cNvPr id="28" name="Oval 27"/>
            <p:cNvSpPr/>
            <p:nvPr/>
          </p:nvSpPr>
          <p:spPr>
            <a:xfrm>
              <a:off x="3124200" y="5245802"/>
              <a:ext cx="417448" cy="433864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endCxn id="28" idx="3"/>
            </p:cNvCxnSpPr>
            <p:nvPr/>
          </p:nvCxnSpPr>
          <p:spPr>
            <a:xfrm>
              <a:off x="581715" y="3850221"/>
              <a:ext cx="2603619" cy="176590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28" idx="7"/>
            </p:cNvCxnSpPr>
            <p:nvPr/>
          </p:nvCxnSpPr>
          <p:spPr>
            <a:xfrm>
              <a:off x="3124200" y="3850221"/>
              <a:ext cx="356314" cy="145911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185334" y="5238348"/>
              <a:ext cx="2985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?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762876" y="4877534"/>
            <a:ext cx="431663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Conjecture for weak coupling: 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Df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distribution dominated by single hard Molière scattering at “sufficiently large” 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Df</a:t>
            </a:r>
            <a:endParaRPr lang="en-US" dirty="0" smtClean="0">
              <a:solidFill>
                <a:srgbClr val="0000FF"/>
              </a:solidFill>
              <a:latin typeface="Symbol" charset="2"/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v</a:t>
            </a:r>
            <a:r>
              <a:rPr lang="en-US" sz="1600" dirty="0" smtClean="0">
                <a:latin typeface="Times New Roman"/>
                <a:cs typeface="Times New Roman"/>
              </a:rPr>
              <a:t>acuum QCD effects fall off more rapidly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 “sufficiently large” </a:t>
            </a:r>
            <a:r>
              <a:rPr lang="en-US" sz="1600" dirty="0" smtClean="0">
                <a:latin typeface="Times New Roman"/>
                <a:cs typeface="Times New Roman"/>
              </a:rPr>
              <a:t>not yet known  </a:t>
            </a:r>
          </a:p>
        </p:txBody>
      </p:sp>
    </p:spTree>
    <p:extLst>
      <p:ext uri="{BB962C8B-B14F-4D97-AF65-F5344CB8AC3E}">
        <p14:creationId xmlns:p14="http://schemas.microsoft.com/office/powerpoint/2010/main" val="116239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46" grpId="0" animBg="1"/>
      <p:bldP spid="47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C1D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6157</TotalTime>
  <Words>1423</Words>
  <Application>Microsoft Macintosh PowerPoint</Application>
  <PresentationFormat>On-screen Show (4:3)</PresentationFormat>
  <Paragraphs>270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Semi-inclusive charged jet measurements in Au+Au collisions at √sNN= 200 GeV</vt:lpstr>
      <vt:lpstr>Observable: semi-inclusive h+jet correlation </vt:lpstr>
      <vt:lpstr>Analysis details</vt:lpstr>
      <vt:lpstr>Recoil jet spectrum</vt:lpstr>
      <vt:lpstr>Recoil jet spectrum: RHIC vs LHC</vt:lpstr>
      <vt:lpstr>Correction of pT-scale via unfolding</vt:lpstr>
      <vt:lpstr>Recoil yield suppression</vt:lpstr>
      <vt:lpstr>Intra-jet broadening: recoil yield vs. R</vt:lpstr>
      <vt:lpstr>Inter-jet broadening:  secondary scattering off the QGP</vt:lpstr>
      <vt:lpstr>Inter-jet broadening: data</vt:lpstr>
      <vt:lpstr>Summary and Outlook</vt:lpstr>
      <vt:lpstr>Backup slides</vt:lpstr>
      <vt:lpstr>PowerPoint Presentation</vt:lpstr>
      <vt:lpstr>Comparison of recoil jet spectra: STAR Au+Au 60-80 and PYTHIA pp</vt:lpstr>
      <vt:lpstr>Jets in STAR: inclusive jet cross section in p+p collisions at √s=200 GeV </vt:lpstr>
      <vt:lpstr>Intra-jet structure:  (semi-)inclusive ratios at different R</vt:lpstr>
      <vt:lpstr>Secondary scattering off the QGP: low pTjet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Jacobs</dc:creator>
  <cp:lastModifiedBy>Peter Jacobs</cp:lastModifiedBy>
  <cp:revision>692</cp:revision>
  <dcterms:created xsi:type="dcterms:W3CDTF">2011-06-20T01:07:22Z</dcterms:created>
  <dcterms:modified xsi:type="dcterms:W3CDTF">2015-09-27T05:38:34Z</dcterms:modified>
</cp:coreProperties>
</file>