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0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76" r:id="rId6"/>
    <p:sldId id="261" r:id="rId7"/>
    <p:sldId id="267" r:id="rId8"/>
    <p:sldId id="277" r:id="rId9"/>
    <p:sldId id="265" r:id="rId10"/>
    <p:sldId id="266" r:id="rId11"/>
    <p:sldId id="278" r:id="rId12"/>
    <p:sldId id="262" r:id="rId13"/>
    <p:sldId id="268" r:id="rId14"/>
    <p:sldId id="279" r:id="rId15"/>
    <p:sldId id="270" r:id="rId16"/>
    <p:sldId id="271" r:id="rId17"/>
    <p:sldId id="27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A00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75"/>
  </p:normalViewPr>
  <p:slideViewPr>
    <p:cSldViewPr snapToGrid="0">
      <p:cViewPr varScale="1">
        <p:scale>
          <a:sx n="85" d="100"/>
          <a:sy n="85" d="100"/>
        </p:scale>
        <p:origin x="9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CE3C9-B02A-8145-9428-078E5450F376}" type="datetimeFigureOut">
              <a:rPr lang="en-US" smtClean="0"/>
              <a:t>10/21/22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DA84E-5C5F-8541-B323-0A5EFD515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8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658B6-53EA-544D-842C-4E43CF7307B1}" type="datetime1">
              <a:rPr lang="en-US" smtClean="0"/>
              <a:t>10/21/22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40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7BFA0-9B52-8347-A70B-6CC10A576CD1}" type="datetime1">
              <a:rPr lang="en-US" smtClean="0"/>
              <a:t>10/21/22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01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B0F6F-075C-6241-A914-EBE730310308}" type="datetime1">
              <a:rPr lang="en-US" smtClean="0"/>
              <a:t>10/21/22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09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47CEC-C47F-C247-BCC9-AA39CA65C116}" type="datetime1">
              <a:rPr lang="en-US" smtClean="0"/>
              <a:t>10/21/22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7315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2CF5-0A19-AB43-9786-44A58260192B}" type="datetime1">
              <a:rPr lang="en-US" smtClean="0"/>
              <a:t>10/21/22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67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7A95-5E4B-7942-84D0-CB7EAB50BDAF}" type="datetime1">
              <a:rPr lang="en-US" smtClean="0"/>
              <a:t>10/21/22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50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3762-CA3F-4441-8A59-503814BEAB41}" type="datetime1">
              <a:rPr lang="en-US" smtClean="0"/>
              <a:t>10/21/22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17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AA09-C3C8-8547-8591-BC272E9420BF}" type="datetime1">
              <a:rPr lang="en-US" smtClean="0"/>
              <a:t>10/21/22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17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D9960-E7F8-C246-A4E3-798092934A27}" type="datetime1">
              <a:rPr lang="en-US" smtClean="0"/>
              <a:t>10/21/22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70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D6049-8C9E-1948-9AD0-926B6F509A2D}" type="datetime1">
              <a:rPr lang="en-US" smtClean="0"/>
              <a:t>10/21/22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07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41BCC-08EA-9148-A24E-1C8CA63A318B}" type="datetime1">
              <a:rPr lang="en-US" smtClean="0"/>
              <a:t>10/21/22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80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85022-CD2D-2743-9C86-262CDA6093B7}" type="datetime1">
              <a:rPr lang="en-US" smtClean="0"/>
              <a:t>10/21/22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92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74942-BC77-E943-8D44-3BBEE96A4ABE}" type="datetime1">
              <a:rPr lang="en-US" smtClean="0"/>
              <a:t>10/21/22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02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2698-4DCA-6D42-B6CE-C67C5451EACA}" type="datetime1">
              <a:rPr lang="en-US" smtClean="0"/>
              <a:t>10/21/22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5223-AA4D-AB40-B1CB-61A7A13E7A33}" type="datetime1">
              <a:rPr lang="en-US" smtClean="0"/>
              <a:t>10/21/22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45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DF701-F69D-594C-BE70-A558BE0749B3}" type="datetime1">
              <a:rPr lang="en-US" smtClean="0"/>
              <a:t>10/21/22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58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AAB6C-90DB-6345-82E3-9D32CC63A424}" type="datetime1">
              <a:rPr lang="en-US" smtClean="0"/>
              <a:t>10/21/22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74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17125-A58C-FA45-BFB0-EDD98AD37876}" type="datetime1">
              <a:rPr lang="en-US" smtClean="0"/>
              <a:t>10/21/22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63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B7FF6-BCCC-1740-8CEC-45B9DC1D27ED}" type="datetime1">
              <a:rPr lang="en-US" smtClean="0"/>
              <a:t>10/21/22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57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3865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8BAB390-EFCB-8640-9525-F2E8BE53D38C}" type="datetime1">
              <a:rPr lang="en-US" smtClean="0"/>
              <a:t>10/21/22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559" y="6386512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8226" y="6400359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2B5D37F-629B-D441-8E06-02778FE551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967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  <p:sldLayoutId id="2147483948" r:id="rId18"/>
    <p:sldLayoutId id="2147483949" r:id="rId19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CD6D4-BF9B-B300-FEB3-6A96DFF941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Improving Energy Resolution for the STAR Forward Calorimeter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C00EA-176C-3177-D8E7-45203A4B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671015"/>
          </a:xfrm>
        </p:spPr>
        <p:txBody>
          <a:bodyPr>
            <a:normAutofit fontScale="85000" lnSpcReduction="20000"/>
          </a:bodyPr>
          <a:lstStyle/>
          <a:p>
            <a:r>
              <a:rPr lang="en-US" cap="none" dirty="0"/>
              <a:t>David Kapukchyan</a:t>
            </a:r>
          </a:p>
          <a:p>
            <a:r>
              <a:rPr lang="en-US" cap="none" dirty="0"/>
              <a:t>for the STAR Collaboration</a:t>
            </a:r>
          </a:p>
          <a:p>
            <a:r>
              <a:rPr lang="en-US" cap="none" dirty="0"/>
              <a:t>Fall Meeting of APS Division of Nuclear Physics</a:t>
            </a:r>
          </a:p>
          <a:p>
            <a:r>
              <a:rPr lang="en-US" cap="none" dirty="0"/>
              <a:t>October 2022, New Orleans, LA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8D589E-0B4A-6232-E5AB-60DB9722F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78" y="4181805"/>
            <a:ext cx="2698668" cy="1924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855054-A7EF-67B3-C93C-666BB9A7E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434" y="3737305"/>
            <a:ext cx="3647108" cy="28130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086E6-F0CE-D20E-70A4-AF4A99EF9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983824-C9EC-871C-5919-162C70D069C9}"/>
              </a:ext>
            </a:extLst>
          </p:cNvPr>
          <p:cNvSpPr txBox="1"/>
          <p:nvPr/>
        </p:nvSpPr>
        <p:spPr>
          <a:xfrm>
            <a:off x="3605258" y="6181023"/>
            <a:ext cx="2518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Supported in part by: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F3CF34-40D3-3179-D0A3-0FD0DE0AC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985" y="6049065"/>
            <a:ext cx="2518348" cy="63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67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008B6-D6B0-FC56-5C28-90E1D0D8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4565476" cy="1596177"/>
          </a:xfrm>
        </p:spPr>
        <p:txBody>
          <a:bodyPr/>
          <a:lstStyle/>
          <a:p>
            <a:pPr algn="ctr"/>
            <a:r>
              <a:rPr lang="en-US" dirty="0"/>
              <a:t>Performance:</a:t>
            </a:r>
            <a:br>
              <a:rPr lang="en-US" dirty="0"/>
            </a:br>
            <a:r>
              <a:rPr lang="en-US" dirty="0"/>
              <a:t>ADC Sum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DCA79-92BC-F0F5-50B6-B0A978726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2214694"/>
            <a:ext cx="4770745" cy="4550789"/>
          </a:xfrm>
        </p:spPr>
        <p:txBody>
          <a:bodyPr>
            <a:normAutofit fontScale="92500" lnSpcReduction="10000"/>
          </a:bodyPr>
          <a:lstStyle/>
          <a:p>
            <a:r>
              <a:rPr lang="en-US" cap="none" dirty="0"/>
              <a:t>Plots are comparing fitted signal integral with just summing ADCs with and without tunneling</a:t>
            </a:r>
          </a:p>
          <a:p>
            <a:r>
              <a:rPr lang="en-US" cap="none" dirty="0"/>
              <a:t>Sum8 method adds ADCs in 8 Tb of triggered RHIC crossing</a:t>
            </a:r>
          </a:p>
          <a:p>
            <a:pPr lvl="1"/>
            <a:r>
              <a:rPr lang="en-US" cap="none" dirty="0"/>
              <a:t>Fastest method</a:t>
            </a:r>
          </a:p>
          <a:p>
            <a:pPr lvl="1"/>
            <a:r>
              <a:rPr lang="en-US" cap="none" dirty="0">
                <a:solidFill>
                  <a:srgbClr val="0070C0"/>
                </a:solidFill>
              </a:rPr>
              <a:t>Shown in Blue</a:t>
            </a:r>
          </a:p>
          <a:p>
            <a:r>
              <a:rPr lang="en-US" cap="none" dirty="0"/>
              <a:t>Sum8 method to fitting overestimates low side of energy compared to fitting</a:t>
            </a:r>
          </a:p>
          <a:p>
            <a:pPr lvl="1"/>
            <a:r>
              <a:rPr lang="en-US" cap="none" dirty="0">
                <a:solidFill>
                  <a:srgbClr val="00B050"/>
                </a:solidFill>
              </a:rPr>
              <a:t>Shown in Green</a:t>
            </a:r>
          </a:p>
          <a:p>
            <a:r>
              <a:rPr lang="en-US" cap="none" dirty="0"/>
              <a:t>Very little difference in integral sum between with and without tunneling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3BF819-8AFD-0088-0BEF-5AD8C3019F9E}"/>
              </a:ext>
            </a:extLst>
          </p:cNvPr>
          <p:cNvGrpSpPr/>
          <p:nvPr/>
        </p:nvGrpSpPr>
        <p:grpSpPr>
          <a:xfrm>
            <a:off x="6712749" y="0"/>
            <a:ext cx="4565476" cy="3424107"/>
            <a:chOff x="7626524" y="0"/>
            <a:chExt cx="4565476" cy="342410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B09D61-8C6D-8076-815A-F6D693A3E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7626524" y="0"/>
              <a:ext cx="4565476" cy="342410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3B7403-74C1-9169-EB6F-E9DB7932A948}"/>
                </a:ext>
              </a:extLst>
            </p:cNvPr>
            <p:cNvSpPr txBox="1"/>
            <p:nvPr/>
          </p:nvSpPr>
          <p:spPr>
            <a:xfrm>
              <a:off x="8980574" y="0"/>
              <a:ext cx="1857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u="sng" dirty="0"/>
                <a:t>No Tunneling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B73B24-E14A-95BE-813E-7CED9CA1A0F2}"/>
              </a:ext>
            </a:extLst>
          </p:cNvPr>
          <p:cNvGrpSpPr/>
          <p:nvPr/>
        </p:nvGrpSpPr>
        <p:grpSpPr>
          <a:xfrm>
            <a:off x="6712747" y="3424107"/>
            <a:ext cx="4565477" cy="3433892"/>
            <a:chOff x="7626522" y="3424107"/>
            <a:chExt cx="4565477" cy="343389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3BDDBE-37E6-DA03-E5E3-5B53A6C8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626522" y="3433892"/>
              <a:ext cx="4565477" cy="342410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7AC5AD-ABA9-386E-1D18-B29A1CB85CCE}"/>
                </a:ext>
              </a:extLst>
            </p:cNvPr>
            <p:cNvSpPr txBox="1"/>
            <p:nvPr/>
          </p:nvSpPr>
          <p:spPr>
            <a:xfrm>
              <a:off x="8796012" y="3424107"/>
              <a:ext cx="22264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u="sng" dirty="0"/>
                <a:t>Peak Tunneling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6029E-74C5-2FB7-4579-763BCEFDB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BC6806-8604-A0E1-B90E-59030FE9E2F7}"/>
              </a:ext>
            </a:extLst>
          </p:cNvPr>
          <p:cNvSpPr txBox="1"/>
          <p:nvPr/>
        </p:nvSpPr>
        <p:spPr>
          <a:xfrm>
            <a:off x="7823662" y="618517"/>
            <a:ext cx="3246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Blue is Sum8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Green is fitting all peaks</a:t>
            </a:r>
          </a:p>
        </p:txBody>
      </p:sp>
    </p:spTree>
    <p:extLst>
      <p:ext uri="{BB962C8B-B14F-4D97-AF65-F5344CB8AC3E}">
        <p14:creationId xmlns:p14="http://schemas.microsoft.com/office/powerpoint/2010/main" val="2826525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8388547-717F-3FFC-EFC2-4C50987308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30720" y="0"/>
            <a:ext cx="5161280" cy="38709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3DF3D7-1D88-7E0C-53D5-71F38F2CB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5441305" cy="1596177"/>
          </a:xfrm>
        </p:spPr>
        <p:txBody>
          <a:bodyPr/>
          <a:lstStyle/>
          <a:p>
            <a:r>
              <a:rPr lang="en-US" dirty="0"/>
              <a:t>Putting it all together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7F3CA6A9-24A3-9FA9-71CF-E4B9DBCFA69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7158" y="1706388"/>
            <a:ext cx="6217921" cy="2027412"/>
          </a:xfrm>
        </p:spPr>
        <p:txBody>
          <a:bodyPr>
            <a:normAutofit fontScale="92500" lnSpcReduction="10000"/>
          </a:bodyPr>
          <a:lstStyle/>
          <a:p>
            <a:r>
              <a:rPr lang="en-US" cap="none" dirty="0"/>
              <a:t>Final algorithm uses peak tunneling to determine number of peaks and their locations</a:t>
            </a:r>
          </a:p>
          <a:p>
            <a:r>
              <a:rPr lang="en-US" cap="none" dirty="0"/>
              <a:t>Cut out all peaks not within 3 RHIC bunch crossings</a:t>
            </a:r>
          </a:p>
          <a:p>
            <a:pPr lvl="1"/>
            <a:r>
              <a:rPr lang="en-US" cap="none" dirty="0"/>
              <a:t>This ensures only overlapping peaks are fit</a:t>
            </a:r>
          </a:p>
          <a:p>
            <a:r>
              <a:rPr lang="en-US" cap="none" dirty="0"/>
              <a:t>Only fit peaks in those cases all other use Sum8 method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1A26C9-8B26-80AE-3BA9-7543F8CB83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3992" y="3612548"/>
            <a:ext cx="4306326" cy="32297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E81134-1F98-7E15-B295-49F4CC723047}"/>
              </a:ext>
            </a:extLst>
          </p:cNvPr>
          <p:cNvSpPr txBox="1"/>
          <p:nvPr/>
        </p:nvSpPr>
        <p:spPr>
          <a:xfrm>
            <a:off x="1076515" y="3582843"/>
            <a:ext cx="2621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sng" dirty="0"/>
              <a:t>Final number of peaks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17DEAA-3DB1-4CC1-297B-88D7E5CF6B2D}"/>
              </a:ext>
            </a:extLst>
          </p:cNvPr>
          <p:cNvGrpSpPr/>
          <p:nvPr/>
        </p:nvGrpSpPr>
        <p:grpSpPr>
          <a:xfrm>
            <a:off x="4637152" y="3582843"/>
            <a:ext cx="4306327" cy="3229745"/>
            <a:chOff x="4637152" y="3582843"/>
            <a:chExt cx="4306327" cy="322974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A78F5CE-AD58-CBCB-483F-EC390161B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7152" y="3582843"/>
              <a:ext cx="4306327" cy="322974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90A69E-ECFA-DDEF-F4D6-45E4C8A82694}"/>
                </a:ext>
              </a:extLst>
            </p:cNvPr>
            <p:cNvSpPr txBox="1"/>
            <p:nvPr/>
          </p:nvSpPr>
          <p:spPr>
            <a:xfrm>
              <a:off x="4637152" y="3612548"/>
              <a:ext cx="303307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i="1" u="sng" dirty="0"/>
                <a:t>Final Timing for 100 events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7B3C8C5-FFCB-9966-249D-C550629AD558}"/>
              </a:ext>
            </a:extLst>
          </p:cNvPr>
          <p:cNvSpPr txBox="1"/>
          <p:nvPr/>
        </p:nvSpPr>
        <p:spPr>
          <a:xfrm>
            <a:off x="8671872" y="84809"/>
            <a:ext cx="3033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sng" dirty="0"/>
              <a:t>Final ADC sum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9949A2-48AF-60BD-18FE-C391C168F697}"/>
              </a:ext>
            </a:extLst>
          </p:cNvPr>
          <p:cNvSpPr txBox="1"/>
          <p:nvPr/>
        </p:nvSpPr>
        <p:spPr>
          <a:xfrm>
            <a:off x="8996819" y="4304090"/>
            <a:ext cx="314184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Accurate determination of peaks leads to faster computation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Aids in fitting overlapping peaks to correctly determine the energy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D08C8E-9E86-298E-C60C-200032A517B9}"/>
              </a:ext>
            </a:extLst>
          </p:cNvPr>
          <p:cNvSpPr txBox="1"/>
          <p:nvPr/>
        </p:nvSpPr>
        <p:spPr>
          <a:xfrm>
            <a:off x="7373446" y="524526"/>
            <a:ext cx="3246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Blue is Sum8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Green is fitting all peaks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Black is result after cuts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FC58B5-5CF6-79C4-60D5-67B088065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59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C6A15-A9C4-F035-9582-AC558481A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D3EDF-A44B-2C8C-E442-14FD1BBEB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1950720"/>
            <a:ext cx="10364452" cy="4288763"/>
          </a:xfrm>
        </p:spPr>
        <p:txBody>
          <a:bodyPr/>
          <a:lstStyle/>
          <a:p>
            <a:r>
              <a:rPr lang="en-US" cap="none" dirty="0"/>
              <a:t>STAR Forward upgrade greatly enhances capabilities of STAR in forward region</a:t>
            </a:r>
          </a:p>
          <a:p>
            <a:pPr lvl="1"/>
            <a:r>
              <a:rPr lang="en-US" cap="none" dirty="0"/>
              <a:t>Upgrade will allow much better particle ID at STAR forward region</a:t>
            </a:r>
          </a:p>
          <a:p>
            <a:r>
              <a:rPr lang="en-US" cap="none" dirty="0"/>
              <a:t>The FCS uses latest technology to help improve energy determination</a:t>
            </a:r>
          </a:p>
          <a:p>
            <a:pPr lvl="1"/>
            <a:r>
              <a:rPr lang="en-US" cap="none" dirty="0"/>
              <a:t>DEP boards have much finer digitization to record more details about the raw signal</a:t>
            </a:r>
          </a:p>
          <a:p>
            <a:pPr lvl="1"/>
            <a:r>
              <a:rPr lang="en-US" cap="none" dirty="0"/>
              <a:t>More information means more analysis, which means more computation time to determine energy</a:t>
            </a:r>
          </a:p>
          <a:p>
            <a:r>
              <a:rPr lang="en-US" cap="none" dirty="0"/>
              <a:t>Developed robust algorithm to find peaks and determine energy quickly</a:t>
            </a:r>
          </a:p>
          <a:p>
            <a:pPr lvl="1"/>
            <a:r>
              <a:rPr lang="en-US" cap="none" dirty="0"/>
              <a:t>Employed peak tunneling to reduce noise on found peaks</a:t>
            </a:r>
          </a:p>
          <a:p>
            <a:pPr lvl="1"/>
            <a:r>
              <a:rPr lang="en-US" cap="none" dirty="0"/>
              <a:t>Cut out fitting peaks that don’t overlap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0CBB8-221E-BE9D-303A-15564B89F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71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DE39A0-3F52-F06F-82E0-1F4A22AC2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0C5F67-2F4E-71E5-3364-F714518A93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F1F0E5-DD4B-BD4B-F105-0ACA1F9A0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16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C28C98-C102-235F-0D81-1FC4E9C68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Fitted Signal shape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0C6F0EC-3832-1C8D-E05E-46CBAF4BCFFB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913774" y="2367092"/>
                <a:ext cx="10363826" cy="4155628"/>
              </a:xfrm>
            </p:spPr>
            <p:txBody>
              <a:bodyPr>
                <a:normAutofit/>
              </a:bodyPr>
              <a:lstStyle/>
              <a:p>
                <a:r>
                  <a:rPr lang="en-US" cap="none" dirty="0"/>
                  <a:t>Signal shape </a:t>
                </a:r>
                <a14:m>
                  <m:oMath xmlns:m="http://schemas.openxmlformats.org/officeDocument/2006/math"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cap="none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cap="non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sSup>
                      <m:sSupPr>
                        <m:ctrlPr>
                          <a:rPr lang="en-US" b="0" i="1" cap="none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cap="none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cap="none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cap="none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 cap="none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cap="none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sSub>
                          <m:sSubPr>
                            <m:ctrlP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cap="none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−(</m:t>
                        </m:r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)/</m:t>
                        </m:r>
                        <m:sSub>
                          <m:sSubPr>
                            <m:ctrlP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cap="none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 cap="none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cap="none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cap="none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i="1" cap="none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cap="non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 cap="none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 cap="none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sSup>
                      <m:sSupPr>
                        <m:ctrlPr>
                          <a:rPr lang="en-US" i="1" cap="none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cap="none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cap="none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cap="none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 cap="none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cap="none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cap="none">
                            <a:latin typeface="Cambria Math" panose="02040503050406030204" pitchFamily="18" charset="0"/>
                          </a:rPr>
                          <m:t> )</m:t>
                        </m:r>
                      </m:e>
                      <m:sup>
                        <m:sSub>
                          <m:sSubPr>
                            <m:ctrlPr>
                              <a:rPr lang="en-US" i="1" cap="none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cap="none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r>
                      <a:rPr lang="en-US" i="1" cap="none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 cap="none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cap="none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 cap="none">
                            <a:latin typeface="Cambria Math" panose="02040503050406030204" pitchFamily="18" charset="0"/>
                          </a:rPr>
                          <m:t>−(</m:t>
                        </m:r>
                        <m:r>
                          <a:rPr lang="en-US" i="1" cap="none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cap="none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 cap="none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cap="none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cap="none">
                            <a:latin typeface="Cambria Math" panose="02040503050406030204" pitchFamily="18" charset="0"/>
                          </a:rPr>
                          <m:t>)/</m:t>
                        </m:r>
                        <m:sSub>
                          <m:sSubPr>
                            <m:ctrlPr>
                              <a:rPr lang="en-US" i="1" cap="none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cap="none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r>
                      <a:rPr lang="en-US" b="0" i="1" cap="none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cap="none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b="0" i="1" cap="none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cap="none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cap="none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cap="none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cap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cap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cap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cap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cap="none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cap="none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cap="none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b="0" i="1" cap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)</m:t>
                                </m:r>
                              </m:e>
                              <m:sup>
                                <m:r>
                                  <a:rPr lang="en-US" b="0" i="1" cap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cap="none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b="0" i="1" cap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cap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cap="non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cap="none" dirty="0"/>
              </a:p>
              <a:p>
                <a:r>
                  <a:rPr lang="en-US" cap="none" dirty="0"/>
                  <a:t>C is a constant offset usually fixed to 0 unless there is a pedestal (baseline)</a:t>
                </a:r>
              </a:p>
              <a:p>
                <a:r>
                  <a:rPr lang="en-US" cap="none" dirty="0"/>
                  <a:t>A</a:t>
                </a:r>
                <a:r>
                  <a:rPr lang="en-US" cap="none" baseline="-25000" dirty="0"/>
                  <a:t>1</a:t>
                </a:r>
                <a:r>
                  <a:rPr lang="en-US" cap="none" dirty="0"/>
                  <a:t>, A</a:t>
                </a:r>
                <a:r>
                  <a:rPr lang="en-US" cap="none" baseline="-25000" dirty="0"/>
                  <a:t>2 </a:t>
                </a:r>
                <a:r>
                  <a:rPr lang="en-US" cap="none" dirty="0"/>
                  <a:t>, 𝜏</a:t>
                </a:r>
                <a:r>
                  <a:rPr lang="en-US" cap="none" baseline="-25000" dirty="0"/>
                  <a:t>1</a:t>
                </a:r>
                <a:r>
                  <a:rPr lang="en-US" cap="none" dirty="0"/>
                  <a:t>, 𝜏</a:t>
                </a:r>
                <a:r>
                  <a:rPr lang="en-US" cap="none" baseline="-25000" dirty="0"/>
                  <a:t>2</a:t>
                </a:r>
                <a:r>
                  <a:rPr lang="en-US" cap="none" dirty="0"/>
                  <a:t>, p</a:t>
                </a:r>
                <a:r>
                  <a:rPr lang="en-US" cap="none" baseline="-25000" dirty="0"/>
                  <a:t>1</a:t>
                </a:r>
                <a:r>
                  <a:rPr lang="en-US" cap="none" dirty="0"/>
                  <a:t>, p</a:t>
                </a:r>
                <a:r>
                  <a:rPr lang="en-US" cap="none" baseline="-25000" dirty="0"/>
                  <a:t>2</a:t>
                </a:r>
                <a:r>
                  <a:rPr lang="en-US" cap="none" dirty="0"/>
                  <a:t>, x</a:t>
                </a:r>
                <a:r>
                  <a:rPr lang="en-US" cap="none" baseline="-25000" dirty="0"/>
                  <a:t>1</a:t>
                </a:r>
                <a:r>
                  <a:rPr lang="en-US" cap="none" dirty="0"/>
                  <a:t>, x</a:t>
                </a:r>
                <a:r>
                  <a:rPr lang="en-US" cap="none" baseline="-25000" dirty="0"/>
                  <a:t>2</a:t>
                </a:r>
                <a:r>
                  <a:rPr lang="en-US" cap="none" dirty="0"/>
                  <a:t> are fixed constants to characterize size of tail</a:t>
                </a:r>
              </a:p>
              <a:p>
                <a:r>
                  <a:rPr lang="en-US" cap="none" dirty="0"/>
                  <a:t>A is the magnitude of the Gaussian and is also a fitting parameter</a:t>
                </a:r>
              </a:p>
              <a:p>
                <a:r>
                  <a:rPr lang="en-US" cap="none" dirty="0"/>
                  <a:t>x</a:t>
                </a:r>
                <a:r>
                  <a:rPr lang="en-US" cap="none" baseline="-25000" dirty="0"/>
                  <a:t>0</a:t>
                </a:r>
                <a:r>
                  <a:rPr lang="en-US" cap="none" dirty="0"/>
                  <a:t> is mean of Gaussian and is also a fitting parameter</a:t>
                </a:r>
              </a:p>
              <a:p>
                <a:r>
                  <a:rPr lang="en-US" cap="none" dirty="0"/>
                  <a:t>𝜎 is the standard deviation of the Gaussian and is also a fitting parameter</a:t>
                </a:r>
              </a:p>
              <a:p>
                <a:r>
                  <a:rPr lang="en-US" cap="none" dirty="0"/>
                  <a:t>Multiple peaks just linearly sum this formula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0C6F0EC-3832-1C8D-E05E-46CBAF4BCF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913774" y="2367092"/>
                <a:ext cx="10363826" cy="4155628"/>
              </a:xfrm>
              <a:blipFill>
                <a:blip r:embed="rId2"/>
                <a:stretch>
                  <a:fillRect l="-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73E0DC-B827-866B-4577-99161B5F9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43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2B020-067C-7799-D8DE-FAB5D0758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Peak Tunnel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7F36D0-C791-A33B-77D1-D19F6A89CA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3775" y="1889760"/>
                <a:ext cx="10364452" cy="4800599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cap="none" dirty="0"/>
                  <a:t>Compute a probability that a given peak window contains a real peak or noise</a:t>
                </a:r>
              </a:p>
              <a:p>
                <a:r>
                  <a:rPr lang="en-US" cap="none" dirty="0"/>
                  <a:t>Probability considers two things: width of the window, size of the peak relative to the slope line</a:t>
                </a:r>
              </a:p>
              <a:p>
                <a:pPr marL="514350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cap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𝑤𝑖𝑑𝑡h</m:t>
                        </m:r>
                      </m:sub>
                    </m:sSub>
                    <m:d>
                      <m:dPr>
                        <m:ctrlPr>
                          <a:rPr lang="en-US" b="0" i="1" cap="none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cap="none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cap="none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 cap="none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cap="none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 cap="none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en-US" i="1" cap="none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 cap="none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cap="none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 cap="none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cap="none" dirty="0"/>
              </a:p>
              <a:p>
                <a:pPr marL="514350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cap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h𝑒𝑖𝑔h𝑡</m:t>
                        </m:r>
                      </m:sub>
                    </m:sSub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𝐸𝑟𝑓𝑐</m:t>
                    </m:r>
                    <m:d>
                      <m:dPr>
                        <m:ctrlPr>
                          <a:rPr lang="en-US" b="0" i="1" cap="none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cap="none" smtClean="0">
                                <a:latin typeface="Cambria Math" panose="02040503050406030204" pitchFamily="18" charset="0"/>
                              </a:rPr>
                              <m:t>h𝑒𝑖𝑔h𝑡𝑑𝑖𝑓𝑓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b="0" i="1" cap="none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cap="none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  <m:r>
                              <a:rPr lang="en-US" b="0" i="1" cap="none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den>
                        </m:f>
                      </m:e>
                    </m:d>
                  </m:oMath>
                </a14:m>
                <a:endParaRPr lang="en-US" b="0" cap="none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h𝑒𝑖𝑔h𝑡𝑑𝑖𝑓𝑓</m:t>
                    </m:r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cap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𝑦𝑙𝑖𝑛𝑒</m:t>
                    </m:r>
                    <m:r>
                      <a:rPr lang="en-US" b="0" i="0" cap="none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cap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cap="none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𝑦𝑙𝑖𝑛𝑒</m:t>
                    </m:r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𝑖𝑠</m:t>
                    </m:r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𝑡h𝑒</m:t>
                    </m:r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𝑙𝑖𝑛𝑒</m:t>
                    </m:r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𝑓𝑜𝑟𝑚𝑒𝑑</m:t>
                    </m:r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𝑏𝑦</m:t>
                    </m:r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𝑡h𝑒</m:t>
                    </m:r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𝑝𝑜𝑖𝑛𝑡𝑠</m:t>
                    </m:r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cap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cap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cap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cap="none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cap="none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cap="none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cap="none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cap="none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i="1" cap="none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cap="none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cap="none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cap="none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i="1" cap="none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cap="none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cap="none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cap="none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 cap="none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cap="none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cap="none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cap="none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cap="none" dirty="0"/>
                  <a:t> are the </a:t>
                </a:r>
                <a:r>
                  <a:rPr lang="en-US" cap="none" dirty="0" err="1"/>
                  <a:t>x,y</a:t>
                </a:r>
                <a:r>
                  <a:rPr lang="en-US" cap="none" dirty="0"/>
                  <a:t> points of the start and end of the found peak respectively</a:t>
                </a:r>
              </a:p>
              <a:p>
                <a14:m>
                  <m:oMath xmlns:m="http://schemas.openxmlformats.org/officeDocument/2006/math"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b="0" i="1" cap="none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cap="none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cap="none" dirty="0"/>
                  <a:t> are two scale parameters that need to be set.</a:t>
                </a:r>
              </a:p>
              <a:p>
                <a:r>
                  <a:rPr lang="en-US" cap="none" dirty="0"/>
                  <a:t>The total probability is </a:t>
                </a:r>
                <a:r>
                  <a:rPr lang="en-US" cap="none" dirty="0" err="1"/>
                  <a:t>P</a:t>
                </a:r>
                <a:r>
                  <a:rPr lang="en-US" cap="none" baseline="-25000" dirty="0" err="1"/>
                  <a:t>width</a:t>
                </a:r>
                <a:r>
                  <a:rPr lang="en-US" cap="none" dirty="0"/>
                  <a:t>*</a:t>
                </a:r>
                <a:r>
                  <a:rPr lang="en-US" cap="none" dirty="0" err="1"/>
                  <a:t>P</a:t>
                </a:r>
                <a:r>
                  <a:rPr lang="en-US" cap="none" baseline="-25000" dirty="0" err="1"/>
                  <a:t>height</a:t>
                </a:r>
                <a:r>
                  <a:rPr lang="en-US" cap="none" dirty="0"/>
                  <a:t> ,with lower probability means more likely it’s a peak</a:t>
                </a:r>
                <a:endParaRPr lang="en-US" cap="none" baseline="-25000" dirty="0"/>
              </a:p>
              <a:p>
                <a:r>
                  <a:rPr lang="en-US" cap="none" dirty="0"/>
                  <a:t>If a peak has a probability higher than some threshold, then it is merged with the adjacent found peak with the lower probability peak dominating.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7F36D0-C791-A33B-77D1-D19F6A89CA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3775" y="1889760"/>
                <a:ext cx="10364452" cy="4800599"/>
              </a:xfrm>
              <a:blipFill>
                <a:blip r:embed="rId2"/>
                <a:stretch>
                  <a:fillRect l="-490" r="-122" b="-1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244E5-BA06-8749-DB98-53061B8C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4C58-5815-044F-9DE6-E2689BBFF1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40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D936D03-0DC4-AAD2-2B66-F9CF30D56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2101"/>
            <a:ext cx="7692284" cy="5618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EF28C9-F086-2AD5-CBCD-7151541FB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Tunnel Method Illustrated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67497B-1449-D781-C7CB-31BCAABD3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469" y="1514006"/>
            <a:ext cx="6651959" cy="4755840"/>
          </a:xfrm>
          <a:prstGeom prst="rect">
            <a:avLst/>
          </a:prstGeom>
        </p:spPr>
      </p:pic>
      <p:sp>
        <p:nvSpPr>
          <p:cNvPr id="14" name="Frame 13">
            <a:extLst>
              <a:ext uri="{FF2B5EF4-FFF2-40B4-BE49-F238E27FC236}">
                <a16:creationId xmlns:a16="http://schemas.microsoft.com/office/drawing/2014/main" id="{9A7D0778-1A8D-446E-DC6F-4B7594FAE64A}"/>
              </a:ext>
            </a:extLst>
          </p:cNvPr>
          <p:cNvSpPr/>
          <p:nvPr/>
        </p:nvSpPr>
        <p:spPr>
          <a:xfrm>
            <a:off x="3747540" y="1690687"/>
            <a:ext cx="854439" cy="2221746"/>
          </a:xfrm>
          <a:prstGeom prst="frame">
            <a:avLst>
              <a:gd name="adj1" fmla="val 1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345CB99-CAF0-53CE-772B-241760988A3C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4601979" y="2801560"/>
            <a:ext cx="974362" cy="106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AC09A3-1C75-582B-F339-348B680F2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30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BCAC5-93FA-71B4-88A8-3034784DB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Tunnel Method At Work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FC0BC8D-7BC4-98C5-EF6A-2B5372C203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645744"/>
            <a:ext cx="6145967" cy="4609475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4C1734A-EC67-D6C8-F5AD-F6CDEA6992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26212" y="1861900"/>
            <a:ext cx="5239067" cy="39293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857B3-7472-9F7A-CFA5-201486AEE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4C58-5815-044F-9DE6-E2689BBFF1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93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753AD545-78DB-A111-987E-11B19C47CD8A}"/>
              </a:ext>
            </a:extLst>
          </p:cNvPr>
          <p:cNvSpPr txBox="1"/>
          <p:nvPr/>
        </p:nvSpPr>
        <p:spPr>
          <a:xfrm>
            <a:off x="8638880" y="2551457"/>
            <a:ext cx="35301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Upgraded Forward Calorimeters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2000" dirty="0" err="1"/>
              <a:t>Preshower</a:t>
            </a:r>
            <a:r>
              <a:rPr lang="en-US" sz="2000" dirty="0"/>
              <a:t> (EPD)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2000" dirty="0"/>
              <a:t>Electromagnetic (</a:t>
            </a:r>
            <a:r>
              <a:rPr lang="en-US" sz="2000" dirty="0" err="1"/>
              <a:t>ECal</a:t>
            </a:r>
            <a:r>
              <a:rPr lang="en-US" sz="2000" dirty="0"/>
              <a:t>)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2000" dirty="0"/>
              <a:t>Hadronic (</a:t>
            </a:r>
            <a:r>
              <a:rPr lang="en-US" sz="2000" dirty="0" err="1"/>
              <a:t>HCal</a:t>
            </a:r>
            <a:r>
              <a:rPr lang="en-US" sz="2000" dirty="0"/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429002-4EE6-132E-C67E-712BC7C00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217" y="2723104"/>
            <a:ext cx="7055118" cy="3968504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4435E6-A720-FD64-FF99-464387B3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10200" cy="1325563"/>
          </a:xfrm>
        </p:spPr>
        <p:txBody>
          <a:bodyPr>
            <a:normAutofit/>
          </a:bodyPr>
          <a:lstStyle/>
          <a:p>
            <a:r>
              <a:rPr lang="en-US" dirty="0"/>
              <a:t>STAR Forward Upgrade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CB031-52C3-3EBE-A0AD-B01A3F75F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269" y="1519157"/>
            <a:ext cx="6969966" cy="1894603"/>
          </a:xfrm>
        </p:spPr>
        <p:txBody>
          <a:bodyPr>
            <a:normAutofit/>
          </a:bodyPr>
          <a:lstStyle/>
          <a:p>
            <a:r>
              <a:rPr lang="en-US" cap="none" dirty="0"/>
              <a:t>STAR detector is located at the Relativistic Heavy Ion Collider (RHIC) at Brookhaven National Lab on Long Island NY</a:t>
            </a:r>
          </a:p>
          <a:p>
            <a:r>
              <a:rPr lang="en-US" cap="none" dirty="0"/>
              <a:t>RHIC is the only polarized pp collider in the world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49584B-0A06-FE66-DD96-1BD0216BFF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8166" y="1"/>
            <a:ext cx="4383834" cy="2641723"/>
          </a:xfrm>
          <a:prstGeom prst="rect">
            <a:avLst/>
          </a:prstGeom>
          <a:ln w="12700">
            <a:noFill/>
          </a:ln>
          <a:effectLst/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2CFF3BB-CB2D-473A-792F-EDF3698E451B}"/>
              </a:ext>
            </a:extLst>
          </p:cNvPr>
          <p:cNvCxnSpPr>
            <a:cxnSpLocks/>
          </p:cNvCxnSpPr>
          <p:nvPr/>
        </p:nvCxnSpPr>
        <p:spPr>
          <a:xfrm flipH="1">
            <a:off x="7620000" y="1209525"/>
            <a:ext cx="2430815" cy="1718010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DEADE29-C909-08EF-9917-E5852670B0BB}"/>
              </a:ext>
            </a:extLst>
          </p:cNvPr>
          <p:cNvSpPr txBox="1"/>
          <p:nvPr/>
        </p:nvSpPr>
        <p:spPr>
          <a:xfrm>
            <a:off x="297736" y="5371606"/>
            <a:ext cx="3659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Tracking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small strip Thin Gap Chambers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Silicon Disks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7EB67AD-5A2F-90C6-A836-489EAD6D3480}"/>
              </a:ext>
            </a:extLst>
          </p:cNvPr>
          <p:cNvCxnSpPr>
            <a:cxnSpLocks/>
          </p:cNvCxnSpPr>
          <p:nvPr/>
        </p:nvCxnSpPr>
        <p:spPr>
          <a:xfrm flipV="1">
            <a:off x="2038110" y="5695917"/>
            <a:ext cx="4057890" cy="553006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3F949E7-9A27-0F78-4533-4BFA9E34AEA1}"/>
              </a:ext>
            </a:extLst>
          </p:cNvPr>
          <p:cNvCxnSpPr>
            <a:cxnSpLocks/>
          </p:cNvCxnSpPr>
          <p:nvPr/>
        </p:nvCxnSpPr>
        <p:spPr>
          <a:xfrm flipV="1">
            <a:off x="2804160" y="5136832"/>
            <a:ext cx="4155537" cy="559085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4E3EFB3-CDE9-92A6-85B3-7DAA690CA747}"/>
              </a:ext>
            </a:extLst>
          </p:cNvPr>
          <p:cNvSpPr txBox="1"/>
          <p:nvPr/>
        </p:nvSpPr>
        <p:spPr>
          <a:xfrm>
            <a:off x="-13671" y="3413760"/>
            <a:ext cx="41035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Upgrades STAR capabilities in 2.5&lt;𝜂&lt;4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Almost full 2𝜋 coverage in azimuth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Tracking and Calorimetry will provide excellent PID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33E80-7122-DCE6-05C4-2EEA9B4B4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2</a:t>
            </a:fld>
            <a:endParaRPr lang="en-US"/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B0966A2C-888A-C91B-23FB-2192C394F411}"/>
              </a:ext>
            </a:extLst>
          </p:cNvPr>
          <p:cNvCxnSpPr>
            <a:cxnSpLocks/>
          </p:cNvCxnSpPr>
          <p:nvPr/>
        </p:nvCxnSpPr>
        <p:spPr>
          <a:xfrm rot="10800000" flipV="1">
            <a:off x="7484777" y="3063240"/>
            <a:ext cx="2566039" cy="1644116"/>
          </a:xfrm>
          <a:prstGeom prst="bentConnector3">
            <a:avLst>
              <a:gd name="adj1" fmla="val 78508"/>
            </a:avLst>
          </a:prstGeom>
          <a:ln w="254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133A9C31-ABA5-1044-6123-80B3FFB524E7}"/>
              </a:ext>
            </a:extLst>
          </p:cNvPr>
          <p:cNvCxnSpPr>
            <a:cxnSpLocks/>
          </p:cNvCxnSpPr>
          <p:nvPr/>
        </p:nvCxnSpPr>
        <p:spPr>
          <a:xfrm rot="10800000" flipV="1">
            <a:off x="8615898" y="3351800"/>
            <a:ext cx="926005" cy="604476"/>
          </a:xfrm>
          <a:prstGeom prst="bentConnector3">
            <a:avLst>
              <a:gd name="adj1" fmla="val 101019"/>
            </a:avLst>
          </a:prstGeom>
          <a:ln w="254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CB7342A7-D90D-325A-44E0-7C4988340ADD}"/>
              </a:ext>
            </a:extLst>
          </p:cNvPr>
          <p:cNvCxnSpPr/>
          <p:nvPr/>
        </p:nvCxnSpPr>
        <p:spPr>
          <a:xfrm rot="10800000" flipV="1">
            <a:off x="9250680" y="3654037"/>
            <a:ext cx="929640" cy="212153"/>
          </a:xfrm>
          <a:prstGeom prst="bentConnector3">
            <a:avLst>
              <a:gd name="adj1" fmla="val 99180"/>
            </a:avLst>
          </a:prstGeom>
          <a:ln w="254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07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9D89C-A497-8BCE-EBCC-989CE0236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27098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Forward Calorimeter System (FCS)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FC832B-BA37-2A41-9ACE-F4FB9B6B98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3775" y="1755557"/>
                <a:ext cx="10364452" cy="5102443"/>
              </a:xfrm>
            </p:spPr>
            <p:txBody>
              <a:bodyPr>
                <a:normAutofit/>
              </a:bodyPr>
              <a:lstStyle/>
              <a:p>
                <a:r>
                  <a:rPr lang="en-US" cap="none" dirty="0"/>
                  <a:t>Located ~ 7m from STAR IP on STAR west platform</a:t>
                </a:r>
              </a:p>
              <a:p>
                <a:r>
                  <a:rPr lang="en-US" cap="none" dirty="0"/>
                  <a:t>Both </a:t>
                </a:r>
                <a:r>
                  <a:rPr lang="en-US" cap="none" dirty="0" err="1"/>
                  <a:t>Ecal</a:t>
                </a:r>
                <a:r>
                  <a:rPr lang="en-US" cap="none" dirty="0"/>
                  <a:t> and </a:t>
                </a:r>
                <a:r>
                  <a:rPr lang="en-US" cap="none" dirty="0" err="1"/>
                  <a:t>Hcal</a:t>
                </a:r>
                <a:r>
                  <a:rPr lang="en-US" cap="none" dirty="0"/>
                  <a:t> split into two halves (North/South)</a:t>
                </a:r>
              </a:p>
              <a:p>
                <a:r>
                  <a:rPr lang="en-US" cap="none" dirty="0"/>
                  <a:t>Use </a:t>
                </a:r>
                <a:r>
                  <a:rPr lang="en-US" cap="none" dirty="0" err="1"/>
                  <a:t>SiPMs</a:t>
                </a:r>
                <a:r>
                  <a:rPr lang="en-US" cap="none" dirty="0"/>
                  <a:t> for readout</a:t>
                </a:r>
              </a:p>
              <a:p>
                <a:r>
                  <a:rPr lang="en-US" cap="none" dirty="0" err="1"/>
                  <a:t>ECal</a:t>
                </a:r>
                <a:r>
                  <a:rPr lang="en-US" cap="none" dirty="0"/>
                  <a:t> is Pb/Sc sandwich (from PHENIX)</a:t>
                </a:r>
              </a:p>
              <a:p>
                <a:pPr lvl="1"/>
                <a:r>
                  <a:rPr lang="en-US" cap="none" dirty="0"/>
                  <a:t> ~10%/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cap="none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endParaRPr lang="en-US" cap="none" dirty="0"/>
              </a:p>
              <a:p>
                <a:pPr lvl="1"/>
                <a:r>
                  <a:rPr lang="en-US" cap="none" dirty="0"/>
                  <a:t>5x5 cm</a:t>
                </a:r>
                <a:r>
                  <a:rPr lang="en-US" cap="none" baseline="30000" dirty="0"/>
                  <a:t>2</a:t>
                </a:r>
                <a:r>
                  <a:rPr lang="en-US" cap="none" dirty="0"/>
                  <a:t> lateral size, ~18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cap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cap="none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i="1" cap="none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400" cap="none" dirty="0">
                  <a:solidFill>
                    <a:schemeClr val="tx1"/>
                  </a:solidFill>
                </a:endParaRPr>
              </a:p>
              <a:p>
                <a:r>
                  <a:rPr lang="en-US" cap="none" dirty="0" err="1"/>
                  <a:t>HCal</a:t>
                </a:r>
                <a:r>
                  <a:rPr lang="en-US" cap="none" dirty="0"/>
                  <a:t> is Steel/Sc sandwich built from scratch</a:t>
                </a:r>
              </a:p>
              <a:p>
                <a:pPr lvl="1"/>
                <a:r>
                  <a:rPr lang="en-US" cap="none" dirty="0"/>
                  <a:t>~60%/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cap="none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cap="none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endParaRPr lang="en-US" cap="none" dirty="0"/>
              </a:p>
              <a:p>
                <a:pPr lvl="1"/>
                <a:r>
                  <a:rPr lang="en-US" cap="none" dirty="0"/>
                  <a:t>10x10 cm</a:t>
                </a:r>
                <a:r>
                  <a:rPr lang="en-US" cap="none" baseline="30000" dirty="0"/>
                  <a:t>2</a:t>
                </a:r>
                <a:r>
                  <a:rPr lang="en-US" cap="none" dirty="0"/>
                  <a:t> lateral size, ~4.5 </a:t>
                </a:r>
                <a:r>
                  <a:rPr lang="en-US" cap="none" dirty="0">
                    <a:effectLst/>
                    <a:latin typeface="Helvetica" pitchFamily="2" charset="0"/>
                  </a:rPr>
                  <a:t>𝜆</a:t>
                </a:r>
              </a:p>
              <a:p>
                <a:r>
                  <a:rPr lang="en-US" cap="none" dirty="0" err="1">
                    <a:latin typeface="Helvetica" pitchFamily="2" charset="0"/>
                  </a:rPr>
                  <a:t>Preshower</a:t>
                </a:r>
                <a:r>
                  <a:rPr lang="en-US" cap="none" dirty="0">
                    <a:latin typeface="Helvetica" pitchFamily="2" charset="0"/>
                  </a:rPr>
                  <a:t> is existing EPD detector (not shown)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FC832B-BA37-2A41-9ACE-F4FB9B6B98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3775" y="1755557"/>
                <a:ext cx="10364452" cy="5102443"/>
              </a:xfrm>
              <a:blipFill>
                <a:blip r:embed="rId2"/>
                <a:stretch>
                  <a:fillRect l="-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>
            <a:extLst>
              <a:ext uri="{FF2B5EF4-FFF2-40B4-BE49-F238E27FC236}">
                <a16:creationId xmlns:a16="http://schemas.microsoft.com/office/drawing/2014/main" id="{0DC61723-FCDD-7335-EEEE-B1883598A4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1469" b="7248"/>
          <a:stretch/>
        </p:blipFill>
        <p:spPr>
          <a:xfrm>
            <a:off x="6705601" y="931654"/>
            <a:ext cx="5486400" cy="556907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633B9-6D57-1FDF-F44D-0EE99A4EA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84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4D657CD-8BCA-23C6-617C-27EF9C798D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78"/>
          <a:stretch/>
        </p:blipFill>
        <p:spPr>
          <a:xfrm rot="5400000">
            <a:off x="7093525" y="933205"/>
            <a:ext cx="3761619" cy="632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4DAB09-8987-BB40-0712-C98BAD59D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the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4B5E4-9879-B545-A232-B1943BAE2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633" y="1940373"/>
            <a:ext cx="5821627" cy="4299110"/>
          </a:xfrm>
        </p:spPr>
        <p:txBody>
          <a:bodyPr/>
          <a:lstStyle/>
          <a:p>
            <a:r>
              <a:rPr lang="en-US" cap="none" dirty="0"/>
              <a:t>Signals from a detector are digitized by time integrating the voltage (ADC) of the signal over the whole time of a trigger window</a:t>
            </a:r>
          </a:p>
          <a:p>
            <a:r>
              <a:rPr lang="en-US" cap="none" dirty="0"/>
              <a:t>STAR trigger windows are defined by the time between RHIC bunches (bunch crossing)</a:t>
            </a:r>
          </a:p>
          <a:p>
            <a:r>
              <a:rPr lang="en-US" cap="none" dirty="0"/>
              <a:t>The energy deposited in the detector (E)=ADC*Gain</a:t>
            </a:r>
          </a:p>
          <a:p>
            <a:pPr lvl="1"/>
            <a:r>
              <a:rPr lang="en-US" cap="none" dirty="0"/>
              <a:t>Gain needs to be calibrated</a:t>
            </a:r>
          </a:p>
          <a:p>
            <a:pPr lvl="1"/>
            <a:r>
              <a:rPr lang="en-US" cap="none" dirty="0"/>
              <a:t>See </a:t>
            </a:r>
            <a:r>
              <a:rPr lang="en-US" cap="none" dirty="0" err="1"/>
              <a:t>Xilin</a:t>
            </a:r>
            <a:r>
              <a:rPr lang="en-US" cap="none" dirty="0"/>
              <a:t> Liang’s talk next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1A603-E088-7973-BD34-A1AA96D8BC23}"/>
              </a:ext>
            </a:extLst>
          </p:cNvPr>
          <p:cNvSpPr txBox="1"/>
          <p:nvPr/>
        </p:nvSpPr>
        <p:spPr>
          <a:xfrm>
            <a:off x="8321238" y="2505670"/>
            <a:ext cx="3692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Electronics time integrate Voltage over time to get total charge and convert charge to digital value (ADC)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A77914-FC77-C3F9-29FF-115317FF20FF}"/>
              </a:ext>
            </a:extLst>
          </p:cNvPr>
          <p:cNvCxnSpPr>
            <a:cxnSpLocks/>
          </p:cNvCxnSpPr>
          <p:nvPr/>
        </p:nvCxnSpPr>
        <p:spPr>
          <a:xfrm flipH="1">
            <a:off x="8499871" y="3429000"/>
            <a:ext cx="948929" cy="66278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09096-81C8-800B-4B81-312DBB1FE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60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05956-D6E7-B227-265C-29EDE156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4683085" cy="1596177"/>
          </a:xfrm>
        </p:spPr>
        <p:txBody>
          <a:bodyPr/>
          <a:lstStyle/>
          <a:p>
            <a:r>
              <a:rPr lang="en-US" dirty="0"/>
              <a:t>Digitization of Signal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BC390-E334-C6A6-111B-39A86B462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54" y="1855615"/>
            <a:ext cx="5502393" cy="4728065"/>
          </a:xfrm>
        </p:spPr>
        <p:txBody>
          <a:bodyPr>
            <a:normAutofit/>
          </a:bodyPr>
          <a:lstStyle/>
          <a:p>
            <a:r>
              <a:rPr lang="en-US" cap="none" dirty="0"/>
              <a:t>DEP boards digitize signal every ~13.5 ns</a:t>
            </a:r>
          </a:p>
          <a:p>
            <a:r>
              <a:rPr lang="en-US" cap="none" dirty="0"/>
              <a:t>This comprises 1 </a:t>
            </a:r>
            <a:r>
              <a:rPr lang="en-US" cap="none" dirty="0" err="1"/>
              <a:t>timebin</a:t>
            </a:r>
            <a:r>
              <a:rPr lang="en-US" cap="none" dirty="0"/>
              <a:t> (Tb)</a:t>
            </a:r>
          </a:p>
          <a:p>
            <a:r>
              <a:rPr lang="en-US" cap="none" dirty="0"/>
              <a:t>There are 8 Tb in 1 RHIC bunch crossing</a:t>
            </a:r>
          </a:p>
          <a:p>
            <a:r>
              <a:rPr lang="en-US" cap="none" dirty="0"/>
              <a:t>There is up to 100 Tb of data for every channel in every event</a:t>
            </a:r>
          </a:p>
          <a:p>
            <a:r>
              <a:rPr lang="en-US" cap="none" dirty="0"/>
              <a:t>Energy = (Fitted signal integral)*Gain</a:t>
            </a:r>
          </a:p>
          <a:p>
            <a:pPr lvl="1"/>
            <a:r>
              <a:rPr lang="en-US" cap="none" dirty="0"/>
              <a:t>Each signal/peak is fitted to a Gaussian</a:t>
            </a:r>
          </a:p>
          <a:p>
            <a:pPr lvl="1"/>
            <a:r>
              <a:rPr lang="en-US" cap="none" dirty="0"/>
              <a:t>Fitted signal to all peaks shown in black</a:t>
            </a:r>
          </a:p>
          <a:p>
            <a:pPr lvl="1"/>
            <a:r>
              <a:rPr lang="en-US" cap="none" dirty="0"/>
              <a:t>Amplitude of Gaussian is proportional to integral</a:t>
            </a:r>
          </a:p>
          <a:p>
            <a:r>
              <a:rPr lang="en-US" cap="none" dirty="0"/>
              <a:t>Peaks found using discrete second derivative test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48507E6-44FA-C8FC-B4E2-939E9D59FF8E}"/>
              </a:ext>
            </a:extLst>
          </p:cNvPr>
          <p:cNvGrpSpPr/>
          <p:nvPr/>
        </p:nvGrpSpPr>
        <p:grpSpPr>
          <a:xfrm>
            <a:off x="5515192" y="1027906"/>
            <a:ext cx="6941291" cy="5904735"/>
            <a:chOff x="5428928" y="719669"/>
            <a:chExt cx="6941291" cy="590473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A40706C-295F-71B8-3ED9-370B368CF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13" b="513"/>
            <a:stretch/>
          </p:blipFill>
          <p:spPr>
            <a:xfrm rot="5400000">
              <a:off x="6894943" y="866149"/>
              <a:ext cx="3441746" cy="6210440"/>
            </a:xfrm>
            <a:prstGeom prst="rect">
              <a:avLst/>
            </a:prstGeom>
            <a:effectLst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220ECB-A61E-2A78-839A-F7A37A31D849}"/>
                </a:ext>
              </a:extLst>
            </p:cNvPr>
            <p:cNvSpPr txBox="1"/>
            <p:nvPr/>
          </p:nvSpPr>
          <p:spPr>
            <a:xfrm>
              <a:off x="6241932" y="719669"/>
              <a:ext cx="52412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Sample Signal from DEP showing multiple RHIC bunch crossings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1B63D39-9DD7-703D-EFB8-930F2C821448}"/>
                </a:ext>
              </a:extLst>
            </p:cNvPr>
            <p:cNvSpPr txBox="1"/>
            <p:nvPr/>
          </p:nvSpPr>
          <p:spPr>
            <a:xfrm>
              <a:off x="6778360" y="1947488"/>
              <a:ext cx="1674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Peak Start Time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B7B496-2D90-4F53-2613-EDEAD6908672}"/>
                </a:ext>
              </a:extLst>
            </p:cNvPr>
            <p:cNvSpPr txBox="1"/>
            <p:nvPr/>
          </p:nvSpPr>
          <p:spPr>
            <a:xfrm>
              <a:off x="8952264" y="1939405"/>
              <a:ext cx="1565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Peak End Time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EFD38D0-5F23-8767-63A1-FD0645005660}"/>
                </a:ext>
              </a:extLst>
            </p:cNvPr>
            <p:cNvSpPr txBox="1"/>
            <p:nvPr/>
          </p:nvSpPr>
          <p:spPr>
            <a:xfrm>
              <a:off x="7833360" y="5916518"/>
              <a:ext cx="27581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B050"/>
                  </a:solidFill>
                </a:rPr>
                <a:t>Peaks outside triggered RHIC bunch crossings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2C855CE-5015-D278-E8C2-1D7BB303A1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07671" y="4861105"/>
              <a:ext cx="768025" cy="1277226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B6F55E8-0FEB-C26B-B324-A95C7EE4A0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27857" y="5256543"/>
              <a:ext cx="215259" cy="707886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2F8984-4EF5-DA5B-DBE0-9D99EC5BB8EE}"/>
                </a:ext>
              </a:extLst>
            </p:cNvPr>
            <p:cNvSpPr txBox="1"/>
            <p:nvPr/>
          </p:nvSpPr>
          <p:spPr>
            <a:xfrm>
              <a:off x="6508878" y="1547378"/>
              <a:ext cx="4367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</a:rPr>
                <a:t>Triggered RHIC crossing peak at Tb=50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73F9447-FF9F-F75B-0C68-52143D63C0BD}"/>
                </a:ext>
              </a:extLst>
            </p:cNvPr>
            <p:cNvSpPr txBox="1"/>
            <p:nvPr/>
          </p:nvSpPr>
          <p:spPr>
            <a:xfrm>
              <a:off x="8917400" y="5375126"/>
              <a:ext cx="16740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92D050"/>
                  </a:solidFill>
                </a:rPr>
                <a:t>Peak Start Time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0325F5A-CE3D-CB6F-6F39-34B6D1E69B25}"/>
                </a:ext>
              </a:extLst>
            </p:cNvPr>
            <p:cNvSpPr txBox="1"/>
            <p:nvPr/>
          </p:nvSpPr>
          <p:spPr>
            <a:xfrm>
              <a:off x="10696142" y="5290213"/>
              <a:ext cx="16740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6A00"/>
                  </a:solidFill>
                </a:rPr>
                <a:t>Peak End Time</a:t>
              </a:r>
              <a:r>
                <a:rPr lang="en-US" dirty="0">
                  <a:solidFill>
                    <a:srgbClr val="00B050"/>
                  </a:solidFill>
                </a:rPr>
                <a:t>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17703DB-A656-A4C7-5487-BFF9434B2265}"/>
                </a:ext>
              </a:extLst>
            </p:cNvPr>
            <p:cNvSpPr txBox="1"/>
            <p:nvPr/>
          </p:nvSpPr>
          <p:spPr>
            <a:xfrm>
              <a:off x="5428928" y="5330269"/>
              <a:ext cx="16740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92D050"/>
                  </a:solidFill>
                </a:rPr>
                <a:t>Peak Start Time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0F97E35-9DCC-E934-24CC-E847CE66FC6C}"/>
                </a:ext>
              </a:extLst>
            </p:cNvPr>
            <p:cNvSpPr txBox="1"/>
            <p:nvPr/>
          </p:nvSpPr>
          <p:spPr>
            <a:xfrm>
              <a:off x="7057055" y="5349018"/>
              <a:ext cx="16740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6A00"/>
                  </a:solidFill>
                </a:rPr>
                <a:t>Peak End Time</a:t>
              </a:r>
              <a:r>
                <a:rPr lang="en-US" dirty="0">
                  <a:solidFill>
                    <a:srgbClr val="00B050"/>
                  </a:solidFill>
                </a:rPr>
                <a:t> 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B45EC7F-9DD6-F94D-7B24-3FEBC7225424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8386604" y="1947488"/>
              <a:ext cx="305865" cy="2335024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225988-1223-2216-2100-133387CDA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71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C3CBC-5FEB-F292-CE6B-723F6E05C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pPr algn="ctr"/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AC677-167A-3294-A59D-04911744D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8" y="1406040"/>
            <a:ext cx="6095999" cy="545196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cap="none" dirty="0"/>
              <a:t>Fitting is time consuming and want to avoid fitting in cases where it is not needed</a:t>
            </a:r>
          </a:p>
          <a:p>
            <a:pPr lvl="1"/>
            <a:r>
              <a:rPr lang="en-US" cap="none" dirty="0"/>
              <a:t>If only 1 peak in the triggered crossing adding up the ADCs is sufficient</a:t>
            </a:r>
          </a:p>
          <a:p>
            <a:pPr marL="514350" indent="-514350">
              <a:buFont typeface="+mj-lt"/>
              <a:buAutoNum type="arabicPeriod"/>
            </a:pPr>
            <a:r>
              <a:rPr lang="en-US" cap="none" dirty="0"/>
              <a:t>Overlapping signals from untriggered RHIC crossing</a:t>
            </a:r>
          </a:p>
          <a:p>
            <a:pPr lvl="1"/>
            <a:r>
              <a:rPr lang="en-US" cap="none" dirty="0"/>
              <a:t>Want to eliminate energy contribution coming from surrounding peaks</a:t>
            </a:r>
          </a:p>
          <a:p>
            <a:pPr lvl="1"/>
            <a:r>
              <a:rPr lang="en-US" cap="none" dirty="0"/>
              <a:t>Fitting will help but need accurate count of peaks</a:t>
            </a:r>
          </a:p>
          <a:p>
            <a:pPr marL="514350" indent="-514350">
              <a:buFont typeface="+mj-lt"/>
              <a:buAutoNum type="arabicPeriod"/>
            </a:pPr>
            <a:r>
              <a:rPr lang="en-US" cap="none" dirty="0"/>
              <a:t>Second derivative method can identify noise as peaks</a:t>
            </a:r>
          </a:p>
          <a:p>
            <a:pPr lvl="1"/>
            <a:r>
              <a:rPr lang="en-US" cap="none" dirty="0"/>
              <a:t>Don’t want to fit a signal to noise</a:t>
            </a:r>
          </a:p>
          <a:p>
            <a:pPr lvl="1"/>
            <a:r>
              <a:rPr lang="en-US" cap="none" dirty="0"/>
              <a:t>More peaks</a:t>
            </a:r>
            <a:r>
              <a:rPr lang="en-US" cap="none" dirty="0">
                <a:sym typeface="Wingdings" pitchFamily="2" charset="2"/>
              </a:rPr>
              <a:t> </a:t>
            </a:r>
            <a:r>
              <a:rPr lang="en-US" cap="none" dirty="0"/>
              <a:t> more fitting parameters </a:t>
            </a:r>
            <a:r>
              <a:rPr lang="en-US" cap="none" dirty="0">
                <a:sym typeface="Wingdings" pitchFamily="2" charset="2"/>
              </a:rPr>
              <a:t> </a:t>
            </a:r>
            <a:r>
              <a:rPr lang="en-US" cap="none" dirty="0"/>
              <a:t>computation time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070EC2-61FC-BB19-C75F-16E636D5B2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48" t="8367" b="1556"/>
          <a:stretch/>
        </p:blipFill>
        <p:spPr>
          <a:xfrm rot="5400000">
            <a:off x="7543311" y="-742402"/>
            <a:ext cx="2972777" cy="5257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FBE461-BF91-2DAC-BA5B-0E8A7A689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0" t="8908" b="1985"/>
          <a:stretch/>
        </p:blipFill>
        <p:spPr>
          <a:xfrm rot="5400000">
            <a:off x="7654735" y="2679917"/>
            <a:ext cx="2993765" cy="52578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D70C39-F979-8129-F35E-05F45D9A90F7}"/>
              </a:ext>
            </a:extLst>
          </p:cNvPr>
          <p:cNvSpPr txBox="1"/>
          <p:nvPr/>
        </p:nvSpPr>
        <p:spPr>
          <a:xfrm>
            <a:off x="7239000" y="0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Example of Overlapping signals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20882C-056C-21A8-AC57-0BEF63585746}"/>
              </a:ext>
            </a:extLst>
          </p:cNvPr>
          <p:cNvSpPr txBox="1"/>
          <p:nvPr/>
        </p:nvSpPr>
        <p:spPr>
          <a:xfrm>
            <a:off x="8001000" y="2352075"/>
            <a:ext cx="286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 to eliminate energy contribution from this peak.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697ECC0-FE1B-FBE5-C3DB-E4AC21ACEE5C}"/>
              </a:ext>
            </a:extLst>
          </p:cNvPr>
          <p:cNvCxnSpPr/>
          <p:nvPr/>
        </p:nvCxnSpPr>
        <p:spPr>
          <a:xfrm flipV="1">
            <a:off x="8686800" y="1406039"/>
            <a:ext cx="0" cy="102203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7321F35-3B21-FA2D-8FD3-76CFA12A1639}"/>
              </a:ext>
            </a:extLst>
          </p:cNvPr>
          <p:cNvSpPr txBox="1"/>
          <p:nvPr/>
        </p:nvSpPr>
        <p:spPr>
          <a:xfrm>
            <a:off x="6903720" y="3456567"/>
            <a:ext cx="4754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Example of noise identified as peaks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2F64B91-4F47-50DA-31D8-6538844903CB}"/>
              </a:ext>
            </a:extLst>
          </p:cNvPr>
          <p:cNvCxnSpPr/>
          <p:nvPr/>
        </p:nvCxnSpPr>
        <p:spPr>
          <a:xfrm>
            <a:off x="6400799" y="3507134"/>
            <a:ext cx="548640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46A0407-5FB5-A789-A017-159B3D2BBEF1}"/>
              </a:ext>
            </a:extLst>
          </p:cNvPr>
          <p:cNvSpPr txBox="1"/>
          <p:nvPr/>
        </p:nvSpPr>
        <p:spPr>
          <a:xfrm>
            <a:off x="9509757" y="4201067"/>
            <a:ext cx="2270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are extra peaks coming from noise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4055C11-6F62-81CB-AED1-8578FDA86058}"/>
              </a:ext>
            </a:extLst>
          </p:cNvPr>
          <p:cNvCxnSpPr>
            <a:cxnSpLocks/>
          </p:cNvCxnSpPr>
          <p:nvPr/>
        </p:nvCxnSpPr>
        <p:spPr>
          <a:xfrm>
            <a:off x="10241280" y="4797789"/>
            <a:ext cx="0" cy="103913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F76AC5F-7585-E87F-B40F-7AA202CF257B}"/>
              </a:ext>
            </a:extLst>
          </p:cNvPr>
          <p:cNvCxnSpPr>
            <a:cxnSpLocks/>
          </p:cNvCxnSpPr>
          <p:nvPr/>
        </p:nvCxnSpPr>
        <p:spPr>
          <a:xfrm>
            <a:off x="11079480" y="4789252"/>
            <a:ext cx="0" cy="80382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FD024-5FF6-2F3E-D235-C8664242E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45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9D860C1-1950-AFE0-FAA8-4AD0B13767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5" t="7111" b="1778"/>
          <a:stretch/>
        </p:blipFill>
        <p:spPr>
          <a:xfrm rot="5400000">
            <a:off x="7470556" y="2118488"/>
            <a:ext cx="3368984" cy="60739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B80117E-38DE-DB62-5BD5-E07487B806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65" t="8889" b="1778"/>
          <a:stretch/>
        </p:blipFill>
        <p:spPr>
          <a:xfrm rot="5400000">
            <a:off x="7419733" y="-1332661"/>
            <a:ext cx="3448533" cy="609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143DE3-3D6D-9194-5689-7540FB072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5140038" cy="1596177"/>
          </a:xfrm>
        </p:spPr>
        <p:txBody>
          <a:bodyPr/>
          <a:lstStyle/>
          <a:p>
            <a:r>
              <a:rPr lang="en-US" dirty="0"/>
              <a:t>Eliminating Peaks Coming From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5EBBE-0239-9878-F4D4-AD8D24347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9" y="2016573"/>
            <a:ext cx="6065928" cy="4628067"/>
          </a:xfrm>
        </p:spPr>
        <p:txBody>
          <a:bodyPr>
            <a:normAutofit/>
          </a:bodyPr>
          <a:lstStyle/>
          <a:p>
            <a:r>
              <a:rPr lang="en-US" cap="none" dirty="0"/>
              <a:t>Compute a probability a peak is a real peak or noise</a:t>
            </a:r>
          </a:p>
          <a:p>
            <a:pPr lvl="1"/>
            <a:r>
              <a:rPr lang="en-US" cap="none" dirty="0"/>
              <a:t>Call this method peak tunnelling as it was inspired by quantum tunneling</a:t>
            </a:r>
          </a:p>
          <a:p>
            <a:r>
              <a:rPr lang="en-US" cap="none" dirty="0"/>
              <a:t>Assumes noise follows a Normal distribution</a:t>
            </a:r>
          </a:p>
          <a:p>
            <a:pPr lvl="1"/>
            <a:r>
              <a:rPr lang="en-US" cap="none" dirty="0"/>
              <a:t>Parameters need to be tuned to data set</a:t>
            </a:r>
          </a:p>
          <a:p>
            <a:r>
              <a:rPr lang="en-US" cap="none" dirty="0"/>
              <a:t>Merge peaks that have low probabilities together</a:t>
            </a:r>
          </a:p>
          <a:p>
            <a:pPr lvl="1"/>
            <a:r>
              <a:rPr lang="en-US" cap="none" dirty="0"/>
              <a:t>Higher probability peak is identified as peak position when merging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61AD94-9D69-1C1C-1E5B-A1D37495A44C}"/>
              </a:ext>
            </a:extLst>
          </p:cNvPr>
          <p:cNvSpPr txBox="1"/>
          <p:nvPr/>
        </p:nvSpPr>
        <p:spPr>
          <a:xfrm>
            <a:off x="6692715" y="147795"/>
            <a:ext cx="1857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u="sng" dirty="0"/>
              <a:t>No Tunneling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39D11D-E28A-B9F3-75F5-B64054B80B9D}"/>
              </a:ext>
            </a:extLst>
          </p:cNvPr>
          <p:cNvSpPr txBox="1"/>
          <p:nvPr/>
        </p:nvSpPr>
        <p:spPr>
          <a:xfrm>
            <a:off x="6570796" y="3492212"/>
            <a:ext cx="222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u="sng" dirty="0"/>
              <a:t>Peak Tunneling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EE1ED5-9163-1BDD-6B39-6B92B6F3A009}"/>
              </a:ext>
            </a:extLst>
          </p:cNvPr>
          <p:cNvSpPr txBox="1"/>
          <p:nvPr/>
        </p:nvSpPr>
        <p:spPr>
          <a:xfrm>
            <a:off x="9662160" y="3141639"/>
            <a:ext cx="2354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Peaks combined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0A4EA91-D50D-3BD5-9A02-9C2C87389D1D}"/>
              </a:ext>
            </a:extLst>
          </p:cNvPr>
          <p:cNvCxnSpPr>
            <a:cxnSpLocks/>
          </p:cNvCxnSpPr>
          <p:nvPr/>
        </p:nvCxnSpPr>
        <p:spPr>
          <a:xfrm flipH="1" flipV="1">
            <a:off x="9906000" y="2590800"/>
            <a:ext cx="169546" cy="51949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D4E7B99-7032-ED68-4E22-D530F56F86D8}"/>
              </a:ext>
            </a:extLst>
          </p:cNvPr>
          <p:cNvCxnSpPr>
            <a:cxnSpLocks/>
          </p:cNvCxnSpPr>
          <p:nvPr/>
        </p:nvCxnSpPr>
        <p:spPr>
          <a:xfrm flipV="1">
            <a:off x="10075546" y="2697480"/>
            <a:ext cx="363854" cy="44415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E01839A-43A0-E86E-DF93-8FA050CC0696}"/>
              </a:ext>
            </a:extLst>
          </p:cNvPr>
          <p:cNvCxnSpPr>
            <a:cxnSpLocks/>
          </p:cNvCxnSpPr>
          <p:nvPr/>
        </p:nvCxnSpPr>
        <p:spPr>
          <a:xfrm flipH="1">
            <a:off x="9906000" y="3492212"/>
            <a:ext cx="169546" cy="228982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4F5E84F-3B86-5DB2-8056-A5596C54B661}"/>
              </a:ext>
            </a:extLst>
          </p:cNvPr>
          <p:cNvCxnSpPr>
            <a:cxnSpLocks/>
          </p:cNvCxnSpPr>
          <p:nvPr/>
        </p:nvCxnSpPr>
        <p:spPr>
          <a:xfrm flipV="1">
            <a:off x="11097293" y="2536061"/>
            <a:ext cx="0" cy="664269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65E499A-C2C4-8D8D-6E62-D339990FBAAF}"/>
              </a:ext>
            </a:extLst>
          </p:cNvPr>
          <p:cNvCxnSpPr>
            <a:cxnSpLocks/>
          </p:cNvCxnSpPr>
          <p:nvPr/>
        </p:nvCxnSpPr>
        <p:spPr>
          <a:xfrm flipV="1">
            <a:off x="11097293" y="2590800"/>
            <a:ext cx="342900" cy="609530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82B5D92-B739-FD9B-9777-EA43AF04362A}"/>
              </a:ext>
            </a:extLst>
          </p:cNvPr>
          <p:cNvCxnSpPr>
            <a:cxnSpLocks/>
          </p:cNvCxnSpPr>
          <p:nvPr/>
        </p:nvCxnSpPr>
        <p:spPr>
          <a:xfrm>
            <a:off x="11097293" y="3510409"/>
            <a:ext cx="0" cy="1930271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67B04-C772-51DF-25EF-20462B0E4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28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01011-72C2-6EC6-DB38-140CD11FB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4679305" cy="1596177"/>
          </a:xfrm>
        </p:spPr>
        <p:txBody>
          <a:bodyPr/>
          <a:lstStyle/>
          <a:p>
            <a:r>
              <a:rPr lang="en-US" dirty="0"/>
              <a:t>Performance: number of peaks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E7C7F-B318-D117-4D16-91CB8904E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2367093"/>
            <a:ext cx="5593705" cy="3424107"/>
          </a:xfrm>
        </p:spPr>
        <p:txBody>
          <a:bodyPr/>
          <a:lstStyle/>
          <a:p>
            <a:r>
              <a:rPr lang="en-US" cap="none" dirty="0"/>
              <a:t>Ran 100 events on RHIC run 22 pp data</a:t>
            </a:r>
          </a:p>
          <a:p>
            <a:r>
              <a:rPr lang="en-US" cap="none" dirty="0"/>
              <a:t>Plots show number of peaks with and without peak tunneling method</a:t>
            </a:r>
          </a:p>
          <a:p>
            <a:r>
              <a:rPr lang="en-US" cap="none" dirty="0"/>
              <a:t>Peak tunneling shows much lower number of peaks on average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407247-A6B4-A096-A5E4-908DC9207F3A}"/>
              </a:ext>
            </a:extLst>
          </p:cNvPr>
          <p:cNvGrpSpPr/>
          <p:nvPr/>
        </p:nvGrpSpPr>
        <p:grpSpPr>
          <a:xfrm>
            <a:off x="6712749" y="14679"/>
            <a:ext cx="4565476" cy="3424107"/>
            <a:chOff x="7621403" y="0"/>
            <a:chExt cx="4565476" cy="342410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5003484-E96F-4664-6BE4-2BF0930E5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7621403" y="0"/>
              <a:ext cx="4565476" cy="34241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EA29263-E9C5-FFC4-B24A-15A16685862B}"/>
                </a:ext>
              </a:extLst>
            </p:cNvPr>
            <p:cNvSpPr txBox="1"/>
            <p:nvPr/>
          </p:nvSpPr>
          <p:spPr>
            <a:xfrm>
              <a:off x="8975452" y="618517"/>
              <a:ext cx="1857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u="sng" dirty="0"/>
                <a:t>No Tunneling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CD2B59-CF62-B223-BE22-981E609F3147}"/>
              </a:ext>
            </a:extLst>
          </p:cNvPr>
          <p:cNvGrpSpPr/>
          <p:nvPr/>
        </p:nvGrpSpPr>
        <p:grpSpPr>
          <a:xfrm>
            <a:off x="6712749" y="3438786"/>
            <a:ext cx="4565476" cy="3424107"/>
            <a:chOff x="7621403" y="3433893"/>
            <a:chExt cx="4565476" cy="342410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D5048EC-45B5-46FB-28A5-BD1DD64CB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621403" y="3433893"/>
              <a:ext cx="4565476" cy="342410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0F7906-2440-8189-2FE6-D687C3BA8535}"/>
                </a:ext>
              </a:extLst>
            </p:cNvPr>
            <p:cNvSpPr txBox="1"/>
            <p:nvPr/>
          </p:nvSpPr>
          <p:spPr>
            <a:xfrm>
              <a:off x="8790893" y="3848313"/>
              <a:ext cx="22264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u="sng" dirty="0"/>
                <a:t>Peak Tunneling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20560-D754-9F39-DBB3-3D6C01ED3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19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4BD13-1665-1EFD-F1B7-6184432CC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4694545" cy="1596177"/>
          </a:xfrm>
        </p:spPr>
        <p:txBody>
          <a:bodyPr/>
          <a:lstStyle/>
          <a:p>
            <a:pPr algn="ctr"/>
            <a:r>
              <a:rPr lang="en-US" dirty="0"/>
              <a:t>Performance: timing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3CE0D-CA02-0467-828F-49EAB7A88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2367093"/>
            <a:ext cx="5913745" cy="3424107"/>
          </a:xfrm>
        </p:spPr>
        <p:txBody>
          <a:bodyPr>
            <a:normAutofit/>
          </a:bodyPr>
          <a:lstStyle/>
          <a:p>
            <a:r>
              <a:rPr lang="en-US" cap="none" dirty="0"/>
              <a:t>Fitting all signals to known signal shape with a fixed number of peaks</a:t>
            </a:r>
          </a:p>
          <a:p>
            <a:r>
              <a:rPr lang="en-US" cap="none" dirty="0"/>
              <a:t>Timing with peak tunneling is twice as fast</a:t>
            </a:r>
          </a:p>
          <a:p>
            <a:r>
              <a:rPr lang="en-US" cap="none" dirty="0"/>
              <a:t>This is due to less peaks so fewer fitting parameters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80A94F-A2AF-C3A5-EDA0-5D1A77952E6E}"/>
              </a:ext>
            </a:extLst>
          </p:cNvPr>
          <p:cNvGrpSpPr/>
          <p:nvPr/>
        </p:nvGrpSpPr>
        <p:grpSpPr>
          <a:xfrm>
            <a:off x="6690985" y="-11430"/>
            <a:ext cx="4587240" cy="3440430"/>
            <a:chOff x="7604760" y="0"/>
            <a:chExt cx="4587240" cy="34404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6EBCAE1-E794-1955-6F65-48E5BA27B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04760" y="0"/>
              <a:ext cx="4587240" cy="34404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DE9D03-7112-785F-0075-B81106D5749A}"/>
                </a:ext>
              </a:extLst>
            </p:cNvPr>
            <p:cNvSpPr txBox="1"/>
            <p:nvPr/>
          </p:nvSpPr>
          <p:spPr>
            <a:xfrm>
              <a:off x="8975452" y="618517"/>
              <a:ext cx="1857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u="sng" dirty="0"/>
                <a:t>No Tunneling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94FBCE-485D-B530-6CFD-2D9FDC995F95}"/>
              </a:ext>
            </a:extLst>
          </p:cNvPr>
          <p:cNvGrpSpPr/>
          <p:nvPr/>
        </p:nvGrpSpPr>
        <p:grpSpPr>
          <a:xfrm>
            <a:off x="6690985" y="3406141"/>
            <a:ext cx="4587240" cy="3440430"/>
            <a:chOff x="7604760" y="3417571"/>
            <a:chExt cx="4587240" cy="344043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B75F1E-D6DC-C797-09B9-5EB046688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04760" y="3417571"/>
              <a:ext cx="4587240" cy="344043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DC25D6-64FD-0541-5CAF-CB2EBFC6D688}"/>
                </a:ext>
              </a:extLst>
            </p:cNvPr>
            <p:cNvSpPr txBox="1"/>
            <p:nvPr/>
          </p:nvSpPr>
          <p:spPr>
            <a:xfrm>
              <a:off x="8785132" y="3916627"/>
              <a:ext cx="22264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u="sng" dirty="0"/>
                <a:t>Peak Tunneling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388DC-A2A0-CF97-DDBC-8B0420E3C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D37F-629B-D441-8E06-02778FE551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51414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{7F6F410F-EAE4-B04D-8D77-1C8F6B473285}tf10001073</Template>
  <TotalTime>7307</TotalTime>
  <Words>1191</Words>
  <Application>Microsoft Macintosh PowerPoint</Application>
  <PresentationFormat>Widescreen</PresentationFormat>
  <Paragraphs>164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Cambria Math</vt:lpstr>
      <vt:lpstr>Helvetica</vt:lpstr>
      <vt:lpstr>Tw Cen MT</vt:lpstr>
      <vt:lpstr>Droplet</vt:lpstr>
      <vt:lpstr> Improving Energy Resolution for the STAR Forward Calorimeter System</vt:lpstr>
      <vt:lpstr>STAR Forward Upgrade</vt:lpstr>
      <vt:lpstr>Forward Calorimeter System (FCS)</vt:lpstr>
      <vt:lpstr>Getting the energy</vt:lpstr>
      <vt:lpstr>Digitization of Signal</vt:lpstr>
      <vt:lpstr>Challenges</vt:lpstr>
      <vt:lpstr>Eliminating Peaks Coming From Noise</vt:lpstr>
      <vt:lpstr>Performance: number of peaks</vt:lpstr>
      <vt:lpstr>Performance: timing</vt:lpstr>
      <vt:lpstr>Performance: ADC Sum</vt:lpstr>
      <vt:lpstr>Putting it all together</vt:lpstr>
      <vt:lpstr>Conclusions</vt:lpstr>
      <vt:lpstr>Backup</vt:lpstr>
      <vt:lpstr>Fitted Signal shape</vt:lpstr>
      <vt:lpstr>Peak Tunnel Method</vt:lpstr>
      <vt:lpstr>Tunnel Method Illustrated</vt:lpstr>
      <vt:lpstr>Tunnel Method At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Improving Energy Resolution for the STAR Forward Calorimeter System</dc:title>
  <dc:creator>David Kapukchyan</dc:creator>
  <cp:lastModifiedBy>David Kapukchyan</cp:lastModifiedBy>
  <cp:revision>95</cp:revision>
  <dcterms:created xsi:type="dcterms:W3CDTF">2022-10-04T23:09:29Z</dcterms:created>
  <dcterms:modified xsi:type="dcterms:W3CDTF">2022-10-22T00:04:05Z</dcterms:modified>
</cp:coreProperties>
</file>