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142" r:id="rId1"/>
  </p:sldMasterIdLst>
  <p:notesMasterIdLst>
    <p:notesMasterId r:id="rId19"/>
  </p:notesMasterIdLst>
  <p:handoutMasterIdLst>
    <p:handoutMasterId r:id="rId20"/>
  </p:handoutMasterIdLst>
  <p:sldIdLst>
    <p:sldId id="791" r:id="rId2"/>
    <p:sldId id="815" r:id="rId3"/>
    <p:sldId id="770" r:id="rId4"/>
    <p:sldId id="768" r:id="rId5"/>
    <p:sldId id="800" r:id="rId6"/>
    <p:sldId id="792" r:id="rId7"/>
    <p:sldId id="793" r:id="rId8"/>
    <p:sldId id="808" r:id="rId9"/>
    <p:sldId id="814" r:id="rId10"/>
    <p:sldId id="806" r:id="rId11"/>
    <p:sldId id="809" r:id="rId12"/>
    <p:sldId id="810" r:id="rId13"/>
    <p:sldId id="813" r:id="rId14"/>
    <p:sldId id="771" r:id="rId15"/>
    <p:sldId id="807" r:id="rId16"/>
    <p:sldId id="798" r:id="rId17"/>
    <p:sldId id="790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宋体" charset="0"/>
        <a:cs typeface="宋体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宋体" charset="0"/>
        <a:cs typeface="宋体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宋体" charset="0"/>
        <a:cs typeface="宋体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宋体" charset="0"/>
        <a:cs typeface="宋体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66"/>
    <a:srgbClr val="0000FF"/>
    <a:srgbClr val="009900"/>
    <a:srgbClr val="000099"/>
    <a:srgbClr val="D60093"/>
    <a:srgbClr val="3366FF"/>
    <a:srgbClr val="FF0000"/>
    <a:srgbClr val="408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30" autoAdjust="0"/>
    <p:restoredTop sz="99821" autoAdjust="0"/>
  </p:normalViewPr>
  <p:slideViewPr>
    <p:cSldViewPr snapToGrid="0">
      <p:cViewPr varScale="1">
        <p:scale>
          <a:sx n="110" d="100"/>
          <a:sy n="110" d="100"/>
        </p:scale>
        <p:origin x="-1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7"/>
    </p:cViewPr>
  </p:sorterViewPr>
  <p:notesViewPr>
    <p:cSldViewPr snapToGrid="0">
      <p:cViewPr varScale="1">
        <p:scale>
          <a:sx n="52" d="100"/>
          <a:sy n="52" d="100"/>
        </p:scale>
        <p:origin x="-1230" y="-108"/>
      </p:cViewPr>
      <p:guideLst>
        <p:guide orient="horz" pos="3024"/>
        <p:guide pos="2304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1" Type="http://schemas.openxmlformats.org/officeDocument/2006/relationships/slide" Target="slides/slide13.xml"/><Relationship Id="rId12" Type="http://schemas.openxmlformats.org/officeDocument/2006/relationships/slide" Target="slides/slide14.xml"/><Relationship Id="rId13" Type="http://schemas.openxmlformats.org/officeDocument/2006/relationships/slide" Target="slides/slide15.xml"/><Relationship Id="rId1" Type="http://schemas.openxmlformats.org/officeDocument/2006/relationships/slide" Target="slides/slide2.xml"/><Relationship Id="rId2" Type="http://schemas.openxmlformats.org/officeDocument/2006/relationships/slide" Target="slides/slide3.xml"/><Relationship Id="rId3" Type="http://schemas.openxmlformats.org/officeDocument/2006/relationships/slide" Target="slides/slide4.xml"/><Relationship Id="rId4" Type="http://schemas.openxmlformats.org/officeDocument/2006/relationships/slide" Target="slides/slide5.xml"/><Relationship Id="rId5" Type="http://schemas.openxmlformats.org/officeDocument/2006/relationships/slide" Target="slides/slide7.xml"/><Relationship Id="rId6" Type="http://schemas.openxmlformats.org/officeDocument/2006/relationships/slide" Target="slides/slide8.xml"/><Relationship Id="rId7" Type="http://schemas.openxmlformats.org/officeDocument/2006/relationships/slide" Target="slides/slide9.xml"/><Relationship Id="rId8" Type="http://schemas.openxmlformats.org/officeDocument/2006/relationships/slide" Target="slides/slide10.xml"/><Relationship Id="rId9" Type="http://schemas.openxmlformats.org/officeDocument/2006/relationships/slide" Target="slides/slide11.xml"/><Relationship Id="rId10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617076B8-A6CD-F44C-85E7-676C21855AF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9921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1A191F90-938D-734C-ACD4-57A272383A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8774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ED3B81A3-9D7F-A04D-AD96-CFFBDB9F3E43}" type="slidenum">
              <a:rPr lang="en-US" sz="1300">
                <a:latin typeface="Times New Roman" charset="0"/>
              </a:rPr>
              <a:pPr eaLnBrk="1" hangingPunct="1"/>
              <a:t>2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ED3B81A3-9D7F-A04D-AD96-CFFBDB9F3E43}" type="slidenum">
              <a:rPr lang="en-US" sz="1300">
                <a:latin typeface="Times New Roman" charset="0"/>
              </a:rPr>
              <a:pPr eaLnBrk="1" hangingPunct="1"/>
              <a:t>11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ED3B81A3-9D7F-A04D-AD96-CFFBDB9F3E43}" type="slidenum">
              <a:rPr lang="en-US" sz="1300">
                <a:latin typeface="Times New Roman" charset="0"/>
              </a:rPr>
              <a:pPr eaLnBrk="1" hangingPunct="1"/>
              <a:t>12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ED3B81A3-9D7F-A04D-AD96-CFFBDB9F3E43}" type="slidenum">
              <a:rPr lang="en-US" sz="1300">
                <a:latin typeface="Times New Roman" charset="0"/>
              </a:rPr>
              <a:pPr eaLnBrk="1" hangingPunct="1"/>
              <a:t>13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ED3B81A3-9D7F-A04D-AD96-CFFBDB9F3E43}" type="slidenum">
              <a:rPr lang="en-US" sz="1300">
                <a:latin typeface="Times New Roman" charset="0"/>
              </a:rPr>
              <a:pPr eaLnBrk="1" hangingPunct="1"/>
              <a:t>14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ED3B81A3-9D7F-A04D-AD96-CFFBDB9F3E43}" type="slidenum">
              <a:rPr lang="en-US" sz="1300">
                <a:latin typeface="Times New Roman" charset="0"/>
              </a:rPr>
              <a:pPr eaLnBrk="1" hangingPunct="1"/>
              <a:t>15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ED3B81A3-9D7F-A04D-AD96-CFFBDB9F3E43}" type="slidenum">
              <a:rPr lang="en-US" sz="1300">
                <a:latin typeface="Times New Roman" charset="0"/>
              </a:rPr>
              <a:pPr eaLnBrk="1" hangingPunct="1"/>
              <a:t>3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ED3B81A3-9D7F-A04D-AD96-CFFBDB9F3E43}" type="slidenum">
              <a:rPr lang="en-US" sz="1300">
                <a:latin typeface="Times New Roman" charset="0"/>
              </a:rPr>
              <a:pPr eaLnBrk="1" hangingPunct="1"/>
              <a:t>4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ED3B81A3-9D7F-A04D-AD96-CFFBDB9F3E43}" type="slidenum">
              <a:rPr lang="en-US" sz="1300">
                <a:latin typeface="Times New Roman" charset="0"/>
              </a:rPr>
              <a:pPr eaLnBrk="1" hangingPunct="1"/>
              <a:t>5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FD5F2-7307-9C4B-9441-237DFC8B407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ED3B81A3-9D7F-A04D-AD96-CFFBDB9F3E43}" type="slidenum">
              <a:rPr lang="en-US" sz="1300">
                <a:latin typeface="Times New Roman" charset="0"/>
              </a:rPr>
              <a:pPr eaLnBrk="1" hangingPunct="1"/>
              <a:t>7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ED3B81A3-9D7F-A04D-AD96-CFFBDB9F3E43}" type="slidenum">
              <a:rPr lang="en-US" sz="1300">
                <a:latin typeface="Times New Roman" charset="0"/>
              </a:rPr>
              <a:pPr eaLnBrk="1" hangingPunct="1"/>
              <a:t>8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ED3B81A3-9D7F-A04D-AD96-CFFBDB9F3E43}" type="slidenum">
              <a:rPr lang="en-US" sz="1300">
                <a:latin typeface="Times New Roman" charset="0"/>
              </a:rPr>
              <a:pPr eaLnBrk="1" hangingPunct="1"/>
              <a:t>9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ED3B81A3-9D7F-A04D-AD96-CFFBDB9F3E43}" type="slidenum">
              <a:rPr lang="en-US" sz="1300">
                <a:latin typeface="Times New Roman" charset="0"/>
              </a:rPr>
              <a:pPr eaLnBrk="1" hangingPunct="1"/>
              <a:t>10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Zebo Tang, USTC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zh-CN" smtClean="0"/>
              <a:t>FPCP2012, Hefei, China, May 21-25, 2012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10586-90E1-674A-A87B-2BCABC0C2C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27541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Zebo Tang, USTC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zh-CN" smtClean="0"/>
              <a:t>FPCP2012, Hefei, China, May 21-25, 2012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55BD5-A695-0B43-B244-E928A12F3E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997238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Zebo Tang, USTC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zh-CN" smtClean="0"/>
              <a:t>FPCP2012, Hefei, China, May 21-25, 2012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EF98B-8B4F-A04C-9AA3-BB34C007F7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024318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05/15/2012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Berkeley School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C799-E309-2644-AA5C-F5BD89E62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15123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Zebo Tang, USTC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zh-CN" smtClean="0"/>
              <a:t>FPCP2012, Hefei, China, May 21-25, 2012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E694-5B35-E24F-8438-89D6E5C925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398665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Zebo Tang, USTC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zh-CN" smtClean="0"/>
              <a:t>FPCP2012, Hefei, China, May 21-25, 2012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26C25-077B-154C-A665-16002DD84B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6462168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Zebo Tang, USTC</a:t>
            </a: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zh-CN" smtClean="0"/>
              <a:t>FPCP2012, Hefei, China, May 21-25, 2012</a:t>
            </a: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F9D2-48A9-C144-B948-71E85A8039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254163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Zebo Tang, USTC</a:t>
            </a: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zh-CN" smtClean="0"/>
              <a:t>FPCP2012, Hefei, China, May 21-25, 2012</a:t>
            </a: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AB70-C9BC-FA4B-9438-B0DB7A8A2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147455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Zebo Tang, USTC</a:t>
            </a: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zh-CN" smtClean="0"/>
              <a:t>FPCP2012, Hefei, China, May 21-25, 2012</a:t>
            </a: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07EB-6C90-E045-9930-46FE5425ED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3891210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Zebo Tang, USTC</a:t>
            </a:r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zh-CN" smtClean="0"/>
              <a:t>FPCP2012, Hefei, China, May 21-25, 2012</a:t>
            </a: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370AA-7114-6F48-8D04-3875228CC2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818667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Zebo Tang, USTC</a:t>
            </a: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zh-CN" smtClean="0"/>
              <a:t>FPCP2012, Hefei, China, May 21-25, 2012</a:t>
            </a: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45D62-179A-014B-8E78-6AA2F1957E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20231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Zebo Tang, USTC</a:t>
            </a: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zh-CN" smtClean="0"/>
              <a:t>FPCP2012, Hefei, China, May 21-25, 2012</a:t>
            </a: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C4F4-FD15-ED4C-9CBA-C31B99147C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2335885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CN" smtClean="0"/>
              <a:t>Zebo Tang, USTC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altLang="zh-CN" smtClean="0"/>
              <a:t>FPCP2012, Hefei, China, May 21-25, 2012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7FAFC5-DAF2-714D-8D3C-D0CB50747E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4" r:id="rId12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44.emf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emf"/><Relationship Id="rId7" Type="http://schemas.openxmlformats.org/officeDocument/2006/relationships/image" Target="../media/image1.png"/><Relationship Id="rId8" Type="http://schemas.openxmlformats.org/officeDocument/2006/relationships/image" Target="../media/image4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8.png"/><Relationship Id="rId7" Type="http://schemas.openxmlformats.org/officeDocument/2006/relationships/image" Target="../media/image19.jpeg"/><Relationship Id="rId8" Type="http://schemas.openxmlformats.org/officeDocument/2006/relationships/image" Target="../media/image20.png"/><Relationship Id="rId9" Type="http://schemas.openxmlformats.org/officeDocument/2006/relationships/oleObject" Target="../embeddings/Microsoft_Equation1.bin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jpeg"/><Relationship Id="rId7" Type="http://schemas.openxmlformats.org/officeDocument/2006/relationships/image" Target="../media/image24.png"/><Relationship Id="rId8" Type="http://schemas.openxmlformats.org/officeDocument/2006/relationships/image" Target="../media/image25.jpeg"/><Relationship Id="rId9" Type="http://schemas.openxmlformats.org/officeDocument/2006/relationships/image" Target="../media/image26.jpeg"/><Relationship Id="rId10" Type="http://schemas.openxmlformats.org/officeDocument/2006/relationships/image" Target="../media/image4.png"/><Relationship Id="rId11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77900" y="4178151"/>
            <a:ext cx="723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17375E"/>
                </a:solidFill>
                <a:latin typeface="Times New Roman" charset="0"/>
                <a:ea typeface="MS Gothic" charset="0"/>
                <a:cs typeface="MS Gothic" charset="0"/>
              </a:rPr>
              <a:t>  </a:t>
            </a:r>
            <a:r>
              <a:rPr lang="en-US" altLang="zh-CN" sz="28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Qiu </a:t>
            </a:r>
            <a:r>
              <a:rPr lang="en-US" altLang="zh-CN" sz="28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Hao (LBNL)</a:t>
            </a:r>
          </a:p>
          <a:p>
            <a:pPr algn="ctr"/>
            <a:r>
              <a:rPr lang="en-US" altLang="zh-CN" sz="28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for the STAR Collaboration</a:t>
            </a:r>
            <a:endParaRPr lang="en-US" altLang="zh-CN" sz="28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214124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ctr" eaLnBrk="1" hangingPunct="1"/>
            <a:r>
              <a:rPr lang="en-US" altLang="zh-CN" sz="4000" b="1" dirty="0" smtClean="0">
                <a:solidFill>
                  <a:srgbClr val="17375E"/>
                </a:solidFill>
                <a:latin typeface="Arial" charset="0"/>
                <a:cs typeface="Arial" charset="0"/>
              </a:rPr>
              <a:t>STAR Heavy Flavor Tracker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90990" cy="475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5956300"/>
            <a:ext cx="2514600" cy="9017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5943600"/>
            <a:ext cx="1498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64860"/>
            <a:ext cx="336804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06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Slide Number Placeholder 3"/>
          <p:cNvSpPr txBox="1">
            <a:spLocks/>
          </p:cNvSpPr>
          <p:nvPr/>
        </p:nvSpPr>
        <p:spPr bwMode="auto">
          <a:xfrm>
            <a:off x="6553200" y="6489700"/>
            <a:ext cx="2133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r" eaLnBrk="1" hangingPunct="1"/>
            <a:fld id="{F4C4A281-B562-5149-A95A-59AE52A03851}" type="slidenum">
              <a:rPr lang="en-US" altLang="zh-CN" sz="1200"/>
              <a:pPr algn="r" eaLnBrk="1" hangingPunct="1"/>
              <a:t>10</a:t>
            </a:fld>
            <a:endParaRPr lang="en-US" altLang="zh-CN" sz="12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0990" cy="475524"/>
          </a:xfrm>
          <a:prstGeom prst="rect">
            <a:avLst/>
          </a:prstGeom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27000" y="4114690"/>
            <a:ext cx="8993910" cy="23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                                a cosmic event                                                       a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Au+Au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200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GeV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event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The 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full system has been installed for RHIC 2014 running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Cosmic data were taken for commission, alignment and efficiency studies (before Feb. 9 and whenever there is long time with no beam)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Some detector 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performance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optimization during 14.5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GeV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Au+Au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run (Feb. 14 ~ Mar. 11)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200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GeV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Au+Au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data taking with PXL and IST since Mar. 15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SSD is still in commission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– SSD and IST are redundant in guiding TPC track to PXL.</a:t>
            </a:r>
            <a:endParaRPr lang="en-US" altLang="zh-CN" sz="14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10350"/>
            <a:ext cx="1684020" cy="247650"/>
          </a:xfrm>
          <a:prstGeom prst="rect">
            <a:avLst/>
          </a:prstGeom>
        </p:spPr>
      </p:pic>
      <p:pic>
        <p:nvPicPr>
          <p:cNvPr id="1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r="11526"/>
          <a:stretch>
            <a:fillRect/>
          </a:stretch>
        </p:blipFill>
        <p:spPr bwMode="auto">
          <a:xfrm>
            <a:off x="4868574" y="848020"/>
            <a:ext cx="3523621" cy="32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标题 1"/>
          <p:cNvSpPr txBox="1">
            <a:spLocks/>
          </p:cNvSpPr>
          <p:nvPr/>
        </p:nvSpPr>
        <p:spPr bwMode="auto">
          <a:xfrm>
            <a:off x="466725" y="188913"/>
            <a:ext cx="8220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ctr"/>
            <a:r>
              <a:rPr lang="en-US" altLang="zh-CN" sz="36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HFT Status</a:t>
            </a:r>
            <a:endParaRPr lang="zh-CN" altLang="en-US" sz="3600" b="1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226" y="846570"/>
            <a:ext cx="3324860" cy="32750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09950" y="6489700"/>
            <a:ext cx="232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Qiu Hao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60232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Slide Number Placeholder 3"/>
          <p:cNvSpPr txBox="1">
            <a:spLocks/>
          </p:cNvSpPr>
          <p:nvPr/>
        </p:nvSpPr>
        <p:spPr bwMode="auto">
          <a:xfrm>
            <a:off x="6553200" y="6489700"/>
            <a:ext cx="2133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r" eaLnBrk="1" hangingPunct="1"/>
            <a:fld id="{F4C4A281-B562-5149-A95A-59AE52A03851}" type="slidenum">
              <a:rPr lang="en-US" altLang="zh-CN" sz="1200"/>
              <a:pPr algn="r" eaLnBrk="1" hangingPunct="1"/>
              <a:t>11</a:t>
            </a:fld>
            <a:endParaRPr lang="en-US" altLang="zh-CN" sz="12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0990" cy="4755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10350"/>
            <a:ext cx="1684020" cy="247650"/>
          </a:xfrm>
          <a:prstGeom prst="rect">
            <a:avLst/>
          </a:prstGeom>
        </p:spPr>
      </p:pic>
      <p:grpSp>
        <p:nvGrpSpPr>
          <p:cNvPr id="24" name="组 5"/>
          <p:cNvGrpSpPr>
            <a:grpSpLocks noChangeAspect="1"/>
          </p:cNvGrpSpPr>
          <p:nvPr/>
        </p:nvGrpSpPr>
        <p:grpSpPr bwMode="auto">
          <a:xfrm>
            <a:off x="2524841" y="1073111"/>
            <a:ext cx="3391831" cy="2314103"/>
            <a:chOff x="12888913" y="20929600"/>
            <a:chExt cx="5735637" cy="3913188"/>
          </a:xfrm>
        </p:grpSpPr>
        <p:pic>
          <p:nvPicPr>
            <p:cNvPr id="25" name="图片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8" r="182"/>
            <a:stretch>
              <a:fillRect/>
            </a:stretch>
          </p:blipFill>
          <p:spPr bwMode="auto">
            <a:xfrm>
              <a:off x="12888913" y="20929600"/>
              <a:ext cx="5735637" cy="391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文本框 14"/>
            <p:cNvSpPr txBox="1">
              <a:spLocks noChangeArrowheads="1"/>
            </p:cNvSpPr>
            <p:nvPr/>
          </p:nvSpPr>
          <p:spPr bwMode="auto">
            <a:xfrm>
              <a:off x="13465672" y="22096170"/>
              <a:ext cx="1656679" cy="364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kumimoji="1" sz="65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65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>
                <a:defRPr kumimoji="1" sz="65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>
                <a:defRPr kumimoji="1" sz="65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>
                <a:defRPr kumimoji="1" sz="65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defTabSz="3290888" fontAlgn="base">
                <a:spcBef>
                  <a:spcPct val="0"/>
                </a:spcBef>
                <a:spcAft>
                  <a:spcPct val="0"/>
                </a:spcAft>
                <a:defRPr kumimoji="1" sz="65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defTabSz="3290888" fontAlgn="base">
                <a:spcBef>
                  <a:spcPct val="0"/>
                </a:spcBef>
                <a:spcAft>
                  <a:spcPct val="0"/>
                </a:spcAft>
                <a:defRPr kumimoji="1" sz="65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defTabSz="3290888" fontAlgn="base">
                <a:spcBef>
                  <a:spcPct val="0"/>
                </a:spcBef>
                <a:spcAft>
                  <a:spcPct val="0"/>
                </a:spcAft>
                <a:defRPr kumimoji="1" sz="65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defTabSz="3290888" fontAlgn="base">
                <a:spcBef>
                  <a:spcPct val="0"/>
                </a:spcBef>
                <a:spcAft>
                  <a:spcPct val="0"/>
                </a:spcAft>
                <a:defRPr kumimoji="1" sz="65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r>
                <a:rPr lang="en-US" altLang="zh-CN" sz="1400" dirty="0" smtClean="0">
                  <a:solidFill>
                    <a:schemeClr val="tx2">
                      <a:lumMod val="75000"/>
                    </a:schemeClr>
                  </a:solidFill>
                </a:rPr>
                <a:t>IST Pedestal</a:t>
              </a:r>
              <a:endParaRPr lang="zh-CN" alt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27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65871" y="20954553"/>
              <a:ext cx="2781567" cy="211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文本框 14"/>
            <p:cNvSpPr txBox="1">
              <a:spLocks noChangeArrowheads="1"/>
            </p:cNvSpPr>
            <p:nvPr/>
          </p:nvSpPr>
          <p:spPr bwMode="auto">
            <a:xfrm>
              <a:off x="15914217" y="21501000"/>
              <a:ext cx="2015950" cy="52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kumimoji="1" sz="65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65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>
                <a:defRPr kumimoji="1" sz="65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>
                <a:defRPr kumimoji="1" sz="65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>
                <a:defRPr kumimoji="1" sz="65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defTabSz="3290888" fontAlgn="base">
                <a:spcBef>
                  <a:spcPct val="0"/>
                </a:spcBef>
                <a:spcAft>
                  <a:spcPct val="0"/>
                </a:spcAft>
                <a:defRPr kumimoji="1" sz="65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defTabSz="3290888" fontAlgn="base">
                <a:spcBef>
                  <a:spcPct val="0"/>
                </a:spcBef>
                <a:spcAft>
                  <a:spcPct val="0"/>
                </a:spcAft>
                <a:defRPr kumimoji="1" sz="65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defTabSz="3290888" fontAlgn="base">
                <a:spcBef>
                  <a:spcPct val="0"/>
                </a:spcBef>
                <a:spcAft>
                  <a:spcPct val="0"/>
                </a:spcAft>
                <a:defRPr kumimoji="1" sz="65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defTabSz="3290888" fontAlgn="base">
                <a:spcBef>
                  <a:spcPct val="0"/>
                </a:spcBef>
                <a:spcAft>
                  <a:spcPct val="0"/>
                </a:spcAft>
                <a:defRPr kumimoji="1" sz="65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r>
                <a:rPr lang="en-US" altLang="zh-CN" sz="1400" dirty="0">
                  <a:solidFill>
                    <a:schemeClr val="tx2">
                      <a:lumMod val="75000"/>
                    </a:schemeClr>
                  </a:solidFill>
                </a:rPr>
                <a:t>RMS </a:t>
              </a:r>
              <a:r>
                <a:rPr lang="en-US" altLang="zh-CN" sz="1400" dirty="0" smtClean="0">
                  <a:solidFill>
                    <a:schemeClr val="tx2">
                      <a:lumMod val="75000"/>
                    </a:schemeClr>
                  </a:solidFill>
                </a:rPr>
                <a:t>noise</a:t>
              </a:r>
              <a:endParaRPr lang="zh-CN" alt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803797" y="2842421"/>
            <a:ext cx="1702868" cy="3103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sz="1000" dirty="0" smtClean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233217" y="4077369"/>
            <a:ext cx="8726055" cy="23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signal to noise ratio ~ 23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altLang="zh-CN" sz="14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altLang="zh-CN" sz="1400" dirty="0" smtClean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altLang="zh-CN" sz="1400" dirty="0" smtClean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altLang="zh-CN" sz="1400" dirty="0" smtClean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Noise 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data for PXL and pedestal data for IST and SSD are taken at least once per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day without beam, to monitor PXL noise rate, hot pixels, and calibrate IST pedestal.</a:t>
            </a:r>
            <a:endParaRPr lang="en-US" altLang="zh-CN" sz="14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54003" y="3370762"/>
            <a:ext cx="2135908" cy="72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u-HU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IST signal with MIP</a:t>
            </a:r>
          </a:p>
          <a:p>
            <a:pPr>
              <a:lnSpc>
                <a:spcPct val="150000"/>
              </a:lnSpc>
            </a:pPr>
            <a:r>
              <a:rPr lang="hu-HU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MVP ~ 440 ADCs</a:t>
            </a: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131456" y="4509559"/>
            <a:ext cx="3717635" cy="44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Times New Roman"/>
                <a:ea typeface="MS Gothic" charset="0"/>
                <a:cs typeface="Times New Roman"/>
              </a:rPr>
              <a:t>See details at poster M-30 by </a:t>
            </a:r>
            <a:r>
              <a:rPr lang="en-US" altLang="zh-CN" sz="1600" dirty="0" err="1" smtClean="0">
                <a:latin typeface="Times New Roman"/>
                <a:ea typeface="MS Gothic" charset="0"/>
                <a:cs typeface="Times New Roman"/>
              </a:rPr>
              <a:t>Yaping</a:t>
            </a:r>
            <a:r>
              <a:rPr lang="en-US" altLang="zh-CN" sz="1600" dirty="0" smtClean="0">
                <a:latin typeface="Times New Roman"/>
                <a:ea typeface="MS Gothic" charset="0"/>
                <a:cs typeface="Times New Roman"/>
              </a:rPr>
              <a:t> Wang</a:t>
            </a:r>
            <a:endParaRPr lang="en-US" altLang="zh-CN" sz="1600" dirty="0">
              <a:latin typeface="Times New Roman"/>
              <a:ea typeface="MS Gothic" charset="0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542" y="977900"/>
            <a:ext cx="2995930" cy="3964940"/>
          </a:xfrm>
          <a:prstGeom prst="rect">
            <a:avLst/>
          </a:prstGeom>
        </p:spPr>
      </p:pic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5957456" y="5014839"/>
            <a:ext cx="3015673" cy="72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Optimize sub-array thresholds in a PXL sensor for noise rate = 2.e-6</a:t>
            </a:r>
          </a:p>
        </p:txBody>
      </p:sp>
      <p:sp>
        <p:nvSpPr>
          <p:cNvPr id="40" name="标题 1"/>
          <p:cNvSpPr txBox="1">
            <a:spLocks/>
          </p:cNvSpPr>
          <p:nvPr/>
        </p:nvSpPr>
        <p:spPr bwMode="auto">
          <a:xfrm>
            <a:off x="1420087" y="188913"/>
            <a:ext cx="7516091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ctr"/>
            <a:r>
              <a:rPr lang="en-US" altLang="zh-CN" sz="36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Signal, Pedestal and Noise Scan</a:t>
            </a:r>
            <a:endParaRPr lang="zh-CN" altLang="en-US" sz="3600" b="1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655463" y="3375408"/>
            <a:ext cx="3327399" cy="72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IST has stable pedestal and RMS level over all channels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6179128" y="4719274"/>
            <a:ext cx="2930237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r>
              <a:rPr lang="en-US" altLang="zh-CN" sz="1000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5            2.5          0           -2.5          -5          -7.5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945906" y="4751601"/>
            <a:ext cx="317961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threshold with respect to current value  (mV)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8910" y="1028745"/>
            <a:ext cx="50800" cy="2514600"/>
          </a:xfrm>
          <a:prstGeom prst="rect">
            <a:avLst/>
          </a:prstGeom>
        </p:spPr>
      </p:pic>
      <p:pic>
        <p:nvPicPr>
          <p:cNvPr id="31" name="图片 5" descr="hitQaInfo_15100093_wTrackCut_ge2pxlHitAssoc_25TpcFitPoints.eps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1" t="446" r="36130" b="67110"/>
          <a:stretch>
            <a:fillRect/>
          </a:stretch>
        </p:blipFill>
        <p:spPr bwMode="auto">
          <a:xfrm>
            <a:off x="154641" y="985695"/>
            <a:ext cx="2362270" cy="24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394038" y="1186365"/>
            <a:ext cx="1152236" cy="39754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rPr>
              <a:t>noise rate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934363" y="912090"/>
            <a:ext cx="0" cy="48029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409950" y="6489700"/>
            <a:ext cx="232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Qiu Hao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68878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0990" cy="475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056" y="738909"/>
            <a:ext cx="2727960" cy="2545080"/>
          </a:xfrm>
          <a:prstGeom prst="rect">
            <a:avLst/>
          </a:prstGeom>
        </p:spPr>
      </p:pic>
      <p:sp>
        <p:nvSpPr>
          <p:cNvPr id="25" name="Slide Number Placeholder 3"/>
          <p:cNvSpPr txBox="1">
            <a:spLocks/>
          </p:cNvSpPr>
          <p:nvPr/>
        </p:nvSpPr>
        <p:spPr bwMode="auto">
          <a:xfrm>
            <a:off x="6553200" y="6489700"/>
            <a:ext cx="2133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r" eaLnBrk="1" hangingPunct="1"/>
            <a:fld id="{F4C4A281-B562-5149-A95A-59AE52A03851}" type="slidenum">
              <a:rPr lang="en-US" altLang="zh-CN" sz="1200"/>
              <a:pPr algn="r" eaLnBrk="1" hangingPunct="1"/>
              <a:t>12</a:t>
            </a:fld>
            <a:endParaRPr lang="en-US" altLang="zh-CN" sz="1200"/>
          </a:p>
        </p:txBody>
      </p:sp>
      <p:graphicFrame>
        <p:nvGraphicFramePr>
          <p:cNvPr id="29" name="Table 2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47475331"/>
              </p:ext>
            </p:extLst>
          </p:nvPr>
        </p:nvGraphicFramePr>
        <p:xfrm>
          <a:off x="311655" y="3151881"/>
          <a:ext cx="2505414" cy="1293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292"/>
                <a:gridCol w="1351122"/>
              </a:tblGrid>
              <a:tr h="3232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layer</a:t>
                      </a:r>
                      <a:endParaRPr lang="en-US" sz="1600" dirty="0"/>
                    </a:p>
                  </a:txBody>
                  <a:tcPr marL="76810" marR="76810" marT="38405" marB="3840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inactive</a:t>
                      </a:r>
                      <a:r>
                        <a:rPr lang="en-US" sz="1600" baseline="0" dirty="0" smtClean="0"/>
                        <a:t> units</a:t>
                      </a:r>
                      <a:endParaRPr lang="en-US" sz="1600" dirty="0"/>
                    </a:p>
                  </a:txBody>
                  <a:tcPr marL="76810" marR="76810" marT="38405" marB="38405"/>
                </a:tc>
              </a:tr>
              <a:tr h="3232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PXL inner</a:t>
                      </a:r>
                      <a:endParaRPr lang="en-US" sz="1600" dirty="0"/>
                    </a:p>
                  </a:txBody>
                  <a:tcPr marL="76810" marR="76810" marT="38405" marB="3840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14 %</a:t>
                      </a:r>
                      <a:endParaRPr lang="en-US" sz="1600" dirty="0"/>
                    </a:p>
                  </a:txBody>
                  <a:tcPr marL="76810" marR="76810" marT="38405" marB="38405"/>
                </a:tc>
              </a:tr>
              <a:tr h="3232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PXL outer</a:t>
                      </a:r>
                      <a:endParaRPr lang="en-US" sz="1600" dirty="0"/>
                    </a:p>
                  </a:txBody>
                  <a:tcPr marL="76810" marR="76810" marT="38405" marB="3840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1 %</a:t>
                      </a:r>
                      <a:endParaRPr lang="en-US" sz="1600" dirty="0"/>
                    </a:p>
                  </a:txBody>
                  <a:tcPr marL="76810" marR="76810" marT="38405" marB="38405"/>
                </a:tc>
              </a:tr>
              <a:tr h="3232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IST</a:t>
                      </a:r>
                      <a:endParaRPr lang="en-US" sz="1600" dirty="0"/>
                    </a:p>
                  </a:txBody>
                  <a:tcPr marL="76810" marR="76810" marT="38405" marB="3840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4 %</a:t>
                      </a:r>
                      <a:endParaRPr lang="en-US" sz="1600" dirty="0"/>
                    </a:p>
                  </a:txBody>
                  <a:tcPr marL="76810" marR="76810" marT="38405" marB="38405"/>
                </a:tc>
              </a:tr>
            </a:tbl>
          </a:graphicData>
        </a:graphic>
      </p:graphicFrame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6730998" y="3177205"/>
            <a:ext cx="1939637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Z vs.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φ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of IST hits</a:t>
            </a:r>
            <a:endParaRPr lang="en-US" altLang="zh-CN" sz="14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967196" y="3482146"/>
            <a:ext cx="5957440" cy="72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Most PXL sensor 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damages appears to be radiation related damage possibly due to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latch up 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in thinned sensors. </a:t>
            </a: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3394370" y="4211869"/>
            <a:ext cx="5715000" cy="201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marL="0" lvl="1" indent="0">
              <a:lnSpc>
                <a:spcPct val="150000"/>
              </a:lnSpc>
            </a:pP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Minimal or no damage for &gt; 1 month: our operational methods were successful at stopping or greatly reducing the rate of damage.</a:t>
            </a:r>
          </a:p>
          <a:p>
            <a:pPr marL="285750" lvl="1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PXL 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and IST are only turned on when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collision 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rate &lt; 55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kHz.</a:t>
            </a:r>
          </a:p>
          <a:p>
            <a:pPr marL="285750" lvl="1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the 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full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PXL detector resets 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every 15 minutes </a:t>
            </a:r>
            <a:endParaRPr lang="en-US" altLang="zh-CN" sz="1400" dirty="0" smtClean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  <a:p>
            <a:pPr marL="285750" lvl="1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Latch up </a:t>
            </a:r>
            <a:r>
              <a:rPr lang="en-US" altLang="zh-CN" sz="1400" dirty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thresholds </a:t>
            </a:r>
            <a:r>
              <a:rPr lang="en-US" altLang="zh-CN" sz="14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changed from 400 mA to 120 mA </a:t>
            </a:r>
            <a:r>
              <a:rPr lang="en-US" altLang="zh-CN" sz="1400" dirty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above the measured operating current </a:t>
            </a:r>
            <a:r>
              <a:rPr lang="en-US" altLang="zh-CN" sz="14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for each ladder</a:t>
            </a:r>
            <a:endParaRPr lang="en-US" altLang="zh-CN" sz="1400" dirty="0">
              <a:solidFill>
                <a:srgbClr val="FF0000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45" name="标题 1"/>
          <p:cNvSpPr txBox="1">
            <a:spLocks/>
          </p:cNvSpPr>
          <p:nvPr/>
        </p:nvSpPr>
        <p:spPr bwMode="auto">
          <a:xfrm>
            <a:off x="1431635" y="188913"/>
            <a:ext cx="648854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ctr"/>
            <a:r>
              <a:rPr lang="en-US" altLang="zh-CN" sz="36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Damage and Remediation</a:t>
            </a:r>
            <a:endParaRPr lang="zh-CN" altLang="en-US" sz="3600" b="1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10" y="837030"/>
            <a:ext cx="2983738" cy="20294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2704" y="835886"/>
            <a:ext cx="2983738" cy="2038096"/>
          </a:xfrm>
          <a:prstGeom prst="rect">
            <a:avLst/>
          </a:prstGeom>
        </p:spPr>
      </p:pic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324849" y="2736171"/>
            <a:ext cx="6048242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Z vs.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φ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of hits in PXL inner 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layer  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    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Z vs. </a:t>
            </a:r>
            <a:r>
              <a:rPr lang="en-US" altLang="zh-CN" sz="1400" dirty="0" err="1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φ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of hits in PXL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outer 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layer 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999" y="4449617"/>
            <a:ext cx="3149600" cy="21894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610350"/>
            <a:ext cx="1684020" cy="247650"/>
          </a:xfrm>
          <a:prstGeom prst="rect">
            <a:avLst/>
          </a:prstGeom>
        </p:spPr>
      </p:pic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1376216" y="5858055"/>
            <a:ext cx="193963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100 inner sensors in total</a:t>
            </a:r>
            <a:endParaRPr lang="en-US" altLang="zh-CN" sz="12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09950" y="6489700"/>
            <a:ext cx="232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Qiu Hao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452667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Slide Number Placeholder 3"/>
          <p:cNvSpPr txBox="1">
            <a:spLocks/>
          </p:cNvSpPr>
          <p:nvPr/>
        </p:nvSpPr>
        <p:spPr bwMode="auto">
          <a:xfrm>
            <a:off x="6553200" y="6489700"/>
            <a:ext cx="2133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r" eaLnBrk="1" hangingPunct="1"/>
            <a:fld id="{F4C4A281-B562-5149-A95A-59AE52A03851}" type="slidenum">
              <a:rPr lang="en-US" altLang="zh-CN" sz="1200"/>
              <a:pPr algn="r" eaLnBrk="1" hangingPunct="1"/>
              <a:t>13</a:t>
            </a:fld>
            <a:endParaRPr lang="en-US" altLang="zh-CN" sz="12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0990" cy="4755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10350"/>
            <a:ext cx="1684020" cy="247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05" y="1193955"/>
            <a:ext cx="4636008" cy="3168396"/>
          </a:xfrm>
          <a:prstGeom prst="rect">
            <a:avLst/>
          </a:prstGeom>
        </p:spPr>
      </p:pic>
      <p:pic>
        <p:nvPicPr>
          <p:cNvPr id="23" name="图片 70" descr="AvgEfficiencyVsPadSizecut_cosmic_PedTimeBin0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3" r="8617"/>
          <a:stretch>
            <a:fillRect/>
          </a:stretch>
        </p:blipFill>
        <p:spPr bwMode="auto">
          <a:xfrm>
            <a:off x="4722107" y="1234782"/>
            <a:ext cx="4115825" cy="298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861522" y="3454306"/>
            <a:ext cx="1702868" cy="3103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sz="1000" dirty="0" smtClean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5230075" y="4104932"/>
            <a:ext cx="3544456" cy="104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IST efficiency measured with cosmic 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ray: hits / projection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~ 95 % at operational threshold / noise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59789" y="5894248"/>
            <a:ext cx="8653302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Tuning for including HFT in tracking is going on…</a:t>
            </a:r>
            <a:endParaRPr lang="en-US" altLang="zh-CN" sz="14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38" name="标题 1"/>
          <p:cNvSpPr txBox="1">
            <a:spLocks/>
          </p:cNvSpPr>
          <p:nvPr/>
        </p:nvSpPr>
        <p:spPr bwMode="auto">
          <a:xfrm>
            <a:off x="865908" y="188913"/>
            <a:ext cx="796636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ctr"/>
            <a:r>
              <a:rPr lang="en-US" altLang="zh-CN" sz="36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Efficiency</a:t>
            </a:r>
            <a:endParaRPr lang="zh-CN" altLang="en-US" sz="3600" b="1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549291" y="4195089"/>
            <a:ext cx="4115073" cy="169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PXL sensor efficiency measured with cosmic 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ray: hits /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projection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Before the detector response optimization and running with the beam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Average = 97.2 %</a:t>
            </a:r>
          </a:p>
        </p:txBody>
      </p:sp>
      <p:sp>
        <p:nvSpPr>
          <p:cNvPr id="2" name="Rectangle 1"/>
          <p:cNvSpPr/>
          <p:nvPr/>
        </p:nvSpPr>
        <p:spPr>
          <a:xfrm>
            <a:off x="946719" y="796717"/>
            <a:ext cx="7839372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Low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statistics 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of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near horizontal cosmic                      operational threshold / noise = 5 </a:t>
            </a:r>
            <a:endParaRPr lang="en-US" altLang="zh-CN" sz="14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327729" y="1177636"/>
            <a:ext cx="138546" cy="2655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512129" y="1179947"/>
            <a:ext cx="138546" cy="2655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754253" y="1182257"/>
            <a:ext cx="64655" cy="3994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09950" y="6489700"/>
            <a:ext cx="232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Qiu Hao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61383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 bwMode="auto">
          <a:xfrm>
            <a:off x="466725" y="188913"/>
            <a:ext cx="8220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ctr"/>
            <a:r>
              <a:rPr lang="en-US" altLang="zh-CN" sz="36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Survey and Alignment</a:t>
            </a:r>
            <a:endParaRPr lang="zh-CN" altLang="en-US" sz="3600" b="1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0990" cy="475524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58763" y="3925099"/>
            <a:ext cx="638751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Coordinate Measurement Machine is used to survey HFT detector parts.</a:t>
            </a:r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 bwMode="auto">
          <a:xfrm>
            <a:off x="6553200" y="6489700"/>
            <a:ext cx="2133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r" eaLnBrk="1" hangingPunct="1"/>
            <a:fld id="{F4C4A281-B562-5149-A95A-59AE52A03851}" type="slidenum">
              <a:rPr lang="en-US" altLang="zh-CN" sz="1200"/>
              <a:pPr algn="r" eaLnBrk="1" hangingPunct="1"/>
              <a:t>14</a:t>
            </a:fld>
            <a:endParaRPr lang="en-US" altLang="zh-CN" sz="12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10350"/>
            <a:ext cx="1684020" cy="247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39" y="848933"/>
            <a:ext cx="4688586" cy="32057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3304" y="1007483"/>
            <a:ext cx="3256280" cy="2052320"/>
          </a:xfrm>
          <a:prstGeom prst="rect">
            <a:avLst/>
          </a:prstGeom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449453" y="2940166"/>
            <a:ext cx="3429000" cy="72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PXL sensor surface profile from survey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+- 30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μm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&gt; PXL hit error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34" y="4394341"/>
            <a:ext cx="6819900" cy="1701800"/>
          </a:xfrm>
          <a:prstGeom prst="rect">
            <a:avLst/>
          </a:prstGeom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75262" y="6051470"/>
            <a:ext cx="5797815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PXL hit residual distribution before and after PXL half to half alignment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892632" y="4412134"/>
            <a:ext cx="2101277" cy="104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C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osmic ray is used to align different HFT detector parts.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6834906" y="5479370"/>
            <a:ext cx="2297545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Times New Roman"/>
                <a:ea typeface="MS Gothic" charset="0"/>
                <a:cs typeface="Times New Roman"/>
              </a:rPr>
              <a:t>see details at poster M-13 by Michael </a:t>
            </a:r>
            <a:r>
              <a:rPr lang="en-US" altLang="zh-CN" sz="1600" dirty="0" err="1" smtClean="0">
                <a:latin typeface="Times New Roman"/>
                <a:ea typeface="MS Gothic" charset="0"/>
                <a:cs typeface="Times New Roman"/>
              </a:rPr>
              <a:t>Lomnitz</a:t>
            </a:r>
            <a:r>
              <a:rPr lang="en-US" altLang="zh-CN" sz="1600" dirty="0" smtClean="0">
                <a:latin typeface="Times New Roman"/>
                <a:ea typeface="MS Gothic" charset="0"/>
                <a:cs typeface="Times New Roman"/>
              </a:rPr>
              <a:t> </a:t>
            </a:r>
            <a:endParaRPr lang="en-US" altLang="zh-CN" sz="1600" dirty="0">
              <a:latin typeface="Times New Roman"/>
              <a:ea typeface="MS Gothic" charset="0"/>
              <a:cs typeface="Times New Roman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8545" y="4364182"/>
            <a:ext cx="88784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09950" y="6489700"/>
            <a:ext cx="232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Qiu Hao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779652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 bwMode="auto">
          <a:xfrm>
            <a:off x="958272" y="188913"/>
            <a:ext cx="772852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ctr"/>
            <a:r>
              <a:rPr lang="en-US" altLang="zh-CN" sz="36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Hit Residual and Track DCA</a:t>
            </a:r>
            <a:endParaRPr lang="zh-CN" altLang="en-US" sz="3600" b="1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0990" cy="475524"/>
          </a:xfrm>
          <a:prstGeom prst="rect">
            <a:avLst/>
          </a:prstGeom>
        </p:spPr>
      </p:pic>
      <p:sp>
        <p:nvSpPr>
          <p:cNvPr id="22" name="Slide Number Placeholder 3"/>
          <p:cNvSpPr txBox="1">
            <a:spLocks/>
          </p:cNvSpPr>
          <p:nvPr/>
        </p:nvSpPr>
        <p:spPr bwMode="auto">
          <a:xfrm>
            <a:off x="6553200" y="6489700"/>
            <a:ext cx="2133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r" eaLnBrk="1" hangingPunct="1"/>
            <a:fld id="{F4C4A281-B562-5149-A95A-59AE52A03851}" type="slidenum">
              <a:rPr lang="en-US" altLang="zh-CN" sz="1200"/>
              <a:pPr algn="r" eaLnBrk="1" hangingPunct="1"/>
              <a:t>15</a:t>
            </a:fld>
            <a:endParaRPr lang="en-US" altLang="zh-CN" sz="12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10350"/>
            <a:ext cx="1684020" cy="247650"/>
          </a:xfrm>
          <a:prstGeom prst="rect">
            <a:avLst/>
          </a:prstGeom>
        </p:spPr>
      </p:pic>
      <p:pic>
        <p:nvPicPr>
          <p:cNvPr id="19" name="图片 6" descr="istResidualQa_cosmic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" r="4565"/>
          <a:stretch>
            <a:fillRect/>
          </a:stretch>
        </p:blipFill>
        <p:spPr bwMode="auto">
          <a:xfrm>
            <a:off x="227324" y="3082642"/>
            <a:ext cx="4091378" cy="206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41224" y="5138794"/>
            <a:ext cx="3626503" cy="104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IST hit residuals to cosmic track projection: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σ</a:t>
            </a:r>
            <a:r>
              <a:rPr lang="en-US" altLang="zh-CN" sz="1400" baseline="-250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x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= 200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μm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,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σ</a:t>
            </a:r>
            <a:r>
              <a:rPr lang="en-US" altLang="zh-CN" sz="1400" baseline="-250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z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=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1800 </a:t>
            </a:r>
            <a:r>
              <a:rPr lang="en-US" altLang="zh-CN" sz="1400" dirty="0" err="1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μm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endParaRPr lang="en-US" altLang="zh-CN" sz="1400" dirty="0" smtClean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match IST pad size</a:t>
            </a:r>
            <a:endParaRPr lang="en-US" altLang="zh-CN" sz="14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2318" y="2636986"/>
            <a:ext cx="4299712" cy="3023616"/>
          </a:xfrm>
          <a:prstGeom prst="rect">
            <a:avLst/>
          </a:prstGeom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306455" y="5492902"/>
            <a:ext cx="4814450" cy="104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DCA resolution for tracks with TPC + 1 IST hit + 2 PXL hits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~ 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30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μm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at high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p</a:t>
            </a:r>
            <a:r>
              <a:rPr lang="en-US" altLang="zh-CN" sz="1400" baseline="-250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T</a:t>
            </a:r>
            <a:endParaRPr lang="en-US" altLang="zh-CN" sz="1400" baseline="-250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B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elow project goal: 60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μm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for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kaon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with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p</a:t>
            </a:r>
            <a:r>
              <a:rPr lang="en-US" altLang="zh-CN" sz="1400" baseline="-250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T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= 750 MeV/c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44389" y="762001"/>
            <a:ext cx="7137396" cy="20550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881" y="760285"/>
            <a:ext cx="6781800" cy="1790700"/>
          </a:xfrm>
          <a:prstGeom prst="rect">
            <a:avLst/>
          </a:prstGeom>
        </p:spPr>
      </p:pic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380995" y="2400241"/>
            <a:ext cx="838195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PXL hit residual to cosmic track projection after PXL sector alignment: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σ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&lt; 25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μm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, match the design goal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352637" y="2817091"/>
            <a:ext cx="0" cy="36483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7818" y="2782453"/>
            <a:ext cx="869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09950" y="6489700"/>
            <a:ext cx="232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Qiu Hao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114582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灯片编号占位符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83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820FCB0B-F1BF-BF48-A029-7E6669769CF8}" type="slidenum">
              <a:rPr lang="en-US" altLang="zh-CN" sz="1200"/>
              <a:pPr eaLnBrk="1" hangingPunct="1"/>
              <a:t>16</a:t>
            </a:fld>
            <a:endParaRPr lang="en-US" altLang="zh-CN" sz="120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466725" y="188913"/>
            <a:ext cx="8220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ctr"/>
            <a:r>
              <a:rPr lang="en-US" altLang="zh-CN" sz="36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Summary</a:t>
            </a:r>
            <a:endParaRPr lang="zh-CN" altLang="en-US" sz="3600" b="1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90990" cy="4755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09950" y="6489700"/>
            <a:ext cx="232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Qiu Hao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0350"/>
            <a:ext cx="1684020" cy="247650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00038" y="981910"/>
            <a:ext cx="4826143" cy="26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STAR Heavy Flavor Tracker 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will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enable or enhance many open 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heavy flavor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measurements, by reconstructing open heavy flavor hadrons with displaced decay vertices.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State-of-art MAPS technology is used for the first time in a collider experiment in the PXL detector.</a:t>
            </a:r>
            <a:endParaRPr lang="en-US" altLang="zh-CN" sz="16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74638" y="3577346"/>
            <a:ext cx="8547100" cy="302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All 3 sub-detectors (PXL, IST, SSD) are finished with construction and inserted into STAR before RHIC year 2014 running.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With survey and preliminary alignment, we already achieved ~30 microns pointing resolution for high </a:t>
            </a:r>
            <a:r>
              <a:rPr lang="en-US" altLang="zh-CN" sz="1600" dirty="0" err="1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p</a:t>
            </a:r>
            <a:r>
              <a:rPr lang="en-US" altLang="zh-CN" sz="1600" baseline="-25000" dirty="0" err="1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T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tracks reconstructed with HFT hits.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Data 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taking with PXL and IST is on a good trend to reach our goal: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1.3 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B </a:t>
            </a:r>
            <a:r>
              <a:rPr lang="en-US" altLang="zh-CN" sz="1600" dirty="0" err="1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Au+Au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200 </a:t>
            </a:r>
            <a:r>
              <a:rPr lang="en-US" altLang="zh-CN" sz="1600" dirty="0" err="1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GeV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m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inimum 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bias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events. </a:t>
            </a:r>
            <a:r>
              <a:rPr lang="en-US" altLang="zh-CN" sz="16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p+p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200 </a:t>
            </a:r>
            <a:r>
              <a:rPr lang="en-US" altLang="zh-CN" sz="16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GeV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and more </a:t>
            </a:r>
            <a:r>
              <a:rPr lang="en-US" altLang="zh-CN" sz="16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Au+Au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data will come in run 15 &amp; 16.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New physics results with HFT will greatly 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enhance our understanding of QGP created at RHIC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.</a:t>
            </a:r>
            <a:endParaRPr lang="en-US" altLang="zh-CN" sz="16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788" y="920171"/>
            <a:ext cx="3810000" cy="2778760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8289655" y="1420070"/>
            <a:ext cx="150091" cy="13854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604009" y="1215147"/>
            <a:ext cx="1801091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0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equivalent goal considering inactive units now</a:t>
            </a:r>
            <a:endParaRPr lang="en-US" altLang="zh-CN" sz="1000" dirty="0">
              <a:solidFill>
                <a:srgbClr val="FF0000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 rot="19860000">
            <a:off x="7587646" y="2002580"/>
            <a:ext cx="1002136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0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original goal</a:t>
            </a:r>
            <a:endParaRPr lang="en-US" altLang="zh-CN" sz="1000" dirty="0">
              <a:solidFill>
                <a:srgbClr val="FF0000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8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标题 1"/>
          <p:cNvSpPr txBox="1">
            <a:spLocks/>
          </p:cNvSpPr>
          <p:nvPr/>
        </p:nvSpPr>
        <p:spPr bwMode="auto">
          <a:xfrm>
            <a:off x="466725" y="2466943"/>
            <a:ext cx="8220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ctr"/>
            <a:r>
              <a:rPr lang="en-US" altLang="zh-CN" sz="3600" b="1" dirty="0">
                <a:solidFill>
                  <a:srgbClr val="003366"/>
                </a:solidFill>
                <a:latin typeface="Arial" charset="0"/>
                <a:cs typeface="Arial" charset="0"/>
              </a:rPr>
              <a:t>Thank you</a:t>
            </a:r>
          </a:p>
          <a:p>
            <a:pPr algn="ctr"/>
            <a:r>
              <a:rPr lang="en-US" altLang="zh-CN" sz="3600" b="1" dirty="0">
                <a:solidFill>
                  <a:srgbClr val="003366"/>
                </a:solidFill>
                <a:latin typeface="Arial" charset="0"/>
                <a:cs typeface="Arial" charset="0"/>
                <a:sym typeface="Wingdings" charset="0"/>
              </a:rPr>
              <a:t></a:t>
            </a:r>
            <a:endParaRPr lang="zh-CN" altLang="en-US" sz="3600" b="1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90990" cy="475524"/>
          </a:xfrm>
          <a:prstGeom prst="rect">
            <a:avLst/>
          </a:prstGeom>
        </p:spPr>
      </p:pic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83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820FCB0B-F1BF-BF48-A029-7E6669769CF8}" type="slidenum">
              <a:rPr lang="en-US" altLang="zh-CN" sz="1200"/>
              <a:pPr eaLnBrk="1" hangingPunct="1"/>
              <a:t>17</a:t>
            </a:fld>
            <a:endParaRPr lang="en-US" altLang="zh-CN" sz="12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0350"/>
            <a:ext cx="1684020" cy="247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09950" y="6489700"/>
            <a:ext cx="232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Qiu Hao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9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Slide Number Placeholder 3"/>
          <p:cNvSpPr txBox="1">
            <a:spLocks/>
          </p:cNvSpPr>
          <p:nvPr/>
        </p:nvSpPr>
        <p:spPr bwMode="auto">
          <a:xfrm>
            <a:off x="6553200" y="6489700"/>
            <a:ext cx="2133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r" eaLnBrk="1" hangingPunct="1"/>
            <a:fld id="{F4C4A281-B562-5149-A95A-59AE52A03851}" type="slidenum">
              <a:rPr lang="en-US" altLang="zh-CN" sz="1200"/>
              <a:pPr algn="r" eaLnBrk="1" hangingPunct="1"/>
              <a:t>2</a:t>
            </a:fld>
            <a:endParaRPr lang="en-US" altLang="zh-CN" sz="1200"/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466725" y="188913"/>
            <a:ext cx="8220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ctr"/>
            <a:r>
              <a:rPr lang="en-US" altLang="zh-CN" sz="36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Outline</a:t>
            </a:r>
            <a:endParaRPr lang="en-US" altLang="zh-CN" sz="3600" b="1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algn="ctr"/>
            <a:endParaRPr lang="zh-CN" altLang="en-US" sz="3600" b="1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529" y="855071"/>
            <a:ext cx="8436690" cy="560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Physics motivation</a:t>
            </a:r>
          </a:p>
          <a:p>
            <a:pPr marL="342900" marR="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Design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Heavy Flavor Tracker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PiXeL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detector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Monolithic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Active Pixel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Sensors</a:t>
            </a:r>
          </a:p>
          <a:p>
            <a:pPr marL="342900" marR="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Status and performance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Status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Signal,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pedestal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and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noise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can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Efficiency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Survey and alignment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Hit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residual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and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track DCA</a:t>
            </a:r>
          </a:p>
          <a:p>
            <a:pPr marL="342900" marR="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Summary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0990" cy="4755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10350"/>
            <a:ext cx="1684020" cy="247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09950" y="6489700"/>
            <a:ext cx="232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Qiu Hao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67474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Slide Number Placeholder 3"/>
          <p:cNvSpPr txBox="1">
            <a:spLocks/>
          </p:cNvSpPr>
          <p:nvPr/>
        </p:nvSpPr>
        <p:spPr bwMode="auto">
          <a:xfrm>
            <a:off x="6553200" y="6489700"/>
            <a:ext cx="2133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r" eaLnBrk="1" hangingPunct="1"/>
            <a:fld id="{F4C4A281-B562-5149-A95A-59AE52A03851}" type="slidenum">
              <a:rPr lang="en-US" altLang="zh-CN" sz="1200"/>
              <a:pPr algn="r" eaLnBrk="1" hangingPunct="1"/>
              <a:t>3</a:t>
            </a:fld>
            <a:endParaRPr lang="en-US" altLang="zh-CN" sz="1200"/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466725" y="188913"/>
            <a:ext cx="8220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ctr"/>
            <a:r>
              <a:rPr lang="en-US" altLang="zh-CN" sz="36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Physics Motivation</a:t>
            </a:r>
            <a:endParaRPr lang="en-US" altLang="zh-CN" sz="3600" b="1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algn="ctr"/>
            <a:endParaRPr lang="zh-CN" altLang="en-US" sz="3600" b="1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168" y="1212966"/>
            <a:ext cx="8757832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Heavy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flavor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b,c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&gt;&gt; T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, Λ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QCD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u,d,s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 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Produced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early in initial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hard scatterings                          Good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probe to QGP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otal number conserved in system evolution at RHIC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342900" marR="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However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, it’s also difficult to study heavy flavor quarks in experiments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Limited yield comparing with light flavor particles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Large combinatorial background for direct reconstruction of open heavy flavor hadrons without displaced decay vertex reconstruction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Large kinematics smearing for studies with electrons from semi-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leptonic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decay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 precision vertex detector will be an important tool to asses HF physics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0990" cy="475524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>
            <a:off x="6583722" y="1835720"/>
            <a:ext cx="183377" cy="98136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10350"/>
            <a:ext cx="1684020" cy="247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09950" y="6489700"/>
            <a:ext cx="232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Qiu Hao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51919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Slide Number Placeholder 3"/>
          <p:cNvSpPr txBox="1">
            <a:spLocks/>
          </p:cNvSpPr>
          <p:nvPr/>
        </p:nvSpPr>
        <p:spPr bwMode="auto">
          <a:xfrm>
            <a:off x="6553200" y="6489700"/>
            <a:ext cx="2133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r" eaLnBrk="1" hangingPunct="1"/>
            <a:fld id="{F4C4A281-B562-5149-A95A-59AE52A03851}" type="slidenum">
              <a:rPr lang="en-US" altLang="zh-CN" sz="1200"/>
              <a:pPr algn="r" eaLnBrk="1" hangingPunct="1"/>
              <a:t>4</a:t>
            </a:fld>
            <a:endParaRPr lang="en-US" altLang="zh-CN" sz="1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235" y="665733"/>
            <a:ext cx="3342640" cy="289052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06160" y="673451"/>
            <a:ext cx="5612749" cy="302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HFT can be used to study heavy flavor production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by reconstruction 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of displaced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decay vertices</a:t>
            </a:r>
            <a:endParaRPr lang="en-US" altLang="zh-CN" sz="16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  <a:p>
            <a:pPr marL="1028700" lvl="1">
              <a:lnSpc>
                <a:spcPct val="150000"/>
              </a:lnSpc>
              <a:buFont typeface="Arial"/>
              <a:buChar char="•"/>
            </a:pP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D</a:t>
            </a:r>
            <a:r>
              <a:rPr lang="en-US" altLang="zh-CN" sz="1600" baseline="300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0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→ K</a:t>
            </a:r>
            <a:r>
              <a:rPr lang="en-US" altLang="zh-CN" sz="1600" baseline="300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π</a:t>
            </a:r>
            <a:r>
              <a:rPr lang="en-US" altLang="zh-CN" sz="1600" baseline="300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+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      </a:t>
            </a:r>
            <a:endParaRPr lang="en-US" altLang="zh-CN" sz="1600" dirty="0" smtClean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  <a:p>
            <a:pPr marL="1428750" lvl="2">
              <a:lnSpc>
                <a:spcPct val="150000"/>
              </a:lnSpc>
              <a:buFont typeface="Arial"/>
              <a:buChar char="•"/>
            </a:pP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BR 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= 3.83 %  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      </a:t>
            </a:r>
            <a:r>
              <a:rPr lang="en-US" altLang="zh-CN" sz="1600" dirty="0" err="1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cτ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~ 120 </a:t>
            </a:r>
            <a:r>
              <a:rPr lang="en-US" altLang="zh-CN" sz="1600" dirty="0" err="1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μm</a:t>
            </a:r>
            <a:endParaRPr lang="en-US" altLang="zh-CN" sz="16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  <a:p>
            <a:pPr marL="1028700" lvl="1">
              <a:lnSpc>
                <a:spcPct val="150000"/>
              </a:lnSpc>
              <a:buFont typeface="Arial"/>
              <a:buChar char="•"/>
            </a:pP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   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→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p K</a:t>
            </a:r>
            <a:r>
              <a:rPr lang="en-US" altLang="zh-CN" sz="1600" baseline="300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-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π</a:t>
            </a:r>
            <a:r>
              <a:rPr lang="en-US" altLang="zh-CN" sz="1600" baseline="300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+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   </a:t>
            </a:r>
            <a:endParaRPr lang="en-US" altLang="zh-CN" sz="1600" dirty="0" smtClean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  <a:p>
            <a:pPr marL="1428750" lvl="2">
              <a:lnSpc>
                <a:spcPct val="150000"/>
              </a:lnSpc>
              <a:buFont typeface="Arial"/>
              <a:buChar char="•"/>
            </a:pP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BR 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= 5.0 %   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       </a:t>
            </a:r>
            <a:r>
              <a:rPr lang="en-US" altLang="zh-CN" sz="1600" dirty="0" err="1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cτ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~ 60 </a:t>
            </a:r>
            <a:r>
              <a:rPr lang="en-US" altLang="zh-CN" sz="1600" dirty="0" err="1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μm</a:t>
            </a:r>
            <a:endParaRPr lang="en-US" altLang="zh-CN" sz="16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  <a:p>
            <a:pPr marL="1028700" lvl="1">
              <a:lnSpc>
                <a:spcPct val="150000"/>
              </a:lnSpc>
              <a:buFont typeface="Arial"/>
              <a:buChar char="•"/>
            </a:pP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B mesons → J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/</a:t>
            </a:r>
            <a:r>
              <a:rPr lang="en-US" altLang="zh-CN" sz="16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ψ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+ X   or   e + X     </a:t>
            </a:r>
          </a:p>
          <a:p>
            <a:pPr marL="1428750" lvl="2">
              <a:lnSpc>
                <a:spcPct val="150000"/>
              </a:lnSpc>
              <a:buFont typeface="Arial"/>
              <a:buChar char="•"/>
            </a:pPr>
            <a:r>
              <a:rPr lang="en-US" altLang="zh-CN" sz="16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cτ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~ 500 </a:t>
            </a:r>
            <a:r>
              <a:rPr lang="en-US" altLang="zh-CN" sz="16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μm</a:t>
            </a:r>
            <a:endParaRPr lang="en-US" altLang="zh-CN" sz="16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735983"/>
              </p:ext>
            </p:extLst>
          </p:nvPr>
        </p:nvGraphicFramePr>
        <p:xfrm>
          <a:off x="1280050" y="2249131"/>
          <a:ext cx="311150" cy="347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" name="Equation" r:id="rId5" imgW="215900" imgH="241300" progId="Equation.3">
                  <p:embed/>
                </p:oleObj>
              </mc:Choice>
              <mc:Fallback>
                <p:oleObj name="Equation" r:id="rId5" imgW="215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0050" y="2249131"/>
                        <a:ext cx="311150" cy="347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790990" cy="4755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610350"/>
            <a:ext cx="1684020" cy="247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8471" y="3763789"/>
            <a:ext cx="3463036" cy="2737612"/>
          </a:xfrm>
          <a:prstGeom prst="rect">
            <a:avLst/>
          </a:prstGeom>
        </p:spPr>
      </p:pic>
      <p:sp>
        <p:nvSpPr>
          <p:cNvPr id="34" name="标题 1"/>
          <p:cNvSpPr txBox="1">
            <a:spLocks/>
          </p:cNvSpPr>
          <p:nvPr/>
        </p:nvSpPr>
        <p:spPr bwMode="auto">
          <a:xfrm>
            <a:off x="1431634" y="188913"/>
            <a:ext cx="77123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ctr"/>
            <a:r>
              <a:rPr lang="en-US" altLang="zh-CN" sz="36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How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</a:t>
            </a:r>
            <a:r>
              <a:rPr lang="en-US" altLang="zh-CN" sz="36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eavy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F</a:t>
            </a:r>
            <a:r>
              <a:rPr lang="en-US" altLang="zh-CN" sz="36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lavor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en-US" altLang="zh-CN" sz="36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racker Helps</a:t>
            </a:r>
            <a:endParaRPr lang="zh-CN" altLang="en-US" sz="3600" b="1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3717622" y="5217925"/>
            <a:ext cx="115319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without HFT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79001" y="5910440"/>
            <a:ext cx="19821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arXiv:1404.6185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3254" y="3515593"/>
            <a:ext cx="3117850" cy="3105150"/>
          </a:xfrm>
          <a:prstGeom prst="rect">
            <a:avLst/>
          </a:prstGeom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5957445" y="5215631"/>
            <a:ext cx="101236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simulation with HFT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53996" y="5333396"/>
            <a:ext cx="155864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s/(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s+b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) = 0.0001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09950" y="6489700"/>
            <a:ext cx="232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Qiu Hao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806839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Slide Number Placeholder 3"/>
          <p:cNvSpPr txBox="1">
            <a:spLocks/>
          </p:cNvSpPr>
          <p:nvPr/>
        </p:nvSpPr>
        <p:spPr bwMode="auto">
          <a:xfrm>
            <a:off x="6553200" y="6489700"/>
            <a:ext cx="2133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r" eaLnBrk="1" hangingPunct="1"/>
            <a:fld id="{F4C4A281-B562-5149-A95A-59AE52A03851}" type="slidenum">
              <a:rPr lang="en-US" altLang="zh-CN" sz="1200"/>
              <a:pPr algn="r" eaLnBrk="1" hangingPunct="1"/>
              <a:t>5</a:t>
            </a:fld>
            <a:endParaRPr lang="en-US" altLang="zh-CN" sz="12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0990" cy="47552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33704" y="4445038"/>
            <a:ext cx="3289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71" y="984951"/>
            <a:ext cx="2859024" cy="2243836"/>
          </a:xfrm>
          <a:prstGeom prst="rect">
            <a:avLst/>
          </a:prstGeom>
        </p:spPr>
      </p:pic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450273" y="3041610"/>
            <a:ext cx="2678543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projection of D</a:t>
            </a:r>
            <a:r>
              <a:rPr lang="en-US" altLang="zh-CN" sz="1400" baseline="300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0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R</a:t>
            </a:r>
            <a:r>
              <a:rPr lang="en-US" altLang="zh-CN" sz="1400" baseline="-250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CP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with HFT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0350"/>
            <a:ext cx="1684020" cy="247650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06163" y="3610808"/>
            <a:ext cx="8547100" cy="26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Total charm yield                            baseline for </a:t>
            </a:r>
            <a:r>
              <a:rPr lang="en-US" altLang="zh-CN" sz="16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charmonium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suppression 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&amp; coalescence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R</a:t>
            </a:r>
            <a:r>
              <a:rPr lang="en-US" altLang="zh-CN" sz="1600" baseline="-250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CP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, R</a:t>
            </a:r>
            <a:r>
              <a:rPr lang="en-US" altLang="zh-CN" sz="1600" baseline="-250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AA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                                      energy loss mechanism, QCD in dense medium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Charm collectivity                         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degree of light 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flavor </a:t>
            </a:r>
            <a:r>
              <a:rPr lang="en-US" altLang="zh-CN" sz="16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thermalization</a:t>
            </a:r>
            <a:endParaRPr lang="en-US" altLang="zh-CN" sz="1600" dirty="0" smtClean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Low radiation length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enables 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reconstruction of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D</a:t>
            </a:r>
            <a:r>
              <a:rPr lang="en-US" altLang="zh-CN" sz="1600" baseline="300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0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down to very low </a:t>
            </a:r>
            <a:r>
              <a:rPr lang="en-US" altLang="zh-CN" sz="16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p</a:t>
            </a:r>
            <a:r>
              <a:rPr lang="en-US" altLang="zh-CN" sz="1600" baseline="-250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T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, </a:t>
            </a: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enabling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more direct and precise measurement of total charm cross section and charm flow.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Separating charm and beauty		probing the medium with heavy quarks with different mass</a:t>
            </a:r>
            <a:endParaRPr lang="en-US" altLang="zh-CN" sz="16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535443" y="4209514"/>
            <a:ext cx="800100" cy="139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535443" y="3853914"/>
            <a:ext cx="800100" cy="139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标题 1"/>
          <p:cNvSpPr txBox="1">
            <a:spLocks/>
          </p:cNvSpPr>
          <p:nvPr/>
        </p:nvSpPr>
        <p:spPr bwMode="auto">
          <a:xfrm>
            <a:off x="1616365" y="188913"/>
            <a:ext cx="749299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ctr"/>
            <a:r>
              <a:rPr lang="en-US" altLang="zh-CN" sz="36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Examples of Physics with HFT </a:t>
            </a:r>
            <a:endParaRPr lang="zh-CN" altLang="en-US" sz="3600" b="1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6377" y="986202"/>
            <a:ext cx="2841244" cy="2233168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477484" y="3043923"/>
            <a:ext cx="243378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projection of D</a:t>
            </a:r>
            <a:r>
              <a:rPr lang="en-US" altLang="zh-CN" sz="1400" baseline="300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0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v</a:t>
            </a:r>
            <a:r>
              <a:rPr lang="en-US" altLang="zh-CN" sz="1400" baseline="-250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2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with HFT</a:t>
            </a:r>
          </a:p>
        </p:txBody>
      </p:sp>
      <p:pic>
        <p:nvPicPr>
          <p:cNvPr id="18" name="Picture 3" descr="Picture 5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685" y="884579"/>
            <a:ext cx="2941320" cy="21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242619" y="2854542"/>
            <a:ext cx="2832101" cy="72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simulation of separating prompt and B decayed J/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ψ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with HFT 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2537758" y="4558179"/>
            <a:ext cx="800100" cy="139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706158" y="5680396"/>
            <a:ext cx="800100" cy="139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409950" y="6489700"/>
            <a:ext cx="232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Qiu Hao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303728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1"/>
          <p:cNvSpPr txBox="1">
            <a:spLocks/>
          </p:cNvSpPr>
          <p:nvPr/>
        </p:nvSpPr>
        <p:spPr bwMode="auto">
          <a:xfrm>
            <a:off x="466725" y="188913"/>
            <a:ext cx="8220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ctr"/>
            <a:r>
              <a:rPr lang="en-US" altLang="zh-CN" sz="36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HFT in STAR</a:t>
            </a:r>
            <a:endParaRPr lang="zh-CN" altLang="en-US" sz="3600" b="1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0990" cy="475524"/>
          </a:xfrm>
          <a:prstGeom prst="rect">
            <a:avLst/>
          </a:prstGeom>
        </p:spPr>
      </p:pic>
      <p:sp>
        <p:nvSpPr>
          <p:cNvPr id="55" name="Slide Number Placeholder 3"/>
          <p:cNvSpPr txBox="1">
            <a:spLocks/>
          </p:cNvSpPr>
          <p:nvPr/>
        </p:nvSpPr>
        <p:spPr bwMode="auto">
          <a:xfrm>
            <a:off x="6553200" y="6489700"/>
            <a:ext cx="2133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r" eaLnBrk="1" hangingPunct="1"/>
            <a:fld id="{F4C4A281-B562-5149-A95A-59AE52A03851}" type="slidenum">
              <a:rPr lang="en-US" altLang="zh-CN" sz="1200"/>
              <a:pPr algn="r" eaLnBrk="1" hangingPunct="1"/>
              <a:t>6</a:t>
            </a:fld>
            <a:endParaRPr lang="en-US" altLang="zh-CN" sz="12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10350"/>
            <a:ext cx="1684020" cy="247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708" y="1065645"/>
            <a:ext cx="6484620" cy="4792980"/>
          </a:xfrm>
          <a:prstGeom prst="rect">
            <a:avLst/>
          </a:prstGeom>
        </p:spPr>
      </p:pic>
      <p:sp>
        <p:nvSpPr>
          <p:cNvPr id="28" name="Line 10"/>
          <p:cNvSpPr>
            <a:spLocks noChangeShapeType="1"/>
          </p:cNvSpPr>
          <p:nvPr/>
        </p:nvSpPr>
        <p:spPr bwMode="auto">
          <a:xfrm flipH="1" flipV="1">
            <a:off x="3232726" y="1108363"/>
            <a:ext cx="2539999" cy="195118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1"/>
          <p:cNvSpPr>
            <a:spLocks/>
          </p:cNvSpPr>
          <p:nvPr/>
        </p:nvSpPr>
        <p:spPr bwMode="auto">
          <a:xfrm>
            <a:off x="249650" y="867096"/>
            <a:ext cx="2998086" cy="492443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wrap="square" lIns="0" tIns="0" rIns="40639" bIns="0" anchor="ctr">
            <a:spAutoFit/>
          </a:bodyPr>
          <a:lstStyle/>
          <a:p>
            <a:pPr marL="39688" defTabSz="457200"/>
            <a:r>
              <a:rPr lang="en-US" sz="1600" dirty="0" smtClean="0">
                <a:solidFill>
                  <a:srgbClr val="0C0572"/>
                </a:solidFill>
                <a:latin typeface="Arial Black" charset="0"/>
              </a:rPr>
              <a:t>Tracking &amp; </a:t>
            </a:r>
            <a:r>
              <a:rPr lang="en-US" sz="1600" dirty="0" err="1" smtClean="0">
                <a:solidFill>
                  <a:srgbClr val="0C0572"/>
                </a:solidFill>
                <a:latin typeface="Arial Black" charset="0"/>
              </a:rPr>
              <a:t>dE</a:t>
            </a:r>
            <a:r>
              <a:rPr lang="en-US" sz="1600" dirty="0" smtClean="0">
                <a:solidFill>
                  <a:srgbClr val="0C0572"/>
                </a:solidFill>
                <a:latin typeface="Arial Black" charset="0"/>
              </a:rPr>
              <a:t>/dx: </a:t>
            </a:r>
          </a:p>
          <a:p>
            <a:pPr marL="39688" defTabSz="457200"/>
            <a:r>
              <a:rPr lang="en-US" sz="1600" dirty="0" smtClean="0">
                <a:solidFill>
                  <a:srgbClr val="0C0572"/>
                </a:solidFill>
                <a:latin typeface="Arial Black" charset="0"/>
              </a:rPr>
              <a:t>Time Projection Chamber</a:t>
            </a:r>
            <a:endParaRPr lang="en-US" sz="1600" dirty="0">
              <a:solidFill>
                <a:srgbClr val="0C0572"/>
              </a:solidFill>
              <a:latin typeface="Comic Sans MS" charset="0"/>
              <a:sym typeface="Comic Sans MS" charset="0"/>
            </a:endParaRPr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6119091" y="1881909"/>
            <a:ext cx="1650999" cy="889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H="1" flipV="1">
            <a:off x="5333999" y="1350815"/>
            <a:ext cx="323274" cy="137391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18"/>
          <p:cNvSpPr>
            <a:spLocks/>
          </p:cNvSpPr>
          <p:nvPr/>
        </p:nvSpPr>
        <p:spPr bwMode="auto">
          <a:xfrm>
            <a:off x="3922899" y="871466"/>
            <a:ext cx="2703279" cy="492443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wrap="square" lIns="0" tIns="0" rIns="40639" bIns="0" anchor="ctr">
            <a:spAutoFit/>
          </a:bodyPr>
          <a:lstStyle/>
          <a:p>
            <a:pPr marL="39688" defTabSz="457200"/>
            <a:r>
              <a:rPr lang="en-US" sz="1600" dirty="0">
                <a:solidFill>
                  <a:srgbClr val="0C0572"/>
                </a:solidFill>
                <a:latin typeface="Arial Black" charset="0"/>
              </a:rPr>
              <a:t>Particle ID: </a:t>
            </a:r>
            <a:endParaRPr lang="en-US" sz="1600" dirty="0" smtClean="0">
              <a:solidFill>
                <a:srgbClr val="0C0572"/>
              </a:solidFill>
              <a:latin typeface="Arial Black" charset="0"/>
            </a:endParaRPr>
          </a:p>
          <a:p>
            <a:pPr marL="39688" defTabSz="457200"/>
            <a:r>
              <a:rPr lang="en-US" sz="1600" dirty="0" smtClean="0">
                <a:solidFill>
                  <a:srgbClr val="0C0572"/>
                </a:solidFill>
                <a:latin typeface="Arial Black" charset="0"/>
              </a:rPr>
              <a:t>Time Of Flight detector</a:t>
            </a:r>
            <a:endParaRPr lang="en-US" sz="1600" dirty="0">
              <a:solidFill>
                <a:srgbClr val="0C0572"/>
              </a:solidFill>
              <a:latin typeface="Comic Sans MS" charset="0"/>
              <a:sym typeface="Comic Sans MS" charset="0"/>
            </a:endParaRPr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>
            <a:off x="5357091" y="3267364"/>
            <a:ext cx="646545" cy="50799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/>
          </a:p>
        </p:txBody>
      </p:sp>
      <p:sp>
        <p:nvSpPr>
          <p:cNvPr id="53" name="Line 5"/>
          <p:cNvSpPr>
            <a:spLocks noChangeShapeType="1"/>
          </p:cNvSpPr>
          <p:nvPr/>
        </p:nvSpPr>
        <p:spPr bwMode="auto">
          <a:xfrm flipH="1">
            <a:off x="1662544" y="3278909"/>
            <a:ext cx="3706091" cy="80818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6"/>
          <p:cNvSpPr>
            <a:spLocks noChangeShapeType="1"/>
          </p:cNvSpPr>
          <p:nvPr/>
        </p:nvSpPr>
        <p:spPr bwMode="auto">
          <a:xfrm flipH="1">
            <a:off x="3163455" y="3775364"/>
            <a:ext cx="2840180" cy="2020454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12"/>
          <p:cNvSpPr>
            <a:spLocks noChangeShapeType="1"/>
          </p:cNvSpPr>
          <p:nvPr/>
        </p:nvSpPr>
        <p:spPr bwMode="auto">
          <a:xfrm flipV="1">
            <a:off x="6892636" y="1870363"/>
            <a:ext cx="877455" cy="1443181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Rectangle 9"/>
          <p:cNvSpPr>
            <a:spLocks/>
          </p:cNvSpPr>
          <p:nvPr/>
        </p:nvSpPr>
        <p:spPr bwMode="auto">
          <a:xfrm>
            <a:off x="330200" y="3536950"/>
            <a:ext cx="1905000" cy="501650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lIns="0" tIns="0" rIns="40639" bIns="0" anchor="ctr">
            <a:spAutoFit/>
          </a:bodyPr>
          <a:lstStyle/>
          <a:p>
            <a:pPr marL="39688" defTabSz="457200"/>
            <a:r>
              <a:rPr lang="en-US" sz="1600" dirty="0">
                <a:solidFill>
                  <a:srgbClr val="96151F"/>
                </a:solidFill>
                <a:latin typeface="Arial Black" charset="0"/>
              </a:rPr>
              <a:t>Heavy Flavor Tracker (run 14)</a:t>
            </a:r>
            <a:endParaRPr lang="en-US" sz="1600" dirty="0">
              <a:solidFill>
                <a:srgbClr val="0C0572"/>
              </a:solidFill>
              <a:latin typeface="Comic Sans MS" charset="0"/>
              <a:sym typeface="Comic Sans MS" charset="0"/>
            </a:endParaRPr>
          </a:p>
        </p:txBody>
      </p:sp>
      <p:sp>
        <p:nvSpPr>
          <p:cNvPr id="64" name="Rectangle 17"/>
          <p:cNvSpPr>
            <a:spLocks/>
          </p:cNvSpPr>
          <p:nvPr/>
        </p:nvSpPr>
        <p:spPr bwMode="auto">
          <a:xfrm>
            <a:off x="6667500" y="874268"/>
            <a:ext cx="2273300" cy="984885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lIns="0" tIns="0" rIns="40639" bIns="0" anchor="ctr">
            <a:spAutoFit/>
          </a:bodyPr>
          <a:lstStyle/>
          <a:p>
            <a:pPr marL="39688" algn="ctr" defTabSz="457200"/>
            <a:r>
              <a:rPr lang="en-US" sz="1600" dirty="0">
                <a:solidFill>
                  <a:srgbClr val="0C0572"/>
                </a:solidFill>
                <a:latin typeface="Arial Black" charset="0"/>
              </a:rPr>
              <a:t>Electromagnetic </a:t>
            </a:r>
            <a:r>
              <a:rPr lang="en-US" sz="1600" dirty="0" err="1">
                <a:solidFill>
                  <a:srgbClr val="0C0572"/>
                </a:solidFill>
                <a:latin typeface="Arial Black" charset="0"/>
              </a:rPr>
              <a:t>Calorimetry</a:t>
            </a:r>
            <a:r>
              <a:rPr lang="en-US" sz="1600" dirty="0">
                <a:solidFill>
                  <a:srgbClr val="0C0572"/>
                </a:solidFill>
                <a:latin typeface="Arial Black" charset="0"/>
              </a:rPr>
              <a:t>:</a:t>
            </a:r>
          </a:p>
          <a:p>
            <a:pPr marL="39688" algn="ctr" defTabSz="457200"/>
            <a:r>
              <a:rPr lang="en-US" sz="1600" dirty="0" smtClean="0">
                <a:solidFill>
                  <a:srgbClr val="0C0572"/>
                </a:solidFill>
                <a:latin typeface="Arial Black" charset="0"/>
              </a:rPr>
              <a:t>Barrel EMC</a:t>
            </a:r>
          </a:p>
          <a:p>
            <a:pPr marL="39688" algn="ctr" defTabSz="457200"/>
            <a:r>
              <a:rPr lang="en-US" sz="1600" dirty="0" smtClean="0">
                <a:solidFill>
                  <a:srgbClr val="0C0572"/>
                </a:solidFill>
                <a:latin typeface="Arial Black" charset="0"/>
              </a:rPr>
              <a:t>+</a:t>
            </a:r>
            <a:r>
              <a:rPr lang="en-US" sz="1600" dirty="0" err="1" smtClean="0">
                <a:solidFill>
                  <a:srgbClr val="0C0572"/>
                </a:solidFill>
                <a:latin typeface="Arial Black" charset="0"/>
              </a:rPr>
              <a:t>Endcap</a:t>
            </a:r>
            <a:r>
              <a:rPr lang="en-US" sz="1600" dirty="0" smtClean="0">
                <a:solidFill>
                  <a:srgbClr val="0C0572"/>
                </a:solidFill>
                <a:latin typeface="Arial Black" charset="0"/>
              </a:rPr>
              <a:t> EMC</a:t>
            </a:r>
            <a:endParaRPr lang="en-US" sz="1600" b="1" dirty="0">
              <a:solidFill>
                <a:srgbClr val="0C0572"/>
              </a:solidFill>
              <a:latin typeface="Arial Black" charset="0"/>
            </a:endParaRPr>
          </a:p>
        </p:txBody>
      </p:sp>
      <p:sp>
        <p:nvSpPr>
          <p:cNvPr id="65" name="Line 10"/>
          <p:cNvSpPr>
            <a:spLocks noChangeShapeType="1"/>
          </p:cNvSpPr>
          <p:nvPr/>
        </p:nvSpPr>
        <p:spPr bwMode="auto">
          <a:xfrm flipH="1" flipV="1">
            <a:off x="2724724" y="2944091"/>
            <a:ext cx="1408548" cy="103909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Rectangle 9"/>
          <p:cNvSpPr>
            <a:spLocks/>
          </p:cNvSpPr>
          <p:nvPr/>
        </p:nvSpPr>
        <p:spPr bwMode="auto">
          <a:xfrm>
            <a:off x="215900" y="2692400"/>
            <a:ext cx="2514600" cy="501650"/>
          </a:xfrm>
          <a:prstGeom prst="rect">
            <a:avLst/>
          </a:prstGeom>
          <a:solidFill>
            <a:schemeClr val="bg1"/>
          </a:solidFill>
          <a:ln w="12700">
            <a:solidFill>
              <a:srgbClr val="791118"/>
            </a:solidFill>
            <a:miter lim="800000"/>
            <a:headEnd/>
            <a:tailEnd/>
          </a:ln>
        </p:spPr>
        <p:txBody>
          <a:bodyPr lIns="0" tIns="0" rIns="40639" bIns="0" anchor="ctr">
            <a:spAutoFit/>
          </a:bodyPr>
          <a:lstStyle/>
          <a:p>
            <a:pPr marL="39688" defTabSz="457200"/>
            <a:r>
              <a:rPr lang="en-US" sz="1600" dirty="0" err="1">
                <a:solidFill>
                  <a:srgbClr val="96151F"/>
                </a:solidFill>
                <a:latin typeface="Arial Black" charset="0"/>
              </a:rPr>
              <a:t>Muon</a:t>
            </a:r>
            <a:r>
              <a:rPr lang="en-US" sz="1600" dirty="0">
                <a:solidFill>
                  <a:srgbClr val="96151F"/>
                </a:solidFill>
                <a:latin typeface="Arial Black" charset="0"/>
              </a:rPr>
              <a:t> Telescope Detector (runs 13/14)</a:t>
            </a:r>
            <a:endParaRPr lang="en-US" sz="1400" dirty="0">
              <a:solidFill>
                <a:srgbClr val="0C0572"/>
              </a:solidFill>
              <a:latin typeface="Comic Sans MS" charset="0"/>
              <a:sym typeface="Comic Sans MS" charset="0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3482830" y="5739815"/>
            <a:ext cx="5280170" cy="44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6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Full azimuthal particle identification </a:t>
            </a:r>
            <a:r>
              <a:rPr lang="en-US" altLang="zh-CN" sz="16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at middle rapidity</a:t>
            </a:r>
            <a:endParaRPr lang="en-US" altLang="zh-CN" sz="16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70" name="Oval 4"/>
          <p:cNvSpPr>
            <a:spLocks noChangeArrowheads="1"/>
          </p:cNvSpPr>
          <p:nvPr/>
        </p:nvSpPr>
        <p:spPr bwMode="auto">
          <a:xfrm>
            <a:off x="179388" y="4078288"/>
            <a:ext cx="3389312" cy="2093912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540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09950" y="6489700"/>
            <a:ext cx="232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Qiu Hao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320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Slide Number Placeholder 3"/>
          <p:cNvSpPr txBox="1">
            <a:spLocks/>
          </p:cNvSpPr>
          <p:nvPr/>
        </p:nvSpPr>
        <p:spPr bwMode="auto">
          <a:xfrm>
            <a:off x="6553200" y="6489700"/>
            <a:ext cx="2133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r" eaLnBrk="1" hangingPunct="1"/>
            <a:fld id="{F4C4A281-B562-5149-A95A-59AE52A03851}" type="slidenum">
              <a:rPr lang="en-US" altLang="zh-CN" sz="1200"/>
              <a:pPr algn="r" eaLnBrk="1" hangingPunct="1"/>
              <a:t>7</a:t>
            </a:fld>
            <a:endParaRPr lang="en-US" altLang="zh-CN" sz="12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0990" cy="4755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10350"/>
            <a:ext cx="1684020" cy="247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10" y="754935"/>
            <a:ext cx="3584448" cy="31617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441" y="3963304"/>
            <a:ext cx="3972560" cy="2255520"/>
          </a:xfrm>
          <a:prstGeom prst="rect">
            <a:avLst/>
          </a:prstGeom>
        </p:spPr>
      </p:pic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4277482" y="4299446"/>
            <a:ext cx="4127610" cy="169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u="sng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I</a:t>
            </a:r>
            <a:r>
              <a:rPr lang="en-US" altLang="zh-CN" sz="1400" u="sng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ntermediate </a:t>
            </a:r>
            <a:r>
              <a:rPr lang="en-US" altLang="zh-CN" sz="1400" u="sng" dirty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S</a:t>
            </a:r>
            <a:r>
              <a:rPr lang="en-US" altLang="zh-CN" sz="1400" u="sng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ilicon </a:t>
            </a:r>
            <a:r>
              <a:rPr lang="en-US" altLang="zh-CN" sz="1400" u="sng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T</a:t>
            </a:r>
            <a:r>
              <a:rPr lang="en-US" altLang="zh-CN" sz="1400" u="sng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racker: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single-sided double-metal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silicon 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pad 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sensors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with 600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μm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× 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6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mm pitch</a:t>
            </a:r>
          </a:p>
          <a:p>
            <a:pPr>
              <a:lnSpc>
                <a:spcPct val="150000"/>
              </a:lnSpc>
            </a:pP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σ</a:t>
            </a:r>
            <a:r>
              <a:rPr lang="en-US" altLang="zh-CN" sz="1400" baseline="-250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r</a:t>
            </a:r>
            <a:r>
              <a:rPr lang="en-US" altLang="zh-CN" sz="1400" baseline="-25000" dirty="0" err="1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-φ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: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170 </a:t>
            </a:r>
            <a:r>
              <a:rPr lang="en-US" altLang="zh-CN" sz="1400" dirty="0" err="1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μm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 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         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σ</a:t>
            </a:r>
            <a:r>
              <a:rPr lang="en-US" altLang="zh-CN" sz="1400" baseline="-250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z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: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1800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μm</a:t>
            </a:r>
            <a:endParaRPr lang="en-US" altLang="zh-CN" sz="1400" dirty="0" smtClean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radius: 14 cm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          X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/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X</a:t>
            </a:r>
            <a:r>
              <a:rPr lang="en-US" altLang="zh-CN" sz="1400" baseline="-250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0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&lt; 1.5 %</a:t>
            </a:r>
            <a:endParaRPr lang="en-US" altLang="zh-CN" sz="14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214109" y="5814197"/>
            <a:ext cx="4306454" cy="44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Times New Roman"/>
                <a:ea typeface="MS Gothic" charset="0"/>
                <a:cs typeface="Times New Roman"/>
              </a:rPr>
              <a:t>See details at poster M-30 by </a:t>
            </a:r>
            <a:r>
              <a:rPr lang="en-US" altLang="zh-CN" sz="1600" dirty="0" err="1" smtClean="0">
                <a:latin typeface="Times New Roman"/>
                <a:ea typeface="MS Gothic" charset="0"/>
                <a:cs typeface="Times New Roman"/>
              </a:rPr>
              <a:t>Yaping</a:t>
            </a:r>
            <a:r>
              <a:rPr lang="en-US" altLang="zh-CN" sz="1600" dirty="0" smtClean="0">
                <a:latin typeface="Times New Roman"/>
                <a:ea typeface="MS Gothic" charset="0"/>
                <a:cs typeface="Times New Roman"/>
              </a:rPr>
              <a:t> Wang</a:t>
            </a:r>
            <a:endParaRPr lang="en-US" altLang="zh-CN" sz="1600" dirty="0">
              <a:latin typeface="Times New Roman"/>
              <a:ea typeface="MS Gothic" charset="0"/>
              <a:cs typeface="Times New Roman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2702" y="6172118"/>
            <a:ext cx="8697301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The task of SSD and IST is to guide the track from TPC to the innermost PXL detector with high hit density. </a:t>
            </a:r>
            <a:endParaRPr lang="en-US" altLang="zh-CN" sz="14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783" y="3925454"/>
            <a:ext cx="7749308" cy="23460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48727" y="808181"/>
            <a:ext cx="4768273" cy="359063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0092" y="1713099"/>
            <a:ext cx="3566668" cy="2655570"/>
          </a:xfrm>
          <a:prstGeom prst="rect">
            <a:avLst/>
          </a:prstGeom>
        </p:spPr>
      </p:pic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4214073" y="688067"/>
            <a:ext cx="4953002" cy="23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u="sng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S</a:t>
            </a:r>
            <a:r>
              <a:rPr lang="en-US" altLang="zh-CN" sz="1400" u="sng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ilicon </a:t>
            </a:r>
            <a:r>
              <a:rPr lang="en-US" altLang="zh-CN" sz="1400" u="sng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S</a:t>
            </a:r>
            <a:r>
              <a:rPr lang="en-US" altLang="zh-CN" sz="1400" u="sng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trip </a:t>
            </a:r>
            <a:r>
              <a:rPr lang="en-US" altLang="zh-CN" sz="1400" u="sng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D</a:t>
            </a:r>
            <a:r>
              <a:rPr lang="en-US" altLang="zh-CN" sz="1400" u="sng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etector: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existing detector with new faster electronics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double sided silicon strip modules 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with 95 </a:t>
            </a:r>
            <a:r>
              <a:rPr lang="en-US" altLang="zh-CN" sz="1400" dirty="0" err="1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μm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pitch</a:t>
            </a:r>
            <a:endParaRPr lang="en-US" altLang="zh-CN" sz="14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σ</a:t>
            </a:r>
            <a:r>
              <a:rPr lang="en-US" altLang="zh-CN" sz="1400" baseline="-250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r-φ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: 20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μm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σ</a:t>
            </a:r>
            <a:r>
              <a:rPr lang="en-US" altLang="zh-CN" sz="1400" baseline="-250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z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: 740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μm</a:t>
            </a:r>
            <a:endParaRPr lang="en-US" altLang="zh-CN" sz="1400" dirty="0" smtClean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radius: 22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cm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X/X</a:t>
            </a:r>
            <a:r>
              <a:rPr lang="en-US" altLang="zh-CN" sz="1400" baseline="-250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0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: 1 %</a:t>
            </a:r>
            <a:endParaRPr lang="en-US" altLang="zh-CN" sz="1400" dirty="0" smtClean="0">
              <a:solidFill>
                <a:srgbClr val="FF0000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24" name="标题 1"/>
          <p:cNvSpPr txBox="1">
            <a:spLocks/>
          </p:cNvSpPr>
          <p:nvPr/>
        </p:nvSpPr>
        <p:spPr bwMode="auto">
          <a:xfrm>
            <a:off x="466725" y="188913"/>
            <a:ext cx="8220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ctr"/>
            <a:r>
              <a:rPr lang="en-US" altLang="zh-CN" sz="36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HFT Design</a:t>
            </a:r>
            <a:endParaRPr lang="zh-CN" altLang="en-US" sz="3600" b="1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09950" y="6489700"/>
            <a:ext cx="232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Qiu Hao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50604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Slide Number Placeholder 3"/>
          <p:cNvSpPr txBox="1">
            <a:spLocks/>
          </p:cNvSpPr>
          <p:nvPr/>
        </p:nvSpPr>
        <p:spPr bwMode="auto">
          <a:xfrm>
            <a:off x="6553200" y="6489700"/>
            <a:ext cx="2133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r" eaLnBrk="1" hangingPunct="1"/>
            <a:fld id="{F4C4A281-B562-5149-A95A-59AE52A03851}" type="slidenum">
              <a:rPr lang="en-US" altLang="zh-CN" sz="1200"/>
              <a:pPr algn="r" eaLnBrk="1" hangingPunct="1"/>
              <a:t>8</a:t>
            </a:fld>
            <a:endParaRPr lang="en-US" altLang="zh-CN" sz="1200"/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466725" y="188913"/>
            <a:ext cx="8220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ctr"/>
            <a:r>
              <a:rPr lang="en-US" altLang="zh-CN" sz="36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Pixel Detector Design</a:t>
            </a:r>
            <a:endParaRPr lang="zh-CN" altLang="en-US" sz="3600" b="1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790990" cy="475524"/>
          </a:xfrm>
          <a:prstGeom prst="rect">
            <a:avLst/>
          </a:prstGeom>
        </p:spPr>
      </p:pic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4156364" y="627669"/>
            <a:ext cx="4987636" cy="492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P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I</a:t>
            </a:r>
            <a:r>
              <a:rPr lang="en-US" altLang="zh-CN" sz="14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X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E</a:t>
            </a:r>
            <a:r>
              <a:rPr lang="en-US" altLang="zh-CN" sz="14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L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detector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MS Gothic" charset="0"/>
                <a:cs typeface="MS Gothic" charset="0"/>
              </a:rPr>
              <a:t>10 sectors * 4 ladders (1 inner + 3 outer) * 10 </a:t>
            </a:r>
            <a:r>
              <a:rPr lang="en-US" altLang="zh-CN" sz="14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M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onolithic </a:t>
            </a:r>
            <a:r>
              <a:rPr lang="en-US" altLang="zh-CN" sz="1400" dirty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A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ctive </a:t>
            </a:r>
            <a:r>
              <a:rPr lang="en-US" altLang="zh-CN" sz="1400" dirty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P</a:t>
            </a: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ixel </a:t>
            </a:r>
            <a:r>
              <a:rPr lang="en-US" altLang="zh-CN" sz="14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S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ensors</a:t>
            </a:r>
          </a:p>
          <a:p>
            <a:pPr marL="1028700" lvl="1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20.7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μm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pixel pitch</a:t>
            </a:r>
          </a:p>
          <a:p>
            <a:pPr marL="1028700" lvl="1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thinned down to 50 </a:t>
            </a: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μm</a:t>
            </a:r>
            <a:endParaRPr lang="en-US" altLang="zh-CN" sz="1400" dirty="0" smtClean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  <a:p>
            <a:pPr marL="1028700" lvl="1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used in a collider experiment for the first time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light carbon fiber support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radius: </a:t>
            </a:r>
          </a:p>
          <a:p>
            <a:pPr marL="1028700" lvl="1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2.9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cm (inner) </a:t>
            </a:r>
          </a:p>
          <a:p>
            <a:pPr marL="1028700" lvl="1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8.2 cm (outer)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σ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: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                         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         </a:t>
            </a:r>
            <a:r>
              <a:rPr lang="en-US" altLang="zh-CN" sz="140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= </a:t>
            </a:r>
            <a:r>
              <a:rPr lang="en-US" altLang="zh-CN" sz="140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7.8</a:t>
            </a:r>
            <a:r>
              <a:rPr lang="en-US" altLang="zh-CN" sz="140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US" altLang="zh-CN" sz="1400" dirty="0" err="1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μm</a:t>
            </a:r>
            <a:r>
              <a:rPr lang="en-US" altLang="zh-CN" sz="14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      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ea typeface="MS Gothic" charset="0"/>
                <a:cs typeface="MS Gothic" charset="0"/>
              </a:rPr>
              <a:t>vibration</a:t>
            </a:r>
            <a:endParaRPr lang="en-US" altLang="zh-CN" sz="1400" dirty="0" smtClean="0">
              <a:solidFill>
                <a:schemeClr val="tx2">
                  <a:lumMod val="75000"/>
                </a:schemeClr>
              </a:solidFill>
              <a:latin typeface="Arial" charset="0"/>
              <a:ea typeface="MS Gothic" charset="0"/>
              <a:cs typeface="MS Gothic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X/X</a:t>
            </a:r>
            <a:r>
              <a:rPr lang="en-US" altLang="zh-CN" sz="1400" baseline="-250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0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: </a:t>
            </a:r>
            <a:r>
              <a:rPr lang="en-US" altLang="zh-CN" sz="14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0.4 % 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/ layer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rgbClr val="FF0000"/>
                </a:solidFill>
                <a:latin typeface="Arial" charset="0"/>
                <a:ea typeface="MS Gothic" charset="0"/>
                <a:cs typeface="MS Gothic" charset="0"/>
              </a:rPr>
              <a:t>360 M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pixels in total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air cooled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0350"/>
            <a:ext cx="1684020" cy="247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183" y="831288"/>
            <a:ext cx="4044950" cy="27241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909457" y="1535545"/>
            <a:ext cx="1558634" cy="4502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394364" y="2355275"/>
            <a:ext cx="1062181" cy="4271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C:\Users\HW-CP-home\Pictures\PXL_photos_2014_install\P1010626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20" y="2634701"/>
            <a:ext cx="2208526" cy="330597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73183" y="5414427"/>
            <a:ext cx="579581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3 kinematic mounts locate the PXL half on the PXL supporting tube.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5521" y="3970482"/>
            <a:ext cx="2682240" cy="1455420"/>
          </a:xfrm>
          <a:prstGeom prst="rect">
            <a:avLst/>
          </a:prstGeom>
        </p:spPr>
      </p:pic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528466" y="3604104"/>
            <a:ext cx="144316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xyz constraint</a:t>
            </a:r>
            <a:endParaRPr lang="en-US" altLang="zh-CN" sz="14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87051" y="3814231"/>
            <a:ext cx="1235364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err="1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xy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constraint</a:t>
            </a:r>
            <a:endParaRPr lang="en-US" altLang="zh-CN" sz="14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512631" y="4994176"/>
            <a:ext cx="1235364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x constraint</a:t>
            </a:r>
            <a:endParaRPr lang="en-US" altLang="zh-CN" sz="14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cxnSp>
        <p:nvCxnSpPr>
          <p:cNvPr id="26" name="Straight Arrow Connector 25"/>
          <p:cNvCxnSpPr>
            <a:stCxn id="22" idx="2"/>
          </p:cNvCxnSpPr>
          <p:nvPr/>
        </p:nvCxnSpPr>
        <p:spPr>
          <a:xfrm flipH="1">
            <a:off x="2817105" y="4001649"/>
            <a:ext cx="432946" cy="1085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304648" y="4064000"/>
            <a:ext cx="692728" cy="1154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547103" y="5183909"/>
            <a:ext cx="727363" cy="692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50097" y="5791246"/>
            <a:ext cx="8809176" cy="72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PXL insertion can be done in ~12 hours, by pushing PXL halves along rails and latching on kinematic mounts.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2</a:t>
            </a:r>
            <a:r>
              <a:rPr lang="en-US" altLang="zh-CN" sz="1400" dirty="0" smtClean="0">
                <a:solidFill>
                  <a:srgbClr val="17375E"/>
                </a:solidFill>
                <a:latin typeface="Arial" charset="0"/>
                <a:ea typeface="MS Gothic" charset="0"/>
                <a:cs typeface="MS Gothic" charset="0"/>
              </a:rPr>
              <a:t> sets of PXL detectors and 40 spare ladders are made, to replace damaged detector units when needed.</a:t>
            </a:r>
            <a:endParaRPr lang="en-US" altLang="zh-CN" sz="1400" dirty="0">
              <a:solidFill>
                <a:srgbClr val="17375E"/>
              </a:solidFill>
              <a:latin typeface="Arial" charset="0"/>
              <a:ea typeface="MS Gothic" charset="0"/>
              <a:cs typeface="MS Gothic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09950" y="6489700"/>
            <a:ext cx="232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Qiu Hao</a:t>
            </a:r>
            <a:endParaRPr lang="en-US" sz="1400" dirty="0">
              <a:latin typeface="Arial"/>
              <a:cs typeface="Arial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158604"/>
              </p:ext>
            </p:extLst>
          </p:nvPr>
        </p:nvGraphicFramePr>
        <p:xfrm>
          <a:off x="4852506" y="3857625"/>
          <a:ext cx="1428218" cy="460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1181100" imgH="381000" progId="Equation.3">
                  <p:embed/>
                </p:oleObj>
              </mc:Choice>
              <mc:Fallback>
                <p:oleObj name="Equation" r:id="rId9" imgW="1181100" imgH="38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52506" y="3857625"/>
                        <a:ext cx="1428218" cy="460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6130636" y="4156365"/>
            <a:ext cx="0" cy="196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40817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Slide Number Placeholder 3"/>
          <p:cNvSpPr txBox="1">
            <a:spLocks/>
          </p:cNvSpPr>
          <p:nvPr/>
        </p:nvSpPr>
        <p:spPr bwMode="auto">
          <a:xfrm>
            <a:off x="6553200" y="6489700"/>
            <a:ext cx="2133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r" eaLnBrk="1" hangingPunct="1"/>
            <a:fld id="{F4C4A281-B562-5149-A95A-59AE52A03851}" type="slidenum">
              <a:rPr lang="en-US" altLang="zh-CN" sz="1200"/>
              <a:pPr algn="r" eaLnBrk="1" hangingPunct="1"/>
              <a:t>9</a:t>
            </a:fld>
            <a:endParaRPr lang="en-US" altLang="zh-CN" sz="12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0990" cy="475524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r="3169"/>
          <a:stretch>
            <a:fillRect/>
          </a:stretch>
        </p:blipFill>
        <p:spPr bwMode="auto">
          <a:xfrm>
            <a:off x="147786" y="683546"/>
            <a:ext cx="2625737" cy="216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10" y="2815946"/>
            <a:ext cx="2881884" cy="3637788"/>
          </a:xfrm>
          <a:prstGeom prst="rect">
            <a:avLst/>
          </a:prstGeom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56" y="743542"/>
            <a:ext cx="3977640" cy="399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94672" y="2660093"/>
            <a:ext cx="2837874" cy="36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 defTabSz="4572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4572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4572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4572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4572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altLang="en-US" sz="1200" dirty="0">
                <a:solidFill>
                  <a:srgbClr val="000000"/>
                </a:solidFill>
              </a:rPr>
              <a:t>MAPS pixel cross-section </a:t>
            </a:r>
            <a:r>
              <a:rPr lang="en-GB" altLang="en-US" sz="1200" dirty="0" smtClean="0">
                <a:solidFill>
                  <a:srgbClr val="000000"/>
                </a:solidFill>
              </a:rPr>
              <a:t>(not to scale)</a:t>
            </a:r>
            <a:endParaRPr lang="en-GB" altLang="en-US" sz="1200" dirty="0">
              <a:solidFill>
                <a:srgbClr val="000000"/>
              </a:solidFill>
            </a:endParaRPr>
          </a:p>
        </p:txBody>
      </p:sp>
      <p:sp>
        <p:nvSpPr>
          <p:cNvPr id="28" name="标题 1"/>
          <p:cNvSpPr txBox="1">
            <a:spLocks/>
          </p:cNvSpPr>
          <p:nvPr/>
        </p:nvSpPr>
        <p:spPr bwMode="auto">
          <a:xfrm>
            <a:off x="1581720" y="188913"/>
            <a:ext cx="72898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algn="ctr"/>
            <a:r>
              <a:rPr lang="en-US" altLang="zh-CN" sz="3600" b="1" dirty="0" smtClean="0">
                <a:solidFill>
                  <a:srgbClr val="003366"/>
                </a:solidFill>
                <a:latin typeface="Arial" charset="0"/>
                <a:cs typeface="Arial" charset="0"/>
              </a:rPr>
              <a:t>Monolithic Active Pixel Sensors</a:t>
            </a:r>
            <a:endParaRPr lang="zh-CN" altLang="en-US" sz="3600" b="1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3198078" y="5206602"/>
            <a:ext cx="6049818" cy="136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GB" altLang="en-US" sz="1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standard commercial CMOS technology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GB" altLang="en-US" sz="1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lang="en-GB" altLang="en-US" sz="1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ensor </a:t>
            </a:r>
            <a:r>
              <a:rPr lang="en-GB" altLang="en-US" sz="1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and signal processing are integrated in the same silicon </a:t>
            </a:r>
            <a:r>
              <a:rPr lang="en-GB" altLang="en-US" sz="1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wafer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GB" altLang="en-US" sz="1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discriminator &amp; zero suppression in sensor, readout raw hits directly</a:t>
            </a:r>
            <a:endParaRPr lang="en-GB" altLang="en-US" sz="14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285750" lvl="1" eaLnBrk="1" hangingPunct="1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GB" altLang="en-US" sz="1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integration time </a:t>
            </a:r>
            <a:r>
              <a:rPr lang="el-GR" altLang="en-US" sz="1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185.6 μs</a:t>
            </a:r>
            <a:endParaRPr lang="el-GR" altLang="en-US" sz="14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784249" y="2565012"/>
            <a:ext cx="2863273" cy="104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marL="0" lvl="1" indent="0" algn="ctr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en-US" sz="1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Reticle </a:t>
            </a: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size (~ 4 cm²</a:t>
            </a:r>
            <a:r>
              <a:rPr lang="en-US" altLang="en-US" sz="1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)</a:t>
            </a:r>
            <a:endParaRPr lang="en-US" altLang="en-US" sz="14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0" lvl="1" indent="0" algn="ctr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en-US" sz="1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928 </a:t>
            </a: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x </a:t>
            </a:r>
            <a:r>
              <a:rPr lang="en-US" altLang="en-US" sz="1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960 ~= 890 </a:t>
            </a: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k </a:t>
            </a:r>
            <a:r>
              <a:rPr lang="en-US" altLang="en-US" sz="1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pixels</a:t>
            </a:r>
          </a:p>
          <a:p>
            <a:pPr marL="0" lvl="1" indent="0" algn="ctr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Pixel pitch 20.7 </a:t>
            </a:r>
            <a:r>
              <a:rPr lang="en-US" altLang="en-US" sz="140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μm</a:t>
            </a: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2164" y="3702637"/>
            <a:ext cx="254000" cy="330200"/>
          </a:xfrm>
          <a:prstGeom prst="rect">
            <a:avLst/>
          </a:prstGeom>
        </p:spPr>
      </p:pic>
      <p:pic>
        <p:nvPicPr>
          <p:cNvPr id="33" name="Picture 3" descr="Leo.jpg"/>
          <p:cNvPicPr>
            <a:picLocks noChangeAspect="1"/>
          </p:cNvPicPr>
          <p:nvPr/>
        </p:nvPicPr>
        <p:blipFill>
          <a:blip r:embed="rId8"/>
          <a:srcRect l="21106" r="21330" b="25533"/>
          <a:stretch>
            <a:fillRect/>
          </a:stretch>
        </p:blipFill>
        <p:spPr bwMode="auto">
          <a:xfrm>
            <a:off x="3574480" y="3139036"/>
            <a:ext cx="1239975" cy="1447755"/>
          </a:xfrm>
          <a:prstGeom prst="rect">
            <a:avLst/>
          </a:prstGeom>
          <a:blipFill dpi="0" rotWithShape="1">
            <a:blip r:embed="rId9">
              <a:alphaModFix amt="73000"/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2703945" y="625376"/>
            <a:ext cx="2860959" cy="23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altLang="en-US" sz="1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signal mainly from </a:t>
            </a: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thermal diffusion in the low-doped epitaxial </a:t>
            </a:r>
            <a:r>
              <a:rPr lang="en-US" altLang="en-US" sz="1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layer (10~15 </a:t>
            </a:r>
            <a:r>
              <a:rPr lang="en-US" altLang="en-US" sz="14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μm</a:t>
            </a:r>
            <a:r>
              <a:rPr lang="en-US" altLang="en-US" sz="1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altLang="en-US" sz="1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100 % fill-factor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MIP </a:t>
            </a:r>
            <a:r>
              <a:rPr lang="en-US" altLang="en-US" sz="1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signal &lt; 1000 electrons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altLang="en-US" sz="1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collected in large E</a:t>
            </a:r>
            <a:r>
              <a:rPr lang="en-US" altLang="en-US" sz="1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-field depleted </a:t>
            </a:r>
            <a:r>
              <a:rPr lang="en-US" altLang="en-US" sz="1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region</a:t>
            </a:r>
            <a:endParaRPr lang="el-GR" altLang="en-US" sz="14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3149" y="762000"/>
            <a:ext cx="5382487" cy="217054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610350"/>
            <a:ext cx="1684020" cy="2476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198090" y="2978727"/>
            <a:ext cx="0" cy="36137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669638" y="6305746"/>
            <a:ext cx="2216713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en-US" sz="1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Correlated Double Sampling</a:t>
            </a:r>
            <a:endParaRPr lang="el-GR" altLang="en-US" sz="10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1477" y="4536229"/>
            <a:ext cx="494163" cy="330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8778" y="4748643"/>
            <a:ext cx="1181100" cy="84582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409950" y="6489700"/>
            <a:ext cx="232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Qiu Hao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3156532" y="4671308"/>
            <a:ext cx="5514104" cy="68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 defTabSz="4572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4572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4572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4572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457200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000000"/>
              </a:buClr>
              <a:buSzPct val="100000"/>
            </a:pPr>
            <a:r>
              <a:rPr lang="en-GB" altLang="en-US" sz="1400" dirty="0" smtClean="0">
                <a:solidFill>
                  <a:srgbClr val="000000"/>
                </a:solidFill>
              </a:rPr>
              <a:t>Developed </a:t>
            </a:r>
            <a:r>
              <a:rPr lang="en-GB" altLang="en-US" sz="1400" dirty="0" smtClean="0"/>
              <a:t>by PICSEL group of IPHC-Strasbourg</a:t>
            </a:r>
            <a:r>
              <a:rPr lang="en-GB" altLang="en-US" sz="14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ts val="300"/>
              </a:spcBef>
              <a:buClr>
                <a:srgbClr val="000000"/>
              </a:buClr>
              <a:buSzPct val="100000"/>
            </a:pPr>
            <a:r>
              <a:rPr lang="en-GB" altLang="en-US" sz="1400" dirty="0" smtClean="0">
                <a:solidFill>
                  <a:srgbClr val="000000"/>
                </a:solidFill>
              </a:rPr>
              <a:t>(Marc Winter et al.)                        </a:t>
            </a:r>
            <a:r>
              <a:rPr lang="en-GB" altLang="en-US" sz="1800" dirty="0" smtClean="0">
                <a:solidFill>
                  <a:srgbClr val="000000"/>
                </a:solidFill>
              </a:rPr>
              <a:t>Thank you!</a:t>
            </a:r>
            <a:endParaRPr lang="en-GB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0362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y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myTemplate.potx</Template>
  <TotalTime>154232</TotalTime>
  <Words>1496</Words>
  <Application>Microsoft Macintosh PowerPoint</Application>
  <PresentationFormat>On-screen Show (4:3)</PresentationFormat>
  <Paragraphs>231</Paragraphs>
  <Slides>17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myTemplate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Hao Qiu</cp:lastModifiedBy>
  <cp:revision>5629</cp:revision>
  <dcterms:created xsi:type="dcterms:W3CDTF">1601-01-01T00:00:00Z</dcterms:created>
  <dcterms:modified xsi:type="dcterms:W3CDTF">2014-05-20T22:59:25Z</dcterms:modified>
</cp:coreProperties>
</file>