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4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5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31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32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33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34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notesSlides/notesSlide35.xml" ContentType="application/vnd.openxmlformats-officedocument.presentationml.notesSlide+xml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7" r:id="rId2"/>
    <p:sldId id="274" r:id="rId3"/>
    <p:sldId id="380" r:id="rId4"/>
    <p:sldId id="431" r:id="rId5"/>
    <p:sldId id="455" r:id="rId6"/>
    <p:sldId id="402" r:id="rId7"/>
    <p:sldId id="390" r:id="rId8"/>
    <p:sldId id="434" r:id="rId9"/>
    <p:sldId id="386" r:id="rId10"/>
    <p:sldId id="439" r:id="rId11"/>
    <p:sldId id="465" r:id="rId12"/>
    <p:sldId id="412" r:id="rId13"/>
    <p:sldId id="413" r:id="rId14"/>
    <p:sldId id="406" r:id="rId15"/>
    <p:sldId id="401" r:id="rId16"/>
    <p:sldId id="407" r:id="rId17"/>
    <p:sldId id="435" r:id="rId18"/>
    <p:sldId id="408" r:id="rId19"/>
    <p:sldId id="446" r:id="rId20"/>
    <p:sldId id="441" r:id="rId21"/>
    <p:sldId id="443" r:id="rId22"/>
    <p:sldId id="449" r:id="rId23"/>
    <p:sldId id="450" r:id="rId24"/>
    <p:sldId id="445" r:id="rId25"/>
    <p:sldId id="403" r:id="rId26"/>
    <p:sldId id="426" r:id="rId27"/>
    <p:sldId id="427" r:id="rId28"/>
    <p:sldId id="428" r:id="rId29"/>
    <p:sldId id="429" r:id="rId30"/>
    <p:sldId id="430" r:id="rId31"/>
    <p:sldId id="458" r:id="rId32"/>
    <p:sldId id="423" r:id="rId33"/>
    <p:sldId id="459" r:id="rId34"/>
    <p:sldId id="460" r:id="rId35"/>
    <p:sldId id="461" r:id="rId36"/>
    <p:sldId id="394" r:id="rId37"/>
    <p:sldId id="395" r:id="rId38"/>
    <p:sldId id="417" r:id="rId39"/>
    <p:sldId id="396" r:id="rId40"/>
    <p:sldId id="315" r:id="rId41"/>
    <p:sldId id="416" r:id="rId42"/>
    <p:sldId id="438" r:id="rId43"/>
    <p:sldId id="436" r:id="rId44"/>
    <p:sldId id="437" r:id="rId45"/>
    <p:sldId id="442" r:id="rId46"/>
    <p:sldId id="456" r:id="rId47"/>
    <p:sldId id="452" r:id="rId48"/>
    <p:sldId id="453" r:id="rId49"/>
    <p:sldId id="454" r:id="rId50"/>
    <p:sldId id="462" r:id="rId51"/>
    <p:sldId id="464" r:id="rId52"/>
    <p:sldId id="463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al Šumbera" initials="MŠ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9797"/>
    <a:srgbClr val="8F8F8F"/>
    <a:srgbClr val="848484"/>
    <a:srgbClr val="707070"/>
    <a:srgbClr val="A2A2A2"/>
    <a:srgbClr val="FB28C9"/>
    <a:srgbClr val="C6EEE8"/>
    <a:srgbClr val="110099"/>
    <a:srgbClr val="1A9200"/>
    <a:srgbClr val="E4C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 snapVertSplitter="1" vertBarState="minimized">
    <p:restoredLeft sz="34545" autoAdjust="0"/>
    <p:restoredTop sz="95574" autoAdjust="0"/>
  </p:normalViewPr>
  <p:slideViewPr>
    <p:cSldViewPr snapToGrid="0" snapToObjects="1">
      <p:cViewPr varScale="1">
        <p:scale>
          <a:sx n="117" d="100"/>
          <a:sy n="117" d="100"/>
        </p:scale>
        <p:origin x="-228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-368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commentAuthors" Target="commentAuthors.xml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emf"/><Relationship Id="rId5" Type="http://schemas.openxmlformats.org/officeDocument/2006/relationships/image" Target="../media/image87.emf"/><Relationship Id="rId6" Type="http://schemas.openxmlformats.org/officeDocument/2006/relationships/image" Target="../media/image88.emf"/><Relationship Id="rId7" Type="http://schemas.openxmlformats.org/officeDocument/2006/relationships/image" Target="../media/image89.emf"/><Relationship Id="rId8" Type="http://schemas.openxmlformats.org/officeDocument/2006/relationships/image" Target="../media/image90.emf"/><Relationship Id="rId9" Type="http://schemas.openxmlformats.org/officeDocument/2006/relationships/image" Target="../media/image91.emf"/><Relationship Id="rId10" Type="http://schemas.openxmlformats.org/officeDocument/2006/relationships/image" Target="../media/image92.emf"/><Relationship Id="rId1" Type="http://schemas.openxmlformats.org/officeDocument/2006/relationships/image" Target="../media/image83.emf"/><Relationship Id="rId2" Type="http://schemas.openxmlformats.org/officeDocument/2006/relationships/image" Target="../media/image84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emf"/><Relationship Id="rId1" Type="http://schemas.openxmlformats.org/officeDocument/2006/relationships/image" Target="../media/image94.emf"/><Relationship Id="rId2" Type="http://schemas.openxmlformats.org/officeDocument/2006/relationships/image" Target="../media/image8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Relationship Id="rId2" Type="http://schemas.openxmlformats.org/officeDocument/2006/relationships/image" Target="../media/image10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Relationship Id="rId2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Relationship Id="rId2" Type="http://schemas.openxmlformats.org/officeDocument/2006/relationships/image" Target="../media/image7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Relationship Id="rId2" Type="http://schemas.openxmlformats.org/officeDocument/2006/relationships/image" Target="../media/image7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Relationship Id="rId2" Type="http://schemas.openxmlformats.org/officeDocument/2006/relationships/image" Target="../media/image78.emf"/><Relationship Id="rId3" Type="http://schemas.openxmlformats.org/officeDocument/2006/relationships/image" Target="../media/image7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0CF39-0FF9-E24D-8530-D5C6AB2D5EA0}" type="datetime1">
              <a:rPr lang="en-US" smtClean="0"/>
              <a:t>9/16/12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M.Š.   Low pT results from RHIC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7843B-1EF8-4742-B0BC-2109A498B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8075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87A13-3876-1449-8237-3A394FC18A37}" type="datetime1">
              <a:rPr lang="en-US" smtClean="0"/>
              <a:t>9/16/12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M.Š.   Low pT results from RHIC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0020E-7452-F54A-AF2D-032BBA970F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2626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M.Š.   Low pT results from RHIC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M.Š.   Low pT results from RHIC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46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A322F3-5037-FC46-B64C-96E8B7A22338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302FEF-27BF-C74E-956A-1DFA14235020}" type="slidenum">
              <a:rPr lang="en-US" altLang="zh-CN"/>
              <a:pPr/>
              <a:t>19</a:t>
            </a:fld>
            <a:endParaRPr lang="en-US" altLang="zh-CN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宋体" charset="-122"/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3991" y="8686281"/>
            <a:ext cx="2972392" cy="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371" tIns="44685" rIns="89371" bIns="44685" anchor="b">
            <a:prstTxWarp prst="textNoShape">
              <a:avLst/>
            </a:prstTxWarp>
          </a:bodyPr>
          <a:lstStyle/>
          <a:p>
            <a:pPr algn="r" defTabSz="871538"/>
            <a:fld id="{02A45E5D-C351-5B43-AE71-396956D11339}" type="slidenum">
              <a:rPr lang="en-US" altLang="zh-CN" sz="1100"/>
              <a:pPr algn="r" defTabSz="871538"/>
              <a:t>22</a:t>
            </a:fld>
            <a:endParaRPr lang="en-US" altLang="zh-CN" sz="11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>
              <a:ea typeface="宋体" charset="-122"/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3991" y="8686281"/>
            <a:ext cx="2972392" cy="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371" tIns="44685" rIns="89371" bIns="44685" anchor="b">
            <a:prstTxWarp prst="textNoShape">
              <a:avLst/>
            </a:prstTxWarp>
          </a:bodyPr>
          <a:lstStyle/>
          <a:p>
            <a:pPr algn="r" defTabSz="871538"/>
            <a:fld id="{CBEAA16A-CDE4-1243-9D5A-8B8E1754A945}" type="slidenum">
              <a:rPr lang="en-US" altLang="zh-CN" sz="1100"/>
              <a:pPr algn="r" defTabSz="871538"/>
              <a:t>23</a:t>
            </a:fld>
            <a:endParaRPr lang="en-US" altLang="zh-CN" sz="11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>
              <a:ea typeface="宋体" charset="-122"/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M.Š.   Low pT results from RHIC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90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2D7B0D-ADCE-7641-BAD7-74B198AD2F7E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3DECCA-7770-4D4C-9F49-3E362E14E7DC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902338-7B06-8E49-A31A-46E4DC619D25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alibri" charset="0"/>
              </a:rPr>
              <a:t>Extracted thermodynamic quantities</a:t>
            </a:r>
            <a:r>
              <a:rPr lang="en-US" sz="1200" dirty="0" smtClean="0"/>
              <a:t>: </a:t>
            </a:r>
            <a:r>
              <a:rPr lang="en-US" sz="1400" b="1" dirty="0" err="1" smtClean="0">
                <a:solidFill>
                  <a:srgbClr val="0000FF"/>
                </a:solidFill>
                <a:latin typeface="Symbol" charset="0"/>
                <a:cs typeface="Symbol" charset="0"/>
              </a:rPr>
              <a:t>T</a:t>
            </a:r>
            <a:r>
              <a:rPr lang="en-US" sz="1400" b="1" baseline="-25000" dirty="0" err="1" smtClean="0">
                <a:solidFill>
                  <a:srgbClr val="0000FF"/>
                </a:solidFill>
              </a:rPr>
              <a:t>ch</a:t>
            </a:r>
            <a:r>
              <a:rPr lang="en-US" sz="1400" b="1" baseline="-25000" dirty="0" smtClean="0">
                <a:solidFill>
                  <a:srgbClr val="0000FF"/>
                </a:solidFill>
              </a:rPr>
              <a:t>,</a:t>
            </a:r>
            <a:r>
              <a:rPr lang="en-US" sz="1400" b="1" dirty="0" smtClean="0">
                <a:solidFill>
                  <a:srgbClr val="0000FF"/>
                </a:solidFill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Symbol" charset="0"/>
                <a:cs typeface="Symbol" charset="0"/>
              </a:rPr>
              <a:t>μ</a:t>
            </a:r>
            <a:r>
              <a:rPr lang="en-US" sz="1400" b="1" baseline="-25000" dirty="0" err="1" smtClean="0">
                <a:solidFill>
                  <a:srgbClr val="0000FF"/>
                </a:solidFill>
              </a:rPr>
              <a:t>B</a:t>
            </a:r>
            <a:r>
              <a:rPr lang="en-US" sz="1400" b="1" baseline="-25000" dirty="0" smtClean="0">
                <a:solidFill>
                  <a:srgbClr val="0000FF"/>
                </a:solidFill>
              </a:rPr>
              <a:t>, </a:t>
            </a:r>
            <a:r>
              <a:rPr lang="en-US" sz="1400" b="1" dirty="0" err="1" smtClean="0">
                <a:solidFill>
                  <a:srgbClr val="0000FF"/>
                </a:solidFill>
                <a:latin typeface="Symbol" charset="0"/>
                <a:cs typeface="Symbol" charset="0"/>
              </a:rPr>
              <a:t>μ</a:t>
            </a:r>
            <a:r>
              <a:rPr lang="en-US" sz="1400" b="1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1400" b="1" baseline="-25000" dirty="0" smtClean="0"/>
              <a:t> </a:t>
            </a:r>
            <a:r>
              <a:rPr lang="en-US" sz="1200" dirty="0" smtClean="0"/>
              <a:t>and</a:t>
            </a:r>
            <a:r>
              <a:rPr lang="en-US" sz="1400" b="1" dirty="0" smtClean="0"/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Symbol" charset="0"/>
                <a:cs typeface="Symbol" charset="0"/>
              </a:rPr>
              <a:t>γ</a:t>
            </a:r>
            <a:r>
              <a:rPr lang="en-US" sz="1400" b="1" i="1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1400" dirty="0" smtClean="0"/>
              <a:t>         For Grand Canonical: Quantum numbers (</a:t>
            </a:r>
            <a:r>
              <a:rPr lang="en-US" sz="1400" i="1" dirty="0" smtClean="0"/>
              <a:t>B, S, Q</a:t>
            </a:r>
            <a:r>
              <a:rPr lang="en-US" sz="1400" dirty="0" smtClean="0"/>
              <a:t>) conserved on average   For Strangeness Canonical: Strangeness quantum number (</a:t>
            </a:r>
            <a:r>
              <a:rPr lang="en-US" sz="1400" i="1" dirty="0" smtClean="0"/>
              <a:t>S</a:t>
            </a:r>
            <a:r>
              <a:rPr lang="en-US" sz="1400" dirty="0" smtClean="0"/>
              <a:t>) conserved exactly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/>
          </a:p>
          <a:p>
            <a:endParaRPr 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A322F3-5037-FC46-B64C-96E8B7A22338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M.Š.   Low pT results from RHIC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A322F3-5037-FC46-B64C-96E8B7A22338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M.Š.   Low pT results from RHIC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094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A322F3-5037-FC46-B64C-96E8B7A22338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AA503-5B17-1940-A7F4-70D735BA230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AA503-5B17-1940-A7F4-70D735BA2305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C39DCC-A802-0E45-AD64-A0D34C8C2BD5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that figure, the lower curves are without electron cooling  and upper are with electron cooling. The dotted curve represents  with longer bunches.</a:t>
            </a:r>
          </a:p>
          <a:p>
            <a:pPr eaLnBrk="1" hangingPunct="1"/>
            <a:endParaRPr lang="en-US" sz="2000" dirty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395AF9-CF0C-FE49-8CEE-9C9BE7A69190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6137A24-08B3-4541-970A-DFFC61786219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8CAEBF-2803-2B49-8872-00C43851D79E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27EDE4-C049-8743-A44E-2967ADF75C3C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M.Š.   Low pT results from RHIC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066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6137A24-08B3-4541-970A-DFFC61786219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M.Š.   Low pT results from RHIC</a:t>
            </a: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A322F3-5037-FC46-B64C-96E8B7A22338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A322F3-5037-FC46-B64C-96E8B7A22338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A322F3-5037-FC46-B64C-96E8B7A22338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C39DCC-A802-0E45-AD64-A0D34C8C2BD5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3A8026-D9A9-0A43-A692-E5FF9BE61693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C39DCC-A802-0E45-AD64-A0D34C8C2BD5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3F01225-7DD8-A342-95D1-64154D461F9C}" type="slidenum">
              <a:rPr lang="en-US" sz="1200"/>
              <a:pPr eaLnBrk="1" hangingPunct="1"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3F01225-7DD8-A342-95D1-64154D461F9C}" type="slidenum">
              <a:rPr lang="en-US" sz="1200"/>
              <a:pPr eaLnBrk="1" hangingPunct="1"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3F01225-7DD8-A342-95D1-64154D461F9C}" type="slidenum">
              <a:rPr lang="en-US" sz="1200"/>
              <a:pPr eaLnBrk="1" hangingPunct="1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685817" indent="-263776" defTabSz="914423" eaLnBrk="0" hangingPunct="0"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055103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477145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1899186" indent="-211021" defTabSz="914423" eaLnBrk="0" hangingPunct="0"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3F01225-7DD8-A342-95D1-64154D461F9C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991C1-6F41-5F46-8C87-A67897B58FBF}" type="datetime1">
              <a:rPr lang="en-US" smtClean="0"/>
              <a:t>9/16/12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825C-9246-0D4D-B098-D14A4338F791}" type="datetime1">
              <a:rPr lang="en-US" smtClean="0"/>
              <a:t>9/16/12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9AC61-52F0-B342-9B40-C889A6020F09}" type="datetime1">
              <a:rPr lang="en-US" smtClean="0"/>
              <a:t>9/16/12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B4301-1363-4648-973D-67D7395231E8}" type="datetime1">
              <a:rPr lang="en-US" smtClean="0"/>
              <a:t>9/16/12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93C2-3339-784B-8F75-A4065083C48F}" type="datetime1">
              <a:rPr lang="en-US" smtClean="0"/>
              <a:t>9/16/12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0F05-0ACF-AB4B-96BE-D3D59446FACE}" type="datetime1">
              <a:rPr lang="en-US" smtClean="0"/>
              <a:t>9/16/12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936BE-5CE0-8F45-BC3B-8CF85EE7DBAC}" type="datetime1">
              <a:rPr lang="en-US" smtClean="0"/>
              <a:t>9/16/12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4AE4-5AC0-6F4C-8025-B7CD351C1D36}" type="datetime1">
              <a:rPr lang="en-US" smtClean="0"/>
              <a:t>9/16/12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069F-2AF1-5340-AED1-0B9F0EA2ADC1}" type="datetime1">
              <a:rPr lang="en-US" smtClean="0"/>
              <a:t>9/16/12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DEEBC-4A45-A14F-B7A7-9C655F89D6F5}" type="datetime1">
              <a:rPr lang="en-US" smtClean="0"/>
              <a:t>9/16/12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7AF6-65EB-1B45-993D-96AB4AA9EE96}" type="datetime1">
              <a:rPr lang="en-US" smtClean="0"/>
              <a:t>9/16/12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18590" y="64727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A1E4F-C6B9-594E-95A0-E4B098D00F22}" type="datetime1">
              <a:rPr lang="en-US" smtClean="0"/>
              <a:t>9/16/12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77229" y="6503775"/>
            <a:ext cx="17762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M. Šumbera NPI ASCR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6574" y="64985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DA04688-5E2F-B540-A766-51DEB44535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502094" y="64995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7.png"/><Relationship Id="rId5" Type="http://schemas.openxmlformats.org/officeDocument/2006/relationships/image" Target="../media/image5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2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0.wmf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31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4" Type="http://schemas.openxmlformats.org/officeDocument/2006/relationships/image" Target="../media/image36.gi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45.png"/><Relationship Id="rId6" Type="http://schemas.openxmlformats.org/officeDocument/2006/relationships/image" Target="../media/image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4" Type="http://schemas.openxmlformats.org/officeDocument/2006/relationships/image" Target="../media/image54.gif"/><Relationship Id="rId5" Type="http://schemas.openxmlformats.org/officeDocument/2006/relationships/image" Target="../media/image55.gif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4" Type="http://schemas.openxmlformats.org/officeDocument/2006/relationships/image" Target="../media/image57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2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6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em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!OLE_LINK2" TargetMode="External"/><Relationship Id="rId5" Type="http://schemas.openxmlformats.org/officeDocument/2006/relationships/image" Target="../media/image67.png"/><Relationship Id="rId6" Type="http://schemas.openxmlformats.org/officeDocument/2006/relationships/image" Target="../media/image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69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70.emf"/><Relationship Id="rId7" Type="http://schemas.openxmlformats.org/officeDocument/2006/relationships/image" Target="../media/image7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72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75.jpeg"/><Relationship Id="rId5" Type="http://schemas.openxmlformats.org/officeDocument/2006/relationships/oleObject" Target="../embeddings/oleObject9.bin"/><Relationship Id="rId6" Type="http://schemas.openxmlformats.org/officeDocument/2006/relationships/image" Target="../media/image73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74.emf"/><Relationship Id="rId9" Type="http://schemas.openxmlformats.org/officeDocument/2006/relationships/image" Target="../media/image5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er.doe.gov/np/nsac/docs/Nuclear-Science.Low-Res.pdf" TargetMode="External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3.bin"/><Relationship Id="rId12" Type="http://schemas.openxmlformats.org/officeDocument/2006/relationships/image" Target="../media/image79.emf"/><Relationship Id="rId13" Type="http://schemas.openxmlformats.org/officeDocument/2006/relationships/image" Target="../media/image5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80.emf"/><Relationship Id="rId5" Type="http://schemas.openxmlformats.org/officeDocument/2006/relationships/image" Target="../media/image81.emf"/><Relationship Id="rId6" Type="http://schemas.openxmlformats.org/officeDocument/2006/relationships/image" Target="../media/image82.png"/><Relationship Id="rId7" Type="http://schemas.openxmlformats.org/officeDocument/2006/relationships/oleObject" Target="../embeddings/oleObject11.bin"/><Relationship Id="rId8" Type="http://schemas.openxmlformats.org/officeDocument/2006/relationships/image" Target="../media/image77.emf"/><Relationship Id="rId9" Type="http://schemas.openxmlformats.org/officeDocument/2006/relationships/oleObject" Target="../embeddings/oleObject12.bin"/><Relationship Id="rId10" Type="http://schemas.openxmlformats.org/officeDocument/2006/relationships/image" Target="../media/image78.emf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emf"/><Relationship Id="rId20" Type="http://schemas.openxmlformats.org/officeDocument/2006/relationships/image" Target="../media/image90.emf"/><Relationship Id="rId21" Type="http://schemas.openxmlformats.org/officeDocument/2006/relationships/oleObject" Target="../embeddings/oleObject22.bin"/><Relationship Id="rId22" Type="http://schemas.openxmlformats.org/officeDocument/2006/relationships/image" Target="../media/image91.emf"/><Relationship Id="rId23" Type="http://schemas.openxmlformats.org/officeDocument/2006/relationships/oleObject" Target="../embeddings/oleObject23.bin"/><Relationship Id="rId24" Type="http://schemas.openxmlformats.org/officeDocument/2006/relationships/image" Target="../media/image92.emf"/><Relationship Id="rId25" Type="http://schemas.openxmlformats.org/officeDocument/2006/relationships/image" Target="../media/image5.png"/><Relationship Id="rId10" Type="http://schemas.openxmlformats.org/officeDocument/2006/relationships/image" Target="../media/image93.gif"/><Relationship Id="rId11" Type="http://schemas.openxmlformats.org/officeDocument/2006/relationships/oleObject" Target="../embeddings/oleObject17.bin"/><Relationship Id="rId12" Type="http://schemas.openxmlformats.org/officeDocument/2006/relationships/image" Target="../media/image86.emf"/><Relationship Id="rId13" Type="http://schemas.openxmlformats.org/officeDocument/2006/relationships/oleObject" Target="../embeddings/oleObject18.bin"/><Relationship Id="rId14" Type="http://schemas.openxmlformats.org/officeDocument/2006/relationships/image" Target="../media/image87.emf"/><Relationship Id="rId15" Type="http://schemas.openxmlformats.org/officeDocument/2006/relationships/oleObject" Target="../embeddings/oleObject19.bin"/><Relationship Id="rId16" Type="http://schemas.openxmlformats.org/officeDocument/2006/relationships/image" Target="../media/image88.emf"/><Relationship Id="rId17" Type="http://schemas.openxmlformats.org/officeDocument/2006/relationships/oleObject" Target="../embeddings/oleObject20.bin"/><Relationship Id="rId18" Type="http://schemas.openxmlformats.org/officeDocument/2006/relationships/image" Target="../media/image89.emf"/><Relationship Id="rId19" Type="http://schemas.openxmlformats.org/officeDocument/2006/relationships/oleObject" Target="../embeddings/oleObject21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83.emf"/><Relationship Id="rId6" Type="http://schemas.openxmlformats.org/officeDocument/2006/relationships/oleObject" Target="../embeddings/oleObject15.bin"/><Relationship Id="rId7" Type="http://schemas.openxmlformats.org/officeDocument/2006/relationships/image" Target="../media/image84.emf"/><Relationship Id="rId8" Type="http://schemas.openxmlformats.org/officeDocument/2006/relationships/oleObject" Target="../embeddings/oleObject16.bin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7.bin"/><Relationship Id="rId12" Type="http://schemas.openxmlformats.org/officeDocument/2006/relationships/image" Target="../media/image86.emf"/><Relationship Id="rId13" Type="http://schemas.openxmlformats.org/officeDocument/2006/relationships/image" Target="../media/image5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4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94.emf"/><Relationship Id="rId6" Type="http://schemas.openxmlformats.org/officeDocument/2006/relationships/image" Target="../media/image95.gif"/><Relationship Id="rId7" Type="http://schemas.openxmlformats.org/officeDocument/2006/relationships/oleObject" Target="../embeddings/oleObject25.bin"/><Relationship Id="rId8" Type="http://schemas.openxmlformats.org/officeDocument/2006/relationships/image" Target="../media/image84.emf"/><Relationship Id="rId9" Type="http://schemas.openxmlformats.org/officeDocument/2006/relationships/oleObject" Target="../embeddings/oleObject26.bin"/><Relationship Id="rId10" Type="http://schemas.openxmlformats.org/officeDocument/2006/relationships/image" Target="../media/image8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oleObject" Target="../embeddings/oleObject28.bin"/><Relationship Id="rId5" Type="http://schemas.openxmlformats.org/officeDocument/2006/relationships/image" Target="../media/image97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99.emf"/><Relationship Id="rId5" Type="http://schemas.openxmlformats.org/officeDocument/2006/relationships/image" Target="../media/image98.png"/><Relationship Id="rId6" Type="http://schemas.openxmlformats.org/officeDocument/2006/relationships/oleObject" Target="../embeddings/oleObject30.bin"/><Relationship Id="rId7" Type="http://schemas.openxmlformats.org/officeDocument/2006/relationships/image" Target="../media/image100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82254" y="152400"/>
            <a:ext cx="7019045" cy="1268562"/>
          </a:xfrm>
          <a:noFill/>
          <a:ln>
            <a:noFill/>
          </a:ln>
        </p:spPr>
        <p:txBody>
          <a:bodyPr>
            <a:noAutofit/>
          </a:bodyPr>
          <a:lstStyle/>
          <a:p>
            <a:pPr eaLnBrk="0" hangingPunct="0"/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chemeClr val="bg2">
                      <a:alpha val="43000"/>
                    </a:schemeClr>
                  </a:outerShdw>
                </a:effectLst>
              </a:rPr>
              <a:t>Results from STAR </a:t>
            </a:r>
            <a:b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chemeClr val="bg2">
                      <a:alpha val="43000"/>
                    </a:schemeClr>
                  </a:outerShdw>
                </a:effectLst>
              </a:rPr>
            </a:br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chemeClr val="bg2">
                      <a:alpha val="43000"/>
                    </a:schemeClr>
                  </a:outerShdw>
                </a:effectLst>
              </a:rPr>
              <a:t>Beam Energy Scan Program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chemeClr val="bg2">
                    <a:alpha val="43000"/>
                  </a:schemeClr>
                </a:outerShdw>
              </a:effectLst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343050" y="2267027"/>
            <a:ext cx="4781093" cy="4473095"/>
            <a:chOff x="2218714" y="1991713"/>
            <a:chExt cx="5196840" cy="4862060"/>
          </a:xfrm>
        </p:grpSpPr>
        <p:pic>
          <p:nvPicPr>
            <p:cNvPr id="8" name="Picture 3" descr="C:\Documents and Settings\miller\Desktop\MagPic\AuAu_pict_black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47" b="4295"/>
            <a:stretch>
              <a:fillRect/>
            </a:stretch>
          </p:blipFill>
          <p:spPr bwMode="auto">
            <a:xfrm>
              <a:off x="2218714" y="1991713"/>
              <a:ext cx="5196840" cy="4862060"/>
            </a:xfrm>
            <a:prstGeom prst="rect">
              <a:avLst/>
            </a:prstGeom>
            <a:noFill/>
          </p:spPr>
        </p:pic>
        <p:pic>
          <p:nvPicPr>
            <p:cNvPr id="7" name="Picture 5" descr="phasendiagramm_qg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48"/>
            <a:stretch>
              <a:fillRect/>
            </a:stretch>
          </p:blipFill>
          <p:spPr bwMode="auto">
            <a:xfrm>
              <a:off x="2917530" y="3243284"/>
              <a:ext cx="3818088" cy="2442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bg1">
                  <a:lumMod val="65000"/>
                  <a:alpha val="75000"/>
                </a:schemeClr>
              </a:glow>
            </a:effectLst>
          </p:spPr>
        </p:pic>
      </p:grp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2641887" y="1494899"/>
            <a:ext cx="3938586" cy="126188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762000" eaLnBrk="0" hangingPunct="0">
              <a:spcBef>
                <a:spcPct val="20000"/>
              </a:spcBef>
            </a:pPr>
            <a:r>
              <a:rPr lang="en-GB" sz="1600" b="1" i="1" dirty="0">
                <a:solidFill>
                  <a:srgbClr val="FFFF99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Michal </a:t>
            </a:r>
            <a:r>
              <a:rPr lang="en-GB" sz="1600" b="1" i="1" dirty="0" err="1">
                <a:solidFill>
                  <a:srgbClr val="FFFF99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Šumbera</a:t>
            </a:r>
            <a:endParaRPr lang="en-US" sz="1600" b="1" i="1" dirty="0">
              <a:solidFill>
                <a:srgbClr val="FFFF99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  <a:p>
            <a:pPr algn="ctr" defTabSz="762000" eaLnBrk="0" hangingPunct="0">
              <a:spcBef>
                <a:spcPct val="20000"/>
              </a:spcBef>
            </a:pPr>
            <a:r>
              <a:rPr lang="en-US" sz="1600" b="1" i="1" dirty="0">
                <a:solidFill>
                  <a:srgbClr val="FFFF99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Nuclear Physics Institute AS CR, </a:t>
            </a:r>
            <a:r>
              <a:rPr lang="cs-CZ" sz="1600" b="1" i="1" dirty="0">
                <a:solidFill>
                  <a:srgbClr val="FFFF99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Řež</a:t>
            </a:r>
            <a:r>
              <a:rPr lang="en-US" sz="1600" b="1" i="1" dirty="0">
                <a:solidFill>
                  <a:srgbClr val="FFFF99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/</a:t>
            </a:r>
            <a:r>
              <a:rPr lang="en-US" sz="1600" b="1" i="1" dirty="0" smtClean="0">
                <a:solidFill>
                  <a:srgbClr val="FFFF99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Prague</a:t>
            </a:r>
          </a:p>
          <a:p>
            <a:pPr algn="ctr" defTabSz="762000" eaLnBrk="0" hangingPunct="0">
              <a:spcBef>
                <a:spcPct val="20000"/>
              </a:spcBef>
            </a:pPr>
            <a:r>
              <a:rPr lang="en-US" sz="1600" b="1" i="1" dirty="0" smtClean="0">
                <a:solidFill>
                  <a:srgbClr val="FFFF99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(for the STAR Collaboration)</a:t>
            </a:r>
          </a:p>
          <a:p>
            <a:pPr algn="ctr" defTabSz="762000" eaLnBrk="0" hangingPunct="0">
              <a:spcBef>
                <a:spcPct val="20000"/>
              </a:spcBef>
            </a:pPr>
            <a:r>
              <a:rPr lang="cs-CZ" sz="1800" b="1" dirty="0" smtClean="0">
                <a:solidFill>
                  <a:srgbClr val="114FFB"/>
                </a:solidFill>
              </a:rPr>
              <a:t> </a:t>
            </a:r>
            <a:endParaRPr lang="cs-CZ" sz="1800" dirty="0"/>
          </a:p>
        </p:txBody>
      </p:sp>
      <p:pic>
        <p:nvPicPr>
          <p:cNvPr id="12" name="Picture 11" descr="Logo_ujf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38" t="15150" r="22630" b="15150"/>
          <a:stretch>
            <a:fillRect/>
          </a:stretch>
        </p:blipFill>
        <p:spPr>
          <a:xfrm>
            <a:off x="8691624" y="57310"/>
            <a:ext cx="380385" cy="670797"/>
          </a:xfrm>
          <a:prstGeom prst="rect">
            <a:avLst/>
          </a:prstGeom>
        </p:spPr>
      </p:pic>
      <p:pic>
        <p:nvPicPr>
          <p:cNvPr id="10" name="Picture 9" descr="STAR-logo-base-red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ISMD-logo-kolor-pionowe_fi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068" y="3388285"/>
            <a:ext cx="1371600" cy="2654300"/>
          </a:xfrm>
          <a:prstGeom prst="rect">
            <a:avLst/>
          </a:prstGeom>
        </p:spPr>
      </p:pic>
      <p:pic>
        <p:nvPicPr>
          <p:cNvPr id="11" name="Picture 10" descr="ISMD-logo-kolor-pionowe_fi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254" y="3388285"/>
            <a:ext cx="1371600" cy="2654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771040" y="159909"/>
            <a:ext cx="77724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Particle Identification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787475" y="1053574"/>
            <a:ext cx="2009186" cy="18466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900" dirty="0" smtClean="0"/>
              <a:t>PID (TPC+TOF):</a:t>
            </a:r>
          </a:p>
          <a:p>
            <a:r>
              <a:rPr lang="en-US" sz="1900" dirty="0" smtClean="0"/>
              <a:t>π/K: p</a:t>
            </a:r>
            <a:r>
              <a:rPr lang="en-US" sz="1900" baseline="-25000" dirty="0" smtClean="0"/>
              <a:t>T</a:t>
            </a:r>
            <a:r>
              <a:rPr lang="en-US" sz="1900" dirty="0" smtClean="0"/>
              <a:t>~1.6 GeV/c</a:t>
            </a:r>
          </a:p>
          <a:p>
            <a:r>
              <a:rPr lang="en-US" sz="1900" dirty="0"/>
              <a:t>p</a:t>
            </a:r>
            <a:r>
              <a:rPr lang="en-US" sz="1900" dirty="0" smtClean="0"/>
              <a:t>: p</a:t>
            </a:r>
            <a:r>
              <a:rPr lang="en-US" sz="1900" baseline="-25000" dirty="0" smtClean="0"/>
              <a:t>T</a:t>
            </a:r>
            <a:r>
              <a:rPr lang="en-US" sz="1900" dirty="0" smtClean="0"/>
              <a:t>~3.0 GeV/c</a:t>
            </a:r>
          </a:p>
          <a:p>
            <a:r>
              <a:rPr lang="en-US" sz="1900" dirty="0" smtClean="0"/>
              <a:t>Strange hadrons: </a:t>
            </a:r>
          </a:p>
          <a:p>
            <a:r>
              <a:rPr lang="en-US" sz="1900" dirty="0"/>
              <a:t>d</a:t>
            </a:r>
            <a:r>
              <a:rPr lang="en-US" sz="1900" dirty="0" smtClean="0"/>
              <a:t>ecay topology &amp; invariant mass</a:t>
            </a:r>
            <a:endParaRPr lang="en-US" sz="1900" dirty="0"/>
          </a:p>
        </p:txBody>
      </p:sp>
      <p:grpSp>
        <p:nvGrpSpPr>
          <p:cNvPr id="6" name="Group 5"/>
          <p:cNvGrpSpPr/>
          <p:nvPr/>
        </p:nvGrpSpPr>
        <p:grpSpPr>
          <a:xfrm>
            <a:off x="562581" y="1005817"/>
            <a:ext cx="5822719" cy="2135391"/>
            <a:chOff x="358005" y="984105"/>
            <a:chExt cx="5822719" cy="2135391"/>
          </a:xfrm>
        </p:grpSpPr>
        <p:sp>
          <p:nvSpPr>
            <p:cNvPr id="25" name="AutoShape 2" descr="Dotted grid"/>
            <p:cNvSpPr>
              <a:spLocks noChangeArrowheads="1"/>
            </p:cNvSpPr>
            <p:nvPr/>
          </p:nvSpPr>
          <p:spPr bwMode="auto">
            <a:xfrm>
              <a:off x="358005" y="984105"/>
              <a:ext cx="5617242" cy="2135391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89525" y="1014783"/>
              <a:ext cx="5791199" cy="2025708"/>
              <a:chOff x="381001" y="869892"/>
              <a:chExt cx="5791199" cy="2025708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81001" y="869892"/>
                <a:ext cx="2895599" cy="2025708"/>
                <a:chOff x="381000" y="869892"/>
                <a:chExt cx="2895599" cy="2025708"/>
              </a:xfrm>
            </p:grpSpPr>
            <p:pic>
              <p:nvPicPr>
                <p:cNvPr id="68" name="Picture 11" descr="dedx_bichsel_39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1000" y="869892"/>
                  <a:ext cx="2895599" cy="20257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1066800" y="1066800"/>
                  <a:ext cx="569387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dirty="0" smtClean="0"/>
                    <a:t>TPC</a:t>
                  </a:r>
                  <a:endParaRPr lang="en-US" sz="1500" dirty="0"/>
                </a:p>
              </p:txBody>
            </p:sp>
          </p:grpSp>
          <p:grpSp>
            <p:nvGrpSpPr>
              <p:cNvPr id="4" name="Group 3"/>
              <p:cNvGrpSpPr/>
              <p:nvPr/>
            </p:nvGrpSpPr>
            <p:grpSpPr>
              <a:xfrm>
                <a:off x="3272712" y="939184"/>
                <a:ext cx="2899488" cy="1956416"/>
                <a:chOff x="3272712" y="939184"/>
                <a:chExt cx="2899488" cy="1956416"/>
              </a:xfrm>
            </p:grpSpPr>
            <p:pic>
              <p:nvPicPr>
                <p:cNvPr id="67" name="Picture 9" descr="beta_vs_qp_39.pdf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-10793"/>
                <a:stretch>
                  <a:fillRect/>
                </a:stretch>
              </p:blipFill>
              <p:spPr bwMode="auto">
                <a:xfrm>
                  <a:off x="3272712" y="939184"/>
                  <a:ext cx="2899488" cy="19564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3733800" y="1048435"/>
                  <a:ext cx="1062874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dirty="0" smtClean="0"/>
                    <a:t>TPC+TOF</a:t>
                  </a:r>
                  <a:endParaRPr lang="en-US" sz="1500" dirty="0"/>
                </a:p>
              </p:txBody>
            </p:sp>
          </p:grpSp>
        </p:grpSp>
      </p:grp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45532" y="3278847"/>
            <a:ext cx="7291527" cy="3307790"/>
            <a:chOff x="533564" y="3104789"/>
            <a:chExt cx="7912671" cy="3589572"/>
          </a:xfrm>
        </p:grpSpPr>
        <p:sp>
          <p:nvSpPr>
            <p:cNvPr id="21" name="AutoShape 2" descr="Dotted grid"/>
            <p:cNvSpPr>
              <a:spLocks noChangeArrowheads="1"/>
            </p:cNvSpPr>
            <p:nvPr/>
          </p:nvSpPr>
          <p:spPr bwMode="auto">
            <a:xfrm>
              <a:off x="533564" y="3104789"/>
              <a:ext cx="7912671" cy="3589572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66465" y="3118205"/>
              <a:ext cx="7772400" cy="3430111"/>
              <a:chOff x="609085" y="3092636"/>
              <a:chExt cx="7772400" cy="3430111"/>
            </a:xfrm>
            <a:solidFill>
              <a:schemeClr val="bg1"/>
            </a:solidFill>
          </p:grpSpPr>
          <p:pic>
            <p:nvPicPr>
              <p:cNvPr id="72" name="Picture 5" descr="InvMass_39GeV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09085" y="3092636"/>
                <a:ext cx="7772400" cy="343011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392" name="TextBox 10"/>
              <p:cNvSpPr txBox="1">
                <a:spLocks noChangeArrowheads="1"/>
              </p:cNvSpPr>
              <p:nvPr/>
            </p:nvSpPr>
            <p:spPr bwMode="auto">
              <a:xfrm>
                <a:off x="6521450" y="5592763"/>
                <a:ext cx="185738" cy="46196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979964" y="4622175"/>
                <a:ext cx="1438962" cy="35069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 err="1" smtClean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Au+Au</a:t>
                </a:r>
                <a:r>
                  <a:rPr lang="en-US" sz="1500" dirty="0" smtClean="0"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 39 GeV</a:t>
                </a:r>
                <a:endParaRPr lang="en-US" sz="15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16" name="Picture 15" descr="STAR-logo-base-red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99264" y="1725886"/>
            <a:ext cx="123500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Arial"/>
                <a:cs typeface="Arial"/>
              </a:rPr>
              <a:t>dE</a:t>
            </a:r>
            <a:r>
              <a:rPr lang="en-US" sz="1100" dirty="0" smtClean="0">
                <a:latin typeface="Arial"/>
                <a:cs typeface="Arial"/>
              </a:rPr>
              <a:t>/dx (MeV/cm)</a:t>
            </a:r>
            <a:endParaRPr lang="en-US"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850209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514600"/>
            <a:ext cx="77724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Selected Results</a:t>
            </a:r>
            <a:endParaRPr lang="en-US" sz="4800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Symbol" charset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118414" y="1093116"/>
            <a:ext cx="6378119" cy="4976283"/>
            <a:chOff x="1118414" y="1093116"/>
            <a:chExt cx="6378119" cy="4976283"/>
          </a:xfrm>
        </p:grpSpPr>
        <p:sp>
          <p:nvSpPr>
            <p:cNvPr id="8" name="AutoShape 2" descr="Dotted grid"/>
            <p:cNvSpPr>
              <a:spLocks noChangeArrowheads="1"/>
            </p:cNvSpPr>
            <p:nvPr/>
          </p:nvSpPr>
          <p:spPr bwMode="auto">
            <a:xfrm>
              <a:off x="1118414" y="1093116"/>
              <a:ext cx="6378119" cy="4976283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grpSp>
          <p:nvGrpSpPr>
            <p:cNvPr id="2" name="Group 1"/>
            <p:cNvGrpSpPr>
              <a:grpSpLocks noChangeAspect="1"/>
            </p:cNvGrpSpPr>
            <p:nvPr/>
          </p:nvGrpSpPr>
          <p:grpSpPr>
            <a:xfrm>
              <a:off x="1181876" y="1291133"/>
              <a:ext cx="6210000" cy="4658400"/>
              <a:chOff x="382182" y="3535913"/>
              <a:chExt cx="3725054" cy="2794326"/>
            </a:xfrm>
            <a:solidFill>
              <a:schemeClr val="bg1"/>
            </a:solidFill>
          </p:grpSpPr>
          <p:pic>
            <p:nvPicPr>
              <p:cNvPr id="38917" name="Picture 12" descr="rcpwithticks.gif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073" t="7209" r="7338" b="-706"/>
              <a:stretch/>
            </p:blipFill>
            <p:spPr bwMode="auto">
              <a:xfrm>
                <a:off x="382182" y="3535913"/>
                <a:ext cx="3725054" cy="27943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918" name="TextBox 13"/>
              <p:cNvSpPr txBox="1">
                <a:spLocks noChangeArrowheads="1"/>
              </p:cNvSpPr>
              <p:nvPr/>
            </p:nvSpPr>
            <p:spPr bwMode="auto">
              <a:xfrm rot="16200000">
                <a:off x="-5833" y="4138423"/>
                <a:ext cx="1200632" cy="26752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82058" tIns="41029" rIns="82058" bIns="41029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eaLnBrk="1" hangingPunct="1"/>
                <a:r>
                  <a:rPr lang="en-US" sz="1200" dirty="0"/>
                  <a:t>(0-5%/60-80%)</a:t>
                </a:r>
              </a:p>
            </p:txBody>
          </p:sp>
          <p:sp>
            <p:nvSpPr>
              <p:cNvPr id="38919" name="TextBox 16"/>
              <p:cNvSpPr txBox="1">
                <a:spLocks noChangeArrowheads="1"/>
              </p:cNvSpPr>
              <p:nvPr/>
            </p:nvSpPr>
            <p:spPr bwMode="auto">
              <a:xfrm>
                <a:off x="914977" y="5715000"/>
                <a:ext cx="1140551" cy="19786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82058" tIns="41029" rIns="82058" bIns="41029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eaLnBrk="1" hangingPunct="1"/>
                <a:r>
                  <a:rPr lang="en-US" sz="1600" b="1" dirty="0"/>
                  <a:t>STAR Preliminary</a:t>
                </a:r>
              </a:p>
            </p:txBody>
          </p:sp>
        </p:grpSp>
      </p:grp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67845" y="75640"/>
            <a:ext cx="8354564" cy="68636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>
                <a:solidFill>
                  <a:srgbClr val="E4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宋体" charset="0"/>
                <a:cs typeface="宋体" charset="0"/>
              </a:rPr>
              <a:t> </a:t>
            </a:r>
            <a:r>
              <a:rPr lang="en-US" sz="4000" dirty="0" smtClean="0">
                <a:solidFill>
                  <a:srgbClr val="E4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宋体" charset="0"/>
                <a:cs typeface="宋体" charset="0"/>
              </a:rPr>
              <a:t>Suppression of Charged Hadrons …</a:t>
            </a:r>
            <a:endParaRPr lang="en-US" sz="4000" baseline="-250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2553" y="2227871"/>
            <a:ext cx="3062100" cy="15702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72255" y="3903985"/>
            <a:ext cx="1447009" cy="320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768475" y="3839784"/>
            <a:ext cx="914400" cy="239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144488" y="3602077"/>
            <a:ext cx="5059324" cy="1186811"/>
          </a:xfrm>
          <a:custGeom>
            <a:avLst/>
            <a:gdLst>
              <a:gd name="connsiteX0" fmla="*/ 62461 w 5059324"/>
              <a:gd name="connsiteY0" fmla="*/ 135338 h 1186811"/>
              <a:gd name="connsiteX1" fmla="*/ 10410 w 5059324"/>
              <a:gd name="connsiteY1" fmla="*/ 728744 h 1186811"/>
              <a:gd name="connsiteX2" fmla="*/ 832810 w 5059324"/>
              <a:gd name="connsiteY2" fmla="*/ 364372 h 1186811"/>
              <a:gd name="connsiteX3" fmla="*/ 3497804 w 5059324"/>
              <a:gd name="connsiteY3" fmla="*/ 1186811 h 1186811"/>
              <a:gd name="connsiteX4" fmla="*/ 4236924 w 5059324"/>
              <a:gd name="connsiteY4" fmla="*/ 1009831 h 1186811"/>
              <a:gd name="connsiteX5" fmla="*/ 5059324 w 5059324"/>
              <a:gd name="connsiteY5" fmla="*/ 957778 h 1186811"/>
              <a:gd name="connsiteX6" fmla="*/ 4996863 w 5059324"/>
              <a:gd name="connsiteY6" fmla="*/ 759976 h 1186811"/>
              <a:gd name="connsiteX7" fmla="*/ 426815 w 5059324"/>
              <a:gd name="connsiteY7" fmla="*/ 0 h 1186811"/>
              <a:gd name="connsiteX8" fmla="*/ 0 w 5059324"/>
              <a:gd name="connsiteY8" fmla="*/ 208213 h 1186811"/>
              <a:gd name="connsiteX9" fmla="*/ 83281 w 5059324"/>
              <a:gd name="connsiteY9" fmla="*/ 218623 h 1186811"/>
              <a:gd name="connsiteX10" fmla="*/ 83281 w 5059324"/>
              <a:gd name="connsiteY10" fmla="*/ 218623 h 1186811"/>
              <a:gd name="connsiteX11" fmla="*/ 83281 w 5059324"/>
              <a:gd name="connsiteY11" fmla="*/ 218623 h 1186811"/>
              <a:gd name="connsiteX12" fmla="*/ 83281 w 5059324"/>
              <a:gd name="connsiteY12" fmla="*/ 218623 h 1186811"/>
              <a:gd name="connsiteX13" fmla="*/ 83281 w 5059324"/>
              <a:gd name="connsiteY13" fmla="*/ 218623 h 118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59324" h="1186811">
                <a:moveTo>
                  <a:pt x="62461" y="135338"/>
                </a:moveTo>
                <a:lnTo>
                  <a:pt x="10410" y="728744"/>
                </a:lnTo>
                <a:lnTo>
                  <a:pt x="832810" y="364372"/>
                </a:lnTo>
                <a:lnTo>
                  <a:pt x="3497804" y="1186811"/>
                </a:lnTo>
                <a:lnTo>
                  <a:pt x="4236924" y="1009831"/>
                </a:lnTo>
                <a:lnTo>
                  <a:pt x="5059324" y="957778"/>
                </a:lnTo>
                <a:lnTo>
                  <a:pt x="4996863" y="759976"/>
                </a:lnTo>
                <a:lnTo>
                  <a:pt x="426815" y="0"/>
                </a:lnTo>
                <a:lnTo>
                  <a:pt x="0" y="208213"/>
                </a:lnTo>
                <a:lnTo>
                  <a:pt x="83281" y="218623"/>
                </a:lnTo>
                <a:lnTo>
                  <a:pt x="83281" y="218623"/>
                </a:lnTo>
                <a:lnTo>
                  <a:pt x="83281" y="218623"/>
                </a:lnTo>
                <a:lnTo>
                  <a:pt x="83281" y="218623"/>
                </a:lnTo>
                <a:lnTo>
                  <a:pt x="83281" y="218623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2232000" y="3848400"/>
            <a:ext cx="2415600" cy="0"/>
          </a:xfrm>
          <a:prstGeom prst="line">
            <a:avLst/>
          </a:prstGeom>
          <a:ln w="19050" cap="flat" cmpd="sng">
            <a:prstDash val="sysDash"/>
            <a:miter lim="800000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309168" y="1517784"/>
            <a:ext cx="914400" cy="15949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TAR-logo-base-red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23477" y="3272183"/>
            <a:ext cx="1595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/>
              <a:t>PRL </a:t>
            </a:r>
            <a:r>
              <a:rPr lang="hu-HU" sz="1200" b="1" dirty="0"/>
              <a:t>91, 172302 (2003)</a:t>
            </a:r>
            <a:endParaRPr lang="en-US" sz="1200" b="1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4360140"/>
              </p:ext>
            </p:extLst>
          </p:nvPr>
        </p:nvGraphicFramePr>
        <p:xfrm>
          <a:off x="2651469" y="2120776"/>
          <a:ext cx="2804160" cy="563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230" name="Equation" r:id="rId6" imgW="2336800" imgH="469900" progId="Equation.3">
                  <p:embed/>
                </p:oleObj>
              </mc:Choice>
              <mc:Fallback>
                <p:oleObj name="Equation" r:id="rId6" imgW="23368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51469" y="2120776"/>
                        <a:ext cx="2804160" cy="563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7845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18414" y="1082705"/>
            <a:ext cx="6378119" cy="4976283"/>
            <a:chOff x="1118414" y="1082705"/>
            <a:chExt cx="6378119" cy="4976283"/>
          </a:xfrm>
        </p:grpSpPr>
        <p:sp>
          <p:nvSpPr>
            <p:cNvPr id="8" name="AutoShape 2" descr="Dotted grid"/>
            <p:cNvSpPr>
              <a:spLocks noChangeArrowheads="1"/>
            </p:cNvSpPr>
            <p:nvPr/>
          </p:nvSpPr>
          <p:spPr bwMode="auto">
            <a:xfrm>
              <a:off x="1118414" y="1082705"/>
              <a:ext cx="6378119" cy="4976283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grpSp>
          <p:nvGrpSpPr>
            <p:cNvPr id="2" name="Group 1"/>
            <p:cNvGrpSpPr>
              <a:grpSpLocks noChangeAspect="1"/>
            </p:cNvGrpSpPr>
            <p:nvPr/>
          </p:nvGrpSpPr>
          <p:grpSpPr>
            <a:xfrm>
              <a:off x="1181876" y="1280722"/>
              <a:ext cx="6210000" cy="4658400"/>
              <a:chOff x="382182" y="3535913"/>
              <a:chExt cx="3725054" cy="2794326"/>
            </a:xfrm>
            <a:solidFill>
              <a:schemeClr val="bg1"/>
            </a:solidFill>
          </p:grpSpPr>
          <p:pic>
            <p:nvPicPr>
              <p:cNvPr id="38917" name="Picture 12" descr="rcpwithticks.gif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073" t="7209" r="7338" b="-706"/>
              <a:stretch/>
            </p:blipFill>
            <p:spPr bwMode="auto">
              <a:xfrm>
                <a:off x="382182" y="3535913"/>
                <a:ext cx="3725054" cy="27943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918" name="TextBox 13"/>
              <p:cNvSpPr txBox="1">
                <a:spLocks noChangeArrowheads="1"/>
              </p:cNvSpPr>
              <p:nvPr/>
            </p:nvSpPr>
            <p:spPr bwMode="auto">
              <a:xfrm rot="16200000">
                <a:off x="-5833" y="4138423"/>
                <a:ext cx="1200632" cy="26752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82058" tIns="41029" rIns="82058" bIns="41029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eaLnBrk="1" hangingPunct="1"/>
                <a:r>
                  <a:rPr lang="en-US" sz="1200" dirty="0"/>
                  <a:t>(0-5%/60-80%)</a:t>
                </a:r>
              </a:p>
            </p:txBody>
          </p:sp>
          <p:sp>
            <p:nvSpPr>
              <p:cNvPr id="38919" name="TextBox 16"/>
              <p:cNvSpPr txBox="1">
                <a:spLocks noChangeArrowheads="1"/>
              </p:cNvSpPr>
              <p:nvPr/>
            </p:nvSpPr>
            <p:spPr bwMode="auto">
              <a:xfrm>
                <a:off x="914977" y="5715000"/>
                <a:ext cx="1140551" cy="19786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82058" tIns="41029" rIns="82058" bIns="41029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eaLnBrk="1" hangingPunct="1"/>
                <a:r>
                  <a:rPr lang="en-US" sz="1600" b="1" dirty="0"/>
                  <a:t>STAR Preliminary</a:t>
                </a:r>
              </a:p>
            </p:txBody>
          </p:sp>
        </p:grpSp>
      </p:grp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58000" y="98486"/>
            <a:ext cx="7757758" cy="68636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 smtClean="0">
                <a:solidFill>
                  <a:srgbClr val="E4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宋体" charset="0"/>
                <a:cs typeface="宋体" charset="0"/>
              </a:rPr>
              <a:t>… and its Disappearance</a:t>
            </a:r>
            <a:endParaRPr lang="en-US" sz="4000" baseline="-250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08784" y="6235976"/>
            <a:ext cx="5387362" cy="46166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r>
              <a:rPr lang="en-US" sz="2400" b="1" baseline="-25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CP</a:t>
            </a:r>
            <a:r>
              <a:rPr lang="en-US" sz="24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≥ </a:t>
            </a:r>
            <a:r>
              <a:rPr lang="en-US" sz="24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 at </a:t>
            </a:r>
            <a:r>
              <a:rPr lang="en-US" sz="24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√</a:t>
            </a:r>
            <a:r>
              <a:rPr lang="en-US" sz="24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</a:t>
            </a:r>
            <a:r>
              <a:rPr lang="en-US" sz="2400" baseline="-250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NN</a:t>
            </a:r>
            <a:r>
              <a:rPr lang="en-US" sz="2400" baseline="-25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≤ 27 </a:t>
            </a:r>
            <a:r>
              <a:rPr lang="en-US" sz="24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GeV</a:t>
            </a:r>
            <a:r>
              <a:rPr lang="en-US" sz="24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</a:t>
            </a:r>
            <a:r>
              <a:rPr lang="en-US" sz="24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 Cronin effect</a:t>
            </a:r>
            <a:r>
              <a:rPr lang="en-US" sz="24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?</a:t>
            </a:r>
            <a:endParaRPr lang="en-US" sz="24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9" descr="STAR-logo-base-re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523477" y="3272183"/>
            <a:ext cx="1595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/>
              <a:t>PRL </a:t>
            </a:r>
            <a:r>
              <a:rPr lang="hu-HU" sz="1200" b="1" dirty="0"/>
              <a:t>91, 172302 (2003)</a:t>
            </a:r>
            <a:endParaRPr lang="en-US" sz="1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19259" y="3614896"/>
            <a:ext cx="488082" cy="640481"/>
          </a:xfrm>
          <a:prstGeom prst="rect">
            <a:avLst/>
          </a:prstGeom>
          <a:solidFill>
            <a:schemeClr val="tx1">
              <a:lumMod val="95000"/>
              <a:lumOff val="5000"/>
              <a:alpha val="3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07546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8643" y="1200422"/>
            <a:ext cx="8898172" cy="4191204"/>
            <a:chOff x="158643" y="1200422"/>
            <a:chExt cx="8898172" cy="4191204"/>
          </a:xfrm>
        </p:grpSpPr>
        <p:sp>
          <p:nvSpPr>
            <p:cNvPr id="10" name="AutoShape 2" descr="Dotted grid"/>
            <p:cNvSpPr>
              <a:spLocks noChangeArrowheads="1"/>
            </p:cNvSpPr>
            <p:nvPr/>
          </p:nvSpPr>
          <p:spPr bwMode="auto">
            <a:xfrm>
              <a:off x="210313" y="1221244"/>
              <a:ext cx="8846502" cy="4170382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58643" y="1200422"/>
              <a:ext cx="8803106" cy="4044671"/>
              <a:chOff x="137823" y="1221244"/>
              <a:chExt cx="8803106" cy="4044671"/>
            </a:xfrm>
          </p:grpSpPr>
          <p:pic>
            <p:nvPicPr>
              <p:cNvPr id="13" name="Picture 12" descr="rcpall.gif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788" t="-2555" r="788" b="2555"/>
              <a:stretch/>
            </p:blipFill>
            <p:spPr>
              <a:xfrm>
                <a:off x="137823" y="1221244"/>
                <a:ext cx="8803106" cy="4044671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6085482" y="4804249"/>
                <a:ext cx="20219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0000"/>
                    </a:solidFill>
                  </a:rPr>
                  <a:t>STAR Preliminary</a:t>
                </a:r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1228" y="252627"/>
            <a:ext cx="9167995" cy="68636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 smtClean="0">
                <a:solidFill>
                  <a:srgbClr val="E4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ea typeface="宋体" charset="0"/>
                <a:cs typeface="Times New Roman"/>
              </a:rPr>
              <a:t>R</a:t>
            </a:r>
            <a:r>
              <a:rPr lang="en-US" sz="4000" baseline="-25000" dirty="0" smtClean="0">
                <a:solidFill>
                  <a:srgbClr val="E4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ea typeface="宋体" charset="0"/>
                <a:cs typeface="Times New Roman"/>
              </a:rPr>
              <a:t>CP</a:t>
            </a:r>
            <a:r>
              <a:rPr lang="en-US" sz="4000" baseline="-25000" dirty="0" smtClean="0">
                <a:solidFill>
                  <a:srgbClr val="E4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宋体" charset="0"/>
                <a:cs typeface="宋体" charset="0"/>
              </a:rPr>
              <a:t> </a:t>
            </a:r>
            <a:r>
              <a:rPr lang="en-US" sz="4000" dirty="0" smtClean="0">
                <a:solidFill>
                  <a:srgbClr val="E4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宋体" charset="0"/>
                <a:cs typeface="宋体" charset="0"/>
              </a:rPr>
              <a:t>: Identified Particles</a:t>
            </a:r>
            <a:endParaRPr lang="en-US" sz="4000" baseline="-250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2622060" y="5985775"/>
            <a:ext cx="3903633" cy="769441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200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R</a:t>
            </a:r>
            <a:r>
              <a:rPr lang="en-US" sz="2000" baseline="-25000" dirty="0" smtClean="0">
                <a:solidFill>
                  <a:srgbClr val="000090"/>
                </a:solidFill>
              </a:rPr>
              <a:t>CP</a:t>
            </a:r>
            <a:r>
              <a:rPr lang="en-US" sz="2200" dirty="0" smtClean="0">
                <a:solidFill>
                  <a:srgbClr val="000090"/>
                </a:solidFill>
              </a:rPr>
              <a:t> (K</a:t>
            </a:r>
            <a:r>
              <a:rPr lang="en-US" sz="2200" baseline="30000" dirty="0" smtClean="0">
                <a:solidFill>
                  <a:srgbClr val="000090"/>
                </a:solidFill>
              </a:rPr>
              <a:t>0</a:t>
            </a:r>
            <a:r>
              <a:rPr lang="en-US" sz="2200" baseline="-25000" dirty="0" smtClean="0">
                <a:solidFill>
                  <a:srgbClr val="000090"/>
                </a:solidFill>
              </a:rPr>
              <a:t>s</a:t>
            </a:r>
            <a:r>
              <a:rPr lang="en-US" sz="2200" dirty="0" smtClean="0">
                <a:solidFill>
                  <a:srgbClr val="000090"/>
                </a:solidFill>
              </a:rPr>
              <a:t>) &lt; 1 </a:t>
            </a:r>
            <a:r>
              <a:rPr lang="en-US" sz="2200" dirty="0">
                <a:solidFill>
                  <a:srgbClr val="000090"/>
                </a:solidFill>
              </a:rPr>
              <a:t>@</a:t>
            </a:r>
            <a:r>
              <a:rPr lang="en-US" sz="2200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√</a:t>
            </a:r>
            <a:r>
              <a:rPr lang="en-US" sz="2000" dirty="0" err="1" smtClean="0">
                <a:solidFill>
                  <a:srgbClr val="000090"/>
                </a:solidFill>
              </a:rPr>
              <a:t>s</a:t>
            </a:r>
            <a:r>
              <a:rPr lang="en-US" sz="2000" baseline="-25000" dirty="0" err="1" smtClean="0">
                <a:solidFill>
                  <a:srgbClr val="000090"/>
                </a:solidFill>
              </a:rPr>
              <a:t>NN</a:t>
            </a:r>
            <a:r>
              <a:rPr lang="en-US" sz="2000" dirty="0" smtClean="0">
                <a:solidFill>
                  <a:srgbClr val="000090"/>
                </a:solidFill>
              </a:rPr>
              <a:t> &gt; 19.6 GeV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solidFill>
                  <a:srgbClr val="000090"/>
                </a:solidFill>
              </a:rPr>
              <a:t> R</a:t>
            </a:r>
            <a:r>
              <a:rPr lang="en-US" sz="2000" baseline="-25000" dirty="0" smtClean="0">
                <a:solidFill>
                  <a:srgbClr val="000090"/>
                </a:solidFill>
              </a:rPr>
              <a:t>CP</a:t>
            </a:r>
            <a:r>
              <a:rPr lang="en-US" sz="2000" dirty="0" smtClean="0">
                <a:solidFill>
                  <a:srgbClr val="000090"/>
                </a:solidFill>
              </a:rPr>
              <a:t> &gt; 1 </a:t>
            </a:r>
            <a:r>
              <a:rPr lang="en-US" sz="2000" dirty="0">
                <a:solidFill>
                  <a:srgbClr val="000090"/>
                </a:solidFill>
              </a:rPr>
              <a:t>@</a:t>
            </a:r>
            <a:r>
              <a:rPr lang="en-US" sz="2000" dirty="0" smtClean="0">
                <a:solidFill>
                  <a:srgbClr val="000090"/>
                </a:solidFill>
              </a:rPr>
              <a:t> √</a:t>
            </a:r>
            <a:r>
              <a:rPr lang="en-US" sz="2000" dirty="0" err="1" smtClean="0">
                <a:solidFill>
                  <a:srgbClr val="000090"/>
                </a:solidFill>
              </a:rPr>
              <a:t>s</a:t>
            </a:r>
            <a:r>
              <a:rPr lang="en-US" sz="2000" baseline="-25000" dirty="0" err="1" smtClean="0">
                <a:solidFill>
                  <a:srgbClr val="000090"/>
                </a:solidFill>
              </a:rPr>
              <a:t>NN</a:t>
            </a:r>
            <a:r>
              <a:rPr lang="en-US" sz="2000" dirty="0" smtClean="0">
                <a:solidFill>
                  <a:srgbClr val="000090"/>
                </a:solidFill>
              </a:rPr>
              <a:t> ≤ 11.5 GeV</a:t>
            </a:r>
            <a:r>
              <a:rPr lang="en-US" sz="2200" dirty="0" smtClean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9713" y="6072417"/>
            <a:ext cx="21008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</a:t>
            </a:r>
            <a:r>
              <a:rPr lang="en-US" sz="2200" baseline="-25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2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</a:t>
            </a:r>
            <a:r>
              <a:rPr lang="en-US" sz="2200" baseline="-250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n-US" sz="22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&gt; 2 GeV/</a:t>
            </a:r>
            <a:r>
              <a:rPr lang="en-US" sz="22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</a:t>
            </a:r>
            <a:r>
              <a:rPr lang="en-US" sz="22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:</a:t>
            </a:r>
            <a:endParaRPr lang="en-US" sz="22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78040" y="5453944"/>
            <a:ext cx="8716311" cy="4308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  <a:extLst/>
        </p:spPr>
        <p:txBody>
          <a:bodyPr wrap="square"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eaLnBrk="1" hangingPunct="1">
              <a:buFont typeface="Arial" charset="0"/>
              <a:buChar char="•"/>
            </a:pPr>
            <a:r>
              <a:rPr lang="en-US" sz="2200" dirty="0">
                <a:solidFill>
                  <a:srgbClr val="000090"/>
                </a:solidFill>
                <a:latin typeface="+mn-lt"/>
              </a:rPr>
              <a:t> Baryon-meson splitting reduces and disappears with decreasing </a:t>
            </a:r>
            <a:r>
              <a:rPr lang="en-US" sz="2200" dirty="0" smtClean="0">
                <a:solidFill>
                  <a:srgbClr val="000090"/>
                </a:solidFill>
                <a:latin typeface="+mn-lt"/>
              </a:rPr>
              <a:t>energy</a:t>
            </a:r>
            <a:endParaRPr lang="en-US" sz="22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11" name="Picture 10" descr="STAR-logo-base-re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23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3" name="TextBox 16"/>
          <p:cNvSpPr txBox="1">
            <a:spLocks noChangeArrowheads="1"/>
          </p:cNvSpPr>
          <p:nvPr/>
        </p:nvSpPr>
        <p:spPr bwMode="auto">
          <a:xfrm>
            <a:off x="2050510" y="5745057"/>
            <a:ext cx="4591155" cy="461653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  <a:extLst/>
        </p:spPr>
        <p:txBody>
          <a:bodyPr wrap="square"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342900" indent="-342900" eaLnBrk="1" hangingPunct="1">
              <a:buFont typeface="Wingdings" charset="2"/>
              <a:buChar char="Ø"/>
            </a:pP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  W</a:t>
            </a:r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</a:rPr>
              <a:t>/f </a:t>
            </a:r>
            <a:r>
              <a:rPr lang="en-US" dirty="0">
                <a:solidFill>
                  <a:srgbClr val="000090"/>
                </a:solidFill>
                <a:latin typeface="+mn-lt"/>
              </a:rPr>
              <a:t>ratio falls off at 11.5 </a:t>
            </a:r>
            <a:r>
              <a:rPr lang="en-US" dirty="0" err="1" smtClean="0">
                <a:solidFill>
                  <a:srgbClr val="000090"/>
                </a:solidFill>
                <a:latin typeface="+mn-lt"/>
              </a:rPr>
              <a:t>GeV</a:t>
            </a:r>
            <a:r>
              <a:rPr lang="en-US" dirty="0" smtClean="0">
                <a:solidFill>
                  <a:srgbClr val="000090"/>
                </a:solidFill>
                <a:latin typeface="+mn-lt"/>
              </a:rPr>
              <a:t> </a:t>
            </a:r>
            <a:endParaRPr lang="en-US" dirty="0">
              <a:solidFill>
                <a:srgbClr val="000090"/>
              </a:solidFill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03160" y="1540774"/>
            <a:ext cx="5215478" cy="3841512"/>
            <a:chOff x="1603160" y="1540774"/>
            <a:chExt cx="5215478" cy="3841512"/>
          </a:xfrm>
        </p:grpSpPr>
        <p:sp>
          <p:nvSpPr>
            <p:cNvPr id="10" name="AutoShape 2" descr="Dotted grid"/>
            <p:cNvSpPr>
              <a:spLocks noChangeArrowheads="1"/>
            </p:cNvSpPr>
            <p:nvPr/>
          </p:nvSpPr>
          <p:spPr bwMode="auto">
            <a:xfrm>
              <a:off x="1603160" y="1540774"/>
              <a:ext cx="5215478" cy="3841512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750179" y="1604577"/>
              <a:ext cx="4743210" cy="3668628"/>
              <a:chOff x="1750179" y="1604577"/>
              <a:chExt cx="4743210" cy="3668628"/>
            </a:xfrm>
          </p:grpSpPr>
          <p:pic>
            <p:nvPicPr>
              <p:cNvPr id="38921" name="Picture 9" descr="figomepmallenergiesv1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0179" y="1604577"/>
                <a:ext cx="4743210" cy="3668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3330294" y="2034894"/>
                <a:ext cx="2842127" cy="2897575"/>
                <a:chOff x="7133649" y="1075765"/>
                <a:chExt cx="2111730" cy="2152930"/>
              </a:xfrm>
            </p:grpSpPr>
            <p:sp>
              <p:nvSpPr>
                <p:cNvPr id="38922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7991244" y="1075765"/>
                  <a:ext cx="1254135" cy="2286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29" tIns="45714" rIns="91429" bIns="45714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宋体" charset="0"/>
                      <a:cs typeface="宋体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宋体" charset="0"/>
                      <a:cs typeface="宋体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宋体" charset="0"/>
                      <a:cs typeface="宋体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宋体" charset="0"/>
                      <a:cs typeface="宋体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宋体" charset="0"/>
                      <a:cs typeface="宋体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宋体" charset="0"/>
                      <a:cs typeface="宋体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宋体" charset="0"/>
                      <a:cs typeface="宋体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宋体" charset="0"/>
                      <a:cs typeface="宋体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宋体" charset="0"/>
                      <a:cs typeface="宋体" charset="0"/>
                    </a:defRPr>
                  </a:lvl9pPr>
                </a:lstStyle>
                <a:p>
                  <a:pPr eaLnBrk="1" hangingPunct="1"/>
                  <a:r>
                    <a:rPr lang="en-US" sz="1400" b="1" dirty="0">
                      <a:solidFill>
                        <a:srgbClr val="FF0000"/>
                      </a:solidFill>
                    </a:rPr>
                    <a:t>STAR Preliminary</a:t>
                  </a:r>
                </a:p>
              </p:txBody>
            </p:sp>
            <p:cxnSp>
              <p:nvCxnSpPr>
                <p:cNvPr id="38928" name="Straight Connector 2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6462038" y="2554199"/>
                  <a:ext cx="1346107" cy="2886"/>
                </a:xfrm>
                <a:prstGeom prst="line">
                  <a:avLst/>
                </a:prstGeom>
                <a:noFill/>
                <a:ln w="31750">
                  <a:solidFill>
                    <a:srgbClr val="A5002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8929" name="Straight Arrow Connector 26"/>
                <p:cNvCxnSpPr>
                  <a:cxnSpLocks noChangeShapeType="1"/>
                </p:cNvCxnSpPr>
                <p:nvPr/>
              </p:nvCxnSpPr>
              <p:spPr bwMode="auto">
                <a:xfrm>
                  <a:off x="7135091" y="1881189"/>
                  <a:ext cx="484909" cy="2801"/>
                </a:xfrm>
                <a:prstGeom prst="straightConnector1">
                  <a:avLst/>
                </a:prstGeom>
                <a:noFill/>
                <a:ln w="31750">
                  <a:solidFill>
                    <a:srgbClr val="A5002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-10412" y="252627"/>
            <a:ext cx="9167995" cy="68636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 smtClean="0">
                <a:solidFill>
                  <a:srgbClr val="E4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宋体" charset="0"/>
                <a:cs typeface="宋体" charset="0"/>
              </a:rPr>
              <a:t>Baryon/Meson Ratio</a:t>
            </a:r>
            <a:endParaRPr lang="en-US" sz="4000" baseline="-250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12" name="Picture 11" descr="STAR-logo-base-re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004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4200018" y="5874074"/>
            <a:ext cx="4873544" cy="707886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B28C9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</a:rPr>
              <a:t>v</a:t>
            </a:r>
            <a:r>
              <a:rPr lang="en-US" sz="2000" baseline="-25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</a:rPr>
              <a:t>1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</a:rPr>
              <a:t>(y) is sensitive to baryon transport, space - momentum correlations and QGP </a:t>
            </a:r>
            <a:r>
              <a:rPr lang="en-US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</a:rPr>
              <a:t>formation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3471" y="190521"/>
            <a:ext cx="5426674" cy="45867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Azimuthal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Anisothropy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6446826"/>
              </p:ext>
            </p:extLst>
          </p:nvPr>
        </p:nvGraphicFramePr>
        <p:xfrm>
          <a:off x="3879161" y="1048836"/>
          <a:ext cx="5049143" cy="92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56" name="Equation" r:id="rId4" imgW="2070000" imgH="457200" progId="Equation.3">
                  <p:embed/>
                </p:oleObj>
              </mc:Choice>
              <mc:Fallback>
                <p:oleObj name="Equation" r:id="rId4" imgW="2070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alphaModFix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9161" y="1048836"/>
                        <a:ext cx="5049143" cy="929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64" y="1123241"/>
            <a:ext cx="3026607" cy="1868580"/>
          </a:xfrm>
          <a:prstGeom prst="rect">
            <a:avLst/>
          </a:prstGeom>
          <a:effectLst>
            <a:glow rad="101600">
              <a:schemeClr val="accent2">
                <a:alpha val="75000"/>
              </a:schemeClr>
            </a:glow>
          </a:effectLst>
        </p:spPr>
      </p:pic>
      <p:sp>
        <p:nvSpPr>
          <p:cNvPr id="11" name="Rectangle 61"/>
          <p:cNvSpPr>
            <a:spLocks noChangeArrowheads="1"/>
          </p:cNvSpPr>
          <p:nvPr/>
        </p:nvSpPr>
        <p:spPr bwMode="auto">
          <a:xfrm>
            <a:off x="88974" y="4376881"/>
            <a:ext cx="405382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Generated already during </a:t>
            </a:r>
            <a:r>
              <a:rPr lang="en-US" sz="2400" dirty="0"/>
              <a:t>the nuclear passage </a:t>
            </a:r>
            <a:r>
              <a:rPr lang="en-US" sz="2400" dirty="0" smtClean="0"/>
              <a:t>time  	    (</a:t>
            </a:r>
            <a:r>
              <a:rPr lang="en-US" sz="2400" dirty="0"/>
              <a:t>2</a:t>
            </a:r>
            <a:r>
              <a:rPr lang="en-US" sz="2400" i="1" dirty="0"/>
              <a:t>R</a:t>
            </a:r>
            <a:r>
              <a:rPr lang="en-US" sz="2400" dirty="0"/>
              <a:t>/</a:t>
            </a:r>
            <a:r>
              <a:rPr lang="en-US" sz="2400" dirty="0" smtClean="0">
                <a:latin typeface="Symbol" charset="0"/>
              </a:rPr>
              <a:t>g</a:t>
            </a:r>
            <a:r>
              <a:rPr lang="en-US" sz="2400" dirty="0" smtClean="0"/>
              <a:t>≈.1 </a:t>
            </a:r>
            <a:r>
              <a:rPr lang="en-US" sz="2400" dirty="0"/>
              <a:t>fm/</a:t>
            </a:r>
            <a:r>
              <a:rPr lang="en-US" sz="2400" dirty="0" smtClean="0"/>
              <a:t>c@200GeV) </a:t>
            </a:r>
          </a:p>
          <a:p>
            <a:pPr>
              <a:buFont typeface="Lucida Grande"/>
              <a:buChar char="⇒"/>
            </a:pPr>
            <a:r>
              <a:rPr lang="en-US" sz="2400" dirty="0" smtClean="0"/>
              <a:t> It probes the onset of bulk collective dynamics during </a:t>
            </a:r>
            <a:r>
              <a:rPr lang="en-US" sz="2400" dirty="0" err="1" smtClean="0"/>
              <a:t>thermalization</a:t>
            </a:r>
            <a:endParaRPr lang="en-US" sz="24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744902" y="2014714"/>
            <a:ext cx="52455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Directed flow</a:t>
            </a:r>
            <a:r>
              <a:rPr lang="en-US" sz="2400" dirty="0"/>
              <a:t> is quantified by the first </a:t>
            </a:r>
            <a:r>
              <a:rPr lang="en-US" sz="2400" dirty="0" smtClean="0"/>
              <a:t>harmonic:</a:t>
            </a:r>
            <a:endParaRPr lang="en-US" sz="2400" dirty="0"/>
          </a:p>
        </p:txBody>
      </p:sp>
      <p:pic>
        <p:nvPicPr>
          <p:cNvPr id="12" name="Picture 19" descr="pastedGraphic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5035" y="4073335"/>
            <a:ext cx="2264669" cy="181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506479" y="4082704"/>
            <a:ext cx="2363921" cy="1613629"/>
            <a:chOff x="2647" y="2011"/>
            <a:chExt cx="2201" cy="1781"/>
          </a:xfrm>
        </p:grpSpPr>
        <p:sp>
          <p:nvSpPr>
            <p:cNvPr id="14" name="Line 32"/>
            <p:cNvSpPr>
              <a:spLocks noChangeShapeType="1"/>
            </p:cNvSpPr>
            <p:nvPr/>
          </p:nvSpPr>
          <p:spPr bwMode="auto">
            <a:xfrm>
              <a:off x="2736" y="3120"/>
              <a:ext cx="2112" cy="0"/>
            </a:xfrm>
            <a:prstGeom prst="line">
              <a:avLst/>
            </a:prstGeom>
            <a:noFill/>
            <a:ln w="28575">
              <a:solidFill>
                <a:srgbClr val="0066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33"/>
            <p:cNvSpPr>
              <a:spLocks noChangeShapeType="1"/>
            </p:cNvSpPr>
            <p:nvPr/>
          </p:nvSpPr>
          <p:spPr bwMode="auto">
            <a:xfrm flipV="1">
              <a:off x="3744" y="2160"/>
              <a:ext cx="0" cy="1632"/>
            </a:xfrm>
            <a:prstGeom prst="line">
              <a:avLst/>
            </a:prstGeom>
            <a:noFill/>
            <a:ln w="28575">
              <a:solidFill>
                <a:srgbClr val="0066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4"/>
            <p:cNvSpPr>
              <a:spLocks/>
            </p:cNvSpPr>
            <p:nvPr/>
          </p:nvSpPr>
          <p:spPr bwMode="auto">
            <a:xfrm>
              <a:off x="3744" y="2592"/>
              <a:ext cx="768" cy="528"/>
            </a:xfrm>
            <a:custGeom>
              <a:avLst/>
              <a:gdLst>
                <a:gd name="T0" fmla="*/ 0 w 624"/>
                <a:gd name="T1" fmla="*/ 1372 h 384"/>
                <a:gd name="T2" fmla="*/ 881 w 624"/>
                <a:gd name="T3" fmla="*/ 1029 h 384"/>
                <a:gd name="T4" fmla="*/ 1431 w 624"/>
                <a:gd name="T5" fmla="*/ 0 h 384"/>
                <a:gd name="T6" fmla="*/ 0 60000 65536"/>
                <a:gd name="T7" fmla="*/ 0 60000 65536"/>
                <a:gd name="T8" fmla="*/ 0 60000 65536"/>
                <a:gd name="T9" fmla="*/ 0 w 624"/>
                <a:gd name="T10" fmla="*/ 0 h 384"/>
                <a:gd name="T11" fmla="*/ 624 w 62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384">
                  <a:moveTo>
                    <a:pt x="0" y="384"/>
                  </a:moveTo>
                  <a:cubicBezTo>
                    <a:pt x="140" y="368"/>
                    <a:pt x="280" y="352"/>
                    <a:pt x="384" y="288"/>
                  </a:cubicBezTo>
                  <a:cubicBezTo>
                    <a:pt x="488" y="224"/>
                    <a:pt x="556" y="112"/>
                    <a:pt x="624" y="0"/>
                  </a:cubicBezTo>
                </a:path>
              </a:pathLst>
            </a:cu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auto">
            <a:xfrm flipH="1" flipV="1">
              <a:off x="2976" y="3120"/>
              <a:ext cx="768" cy="528"/>
            </a:xfrm>
            <a:custGeom>
              <a:avLst/>
              <a:gdLst>
                <a:gd name="T0" fmla="*/ 0 w 624"/>
                <a:gd name="T1" fmla="*/ 1372 h 384"/>
                <a:gd name="T2" fmla="*/ 881 w 624"/>
                <a:gd name="T3" fmla="*/ 1029 h 384"/>
                <a:gd name="T4" fmla="*/ 1431 w 624"/>
                <a:gd name="T5" fmla="*/ 0 h 384"/>
                <a:gd name="T6" fmla="*/ 0 60000 65536"/>
                <a:gd name="T7" fmla="*/ 0 60000 65536"/>
                <a:gd name="T8" fmla="*/ 0 60000 65536"/>
                <a:gd name="T9" fmla="*/ 0 w 624"/>
                <a:gd name="T10" fmla="*/ 0 h 384"/>
                <a:gd name="T11" fmla="*/ 624 w 62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384">
                  <a:moveTo>
                    <a:pt x="0" y="384"/>
                  </a:moveTo>
                  <a:cubicBezTo>
                    <a:pt x="140" y="368"/>
                    <a:pt x="280" y="352"/>
                    <a:pt x="384" y="288"/>
                  </a:cubicBezTo>
                  <a:cubicBezTo>
                    <a:pt x="488" y="224"/>
                    <a:pt x="556" y="112"/>
                    <a:pt x="624" y="0"/>
                  </a:cubicBezTo>
                </a:path>
              </a:pathLst>
            </a:cu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36"/>
            <p:cNvSpPr txBox="1">
              <a:spLocks noChangeArrowheads="1"/>
            </p:cNvSpPr>
            <p:nvPr/>
          </p:nvSpPr>
          <p:spPr bwMode="auto">
            <a:xfrm>
              <a:off x="3988" y="3244"/>
              <a:ext cx="790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zh-CN" b="1" dirty="0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rapidity</a:t>
              </a:r>
            </a:p>
          </p:txBody>
        </p:sp>
        <p:sp>
          <p:nvSpPr>
            <p:cNvPr id="19" name="Text Box 37"/>
            <p:cNvSpPr txBox="1">
              <a:spLocks noChangeArrowheads="1"/>
            </p:cNvSpPr>
            <p:nvPr/>
          </p:nvSpPr>
          <p:spPr bwMode="auto">
            <a:xfrm>
              <a:off x="2647" y="2011"/>
              <a:ext cx="1865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zh-CN" altLang="en-US" b="1" dirty="0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&lt;</a:t>
              </a:r>
              <a:r>
                <a:rPr lang="en-US" altLang="zh-CN" b="1" dirty="0" err="1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p</a:t>
              </a:r>
              <a:r>
                <a:rPr lang="en-US" altLang="zh-CN" b="1" baseline="-25000" dirty="0" err="1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x</a:t>
              </a:r>
              <a:r>
                <a:rPr lang="en-US" altLang="zh-CN" b="1" dirty="0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&gt; or directed flow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41764" y="3563646"/>
            <a:ext cx="90022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/>
              <a:t>Directed </a:t>
            </a:r>
            <a:r>
              <a:rPr lang="en-US" sz="2400" dirty="0" smtClean="0"/>
              <a:t>flow is due to the </a:t>
            </a:r>
            <a:r>
              <a:rPr lang="en-US" sz="2400" dirty="0"/>
              <a:t>sideward motion of the </a:t>
            </a:r>
            <a:r>
              <a:rPr lang="en-US" sz="2400" dirty="0" smtClean="0"/>
              <a:t>particles within the reaction plane.</a:t>
            </a:r>
            <a:endParaRPr lang="en-US" sz="2400" dirty="0"/>
          </a:p>
        </p:txBody>
      </p:sp>
      <p:graphicFrame>
        <p:nvGraphicFramePr>
          <p:cNvPr id="2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9222185"/>
              </p:ext>
            </p:extLst>
          </p:nvPr>
        </p:nvGraphicFramePr>
        <p:xfrm>
          <a:off x="6108700" y="2397125"/>
          <a:ext cx="2278063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57" name="Equation" r:id="rId8" imgW="1079500" imgH="520700" progId="Equation.3">
                  <p:embed/>
                </p:oleObj>
              </mc:Choice>
              <mc:Fallback>
                <p:oleObj name="Equation" r:id="rId8" imgW="10795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8700" y="2397125"/>
                        <a:ext cx="2278063" cy="10985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965357" y="6201365"/>
            <a:ext cx="2225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(preequilibrium)</a:t>
            </a:r>
            <a:endParaRPr lang="cs-CZ" sz="2400" dirty="0"/>
          </a:p>
        </p:txBody>
      </p:sp>
      <p:pic>
        <p:nvPicPr>
          <p:cNvPr id="20" name="Picture 19" descr="STAR-logo-base-red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46491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9005" y="70565"/>
            <a:ext cx="9111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48150">
              <a:defRPr/>
            </a:pPr>
            <a:r>
              <a:rPr lang="en-US" altLang="zh-CN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宋体" charset="-122"/>
              </a:rPr>
              <a:t>Charged Hadrons v</a:t>
            </a:r>
            <a:r>
              <a:rPr lang="en-US" altLang="zh-CN" sz="3600" baseline="-25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宋体" charset="-122"/>
              </a:rPr>
              <a:t>1</a:t>
            </a:r>
            <a:r>
              <a:rPr lang="en-US" altLang="zh-CN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宋体" charset="-122"/>
              </a:rPr>
              <a:t>: Beam 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宋体" charset="-122"/>
              </a:rPr>
              <a:t>Energy Dependence </a:t>
            </a:r>
          </a:p>
        </p:txBody>
      </p:sp>
      <p:sp>
        <p:nvSpPr>
          <p:cNvPr id="8" name="Rectangle 7"/>
          <p:cNvSpPr/>
          <p:nvPr/>
        </p:nvSpPr>
        <p:spPr>
          <a:xfrm>
            <a:off x="242820" y="5533807"/>
            <a:ext cx="878255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Scaling behavior 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v</a:t>
            </a:r>
            <a:r>
              <a:rPr lang="en-US" sz="240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vs. </a:t>
            </a:r>
            <a:r>
              <a:rPr lang="el-G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η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2400" baseline="-25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</a:t>
            </a:r>
            <a:r>
              <a:rPr lang="en-US" sz="2400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and                   v</a:t>
            </a:r>
            <a:r>
              <a:rPr lang="en-US" sz="2400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vs. </a:t>
            </a:r>
            <a:r>
              <a:rPr lang="el-G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η</a:t>
            </a: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’=</a:t>
            </a:r>
            <a:r>
              <a:rPr lang="el-G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η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-</a:t>
            </a:r>
            <a:r>
              <a:rPr lang="en-US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y</a:t>
            </a:r>
            <a:r>
              <a:rPr lang="en-US" sz="2400" baseline="-25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beam</a:t>
            </a:r>
            <a:endParaRPr lang="en-US" sz="2400" baseline="-250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0769" y="952392"/>
            <a:ext cx="8782559" cy="4616926"/>
            <a:chOff x="190769" y="952392"/>
            <a:chExt cx="8782559" cy="4616926"/>
          </a:xfrm>
        </p:grpSpPr>
        <p:sp>
          <p:nvSpPr>
            <p:cNvPr id="10" name="AutoShape 2" descr="Dotted grid"/>
            <p:cNvSpPr>
              <a:spLocks noChangeArrowheads="1"/>
            </p:cNvSpPr>
            <p:nvPr/>
          </p:nvSpPr>
          <p:spPr bwMode="auto">
            <a:xfrm>
              <a:off x="190769" y="952392"/>
              <a:ext cx="8782559" cy="4616926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42820" y="997097"/>
              <a:ext cx="8658860" cy="453235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546781" y="1025269"/>
              <a:ext cx="54516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Data at 62.4&amp;200GeV from STAR</a:t>
              </a:r>
              <a:r>
                <a:rPr lang="en-US" dirty="0"/>
                <a:t>, PRL 101 252301 (2008)</a:t>
              </a:r>
            </a:p>
          </p:txBody>
        </p:sp>
      </p:grpSp>
      <p:pic>
        <p:nvPicPr>
          <p:cNvPr id="11" name="Picture 10" descr="STAR-logo-base-re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230" y="6002291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01681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00937" y="894829"/>
            <a:ext cx="4687022" cy="3433066"/>
            <a:chOff x="4300937" y="905685"/>
            <a:chExt cx="4687022" cy="3433066"/>
          </a:xfrm>
        </p:grpSpPr>
        <p:sp>
          <p:nvSpPr>
            <p:cNvPr id="16" name="AutoShape 2" descr="Dotted grid"/>
            <p:cNvSpPr>
              <a:spLocks noChangeArrowheads="1"/>
            </p:cNvSpPr>
            <p:nvPr/>
          </p:nvSpPr>
          <p:spPr bwMode="auto">
            <a:xfrm>
              <a:off x="4300937" y="905685"/>
              <a:ext cx="4687022" cy="3433066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pic>
          <p:nvPicPr>
            <p:cNvPr id="28" name="Picture 27" descr="v1_slope_vs_en_final.gi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57" t="8284" r="814" b="5565"/>
            <a:stretch/>
          </p:blipFill>
          <p:spPr>
            <a:xfrm>
              <a:off x="4517130" y="952318"/>
              <a:ext cx="4240800" cy="335520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49840" y="985912"/>
            <a:ext cx="3855720" cy="5812231"/>
            <a:chOff x="249840" y="985912"/>
            <a:chExt cx="3855720" cy="5812231"/>
          </a:xfrm>
        </p:grpSpPr>
        <p:sp>
          <p:nvSpPr>
            <p:cNvPr id="15" name="AutoShape 2" descr="Dotted grid"/>
            <p:cNvSpPr>
              <a:spLocks noChangeArrowheads="1"/>
            </p:cNvSpPr>
            <p:nvPr/>
          </p:nvSpPr>
          <p:spPr bwMode="auto">
            <a:xfrm>
              <a:off x="249840" y="985912"/>
              <a:ext cx="3855720" cy="5812231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grpSp>
          <p:nvGrpSpPr>
            <p:cNvPr id="26" name="Group 25"/>
            <p:cNvGrpSpPr>
              <a:grpSpLocks noChangeAspect="1"/>
            </p:cNvGrpSpPr>
            <p:nvPr/>
          </p:nvGrpSpPr>
          <p:grpSpPr>
            <a:xfrm>
              <a:off x="270660" y="996324"/>
              <a:ext cx="3712731" cy="5699760"/>
              <a:chOff x="0" y="1022754"/>
              <a:chExt cx="3375211" cy="518160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185046" y="1022754"/>
                <a:ext cx="3190165" cy="5181600"/>
                <a:chOff x="107925" y="1250407"/>
                <a:chExt cx="2961565" cy="5029200"/>
              </a:xfrm>
            </p:grpSpPr>
            <p:pic>
              <p:nvPicPr>
                <p:cNvPr id="13" name="Picture 12" descr="v1.gif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4075" r="4075"/>
                <a:stretch/>
              </p:blipFill>
              <p:spPr>
                <a:xfrm>
                  <a:off x="107925" y="1250407"/>
                  <a:ext cx="2961565" cy="5029200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1828800" y="1981200"/>
                  <a:ext cx="1197764" cy="2444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STAR Preliminary</a:t>
                  </a:r>
                  <a:endParaRPr lang="en-US" sz="1200" b="1" dirty="0"/>
                </a:p>
              </p:txBody>
            </p:sp>
          </p:grpSp>
          <p:sp>
            <p:nvSpPr>
              <p:cNvPr id="25" name="Rectangle 24"/>
              <p:cNvSpPr/>
              <p:nvPr/>
            </p:nvSpPr>
            <p:spPr>
              <a:xfrm rot="16200000">
                <a:off x="-82034" y="3130033"/>
                <a:ext cx="5334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800" dirty="0" smtClean="0"/>
                  <a:t>v</a:t>
                </a:r>
                <a:r>
                  <a:rPr lang="en-US" sz="1800" baseline="-25000" dirty="0" smtClean="0"/>
                  <a:t>1</a:t>
                </a:r>
                <a:endParaRPr lang="en-US" sz="1800" baseline="30000" dirty="0"/>
              </a:p>
            </p:txBody>
          </p:sp>
        </p:grpSp>
      </p:grpSp>
      <p:sp>
        <p:nvSpPr>
          <p:cNvPr id="307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5820"/>
            <a:ext cx="85344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Directed Flow of p and π</a:t>
            </a:r>
          </a:p>
        </p:txBody>
      </p:sp>
      <p:sp>
        <p:nvSpPr>
          <p:cNvPr id="30728" name="TextBox 12"/>
          <p:cNvSpPr txBox="1">
            <a:spLocks noChangeArrowheads="1"/>
          </p:cNvSpPr>
          <p:nvPr/>
        </p:nvSpPr>
        <p:spPr bwMode="auto">
          <a:xfrm>
            <a:off x="9939338" y="3906838"/>
            <a:ext cx="18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" name="TextBox 6"/>
          <p:cNvSpPr txBox="1">
            <a:spLocks noChangeArrowheads="1"/>
          </p:cNvSpPr>
          <p:nvPr/>
        </p:nvSpPr>
        <p:spPr bwMode="auto">
          <a:xfrm>
            <a:off x="4278870" y="4467448"/>
            <a:ext cx="4712730" cy="22467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Mid-central collisions:</a:t>
            </a:r>
          </a:p>
          <a:p>
            <a:r>
              <a:rPr lang="en-US" sz="2000" dirty="0" err="1" smtClean="0">
                <a:solidFill>
                  <a:srgbClr val="0000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Pion</a:t>
            </a:r>
            <a:r>
              <a:rPr lang="en-US" sz="2000" dirty="0" smtClean="0">
                <a:solidFill>
                  <a:srgbClr val="0000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v</a:t>
            </a:r>
            <a:r>
              <a:rPr lang="en-US" sz="2000" baseline="-25000" dirty="0" smtClean="0">
                <a:solidFill>
                  <a:srgbClr val="0000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</a:t>
            </a:r>
            <a:r>
              <a:rPr lang="en-US" sz="2000" dirty="0" smtClean="0">
                <a:solidFill>
                  <a:srgbClr val="0000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slope: </a:t>
            </a:r>
            <a:r>
              <a:rPr lang="en-US" sz="2000" dirty="0" smtClean="0"/>
              <a:t>Always negative (7.7-39 GeV)</a:t>
            </a:r>
          </a:p>
          <a:p>
            <a:r>
              <a:rPr lang="en-US" sz="2000" dirty="0" smtClean="0">
                <a:solidFill>
                  <a:srgbClr val="0000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(Net)-proton v</a:t>
            </a:r>
            <a:r>
              <a:rPr lang="en-US" sz="2000" baseline="-25000" dirty="0" smtClean="0">
                <a:solidFill>
                  <a:srgbClr val="0000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</a:t>
            </a:r>
            <a:r>
              <a:rPr lang="en-US" sz="2000" dirty="0" smtClean="0">
                <a:solidFill>
                  <a:srgbClr val="0000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slope:</a:t>
            </a:r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dirty="0" smtClean="0"/>
              <a:t>changes sign           between 7.7 and 11.5 </a:t>
            </a:r>
            <a:r>
              <a:rPr lang="en-US" sz="2000" dirty="0" err="1" smtClean="0"/>
              <a:t>GeV</a:t>
            </a:r>
            <a:r>
              <a:rPr lang="en-US" sz="2000" dirty="0" smtClean="0"/>
              <a:t> - may </a:t>
            </a:r>
            <a:r>
              <a:rPr lang="en-US" sz="2000" dirty="0"/>
              <a:t>be due to the  contribution from the transported  protons coming to </a:t>
            </a:r>
            <a:r>
              <a:rPr lang="en-US" sz="2000" dirty="0" err="1"/>
              <a:t>midrapidity</a:t>
            </a:r>
            <a:r>
              <a:rPr lang="en-US" sz="2000" dirty="0"/>
              <a:t> at the lower beam </a:t>
            </a:r>
            <a:r>
              <a:rPr lang="en-US" sz="2000" dirty="0" smtClean="0"/>
              <a:t>energies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488646" y="468469"/>
            <a:ext cx="18331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</a:t>
            </a:r>
            <a:r>
              <a:rPr lang="en-US" sz="3200" dirty="0" smtClean="0"/>
              <a:t>             π</a:t>
            </a:r>
            <a:endParaRPr lang="en-US" sz="3200" dirty="0"/>
          </a:p>
        </p:txBody>
      </p:sp>
      <p:pic>
        <p:nvPicPr>
          <p:cNvPr id="17" name="Picture 16" descr="STAR-logo-base-red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053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9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29381"/>
            <a:ext cx="7772400" cy="4111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r>
              <a:rPr lang="en-US" altLang="zh-CN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宋体" charset="-122"/>
                <a:cs typeface="宋体" charset="-122"/>
              </a:rPr>
              <a:t>Energy </a:t>
            </a:r>
            <a:r>
              <a:rPr lang="en-US" altLang="zh-CN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宋体" charset="-122"/>
                <a:cs typeface="宋体" charset="-122"/>
              </a:rPr>
              <a:t>Dependence of v</a:t>
            </a:r>
            <a:r>
              <a:rPr lang="en-US" altLang="zh-CN" baseline="-25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宋体" charset="-122"/>
                <a:cs typeface="宋体" charset="-122"/>
              </a:rPr>
              <a:t>2</a:t>
            </a:r>
            <a:endParaRPr lang="en-US" altLang="zh-CN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n-lt"/>
              <a:ea typeface="宋体" charset="-122"/>
              <a:cs typeface="宋体" charset="-122"/>
            </a:endParaRPr>
          </a:p>
        </p:txBody>
      </p:sp>
      <p:sp>
        <p:nvSpPr>
          <p:cNvPr id="21508" name="Rectangle 4"/>
          <p:cNvSpPr txBox="1">
            <a:spLocks noChangeArrowheads="1"/>
          </p:cNvSpPr>
          <p:nvPr/>
        </p:nvSpPr>
        <p:spPr bwMode="auto">
          <a:xfrm>
            <a:off x="533650" y="5723631"/>
            <a:ext cx="7985080" cy="80582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rIns="35717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4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</a:t>
            </a:r>
            <a:r>
              <a:rPr lang="en-US" altLang="zh-CN" sz="24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rate of increase </a:t>
            </a:r>
            <a:r>
              <a:rPr lang="en-US" altLang="zh-CN" sz="24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with </a:t>
            </a:r>
            <a:r>
              <a:rPr lang="en-US" altLang="zh-CN" sz="24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collision energy </a:t>
            </a:r>
            <a:r>
              <a:rPr lang="en-US" altLang="zh-CN" sz="24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is slower </a:t>
            </a:r>
            <a:r>
              <a:rPr lang="en-US" altLang="zh-CN" sz="24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from 7.7 to 39 </a:t>
            </a:r>
            <a:r>
              <a:rPr lang="en-US" altLang="zh-CN" sz="24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GeV</a:t>
            </a:r>
            <a:r>
              <a:rPr lang="en-US" altLang="zh-CN" sz="24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compared </a:t>
            </a:r>
            <a:r>
              <a:rPr lang="en-US" altLang="zh-CN" sz="24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to </a:t>
            </a:r>
            <a:r>
              <a:rPr lang="en-US" altLang="zh-CN" sz="24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that between 3 </a:t>
            </a:r>
            <a:r>
              <a:rPr lang="en-US" altLang="zh-CN" sz="24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to 7.7 </a:t>
            </a:r>
            <a:r>
              <a:rPr lang="en-US" altLang="zh-CN" sz="24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GeV</a:t>
            </a:r>
            <a:endParaRPr lang="en-US" altLang="zh-CN" sz="24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6181109" y="1441483"/>
            <a:ext cx="2895174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zh-CN" sz="1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ALICE: </a:t>
            </a:r>
            <a:r>
              <a:rPr lang="en-US" altLang="zh-CN" sz="1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PRL </a:t>
            </a:r>
            <a:r>
              <a:rPr lang="en-US" altLang="zh-CN" sz="1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105, 252302 (2010)</a:t>
            </a:r>
          </a:p>
          <a:p>
            <a:r>
              <a:rPr lang="en-US" sz="1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PHENIX: </a:t>
            </a:r>
            <a:r>
              <a:rPr lang="en-US" sz="1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PRL </a:t>
            </a:r>
            <a:r>
              <a:rPr lang="en-US" sz="1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98, 162301 (2007</a:t>
            </a:r>
            <a:r>
              <a:rPr lang="en-US" sz="1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 </a:t>
            </a:r>
            <a:endParaRPr lang="en-US" sz="12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1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PHOBOS: </a:t>
            </a:r>
            <a:r>
              <a:rPr lang="en-US" sz="1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PRL 98</a:t>
            </a:r>
            <a:r>
              <a:rPr lang="en-US" sz="1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242302 (2007</a:t>
            </a:r>
            <a:r>
              <a:rPr lang="en-US" sz="1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 </a:t>
            </a:r>
            <a:endParaRPr lang="en-US" sz="12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1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CERES: </a:t>
            </a:r>
            <a:r>
              <a:rPr lang="en-US" sz="1200" b="1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Nucl</a:t>
            </a:r>
            <a:r>
              <a:rPr lang="en-US" sz="1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Phys. </a:t>
            </a:r>
            <a:r>
              <a:rPr lang="en-US" sz="1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 698, 253c (2002).</a:t>
            </a:r>
          </a:p>
          <a:p>
            <a:r>
              <a:rPr lang="en-US" sz="1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E877: </a:t>
            </a:r>
            <a:r>
              <a:rPr lang="en-US" sz="1200" b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Nucl</a:t>
            </a:r>
            <a:r>
              <a:rPr lang="en-US" sz="1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Phys. A 638, 3c(1998). </a:t>
            </a:r>
          </a:p>
          <a:p>
            <a:r>
              <a:rPr lang="en-US" sz="1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E895: </a:t>
            </a:r>
            <a:r>
              <a:rPr lang="en-US" sz="1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PRL 83</a:t>
            </a:r>
            <a:r>
              <a:rPr lang="en-US" sz="1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1295 (1999). </a:t>
            </a:r>
          </a:p>
          <a:p>
            <a:r>
              <a:rPr lang="en-US" sz="1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STAR 130 </a:t>
            </a:r>
            <a:r>
              <a:rPr lang="en-US" sz="1200" b="1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Gev</a:t>
            </a:r>
            <a:r>
              <a:rPr lang="en-US" sz="1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: 				           </a:t>
            </a:r>
            <a:r>
              <a:rPr lang="en-US" sz="1200" b="1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Phys.Rev</a:t>
            </a:r>
            <a:r>
              <a:rPr lang="en-US" sz="1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C66,034904 </a:t>
            </a:r>
            <a:r>
              <a:rPr lang="en-US" sz="1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(2002</a:t>
            </a:r>
            <a:r>
              <a:rPr lang="en-US" sz="1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</a:t>
            </a:r>
            <a:r>
              <a:rPr lang="en-US" sz="1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en-US" sz="1200" b="1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1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STAR </a:t>
            </a:r>
            <a:r>
              <a:rPr lang="en-US" sz="1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200 </a:t>
            </a:r>
            <a:r>
              <a:rPr lang="en-US" sz="1200" b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GeV</a:t>
            </a:r>
            <a:r>
              <a:rPr lang="en-US" sz="1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: </a:t>
            </a:r>
          </a:p>
          <a:p>
            <a:r>
              <a:rPr lang="en-US" sz="1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en-US" sz="1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</a:t>
            </a:r>
            <a:r>
              <a:rPr lang="en-US" sz="1200" b="1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Phys.Rev</a:t>
            </a:r>
            <a:r>
              <a:rPr lang="en-US" sz="1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C72,014904 </a:t>
            </a:r>
            <a:r>
              <a:rPr lang="en-US" sz="1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(2005</a:t>
            </a:r>
            <a:r>
              <a:rPr lang="en-US" sz="1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).</a:t>
            </a:r>
          </a:p>
        </p:txBody>
      </p:sp>
      <p:pic>
        <p:nvPicPr>
          <p:cNvPr id="9" name="Picture 8" descr="STAR-logo-base-re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75665" y="945657"/>
            <a:ext cx="5124697" cy="4617718"/>
            <a:chOff x="3781021" y="904013"/>
            <a:chExt cx="5124697" cy="4617718"/>
          </a:xfrm>
        </p:grpSpPr>
        <p:grpSp>
          <p:nvGrpSpPr>
            <p:cNvPr id="2" name="Group 1"/>
            <p:cNvGrpSpPr/>
            <p:nvPr/>
          </p:nvGrpSpPr>
          <p:grpSpPr>
            <a:xfrm>
              <a:off x="3781021" y="904013"/>
              <a:ext cx="5124697" cy="4617718"/>
              <a:chOff x="111599" y="844550"/>
              <a:chExt cx="5124697" cy="4617718"/>
            </a:xfrm>
          </p:grpSpPr>
          <p:sp>
            <p:nvSpPr>
              <p:cNvPr id="7" name="AutoShape 2" descr="Dotted grid"/>
              <p:cNvSpPr>
                <a:spLocks noChangeArrowheads="1"/>
              </p:cNvSpPr>
              <p:nvPr/>
            </p:nvSpPr>
            <p:spPr bwMode="auto">
              <a:xfrm>
                <a:off x="111599" y="844550"/>
                <a:ext cx="5124697" cy="4617718"/>
              </a:xfrm>
              <a:prstGeom prst="roundRect">
                <a:avLst>
                  <a:gd name="adj" fmla="val 3042"/>
                </a:avLst>
              </a:prstGeom>
              <a:solidFill>
                <a:schemeClr val="bg1"/>
              </a:solidFill>
              <a:ln w="38100" cmpd="dbl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1" hangingPunct="1"/>
                <a:endParaRPr lang="en-US" sz="1800"/>
              </a:p>
            </p:txBody>
          </p:sp>
          <p:pic>
            <p:nvPicPr>
              <p:cNvPr id="21506" name="Picture 6" descr="integral_v2_energy.eps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94880" y="886194"/>
                <a:ext cx="4975200" cy="453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10" name="TextBox 5"/>
              <p:cNvSpPr txBox="1">
                <a:spLocks noChangeArrowheads="1"/>
              </p:cNvSpPr>
              <p:nvPr/>
            </p:nvSpPr>
            <p:spPr bwMode="auto">
              <a:xfrm>
                <a:off x="1347027" y="4178709"/>
                <a:ext cx="161073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/>
                  <a:t>STAR Preliminary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5449512" y="1157759"/>
              <a:ext cx="25973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STAR, ALICE: v</a:t>
              </a:r>
              <a:r>
                <a:rPr lang="en-US" altLang="zh-CN" baseline="-25000" dirty="0"/>
                <a:t>2</a:t>
              </a:r>
              <a:r>
                <a:rPr lang="en-US" altLang="zh-CN" dirty="0"/>
                <a:t>{4} results</a:t>
              </a:r>
            </a:p>
            <a:p>
              <a:r>
                <a:rPr lang="en-US" altLang="zh-CN" dirty="0" smtClean="0"/>
                <a:t>Centrality</a:t>
              </a:r>
              <a:r>
                <a:rPr lang="en-US" altLang="zh-CN" dirty="0"/>
                <a:t>: 20-30</a:t>
              </a:r>
              <a:r>
                <a:rPr lang="en-US" altLang="zh-CN" dirty="0" smtClean="0"/>
                <a:t>%</a:t>
              </a:r>
              <a:endParaRPr lang="en-US" altLang="zh-CN" dirty="0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1314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38"/>
          <p:cNvSpPr txBox="1">
            <a:spLocks noChangeArrowheads="1"/>
          </p:cNvSpPr>
          <p:nvPr/>
        </p:nvSpPr>
        <p:spPr bwMode="auto">
          <a:xfrm>
            <a:off x="1398629" y="6103688"/>
            <a:ext cx="70992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World’s</a:t>
            </a:r>
            <a:r>
              <a:rPr lang="en-US" sz="24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(second) largest </a:t>
            </a:r>
            <a:r>
              <a:rPr lang="en-US" sz="24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operational heavy-ion collider</a:t>
            </a:r>
          </a:p>
          <a:p>
            <a:pPr algn="ctr"/>
            <a:r>
              <a:rPr lang="en-US" sz="24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World’s largest polarized proton collider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0063" y="1077472"/>
            <a:ext cx="8186737" cy="5046663"/>
            <a:chOff x="315" y="720"/>
            <a:chExt cx="5157" cy="3179"/>
          </a:xfrm>
          <a:effectLst/>
        </p:grpSpPr>
        <p:pic>
          <p:nvPicPr>
            <p:cNvPr id="37376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5" y="720"/>
              <a:ext cx="5157" cy="3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3764" name="Text Box 4"/>
            <p:cNvSpPr txBox="1">
              <a:spLocks noChangeArrowheads="1"/>
            </p:cNvSpPr>
            <p:nvPr/>
          </p:nvSpPr>
          <p:spPr bwMode="auto">
            <a:xfrm>
              <a:off x="2705" y="1237"/>
              <a:ext cx="664" cy="32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8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RHIC</a:t>
              </a:r>
            </a:p>
          </p:txBody>
        </p:sp>
        <p:sp>
          <p:nvSpPr>
            <p:cNvPr id="373765" name="Text Box 5"/>
            <p:cNvSpPr txBox="1">
              <a:spLocks noChangeArrowheads="1"/>
            </p:cNvSpPr>
            <p:nvPr/>
          </p:nvSpPr>
          <p:spPr bwMode="auto">
            <a:xfrm>
              <a:off x="3892" y="1180"/>
              <a:ext cx="801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BRAHMS</a:t>
              </a:r>
            </a:p>
          </p:txBody>
        </p:sp>
        <p:sp>
          <p:nvSpPr>
            <p:cNvPr id="373766" name="Text Box 6"/>
            <p:cNvSpPr txBox="1">
              <a:spLocks noChangeArrowheads="1"/>
            </p:cNvSpPr>
            <p:nvPr/>
          </p:nvSpPr>
          <p:spPr bwMode="auto">
            <a:xfrm>
              <a:off x="1715" y="1148"/>
              <a:ext cx="801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PHOBOS</a:t>
              </a:r>
            </a:p>
          </p:txBody>
        </p:sp>
        <p:sp>
          <p:nvSpPr>
            <p:cNvPr id="373767" name="Text Box 7"/>
            <p:cNvSpPr txBox="1">
              <a:spLocks noChangeArrowheads="1"/>
            </p:cNvSpPr>
            <p:nvPr/>
          </p:nvSpPr>
          <p:spPr bwMode="auto">
            <a:xfrm>
              <a:off x="1002" y="1401"/>
              <a:ext cx="712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PHENIX</a:t>
              </a:r>
            </a:p>
          </p:txBody>
        </p:sp>
        <p:sp>
          <p:nvSpPr>
            <p:cNvPr id="373768" name="Text Box 8"/>
            <p:cNvSpPr txBox="1">
              <a:spLocks noChangeArrowheads="1"/>
            </p:cNvSpPr>
            <p:nvPr/>
          </p:nvSpPr>
          <p:spPr bwMode="auto">
            <a:xfrm>
              <a:off x="2244" y="1526"/>
              <a:ext cx="543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STAR</a:t>
              </a:r>
            </a:p>
          </p:txBody>
        </p:sp>
        <p:sp>
          <p:nvSpPr>
            <p:cNvPr id="373769" name="Text Box 9"/>
            <p:cNvSpPr txBox="1">
              <a:spLocks noChangeArrowheads="1"/>
            </p:cNvSpPr>
            <p:nvPr/>
          </p:nvSpPr>
          <p:spPr bwMode="auto">
            <a:xfrm>
              <a:off x="1114" y="2494"/>
              <a:ext cx="601" cy="32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8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AGS</a:t>
              </a:r>
            </a:p>
          </p:txBody>
        </p:sp>
        <p:sp>
          <p:nvSpPr>
            <p:cNvPr id="373770" name="Oval 10"/>
            <p:cNvSpPr>
              <a:spLocks noChangeArrowheads="1"/>
            </p:cNvSpPr>
            <p:nvPr/>
          </p:nvSpPr>
          <p:spPr bwMode="auto">
            <a:xfrm>
              <a:off x="706" y="957"/>
              <a:ext cx="4455" cy="9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1" name="Rectangle 11"/>
            <p:cNvSpPr>
              <a:spLocks noChangeArrowheads="1"/>
            </p:cNvSpPr>
            <p:nvPr/>
          </p:nvSpPr>
          <p:spPr bwMode="auto">
            <a:xfrm>
              <a:off x="2244" y="1776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2" name="Rectangle 12"/>
            <p:cNvSpPr>
              <a:spLocks noChangeArrowheads="1"/>
            </p:cNvSpPr>
            <p:nvPr/>
          </p:nvSpPr>
          <p:spPr bwMode="auto">
            <a:xfrm>
              <a:off x="618" y="1424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3" name="Rectangle 13"/>
            <p:cNvSpPr>
              <a:spLocks noChangeArrowheads="1"/>
            </p:cNvSpPr>
            <p:nvPr/>
          </p:nvSpPr>
          <p:spPr bwMode="auto">
            <a:xfrm>
              <a:off x="1972" y="869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4" name="Rectangle 14"/>
            <p:cNvSpPr>
              <a:spLocks noChangeArrowheads="1"/>
            </p:cNvSpPr>
            <p:nvPr/>
          </p:nvSpPr>
          <p:spPr bwMode="auto">
            <a:xfrm>
              <a:off x="4694" y="1122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5" name="Oval 15"/>
            <p:cNvSpPr>
              <a:spLocks noChangeArrowheads="1"/>
            </p:cNvSpPr>
            <p:nvPr/>
          </p:nvSpPr>
          <p:spPr bwMode="auto">
            <a:xfrm>
              <a:off x="890" y="2494"/>
              <a:ext cx="1081" cy="36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6" name="Line 16"/>
            <p:cNvSpPr>
              <a:spLocks noChangeShapeType="1"/>
            </p:cNvSpPr>
            <p:nvPr/>
          </p:nvSpPr>
          <p:spPr bwMode="auto">
            <a:xfrm>
              <a:off x="730" y="2586"/>
              <a:ext cx="224" cy="39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7" name="Line 17"/>
            <p:cNvSpPr>
              <a:spLocks noChangeShapeType="1"/>
            </p:cNvSpPr>
            <p:nvPr/>
          </p:nvSpPr>
          <p:spPr bwMode="auto">
            <a:xfrm>
              <a:off x="1592" y="3369"/>
              <a:ext cx="1777" cy="11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8" name="Line 18"/>
            <p:cNvSpPr>
              <a:spLocks noChangeShapeType="1"/>
            </p:cNvSpPr>
            <p:nvPr/>
          </p:nvSpPr>
          <p:spPr bwMode="auto">
            <a:xfrm flipV="1">
              <a:off x="1917" y="2002"/>
              <a:ext cx="393" cy="27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9" name="Arc 19"/>
            <p:cNvSpPr>
              <a:spLocks/>
            </p:cNvSpPr>
            <p:nvPr/>
          </p:nvSpPr>
          <p:spPr bwMode="auto">
            <a:xfrm flipV="1">
              <a:off x="1727" y="1918"/>
              <a:ext cx="583" cy="84"/>
            </a:xfrm>
            <a:custGeom>
              <a:avLst/>
              <a:gdLst>
                <a:gd name="G0" fmla="+- 0 0 0"/>
                <a:gd name="G1" fmla="+- 3165 0 0"/>
                <a:gd name="G2" fmla="+- 21600 0 0"/>
                <a:gd name="T0" fmla="*/ 21366 w 21600"/>
                <a:gd name="T1" fmla="*/ 0 h 13185"/>
                <a:gd name="T2" fmla="*/ 19135 w 21600"/>
                <a:gd name="T3" fmla="*/ 13185 h 13185"/>
                <a:gd name="T4" fmla="*/ 0 w 21600"/>
                <a:gd name="T5" fmla="*/ 3165 h 13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3185" fill="none" extrusionOk="0">
                  <a:moveTo>
                    <a:pt x="21366" y="-1"/>
                  </a:moveTo>
                  <a:cubicBezTo>
                    <a:pt x="21522" y="1047"/>
                    <a:pt x="21600" y="2105"/>
                    <a:pt x="21600" y="3165"/>
                  </a:cubicBezTo>
                  <a:cubicBezTo>
                    <a:pt x="21600" y="6655"/>
                    <a:pt x="20754" y="10093"/>
                    <a:pt x="19135" y="13185"/>
                  </a:cubicBezTo>
                </a:path>
                <a:path w="21600" h="13185" stroke="0" extrusionOk="0">
                  <a:moveTo>
                    <a:pt x="21366" y="-1"/>
                  </a:moveTo>
                  <a:cubicBezTo>
                    <a:pt x="21522" y="1047"/>
                    <a:pt x="21600" y="2105"/>
                    <a:pt x="21600" y="3165"/>
                  </a:cubicBezTo>
                  <a:cubicBezTo>
                    <a:pt x="21600" y="6655"/>
                    <a:pt x="20754" y="10093"/>
                    <a:pt x="19135" y="13185"/>
                  </a:cubicBezTo>
                  <a:lnTo>
                    <a:pt x="0" y="3165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80" name="Arc 20"/>
            <p:cNvSpPr>
              <a:spLocks/>
            </p:cNvSpPr>
            <p:nvPr/>
          </p:nvSpPr>
          <p:spPr bwMode="auto">
            <a:xfrm flipH="1">
              <a:off x="2306" y="1937"/>
              <a:ext cx="305" cy="179"/>
            </a:xfrm>
            <a:custGeom>
              <a:avLst/>
              <a:gdLst>
                <a:gd name="G0" fmla="+- 2114 0 0"/>
                <a:gd name="G1" fmla="+- 21600 0 0"/>
                <a:gd name="G2" fmla="+- 21600 0 0"/>
                <a:gd name="T0" fmla="*/ 0 w 19051"/>
                <a:gd name="T1" fmla="*/ 104 h 21600"/>
                <a:gd name="T2" fmla="*/ 19051 w 19051"/>
                <a:gd name="T3" fmla="*/ 8196 h 21600"/>
                <a:gd name="T4" fmla="*/ 2114 w 1905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051" h="21600" fill="none" extrusionOk="0">
                  <a:moveTo>
                    <a:pt x="-1" y="103"/>
                  </a:moveTo>
                  <a:cubicBezTo>
                    <a:pt x="702" y="34"/>
                    <a:pt x="1408" y="-1"/>
                    <a:pt x="2114" y="-1"/>
                  </a:cubicBezTo>
                  <a:cubicBezTo>
                    <a:pt x="8715" y="-1"/>
                    <a:pt x="14954" y="3018"/>
                    <a:pt x="19051" y="8195"/>
                  </a:cubicBezTo>
                </a:path>
                <a:path w="19051" h="21600" stroke="0" extrusionOk="0">
                  <a:moveTo>
                    <a:pt x="-1" y="103"/>
                  </a:moveTo>
                  <a:cubicBezTo>
                    <a:pt x="702" y="34"/>
                    <a:pt x="1408" y="-1"/>
                    <a:pt x="2114" y="-1"/>
                  </a:cubicBezTo>
                  <a:cubicBezTo>
                    <a:pt x="8715" y="-1"/>
                    <a:pt x="14954" y="3018"/>
                    <a:pt x="19051" y="8195"/>
                  </a:cubicBezTo>
                  <a:lnTo>
                    <a:pt x="2114" y="2160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81" name="Oval 21"/>
            <p:cNvSpPr>
              <a:spLocks noChangeArrowheads="1"/>
            </p:cNvSpPr>
            <p:nvPr/>
          </p:nvSpPr>
          <p:spPr bwMode="auto">
            <a:xfrm>
              <a:off x="722" y="2494"/>
              <a:ext cx="224" cy="12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82" name="Line 22"/>
            <p:cNvSpPr>
              <a:spLocks noChangeShapeType="1"/>
            </p:cNvSpPr>
            <p:nvPr/>
          </p:nvSpPr>
          <p:spPr bwMode="auto">
            <a:xfrm>
              <a:off x="954" y="2981"/>
              <a:ext cx="638" cy="3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83" name="Line 23"/>
            <p:cNvSpPr>
              <a:spLocks noChangeShapeType="1"/>
            </p:cNvSpPr>
            <p:nvPr/>
          </p:nvSpPr>
          <p:spPr bwMode="auto">
            <a:xfrm>
              <a:off x="1919" y="2273"/>
              <a:ext cx="52" cy="3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84" name="Text Box 24"/>
            <p:cNvSpPr txBox="1">
              <a:spLocks noChangeArrowheads="1"/>
            </p:cNvSpPr>
            <p:nvPr/>
          </p:nvSpPr>
          <p:spPr bwMode="auto">
            <a:xfrm>
              <a:off x="2489" y="3487"/>
              <a:ext cx="907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TANDEMS</a:t>
              </a:r>
            </a:p>
          </p:txBody>
        </p:sp>
      </p:grpSp>
      <p:sp>
        <p:nvSpPr>
          <p:cNvPr id="373785" name="Oval 25"/>
          <p:cNvSpPr>
            <a:spLocks noChangeArrowheads="1"/>
          </p:cNvSpPr>
          <p:nvPr/>
        </p:nvSpPr>
        <p:spPr bwMode="auto">
          <a:xfrm>
            <a:off x="3810000" y="2895600"/>
            <a:ext cx="152400" cy="152400"/>
          </a:xfrm>
          <a:prstGeom prst="ellipse">
            <a:avLst/>
          </a:prstGeom>
          <a:solidFill>
            <a:srgbClr val="FFFF3D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786" name="Oval 26"/>
          <p:cNvSpPr>
            <a:spLocks noChangeArrowheads="1"/>
          </p:cNvSpPr>
          <p:nvPr/>
        </p:nvSpPr>
        <p:spPr bwMode="auto">
          <a:xfrm>
            <a:off x="5181600" y="5334000"/>
            <a:ext cx="152400" cy="152400"/>
          </a:xfrm>
          <a:prstGeom prst="ellipse">
            <a:avLst/>
          </a:prstGeom>
          <a:solidFill>
            <a:srgbClr val="FD3FEB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787" name="Oval 27"/>
          <p:cNvSpPr>
            <a:spLocks noChangeArrowheads="1"/>
          </p:cNvSpPr>
          <p:nvPr/>
        </p:nvSpPr>
        <p:spPr bwMode="auto">
          <a:xfrm>
            <a:off x="3581400" y="3048000"/>
            <a:ext cx="152400" cy="152400"/>
          </a:xfrm>
          <a:prstGeom prst="ellipse">
            <a:avLst/>
          </a:prstGeom>
          <a:solidFill>
            <a:srgbClr val="FFFF3D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788" name="Oval 28"/>
          <p:cNvSpPr>
            <a:spLocks noChangeArrowheads="1"/>
          </p:cNvSpPr>
          <p:nvPr/>
        </p:nvSpPr>
        <p:spPr bwMode="auto">
          <a:xfrm>
            <a:off x="3352800" y="2895600"/>
            <a:ext cx="152400" cy="152400"/>
          </a:xfrm>
          <a:prstGeom prst="ellipse">
            <a:avLst/>
          </a:prstGeom>
          <a:solidFill>
            <a:srgbClr val="5DA7F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789" name="Oval 29"/>
          <p:cNvSpPr>
            <a:spLocks noChangeArrowheads="1"/>
          </p:cNvSpPr>
          <p:nvPr/>
        </p:nvSpPr>
        <p:spPr bwMode="auto">
          <a:xfrm>
            <a:off x="3581400" y="3048000"/>
            <a:ext cx="152400" cy="152400"/>
          </a:xfrm>
          <a:prstGeom prst="ellipse">
            <a:avLst/>
          </a:prstGeom>
          <a:solidFill>
            <a:srgbClr val="5DA7F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790" name="Rectangle 30"/>
          <p:cNvSpPr>
            <a:spLocks noGrp="1" noChangeArrowheads="1"/>
          </p:cNvSpPr>
          <p:nvPr>
            <p:ph type="title"/>
          </p:nvPr>
        </p:nvSpPr>
        <p:spPr>
          <a:xfrm>
            <a:off x="83282" y="228600"/>
            <a:ext cx="8952714" cy="609600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r>
              <a:rPr lang="en-US" sz="49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elativistic 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</a:t>
            </a:r>
            <a:r>
              <a:rPr lang="en-US" sz="49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eavy 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r>
              <a:rPr lang="en-US" sz="49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on </a:t>
            </a:r>
            <a:r>
              <a:rPr lang="en-US" sz="49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</a:t>
            </a:r>
            <a:r>
              <a:rPr lang="en-US" sz="49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ollider</a:t>
            </a:r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7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Brookhaven National Laboratory (BNL), Upton, NY</a:t>
            </a:r>
          </a:p>
        </p:txBody>
      </p:sp>
      <p:sp>
        <p:nvSpPr>
          <p:cNvPr id="373795" name="Text Box 35"/>
          <p:cNvSpPr txBox="1">
            <a:spLocks noChangeArrowheads="1"/>
          </p:cNvSpPr>
          <p:nvPr/>
        </p:nvSpPr>
        <p:spPr bwMode="auto">
          <a:xfrm>
            <a:off x="7391400" y="6019800"/>
            <a:ext cx="1752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i="1" dirty="0"/>
              <a:t>Animation M. Lisa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022976" y="5759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6" name="Picture 35" descr="STAR-logo-base-re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graphicFrame>
        <p:nvGraphicFramePr>
          <p:cNvPr id="35" name="Table 3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904296015"/>
              </p:ext>
            </p:extLst>
          </p:nvPr>
        </p:nvGraphicFramePr>
        <p:xfrm>
          <a:off x="2764439" y="94495"/>
          <a:ext cx="4251990" cy="664728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883293"/>
                <a:gridCol w="1637675"/>
                <a:gridCol w="1731022"/>
              </a:tblGrid>
              <a:tr h="45491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Year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System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smtClean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1600" b="0" i="0" kern="1200" dirty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  <a:sym typeface="Symbol"/>
                        </a:rPr>
                        <a:t></a:t>
                      </a:r>
                      <a:r>
                        <a:rPr lang="en-US" sz="1600" b="0" i="0" kern="1200" dirty="0" err="1" smtClean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s</a:t>
                      </a:r>
                      <a:r>
                        <a:rPr lang="en-US" sz="1600" b="0" i="0" kern="1200" baseline="-25000" dirty="0" err="1" smtClean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NN</a:t>
                      </a:r>
                      <a:r>
                        <a:rPr lang="en-US" sz="1600" b="0" i="0" kern="1200" baseline="-25000" dirty="0" smtClean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1600" b="0" i="0" kern="1200" baseline="0" dirty="0" smtClean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[</a:t>
                      </a:r>
                      <a:r>
                        <a:rPr lang="en-US" sz="1600" b="0" i="0" kern="1200" baseline="0" dirty="0" err="1" smtClean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GeV</a:t>
                      </a:r>
                      <a:r>
                        <a:rPr lang="en-US" sz="1600" b="0" i="0" kern="1200" baseline="0" dirty="0" smtClean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]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357325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2000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130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353108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2001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379222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2002</a:t>
                      </a:r>
                      <a:endParaRPr lang="en-US" sz="1600" b="0" i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371799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2003</a:t>
                      </a:r>
                      <a:endParaRPr lang="en-US" sz="1600" b="0" i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d+Au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51823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2004</a:t>
                      </a:r>
                      <a:endParaRPr lang="en-US" sz="1600" b="0" i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200, 62.4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286426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2005</a:t>
                      </a:r>
                      <a:endParaRPr lang="en-US" sz="1600" b="0" i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Cu+Cu</a:t>
                      </a:r>
                      <a:endParaRPr lang="en-US" sz="1600" b="0" i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200, 62.4, 22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38475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2006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62.4, </a:t>
                      </a:r>
                      <a:r>
                        <a:rPr lang="en-US" sz="1600" b="0" i="0" kern="120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200,</a:t>
                      </a:r>
                      <a:r>
                        <a:rPr lang="en-US" sz="16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1600" b="0" i="0" kern="120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500</a:t>
                      </a:r>
                      <a:endParaRPr lang="en-US" sz="1600" b="0" i="0" dirty="0">
                        <a:solidFill>
                          <a:srgbClr val="000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288083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2007</a:t>
                      </a:r>
                      <a:endParaRPr lang="en-US" sz="1600" b="0" i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759558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endParaRPr lang="en-US" sz="1600" b="0" i="0" kern="1200" dirty="0" smtClean="0">
                        <a:solidFill>
                          <a:srgbClr val="000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2008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d+Au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9.2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355323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2009</a:t>
                      </a:r>
                      <a:endParaRPr lang="en-US" sz="1600" b="0" i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200, 500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51235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2010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200, </a:t>
                      </a:r>
                      <a:r>
                        <a:rPr lang="en-US" sz="1600" b="0" i="0" kern="120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62.4, 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/>
                          <a:cs typeface="Times New Roman"/>
                        </a:rPr>
                        <a:t>39</a:t>
                      </a:r>
                      <a:r>
                        <a:rPr lang="en-US" sz="1600" b="0" i="0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/>
                          <a:cs typeface="Times New Roman"/>
                        </a:rPr>
                        <a:t>, 11.5, </a:t>
                      </a:r>
                      <a:r>
                        <a:rPr lang="en-US" sz="1600" b="0" i="0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/>
                          <a:cs typeface="Times New Roman"/>
                        </a:rPr>
                        <a:t>7.7</a:t>
                      </a:r>
                      <a:endParaRPr lang="en-US" sz="1600" b="0" i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542585"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2011</a:t>
                      </a:r>
                      <a:endParaRPr lang="en-US" sz="1600" b="0" i="0" dirty="0" smtClean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dirty="0" err="1" smtClean="0"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1600" b="0" i="0" dirty="0" smtClean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dirty="0" err="1" smtClean="0"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r>
                        <a:rPr lang="en-US" sz="1600" b="0" i="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,</a:t>
                      </a:r>
                      <a:r>
                        <a:rPr lang="en-US" sz="1600" b="0" i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/>
                          <a:cs typeface="Times New Roman"/>
                        </a:rPr>
                        <a:t>19.6,27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500</a:t>
                      </a:r>
                      <a:endParaRPr lang="en-US" sz="1600" b="0" i="0" dirty="0">
                        <a:solidFill>
                          <a:srgbClr val="000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72203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dirty="0" smtClean="0">
                          <a:latin typeface="+mn-lt"/>
                          <a:ea typeface="Cambria"/>
                          <a:cs typeface="Times New Roman"/>
                        </a:rPr>
                        <a:t>2012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dirty="0" smtClean="0">
                          <a:latin typeface="+mn-lt"/>
                          <a:ea typeface="Cambria"/>
                          <a:cs typeface="Times New Roman"/>
                        </a:rPr>
                        <a:t>U+U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dirty="0" err="1" smtClean="0">
                          <a:latin typeface="+mn-lt"/>
                          <a:ea typeface="Cambria"/>
                          <a:cs typeface="Times New Roman"/>
                        </a:rPr>
                        <a:t>Cu+Au</a:t>
                      </a:r>
                      <a:endParaRPr lang="en-US" sz="1600" b="0" i="0" dirty="0" smtClean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dirty="0" err="1" smtClean="0"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193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200,510</a:t>
                      </a:r>
                      <a:endParaRPr lang="en-US" sz="1600" b="0" i="0" dirty="0">
                        <a:solidFill>
                          <a:srgbClr val="000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1.11111E-6 C -0.03108 -0.00162 -0.06216 -0.00324 -0.09167 -0.00556 C -0.12119 -0.00787 -0.15226 -0.01134 -0.17709 -0.01389 C -0.20191 -0.01644 -0.22223 -0.01922 -0.24063 -0.02084 C -0.25921 -0.02246 -0.27448 -0.01875 -0.28855 -0.02361 C -0.30261 -0.02847 -0.31233 -0.04097 -0.325 -0.05 C -0.33768 -0.05903 -0.35452 -0.07014 -0.36459 -0.07778 C -0.37466 -0.08542 -0.37935 -0.09097 -0.38542 -0.09584 C -0.3915 -0.1007 -0.3948 -0.09792 -0.40105 -0.10695 C -0.4073 -0.11597 -0.41806 -0.14005 -0.42292 -0.15 C -0.42778 -0.15996 -0.42709 -0.15996 -0.43021 -0.16667 C -0.43334 -0.17338 -0.43924 -0.18357 -0.44167 -0.19028 C -0.4441 -0.19699 -0.44532 -0.20139 -0.4448 -0.20695 C -0.44428 -0.2125 -0.4415 -0.2206 -0.43855 -0.22361 C -0.4356 -0.22662 -0.43125 -0.2257 -0.42709 -0.225 C -0.42292 -0.22431 -0.4165 -0.22176 -0.41355 -0.21945 C -0.4106 -0.21713 -0.40973 -0.21412 -0.40938 -0.21111 C -0.40903 -0.2081 -0.40869 -0.20371 -0.41146 -0.20139 C -0.41424 -0.19908 -0.42188 -0.19769 -0.42605 -0.19722 C -0.43021 -0.19676 -0.43351 -0.19769 -0.43646 -0.19861 C -0.43941 -0.19954 -0.44237 -0.20023 -0.44375 -0.20278 C -0.44514 -0.20533 -0.44514 -0.21065 -0.4448 -0.21389 C -0.44445 -0.21713 -0.44323 -0.22037 -0.44167 -0.22222 C -0.44011 -0.22408 -0.43785 -0.22477 -0.43542 -0.225 C -0.43299 -0.22523 -0.43056 -0.22477 -0.42709 -0.22361 C -0.42362 -0.22246 -0.41719 -0.22107 -0.41459 -0.21806 C -0.41198 -0.21505 -0.4099 -0.2088 -0.41146 -0.20556 C -0.41303 -0.20232 -0.41962 -0.19977 -0.42396 -0.19861 C -0.4283 -0.19746 -0.43403 -0.19792 -0.4375 -0.19861 C -0.44098 -0.19931 -0.44375 -0.19954 -0.4448 -0.20278 C -0.44584 -0.20602 -0.44566 -0.21459 -0.44375 -0.21806 C -0.44185 -0.22153 -0.43716 -0.22292 -0.43334 -0.22361 C -0.42952 -0.22431 -0.42431 -0.22361 -0.42084 -0.22222 C -0.41737 -0.22084 -0.41407 -0.21806 -0.4125 -0.21528 C -0.41094 -0.2125 -0.41112 -0.20903 -0.41146 -0.20556 C -0.41181 -0.20209 -0.41389 -0.19931 -0.41459 -0.19445 C -0.41528 -0.18959 -0.41632 -0.18125 -0.41563 -0.17639 C -0.41494 -0.17153 -0.41337 -0.16875 -0.41042 -0.16528 C -0.40747 -0.16181 -0.40226 -0.15787 -0.39792 -0.15556 C -0.39358 -0.15324 -0.38837 -0.15324 -0.38438 -0.15139 C -0.38039 -0.14954 -0.3783 -0.14584 -0.37396 -0.14445 C -0.36962 -0.14306 -0.36355 -0.14375 -0.35834 -0.14306 C -0.35313 -0.14236 -0.34827 -0.14074 -0.34271 -0.14028 C -0.33716 -0.13982 -0.33334 -0.14028 -0.325 -0.14028 C -0.31667 -0.14028 -0.30191 -0.13889 -0.29271 -0.14028 C -0.28351 -0.14167 -0.27726 -0.14584 -0.2698 -0.14861 C -0.26233 -0.15139 -0.2533 -0.15371 -0.24792 -0.15695 C -0.24254 -0.16019 -0.24028 -0.16528 -0.2375 -0.16806 C -0.23473 -0.17084 -0.23282 -0.17014 -0.23125 -0.17361 C -0.22969 -0.17709 -0.22744 -0.18403 -0.22813 -0.18889 C -0.22882 -0.19375 -0.22987 -0.19815 -0.23542 -0.20278 C -0.24098 -0.20741 -0.254 -0.21366 -0.26146 -0.21667 C -0.26893 -0.21968 -0.2724 -0.21945 -0.28021 -0.22084 C -0.28803 -0.22222 -0.29983 -0.22454 -0.30834 -0.225 C -0.31685 -0.22547 -0.32292 -0.22408 -0.33125 -0.22361 C -0.33959 -0.22315 -0.34931 -0.22361 -0.35834 -0.22222 C -0.36737 -0.22084 -0.37848 -0.21759 -0.38542 -0.21528 C -0.39237 -0.21297 -0.39566 -0.21088 -0.4 -0.20834 C -0.40435 -0.20579 -0.40869 -0.2044 -0.41146 -0.2 C -0.41424 -0.1956 -0.41771 -0.18843 -0.41667 -0.18195 C -0.41563 -0.17547 -0.4106 -0.16667 -0.40521 -0.16111 C -0.39983 -0.15556 -0.39219 -0.15162 -0.38438 -0.14861 C -0.37657 -0.1456 -0.36615 -0.14422 -0.35834 -0.14306 C -0.35053 -0.1419 -0.34462 -0.14213 -0.3375 -0.14167 C -0.33039 -0.14121 -0.3231 -0.14005 -0.31563 -0.14028 C -0.30816 -0.14051 -0.30105 -0.14167 -0.29271 -0.14306 C -0.28438 -0.14445 -0.27362 -0.1456 -0.26563 -0.14861 C -0.25764 -0.15162 -0.25087 -0.15672 -0.2448 -0.16111 C -0.23872 -0.16551 -0.23039 -0.16783 -0.22917 -0.175 C -0.22796 -0.18218 -0.23056 -0.19699 -0.2375 -0.20417 C -0.24445 -0.21134 -0.26042 -0.21482 -0.27084 -0.21806 C -0.28125 -0.2213 -0.28994 -0.22246 -0.3 -0.22361 C -0.31007 -0.22477 -0.32153 -0.22523 -0.33125 -0.225 C -0.34098 -0.22477 -0.34827 -0.22431 -0.35834 -0.22222 C -0.36841 -0.22014 -0.38316 -0.2169 -0.39167 -0.2125 C -0.40018 -0.2081 -0.40591 -0.20255 -0.40938 -0.19584 C -0.41285 -0.18912 -0.41511 -0.17917 -0.4125 -0.17222 C -0.4099 -0.16528 -0.40035 -0.15834 -0.39375 -0.15417 C -0.38716 -0.15 -0.38282 -0.14954 -0.37292 -0.14722 C -0.36303 -0.14491 -0.34532 -0.14121 -0.33438 -0.14028 C -0.32344 -0.13935 -0.31719 -0.14051 -0.3073 -0.14167 C -0.2974 -0.14283 -0.2856 -0.14445 -0.275 -0.14722 C -0.26441 -0.15 -0.25122 -0.15394 -0.24375 -0.15834 C -0.23629 -0.16273 -0.23282 -0.16759 -0.23021 -0.17361 C -0.22761 -0.17963 -0.22761 -0.18334 -0.22813 -0.19445 C -0.22865 -0.20556 -0.23195 -0.22894 -0.23334 -0.24028 C -0.23473 -0.25162 -0.2356 -0.25602 -0.23646 -0.2625 C -0.23733 -0.26898 -0.2415 -0.27361 -0.23855 -0.27917 C -0.2356 -0.28472 -0.22483 -0.29051 -0.21875 -0.29584 C -0.21268 -0.30116 -0.20695 -0.30625 -0.20209 -0.31111 C -0.19723 -0.31597 -0.19323 -0.32199 -0.18959 -0.325 C -0.18594 -0.32801 -0.18264 -0.32709 -0.18021 -0.32917 C -0.17778 -0.33125 -0.17587 -0.33611 -0.175 -0.3375 " pathEditMode="relative" ptsTypes="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737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0.00416 L 0.025 -0.0264 " pathEditMode="relative" ptsTypes="AA">
                                      <p:cBhvr>
                                        <p:cTn id="13" dur="200" fill="hold"/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3.33333E-6 L -0.00833 -0.02916 " pathEditMode="relative" rAng="0" ptsTypes="AA">
                                      <p:cBhvr>
                                        <p:cTn id="17" dur="200" fill="hold"/>
                                        <p:tgtEl>
                                          <p:spTgt spid="3737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00"/>
                            </p:stCondLst>
                            <p:childTnLst>
                              <p:par>
                                <p:cTn id="1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33 0.00834 C 0.29444 0.00834 0.46667 -0.04421 0.46667 -0.10833 C 0.46667 -0.17291 0.29444 -0.225 0.08333 -0.225 C -0.12847 -0.225 -0.3 -0.17291 -0.3 -0.10833 C -0.3 -0.04421 -0.12847 0.00834 0.08333 0.00834 Z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3737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33 0.00834 C -0.07708 0.00834 -0.25 -0.04421 -0.25 -0.10833 C -0.25 -0.17291 -0.07708 -0.225 0.13333 -0.225 C 0.34618 -0.225 0.51667 -0.17291 0.51667 -0.10833 C 0.51667 -0.04421 0.34618 0.00834 0.13333 0.00834 Z " pathEditMode="relative" rAng="0" ptsTypes="fffff">
                                      <p:cBhvr>
                                        <p:cTn id="30" dur="2000" fill="hold"/>
                                        <p:tgtEl>
                                          <p:spTgt spid="373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85" grpId="0" animBg="1"/>
      <p:bldP spid="373785" grpId="1" animBg="1"/>
      <p:bldP spid="373786" grpId="0" animBg="1"/>
      <p:bldP spid="373786" grpId="1" animBg="1"/>
      <p:bldP spid="373787" grpId="0" animBg="1"/>
      <p:bldP spid="373787" grpId="1" animBg="1"/>
      <p:bldP spid="373787" grpId="2" animBg="1"/>
      <p:bldP spid="373788" grpId="0" animBg="1"/>
      <p:bldP spid="373788" grpId="1" animBg="1"/>
      <p:bldP spid="373789" grpId="0" animBg="1"/>
      <p:bldP spid="373789" grpId="1" animBg="1"/>
      <p:bldP spid="373789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9104" y="1004013"/>
            <a:ext cx="4212174" cy="3543442"/>
            <a:chOff x="169104" y="1101717"/>
            <a:chExt cx="4212174" cy="3543442"/>
          </a:xfrm>
        </p:grpSpPr>
        <p:sp>
          <p:nvSpPr>
            <p:cNvPr id="9" name="AutoShape 2" descr="Dotted grid"/>
            <p:cNvSpPr>
              <a:spLocks noChangeArrowheads="1"/>
            </p:cNvSpPr>
            <p:nvPr/>
          </p:nvSpPr>
          <p:spPr bwMode="auto">
            <a:xfrm>
              <a:off x="169104" y="1101717"/>
              <a:ext cx="4212174" cy="3543442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pic>
          <p:nvPicPr>
            <p:cNvPr id="30730" name="Picture 10" descr="v2_ep_star_new.g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89" t="7898" r="13071" b="3949"/>
            <a:stretch>
              <a:fillRect/>
            </a:stretch>
          </p:blipFill>
          <p:spPr bwMode="auto">
            <a:xfrm>
              <a:off x="269506" y="1152830"/>
              <a:ext cx="4035366" cy="3429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5202544" y="948299"/>
            <a:ext cx="3646064" cy="4570295"/>
            <a:chOff x="5202544" y="948299"/>
            <a:chExt cx="3646064" cy="4570295"/>
          </a:xfrm>
        </p:grpSpPr>
        <p:sp>
          <p:nvSpPr>
            <p:cNvPr id="11" name="AutoShape 2" descr="Dotted grid"/>
            <p:cNvSpPr>
              <a:spLocks noChangeArrowheads="1"/>
            </p:cNvSpPr>
            <p:nvPr/>
          </p:nvSpPr>
          <p:spPr bwMode="auto">
            <a:xfrm>
              <a:off x="5202544" y="948299"/>
              <a:ext cx="3646064" cy="4570295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pic>
          <p:nvPicPr>
            <p:cNvPr id="30722" name="Picture 11" descr="v24_star_alice_new.g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04" t="10315" r="13289"/>
            <a:stretch>
              <a:fillRect/>
            </a:stretch>
          </p:blipFill>
          <p:spPr bwMode="auto">
            <a:xfrm>
              <a:off x="5287785" y="1005004"/>
              <a:ext cx="3471835" cy="4452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269506" y="227177"/>
            <a:ext cx="8264894" cy="4572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r>
              <a:rPr lang="en-US" baseline="-25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</a:t>
            </a:r>
            <a:r>
              <a:rPr lang="en-US" baseline="-250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): </a:t>
            </a:r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irst </a:t>
            </a:r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esult</a:t>
            </a:r>
            <a:endParaRPr lang="en-US" baseline="-250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7164" y="4790393"/>
            <a:ext cx="2881074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STAR: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Nucl.Phys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A862-863(2011)125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24" name="TextBox 6"/>
          <p:cNvSpPr txBox="1">
            <a:spLocks noChangeArrowheads="1"/>
          </p:cNvSpPr>
          <p:nvPr/>
        </p:nvSpPr>
        <p:spPr bwMode="auto">
          <a:xfrm>
            <a:off x="446677" y="5216616"/>
            <a:ext cx="47115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008000"/>
              </a:buClr>
              <a:buFont typeface="Wingdings" charset="2"/>
              <a:buChar char="ü"/>
            </a:pPr>
            <a:r>
              <a:rPr lang="en-US" sz="2000" dirty="0"/>
              <a:t> v</a:t>
            </a:r>
            <a:r>
              <a:rPr lang="en-US" sz="2000" baseline="-25000" dirty="0"/>
              <a:t>2</a:t>
            </a:r>
            <a:r>
              <a:rPr lang="en-US" sz="2000" dirty="0"/>
              <a:t> (7.7 </a:t>
            </a:r>
            <a:r>
              <a:rPr lang="en-US" sz="2000" dirty="0" err="1"/>
              <a:t>GeV</a:t>
            </a:r>
            <a:r>
              <a:rPr lang="en-US" sz="2000" dirty="0"/>
              <a:t>) &lt; v</a:t>
            </a:r>
            <a:r>
              <a:rPr lang="en-US" sz="2000" baseline="-25000" dirty="0"/>
              <a:t>2</a:t>
            </a:r>
            <a:r>
              <a:rPr lang="en-US" sz="2000" dirty="0"/>
              <a:t> (11.5 </a:t>
            </a:r>
            <a:r>
              <a:rPr lang="en-US" sz="2000" dirty="0" err="1"/>
              <a:t>GeV</a:t>
            </a:r>
            <a:r>
              <a:rPr lang="en-US" sz="2000" dirty="0"/>
              <a:t>) &lt; v</a:t>
            </a:r>
            <a:r>
              <a:rPr lang="en-US" sz="2000" baseline="-25000" dirty="0"/>
              <a:t>2</a:t>
            </a:r>
            <a:r>
              <a:rPr lang="en-US" sz="2000" dirty="0"/>
              <a:t> (39 </a:t>
            </a:r>
            <a:r>
              <a:rPr lang="en-US" sz="2000" dirty="0" err="1"/>
              <a:t>GeV</a:t>
            </a:r>
            <a:r>
              <a:rPr lang="en-US" sz="2000" dirty="0"/>
              <a:t>)  </a:t>
            </a:r>
          </a:p>
        </p:txBody>
      </p:sp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400995" y="5638323"/>
            <a:ext cx="63273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"/>
            </a:pPr>
            <a:r>
              <a:rPr lang="en-US" sz="2000" dirty="0"/>
              <a:t> v</a:t>
            </a:r>
            <a:r>
              <a:rPr lang="en-US" sz="2000" baseline="-25000" dirty="0"/>
              <a:t>2</a:t>
            </a:r>
            <a:r>
              <a:rPr lang="en-US" sz="2000" dirty="0"/>
              <a:t> (39 </a:t>
            </a:r>
            <a:r>
              <a:rPr lang="en-US" sz="2000" dirty="0" err="1"/>
              <a:t>GeV</a:t>
            </a:r>
            <a:r>
              <a:rPr lang="en-US" sz="2000" dirty="0"/>
              <a:t>)</a:t>
            </a:r>
            <a:r>
              <a:rPr lang="en-US" sz="2000" dirty="0" smtClean="0"/>
              <a:t> ≈ </a:t>
            </a:r>
            <a:r>
              <a:rPr lang="en-US" sz="2000" dirty="0"/>
              <a:t>v</a:t>
            </a:r>
            <a:r>
              <a:rPr lang="en-US" sz="2000" baseline="-25000" dirty="0"/>
              <a:t>2</a:t>
            </a:r>
            <a:r>
              <a:rPr lang="en-US" sz="2000" dirty="0"/>
              <a:t> (62.4 </a:t>
            </a:r>
            <a:r>
              <a:rPr lang="en-US" sz="2000" dirty="0" err="1"/>
              <a:t>GeV</a:t>
            </a:r>
            <a:r>
              <a:rPr lang="en-US" sz="2000" dirty="0"/>
              <a:t>)</a:t>
            </a:r>
            <a:r>
              <a:rPr lang="en-US" sz="2000" dirty="0" smtClean="0"/>
              <a:t> ≈ </a:t>
            </a:r>
            <a:r>
              <a:rPr lang="en-US" sz="2000" dirty="0"/>
              <a:t>v</a:t>
            </a:r>
            <a:r>
              <a:rPr lang="en-US" sz="2000" baseline="-25000" dirty="0"/>
              <a:t>2</a:t>
            </a:r>
            <a:r>
              <a:rPr lang="en-US" sz="2000" dirty="0"/>
              <a:t> (200 </a:t>
            </a:r>
            <a:r>
              <a:rPr lang="en-US" sz="2000" dirty="0" err="1"/>
              <a:t>GeV</a:t>
            </a:r>
            <a:r>
              <a:rPr lang="en-US" sz="2000" dirty="0"/>
              <a:t>)</a:t>
            </a:r>
            <a:r>
              <a:rPr lang="en-US" sz="2000" dirty="0" smtClean="0"/>
              <a:t> ≈ </a:t>
            </a:r>
            <a:r>
              <a:rPr lang="en-US" sz="2000" dirty="0"/>
              <a:t>v</a:t>
            </a:r>
            <a:r>
              <a:rPr lang="en-US" sz="2000" baseline="-25000" dirty="0"/>
              <a:t>2</a:t>
            </a:r>
            <a:r>
              <a:rPr lang="en-US" sz="2000" dirty="0"/>
              <a:t> (2.76 </a:t>
            </a:r>
            <a:r>
              <a:rPr lang="en-US" sz="2000" dirty="0" err="1"/>
              <a:t>TeV</a:t>
            </a:r>
            <a:r>
              <a:rPr lang="en-US" sz="2000" dirty="0"/>
              <a:t>) </a:t>
            </a:r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1587165" y="6179913"/>
            <a:ext cx="50344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Font typeface="Lucida Grande"/>
              <a:buChar char="⇒"/>
            </a:pPr>
            <a:r>
              <a:rPr lang="en-US" altLang="ja-JP" sz="24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altLang="ja-JP" sz="24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sQGP</a:t>
            </a:r>
            <a:r>
              <a:rPr lang="en-US" altLang="ja-JP" sz="24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from 39 </a:t>
            </a:r>
            <a:r>
              <a:rPr lang="en-US" altLang="ja-JP" sz="24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GeV</a:t>
            </a:r>
            <a:r>
              <a:rPr lang="en-US" altLang="ja-JP" sz="24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altLang="ja-JP" sz="24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to </a:t>
            </a:r>
            <a:r>
              <a:rPr lang="en-US" altLang="ja-JP" sz="24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2.76 </a:t>
            </a:r>
            <a:r>
              <a:rPr lang="en-US" altLang="ja-JP" sz="24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TeV</a:t>
            </a:r>
            <a:endParaRPr lang="en-US" altLang="ja-JP" sz="24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1695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30725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75122"/>
            <a:ext cx="7772400" cy="4572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r>
              <a:rPr lang="en-US" baseline="-25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</a:t>
            </a:r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</a:t>
            </a:r>
            <a:r>
              <a:rPr lang="en-US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</a:t>
            </a:r>
            <a:r>
              <a:rPr lang="en-US" baseline="-25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: Final </a:t>
            </a:r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Result</a:t>
            </a:r>
            <a:endParaRPr lang="en-US" baseline="-250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>
            <a:grpSpLocks/>
          </p:cNvGrpSpPr>
          <p:nvPr/>
        </p:nvGrpSpPr>
        <p:grpSpPr>
          <a:xfrm>
            <a:off x="1248613" y="865579"/>
            <a:ext cx="6656622" cy="4316731"/>
            <a:chOff x="1119130" y="1042558"/>
            <a:chExt cx="6278647" cy="4641646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1119130" y="1194507"/>
              <a:ext cx="6278647" cy="4489697"/>
              <a:chOff x="963462" y="882180"/>
              <a:chExt cx="5707863" cy="4081543"/>
            </a:xfrm>
          </p:grpSpPr>
          <p:sp>
            <p:nvSpPr>
              <p:cNvPr id="13" name="AutoShape 2" descr="Dotted grid"/>
              <p:cNvSpPr>
                <a:spLocks noChangeArrowheads="1"/>
              </p:cNvSpPr>
              <p:nvPr/>
            </p:nvSpPr>
            <p:spPr bwMode="auto">
              <a:xfrm>
                <a:off x="963462" y="882180"/>
                <a:ext cx="5707863" cy="4081543"/>
              </a:xfrm>
              <a:prstGeom prst="roundRect">
                <a:avLst>
                  <a:gd name="adj" fmla="val 3042"/>
                </a:avLst>
              </a:prstGeom>
              <a:solidFill>
                <a:schemeClr val="bg1"/>
              </a:solidFill>
              <a:ln w="38100" cmpd="dbl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eaLnBrk="1" hangingPunct="1"/>
                <a:endParaRPr lang="en-US" sz="1800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120" t="4194" r="-1609" b="2240"/>
              <a:stretch/>
            </p:blipFill>
            <p:spPr>
              <a:xfrm>
                <a:off x="1038124" y="965467"/>
                <a:ext cx="5569381" cy="3917455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2865020" y="1042558"/>
              <a:ext cx="2701811" cy="30777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STAR Coll.: e</a:t>
              </a:r>
              <a:r>
                <a:rPr lang="en-US" sz="1400" dirty="0"/>
                <a:t>-Print arXiv:1206.5528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14191" y="5319803"/>
            <a:ext cx="7932521" cy="1446550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</a:t>
            </a:r>
            <a:r>
              <a:rPr lang="en-US" sz="22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</a:t>
            </a:r>
            <a:r>
              <a:rPr lang="en-US" sz="2200" baseline="-250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n-US" sz="2200" baseline="-25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2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&lt; </a:t>
            </a:r>
            <a:r>
              <a:rPr lang="en-US" sz="22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 </a:t>
            </a:r>
            <a:r>
              <a:rPr lang="en-US" sz="22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GeV</a:t>
            </a:r>
            <a:r>
              <a:rPr lang="en-US" sz="22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</a:t>
            </a:r>
            <a:r>
              <a:rPr lang="en-US" sz="22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c:  v</a:t>
            </a:r>
            <a:r>
              <a:rPr lang="en-US" sz="2200" baseline="-25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</a:t>
            </a:r>
            <a:r>
              <a:rPr lang="en-US" sz="22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values </a:t>
            </a:r>
            <a:r>
              <a:rPr lang="en-US" sz="22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rise </a:t>
            </a:r>
            <a:r>
              <a:rPr lang="en-US" sz="22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with increasing √</a:t>
            </a:r>
            <a:r>
              <a:rPr lang="en-US" sz="22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</a:t>
            </a:r>
            <a:r>
              <a:rPr lang="en-US" sz="2200" baseline="-250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NN</a:t>
            </a:r>
            <a:r>
              <a:rPr lang="en-US" sz="22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r>
              <a:rPr lang="en-US" sz="22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</a:t>
            </a:r>
            <a:r>
              <a:rPr lang="en-US" sz="22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</a:t>
            </a:r>
            <a:r>
              <a:rPr lang="en-US" sz="2200" baseline="-250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n-US" sz="22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≥ 2 </a:t>
            </a:r>
            <a:r>
              <a:rPr lang="en-US" sz="22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GeV</a:t>
            </a:r>
            <a:r>
              <a:rPr lang="en-US" sz="22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/c</a:t>
            </a:r>
            <a:r>
              <a:rPr lang="en-US" sz="22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: </a:t>
            </a:r>
            <a:r>
              <a:rPr lang="en-US" sz="22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v</a:t>
            </a:r>
            <a:r>
              <a:rPr lang="en-US" sz="2200" baseline="-25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</a:t>
            </a:r>
            <a:r>
              <a:rPr lang="en-US" sz="22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values are (within stat. errors) comparable</a:t>
            </a:r>
          </a:p>
          <a:p>
            <a:r>
              <a:rPr lang="en-US" sz="2200" dirty="0" smtClean="0"/>
              <a:t>The </a:t>
            </a:r>
            <a:r>
              <a:rPr lang="en-US" sz="2200" dirty="0"/>
              <a:t>increase </a:t>
            </a:r>
            <a:r>
              <a:rPr lang="en-US" sz="2200" dirty="0" smtClean="0"/>
              <a:t>of v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 with </a:t>
            </a:r>
            <a:r>
              <a:rPr lang="en-US" sz="2200" dirty="0"/>
              <a:t>√</a:t>
            </a:r>
            <a:r>
              <a:rPr lang="en-US" sz="2200" dirty="0" err="1"/>
              <a:t>s</a:t>
            </a:r>
            <a:r>
              <a:rPr lang="en-US" sz="2200" baseline="-25000" dirty="0" err="1"/>
              <a:t>NN,</a:t>
            </a:r>
            <a:r>
              <a:rPr lang="en-US" sz="2200" dirty="0" err="1" smtClean="0"/>
              <a:t>could</a:t>
            </a:r>
            <a:r>
              <a:rPr lang="en-US" sz="2200" dirty="0" smtClean="0"/>
              <a:t> be due to change of chemical </a:t>
            </a:r>
          </a:p>
          <a:p>
            <a:r>
              <a:rPr lang="en-US" sz="2200" dirty="0"/>
              <a:t>c</a:t>
            </a:r>
            <a:r>
              <a:rPr lang="en-US" sz="2200" dirty="0" smtClean="0"/>
              <a:t>omposition  and</a:t>
            </a:r>
            <a:r>
              <a:rPr lang="en-US" sz="2200" dirty="0"/>
              <a:t>/or larger collectivity at higher </a:t>
            </a:r>
            <a:r>
              <a:rPr lang="en-US" sz="2200" dirty="0" smtClean="0"/>
              <a:t>collision energy</a:t>
            </a:r>
            <a:r>
              <a:rPr lang="en-US" sz="2200" dirty="0"/>
              <a:t>.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11644" y="4888276"/>
            <a:ext cx="240274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1200" dirty="0" smtClean="0"/>
              <a:t>ALICE data: PRL </a:t>
            </a:r>
            <a:r>
              <a:rPr lang="en-US" altLang="zh-CN" sz="1200" dirty="0"/>
              <a:t>105, 252302 (2010)</a:t>
            </a:r>
            <a:endParaRPr lang="zh-CN" altLang="en-US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7958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" descr="Dotted grid"/>
          <p:cNvSpPr>
            <a:spLocks noChangeArrowheads="1"/>
          </p:cNvSpPr>
          <p:nvPr/>
        </p:nvSpPr>
        <p:spPr bwMode="auto">
          <a:xfrm>
            <a:off x="838200" y="718332"/>
            <a:ext cx="7479496" cy="4080965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grpSp>
        <p:nvGrpSpPr>
          <p:cNvPr id="10" name="Group 9"/>
          <p:cNvGrpSpPr/>
          <p:nvPr/>
        </p:nvGrpSpPr>
        <p:grpSpPr>
          <a:xfrm>
            <a:off x="914400" y="831850"/>
            <a:ext cx="7200900" cy="3816350"/>
            <a:chOff x="914400" y="831850"/>
            <a:chExt cx="7200900" cy="3816350"/>
          </a:xfrm>
        </p:grpSpPr>
        <p:pic>
          <p:nvPicPr>
            <p:cNvPr id="29698" name="Picture 9" descr="v2_mt0_antiparticles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831850"/>
              <a:ext cx="7200900" cy="381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276600" y="3733800"/>
              <a:ext cx="3071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Corresponding anti-particles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14400" y="831850"/>
            <a:ext cx="7200900" cy="3816350"/>
            <a:chOff x="914400" y="831850"/>
            <a:chExt cx="7200900" cy="3816350"/>
          </a:xfrm>
        </p:grpSpPr>
        <p:pic>
          <p:nvPicPr>
            <p:cNvPr id="11" name="Picture 10" descr="v2_mt0_particles.eps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831850"/>
              <a:ext cx="7200900" cy="381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3883213" y="3733800"/>
              <a:ext cx="10697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Particles</a:t>
              </a:r>
              <a:endParaRPr lang="en-US" dirty="0"/>
            </a:p>
          </p:txBody>
        </p:sp>
      </p:grpSp>
      <p:sp>
        <p:nvSpPr>
          <p:cNvPr id="29699" name="Rectangle 28"/>
          <p:cNvSpPr>
            <a:spLocks noChangeArrowheads="1"/>
          </p:cNvSpPr>
          <p:nvPr/>
        </p:nvSpPr>
        <p:spPr bwMode="auto">
          <a:xfrm>
            <a:off x="838200" y="0"/>
            <a:ext cx="7315200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</a:t>
            </a:r>
            <a:r>
              <a:rPr lang="en-US" altLang="zh-CN" sz="4400" b="1" baseline="-25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vs. m</a:t>
            </a:r>
            <a:r>
              <a:rPr lang="en-US" altLang="zh-CN" sz="4400" b="1" baseline="-25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-m</a:t>
            </a:r>
            <a:r>
              <a:rPr lang="en-US" altLang="zh-CN" sz="4400" b="1" baseline="-25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0</a:t>
            </a:r>
            <a:r>
              <a:rPr lang="en-US" altLang="zh-CN" sz="4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l-GR" altLang="zh-CN" sz="44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9700" name="Rectangle 4"/>
          <p:cNvSpPr txBox="1">
            <a:spLocks noChangeArrowheads="1"/>
          </p:cNvSpPr>
          <p:nvPr/>
        </p:nvSpPr>
        <p:spPr bwMode="auto">
          <a:xfrm>
            <a:off x="609600" y="5334884"/>
            <a:ext cx="7848600" cy="1143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rIns="35717">
            <a:prstTxWarp prst="textNoShape">
              <a:avLst/>
            </a:prstTxWarp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altLang="zh-CN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Baryon–meson splitting is observed when collisions energy ≥ 19.6 </a:t>
            </a:r>
            <a:r>
              <a:rPr lang="en-US" altLang="zh-CN" sz="20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GeV</a:t>
            </a:r>
            <a:r>
              <a:rPr lang="en-US" altLang="zh-CN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marL="342900" indent="-342900"/>
            <a:r>
              <a:rPr lang="en-US" altLang="zh-CN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for both particles and the corresponding anti-particles</a:t>
            </a:r>
          </a:p>
          <a:p>
            <a:pPr marL="342900" indent="-342900">
              <a:buFont typeface="Wingdings" charset="2"/>
              <a:buChar char="Ø"/>
            </a:pPr>
            <a:r>
              <a:rPr lang="en-US" altLang="zh-CN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anti-particles the splitting is almost gone within errors at 11.5 </a:t>
            </a:r>
            <a:r>
              <a:rPr lang="en-US" altLang="zh-CN" sz="20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GeV</a:t>
            </a:r>
            <a:endParaRPr lang="en-US" altLang="zh-CN" sz="20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9702" name="TextBox 8"/>
          <p:cNvSpPr txBox="1">
            <a:spLocks noChangeArrowheads="1"/>
          </p:cNvSpPr>
          <p:nvPr/>
        </p:nvSpPr>
        <p:spPr bwMode="auto">
          <a:xfrm>
            <a:off x="3886200" y="2133600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STAR Preliminary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2756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8"/>
          <p:cNvSpPr>
            <a:spLocks noChangeArrowheads="1"/>
          </p:cNvSpPr>
          <p:nvPr/>
        </p:nvSpPr>
        <p:spPr bwMode="auto">
          <a:xfrm>
            <a:off x="990600" y="176980"/>
            <a:ext cx="7315200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Particles vs. Anti-particles </a:t>
            </a:r>
            <a:endParaRPr lang="el-GR" altLang="zh-CN" sz="40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27651" name="Rectangle 4"/>
          <p:cNvSpPr txBox="1">
            <a:spLocks noChangeArrowheads="1"/>
          </p:cNvSpPr>
          <p:nvPr/>
        </p:nvSpPr>
        <p:spPr bwMode="auto">
          <a:xfrm>
            <a:off x="5417323" y="1092736"/>
            <a:ext cx="3552389" cy="470896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rIns="35717">
            <a:prstTxWarp prst="textNoShape">
              <a:avLst/>
            </a:prstTxWarp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altLang="zh-CN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Beam energy </a:t>
            </a:r>
            <a:r>
              <a:rPr lang="en-US" altLang="zh-CN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≥</a:t>
            </a:r>
            <a:r>
              <a:rPr lang="en-US" altLang="zh-CN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39 </a:t>
            </a:r>
            <a:r>
              <a:rPr lang="en-US" altLang="zh-CN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GeV</a:t>
            </a:r>
            <a:endParaRPr lang="en-US" altLang="zh-CN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42900" indent="-342900">
              <a:buFontTx/>
              <a:buChar char="•"/>
            </a:pPr>
            <a:r>
              <a:rPr lang="en-US" altLang="zh-CN" dirty="0"/>
              <a:t>Δv</a:t>
            </a:r>
            <a:r>
              <a:rPr lang="en-US" altLang="zh-CN" baseline="-25000" dirty="0"/>
              <a:t>2 </a:t>
            </a:r>
            <a:r>
              <a:rPr lang="en-US" altLang="zh-CN" dirty="0"/>
              <a:t>for baryon and anti-baryon</a:t>
            </a:r>
          </a:p>
          <a:p>
            <a:pPr marL="342900" indent="-342900"/>
            <a:r>
              <a:rPr lang="en-US" altLang="zh-CN" dirty="0"/>
              <a:t>      within 10%</a:t>
            </a:r>
          </a:p>
          <a:p>
            <a:pPr marL="342900" indent="-342900">
              <a:buFontTx/>
              <a:buChar char="•"/>
            </a:pPr>
            <a:r>
              <a:rPr lang="en-US" altLang="zh-CN" dirty="0"/>
              <a:t>Almost no difference for </a:t>
            </a:r>
            <a:r>
              <a:rPr lang="en-US" altLang="zh-CN" dirty="0" smtClean="0"/>
              <a:t>mesons </a:t>
            </a:r>
            <a:endParaRPr lang="en-US" altLang="zh-CN" dirty="0"/>
          </a:p>
          <a:p>
            <a:pPr marL="342900" indent="-342900">
              <a:buClr>
                <a:srgbClr val="000090"/>
              </a:buClr>
              <a:buFont typeface="Wingdings" charset="2"/>
              <a:buChar char="Ø"/>
            </a:pPr>
            <a:r>
              <a:rPr lang="en-US" altLang="zh-CN" b="1" dirty="0"/>
              <a:t> </a:t>
            </a:r>
            <a:r>
              <a:rPr lang="en-US" altLang="zh-CN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Beam energy &lt; 39 </a:t>
            </a:r>
            <a:r>
              <a:rPr lang="en-US" altLang="zh-CN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GeV</a:t>
            </a:r>
            <a:endParaRPr lang="en-US" altLang="zh-CN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42900" indent="-342900">
              <a:buFontTx/>
              <a:buChar char="•"/>
            </a:pPr>
            <a:r>
              <a:rPr lang="en-US" altLang="zh-CN" dirty="0"/>
              <a:t>The difference of baryon and </a:t>
            </a:r>
            <a:r>
              <a:rPr lang="en-US" altLang="zh-CN" dirty="0" smtClean="0"/>
              <a:t>   anti</a:t>
            </a:r>
            <a:r>
              <a:rPr lang="en-US" altLang="zh-CN" dirty="0"/>
              <a:t>-baryon v</a:t>
            </a:r>
            <a:r>
              <a:rPr lang="en-US" altLang="zh-CN" baseline="-25000" dirty="0"/>
              <a:t>2</a:t>
            </a:r>
            <a:endParaRPr lang="en-US" altLang="zh-CN" dirty="0"/>
          </a:p>
          <a:p>
            <a:pPr marL="342900" indent="-342900"/>
            <a:r>
              <a:rPr lang="en-US" altLang="zh-CN" dirty="0"/>
              <a:t>  </a:t>
            </a:r>
            <a:r>
              <a:rPr lang="en-US" altLang="zh-CN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→</a:t>
            </a:r>
            <a:r>
              <a:rPr lang="en-US" altLang="zh-CN" dirty="0"/>
              <a:t> </a:t>
            </a:r>
            <a:r>
              <a:rPr lang="en-US" altLang="zh-CN" sz="16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Increasing with decrease of beam </a:t>
            </a:r>
            <a:r>
              <a:rPr lang="en-US" altLang="zh-CN" sz="1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energy</a:t>
            </a:r>
          </a:p>
          <a:p>
            <a:pPr marL="342900" indent="-342900">
              <a:buFont typeface="Wingdings" charset="2"/>
              <a:buChar char="Ø"/>
            </a:pPr>
            <a:r>
              <a:rPr lang="en-US" b="1" dirty="0" smtClean="0">
                <a:solidFill>
                  <a:srgbClr val="000090"/>
                </a:solidFill>
              </a:rPr>
              <a:t>At √</a:t>
            </a:r>
            <a:r>
              <a:rPr lang="en-US" b="1" dirty="0" err="1">
                <a:solidFill>
                  <a:srgbClr val="000090"/>
                </a:solidFill>
              </a:rPr>
              <a:t>s</a:t>
            </a:r>
            <a:r>
              <a:rPr lang="en-US" b="1" baseline="-25000" dirty="0" err="1">
                <a:solidFill>
                  <a:srgbClr val="000090"/>
                </a:solidFill>
              </a:rPr>
              <a:t>NN</a:t>
            </a:r>
            <a:r>
              <a:rPr lang="en-US" b="1" baseline="-25000" dirty="0">
                <a:solidFill>
                  <a:srgbClr val="000090"/>
                </a:solidFill>
              </a:rPr>
              <a:t> </a:t>
            </a:r>
            <a:r>
              <a:rPr lang="en-US" b="1" dirty="0">
                <a:solidFill>
                  <a:srgbClr val="000090"/>
                </a:solidFill>
              </a:rPr>
              <a:t>= </a:t>
            </a:r>
            <a:r>
              <a:rPr lang="en-US" altLang="zh-CN" b="1" dirty="0">
                <a:solidFill>
                  <a:srgbClr val="000090"/>
                </a:solidFill>
              </a:rPr>
              <a:t>7.7 - 19.6 </a:t>
            </a:r>
            <a:r>
              <a:rPr lang="en-US" altLang="zh-CN" b="1" dirty="0" err="1">
                <a:solidFill>
                  <a:srgbClr val="000090"/>
                </a:solidFill>
              </a:rPr>
              <a:t>GeV</a:t>
            </a:r>
            <a:r>
              <a:rPr lang="en-US" altLang="zh-CN" b="1" dirty="0">
                <a:solidFill>
                  <a:srgbClr val="000090"/>
                </a:solidFill>
              </a:rPr>
              <a:t> </a:t>
            </a:r>
          </a:p>
          <a:p>
            <a:pPr marL="342900" indent="-342900">
              <a:buFontTx/>
              <a:buChar char="•"/>
            </a:pPr>
            <a:r>
              <a:rPr lang="en-US" altLang="zh-CN" dirty="0"/>
              <a:t>v</a:t>
            </a:r>
            <a:r>
              <a:rPr lang="en-US" altLang="zh-CN" baseline="-25000" dirty="0"/>
              <a:t>2</a:t>
            </a:r>
            <a:r>
              <a:rPr lang="en-US" altLang="zh-CN" dirty="0"/>
              <a:t>(K</a:t>
            </a:r>
            <a:r>
              <a:rPr lang="en-US" altLang="zh-CN" baseline="30000" dirty="0"/>
              <a:t>+</a:t>
            </a:r>
            <a:r>
              <a:rPr lang="en-US" altLang="zh-CN" dirty="0"/>
              <a:t>)&gt;v</a:t>
            </a:r>
            <a:r>
              <a:rPr lang="en-US" altLang="zh-CN" baseline="-25000" dirty="0"/>
              <a:t>2</a:t>
            </a:r>
            <a:r>
              <a:rPr lang="en-US" altLang="zh-CN" dirty="0"/>
              <a:t>(K</a:t>
            </a:r>
            <a:r>
              <a:rPr lang="en-US" altLang="zh-CN" baseline="30000" dirty="0"/>
              <a:t>-</a:t>
            </a:r>
            <a:r>
              <a:rPr lang="en-US" altLang="zh-CN" dirty="0"/>
              <a:t>) </a:t>
            </a:r>
            <a:endParaRPr lang="en-US" altLang="zh-CN" dirty="0" smtClean="0"/>
          </a:p>
          <a:p>
            <a:pPr marL="342900" indent="-342900">
              <a:buFontTx/>
              <a:buChar char="•"/>
            </a:pPr>
            <a:r>
              <a:rPr lang="en-US" altLang="zh-CN" dirty="0" smtClean="0"/>
              <a:t>v</a:t>
            </a:r>
            <a:r>
              <a:rPr lang="en-US" altLang="zh-CN" baseline="-25000" dirty="0" smtClean="0"/>
              <a:t>2</a:t>
            </a:r>
            <a:r>
              <a:rPr lang="en-US" altLang="zh-CN" dirty="0"/>
              <a:t>(π</a:t>
            </a:r>
            <a:r>
              <a:rPr lang="en-US" altLang="zh-CN" baseline="30000" dirty="0"/>
              <a:t>-</a:t>
            </a:r>
            <a:r>
              <a:rPr lang="en-US" altLang="zh-CN" dirty="0"/>
              <a:t>) &gt;v</a:t>
            </a:r>
            <a:r>
              <a:rPr lang="en-US" altLang="zh-CN" baseline="-25000" dirty="0"/>
              <a:t>2</a:t>
            </a:r>
            <a:r>
              <a:rPr lang="en-US" altLang="zh-CN" dirty="0"/>
              <a:t>(π</a:t>
            </a:r>
            <a:r>
              <a:rPr lang="en-US" altLang="zh-CN" baseline="30000" dirty="0"/>
              <a:t>+</a:t>
            </a:r>
            <a:r>
              <a:rPr lang="en-US" altLang="zh-CN" dirty="0" smtClean="0"/>
              <a:t>)</a:t>
            </a:r>
          </a:p>
          <a:p>
            <a:pPr marL="342900" indent="-342900">
              <a:buFont typeface="Wingdings" charset="2"/>
              <a:buChar char="Ø"/>
            </a:pPr>
            <a:r>
              <a:rPr lang="en-US" altLang="zh-CN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Possible explanation(s)</a:t>
            </a:r>
            <a:endParaRPr lang="en-US" altLang="zh-CN" sz="1400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42900" indent="-342900">
              <a:buFontTx/>
              <a:buChar char="•"/>
            </a:pPr>
            <a:r>
              <a:rPr lang="en-US" altLang="zh-CN" dirty="0" smtClean="0"/>
              <a:t>Baryon </a:t>
            </a:r>
            <a:r>
              <a:rPr lang="en-US" altLang="zh-CN" dirty="0"/>
              <a:t>transport to </a:t>
            </a:r>
            <a:r>
              <a:rPr lang="en-US" altLang="zh-CN" dirty="0" err="1" smtClean="0"/>
              <a:t>mid</a:t>
            </a:r>
            <a:r>
              <a:rPr lang="en-US" altLang="zh-CN" dirty="0" err="1"/>
              <a:t>r</a:t>
            </a:r>
            <a:r>
              <a:rPr lang="en-US" altLang="zh-CN" dirty="0" err="1" smtClean="0"/>
              <a:t>apidity</a:t>
            </a:r>
            <a:r>
              <a:rPr lang="en-US" altLang="zh-CN" dirty="0"/>
              <a:t>?</a:t>
            </a:r>
            <a:r>
              <a:rPr lang="en-US" altLang="zh-CN" sz="1200" dirty="0"/>
              <a:t>        </a:t>
            </a:r>
          </a:p>
          <a:p>
            <a:pPr marL="342900" indent="-342900"/>
            <a:r>
              <a:rPr lang="en-US" altLang="zh-CN" sz="1200" dirty="0"/>
              <a:t>         ref: </a:t>
            </a:r>
            <a:r>
              <a:rPr lang="en-US" sz="1200" dirty="0"/>
              <a:t>J. Dunlop et al., PRC 84, 044914 (2011)</a:t>
            </a:r>
            <a:endParaRPr lang="en-US" altLang="zh-CN" sz="1200" dirty="0"/>
          </a:p>
          <a:p>
            <a:pPr marL="342900" indent="-342900">
              <a:buFontTx/>
              <a:buChar char="•"/>
            </a:pPr>
            <a:r>
              <a:rPr lang="en-US" altLang="zh-CN" dirty="0"/>
              <a:t>Hadronic potential?  </a:t>
            </a:r>
          </a:p>
          <a:p>
            <a:pPr marL="342900" indent="-342900"/>
            <a:r>
              <a:rPr lang="en-US" altLang="zh-CN" dirty="0"/>
              <a:t>      </a:t>
            </a:r>
            <a:r>
              <a:rPr lang="en-US" altLang="zh-CN" sz="1200" dirty="0"/>
              <a:t>ref: </a:t>
            </a:r>
            <a:r>
              <a:rPr lang="en-US" sz="1200" dirty="0"/>
              <a:t>J. </a:t>
            </a:r>
            <a:r>
              <a:rPr lang="en-US" sz="1200" dirty="0" err="1"/>
              <a:t>Xu</a:t>
            </a:r>
            <a:r>
              <a:rPr lang="en-US" sz="1200" dirty="0"/>
              <a:t> et al., PRC 85, 041901 (2012)</a:t>
            </a:r>
            <a:endParaRPr lang="en-US" altLang="zh-CN" sz="1200" dirty="0"/>
          </a:p>
          <a:p>
            <a:pPr marL="342900" indent="-342900"/>
            <a:endParaRPr lang="en-US" altLang="zh-CN" sz="1000" dirty="0"/>
          </a:p>
        </p:txBody>
      </p:sp>
      <p:sp>
        <p:nvSpPr>
          <p:cNvPr id="27652" name="Rectangle 18"/>
          <p:cNvSpPr>
            <a:spLocks noChangeArrowheads="1"/>
          </p:cNvSpPr>
          <p:nvPr/>
        </p:nvSpPr>
        <p:spPr bwMode="auto">
          <a:xfrm>
            <a:off x="1314376" y="6015268"/>
            <a:ext cx="7308983" cy="430887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200" dirty="0">
                <a:solidFill>
                  <a:srgbClr val="000090"/>
                </a:solidFill>
              </a:rPr>
              <a:t>The difference between particles and anti-particles is observed</a:t>
            </a:r>
            <a:endParaRPr lang="zh-CN" altLang="en-US" sz="2200" dirty="0">
              <a:solidFill>
                <a:srgbClr val="000090"/>
              </a:solidFill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04100" y="1093124"/>
            <a:ext cx="5170088" cy="4746204"/>
            <a:chOff x="0" y="1030658"/>
            <a:chExt cx="5329988" cy="4892994"/>
          </a:xfrm>
        </p:grpSpPr>
        <p:sp>
          <p:nvSpPr>
            <p:cNvPr id="12" name="AutoShape 2" descr="Dotted grid"/>
            <p:cNvSpPr>
              <a:spLocks noChangeArrowheads="1"/>
            </p:cNvSpPr>
            <p:nvPr/>
          </p:nvSpPr>
          <p:spPr bwMode="auto">
            <a:xfrm>
              <a:off x="0" y="1030658"/>
              <a:ext cx="5329988" cy="4892994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2050" y="1114654"/>
              <a:ext cx="5201920" cy="4706112"/>
              <a:chOff x="52050" y="948078"/>
              <a:chExt cx="5201920" cy="4706112"/>
            </a:xfrm>
          </p:grpSpPr>
          <p:pic>
            <p:nvPicPr>
              <p:cNvPr id="10" name="Picture 9" descr="diff_v2_vs_sNN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050" y="948078"/>
                <a:ext cx="5201920" cy="4706112"/>
              </a:xfrm>
              <a:prstGeom prst="rect">
                <a:avLst/>
              </a:prstGeom>
            </p:spPr>
          </p:pic>
          <p:sp>
            <p:nvSpPr>
              <p:cNvPr id="27655" name="TextBox 9"/>
              <p:cNvSpPr txBox="1">
                <a:spLocks noChangeArrowheads="1"/>
              </p:cNvSpPr>
              <p:nvPr/>
            </p:nvSpPr>
            <p:spPr bwMode="auto">
              <a:xfrm>
                <a:off x="2113537" y="2009775"/>
                <a:ext cx="18389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/>
                  <a:t>STAR Preliminary</a:t>
                </a:r>
              </a:p>
            </p:txBody>
          </p:sp>
        </p:grpSp>
      </p:grpSp>
      <p:pic>
        <p:nvPicPr>
          <p:cNvPr id="11" name="Picture 10" descr="STAR-logo-base-re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1881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353943" y="4955106"/>
            <a:ext cx="8661230" cy="1603243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rIns="35717"/>
          <a:lstStyle/>
          <a:p>
            <a:pPr marL="342900" indent="-342900">
              <a:buFont typeface="Wingdings" charset="2"/>
              <a:buChar char="ü"/>
            </a:pPr>
            <a:r>
              <a:rPr lang="en-US" altLang="zh-CN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Universal trend for most of </a:t>
            </a:r>
            <a:r>
              <a:rPr lang="en-US" altLang="zh-CN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particles – </a:t>
            </a:r>
            <a:r>
              <a:rPr lang="en-US" altLang="zh-CN" sz="20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</a:t>
            </a:r>
            <a:r>
              <a:rPr lang="en-US" altLang="zh-CN" sz="2000" baseline="-250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cq</a:t>
            </a:r>
            <a:r>
              <a:rPr lang="en-US" altLang="zh-CN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scaling not broken at low energies</a:t>
            </a:r>
          </a:p>
          <a:p>
            <a:pPr marL="342900" indent="-342900">
              <a:buFont typeface="Wingdings" charset="2"/>
              <a:buChar char="ü"/>
            </a:pPr>
            <a:r>
              <a:rPr lang="el-GR" altLang="zh-CN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ucida Grande"/>
                <a:ea typeface="Lucida Grande"/>
                <a:cs typeface="Lucida Grande"/>
              </a:rPr>
              <a:t>ϕ</a:t>
            </a:r>
            <a:r>
              <a:rPr lang="en-US" altLang="zh-CN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meson v</a:t>
            </a:r>
            <a:r>
              <a:rPr lang="en-US" altLang="zh-CN" sz="2000" baseline="-25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 </a:t>
            </a:r>
            <a:r>
              <a:rPr lang="en-US" altLang="zh-CN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deviates from other particles in </a:t>
            </a:r>
            <a:r>
              <a:rPr lang="en-US" altLang="zh-CN" sz="20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Au+Au</a:t>
            </a:r>
            <a:r>
              <a:rPr lang="en-US" altLang="zh-CN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@(11.5 &amp; 7.7) </a:t>
            </a:r>
            <a:r>
              <a:rPr lang="en-US" altLang="zh-CN" sz="20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GeV</a:t>
            </a:r>
            <a:r>
              <a:rPr lang="en-US" altLang="zh-CN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: </a:t>
            </a:r>
          </a:p>
          <a:p>
            <a:pPr marL="342900" indent="-342900">
              <a:buFont typeface="Wingdings" pitchFamily="2" charset="2"/>
              <a:buNone/>
            </a:pPr>
            <a:r>
              <a:rPr lang="en-US" altLang="zh-CN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</a:t>
            </a:r>
            <a:r>
              <a:rPr lang="en-US" altLang="zh-CN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</a:t>
            </a:r>
            <a:r>
              <a:rPr lang="en-US" altLang="zh-CN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~ 2σ at the highest </a:t>
            </a:r>
            <a:r>
              <a:rPr lang="en-US" altLang="zh-CN" sz="20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</a:t>
            </a:r>
            <a:r>
              <a:rPr lang="en-US" altLang="zh-CN" sz="2000" baseline="-250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n-US" altLang="zh-CN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data point </a:t>
            </a:r>
          </a:p>
          <a:p>
            <a:pPr marL="342900" indent="-342900">
              <a:buFont typeface="Wingdings" pitchFamily="2" charset="2"/>
              <a:buNone/>
            </a:pPr>
            <a:r>
              <a:rPr lang="en-US" altLang="zh-CN" sz="2000" i="1" dirty="0" smtClean="0">
                <a:solidFill>
                  <a:srgbClr val="FF0000"/>
                </a:solidFill>
              </a:rPr>
              <a:t>	Reduction of v</a:t>
            </a:r>
            <a:r>
              <a:rPr lang="en-US" altLang="zh-CN" sz="2000" i="1" baseline="-25000" dirty="0" smtClean="0">
                <a:solidFill>
                  <a:srgbClr val="FF0000"/>
                </a:solidFill>
              </a:rPr>
              <a:t>2</a:t>
            </a:r>
            <a:r>
              <a:rPr lang="en-US" altLang="zh-CN" sz="2000" i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i="1" dirty="0">
                <a:solidFill>
                  <a:srgbClr val="FF0000"/>
                </a:solidFill>
              </a:rPr>
              <a:t>for</a:t>
            </a:r>
            <a:r>
              <a:rPr lang="en-US" altLang="zh-CN" sz="2000" i="1" dirty="0" smtClean="0">
                <a:solidFill>
                  <a:srgbClr val="FF0000"/>
                </a:solidFill>
              </a:rPr>
              <a:t> </a:t>
            </a:r>
            <a:r>
              <a:rPr lang="el-GR" altLang="zh-CN" sz="2000" i="1" dirty="0" smtClean="0">
                <a:solidFill>
                  <a:srgbClr val="FF0000"/>
                </a:solidFill>
                <a:ea typeface="Lucida Grande"/>
                <a:cs typeface="Lucida Grande"/>
              </a:rPr>
              <a:t>ϕ</a:t>
            </a:r>
            <a:r>
              <a:rPr lang="en-US" altLang="zh-CN" sz="2000" i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i="1" dirty="0">
                <a:solidFill>
                  <a:srgbClr val="FF0000"/>
                </a:solidFill>
              </a:rPr>
              <a:t>meson</a:t>
            </a:r>
            <a:r>
              <a:rPr lang="en-US" altLang="zh-CN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and absence of </a:t>
            </a:r>
            <a:r>
              <a:rPr lang="en-US" sz="2000" i="1" dirty="0" err="1" smtClean="0">
                <a:solidFill>
                  <a:srgbClr val="FF0000"/>
                </a:solidFill>
              </a:rPr>
              <a:t>n</a:t>
            </a:r>
            <a:r>
              <a:rPr lang="en-US" sz="2000" i="1" baseline="-25000" dirty="0" err="1" smtClean="0">
                <a:solidFill>
                  <a:srgbClr val="FF0000"/>
                </a:solidFill>
              </a:rPr>
              <a:t>cq</a:t>
            </a:r>
            <a:r>
              <a:rPr lang="en-US" sz="2000" i="1" dirty="0" smtClean="0">
                <a:solidFill>
                  <a:srgbClr val="FF0000"/>
                </a:solidFill>
              </a:rPr>
              <a:t> scaling </a:t>
            </a:r>
            <a:r>
              <a:rPr lang="en-US" altLang="zh-CN" sz="20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altLang="zh-CN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during the evolution the system remains in the </a:t>
            </a:r>
            <a:r>
              <a:rPr lang="en-US" sz="2000" i="1" dirty="0" err="1" smtClean="0">
                <a:solidFill>
                  <a:srgbClr val="FF0000"/>
                </a:solidFill>
              </a:rPr>
              <a:t>hadronic</a:t>
            </a:r>
            <a:r>
              <a:rPr lang="en-US" sz="2000" i="1" dirty="0" smtClean="0">
                <a:solidFill>
                  <a:srgbClr val="FF0000"/>
                </a:solidFill>
              </a:rPr>
              <a:t> phase  </a:t>
            </a:r>
            <a:r>
              <a:rPr lang="en-US" sz="1400" dirty="0" smtClean="0"/>
              <a:t>[</a:t>
            </a:r>
            <a:r>
              <a:rPr lang="en-US" altLang="zh-CN" sz="1400" dirty="0" smtClean="0"/>
              <a:t>B</a:t>
            </a:r>
            <a:r>
              <a:rPr lang="en-US" altLang="zh-CN" sz="1400" dirty="0"/>
              <a:t>. </a:t>
            </a:r>
            <a:r>
              <a:rPr lang="en-US" altLang="zh-CN" sz="1400" dirty="0" err="1"/>
              <a:t>Mohanty</a:t>
            </a:r>
            <a:r>
              <a:rPr lang="en-US" altLang="zh-CN" sz="1400" dirty="0"/>
              <a:t> and N. </a:t>
            </a:r>
            <a:r>
              <a:rPr lang="en-US" altLang="zh-CN" sz="1400" dirty="0" err="1"/>
              <a:t>Xu</a:t>
            </a:r>
            <a:r>
              <a:rPr lang="en-US" altLang="zh-CN" sz="1400" dirty="0"/>
              <a:t>: J. Phys. G 36, 064022(2009</a:t>
            </a:r>
            <a:r>
              <a:rPr lang="en-US" altLang="zh-CN" sz="1400" dirty="0" smtClean="0"/>
              <a:t>)]</a:t>
            </a:r>
            <a:endParaRPr lang="en-US" altLang="zh-CN" sz="1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128562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NCQ </a:t>
            </a:r>
            <a:r>
              <a:rPr lang="cs-CZ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Scaling</a:t>
            </a: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Test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9105" y="855979"/>
            <a:ext cx="7561462" cy="3962579"/>
            <a:chOff x="870745" y="957783"/>
            <a:chExt cx="6707831" cy="3962579"/>
          </a:xfrm>
        </p:grpSpPr>
        <p:sp>
          <p:nvSpPr>
            <p:cNvPr id="16" name="AutoShape 2" descr="Dotted grid"/>
            <p:cNvSpPr>
              <a:spLocks noChangeArrowheads="1"/>
            </p:cNvSpPr>
            <p:nvPr/>
          </p:nvSpPr>
          <p:spPr bwMode="auto">
            <a:xfrm>
              <a:off x="870745" y="957783"/>
              <a:ext cx="6707831" cy="3962579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997200" y="1050481"/>
              <a:ext cx="6444000" cy="3816350"/>
              <a:chOff x="997200" y="863083"/>
              <a:chExt cx="6444000" cy="381635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997200" y="863083"/>
                <a:ext cx="6444000" cy="3816350"/>
                <a:chOff x="997200" y="800617"/>
                <a:chExt cx="6444000" cy="3816350"/>
              </a:xfrm>
            </p:grpSpPr>
            <p:pic>
              <p:nvPicPr>
                <p:cNvPr id="14" name="Picture 13" descr="nq_particles.eps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997200" y="800617"/>
                  <a:ext cx="6444000" cy="38163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3883213" y="3733800"/>
                  <a:ext cx="1069787" cy="369332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rmAutofit/>
                </a:bodyPr>
                <a:lstStyle/>
                <a:p>
                  <a:r>
                    <a:rPr lang="en-US" dirty="0" smtClean="0"/>
                    <a:t>Particles</a:t>
                  </a:r>
                  <a:endParaRPr lang="en-US" dirty="0"/>
                </a:p>
              </p:txBody>
            </p:sp>
          </p:grpSp>
          <p:sp>
            <p:nvSpPr>
              <p:cNvPr id="6" name="TextBox 5"/>
              <p:cNvSpPr txBox="1"/>
              <p:nvPr/>
            </p:nvSpPr>
            <p:spPr>
              <a:xfrm>
                <a:off x="5566862" y="3804897"/>
                <a:ext cx="1715150" cy="338554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normAutofit/>
              </a:bodyPr>
              <a:lstStyle/>
              <a:p>
                <a:r>
                  <a:rPr lang="en-US" sz="1600" dirty="0" smtClean="0"/>
                  <a:t>STAR Preliminary</a:t>
                </a:r>
                <a:endParaRPr lang="en-US" sz="1600" dirty="0"/>
              </a:p>
            </p:txBody>
          </p:sp>
        </p:grpSp>
      </p:grpSp>
      <p:pic>
        <p:nvPicPr>
          <p:cNvPr id="11" name="Picture 10" descr="STAR-logo-base-re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9256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1" y="-160078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sz="38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宋体" charset="0"/>
                <a:cs typeface="宋体" charset="0"/>
              </a:rPr>
              <a:t>Disappearance of Charge Separation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宋体" charset="0"/>
                <a:cs typeface="宋体" charset="0"/>
              </a:rPr>
              <a:t>w.r.t</a:t>
            </a:r>
            <a:r>
              <a:rPr lang="en-US" sz="38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宋体" charset="0"/>
                <a:cs typeface="宋体" charset="0"/>
              </a:rPr>
              <a:t>. EP</a:t>
            </a:r>
          </a:p>
        </p:txBody>
      </p:sp>
      <p:sp>
        <p:nvSpPr>
          <p:cNvPr id="40964" name="TextBox 7"/>
          <p:cNvSpPr txBox="1">
            <a:spLocks noChangeArrowheads="1"/>
          </p:cNvSpPr>
          <p:nvPr/>
        </p:nvSpPr>
        <p:spPr bwMode="auto">
          <a:xfrm>
            <a:off x="914978" y="5553675"/>
            <a:ext cx="7467023" cy="12164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600" dirty="0"/>
              <a:t> Motivated by search for local parity violation. Require </a:t>
            </a:r>
            <a:r>
              <a:rPr lang="en-US" sz="1600" dirty="0" err="1"/>
              <a:t>sQGP</a:t>
            </a:r>
            <a:r>
              <a:rPr lang="en-US" sz="1600" dirty="0"/>
              <a:t> formation.</a:t>
            </a:r>
          </a:p>
          <a:p>
            <a:pPr eaLnBrk="1" hangingPunct="1">
              <a:spcAft>
                <a:spcPts val="606"/>
              </a:spcAft>
              <a:buFont typeface="Arial" charset="0"/>
              <a:buChar char="•"/>
            </a:pPr>
            <a:r>
              <a:rPr lang="en-US" sz="1600" dirty="0"/>
              <a:t> The splitting between OS and LS correlations (charge separation) seen </a:t>
            </a:r>
            <a:r>
              <a:rPr lang="en-US" sz="1600" dirty="0" smtClean="0"/>
              <a:t>in top </a:t>
            </a:r>
            <a:r>
              <a:rPr lang="en-US" sz="1600" dirty="0"/>
              <a:t>RHIC energy </a:t>
            </a:r>
            <a:r>
              <a:rPr lang="en-US" sz="1600" dirty="0" err="1"/>
              <a:t>Au+Au</a:t>
            </a:r>
            <a:r>
              <a:rPr lang="en-US" sz="1600" dirty="0"/>
              <a:t> </a:t>
            </a:r>
            <a:r>
              <a:rPr lang="en-US" sz="1600" dirty="0" smtClean="0"/>
              <a:t>collisions.</a:t>
            </a:r>
          </a:p>
          <a:p>
            <a:pPr algn="ctr" eaLnBrk="1" hangingPunct="1">
              <a:spcAft>
                <a:spcPts val="606"/>
              </a:spcAft>
            </a:pP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Charge separation signal disappears at lower energies (≤ 11.5 </a:t>
            </a:r>
            <a:r>
              <a:rPr lang="en-US" sz="2000" dirty="0" err="1" smtClean="0">
                <a:solidFill>
                  <a:srgbClr val="000090"/>
                </a:solidFill>
                <a:latin typeface="+mn-lt"/>
              </a:rPr>
              <a:t>GeV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)! </a:t>
            </a:r>
            <a:endParaRPr lang="en-US" sz="2000" dirty="0">
              <a:solidFill>
                <a:srgbClr val="000090"/>
              </a:solidFill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4504" y="815920"/>
            <a:ext cx="7610638" cy="4170382"/>
            <a:chOff x="824504" y="815920"/>
            <a:chExt cx="7610638" cy="4170382"/>
          </a:xfrm>
        </p:grpSpPr>
        <p:sp>
          <p:nvSpPr>
            <p:cNvPr id="9" name="AutoShape 2" descr="Dotted grid"/>
            <p:cNvSpPr>
              <a:spLocks noChangeArrowheads="1"/>
            </p:cNvSpPr>
            <p:nvPr/>
          </p:nvSpPr>
          <p:spPr bwMode="auto">
            <a:xfrm>
              <a:off x="824504" y="815920"/>
              <a:ext cx="7610638" cy="4170382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graphicFrame>
          <p:nvGraphicFramePr>
            <p:cNvPr id="1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26383111"/>
                </p:ext>
              </p:extLst>
            </p:nvPr>
          </p:nvGraphicFramePr>
          <p:xfrm>
            <a:off x="899183" y="906684"/>
            <a:ext cx="7448456" cy="40205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1" r:id="rId4" imgW="6972904" imgH="3763810" progId="Paint.Picture">
                    <p:embed/>
                  </p:oleObj>
                </mc:Choice>
                <mc:Fallback>
                  <p:oleObj r:id="rId4" imgW="6972904" imgH="3763810" progId="Paint.Picture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9183" y="906684"/>
                          <a:ext cx="7448456" cy="40205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1601350" y="984406"/>
              <a:ext cx="1958470" cy="301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400" b="1">
                  <a:solidFill>
                    <a:schemeClr val="tx2"/>
                  </a:solidFill>
                  <a:latin typeface="Times New Roman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3400" b="1">
                  <a:solidFill>
                    <a:schemeClr val="tx2"/>
                  </a:solidFill>
                  <a:latin typeface="Times New Roman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3400" b="1">
                  <a:solidFill>
                    <a:schemeClr val="tx2"/>
                  </a:solidFill>
                  <a:latin typeface="Times New Roman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3400" b="1">
                  <a:solidFill>
                    <a:schemeClr val="tx2"/>
                  </a:solidFill>
                  <a:latin typeface="Times New Roman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3400" b="1">
                  <a:solidFill>
                    <a:schemeClr val="tx2"/>
                  </a:solidFill>
                  <a:latin typeface="Times New Roman" charset="0"/>
                  <a:ea typeface="宋体" charset="0"/>
                  <a:cs typeface="宋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charset="0"/>
                  <a:ea typeface="宋体" charset="0"/>
                  <a:cs typeface="宋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charset="0"/>
                  <a:ea typeface="宋体" charset="0"/>
                  <a:cs typeface="宋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charset="0"/>
                  <a:ea typeface="宋体" charset="0"/>
                  <a:cs typeface="宋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chemeClr val="tx1"/>
                  </a:solidFill>
                  <a:latin typeface="+mn-lt"/>
                </a:rPr>
                <a:t>ALICE,</a:t>
              </a:r>
              <a:r>
                <a:rPr lang="zh-CN" altLang="en-US" sz="1400" b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1400" b="0" dirty="0">
                  <a:solidFill>
                    <a:schemeClr val="tx1"/>
                  </a:solidFill>
                  <a:latin typeface="+mn-lt"/>
                </a:rPr>
                <a:t>arXiv:1207.0900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14978" y="5069127"/>
            <a:ext cx="7460771" cy="369332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it-IT" b="1" dirty="0" smtClean="0"/>
              <a:t>&lt;cos(φ</a:t>
            </a:r>
            <a:r>
              <a:rPr lang="it-IT" b="1" baseline="-25000" dirty="0" smtClean="0"/>
              <a:t>1</a:t>
            </a:r>
            <a:r>
              <a:rPr lang="it-IT" b="1" dirty="0" smtClean="0"/>
              <a:t> + φ</a:t>
            </a:r>
            <a:r>
              <a:rPr lang="it-IT" b="1" baseline="-25000" dirty="0" smtClean="0"/>
              <a:t>2 </a:t>
            </a:r>
            <a:r>
              <a:rPr lang="it-IT" b="1" dirty="0" smtClean="0"/>
              <a:t>− 2Ψ)&gt; </a:t>
            </a:r>
            <a:r>
              <a:rPr lang="it-IT" b="1" dirty="0"/>
              <a:t>= &lt;</a:t>
            </a:r>
            <a:r>
              <a:rPr lang="it-IT" b="1" dirty="0" smtClean="0"/>
              <a:t>cos(φ</a:t>
            </a:r>
            <a:r>
              <a:rPr lang="it-IT" b="1" baseline="-25000" dirty="0" smtClean="0"/>
              <a:t>1 </a:t>
            </a:r>
            <a:r>
              <a:rPr lang="it-IT" b="1" dirty="0" smtClean="0"/>
              <a:t>– </a:t>
            </a:r>
            <a:r>
              <a:rPr lang="it-IT" b="1" dirty="0" err="1" smtClean="0"/>
              <a:t>Ψ</a:t>
            </a:r>
            <a:r>
              <a:rPr lang="it-IT" b="1" dirty="0" smtClean="0"/>
              <a:t>)cos(φ</a:t>
            </a:r>
            <a:r>
              <a:rPr lang="it-IT" b="1" baseline="-25000" dirty="0" smtClean="0"/>
              <a:t>2 </a:t>
            </a:r>
            <a:r>
              <a:rPr lang="it-IT" b="1" dirty="0" smtClean="0"/>
              <a:t>– </a:t>
            </a:r>
            <a:r>
              <a:rPr lang="it-IT" b="1" dirty="0" err="1" smtClean="0"/>
              <a:t>Ψ</a:t>
            </a:r>
            <a:r>
              <a:rPr lang="it-IT" b="1" dirty="0" smtClean="0"/>
              <a:t>)</a:t>
            </a:r>
            <a:r>
              <a:rPr lang="it-IT" b="1" dirty="0"/>
              <a:t>&gt;</a:t>
            </a:r>
            <a:r>
              <a:rPr lang="it-IT" b="1" dirty="0" smtClean="0"/>
              <a:t> </a:t>
            </a:r>
            <a:r>
              <a:rPr lang="it-IT" b="1" dirty="0"/>
              <a:t>− </a:t>
            </a:r>
            <a:r>
              <a:rPr lang="it-IT" b="1" dirty="0" smtClean="0"/>
              <a:t>&lt;sin(</a:t>
            </a:r>
            <a:r>
              <a:rPr lang="it-IT" b="1" dirty="0"/>
              <a:t>φ</a:t>
            </a:r>
            <a:r>
              <a:rPr lang="it-IT" b="1" baseline="-25000" dirty="0"/>
              <a:t>1 </a:t>
            </a:r>
            <a:r>
              <a:rPr lang="it-IT" b="1" dirty="0" smtClean="0"/>
              <a:t>– </a:t>
            </a:r>
            <a:r>
              <a:rPr lang="it-IT" b="1" dirty="0" err="1" smtClean="0"/>
              <a:t>Ψ</a:t>
            </a:r>
            <a:r>
              <a:rPr lang="it-IT" b="1" dirty="0" smtClean="0"/>
              <a:t>)sin(φ</a:t>
            </a:r>
            <a:r>
              <a:rPr lang="it-IT" b="1" baseline="-25000" dirty="0" smtClean="0"/>
              <a:t>2 </a:t>
            </a:r>
            <a:r>
              <a:rPr lang="it-IT" b="1" dirty="0" smtClean="0"/>
              <a:t>– </a:t>
            </a:r>
            <a:r>
              <a:rPr lang="it-IT" b="1" dirty="0" err="1" smtClean="0"/>
              <a:t>Ψ</a:t>
            </a:r>
            <a:r>
              <a:rPr lang="it-IT" b="1" dirty="0" smtClean="0"/>
              <a:t>)</a:t>
            </a:r>
            <a:r>
              <a:rPr lang="it-IT" b="1" dirty="0"/>
              <a:t>&gt;</a:t>
            </a:r>
            <a:endParaRPr lang="en-US" b="1" dirty="0"/>
          </a:p>
        </p:txBody>
      </p:sp>
      <p:pic>
        <p:nvPicPr>
          <p:cNvPr id="10" name="Picture 9" descr="STAR-logo-base-red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3282" y="5986107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8552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6172200" cy="685800"/>
          </a:xfrm>
          <a:ln w="28575" cmpd="sng">
            <a:noFill/>
          </a:ln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Accessing Phase Diagram</a:t>
            </a:r>
          </a:p>
        </p:txBody>
      </p:sp>
      <p:pic>
        <p:nvPicPr>
          <p:cNvPr id="6" name="Picture 5" descr="PhaseDiagr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752600"/>
            <a:ext cx="5544205" cy="4184639"/>
          </a:xfrm>
          <a:prstGeom prst="rect">
            <a:avLst/>
          </a:prstGeom>
          <a:effectLst>
            <a:glow rad="101600">
              <a:schemeClr val="accent2">
                <a:alpha val="75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228600" y="3143072"/>
            <a:ext cx="1936708" cy="12003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T-</a:t>
            </a:r>
            <a:r>
              <a:rPr lang="en-US" sz="2400" dirty="0" err="1" smtClean="0">
                <a:solidFill>
                  <a:srgbClr val="0000FF"/>
                </a:solidFill>
                <a:latin typeface="Symbol"/>
              </a:rPr>
              <a:t>m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B</a:t>
            </a:r>
            <a:r>
              <a:rPr lang="en-US" sz="2400" dirty="0" smtClean="0">
                <a:solidFill>
                  <a:srgbClr val="0000FF"/>
                </a:solidFill>
              </a:rPr>
              <a:t>:</a:t>
            </a:r>
          </a:p>
          <a:p>
            <a:r>
              <a:rPr lang="en-US" sz="2400" dirty="0" smtClean="0"/>
              <a:t>From spectra </a:t>
            </a:r>
          </a:p>
          <a:p>
            <a:r>
              <a:rPr lang="en-US" sz="2400" dirty="0" smtClean="0"/>
              <a:t>and ratios</a:t>
            </a:r>
            <a:endParaRPr lang="en-US" sz="2400" dirty="0"/>
          </a:p>
        </p:txBody>
      </p:sp>
      <p:sp>
        <p:nvSpPr>
          <p:cNvPr id="8" name="Bent Arrow 7"/>
          <p:cNvSpPr/>
          <p:nvPr/>
        </p:nvSpPr>
        <p:spPr bwMode="auto">
          <a:xfrm>
            <a:off x="762000" y="1828800"/>
            <a:ext cx="1981200" cy="1066800"/>
          </a:xfrm>
          <a:prstGeom prst="bentArrow">
            <a:avLst>
              <a:gd name="adj1" fmla="val 19824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Bent Arrow 8"/>
          <p:cNvSpPr/>
          <p:nvPr/>
        </p:nvSpPr>
        <p:spPr bwMode="auto">
          <a:xfrm flipV="1">
            <a:off x="685800" y="4572000"/>
            <a:ext cx="5410200" cy="1676400"/>
          </a:xfrm>
          <a:prstGeom prst="bentArrow">
            <a:avLst>
              <a:gd name="adj1" fmla="val 15118"/>
              <a:gd name="adj2" fmla="val 16174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 descr="STAR-logo-base-re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98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</a:rPr>
              <a:t>p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K,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Spectra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32195" y="653552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345273" y="882732"/>
            <a:ext cx="6335920" cy="4856656"/>
            <a:chOff x="1249216" y="851492"/>
            <a:chExt cx="6335920" cy="4856656"/>
          </a:xfrm>
        </p:grpSpPr>
        <p:sp>
          <p:nvSpPr>
            <p:cNvPr id="12" name="AutoShape 2" descr="Dotted grid"/>
            <p:cNvSpPr>
              <a:spLocks noChangeArrowheads="1"/>
            </p:cNvSpPr>
            <p:nvPr/>
          </p:nvSpPr>
          <p:spPr bwMode="auto">
            <a:xfrm>
              <a:off x="1249216" y="851492"/>
              <a:ext cx="6335920" cy="4856656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414487" y="903548"/>
              <a:ext cx="5995449" cy="4718326"/>
              <a:chOff x="165287" y="1195056"/>
              <a:chExt cx="5995449" cy="4718326"/>
            </a:xfrm>
          </p:grpSpPr>
          <p:pic>
            <p:nvPicPr>
              <p:cNvPr id="16" name="Picture 16" descr="spectra_bes.gi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494" t="2222" r="6651" b="2222"/>
              <a:stretch>
                <a:fillRect/>
              </a:stretch>
            </p:blipFill>
            <p:spPr bwMode="auto">
              <a:xfrm>
                <a:off x="165287" y="1195056"/>
                <a:ext cx="5995449" cy="4718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2764636" y="2286000"/>
                <a:ext cx="11977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STAR Preliminary</a:t>
                </a:r>
                <a:endParaRPr lang="en-US" sz="1000" dirty="0"/>
              </a:p>
            </p:txBody>
          </p:sp>
        </p:grp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67151" y="5910913"/>
            <a:ext cx="631404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Slopes: </a:t>
            </a:r>
            <a:r>
              <a:rPr lang="en-US" dirty="0" smtClean="0">
                <a:latin typeface="Symbol"/>
              </a:rPr>
              <a:t>p</a:t>
            </a:r>
            <a:r>
              <a:rPr lang="en-US" dirty="0" smtClean="0"/>
              <a:t> &gt; K &gt; p.  Proton spectra:  without feed-down correction</a:t>
            </a:r>
          </a:p>
          <a:p>
            <a:r>
              <a:rPr lang="en-US" dirty="0" err="1" smtClean="0">
                <a:latin typeface="Symbol"/>
              </a:rPr>
              <a:t>p</a:t>
            </a:r>
            <a:r>
              <a:rPr lang="en-US" dirty="0" err="1" smtClean="0"/>
              <a:t>,K,p</a:t>
            </a:r>
            <a:r>
              <a:rPr lang="en-US" dirty="0" smtClean="0"/>
              <a:t> yields within  measured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ranges: 70-80% of total yields</a:t>
            </a:r>
            <a:endParaRPr lang="en-US" dirty="0"/>
          </a:p>
        </p:txBody>
      </p:sp>
      <p:pic>
        <p:nvPicPr>
          <p:cNvPr id="10" name="Picture 9" descr="STAR-logo-base-re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32960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4352" y="3758985"/>
            <a:ext cx="2988181" cy="2924638"/>
            <a:chOff x="135332" y="3748574"/>
            <a:chExt cx="2988181" cy="2924638"/>
          </a:xfrm>
        </p:grpSpPr>
        <p:sp>
          <p:nvSpPr>
            <p:cNvPr id="45" name="AutoShape 2" descr="Dotted grid"/>
            <p:cNvSpPr>
              <a:spLocks noChangeArrowheads="1"/>
            </p:cNvSpPr>
            <p:nvPr/>
          </p:nvSpPr>
          <p:spPr bwMode="auto">
            <a:xfrm>
              <a:off x="135332" y="3748574"/>
              <a:ext cx="2988181" cy="2924638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76972" y="3782974"/>
              <a:ext cx="2912668" cy="2832100"/>
              <a:chOff x="408724" y="3429000"/>
              <a:chExt cx="2639276" cy="283210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408724" y="3429000"/>
                <a:ext cx="2639276" cy="2832100"/>
                <a:chOff x="408724" y="3429000"/>
                <a:chExt cx="2639276" cy="2832100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08724" y="3429000"/>
                  <a:ext cx="2639276" cy="2832100"/>
                </a:xfrm>
                <a:prstGeom prst="rect">
                  <a:avLst/>
                </a:prstGeom>
              </p:spPr>
            </p:pic>
            <p:sp>
              <p:nvSpPr>
                <p:cNvPr id="29" name="Rectangle 28"/>
                <p:cNvSpPr/>
                <p:nvPr/>
              </p:nvSpPr>
              <p:spPr bwMode="auto">
                <a:xfrm>
                  <a:off x="990600" y="5562600"/>
                  <a:ext cx="609600" cy="1524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914400" y="5486400"/>
                <a:ext cx="11977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STAR Preliminary</a:t>
                </a:r>
                <a:endParaRPr lang="en-US" sz="1000" dirty="0"/>
              </a:p>
            </p:txBody>
          </p:sp>
        </p:grpSp>
      </p:grp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580943" y="3765473"/>
            <a:ext cx="2895449" cy="2909184"/>
            <a:chOff x="3372744" y="3767292"/>
            <a:chExt cx="2811116" cy="2824450"/>
          </a:xfrm>
        </p:grpSpPr>
        <p:sp>
          <p:nvSpPr>
            <p:cNvPr id="44" name="AutoShape 2" descr="Dotted grid"/>
            <p:cNvSpPr>
              <a:spLocks noChangeArrowheads="1"/>
            </p:cNvSpPr>
            <p:nvPr/>
          </p:nvSpPr>
          <p:spPr bwMode="auto">
            <a:xfrm>
              <a:off x="3372744" y="3767292"/>
              <a:ext cx="2811116" cy="2824450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3481470" y="3890407"/>
              <a:ext cx="2654300" cy="2679700"/>
              <a:chOff x="3242040" y="3505200"/>
              <a:chExt cx="2654300" cy="2679700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3657600" y="5562600"/>
                <a:ext cx="11977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STAR Preliminary</a:t>
                </a:r>
                <a:endParaRPr lang="en-US" sz="1000" dirty="0"/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42040" y="3505200"/>
                <a:ext cx="2654300" cy="2679700"/>
              </a:xfrm>
              <a:prstGeom prst="rect">
                <a:avLst/>
              </a:prstGeom>
            </p:spPr>
          </p:pic>
        </p:grpSp>
      </p:grp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Strange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Hadron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Spectra</a:t>
            </a:r>
          </a:p>
        </p:txBody>
      </p:sp>
      <p:sp>
        <p:nvSpPr>
          <p:cNvPr id="22534" name="TextBox 10"/>
          <p:cNvSpPr txBox="1">
            <a:spLocks noChangeArrowheads="1"/>
          </p:cNvSpPr>
          <p:nvPr/>
        </p:nvSpPr>
        <p:spPr bwMode="auto">
          <a:xfrm>
            <a:off x="6521450" y="5592763"/>
            <a:ext cx="1857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18610" y="812027"/>
            <a:ext cx="8786152" cy="2807694"/>
            <a:chOff x="218610" y="812027"/>
            <a:chExt cx="8786152" cy="2807694"/>
          </a:xfrm>
        </p:grpSpPr>
        <p:sp>
          <p:nvSpPr>
            <p:cNvPr id="43" name="AutoShape 2" descr="Dotted grid"/>
            <p:cNvSpPr>
              <a:spLocks noChangeArrowheads="1"/>
            </p:cNvSpPr>
            <p:nvPr/>
          </p:nvSpPr>
          <p:spPr bwMode="auto">
            <a:xfrm>
              <a:off x="218610" y="812027"/>
              <a:ext cx="8786152" cy="2807694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67260" y="874527"/>
              <a:ext cx="8382000" cy="2688146"/>
              <a:chOff x="304800" y="895349"/>
              <a:chExt cx="8382000" cy="2688146"/>
            </a:xfrm>
          </p:grpSpPr>
          <p:grpSp>
            <p:nvGrpSpPr>
              <p:cNvPr id="35" name="Group 20"/>
              <p:cNvGrpSpPr>
                <a:grpSpLocks/>
              </p:cNvGrpSpPr>
              <p:nvPr/>
            </p:nvGrpSpPr>
            <p:grpSpPr bwMode="auto">
              <a:xfrm>
                <a:off x="6121400" y="895351"/>
                <a:ext cx="2565400" cy="2686050"/>
                <a:chOff x="5943600" y="1066800"/>
                <a:chExt cx="2717800" cy="2932113"/>
              </a:xfrm>
            </p:grpSpPr>
            <p:pic>
              <p:nvPicPr>
                <p:cNvPr id="36" name="Picture 10"/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5943600" y="1066800"/>
                  <a:ext cx="2717800" cy="29321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7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7086600" y="1138237"/>
                  <a:ext cx="686805" cy="5039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  <a:latin typeface="Symbol" charset="2"/>
                    </a:rPr>
                    <a:t>X</a:t>
                  </a:r>
                  <a:r>
                    <a:rPr lang="en-US" baseline="30000" dirty="0">
                      <a:solidFill>
                        <a:srgbClr val="FF0000"/>
                      </a:solidFill>
                      <a:latin typeface="Symbol" charset="2"/>
                    </a:rPr>
                    <a:t>-</a:t>
                  </a:r>
                </a:p>
              </p:txBody>
            </p:sp>
            <p:sp>
              <p:nvSpPr>
                <p:cNvPr id="38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6239598" y="3083926"/>
                  <a:ext cx="1695681" cy="3023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 err="1"/>
                    <a:t>Au+Au</a:t>
                  </a:r>
                  <a:r>
                    <a:rPr lang="en-US" sz="1200" dirty="0"/>
                    <a:t> 39 GeV</a:t>
                  </a:r>
                </a:p>
              </p:txBody>
            </p:sp>
          </p:grpSp>
          <p:grpSp>
            <p:nvGrpSpPr>
              <p:cNvPr id="24" name="Group 18"/>
              <p:cNvGrpSpPr>
                <a:grpSpLocks/>
              </p:cNvGrpSpPr>
              <p:nvPr/>
            </p:nvGrpSpPr>
            <p:grpSpPr bwMode="auto">
              <a:xfrm>
                <a:off x="304800" y="895350"/>
                <a:ext cx="2895600" cy="2686050"/>
                <a:chOff x="-11404" y="1066800"/>
                <a:chExt cx="2906712" cy="3048000"/>
              </a:xfrm>
            </p:grpSpPr>
            <p:pic>
              <p:nvPicPr>
                <p:cNvPr id="25" name="Picture 8"/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-11404" y="1066800"/>
                  <a:ext cx="2906712" cy="304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6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457200" y="3200400"/>
                  <a:ext cx="1228421" cy="3143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/>
                    <a:t>Au+Au 39 GeV</a:t>
                  </a:r>
                </a:p>
              </p:txBody>
            </p:sp>
            <p:sp>
              <p:nvSpPr>
                <p:cNvPr id="27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1288967" y="1066800"/>
                  <a:ext cx="606425" cy="523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K</a:t>
                  </a:r>
                  <a:r>
                    <a:rPr lang="en-US" baseline="30000" dirty="0">
                      <a:solidFill>
                        <a:srgbClr val="FF0000"/>
                      </a:solidFill>
                    </a:rPr>
                    <a:t>0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s</a:t>
                  </a:r>
                </a:p>
              </p:txBody>
            </p:sp>
          </p:grpSp>
          <p:grpSp>
            <p:nvGrpSpPr>
              <p:cNvPr id="31" name="Group 19"/>
              <p:cNvGrpSpPr>
                <a:grpSpLocks noChangeAspect="1"/>
              </p:cNvGrpSpPr>
              <p:nvPr/>
            </p:nvGrpSpPr>
            <p:grpSpPr bwMode="auto">
              <a:xfrm>
                <a:off x="3133724" y="895349"/>
                <a:ext cx="3051143" cy="2688146"/>
                <a:chOff x="2955925" y="1066800"/>
                <a:chExt cx="2911475" cy="2971800"/>
              </a:xfrm>
            </p:grpSpPr>
            <p:pic>
              <p:nvPicPr>
                <p:cNvPr id="32" name="Picture 9"/>
                <p:cNvPicPr>
                  <a:picLocks noChangeAspect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955925" y="1066800"/>
                  <a:ext cx="2911475" cy="2971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3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4240212" y="1066800"/>
                  <a:ext cx="395288" cy="5256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  <a:latin typeface="Symbol" charset="2"/>
                    </a:rPr>
                    <a:t>L</a:t>
                  </a:r>
                </a:p>
              </p:txBody>
            </p:sp>
            <p:sp>
              <p:nvSpPr>
                <p:cNvPr id="34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3429000" y="3200399"/>
                  <a:ext cx="1228421" cy="3154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/>
                    <a:t>Au+Au 39 GeV</a:t>
                  </a:r>
                </a:p>
              </p:txBody>
            </p:sp>
          </p:grpSp>
        </p:grpSp>
      </p:grpSp>
      <p:sp>
        <p:nvSpPr>
          <p:cNvPr id="39" name="TextBox 22"/>
          <p:cNvSpPr txBox="1">
            <a:spLocks noChangeArrowheads="1"/>
          </p:cNvSpPr>
          <p:nvPr/>
        </p:nvSpPr>
        <p:spPr bwMode="auto">
          <a:xfrm>
            <a:off x="6648150" y="4512823"/>
            <a:ext cx="2436747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latin typeface="Symbol" charset="2"/>
              </a:rPr>
              <a:t>f</a:t>
            </a:r>
            <a:r>
              <a:rPr lang="en-US" dirty="0" smtClean="0"/>
              <a:t>, K</a:t>
            </a:r>
            <a:r>
              <a:rPr lang="en-US" baseline="30000" dirty="0" smtClean="0"/>
              <a:t>0</a:t>
            </a:r>
            <a:r>
              <a:rPr lang="en-US" baseline="-25000" dirty="0" smtClean="0"/>
              <a:t>s</a:t>
            </a:r>
            <a:r>
              <a:rPr lang="en-US" dirty="0" smtClean="0"/>
              <a:t>: Levy </a:t>
            </a:r>
            <a:r>
              <a:rPr lang="en-US" dirty="0"/>
              <a:t>function </a:t>
            </a:r>
            <a:r>
              <a:rPr lang="en-US" dirty="0" smtClean="0"/>
              <a:t>fit</a:t>
            </a:r>
          </a:p>
          <a:p>
            <a:r>
              <a:rPr lang="en-US" dirty="0" smtClean="0">
                <a:latin typeface="Symbol"/>
              </a:rPr>
              <a:t>L, X</a:t>
            </a:r>
            <a:r>
              <a:rPr lang="en-US" dirty="0" smtClean="0"/>
              <a:t> : Boltzmann fit </a:t>
            </a:r>
          </a:p>
          <a:p>
            <a:r>
              <a:rPr lang="en-US" dirty="0" smtClean="0">
                <a:latin typeface="Symbol"/>
              </a:rPr>
              <a:t>L</a:t>
            </a:r>
            <a:r>
              <a:rPr lang="en-US" dirty="0" smtClean="0"/>
              <a:t>: feed-down corrected</a:t>
            </a:r>
            <a:endParaRPr lang="en-US" dirty="0"/>
          </a:p>
        </p:txBody>
      </p:sp>
      <p:pic>
        <p:nvPicPr>
          <p:cNvPr id="42" name="Picture 41" descr="STAR-logo-base-red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6394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51730" y="4172400"/>
            <a:ext cx="3176445" cy="2542132"/>
            <a:chOff x="218610" y="4172400"/>
            <a:chExt cx="3176445" cy="2542132"/>
          </a:xfrm>
        </p:grpSpPr>
        <p:sp>
          <p:nvSpPr>
            <p:cNvPr id="22" name="AutoShape 2" descr="Dotted grid"/>
            <p:cNvSpPr>
              <a:spLocks noChangeArrowheads="1"/>
            </p:cNvSpPr>
            <p:nvPr/>
          </p:nvSpPr>
          <p:spPr bwMode="auto">
            <a:xfrm>
              <a:off x="218610" y="4172400"/>
              <a:ext cx="3176445" cy="2542132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35610" y="4234866"/>
              <a:ext cx="2944935" cy="2433600"/>
              <a:chOff x="335610" y="4172400"/>
              <a:chExt cx="2944935" cy="2433600"/>
            </a:xfrm>
          </p:grpSpPr>
          <p:pic>
            <p:nvPicPr>
              <p:cNvPr id="15" name="Picture 14" descr="chi2_vs_npart_7gev_gce_sce_comp_sabita.gif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6242" b="-12"/>
              <a:stretch/>
            </p:blipFill>
            <p:spPr>
              <a:xfrm>
                <a:off x="335610" y="4172400"/>
                <a:ext cx="2944935" cy="243360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468100" y="4923971"/>
                <a:ext cx="14204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STAR Preliminary</a:t>
                </a:r>
                <a:endParaRPr lang="en-US" sz="1200" b="1" dirty="0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995347" y="834878"/>
            <a:ext cx="7349553" cy="3200400"/>
            <a:chOff x="995347" y="803645"/>
            <a:chExt cx="7349553" cy="3200400"/>
          </a:xfrm>
        </p:grpSpPr>
        <p:sp>
          <p:nvSpPr>
            <p:cNvPr id="16" name="AutoShape 2" descr="Dotted grid"/>
            <p:cNvSpPr>
              <a:spLocks noChangeArrowheads="1"/>
            </p:cNvSpPr>
            <p:nvPr/>
          </p:nvSpPr>
          <p:spPr bwMode="auto">
            <a:xfrm>
              <a:off x="995347" y="803645"/>
              <a:ext cx="7349553" cy="3200400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 dirty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092185" y="949713"/>
              <a:ext cx="7146608" cy="3012687"/>
              <a:chOff x="1092185" y="960124"/>
              <a:chExt cx="7146608" cy="3012687"/>
            </a:xfrm>
          </p:grpSpPr>
          <p:pic>
            <p:nvPicPr>
              <p:cNvPr id="20" name="Picture 19" descr="tch_mub_strange_gce_w_sabita_la_pim_linear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20" t="8372" r="8521" b="1674"/>
              <a:stretch>
                <a:fillRect/>
              </a:stretch>
            </p:blipFill>
            <p:spPr>
              <a:xfrm>
                <a:off x="1092185" y="964155"/>
                <a:ext cx="3551561" cy="3008656"/>
              </a:xfrm>
              <a:prstGeom prst="rect">
                <a:avLst/>
              </a:prstGeom>
            </p:spPr>
          </p:pic>
          <p:pic>
            <p:nvPicPr>
              <p:cNvPr id="21" name="Picture 20" descr="tch_mub_strange_sce_w_sabita_la_pim_linear.gi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20" t="8372" r="7101" b="1674"/>
              <a:stretch>
                <a:fillRect/>
              </a:stretch>
            </p:blipFill>
            <p:spPr>
              <a:xfrm>
                <a:off x="4638894" y="960124"/>
                <a:ext cx="3599899" cy="3002276"/>
              </a:xfrm>
              <a:prstGeom prst="rect">
                <a:avLst/>
              </a:prstGeom>
            </p:spPr>
          </p:pic>
        </p:grpSp>
      </p:grpSp>
      <p:sp>
        <p:nvSpPr>
          <p:cNvPr id="3072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85344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Chemical Freeze-out Parameters</a:t>
            </a:r>
          </a:p>
        </p:txBody>
      </p:sp>
      <p:sp>
        <p:nvSpPr>
          <p:cNvPr id="30728" name="TextBox 12"/>
          <p:cNvSpPr txBox="1">
            <a:spLocks noChangeArrowheads="1"/>
          </p:cNvSpPr>
          <p:nvPr/>
        </p:nvSpPr>
        <p:spPr bwMode="auto">
          <a:xfrm>
            <a:off x="9939338" y="3906838"/>
            <a:ext cx="18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" name="TextBox 6"/>
          <p:cNvSpPr txBox="1">
            <a:spLocks noChangeArrowheads="1"/>
          </p:cNvSpPr>
          <p:nvPr/>
        </p:nvSpPr>
        <p:spPr bwMode="auto">
          <a:xfrm>
            <a:off x="3907440" y="5181773"/>
            <a:ext cx="4820623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²"/>
            </a:pPr>
            <a:r>
              <a:rPr lang="en-US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Centrality </a:t>
            </a:r>
            <a:r>
              <a:rPr lang="en-US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dependence of freeze-out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temperature with baryon </a:t>
            </a:r>
            <a:r>
              <a:rPr lang="en-US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chemical potential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observed </a:t>
            </a:r>
            <a:r>
              <a:rPr lang="en-US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first time at 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lower energies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38600" y="4234866"/>
            <a:ext cx="1905000" cy="584776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THERMUS</a:t>
            </a:r>
            <a:r>
              <a:rPr lang="en-US" sz="16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*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Model:</a:t>
            </a:r>
          </a:p>
          <a:p>
            <a:r>
              <a:rPr lang="en-US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n-US" sz="1600" baseline="-250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ch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</a:t>
            </a:r>
            <a:r>
              <a:rPr lang="en-US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/>
              </a:rPr>
              <a:t>m</a:t>
            </a:r>
            <a:r>
              <a:rPr lang="en-US" sz="1600" baseline="-250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</a:t>
            </a:r>
            <a:endParaRPr lang="en-US" sz="1600" baseline="-25000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53200" y="4234866"/>
            <a:ext cx="1905000" cy="584776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Particles used: </a:t>
            </a:r>
          </a:p>
          <a:p>
            <a:r>
              <a:rPr lang="en-US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/>
              </a:rPr>
              <a:t>p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K, </a:t>
            </a:r>
            <a:r>
              <a:rPr lang="en-US" sz="16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/>
              </a:rPr>
              <a:t> L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K</a:t>
            </a:r>
            <a:r>
              <a:rPr lang="en-US" sz="1600" baseline="30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0</a:t>
            </a:r>
            <a:r>
              <a:rPr lang="en-US" sz="1600" baseline="-25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/>
              </a:rPr>
              <a:t> X</a:t>
            </a:r>
            <a:endParaRPr lang="en-US" sz="16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8" name="Picture 17" descr="STAR-logo-base-red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3831986" y="6344518"/>
            <a:ext cx="5312014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-140400">
              <a:buFont typeface="Wingdings" charset="2"/>
              <a:buChar char=""/>
            </a:pPr>
            <a:r>
              <a:rPr lang="en-US" sz="1400" dirty="0" smtClean="0">
                <a:latin typeface="Calibri" charset="0"/>
              </a:rPr>
              <a:t> </a:t>
            </a:r>
            <a:r>
              <a:rPr lang="en-US" sz="1400" dirty="0">
                <a:latin typeface="Calibri" charset="0"/>
              </a:rPr>
              <a:t>S. Wheaton &amp; </a:t>
            </a:r>
            <a:r>
              <a:rPr lang="en-US" sz="1400" dirty="0" err="1" smtClean="0">
                <a:latin typeface="Calibri" charset="0"/>
              </a:rPr>
              <a:t>J.Cleymans</a:t>
            </a:r>
            <a:r>
              <a:rPr lang="en-US" sz="1400" dirty="0">
                <a:latin typeface="Calibri" charset="0"/>
              </a:rPr>
              <a:t>, </a:t>
            </a:r>
            <a:r>
              <a:rPr lang="en-US" sz="1400" dirty="0" err="1">
                <a:latin typeface="Calibri" charset="0"/>
              </a:rPr>
              <a:t>Comput</a:t>
            </a:r>
            <a:r>
              <a:rPr lang="en-US" sz="1400" dirty="0">
                <a:latin typeface="Calibri" charset="0"/>
              </a:rPr>
              <a:t>. Phys. </a:t>
            </a:r>
            <a:r>
              <a:rPr lang="en-US" sz="1400" dirty="0" err="1">
                <a:latin typeface="Calibri" charset="0"/>
              </a:rPr>
              <a:t>Commun</a:t>
            </a:r>
            <a:r>
              <a:rPr lang="en-US" sz="1400" dirty="0">
                <a:latin typeface="Calibri" charset="0"/>
              </a:rPr>
              <a:t>. 180: </a:t>
            </a:r>
            <a:r>
              <a:rPr lang="en-US" sz="1400" dirty="0" smtClean="0">
                <a:latin typeface="Calibri" charset="0"/>
              </a:rPr>
              <a:t>84, </a:t>
            </a:r>
            <a:r>
              <a:rPr lang="en-US" sz="1400" dirty="0">
                <a:latin typeface="Calibri" charset="0"/>
              </a:rPr>
              <a:t>2009.</a:t>
            </a:r>
          </a:p>
        </p:txBody>
      </p:sp>
    </p:spTree>
    <p:extLst>
      <p:ext uri="{BB962C8B-B14F-4D97-AF65-F5344CB8AC3E}">
        <p14:creationId xmlns:p14="http://schemas.microsoft.com/office/powerpoint/2010/main" val="24652726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249799" y="1066839"/>
            <a:ext cx="6904483" cy="4763109"/>
            <a:chOff x="1249799" y="1066839"/>
            <a:chExt cx="6904483" cy="4763109"/>
          </a:xfrm>
        </p:grpSpPr>
        <p:sp>
          <p:nvSpPr>
            <p:cNvPr id="11" name="AutoShape 2" descr="Dotted grid"/>
            <p:cNvSpPr>
              <a:spLocks noChangeArrowheads="1"/>
            </p:cNvSpPr>
            <p:nvPr/>
          </p:nvSpPr>
          <p:spPr bwMode="auto">
            <a:xfrm>
              <a:off x="1249799" y="1066839"/>
              <a:ext cx="6904483" cy="4763109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pic>
          <p:nvPicPr>
            <p:cNvPr id="5" name="Picture 3" descr="HI_dataset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6604" y="1149352"/>
              <a:ext cx="6422229" cy="4615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2115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Recorded Datasets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43307" y="1339626"/>
            <a:ext cx="7855566" cy="4516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endParaRPr kumimoji="0" lang="en-US" sz="140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STAR-logo-base-re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61857" y="6122276"/>
            <a:ext cx="5923241" cy="369332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Fast DAQ + Electron Based Ion Source + 3D Stochastic cooling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168895" y="1272015"/>
            <a:ext cx="4743187" cy="4044632"/>
            <a:chOff x="4033565" y="918041"/>
            <a:chExt cx="4743187" cy="4044632"/>
          </a:xfrm>
        </p:grpSpPr>
        <p:sp>
          <p:nvSpPr>
            <p:cNvPr id="20" name="AutoShape 2" descr="Dotted grid"/>
            <p:cNvSpPr>
              <a:spLocks noChangeArrowheads="1"/>
            </p:cNvSpPr>
            <p:nvPr/>
          </p:nvSpPr>
          <p:spPr bwMode="auto">
            <a:xfrm>
              <a:off x="4033565" y="918041"/>
              <a:ext cx="4743187" cy="4044632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043527" y="1040657"/>
              <a:ext cx="4605938" cy="3784808"/>
              <a:chOff x="4043527" y="1040657"/>
              <a:chExt cx="4605938" cy="3784808"/>
            </a:xfrm>
          </p:grpSpPr>
          <p:grpSp>
            <p:nvGrpSpPr>
              <p:cNvPr id="3" name="Group 15"/>
              <p:cNvGrpSpPr/>
              <p:nvPr/>
            </p:nvGrpSpPr>
            <p:grpSpPr>
              <a:xfrm>
                <a:off x="4043527" y="1040657"/>
                <a:ext cx="4605938" cy="3784808"/>
                <a:chOff x="4944270" y="975024"/>
                <a:chExt cx="3883940" cy="3213516"/>
              </a:xfrm>
            </p:grpSpPr>
            <p:pic>
              <p:nvPicPr>
                <p:cNvPr id="9" name="Picture 8" descr="tkin_vs_beta_mod_maxpt_nfree.gif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1" t="8317" r="7069" b="1675"/>
                <a:stretch/>
              </p:blipFill>
              <p:spPr>
                <a:xfrm>
                  <a:off x="4944270" y="975024"/>
                  <a:ext cx="3883940" cy="3213516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6857999" y="1295400"/>
                  <a:ext cx="1427099" cy="2613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STAR Preliminary</a:t>
                  </a:r>
                  <a:endParaRPr lang="en-US" sz="1400" b="1" dirty="0"/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5212130" y="2569456"/>
                <a:ext cx="9015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err="1" smtClean="0"/>
                  <a:t>Au+Au</a:t>
                </a:r>
                <a:endParaRPr lang="en-US" sz="1800" dirty="0"/>
              </a:p>
            </p:txBody>
          </p:sp>
        </p:grpSp>
      </p:grpSp>
      <p:sp>
        <p:nvSpPr>
          <p:cNvPr id="3072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85344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Kinetic Freeze-out Parameters</a:t>
            </a:r>
          </a:p>
        </p:txBody>
      </p:sp>
      <p:sp>
        <p:nvSpPr>
          <p:cNvPr id="43" name="TextBox 6"/>
          <p:cNvSpPr txBox="1">
            <a:spLocks noChangeArrowheads="1"/>
          </p:cNvSpPr>
          <p:nvPr/>
        </p:nvSpPr>
        <p:spPr bwMode="auto">
          <a:xfrm>
            <a:off x="609600" y="5709656"/>
            <a:ext cx="792480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²"/>
            </a:pP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Higher kinetic temperature corresponds to lower value of average </a:t>
            </a:r>
          </a:p>
          <a:p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flow velocity and vice-versa</a:t>
            </a:r>
            <a:endParaRPr lang="en-US" sz="20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300" y="1240464"/>
            <a:ext cx="2838314" cy="400110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Blast Wave: </a:t>
            </a:r>
            <a:r>
              <a:rPr lang="en-US" sz="20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n-US" sz="2000" baseline="-250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kin</a:t>
            </a:r>
            <a:r>
              <a:rPr lang="en-US" sz="2000" baseline="-25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and</a:t>
            </a:r>
            <a:r>
              <a:rPr lang="en-US" sz="2000" baseline="-25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&lt;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/>
              </a:rPr>
              <a:t>b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&gt;</a:t>
            </a:r>
            <a:endParaRPr lang="en-US" sz="20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3120" y="1794151"/>
            <a:ext cx="2296931" cy="400110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Particles used: </a:t>
            </a:r>
            <a:r>
              <a:rPr lang="en-US" sz="20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/>
              </a:rPr>
              <a:t>p</a:t>
            </a:r>
            <a:r>
              <a:rPr lang="en-US" sz="2000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,K,p</a:t>
            </a:r>
            <a:endParaRPr lang="en-US" sz="20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3120" y="2469633"/>
            <a:ext cx="3399500" cy="2807694"/>
            <a:chOff x="218610" y="2438400"/>
            <a:chExt cx="3399500" cy="2807694"/>
          </a:xfrm>
        </p:grpSpPr>
        <p:sp>
          <p:nvSpPr>
            <p:cNvPr id="21" name="AutoShape 2" descr="Dotted grid"/>
            <p:cNvSpPr>
              <a:spLocks noChangeArrowheads="1"/>
            </p:cNvSpPr>
            <p:nvPr/>
          </p:nvSpPr>
          <p:spPr bwMode="auto">
            <a:xfrm>
              <a:off x="218610" y="2438400"/>
              <a:ext cx="3399500" cy="2807694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47559" y="2461571"/>
              <a:ext cx="3057641" cy="2714234"/>
              <a:chOff x="447559" y="2365523"/>
              <a:chExt cx="3057641" cy="2714234"/>
            </a:xfrm>
          </p:grpSpPr>
          <p:pic>
            <p:nvPicPr>
              <p:cNvPr id="23" name="Picture 16" descr="bw_fit_spectra_11gev_0005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630" r="7262" b="2969"/>
              <a:stretch>
                <a:fillRect/>
              </a:stretch>
            </p:blipFill>
            <p:spPr bwMode="auto">
              <a:xfrm>
                <a:off x="447559" y="2365523"/>
                <a:ext cx="3057641" cy="2714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828800" y="4267200"/>
                <a:ext cx="1420420" cy="255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STAR Preliminary</a:t>
                </a:r>
                <a:endParaRPr lang="en-US" sz="1000" dirty="0"/>
              </a:p>
            </p:txBody>
          </p:sp>
        </p:grpSp>
      </p:grpSp>
      <p:pic>
        <p:nvPicPr>
          <p:cNvPr id="19" name="Picture 18" descr="STAR-logo-base-red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9026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AutoShape 2" descr="Dotted grid"/>
          <p:cNvSpPr>
            <a:spLocks noChangeArrowheads="1"/>
          </p:cNvSpPr>
          <p:nvPr/>
        </p:nvSpPr>
        <p:spPr bwMode="auto">
          <a:xfrm>
            <a:off x="465724" y="1022795"/>
            <a:ext cx="8390595" cy="5045749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grpSp>
        <p:nvGrpSpPr>
          <p:cNvPr id="6" name="Group 5"/>
          <p:cNvGrpSpPr/>
          <p:nvPr/>
        </p:nvGrpSpPr>
        <p:grpSpPr>
          <a:xfrm>
            <a:off x="491447" y="1116036"/>
            <a:ext cx="8329461" cy="4878000"/>
            <a:chOff x="346539" y="1311886"/>
            <a:chExt cx="8329461" cy="502104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0000" y="1311886"/>
              <a:ext cx="8316000" cy="5021042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 rot="16200000">
              <a:off x="347734" y="1427031"/>
              <a:ext cx="313587" cy="315978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2461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Counts</a:t>
              </a:r>
            </a:p>
          </p:txBody>
        </p:sp>
        <p:sp>
          <p:nvSpPr>
            <p:cNvPr id="9" name="TextBox 1"/>
            <p:cNvSpPr txBox="1"/>
            <p:nvPr/>
          </p:nvSpPr>
          <p:spPr>
            <a:xfrm rot="16200000">
              <a:off x="3035570" y="1427031"/>
              <a:ext cx="313587" cy="315978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2461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Counts</a:t>
              </a:r>
            </a:p>
          </p:txBody>
        </p:sp>
        <p:sp>
          <p:nvSpPr>
            <p:cNvPr id="10" name="TextBox 1"/>
            <p:cNvSpPr txBox="1"/>
            <p:nvPr/>
          </p:nvSpPr>
          <p:spPr>
            <a:xfrm rot="16200000">
              <a:off x="5723406" y="1427031"/>
              <a:ext cx="313587" cy="315978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2461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Counts</a:t>
              </a:r>
            </a:p>
          </p:txBody>
        </p:sp>
        <p:sp>
          <p:nvSpPr>
            <p:cNvPr id="11" name="TextBox 1"/>
            <p:cNvSpPr txBox="1"/>
            <p:nvPr/>
          </p:nvSpPr>
          <p:spPr>
            <a:xfrm rot="16200000">
              <a:off x="3035570" y="3900554"/>
              <a:ext cx="313587" cy="315978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2461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Counts</a:t>
              </a:r>
            </a:p>
          </p:txBody>
        </p:sp>
        <p:sp>
          <p:nvSpPr>
            <p:cNvPr id="12" name="TextBox 1"/>
            <p:cNvSpPr txBox="1"/>
            <p:nvPr/>
          </p:nvSpPr>
          <p:spPr>
            <a:xfrm rot="16200000">
              <a:off x="5723406" y="3900554"/>
              <a:ext cx="313587" cy="315978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2461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Counts</a:t>
              </a:r>
            </a:p>
          </p:txBody>
        </p:sp>
        <p:sp>
          <p:nvSpPr>
            <p:cNvPr id="13" name="TextBox 1"/>
            <p:cNvSpPr txBox="1"/>
            <p:nvPr/>
          </p:nvSpPr>
          <p:spPr>
            <a:xfrm rot="16200000">
              <a:off x="347734" y="3900554"/>
              <a:ext cx="313587" cy="315978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2461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Counts</a:t>
              </a:r>
            </a:p>
          </p:txBody>
        </p:sp>
        <p:sp>
          <p:nvSpPr>
            <p:cNvPr id="15" name="TextBox 1"/>
            <p:cNvSpPr txBox="1"/>
            <p:nvPr/>
          </p:nvSpPr>
          <p:spPr>
            <a:xfrm>
              <a:off x="660797" y="3527226"/>
              <a:ext cx="743793" cy="135586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2.94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2.96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2.98</a:t>
              </a:r>
            </a:p>
          </p:txBody>
        </p:sp>
        <p:sp>
          <p:nvSpPr>
            <p:cNvPr id="16" name="TextBox 1"/>
            <p:cNvSpPr txBox="1"/>
            <p:nvPr/>
          </p:nvSpPr>
          <p:spPr>
            <a:xfrm>
              <a:off x="3348633" y="3527226"/>
              <a:ext cx="743793" cy="135586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2.94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2.96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2.98</a:t>
              </a:r>
            </a:p>
          </p:txBody>
        </p:sp>
        <p:sp>
          <p:nvSpPr>
            <p:cNvPr id="17" name="TextBox 1"/>
            <p:cNvSpPr txBox="1"/>
            <p:nvPr/>
          </p:nvSpPr>
          <p:spPr>
            <a:xfrm>
              <a:off x="2223492" y="6107906"/>
              <a:ext cx="859210" cy="180684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1195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altLang="zh-CN" sz="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inv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(He3+</a:t>
              </a:r>
              <a:r>
                <a:rPr lang="en-US" altLang="zh-CN" sz="8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π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)(GeV)</a:t>
              </a:r>
            </a:p>
          </p:txBody>
        </p:sp>
        <p:sp>
          <p:nvSpPr>
            <p:cNvPr id="18" name="TextBox 1"/>
            <p:cNvSpPr txBox="1"/>
            <p:nvPr/>
          </p:nvSpPr>
          <p:spPr>
            <a:xfrm>
              <a:off x="3348633" y="6000750"/>
              <a:ext cx="743793" cy="135586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2.94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2.96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2.98</a:t>
              </a:r>
            </a:p>
          </p:txBody>
        </p:sp>
        <p:sp>
          <p:nvSpPr>
            <p:cNvPr id="19" name="TextBox 1"/>
            <p:cNvSpPr txBox="1"/>
            <p:nvPr/>
          </p:nvSpPr>
          <p:spPr>
            <a:xfrm>
              <a:off x="4911328" y="6107906"/>
              <a:ext cx="859210" cy="180684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1195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altLang="zh-CN" sz="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inv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(He3+</a:t>
              </a:r>
              <a:r>
                <a:rPr lang="en-US" altLang="zh-CN" sz="8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π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)(GeV)</a:t>
              </a:r>
            </a:p>
          </p:txBody>
        </p:sp>
        <p:sp>
          <p:nvSpPr>
            <p:cNvPr id="20" name="TextBox 1"/>
            <p:cNvSpPr txBox="1"/>
            <p:nvPr/>
          </p:nvSpPr>
          <p:spPr>
            <a:xfrm>
              <a:off x="7599164" y="6107906"/>
              <a:ext cx="859210" cy="180684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1195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altLang="zh-CN" sz="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inv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(He3+</a:t>
              </a:r>
              <a:r>
                <a:rPr lang="en-US" altLang="zh-CN" sz="8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π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)(GeV)</a:t>
              </a:r>
            </a:p>
          </p:txBody>
        </p:sp>
        <p:sp>
          <p:nvSpPr>
            <p:cNvPr id="21" name="TextBox 1"/>
            <p:cNvSpPr txBox="1"/>
            <p:nvPr/>
          </p:nvSpPr>
          <p:spPr>
            <a:xfrm>
              <a:off x="1589485" y="6018609"/>
              <a:ext cx="51296" cy="135586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2" name="TextBox 1"/>
            <p:cNvSpPr txBox="1"/>
            <p:nvPr/>
          </p:nvSpPr>
          <p:spPr>
            <a:xfrm>
              <a:off x="1812726" y="6018609"/>
              <a:ext cx="1308050" cy="309459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  <a:tabLst>
                  <a:tab pos="946513" algn="l"/>
                </a:tabLst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3.02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3.04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3.06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3.08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3.1</a:t>
              </a:r>
            </a:p>
            <a:p>
              <a:pPr>
                <a:lnSpc>
                  <a:spcPts val="562"/>
                </a:lnSpc>
                <a:tabLst>
                  <a:tab pos="946513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</a:p>
          </p:txBody>
        </p:sp>
        <p:sp>
          <p:nvSpPr>
            <p:cNvPr id="23" name="TextBox 1"/>
            <p:cNvSpPr txBox="1"/>
            <p:nvPr/>
          </p:nvSpPr>
          <p:spPr>
            <a:xfrm>
              <a:off x="660797" y="5938242"/>
              <a:ext cx="743793" cy="212167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  <a:p>
              <a:pPr>
                <a:lnSpc>
                  <a:spcPts val="562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2.94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2.96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2.98</a:t>
              </a:r>
            </a:p>
          </p:txBody>
        </p:sp>
        <p:sp>
          <p:nvSpPr>
            <p:cNvPr id="24" name="TextBox 1"/>
            <p:cNvSpPr txBox="1"/>
            <p:nvPr/>
          </p:nvSpPr>
          <p:spPr>
            <a:xfrm>
              <a:off x="607219" y="5161360"/>
              <a:ext cx="102592" cy="694115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60</a:t>
              </a:r>
            </a:p>
            <a:p>
              <a:pPr>
                <a:lnSpc>
                  <a:spcPts val="703"/>
                </a:lnSpc>
              </a:pPr>
              <a:endParaRPr lang="en-US" altLang="zh-CN" dirty="0" smtClean="0"/>
            </a:p>
            <a:p>
              <a:pPr>
                <a:lnSpc>
                  <a:spcPts val="1266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  <a:p>
              <a:pPr>
                <a:lnSpc>
                  <a:spcPts val="703"/>
                </a:lnSpc>
              </a:pPr>
              <a:endParaRPr lang="en-US" altLang="zh-CN" dirty="0" smtClean="0"/>
            </a:p>
            <a:p>
              <a:pPr>
                <a:lnSpc>
                  <a:spcPts val="1336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25" name="TextBox 1"/>
            <p:cNvSpPr txBox="1"/>
            <p:nvPr/>
          </p:nvSpPr>
          <p:spPr>
            <a:xfrm>
              <a:off x="562570" y="4643437"/>
              <a:ext cx="153888" cy="459778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  <a:tabLst>
                  <a:tab pos="44647" algn="l"/>
                </a:tabLst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</a:p>
            <a:p>
              <a:pPr>
                <a:lnSpc>
                  <a:spcPts val="703"/>
                </a:lnSpc>
              </a:pPr>
              <a:endParaRPr lang="en-US" altLang="zh-CN" dirty="0" smtClean="0"/>
            </a:p>
            <a:p>
              <a:pPr>
                <a:lnSpc>
                  <a:spcPts val="1266"/>
                </a:lnSpc>
                <a:tabLst>
                  <a:tab pos="44647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80</a:t>
              </a:r>
            </a:p>
          </p:txBody>
        </p:sp>
        <p:sp>
          <p:nvSpPr>
            <p:cNvPr id="26" name="TextBox 1"/>
            <p:cNvSpPr txBox="1"/>
            <p:nvPr/>
          </p:nvSpPr>
          <p:spPr>
            <a:xfrm>
              <a:off x="562570" y="4125516"/>
              <a:ext cx="153888" cy="441610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140</a:t>
              </a:r>
            </a:p>
            <a:p>
              <a:pPr>
                <a:lnSpc>
                  <a:spcPts val="703"/>
                </a:lnSpc>
              </a:pPr>
              <a:endParaRPr lang="en-US" altLang="zh-CN" dirty="0" smtClean="0"/>
            </a:p>
            <a:p>
              <a:pPr>
                <a:lnSpc>
                  <a:spcPts val="1336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120</a:t>
              </a:r>
            </a:p>
          </p:txBody>
        </p:sp>
        <p:sp>
          <p:nvSpPr>
            <p:cNvPr id="27" name="TextBox 1"/>
            <p:cNvSpPr txBox="1"/>
            <p:nvPr/>
          </p:nvSpPr>
          <p:spPr>
            <a:xfrm>
              <a:off x="562570" y="3866554"/>
              <a:ext cx="153888" cy="135586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160</a:t>
              </a:r>
            </a:p>
          </p:txBody>
        </p:sp>
        <p:sp>
          <p:nvSpPr>
            <p:cNvPr id="28" name="TextBox 1"/>
            <p:cNvSpPr txBox="1"/>
            <p:nvPr/>
          </p:nvSpPr>
          <p:spPr>
            <a:xfrm>
              <a:off x="2196703" y="3991570"/>
              <a:ext cx="782265" cy="448535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03"/>
                </a:lnSpc>
                <a:tabLst>
                  <a:tab pos="258952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Signal</a:t>
              </a:r>
            </a:p>
            <a:p>
              <a:pPr>
                <a:lnSpc>
                  <a:spcPts val="914"/>
                </a:lnSpc>
                <a:tabLst>
                  <a:tab pos="258952" algn="l"/>
                </a:tabLst>
              </a:pPr>
              <a:r>
                <a:rPr lang="en-US" altLang="zh-CN" sz="7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χ</a:t>
              </a:r>
              <a:r>
                <a:rPr lang="en-US" altLang="zh-CN" sz="5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ndf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64.2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34</a:t>
              </a:r>
            </a:p>
            <a:p>
              <a:pPr>
                <a:lnSpc>
                  <a:spcPts val="844"/>
                </a:lnSpc>
                <a:tabLst>
                  <a:tab pos="258952" algn="l"/>
                </a:tabLst>
              </a:pP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Yield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46.43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±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16.34</a:t>
              </a:r>
            </a:p>
            <a:p>
              <a:pPr>
                <a:lnSpc>
                  <a:spcPts val="773"/>
                </a:lnSpc>
                <a:tabLst>
                  <a:tab pos="258952" algn="l"/>
                </a:tabLst>
              </a:pP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Mean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2.991</a:t>
              </a:r>
              <a:r>
                <a:rPr lang="en-US" altLang="zh-CN" sz="7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±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0.001</a:t>
              </a:r>
            </a:p>
          </p:txBody>
        </p:sp>
        <p:sp>
          <p:nvSpPr>
            <p:cNvPr id="29" name="TextBox 1"/>
            <p:cNvSpPr txBox="1"/>
            <p:nvPr/>
          </p:nvSpPr>
          <p:spPr>
            <a:xfrm>
              <a:off x="1009055" y="3991570"/>
              <a:ext cx="885409" cy="125541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03"/>
                </a:lnSpc>
              </a:pP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Run11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27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GeV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minbias</a:t>
              </a:r>
            </a:p>
          </p:txBody>
        </p:sp>
        <p:sp>
          <p:nvSpPr>
            <p:cNvPr id="30" name="TextBox 1"/>
            <p:cNvSpPr txBox="1"/>
            <p:nvPr/>
          </p:nvSpPr>
          <p:spPr>
            <a:xfrm>
              <a:off x="1589485" y="3527226"/>
              <a:ext cx="51296" cy="135586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31" name="TextBox 1"/>
            <p:cNvSpPr txBox="1"/>
            <p:nvPr/>
          </p:nvSpPr>
          <p:spPr>
            <a:xfrm>
              <a:off x="1812726" y="3527227"/>
              <a:ext cx="1308050" cy="309459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  <a:tabLst>
                  <a:tab pos="410751" algn="l"/>
                </a:tabLst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3.02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3.04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3.06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3.08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3.1</a:t>
              </a:r>
            </a:p>
            <a:p>
              <a:pPr>
                <a:lnSpc>
                  <a:spcPts val="1195"/>
                </a:lnSpc>
                <a:tabLst>
                  <a:tab pos="410751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altLang="zh-CN" sz="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inv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(He3+</a:t>
              </a:r>
              <a:r>
                <a:rPr lang="en-US" altLang="zh-CN" sz="8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π</a:t>
              </a:r>
              <a:r>
                <a:rPr lang="en-US" altLang="zh-CN" sz="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)(GeV)</a:t>
              </a:r>
            </a:p>
          </p:txBody>
        </p:sp>
        <p:sp>
          <p:nvSpPr>
            <p:cNvPr id="32" name="TextBox 1"/>
            <p:cNvSpPr txBox="1"/>
            <p:nvPr/>
          </p:nvSpPr>
          <p:spPr>
            <a:xfrm>
              <a:off x="678656" y="3464719"/>
              <a:ext cx="51296" cy="135586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33" name="TextBox 1"/>
            <p:cNvSpPr txBox="1"/>
            <p:nvPr/>
          </p:nvSpPr>
          <p:spPr>
            <a:xfrm>
              <a:off x="625078" y="2732485"/>
              <a:ext cx="102592" cy="669942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60</a:t>
              </a:r>
            </a:p>
            <a:p>
              <a:pPr>
                <a:lnSpc>
                  <a:spcPts val="703"/>
                </a:lnSpc>
              </a:pPr>
              <a:endParaRPr lang="en-US" altLang="zh-CN" dirty="0" smtClean="0"/>
            </a:p>
            <a:p>
              <a:pPr>
                <a:lnSpc>
                  <a:spcPts val="1195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  <a:p>
              <a:pPr>
                <a:lnSpc>
                  <a:spcPts val="703"/>
                </a:lnSpc>
              </a:pPr>
              <a:endParaRPr lang="en-US" altLang="zh-CN" dirty="0" smtClean="0"/>
            </a:p>
            <a:p>
              <a:pPr>
                <a:lnSpc>
                  <a:spcPts val="1195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34" name="TextBox 1"/>
            <p:cNvSpPr txBox="1"/>
            <p:nvPr/>
          </p:nvSpPr>
          <p:spPr>
            <a:xfrm>
              <a:off x="571500" y="2000250"/>
              <a:ext cx="156691" cy="688110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  <a:tabLst>
                  <a:tab pos="53576" algn="l"/>
                </a:tabLst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120</a:t>
              </a:r>
            </a:p>
            <a:p>
              <a:pPr>
                <a:lnSpc>
                  <a:spcPts val="703"/>
                </a:lnSpc>
              </a:pPr>
              <a:endParaRPr lang="en-US" altLang="zh-CN" dirty="0" smtClean="0"/>
            </a:p>
            <a:p>
              <a:pPr>
                <a:lnSpc>
                  <a:spcPts val="1195"/>
                </a:lnSpc>
                <a:tabLst>
                  <a:tab pos="53576" algn="l"/>
                </a:tabLst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</a:p>
            <a:p>
              <a:pPr>
                <a:lnSpc>
                  <a:spcPts val="703"/>
                </a:lnSpc>
              </a:pPr>
              <a:endParaRPr lang="en-US" altLang="zh-CN" dirty="0" smtClean="0"/>
            </a:p>
            <a:p>
              <a:pPr>
                <a:lnSpc>
                  <a:spcPts val="1125"/>
                </a:lnSpc>
                <a:tabLst>
                  <a:tab pos="53576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80</a:t>
              </a:r>
            </a:p>
          </p:txBody>
        </p:sp>
        <p:sp>
          <p:nvSpPr>
            <p:cNvPr id="35" name="TextBox 1"/>
            <p:cNvSpPr txBox="1"/>
            <p:nvPr/>
          </p:nvSpPr>
          <p:spPr>
            <a:xfrm>
              <a:off x="571500" y="1518047"/>
              <a:ext cx="153888" cy="426542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160</a:t>
              </a:r>
            </a:p>
            <a:p>
              <a:pPr>
                <a:lnSpc>
                  <a:spcPts val="703"/>
                </a:lnSpc>
              </a:pPr>
              <a:endParaRPr lang="en-US" altLang="zh-CN" dirty="0" smtClean="0"/>
            </a:p>
            <a:p>
              <a:pPr>
                <a:lnSpc>
                  <a:spcPts val="1195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140</a:t>
              </a:r>
            </a:p>
          </p:txBody>
        </p:sp>
        <p:sp>
          <p:nvSpPr>
            <p:cNvPr id="36" name="TextBox 1"/>
            <p:cNvSpPr txBox="1"/>
            <p:nvPr/>
          </p:nvSpPr>
          <p:spPr>
            <a:xfrm>
              <a:off x="2196703" y="1518047"/>
              <a:ext cx="782265" cy="448535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03"/>
                </a:lnSpc>
                <a:tabLst>
                  <a:tab pos="258952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Signal</a:t>
              </a:r>
            </a:p>
            <a:p>
              <a:pPr>
                <a:lnSpc>
                  <a:spcPts val="914"/>
                </a:lnSpc>
                <a:tabLst>
                  <a:tab pos="258952" algn="l"/>
                </a:tabLst>
              </a:pPr>
              <a:r>
                <a:rPr lang="en-US" altLang="zh-CN" sz="7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χ</a:t>
              </a:r>
              <a:r>
                <a:rPr lang="en-US" altLang="zh-CN" sz="5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ndf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25.8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32</a:t>
              </a:r>
            </a:p>
            <a:p>
              <a:pPr>
                <a:lnSpc>
                  <a:spcPts val="844"/>
                </a:lnSpc>
                <a:tabLst>
                  <a:tab pos="258952" algn="l"/>
                </a:tabLst>
              </a:pP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Yield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45.57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±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17.35</a:t>
              </a:r>
            </a:p>
            <a:p>
              <a:pPr>
                <a:lnSpc>
                  <a:spcPts val="773"/>
                </a:lnSpc>
                <a:tabLst>
                  <a:tab pos="258952" algn="l"/>
                </a:tabLst>
              </a:pP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Mean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2.991</a:t>
              </a:r>
              <a:r>
                <a:rPr lang="en-US" altLang="zh-CN" sz="7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±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0.001</a:t>
              </a:r>
            </a:p>
          </p:txBody>
        </p:sp>
        <p:sp>
          <p:nvSpPr>
            <p:cNvPr id="37" name="TextBox 1"/>
            <p:cNvSpPr txBox="1"/>
            <p:nvPr/>
          </p:nvSpPr>
          <p:spPr>
            <a:xfrm>
              <a:off x="1000125" y="1518047"/>
              <a:ext cx="912804" cy="125541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03"/>
                </a:lnSpc>
              </a:pP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Run10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7.7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GeV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minbias</a:t>
              </a:r>
            </a:p>
          </p:txBody>
        </p:sp>
        <p:sp>
          <p:nvSpPr>
            <p:cNvPr id="38" name="TextBox 1"/>
            <p:cNvSpPr txBox="1"/>
            <p:nvPr/>
          </p:nvSpPr>
          <p:spPr>
            <a:xfrm>
              <a:off x="4277321" y="6000750"/>
              <a:ext cx="51296" cy="135586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39" name="TextBox 1"/>
            <p:cNvSpPr txBox="1"/>
            <p:nvPr/>
          </p:nvSpPr>
          <p:spPr>
            <a:xfrm>
              <a:off x="4500562" y="6000750"/>
              <a:ext cx="1308050" cy="309459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  <a:tabLst>
                  <a:tab pos="946513" algn="l"/>
                </a:tabLst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3.02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3.04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3.06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3.08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3.1</a:t>
              </a:r>
            </a:p>
            <a:p>
              <a:pPr>
                <a:lnSpc>
                  <a:spcPts val="633"/>
                </a:lnSpc>
                <a:tabLst>
                  <a:tab pos="946513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</a:p>
          </p:txBody>
        </p:sp>
        <p:sp>
          <p:nvSpPr>
            <p:cNvPr id="40" name="TextBox 1"/>
            <p:cNvSpPr txBox="1"/>
            <p:nvPr/>
          </p:nvSpPr>
          <p:spPr>
            <a:xfrm>
              <a:off x="3366492" y="5938242"/>
              <a:ext cx="51296" cy="135586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41" name="TextBox 1"/>
            <p:cNvSpPr txBox="1"/>
            <p:nvPr/>
          </p:nvSpPr>
          <p:spPr>
            <a:xfrm>
              <a:off x="3259336" y="5072063"/>
              <a:ext cx="156691" cy="834517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  <a:tabLst>
                  <a:tab pos="53576" algn="l"/>
                </a:tabLst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</a:p>
            <a:p>
              <a:pPr>
                <a:lnSpc>
                  <a:spcPts val="1336"/>
                </a:lnSpc>
                <a:tabLst>
                  <a:tab pos="53576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80</a:t>
              </a:r>
            </a:p>
            <a:p>
              <a:pPr>
                <a:lnSpc>
                  <a:spcPts val="1336"/>
                </a:lnSpc>
                <a:tabLst>
                  <a:tab pos="53576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60</a:t>
              </a:r>
            </a:p>
            <a:p>
              <a:pPr>
                <a:lnSpc>
                  <a:spcPts val="1336"/>
                </a:lnSpc>
                <a:tabLst>
                  <a:tab pos="53576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  <a:p>
              <a:pPr>
                <a:lnSpc>
                  <a:spcPts val="1336"/>
                </a:lnSpc>
                <a:tabLst>
                  <a:tab pos="53576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42" name="TextBox 1"/>
            <p:cNvSpPr txBox="1"/>
            <p:nvPr/>
          </p:nvSpPr>
          <p:spPr>
            <a:xfrm>
              <a:off x="3259336" y="4554141"/>
              <a:ext cx="153888" cy="466211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160</a:t>
              </a:r>
            </a:p>
            <a:p>
              <a:pPr>
                <a:lnSpc>
                  <a:spcPts val="1336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140</a:t>
              </a:r>
            </a:p>
            <a:p>
              <a:pPr>
                <a:lnSpc>
                  <a:spcPts val="1336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120</a:t>
              </a:r>
            </a:p>
          </p:txBody>
        </p:sp>
        <p:sp>
          <p:nvSpPr>
            <p:cNvPr id="43" name="TextBox 1"/>
            <p:cNvSpPr txBox="1"/>
            <p:nvPr/>
          </p:nvSpPr>
          <p:spPr>
            <a:xfrm>
              <a:off x="3259336" y="4036219"/>
              <a:ext cx="153888" cy="466211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220</a:t>
              </a:r>
            </a:p>
            <a:p>
              <a:pPr>
                <a:lnSpc>
                  <a:spcPts val="1336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200</a:t>
              </a:r>
            </a:p>
            <a:p>
              <a:pPr>
                <a:lnSpc>
                  <a:spcPts val="1336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180</a:t>
              </a:r>
            </a:p>
          </p:txBody>
        </p:sp>
        <p:sp>
          <p:nvSpPr>
            <p:cNvPr id="44" name="TextBox 1"/>
            <p:cNvSpPr txBox="1"/>
            <p:nvPr/>
          </p:nvSpPr>
          <p:spPr>
            <a:xfrm>
              <a:off x="3259336" y="3866554"/>
              <a:ext cx="153888" cy="135586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240</a:t>
              </a:r>
            </a:p>
          </p:txBody>
        </p:sp>
        <p:sp>
          <p:nvSpPr>
            <p:cNvPr id="45" name="TextBox 1"/>
            <p:cNvSpPr txBox="1"/>
            <p:nvPr/>
          </p:nvSpPr>
          <p:spPr>
            <a:xfrm>
              <a:off x="4884539" y="3991570"/>
              <a:ext cx="782265" cy="448535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03"/>
                </a:lnSpc>
                <a:tabLst>
                  <a:tab pos="258952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Signal</a:t>
              </a:r>
            </a:p>
            <a:p>
              <a:pPr>
                <a:lnSpc>
                  <a:spcPts val="914"/>
                </a:lnSpc>
                <a:tabLst>
                  <a:tab pos="258952" algn="l"/>
                </a:tabLst>
              </a:pPr>
              <a:r>
                <a:rPr lang="en-US" altLang="zh-CN" sz="7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χ</a:t>
              </a:r>
              <a:r>
                <a:rPr lang="en-US" altLang="zh-CN" sz="5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ndf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41.1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32</a:t>
              </a:r>
            </a:p>
            <a:p>
              <a:pPr>
                <a:lnSpc>
                  <a:spcPts val="844"/>
                </a:lnSpc>
                <a:tabLst>
                  <a:tab pos="258952" algn="l"/>
                </a:tabLst>
              </a:pP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Yield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88.12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±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20.98</a:t>
              </a:r>
            </a:p>
            <a:p>
              <a:pPr>
                <a:lnSpc>
                  <a:spcPts val="773"/>
                </a:lnSpc>
                <a:tabLst>
                  <a:tab pos="258952" algn="l"/>
                </a:tabLst>
              </a:pP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Mean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2.992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±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0.002</a:t>
              </a:r>
            </a:p>
          </p:txBody>
        </p:sp>
        <p:sp>
          <p:nvSpPr>
            <p:cNvPr id="46" name="TextBox 1"/>
            <p:cNvSpPr txBox="1"/>
            <p:nvPr/>
          </p:nvSpPr>
          <p:spPr>
            <a:xfrm>
              <a:off x="3696891" y="3991570"/>
              <a:ext cx="897682" cy="125541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03"/>
                </a:lnSpc>
              </a:pP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Run10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39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GeV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minbias</a:t>
              </a:r>
            </a:p>
          </p:txBody>
        </p:sp>
        <p:sp>
          <p:nvSpPr>
            <p:cNvPr id="47" name="TextBox 1"/>
            <p:cNvSpPr txBox="1"/>
            <p:nvPr/>
          </p:nvSpPr>
          <p:spPr>
            <a:xfrm>
              <a:off x="4277321" y="3527226"/>
              <a:ext cx="51296" cy="135586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48" name="TextBox 1"/>
            <p:cNvSpPr txBox="1"/>
            <p:nvPr/>
          </p:nvSpPr>
          <p:spPr>
            <a:xfrm>
              <a:off x="4500562" y="3527227"/>
              <a:ext cx="1308050" cy="309459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  <a:tabLst>
                  <a:tab pos="410751" algn="l"/>
                </a:tabLst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3.02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3.04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3.06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3.08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3.1</a:t>
              </a:r>
            </a:p>
            <a:p>
              <a:pPr>
                <a:lnSpc>
                  <a:spcPts val="1195"/>
                </a:lnSpc>
                <a:tabLst>
                  <a:tab pos="410751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altLang="zh-CN" sz="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inv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(He3+</a:t>
              </a:r>
              <a:r>
                <a:rPr lang="en-US" altLang="zh-CN" sz="8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π</a:t>
              </a:r>
              <a:r>
                <a:rPr lang="en-US" altLang="zh-CN" sz="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)(GeV)</a:t>
              </a:r>
            </a:p>
          </p:txBody>
        </p:sp>
        <p:sp>
          <p:nvSpPr>
            <p:cNvPr id="49" name="TextBox 1"/>
            <p:cNvSpPr txBox="1"/>
            <p:nvPr/>
          </p:nvSpPr>
          <p:spPr>
            <a:xfrm>
              <a:off x="3366492" y="3464719"/>
              <a:ext cx="51296" cy="135586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50" name="TextBox 1"/>
            <p:cNvSpPr txBox="1"/>
            <p:nvPr/>
          </p:nvSpPr>
          <p:spPr>
            <a:xfrm>
              <a:off x="3312914" y="2732485"/>
              <a:ext cx="102592" cy="669942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60</a:t>
              </a:r>
            </a:p>
            <a:p>
              <a:pPr>
                <a:lnSpc>
                  <a:spcPts val="703"/>
                </a:lnSpc>
              </a:pPr>
              <a:endParaRPr lang="en-US" altLang="zh-CN" dirty="0" smtClean="0"/>
            </a:p>
            <a:p>
              <a:pPr>
                <a:lnSpc>
                  <a:spcPts val="1195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  <a:p>
              <a:pPr>
                <a:lnSpc>
                  <a:spcPts val="703"/>
                </a:lnSpc>
              </a:pPr>
              <a:endParaRPr lang="en-US" altLang="zh-CN" dirty="0" smtClean="0"/>
            </a:p>
            <a:p>
              <a:pPr>
                <a:lnSpc>
                  <a:spcPts val="1195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51" name="TextBox 1"/>
            <p:cNvSpPr txBox="1"/>
            <p:nvPr/>
          </p:nvSpPr>
          <p:spPr>
            <a:xfrm>
              <a:off x="3259336" y="2000250"/>
              <a:ext cx="156691" cy="688110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  <a:tabLst>
                  <a:tab pos="53576" algn="l"/>
                </a:tabLst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120</a:t>
              </a:r>
            </a:p>
            <a:p>
              <a:pPr>
                <a:lnSpc>
                  <a:spcPts val="703"/>
                </a:lnSpc>
              </a:pPr>
              <a:endParaRPr lang="en-US" altLang="zh-CN" dirty="0" smtClean="0"/>
            </a:p>
            <a:p>
              <a:pPr>
                <a:lnSpc>
                  <a:spcPts val="1195"/>
                </a:lnSpc>
                <a:tabLst>
                  <a:tab pos="53576" algn="l"/>
                </a:tabLst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</a:p>
            <a:p>
              <a:pPr>
                <a:lnSpc>
                  <a:spcPts val="703"/>
                </a:lnSpc>
              </a:pPr>
              <a:endParaRPr lang="en-US" altLang="zh-CN" dirty="0" smtClean="0"/>
            </a:p>
            <a:p>
              <a:pPr>
                <a:lnSpc>
                  <a:spcPts val="1125"/>
                </a:lnSpc>
                <a:tabLst>
                  <a:tab pos="53576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80</a:t>
              </a:r>
            </a:p>
          </p:txBody>
        </p:sp>
        <p:sp>
          <p:nvSpPr>
            <p:cNvPr id="52" name="TextBox 1"/>
            <p:cNvSpPr txBox="1"/>
            <p:nvPr/>
          </p:nvSpPr>
          <p:spPr>
            <a:xfrm>
              <a:off x="3259336" y="1518047"/>
              <a:ext cx="153888" cy="426542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160</a:t>
              </a:r>
            </a:p>
            <a:p>
              <a:pPr>
                <a:lnSpc>
                  <a:spcPts val="703"/>
                </a:lnSpc>
              </a:pPr>
              <a:endParaRPr lang="en-US" altLang="zh-CN" dirty="0" smtClean="0"/>
            </a:p>
            <a:p>
              <a:pPr>
                <a:lnSpc>
                  <a:spcPts val="1195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140</a:t>
              </a:r>
            </a:p>
          </p:txBody>
        </p:sp>
        <p:sp>
          <p:nvSpPr>
            <p:cNvPr id="53" name="TextBox 1"/>
            <p:cNvSpPr txBox="1"/>
            <p:nvPr/>
          </p:nvSpPr>
          <p:spPr>
            <a:xfrm>
              <a:off x="4884539" y="1518047"/>
              <a:ext cx="782265" cy="448535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03"/>
                </a:lnSpc>
                <a:tabLst>
                  <a:tab pos="258952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Signal</a:t>
              </a:r>
            </a:p>
            <a:p>
              <a:pPr>
                <a:lnSpc>
                  <a:spcPts val="914"/>
                </a:lnSpc>
                <a:tabLst>
                  <a:tab pos="258952" algn="l"/>
                </a:tabLst>
              </a:pPr>
              <a:r>
                <a:rPr lang="en-US" altLang="zh-CN" sz="7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χ</a:t>
              </a:r>
              <a:r>
                <a:rPr lang="en-US" altLang="zh-CN" sz="5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ndf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28.5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32</a:t>
              </a:r>
            </a:p>
            <a:p>
              <a:pPr>
                <a:lnSpc>
                  <a:spcPts val="844"/>
                </a:lnSpc>
                <a:tabLst>
                  <a:tab pos="258952" algn="l"/>
                </a:tabLst>
              </a:pP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Yield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41.18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±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17.29</a:t>
              </a:r>
            </a:p>
            <a:p>
              <a:pPr>
                <a:lnSpc>
                  <a:spcPts val="773"/>
                </a:lnSpc>
                <a:tabLst>
                  <a:tab pos="258952" algn="l"/>
                </a:tabLst>
              </a:pP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Mean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2.991</a:t>
              </a:r>
              <a:r>
                <a:rPr lang="en-US" altLang="zh-CN" sz="7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±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0.001</a:t>
              </a:r>
            </a:p>
          </p:txBody>
        </p:sp>
        <p:sp>
          <p:nvSpPr>
            <p:cNvPr id="54" name="TextBox 1"/>
            <p:cNvSpPr txBox="1"/>
            <p:nvPr/>
          </p:nvSpPr>
          <p:spPr>
            <a:xfrm>
              <a:off x="3670102" y="1518047"/>
              <a:ext cx="961802" cy="125541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03"/>
                </a:lnSpc>
              </a:pP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Run10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11.5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GeV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minbias</a:t>
              </a:r>
            </a:p>
          </p:txBody>
        </p:sp>
        <p:sp>
          <p:nvSpPr>
            <p:cNvPr id="55" name="TextBox 1"/>
            <p:cNvSpPr txBox="1"/>
            <p:nvPr/>
          </p:nvSpPr>
          <p:spPr>
            <a:xfrm>
              <a:off x="6965156" y="6018609"/>
              <a:ext cx="51296" cy="135586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56" name="TextBox 1"/>
            <p:cNvSpPr txBox="1"/>
            <p:nvPr/>
          </p:nvSpPr>
          <p:spPr>
            <a:xfrm>
              <a:off x="7188398" y="6018609"/>
              <a:ext cx="1308050" cy="309459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  <a:tabLst>
                  <a:tab pos="946513" algn="l"/>
                </a:tabLst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3.02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3.04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3.06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3.08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3.1</a:t>
              </a:r>
            </a:p>
            <a:p>
              <a:pPr>
                <a:lnSpc>
                  <a:spcPts val="562"/>
                </a:lnSpc>
                <a:tabLst>
                  <a:tab pos="946513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</a:p>
          </p:txBody>
        </p:sp>
        <p:sp>
          <p:nvSpPr>
            <p:cNvPr id="57" name="TextBox 1"/>
            <p:cNvSpPr txBox="1"/>
            <p:nvPr/>
          </p:nvSpPr>
          <p:spPr>
            <a:xfrm>
              <a:off x="6036469" y="5938242"/>
              <a:ext cx="743793" cy="212167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  <a:p>
              <a:pPr>
                <a:lnSpc>
                  <a:spcPts val="562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2.94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2.96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2.98</a:t>
              </a:r>
            </a:p>
          </p:txBody>
        </p:sp>
        <p:sp>
          <p:nvSpPr>
            <p:cNvPr id="58" name="TextBox 1"/>
            <p:cNvSpPr txBox="1"/>
            <p:nvPr/>
          </p:nvSpPr>
          <p:spPr>
            <a:xfrm>
              <a:off x="5938242" y="5107781"/>
              <a:ext cx="153888" cy="625015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  <a:tabLst>
                  <a:tab pos="44647" algn="l"/>
                </a:tabLst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</a:p>
            <a:p>
              <a:pPr>
                <a:lnSpc>
                  <a:spcPts val="703"/>
                </a:lnSpc>
              </a:pPr>
              <a:endParaRPr lang="en-US" altLang="zh-CN" dirty="0" smtClean="0"/>
            </a:p>
            <a:p>
              <a:pPr>
                <a:lnSpc>
                  <a:spcPts val="703"/>
                </a:lnSpc>
              </a:pPr>
              <a:endParaRPr lang="en-US" altLang="zh-CN" dirty="0" smtClean="0"/>
            </a:p>
            <a:p>
              <a:pPr>
                <a:lnSpc>
                  <a:spcPts val="703"/>
                </a:lnSpc>
              </a:pPr>
              <a:endParaRPr lang="en-US" altLang="zh-CN" dirty="0" smtClean="0"/>
            </a:p>
            <a:p>
              <a:pPr>
                <a:lnSpc>
                  <a:spcPts val="1125"/>
                </a:lnSpc>
                <a:tabLst>
                  <a:tab pos="44647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</a:p>
          </p:txBody>
        </p:sp>
        <p:sp>
          <p:nvSpPr>
            <p:cNvPr id="59" name="TextBox 1"/>
            <p:cNvSpPr txBox="1"/>
            <p:nvPr/>
          </p:nvSpPr>
          <p:spPr>
            <a:xfrm>
              <a:off x="5938242" y="4697015"/>
              <a:ext cx="153888" cy="135586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150</a:t>
              </a:r>
            </a:p>
          </p:txBody>
        </p:sp>
        <p:sp>
          <p:nvSpPr>
            <p:cNvPr id="60" name="TextBox 1"/>
            <p:cNvSpPr txBox="1"/>
            <p:nvPr/>
          </p:nvSpPr>
          <p:spPr>
            <a:xfrm>
              <a:off x="5938242" y="4277320"/>
              <a:ext cx="153888" cy="135586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200</a:t>
              </a:r>
            </a:p>
          </p:txBody>
        </p:sp>
        <p:sp>
          <p:nvSpPr>
            <p:cNvPr id="61" name="TextBox 1"/>
            <p:cNvSpPr txBox="1"/>
            <p:nvPr/>
          </p:nvSpPr>
          <p:spPr>
            <a:xfrm>
              <a:off x="5938242" y="3866554"/>
              <a:ext cx="153888" cy="135586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250</a:t>
              </a:r>
            </a:p>
          </p:txBody>
        </p:sp>
        <p:sp>
          <p:nvSpPr>
            <p:cNvPr id="62" name="TextBox 1"/>
            <p:cNvSpPr txBox="1"/>
            <p:nvPr/>
          </p:nvSpPr>
          <p:spPr>
            <a:xfrm>
              <a:off x="7572375" y="3991570"/>
              <a:ext cx="782265" cy="448535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03"/>
                </a:lnSpc>
                <a:tabLst>
                  <a:tab pos="258952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Signal</a:t>
              </a:r>
            </a:p>
            <a:p>
              <a:pPr>
                <a:lnSpc>
                  <a:spcPts val="914"/>
                </a:lnSpc>
                <a:tabLst>
                  <a:tab pos="258952" algn="l"/>
                </a:tabLst>
              </a:pPr>
              <a:r>
                <a:rPr lang="en-US" altLang="zh-CN" sz="7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χ</a:t>
              </a:r>
              <a:r>
                <a:rPr lang="en-US" altLang="zh-CN" sz="5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ndf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75.3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34</a:t>
              </a:r>
            </a:p>
            <a:p>
              <a:pPr>
                <a:lnSpc>
                  <a:spcPts val="844"/>
                </a:lnSpc>
                <a:tabLst>
                  <a:tab pos="258952" algn="l"/>
                </a:tabLst>
              </a:pP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Yield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82.91</a:t>
              </a:r>
              <a:r>
                <a:rPr lang="en-US" altLang="zh-CN" sz="7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±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20.32</a:t>
              </a:r>
            </a:p>
            <a:p>
              <a:pPr>
                <a:lnSpc>
                  <a:spcPts val="773"/>
                </a:lnSpc>
                <a:tabLst>
                  <a:tab pos="258952" algn="l"/>
                </a:tabLst>
              </a:pP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Mean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2.991</a:t>
              </a:r>
              <a:r>
                <a:rPr lang="en-US" altLang="zh-CN" sz="7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±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0.000</a:t>
              </a:r>
            </a:p>
          </p:txBody>
        </p:sp>
        <p:sp>
          <p:nvSpPr>
            <p:cNvPr id="63" name="TextBox 1"/>
            <p:cNvSpPr txBox="1"/>
            <p:nvPr/>
          </p:nvSpPr>
          <p:spPr>
            <a:xfrm>
              <a:off x="6366867" y="3991570"/>
              <a:ext cx="936154" cy="125541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03"/>
                </a:lnSpc>
              </a:pP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Run10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200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GeV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minbias</a:t>
              </a:r>
            </a:p>
          </p:txBody>
        </p:sp>
        <p:sp>
          <p:nvSpPr>
            <p:cNvPr id="64" name="TextBox 1"/>
            <p:cNvSpPr txBox="1"/>
            <p:nvPr/>
          </p:nvSpPr>
          <p:spPr>
            <a:xfrm>
              <a:off x="6965156" y="3545086"/>
              <a:ext cx="51296" cy="135586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65" name="TextBox 1"/>
            <p:cNvSpPr txBox="1"/>
            <p:nvPr/>
          </p:nvSpPr>
          <p:spPr>
            <a:xfrm>
              <a:off x="7188398" y="3545086"/>
              <a:ext cx="1308050" cy="309459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  <a:tabLst>
                  <a:tab pos="410751" algn="l"/>
                </a:tabLst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3.02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3.04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3.06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3.08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3.1</a:t>
              </a:r>
            </a:p>
            <a:p>
              <a:pPr>
                <a:lnSpc>
                  <a:spcPts val="1125"/>
                </a:lnSpc>
                <a:tabLst>
                  <a:tab pos="410751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altLang="zh-CN" sz="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inv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(He3+</a:t>
              </a:r>
              <a:r>
                <a:rPr lang="en-US" altLang="zh-CN" sz="8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π</a:t>
              </a:r>
              <a:r>
                <a:rPr lang="en-US" altLang="zh-CN" sz="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)(GeV)</a:t>
              </a:r>
            </a:p>
          </p:txBody>
        </p:sp>
        <p:sp>
          <p:nvSpPr>
            <p:cNvPr id="66" name="TextBox 1"/>
            <p:cNvSpPr txBox="1"/>
            <p:nvPr/>
          </p:nvSpPr>
          <p:spPr>
            <a:xfrm>
              <a:off x="6036469" y="3464719"/>
              <a:ext cx="743793" cy="212167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  <a:p>
              <a:pPr>
                <a:lnSpc>
                  <a:spcPts val="562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2.94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2.96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2.98</a:t>
              </a:r>
            </a:p>
          </p:txBody>
        </p:sp>
        <p:sp>
          <p:nvSpPr>
            <p:cNvPr id="67" name="TextBox 1"/>
            <p:cNvSpPr txBox="1"/>
            <p:nvPr/>
          </p:nvSpPr>
          <p:spPr>
            <a:xfrm>
              <a:off x="5982890" y="2777133"/>
              <a:ext cx="102592" cy="524283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  <a:p>
              <a:pPr>
                <a:lnSpc>
                  <a:spcPts val="703"/>
                </a:lnSpc>
              </a:pPr>
              <a:endParaRPr lang="en-US" altLang="zh-CN" dirty="0" smtClean="0"/>
            </a:p>
            <a:p>
              <a:pPr>
                <a:lnSpc>
                  <a:spcPts val="703"/>
                </a:lnSpc>
              </a:pPr>
              <a:endParaRPr lang="en-US" altLang="zh-CN" dirty="0" smtClean="0"/>
            </a:p>
            <a:p>
              <a:pPr>
                <a:lnSpc>
                  <a:spcPts val="1266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68" name="TextBox 1"/>
            <p:cNvSpPr txBox="1"/>
            <p:nvPr/>
          </p:nvSpPr>
          <p:spPr>
            <a:xfrm>
              <a:off x="5982890" y="2080617"/>
              <a:ext cx="102592" cy="524283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80</a:t>
              </a:r>
            </a:p>
            <a:p>
              <a:pPr>
                <a:lnSpc>
                  <a:spcPts val="703"/>
                </a:lnSpc>
              </a:pPr>
              <a:endParaRPr lang="en-US" altLang="zh-CN" dirty="0" smtClean="0"/>
            </a:p>
            <a:p>
              <a:pPr>
                <a:lnSpc>
                  <a:spcPts val="703"/>
                </a:lnSpc>
              </a:pPr>
              <a:endParaRPr lang="en-US" altLang="zh-CN" dirty="0" smtClean="0"/>
            </a:p>
            <a:p>
              <a:pPr>
                <a:lnSpc>
                  <a:spcPts val="1266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60</a:t>
              </a:r>
            </a:p>
          </p:txBody>
        </p:sp>
        <p:sp>
          <p:nvSpPr>
            <p:cNvPr id="69" name="TextBox 1"/>
            <p:cNvSpPr txBox="1"/>
            <p:nvPr/>
          </p:nvSpPr>
          <p:spPr>
            <a:xfrm>
              <a:off x="5938242" y="1732359"/>
              <a:ext cx="153888" cy="135586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</a:p>
          </p:txBody>
        </p:sp>
        <p:sp>
          <p:nvSpPr>
            <p:cNvPr id="70" name="TextBox 1"/>
            <p:cNvSpPr txBox="1"/>
            <p:nvPr/>
          </p:nvSpPr>
          <p:spPr>
            <a:xfrm>
              <a:off x="5938242" y="1393031"/>
              <a:ext cx="153888" cy="135586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73"/>
                </a:lnSpc>
              </a:pP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120</a:t>
              </a:r>
            </a:p>
          </p:txBody>
        </p:sp>
        <p:sp>
          <p:nvSpPr>
            <p:cNvPr id="71" name="TextBox 1"/>
            <p:cNvSpPr txBox="1"/>
            <p:nvPr/>
          </p:nvSpPr>
          <p:spPr>
            <a:xfrm>
              <a:off x="7572375" y="1518047"/>
              <a:ext cx="782265" cy="448535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03"/>
                </a:lnSpc>
                <a:tabLst>
                  <a:tab pos="258952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Signal</a:t>
              </a:r>
            </a:p>
            <a:p>
              <a:pPr>
                <a:lnSpc>
                  <a:spcPts val="914"/>
                </a:lnSpc>
                <a:tabLst>
                  <a:tab pos="258952" algn="l"/>
                </a:tabLst>
              </a:pPr>
              <a:r>
                <a:rPr lang="en-US" altLang="zh-CN" sz="7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χ</a:t>
              </a:r>
              <a:r>
                <a:rPr lang="en-US" altLang="zh-CN" sz="5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ndf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60.7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34</a:t>
              </a:r>
            </a:p>
            <a:p>
              <a:pPr>
                <a:lnSpc>
                  <a:spcPts val="844"/>
                </a:lnSpc>
                <a:tabLst>
                  <a:tab pos="258952" algn="l"/>
                </a:tabLst>
              </a:pP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Yield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42.11</a:t>
              </a:r>
              <a:r>
                <a:rPr lang="en-US" altLang="zh-CN" sz="7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±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14.00</a:t>
              </a:r>
            </a:p>
            <a:p>
              <a:pPr>
                <a:lnSpc>
                  <a:spcPts val="773"/>
                </a:lnSpc>
                <a:tabLst>
                  <a:tab pos="258952" algn="l"/>
                </a:tabLst>
              </a:pP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Mean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2.991</a:t>
              </a:r>
              <a:r>
                <a:rPr lang="en-US" altLang="zh-CN" sz="7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±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0.001</a:t>
              </a:r>
            </a:p>
          </p:txBody>
        </p:sp>
        <p:sp>
          <p:nvSpPr>
            <p:cNvPr id="72" name="TextBox 1"/>
            <p:cNvSpPr txBox="1"/>
            <p:nvPr/>
          </p:nvSpPr>
          <p:spPr>
            <a:xfrm>
              <a:off x="6384727" y="1518047"/>
              <a:ext cx="885409" cy="125541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703"/>
                </a:lnSpc>
              </a:pP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Run11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19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GeV</a:t>
              </a:r>
              <a:r>
                <a:rPr lang="en-US" altLang="zh-CN" sz="7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7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minbias</a:t>
              </a:r>
            </a:p>
          </p:txBody>
        </p:sp>
        <p:sp>
          <p:nvSpPr>
            <p:cNvPr id="75" name="TextBox 1"/>
            <p:cNvSpPr txBox="1"/>
            <p:nvPr/>
          </p:nvSpPr>
          <p:spPr>
            <a:xfrm>
              <a:off x="1214438" y="2723555"/>
              <a:ext cx="1295226" cy="718930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1336"/>
                </a:lnSpc>
                <a:tabLst>
                  <a:tab pos="321457" algn="l"/>
                </a:tabLst>
              </a:pPr>
              <a:r>
                <a:rPr lang="en-US" altLang="zh-CN" sz="1300" dirty="0">
                  <a:solidFill>
                    <a:srgbClr val="66008D"/>
                  </a:solidFill>
                  <a:latin typeface="Times New Roman" pitchFamily="18" charset="0"/>
                  <a:cs typeface="Times New Roman" pitchFamily="18" charset="0"/>
                </a:rPr>
                <a:t>STAR</a:t>
              </a:r>
              <a:r>
                <a:rPr lang="en-US" altLang="zh-CN" sz="13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300" dirty="0">
                  <a:solidFill>
                    <a:srgbClr val="66008D"/>
                  </a:solidFill>
                  <a:latin typeface="Times New Roman" pitchFamily="18" charset="0"/>
                  <a:cs typeface="Times New Roman" pitchFamily="18" charset="0"/>
                </a:rPr>
                <a:t>Preliminary</a:t>
              </a:r>
            </a:p>
            <a:p>
              <a:pPr>
                <a:lnSpc>
                  <a:spcPts val="1266"/>
                </a:lnSpc>
                <a:tabLst>
                  <a:tab pos="321457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Signal</a:t>
              </a:r>
            </a:p>
            <a:p>
              <a:pPr>
                <a:lnSpc>
                  <a:spcPts val="1336"/>
                </a:lnSpc>
                <a:tabLst>
                  <a:tab pos="321457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rotated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background</a:t>
              </a:r>
            </a:p>
            <a:p>
              <a:pPr>
                <a:lnSpc>
                  <a:spcPts val="1266"/>
                </a:lnSpc>
                <a:tabLst>
                  <a:tab pos="321457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signal+background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fit</a:t>
              </a:r>
            </a:p>
          </p:txBody>
        </p:sp>
        <p:sp>
          <p:nvSpPr>
            <p:cNvPr id="76" name="TextBox 1"/>
            <p:cNvSpPr txBox="1"/>
            <p:nvPr/>
          </p:nvSpPr>
          <p:spPr>
            <a:xfrm>
              <a:off x="1214438" y="5241727"/>
              <a:ext cx="1295226" cy="664813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1336"/>
                </a:lnSpc>
                <a:tabLst>
                  <a:tab pos="321457" algn="l"/>
                </a:tabLst>
              </a:pPr>
              <a:r>
                <a:rPr lang="en-US" altLang="zh-CN" sz="1300" dirty="0">
                  <a:solidFill>
                    <a:srgbClr val="66008D"/>
                  </a:solidFill>
                  <a:latin typeface="Times New Roman" pitchFamily="18" charset="0"/>
                  <a:cs typeface="Times New Roman" pitchFamily="18" charset="0"/>
                </a:rPr>
                <a:t>STAR</a:t>
              </a:r>
              <a:r>
                <a:rPr lang="en-US" altLang="zh-CN" sz="13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300" dirty="0">
                  <a:solidFill>
                    <a:srgbClr val="66008D"/>
                  </a:solidFill>
                  <a:latin typeface="Times New Roman" pitchFamily="18" charset="0"/>
                  <a:cs typeface="Times New Roman" pitchFamily="18" charset="0"/>
                </a:rPr>
                <a:t>Preliminary</a:t>
              </a:r>
            </a:p>
            <a:p>
              <a:pPr>
                <a:lnSpc>
                  <a:spcPts val="844"/>
                </a:lnSpc>
                <a:tabLst>
                  <a:tab pos="321457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signal</a:t>
              </a:r>
            </a:p>
            <a:p>
              <a:pPr>
                <a:lnSpc>
                  <a:spcPts val="1336"/>
                </a:lnSpc>
                <a:tabLst>
                  <a:tab pos="321457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rotated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background</a:t>
              </a:r>
            </a:p>
            <a:p>
              <a:pPr>
                <a:lnSpc>
                  <a:spcPts val="1266"/>
                </a:lnSpc>
                <a:tabLst>
                  <a:tab pos="321457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signal+background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fit</a:t>
              </a:r>
            </a:p>
          </p:txBody>
        </p:sp>
        <p:sp>
          <p:nvSpPr>
            <p:cNvPr id="77" name="TextBox 1"/>
            <p:cNvSpPr txBox="1"/>
            <p:nvPr/>
          </p:nvSpPr>
          <p:spPr>
            <a:xfrm>
              <a:off x="3902274" y="2723554"/>
              <a:ext cx="1295226" cy="709825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1336"/>
                </a:lnSpc>
                <a:tabLst>
                  <a:tab pos="321457" algn="l"/>
                </a:tabLst>
              </a:pPr>
              <a:r>
                <a:rPr lang="en-US" altLang="zh-CN" sz="1300" dirty="0">
                  <a:solidFill>
                    <a:srgbClr val="66008D"/>
                  </a:solidFill>
                  <a:latin typeface="Times New Roman" pitchFamily="18" charset="0"/>
                  <a:cs typeface="Times New Roman" pitchFamily="18" charset="0"/>
                </a:rPr>
                <a:t>STAR</a:t>
              </a:r>
              <a:r>
                <a:rPr lang="en-US" altLang="zh-CN" sz="13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300" dirty="0">
                  <a:solidFill>
                    <a:srgbClr val="66008D"/>
                  </a:solidFill>
                  <a:latin typeface="Times New Roman" pitchFamily="18" charset="0"/>
                  <a:cs typeface="Times New Roman" pitchFamily="18" charset="0"/>
                </a:rPr>
                <a:t>Preliminary</a:t>
              </a:r>
            </a:p>
            <a:p>
              <a:pPr>
                <a:lnSpc>
                  <a:spcPts val="1195"/>
                </a:lnSpc>
                <a:tabLst>
                  <a:tab pos="321457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Signal</a:t>
              </a:r>
            </a:p>
            <a:p>
              <a:pPr>
                <a:lnSpc>
                  <a:spcPts val="1336"/>
                </a:lnSpc>
                <a:tabLst>
                  <a:tab pos="321457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rotated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background</a:t>
              </a:r>
            </a:p>
            <a:p>
              <a:pPr>
                <a:lnSpc>
                  <a:spcPts val="1266"/>
                </a:lnSpc>
                <a:tabLst>
                  <a:tab pos="321457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signal+background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fit</a:t>
              </a:r>
            </a:p>
          </p:txBody>
        </p:sp>
        <p:sp>
          <p:nvSpPr>
            <p:cNvPr id="78" name="TextBox 1"/>
            <p:cNvSpPr txBox="1"/>
            <p:nvPr/>
          </p:nvSpPr>
          <p:spPr>
            <a:xfrm>
              <a:off x="3839766" y="5241727"/>
              <a:ext cx="1359346" cy="664813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1336"/>
                </a:lnSpc>
                <a:tabLst>
                  <a:tab pos="383963" algn="l"/>
                </a:tabLst>
              </a:pPr>
              <a:r>
                <a:rPr lang="en-US" altLang="zh-CN" sz="1300" dirty="0">
                  <a:solidFill>
                    <a:srgbClr val="66008D"/>
                  </a:solidFill>
                  <a:latin typeface="Times New Roman" pitchFamily="18" charset="0"/>
                  <a:cs typeface="Times New Roman" pitchFamily="18" charset="0"/>
                </a:rPr>
                <a:t>STAR</a:t>
              </a:r>
              <a:r>
                <a:rPr lang="en-US" altLang="zh-CN" sz="13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300" dirty="0">
                  <a:solidFill>
                    <a:srgbClr val="66008D"/>
                  </a:solidFill>
                  <a:latin typeface="Times New Roman" pitchFamily="18" charset="0"/>
                  <a:cs typeface="Times New Roman" pitchFamily="18" charset="0"/>
                </a:rPr>
                <a:t>Preliminary</a:t>
              </a:r>
            </a:p>
            <a:p>
              <a:pPr>
                <a:lnSpc>
                  <a:spcPts val="844"/>
                </a:lnSpc>
                <a:tabLst>
                  <a:tab pos="383963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Signal</a:t>
              </a:r>
            </a:p>
            <a:p>
              <a:pPr>
                <a:lnSpc>
                  <a:spcPts val="1336"/>
                </a:lnSpc>
                <a:tabLst>
                  <a:tab pos="383963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rotated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background</a:t>
              </a:r>
            </a:p>
            <a:p>
              <a:pPr>
                <a:lnSpc>
                  <a:spcPts val="1266"/>
                </a:lnSpc>
                <a:tabLst>
                  <a:tab pos="383963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signal+background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fit</a:t>
              </a:r>
            </a:p>
          </p:txBody>
        </p:sp>
        <p:sp>
          <p:nvSpPr>
            <p:cNvPr id="79" name="TextBox 1"/>
            <p:cNvSpPr txBox="1"/>
            <p:nvPr/>
          </p:nvSpPr>
          <p:spPr>
            <a:xfrm>
              <a:off x="6509742" y="2723554"/>
              <a:ext cx="1372171" cy="709825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1336"/>
                </a:lnSpc>
                <a:tabLst>
                  <a:tab pos="401822" algn="l"/>
                </a:tabLst>
              </a:pPr>
              <a:r>
                <a:rPr lang="en-US" altLang="zh-CN" sz="1300" dirty="0">
                  <a:solidFill>
                    <a:srgbClr val="66008D"/>
                  </a:solidFill>
                  <a:latin typeface="Times New Roman" pitchFamily="18" charset="0"/>
                  <a:cs typeface="Times New Roman" pitchFamily="18" charset="0"/>
                </a:rPr>
                <a:t>STAR</a:t>
              </a:r>
              <a:r>
                <a:rPr lang="en-US" altLang="zh-CN" sz="13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300" dirty="0">
                  <a:solidFill>
                    <a:srgbClr val="66008D"/>
                  </a:solidFill>
                  <a:latin typeface="Times New Roman" pitchFamily="18" charset="0"/>
                  <a:cs typeface="Times New Roman" pitchFamily="18" charset="0"/>
                </a:rPr>
                <a:t>Preliminary</a:t>
              </a:r>
            </a:p>
            <a:p>
              <a:pPr>
                <a:lnSpc>
                  <a:spcPts val="1195"/>
                </a:lnSpc>
                <a:tabLst>
                  <a:tab pos="401822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signal</a:t>
              </a:r>
            </a:p>
            <a:p>
              <a:pPr>
                <a:lnSpc>
                  <a:spcPts val="1336"/>
                </a:lnSpc>
                <a:tabLst>
                  <a:tab pos="401822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rotated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background</a:t>
              </a:r>
            </a:p>
            <a:p>
              <a:pPr>
                <a:lnSpc>
                  <a:spcPts val="1266"/>
                </a:lnSpc>
                <a:tabLst>
                  <a:tab pos="401822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signal+background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fit</a:t>
              </a:r>
            </a:p>
          </p:txBody>
        </p:sp>
        <p:sp>
          <p:nvSpPr>
            <p:cNvPr id="80" name="TextBox 1"/>
            <p:cNvSpPr txBox="1"/>
            <p:nvPr/>
          </p:nvSpPr>
          <p:spPr>
            <a:xfrm>
              <a:off x="6509742" y="5241727"/>
              <a:ext cx="1372171" cy="664813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1336"/>
                </a:lnSpc>
                <a:tabLst>
                  <a:tab pos="401822" algn="l"/>
                </a:tabLst>
              </a:pPr>
              <a:r>
                <a:rPr lang="en-US" altLang="zh-CN" sz="1300" dirty="0">
                  <a:solidFill>
                    <a:srgbClr val="66008D"/>
                  </a:solidFill>
                  <a:latin typeface="Times New Roman" pitchFamily="18" charset="0"/>
                  <a:cs typeface="Times New Roman" pitchFamily="18" charset="0"/>
                </a:rPr>
                <a:t>STAR</a:t>
              </a:r>
              <a:r>
                <a:rPr lang="en-US" altLang="zh-CN" sz="13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300" dirty="0">
                  <a:solidFill>
                    <a:srgbClr val="66008D"/>
                  </a:solidFill>
                  <a:latin typeface="Times New Roman" pitchFamily="18" charset="0"/>
                  <a:cs typeface="Times New Roman" pitchFamily="18" charset="0"/>
                </a:rPr>
                <a:t>Preliminary</a:t>
              </a:r>
            </a:p>
            <a:p>
              <a:pPr>
                <a:lnSpc>
                  <a:spcPts val="844"/>
                </a:lnSpc>
                <a:tabLst>
                  <a:tab pos="401822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signal</a:t>
              </a:r>
            </a:p>
            <a:p>
              <a:pPr>
                <a:lnSpc>
                  <a:spcPts val="1336"/>
                </a:lnSpc>
                <a:tabLst>
                  <a:tab pos="401822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rotated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background</a:t>
              </a:r>
            </a:p>
            <a:p>
              <a:pPr>
                <a:lnSpc>
                  <a:spcPts val="1266"/>
                </a:lnSpc>
                <a:tabLst>
                  <a:tab pos="401822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signal+background</a:t>
              </a:r>
              <a:r>
                <a:rPr lang="en-US" altLang="zh-CN" sz="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fit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532" y="112701"/>
            <a:ext cx="8229600" cy="620301"/>
          </a:xfrm>
        </p:spPr>
        <p:txBody>
          <a:bodyPr>
            <a:noAutofit/>
          </a:bodyPr>
          <a:lstStyle/>
          <a:p>
            <a:r>
              <a:rPr lang="en-US" altLang="zh-CN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Times New Roman" pitchFamily="18" charset="0"/>
              </a:rPr>
              <a:t>Hypertriton</a:t>
            </a:r>
            <a:r>
              <a:rPr lang="en-US" altLang="zh-CN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Times New Roman" pitchFamily="18" charset="0"/>
              </a:rPr>
              <a:t> Production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652188" y="5983860"/>
            <a:ext cx="8284519" cy="701271"/>
            <a:chOff x="652188" y="5983860"/>
            <a:chExt cx="8284519" cy="701271"/>
          </a:xfrm>
        </p:grpSpPr>
        <p:sp>
          <p:nvSpPr>
            <p:cNvPr id="84" name="TextBox 1"/>
            <p:cNvSpPr txBox="1"/>
            <p:nvPr/>
          </p:nvSpPr>
          <p:spPr>
            <a:xfrm>
              <a:off x="718842" y="6196935"/>
              <a:ext cx="8217865" cy="437058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3234"/>
                </a:lnSpc>
              </a:pPr>
              <a:r>
                <a:rPr lang="en-US" altLang="zh-CN" sz="2300" dirty="0" smtClean="0">
                  <a:solidFill>
                    <a:srgbClr val="000000"/>
                  </a:solidFill>
                  <a:cs typeface="Times New Roman" pitchFamily="18" charset="0"/>
                </a:rPr>
                <a:t> H + </a:t>
              </a:r>
              <a:r>
                <a:rPr lang="en-US" altLang="zh-CN" sz="2300" dirty="0" smtClean="0">
                  <a:cs typeface="Times New Roman" pitchFamily="18" charset="0"/>
                </a:rPr>
                <a:t>  </a:t>
              </a:r>
              <a:r>
                <a:rPr lang="en-US" altLang="zh-CN" sz="2300" dirty="0">
                  <a:solidFill>
                    <a:srgbClr val="000000"/>
                  </a:solidFill>
                  <a:cs typeface="Times New Roman" pitchFamily="18" charset="0"/>
                </a:rPr>
                <a:t>H</a:t>
              </a:r>
              <a:r>
                <a:rPr lang="en-US" altLang="zh-CN" sz="2300" dirty="0">
                  <a:cs typeface="Times New Roman" pitchFamily="18" charset="0"/>
                </a:rPr>
                <a:t> </a:t>
              </a:r>
              <a:r>
                <a:rPr lang="en-US" altLang="zh-CN" sz="2300" dirty="0">
                  <a:solidFill>
                    <a:srgbClr val="000000"/>
                  </a:solidFill>
                  <a:cs typeface="Times New Roman" pitchFamily="18" charset="0"/>
                </a:rPr>
                <a:t>produced</a:t>
              </a:r>
              <a:r>
                <a:rPr lang="en-US" altLang="zh-CN" sz="2300" dirty="0">
                  <a:cs typeface="Times New Roman" pitchFamily="18" charset="0"/>
                </a:rPr>
                <a:t> </a:t>
              </a:r>
              <a:r>
                <a:rPr lang="en-US" altLang="zh-CN" sz="2300" dirty="0" smtClean="0">
                  <a:solidFill>
                    <a:srgbClr val="000000"/>
                  </a:solidFill>
                  <a:cs typeface="Times New Roman" pitchFamily="18" charset="0"/>
                </a:rPr>
                <a:t>at √</a:t>
              </a:r>
              <a:r>
                <a:rPr lang="en-US" altLang="zh-CN" sz="2300" dirty="0" err="1" smtClean="0">
                  <a:solidFill>
                    <a:srgbClr val="000000"/>
                  </a:solidFill>
                  <a:cs typeface="Times New Roman" pitchFamily="18" charset="0"/>
                </a:rPr>
                <a:t>s</a:t>
              </a:r>
              <a:r>
                <a:rPr lang="en-US" altLang="zh-CN" sz="2300" baseline="-25000" dirty="0" err="1" smtClean="0">
                  <a:solidFill>
                    <a:srgbClr val="000000"/>
                  </a:solidFill>
                  <a:cs typeface="Times New Roman" pitchFamily="18" charset="0"/>
                </a:rPr>
                <a:t>NN</a:t>
              </a:r>
              <a:r>
                <a:rPr lang="en-US" altLang="zh-CN" sz="2300" dirty="0" smtClean="0">
                  <a:cs typeface="Times New Roman" pitchFamily="18" charset="0"/>
                </a:rPr>
                <a:t> </a:t>
              </a:r>
              <a:r>
                <a:rPr lang="en-US" altLang="zh-CN" sz="2300" dirty="0">
                  <a:solidFill>
                    <a:srgbClr val="000000"/>
                  </a:solidFill>
                  <a:cs typeface="Symbol" pitchFamily="18" charset="0"/>
                </a:rPr>
                <a:t>=</a:t>
              </a:r>
              <a:r>
                <a:rPr lang="en-US" altLang="zh-CN" sz="2300" dirty="0">
                  <a:cs typeface="Times New Roman" pitchFamily="18" charset="0"/>
                </a:rPr>
                <a:t> </a:t>
              </a:r>
              <a:r>
                <a:rPr lang="en-US" altLang="zh-CN" sz="2300" dirty="0">
                  <a:solidFill>
                    <a:srgbClr val="000000"/>
                  </a:solidFill>
                  <a:cs typeface="Times New Roman" pitchFamily="18" charset="0"/>
                </a:rPr>
                <a:t>7.7</a:t>
              </a:r>
              <a:r>
                <a:rPr lang="en-US" altLang="zh-CN" sz="2300" dirty="0" smtClean="0">
                  <a:solidFill>
                    <a:srgbClr val="000000"/>
                  </a:solidFill>
                  <a:cs typeface="Times New Roman" pitchFamily="18" charset="0"/>
                </a:rPr>
                <a:t>, 11.5, 19.6, 27, 39, 200 </a:t>
              </a:r>
              <a:r>
                <a:rPr lang="en-US" altLang="zh-CN" sz="2300" dirty="0" err="1" smtClean="0">
                  <a:solidFill>
                    <a:srgbClr val="000000"/>
                  </a:solidFill>
                  <a:cs typeface="Times New Roman" pitchFamily="18" charset="0"/>
                </a:rPr>
                <a:t>GeV</a:t>
              </a:r>
              <a:r>
                <a:rPr lang="en-US" altLang="zh-CN" sz="2300" dirty="0" smtClean="0">
                  <a:solidFill>
                    <a:srgbClr val="000000"/>
                  </a:solidFill>
                  <a:cs typeface="Times New Roman" pitchFamily="18" charset="0"/>
                </a:rPr>
                <a:t>  (</a:t>
              </a:r>
              <a:r>
                <a:rPr lang="en-US" altLang="zh-CN" sz="2300" dirty="0">
                  <a:solidFill>
                    <a:srgbClr val="000000"/>
                  </a:solidFill>
                  <a:cs typeface="Times New Roman" pitchFamily="18" charset="0"/>
                </a:rPr>
                <a:t>minbias)</a:t>
              </a:r>
            </a:p>
          </p:txBody>
        </p:sp>
        <p:sp>
          <p:nvSpPr>
            <p:cNvPr id="85" name="TextBox 1"/>
            <p:cNvSpPr txBox="1"/>
            <p:nvPr/>
          </p:nvSpPr>
          <p:spPr>
            <a:xfrm>
              <a:off x="1255829" y="6257700"/>
              <a:ext cx="128439" cy="427431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1336"/>
                </a:lnSpc>
                <a:tabLst>
                  <a:tab pos="44647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1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  <a:p>
              <a:pPr>
                <a:lnSpc>
                  <a:spcPts val="1898"/>
                </a:lnSpc>
                <a:tabLst>
                  <a:tab pos="44647" algn="l"/>
                </a:tabLst>
              </a:pPr>
              <a:r>
                <a:rPr lang="en-US" altLang="zh-CN" sz="1300" dirty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Λ</a:t>
              </a:r>
            </a:p>
          </p:txBody>
        </p:sp>
        <p:sp>
          <p:nvSpPr>
            <p:cNvPr id="86" name="TextBox 1"/>
            <p:cNvSpPr txBox="1"/>
            <p:nvPr/>
          </p:nvSpPr>
          <p:spPr>
            <a:xfrm>
              <a:off x="652188" y="6235737"/>
              <a:ext cx="128439" cy="409935"/>
            </a:xfrm>
            <a:prstGeom prst="rect">
              <a:avLst/>
            </a:prstGeom>
            <a:noFill/>
          </p:spPr>
          <p:txBody>
            <a:bodyPr wrap="none" lIns="0" tIns="0" rIns="0" bIns="32146" rtlCol="0">
              <a:spAutoFit/>
            </a:bodyPr>
            <a:lstStyle/>
            <a:p>
              <a:pPr>
                <a:lnSpc>
                  <a:spcPts val="1336"/>
                </a:lnSpc>
                <a:tabLst>
                  <a:tab pos="44647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1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  <a:p>
              <a:pPr>
                <a:lnSpc>
                  <a:spcPts val="1617"/>
                </a:lnSpc>
                <a:tabLst>
                  <a:tab pos="44647" algn="l"/>
                </a:tabLst>
              </a:pPr>
              <a:r>
                <a:rPr lang="en-US" altLang="zh-CN" sz="1300" dirty="0" err="1" smtClean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Λ</a:t>
              </a:r>
              <a:r>
                <a:rPr lang="en-US" altLang="zh-CN" sz="1300" dirty="0" smtClean="0">
                  <a:solidFill>
                    <a:srgbClr val="000000"/>
                  </a:solidFill>
                  <a:latin typeface="Symbol" pitchFamily="18" charset="0"/>
                  <a:cs typeface="Symbol" pitchFamily="18" charset="0"/>
                </a:rPr>
                <a:t> </a:t>
              </a:r>
              <a:endParaRPr lang="en-US" altLang="zh-CN" sz="1300" dirty="0">
                <a:solidFill>
                  <a:srgbClr val="000000"/>
                </a:solidFill>
                <a:latin typeface="Symbol" pitchFamily="18" charset="0"/>
                <a:cs typeface="Symbol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319350" y="598386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_</a:t>
              </a:r>
              <a:endParaRPr lang="en-US" dirty="0"/>
            </a:p>
          </p:txBody>
        </p:sp>
      </p:grpSp>
      <p:pic>
        <p:nvPicPr>
          <p:cNvPr id="90" name="Picture 89" descr="STAR-logo-base-re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4214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30289" y="1011422"/>
            <a:ext cx="6121157" cy="4981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2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83278" y="1696938"/>
            <a:ext cx="5095315" cy="4601495"/>
            <a:chOff x="83278" y="1696938"/>
            <a:chExt cx="5095315" cy="4601495"/>
          </a:xfrm>
        </p:grpSpPr>
        <p:sp>
          <p:nvSpPr>
            <p:cNvPr id="20" name="AutoShape 2" descr="Dotted grid"/>
            <p:cNvSpPr>
              <a:spLocks noChangeArrowheads="1"/>
            </p:cNvSpPr>
            <p:nvPr/>
          </p:nvSpPr>
          <p:spPr bwMode="auto">
            <a:xfrm>
              <a:off x="83278" y="1696938"/>
              <a:ext cx="5095315" cy="4601495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789" y="1832565"/>
              <a:ext cx="4839114" cy="4343400"/>
            </a:xfrm>
            <a:prstGeom prst="rect">
              <a:avLst/>
            </a:prstGeom>
          </p:spPr>
        </p:pic>
      </p:grpSp>
      <p:sp>
        <p:nvSpPr>
          <p:cNvPr id="30726" name="Rectangle 2"/>
          <p:cNvSpPr>
            <a:spLocks noGrp="1" noChangeArrowheads="1"/>
          </p:cNvSpPr>
          <p:nvPr>
            <p:ph type="title"/>
          </p:nvPr>
        </p:nvSpPr>
        <p:spPr>
          <a:xfrm>
            <a:off x="654990" y="76200"/>
            <a:ext cx="85344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Phase Boundary Search With Nuclei</a:t>
            </a:r>
            <a:endParaRPr lang="en-US" baseline="-25000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0728" name="TextBox 12"/>
          <p:cNvSpPr txBox="1">
            <a:spLocks noChangeArrowheads="1"/>
          </p:cNvSpPr>
          <p:nvPr/>
        </p:nvSpPr>
        <p:spPr bwMode="auto">
          <a:xfrm>
            <a:off x="9939338" y="3906838"/>
            <a:ext cx="18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" name="TextBox 6"/>
          <p:cNvSpPr txBox="1">
            <a:spLocks noChangeArrowheads="1"/>
          </p:cNvSpPr>
          <p:nvPr/>
        </p:nvSpPr>
        <p:spPr bwMode="auto">
          <a:xfrm>
            <a:off x="5629935" y="5722124"/>
            <a:ext cx="3286194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Needs higher statistics to </a:t>
            </a:r>
          </a:p>
          <a:p>
            <a:r>
              <a:rPr lang="en-US" sz="22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</a:t>
            </a:r>
            <a:r>
              <a:rPr lang="en-US" sz="22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ake conclusive statement</a:t>
            </a:r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3825" y="1011422"/>
            <a:ext cx="2524125" cy="40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1623978" y="1018510"/>
            <a:ext cx="344575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Strangeness Population Factor:</a:t>
            </a:r>
            <a:endParaRPr lang="en-US" sz="20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48580" y="1828800"/>
            <a:ext cx="3657600" cy="1631216"/>
            <a:chOff x="5119560" y="1828800"/>
            <a:chExt cx="3657600" cy="1631216"/>
          </a:xfrm>
        </p:grpSpPr>
        <p:sp>
          <p:nvSpPr>
            <p:cNvPr id="18" name="Rectangle 17"/>
            <p:cNvSpPr/>
            <p:nvPr/>
          </p:nvSpPr>
          <p:spPr>
            <a:xfrm>
              <a:off x="5119560" y="1828800"/>
              <a:ext cx="3657600" cy="1631216"/>
            </a:xfrm>
            <a:prstGeom prst="rect">
              <a:avLst/>
            </a:prstGeom>
            <a:solidFill>
              <a:schemeClr val="bg1"/>
            </a:solidFill>
            <a:effectLst>
              <a:glow rad="101600">
                <a:schemeClr val="accent2">
                  <a:alpha val="75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Beam energy dependence of S</a:t>
              </a:r>
              <a:r>
                <a:rPr lang="en-US" sz="2000" baseline="-25000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3</a:t>
              </a:r>
              <a:r>
                <a:rPr lang="en-US" sz="2000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 behaves differently in QGP</a:t>
              </a:r>
            </a:p>
            <a:p>
              <a:r>
                <a:rPr lang="en-US" sz="2000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and pure hadron gas </a:t>
              </a:r>
            </a:p>
            <a:p>
              <a:endParaRPr lang="en-US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  <a:p>
              <a:endPara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244060" y="2844463"/>
              <a:ext cx="33528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- S. Zhang et al., PLB 684 (2010) 224</a:t>
              </a:r>
              <a:endParaRPr lang="en-US" sz="14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54470" y="3149263"/>
              <a:ext cx="35052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- J. </a:t>
              </a:r>
              <a:r>
                <a:rPr lang="en-US" sz="1400" dirty="0" err="1" smtClean="0"/>
                <a:t>Steinheimer</a:t>
              </a:r>
              <a:r>
                <a:rPr lang="en-US" sz="1400" dirty="0" smtClean="0"/>
                <a:t> et </a:t>
              </a:r>
              <a:r>
                <a:rPr lang="en-US" sz="1400" dirty="0" err="1" smtClean="0"/>
                <a:t>al.,PLB</a:t>
              </a:r>
              <a:r>
                <a:rPr lang="en-US" sz="1400" dirty="0" smtClean="0"/>
                <a:t> 714 (2012) 85</a:t>
              </a:r>
              <a:endParaRPr lang="en-US" sz="1400" dirty="0"/>
            </a:p>
          </p:txBody>
        </p:sp>
      </p:grpSp>
      <p:pic>
        <p:nvPicPr>
          <p:cNvPr id="22" name="Picture 21" descr="STAR-logo-base-red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20087" y="4397328"/>
            <a:ext cx="2885015" cy="995144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  <a:tabLst>
                <a:tab pos="393700" algn="l"/>
              </a:tabLst>
            </a:pPr>
            <a:r>
              <a:rPr lang="en-US" altLang="zh-CN" sz="22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pitchFamily="18" charset="0"/>
              </a:rPr>
              <a:t>S</a:t>
            </a:r>
            <a:r>
              <a:rPr lang="en-US" altLang="zh-CN" sz="2200" baseline="-25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pitchFamily="18" charset="0"/>
              </a:rPr>
              <a:t>3</a:t>
            </a:r>
            <a:r>
              <a:rPr lang="en-US" altLang="zh-CN" sz="22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pitchFamily="18" charset="0"/>
              </a:rPr>
              <a:t>indicates (with 1.7</a:t>
            </a:r>
            <a:r>
              <a:rPr lang="en-US" altLang="zh-CN" sz="22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Symbol" pitchFamily="18" charset="0"/>
              </a:rPr>
              <a:t>σ</a:t>
            </a:r>
            <a:r>
              <a:rPr lang="en-US" altLang="zh-CN" sz="22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altLang="zh-CN" sz="22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pitchFamily="18" charset="0"/>
              </a:rPr>
              <a:t>) </a:t>
            </a:r>
          </a:p>
          <a:p>
            <a:pPr>
              <a:lnSpc>
                <a:spcPts val="3600"/>
              </a:lnSpc>
              <a:tabLst>
                <a:tab pos="393700" algn="l"/>
              </a:tabLst>
            </a:pPr>
            <a:r>
              <a:rPr lang="en-US" altLang="zh-CN" sz="22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pitchFamily="18" charset="0"/>
              </a:rPr>
              <a:t>an </a:t>
            </a:r>
            <a:r>
              <a:rPr lang="en-US" altLang="zh-CN" sz="22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pitchFamily="18" charset="0"/>
              </a:rPr>
              <a:t>increasing </a:t>
            </a:r>
            <a:r>
              <a:rPr lang="en-US" altLang="zh-CN" sz="22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pitchFamily="18" charset="0"/>
              </a:rPr>
              <a:t>trend</a:t>
            </a:r>
            <a:endParaRPr lang="en-US" altLang="zh-CN" sz="22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390985" y="3844800"/>
            <a:ext cx="2857165" cy="760320"/>
          </a:xfrm>
          <a:prstGeom prst="line">
            <a:avLst/>
          </a:prstGeom>
          <a:ln>
            <a:solidFill>
              <a:schemeClr val="tx1"/>
            </a:solidFill>
            <a:prstDash val="sys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314450" y="4196750"/>
            <a:ext cx="3152254" cy="0"/>
          </a:xfrm>
          <a:prstGeom prst="line">
            <a:avLst/>
          </a:prstGeom>
          <a:ln>
            <a:solidFill>
              <a:srgbClr val="FF0000"/>
            </a:solidFill>
            <a:prstDash val="sys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0589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TAR-logo-base-re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5" y="-1728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272" y="-79746"/>
            <a:ext cx="8982251" cy="847398"/>
          </a:xfrm>
        </p:spPr>
        <p:txBody>
          <a:bodyPr>
            <a:normAutofit/>
          </a:bodyPr>
          <a:lstStyle/>
          <a:p>
            <a:pPr lvl="0"/>
            <a:r>
              <a:rPr lang="en-US" sz="4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SimSun" pitchFamily="2"/>
                <a:cs typeface="Mangal" pitchFamily="2"/>
              </a:rPr>
              <a:t>Time evolution of the collision geometry</a:t>
            </a:r>
            <a:endParaRPr lang="en-IN" sz="40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354" y="838050"/>
            <a:ext cx="2784346" cy="367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Mangal" pitchFamily="2"/>
              </a:rPr>
              <a:t>Spatial eccentricity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3544" y="1191589"/>
            <a:ext cx="3009493" cy="5123329"/>
            <a:chOff x="173544" y="1191589"/>
            <a:chExt cx="3009493" cy="5123329"/>
          </a:xfrm>
        </p:grpSpPr>
        <p:sp>
          <p:nvSpPr>
            <p:cNvPr id="11" name="Rectangle 10"/>
            <p:cNvSpPr/>
            <p:nvPr/>
          </p:nvSpPr>
          <p:spPr>
            <a:xfrm>
              <a:off x="173544" y="5963269"/>
              <a:ext cx="2790360" cy="3516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alphaModFix/>
              <a:lum/>
            </a:blip>
            <a:srcRect/>
            <a:stretch>
              <a:fillRect/>
            </a:stretch>
          </p:blipFill>
          <p:spPr>
            <a:xfrm>
              <a:off x="186991" y="1191589"/>
              <a:ext cx="2790360" cy="4771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39838" y="5885382"/>
              <a:ext cx="1371599" cy="429536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0000" tIns="45000" rIns="90000" bIns="4500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200" b="1" i="0" u="none" strike="noStrike" kern="1200" dirty="0">
                  <a:ln>
                    <a:noFill/>
                  </a:ln>
                  <a:solidFill>
                    <a:srgbClr val="0000CC"/>
                  </a:solidFill>
                  <a:latin typeface="Arial" pitchFamily="18"/>
                  <a:ea typeface="SimSun" pitchFamily="2"/>
                  <a:cs typeface="Mangal" pitchFamily="2"/>
                </a:rPr>
                <a:t>With 1</a:t>
              </a:r>
              <a:r>
                <a:rPr lang="en-US" sz="1200" b="1" i="0" u="none" strike="noStrike" kern="1200" baseline="30000" dirty="0">
                  <a:ln>
                    <a:noFill/>
                  </a:ln>
                  <a:solidFill>
                    <a:srgbClr val="0000CC"/>
                  </a:solidFill>
                  <a:latin typeface="Arial" pitchFamily="18"/>
                  <a:ea typeface="SimSun" pitchFamily="2"/>
                  <a:cs typeface="Mangal" pitchFamily="2"/>
                </a:rPr>
                <a:t>st</a:t>
              </a: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200" b="1" i="0" u="none" strike="noStrike" kern="1200" dirty="0">
                  <a:ln>
                    <a:noFill/>
                  </a:ln>
                  <a:solidFill>
                    <a:srgbClr val="0000CC"/>
                  </a:solidFill>
                  <a:latin typeface="Arial" pitchFamily="18"/>
                  <a:ea typeface="SimSun" pitchFamily="2"/>
                  <a:cs typeface="Mangal" pitchFamily="2"/>
                </a:rPr>
                <a:t>order P.T.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11438" y="5885382"/>
              <a:ext cx="1371599" cy="429536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0000" tIns="45000" rIns="90000" bIns="4500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200" b="1" i="0" u="none" strike="noStrike" kern="1200" dirty="0">
                  <a:ln>
                    <a:noFill/>
                  </a:ln>
                  <a:solidFill>
                    <a:srgbClr val="0000CC"/>
                  </a:solidFill>
                  <a:latin typeface="Arial" pitchFamily="18"/>
                  <a:ea typeface="SimSun" pitchFamily="2"/>
                  <a:cs typeface="Mangal" pitchFamily="2"/>
                </a:rPr>
                <a:t>Without 1</a:t>
              </a:r>
              <a:r>
                <a:rPr lang="en-US" sz="1200" b="1" i="0" u="none" strike="noStrike" kern="1200" baseline="30000" dirty="0">
                  <a:ln>
                    <a:noFill/>
                  </a:ln>
                  <a:solidFill>
                    <a:srgbClr val="0000CC"/>
                  </a:solidFill>
                  <a:latin typeface="Arial" pitchFamily="18"/>
                  <a:ea typeface="SimSun" pitchFamily="2"/>
                  <a:cs typeface="Mangal" pitchFamily="2"/>
                </a:rPr>
                <a:t>st</a:t>
              </a: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200" b="1" i="0" u="none" strike="noStrike" kern="1200" dirty="0">
                  <a:ln>
                    <a:noFill/>
                  </a:ln>
                  <a:solidFill>
                    <a:srgbClr val="0000CC"/>
                  </a:solidFill>
                  <a:latin typeface="Arial" pitchFamily="18"/>
                  <a:ea typeface="SimSun" pitchFamily="2"/>
                  <a:cs typeface="Mangal" pitchFamily="2"/>
                </a:rPr>
                <a:t>Order P.T.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76582" y="6399762"/>
            <a:ext cx="2791708" cy="260156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vert="horz" wrap="square" lIns="90000" tIns="45000" rIns="90000" bIns="4500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100" b="1" i="0" u="none" strike="noStrike" kern="1200" dirty="0" smtClean="0">
                <a:ln>
                  <a:noFill/>
                </a:ln>
                <a:latin typeface="Arial" pitchFamily="18"/>
                <a:ea typeface="SimSun" pitchFamily="2"/>
                <a:cs typeface="Mangal" pitchFamily="2"/>
              </a:rPr>
              <a:t> </a:t>
            </a:r>
            <a:r>
              <a:rPr lang="en-US" sz="1100" b="1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Mangal" pitchFamily="2"/>
              </a:rPr>
              <a:t>Kolb and Heinz, 2003, </a:t>
            </a:r>
            <a:r>
              <a:rPr lang="en-US" sz="1100" b="1" i="0" u="none" strike="noStrike" kern="1200" dirty="0" err="1">
                <a:ln>
                  <a:noFill/>
                </a:ln>
                <a:latin typeface="Arial" pitchFamily="18"/>
                <a:ea typeface="SimSun" pitchFamily="2"/>
                <a:cs typeface="Mangal" pitchFamily="2"/>
              </a:rPr>
              <a:t>nucl-th</a:t>
            </a:r>
            <a:r>
              <a:rPr lang="en-US" sz="1100" b="1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Mangal" pitchFamily="2"/>
              </a:rPr>
              <a:t>/0305084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215600" y="879326"/>
            <a:ext cx="5852007" cy="5692412"/>
            <a:chOff x="3215600" y="910559"/>
            <a:chExt cx="5852007" cy="5692412"/>
          </a:xfrm>
        </p:grpSpPr>
        <p:sp>
          <p:nvSpPr>
            <p:cNvPr id="14" name="TextBox 13"/>
            <p:cNvSpPr txBox="1"/>
            <p:nvPr/>
          </p:nvSpPr>
          <p:spPr>
            <a:xfrm>
              <a:off x="3215600" y="910559"/>
              <a:ext cx="5852007" cy="5692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chemeClr val="accent2">
                  <a:alpha val="75000"/>
                </a:schemeClr>
              </a:glow>
            </a:effectLst>
          </p:spPr>
          <p:txBody>
            <a:bodyPr vert="horz" wrap="square" lIns="90000" tIns="45000" rIns="90000" bIns="4500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Ø"/>
                <a:tabLst/>
              </a:pPr>
              <a:r>
                <a:rPr lang="en-US" sz="2000" b="0" i="0" u="none" strike="noStrike" kern="1200" dirty="0" smtClean="0">
                  <a:ln>
                    <a:noFill/>
                  </a:ln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18"/>
                  <a:ea typeface="SimSun" pitchFamily="2"/>
                  <a:cs typeface="Mangal" pitchFamily="2"/>
                </a:rPr>
                <a:t> </a:t>
              </a:r>
              <a:r>
                <a:rPr lang="en-US" sz="2000" dirty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18"/>
                  <a:ea typeface="SimSun" pitchFamily="2"/>
                  <a:cs typeface="Mangal" pitchFamily="2"/>
                </a:rPr>
                <a:t>I</a:t>
              </a:r>
              <a:r>
                <a:rPr lang="en-US" sz="2000" b="0" i="0" u="none" strike="noStrike" kern="1200" dirty="0" smtClean="0">
                  <a:ln>
                    <a:noFill/>
                  </a:ln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nitial </a:t>
              </a:r>
              <a:r>
                <a:rPr lang="en-US" sz="2000" b="0" i="0" u="none" strike="noStrike" kern="1200" dirty="0">
                  <a:ln>
                    <a:noFill/>
                  </a:ln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out-of-plane </a:t>
              </a:r>
              <a:r>
                <a:rPr lang="en-US" sz="2000" b="0" i="0" u="none" strike="noStrike" kern="1200" dirty="0" smtClean="0">
                  <a:ln>
                    <a:noFill/>
                  </a:ln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eccentricity</a:t>
              </a:r>
              <a:endParaRPr lang="en-US" sz="2000" b="0" i="0" u="none" strike="noStrike" kern="1200" dirty="0">
                <a:ln>
                  <a:noFill/>
                </a:ln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SimSun" pitchFamily="2"/>
                <a:cs typeface="Mangal" pitchFamily="2"/>
              </a:endParaRP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Ø"/>
                <a:tabLst/>
              </a:pPr>
              <a:r>
                <a:rPr lang="en-US" sz="2000" b="0" i="0" u="none" strike="noStrike" kern="1200" dirty="0">
                  <a:ln>
                    <a:noFill/>
                  </a:ln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 Stronger in-plane pressure gradients drive preferential in-plane </a:t>
              </a:r>
              <a:r>
                <a:rPr lang="en-US" sz="2000" b="0" i="0" u="none" strike="noStrike" kern="1200" dirty="0" smtClean="0">
                  <a:ln>
                    <a:noFill/>
                  </a:ln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expansion</a:t>
              </a:r>
              <a:endParaRPr lang="en-US" sz="2000" b="0" i="0" u="none" strike="noStrike" kern="1200" dirty="0">
                <a:ln>
                  <a:noFill/>
                </a:ln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SimSun" pitchFamily="2"/>
                <a:cs typeface="Mangal" pitchFamily="2"/>
              </a:endParaRP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Ø"/>
                <a:tabLst/>
              </a:pPr>
              <a:r>
                <a:rPr lang="en-US" sz="2000" b="0" i="0" u="none" strike="noStrike" kern="1200" dirty="0">
                  <a:ln>
                    <a:noFill/>
                  </a:ln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 </a:t>
              </a:r>
              <a:r>
                <a:rPr lang="en-US" sz="2000" b="0" i="0" u="none" strike="noStrike" kern="120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Longer lifetimes or stronger pressure gradients cause </a:t>
              </a:r>
              <a:r>
                <a:rPr lang="en-US" sz="2000" b="0" i="0" u="none" strike="noStrike" kern="1200" dirty="0">
                  <a:ln>
                    <a:noFill/>
                  </a:ln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more expansion and </a:t>
              </a:r>
              <a:r>
                <a:rPr lang="en-US" sz="2000" b="0" i="0" u="none" strike="noStrike" kern="120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more spherical freeze-out </a:t>
              </a:r>
              <a:r>
                <a:rPr lang="en-US" sz="2000" b="0" i="0" u="none" strike="noStrike" kern="120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shape</a:t>
              </a:r>
              <a:endParaRPr lang="en-US" sz="2000" b="0" i="0" u="none" strike="noStrike" kern="120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SimSun" pitchFamily="2"/>
                <a:cs typeface="Mangal" pitchFamily="2"/>
              </a:endParaRP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Ø"/>
                <a:tabLst/>
              </a:pPr>
              <a:endParaRPr lang="en-US" sz="1200" b="0" i="0" u="none" strike="noStrike" kern="1200" dirty="0" smtClean="0">
                <a:ln>
                  <a:noFill/>
                </a:ln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SimSun" pitchFamily="2"/>
                <a:cs typeface="Mangal" pitchFamily="2"/>
              </a:endParaRP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Ø"/>
                <a:tabLst/>
              </a:pPr>
              <a:r>
                <a:rPr lang="en-US" sz="2000" b="0" i="0" u="none" strike="noStrike" kern="1200" dirty="0" smtClean="0">
                  <a:ln>
                    <a:noFill/>
                  </a:ln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 </a:t>
              </a:r>
              <a:r>
                <a:rPr lang="en-US" sz="2000" b="0" i="0" u="none" strike="noStrike" kern="1200" dirty="0">
                  <a:ln>
                    <a:noFill/>
                  </a:ln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We want to </a:t>
              </a:r>
              <a:r>
                <a:rPr lang="en-US" sz="2000" b="0" i="0" u="none" strike="noStrike" kern="120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measure the eccentricity at freeze out</a:t>
              </a:r>
              <a:r>
                <a:rPr lang="en-US" sz="2000" b="0" i="0" u="none" strike="noStrike" kern="1200" dirty="0">
                  <a:ln>
                    <a:noFill/>
                  </a:ln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18"/>
                  <a:ea typeface="SimSun" pitchFamily="2"/>
                  <a:cs typeface="Mangal" pitchFamily="2"/>
                </a:rPr>
                <a:t>, </a:t>
              </a:r>
              <a:r>
                <a:rPr lang="en-US" sz="2000" b="0" i="0" u="none" strike="noStrike" kern="1200" dirty="0" err="1">
                  <a:ln>
                    <a:noFill/>
                  </a:ln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/>
                  <a:ea typeface="Arial" pitchFamily="34"/>
                  <a:cs typeface="Arial" pitchFamily="34"/>
                </a:rPr>
                <a:t>ε</a:t>
              </a:r>
              <a:r>
                <a:rPr lang="en-US" sz="2000" b="0" i="0" u="none" strike="noStrike" kern="1200" baseline="-25000" dirty="0" err="1">
                  <a:ln>
                    <a:noFill/>
                  </a:ln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18"/>
                  <a:ea typeface="SimSun" pitchFamily="2"/>
                  <a:cs typeface="Mangal" pitchFamily="2"/>
                </a:rPr>
                <a:t>F</a:t>
              </a:r>
              <a:r>
                <a:rPr lang="en-US" sz="2000" b="0" i="0" u="none" strike="noStrike" kern="1200" dirty="0">
                  <a:ln>
                    <a:noFill/>
                  </a:ln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18"/>
                  <a:ea typeface="SimSun" pitchFamily="2"/>
                  <a:cs typeface="Mangal" pitchFamily="2"/>
                </a:rPr>
                <a:t>, </a:t>
              </a:r>
              <a:r>
                <a:rPr lang="en-US" sz="2000" b="0" i="0" u="none" strike="noStrike" kern="1200" dirty="0">
                  <a:ln>
                    <a:noFill/>
                  </a:ln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as a function of energy using azimuthal </a:t>
              </a:r>
              <a:r>
                <a:rPr lang="en-US" sz="2000" dirty="0" err="1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femtoscopic</a:t>
              </a:r>
              <a:r>
                <a:rPr lang="en-US" sz="2000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 radii </a:t>
              </a:r>
              <a:r>
                <a:rPr lang="en-US" sz="2000" i="1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R</a:t>
              </a:r>
              <a:r>
                <a:rPr lang="en-US" sz="2000" i="1" baseline="-25000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x</a:t>
              </a:r>
              <a:r>
                <a:rPr lang="en-US" sz="2000" i="1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  </a:t>
              </a:r>
              <a:r>
                <a:rPr lang="en-US" sz="2000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and</a:t>
              </a:r>
              <a:r>
                <a:rPr lang="en-US" sz="2000" i="1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 </a:t>
              </a:r>
              <a:r>
                <a:rPr lang="en-US" sz="2000" i="1" dirty="0" err="1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R</a:t>
              </a:r>
              <a:r>
                <a:rPr lang="en-US" sz="2000" i="1" baseline="-25000" dirty="0" err="1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y</a:t>
              </a:r>
              <a:r>
                <a:rPr lang="en-US" sz="2000" b="0" i="0" u="none" strike="noStrike" kern="1200" dirty="0" smtClean="0">
                  <a:ln>
                    <a:noFill/>
                  </a:ln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:</a:t>
              </a: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  <a:tabLst/>
              </a:pPr>
              <a:endPara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SimSun" pitchFamily="2"/>
                <a:cs typeface="Mangal" pitchFamily="2"/>
              </a:endParaRP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  <a:tabLst/>
              </a:pPr>
              <a:endPara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SimSun" pitchFamily="2"/>
                <a:cs typeface="Mangal" pitchFamily="2"/>
              </a:endParaRPr>
            </a:p>
            <a:p>
              <a:pPr marL="54000" marR="0" lvl="0" indent="-23400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charset="2"/>
                <a:buChar char="Ø"/>
                <a:tabLst/>
              </a:pPr>
              <a:r>
                <a:rPr lang="en-US" sz="2000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2000" dirty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Evolution of the initial shape depends on the </a:t>
              </a:r>
              <a:r>
                <a:rPr lang="en-US" sz="2000" dirty="0" smtClean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 pressure </a:t>
              </a:r>
              <a:r>
                <a:rPr lang="en-US" sz="2000" dirty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anisotropy </a:t>
              </a:r>
            </a:p>
            <a:p>
              <a:r>
                <a:rPr lang="en-US" sz="2000" dirty="0"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     - </a:t>
              </a:r>
              <a:r>
                <a:rPr lang="en-US" sz="20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Freeze-out eccentricity sensitive to the 1</a:t>
              </a:r>
              <a:r>
                <a:rPr lang="en-US" sz="2000" baseline="300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st</a:t>
              </a:r>
              <a:r>
                <a:rPr lang="en-US" sz="20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 order phase transition.</a:t>
              </a:r>
              <a:endParaRPr lang="en-US" sz="2000" i="0" u="none" strike="noStrike" kern="120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SimSun" pitchFamily="2"/>
                <a:cs typeface="Mangal" pitchFamily="2"/>
              </a:endParaRP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Ø"/>
                <a:tabLst/>
              </a:pPr>
              <a:endParaRPr lang="en-US" sz="1200" b="0" i="0" u="none" strike="noStrike" kern="1200" dirty="0" smtClean="0">
                <a:ln>
                  <a:noFill/>
                </a:ln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SimSun" pitchFamily="2"/>
                <a:cs typeface="Mangal" pitchFamily="2"/>
              </a:endParaRP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Ø"/>
                <a:tabLst/>
              </a:pPr>
              <a:r>
                <a:rPr lang="en-US" sz="2000" b="0" i="0" u="none" strike="noStrike" kern="1200" dirty="0" smtClean="0">
                  <a:ln>
                    <a:noFill/>
                  </a:ln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Non</a:t>
              </a:r>
              <a:r>
                <a:rPr lang="en-US" sz="2000" b="0" i="0" u="none" strike="noStrike" kern="1200" dirty="0">
                  <a:ln>
                    <a:noFill/>
                  </a:ln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-monotonic behavior could indicate a soft point in the equation of state</a:t>
              </a:r>
              <a:r>
                <a:rPr lang="en-US" sz="2000" b="0" i="0" u="none" strike="noStrike" kern="1200" dirty="0" smtClean="0">
                  <a:ln>
                    <a:noFill/>
                  </a:ln>
                  <a:solidFill>
                    <a:srgbClr val="00009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a typeface="SimSun" pitchFamily="2"/>
                  <a:cs typeface="Mangal" pitchFamily="2"/>
                </a:rPr>
                <a:t>.</a:t>
              </a:r>
              <a:endParaRPr lang="en-US" sz="2000" b="0" i="0" u="none" strike="noStrike" kern="1200" dirty="0">
                <a:ln>
                  <a:noFill/>
                </a:ln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SimSun" pitchFamily="2"/>
                <a:cs typeface="Mangal" pitchFamily="2"/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2869164"/>
                </p:ext>
              </p:extLst>
            </p:nvPr>
          </p:nvGraphicFramePr>
          <p:xfrm>
            <a:off x="6662515" y="3602281"/>
            <a:ext cx="1422400" cy="822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5095" name="Equation" r:id="rId5" imgW="812800" imgH="469900" progId="Equation.3">
                    <p:embed/>
                  </p:oleObj>
                </mc:Choice>
                <mc:Fallback>
                  <p:oleObj name="Equation" r:id="rId5" imgW="812800" imgH="469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>
                          <a:lum contrast="10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662515" y="3602281"/>
                          <a:ext cx="1422400" cy="822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9999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068" y="163839"/>
            <a:ext cx="5899621" cy="51404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Azimuthal HBT: First result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7931" y="6285552"/>
            <a:ext cx="3993978" cy="400110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</a:rPr>
              <a:t>Is there a non-monotonic behavior?</a:t>
            </a:r>
            <a:endParaRPr lang="en-US" sz="2000" b="1" dirty="0">
              <a:solidFill>
                <a:srgbClr val="0000CC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10000" y="1206389"/>
            <a:ext cx="7659047" cy="4807795"/>
            <a:chOff x="847170" y="729940"/>
            <a:chExt cx="7659047" cy="4807795"/>
          </a:xfrm>
        </p:grpSpPr>
        <p:sp>
          <p:nvSpPr>
            <p:cNvPr id="18" name="AutoShape 2" descr="Dotted grid"/>
            <p:cNvSpPr>
              <a:spLocks noChangeArrowheads="1"/>
            </p:cNvSpPr>
            <p:nvPr/>
          </p:nvSpPr>
          <p:spPr bwMode="auto">
            <a:xfrm>
              <a:off x="847170" y="729940"/>
              <a:ext cx="7659047" cy="4807795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58" r="7624"/>
            <a:stretch/>
          </p:blipFill>
          <p:spPr>
            <a:xfrm>
              <a:off x="865170" y="797207"/>
              <a:ext cx="7599600" cy="46504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ctangle 8"/>
            <p:cNvSpPr/>
            <p:nvPr/>
          </p:nvSpPr>
          <p:spPr>
            <a:xfrm rot="5400000">
              <a:off x="7541457" y="4645826"/>
              <a:ext cx="234002" cy="13525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36316" y="5069763"/>
              <a:ext cx="11865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dirty="0" smtClean="0">
                  <a:sym typeface="Symbol"/>
                </a:rPr>
                <a:t>s</a:t>
              </a:r>
              <a:r>
                <a:rPr lang="en-IN" baseline="-25000" dirty="0" smtClean="0">
                  <a:sym typeface="Symbol"/>
                </a:rPr>
                <a:t>NN</a:t>
              </a:r>
              <a:r>
                <a:rPr lang="en-IN" dirty="0" smtClean="0">
                  <a:sym typeface="Symbol"/>
                </a:rPr>
                <a:t> (</a:t>
              </a:r>
              <a:r>
                <a:rPr lang="en-IN" dirty="0" err="1" smtClean="0">
                  <a:sym typeface="Symbol"/>
                </a:rPr>
                <a:t>GeV</a:t>
              </a:r>
              <a:r>
                <a:rPr lang="en-IN" dirty="0" smtClean="0">
                  <a:sym typeface="Symbol"/>
                </a:rPr>
                <a:t>)</a:t>
              </a:r>
              <a:endParaRPr lang="en-IN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3832411" y="3751730"/>
              <a:ext cx="954742" cy="68580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691152" y="4504766"/>
              <a:ext cx="355443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 </a:t>
              </a:r>
              <a:r>
                <a:rPr lang="en-IN" sz="1400" b="1" i="1" dirty="0" smtClean="0"/>
                <a:t>J. Phys. G: </a:t>
              </a:r>
              <a:r>
                <a:rPr lang="en-IN" sz="1400" b="1" i="1" dirty="0" err="1" smtClean="0"/>
                <a:t>Nucl</a:t>
              </a:r>
              <a:r>
                <a:rPr lang="en-IN" sz="1400" b="1" i="1" dirty="0" smtClean="0"/>
                <a:t>. Part. Phys.</a:t>
              </a:r>
              <a:r>
                <a:rPr lang="en-IN" sz="1400" b="1" dirty="0" smtClean="0"/>
                <a:t> 38 (2011) 124148</a:t>
              </a:r>
              <a:endParaRPr lang="en-US" sz="1400" b="1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6400" y="5218540"/>
              <a:ext cx="1887140" cy="2071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dirty="0" smtClean="0"/>
                <a:t>x</a:t>
              </a:r>
              <a:endParaRPr lang="en-IN" dirty="0"/>
            </a:p>
          </p:txBody>
        </p:sp>
      </p:grpSp>
      <p:pic>
        <p:nvPicPr>
          <p:cNvPr id="16" name="Picture 15" descr="STAR-logo-base-re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7479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6430" y="6207412"/>
            <a:ext cx="7224265" cy="430887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0000CC"/>
                </a:solidFill>
              </a:rPr>
              <a:t>Is the discrepancy due to centrality or rapidity range? - NO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08286" y="1238576"/>
            <a:ext cx="7508969" cy="4802260"/>
            <a:chOff x="870746" y="811725"/>
            <a:chExt cx="7508969" cy="4802260"/>
          </a:xfrm>
        </p:grpSpPr>
        <p:sp>
          <p:nvSpPr>
            <p:cNvPr id="10" name="AutoShape 2" descr="Dotted grid"/>
            <p:cNvSpPr>
              <a:spLocks noChangeArrowheads="1"/>
            </p:cNvSpPr>
            <p:nvPr/>
          </p:nvSpPr>
          <p:spPr bwMode="auto">
            <a:xfrm>
              <a:off x="870746" y="811725"/>
              <a:ext cx="7508969" cy="4802260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pic>
          <p:nvPicPr>
            <p:cNvPr id="8" name="Picture 7" descr="ExcFctn_3rapidities_OlderMidY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73" r="6347" b="8"/>
            <a:stretch/>
          </p:blipFill>
          <p:spPr>
            <a:xfrm>
              <a:off x="1017630" y="915835"/>
              <a:ext cx="7250400" cy="45936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96230" y="3610947"/>
              <a:ext cx="1244940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8000"/>
                  </a:solidFill>
                </a:rPr>
                <a:t>-1.0&lt;y&lt;-0.5</a:t>
              </a:r>
            </a:p>
            <a:p>
              <a:r>
                <a:rPr lang="en-US" sz="1600" b="1" dirty="0">
                  <a:solidFill>
                    <a:srgbClr val="FF0000"/>
                  </a:solidFill>
                </a:rPr>
                <a:t>-0.5&lt;y&lt;0.5</a:t>
              </a:r>
            </a:p>
            <a:p>
              <a:r>
                <a:rPr lang="en-US" sz="1600" b="1" dirty="0" smtClean="0">
                  <a:solidFill>
                    <a:srgbClr val="000090"/>
                  </a:solidFill>
                </a:rPr>
                <a:t>0.5&lt;y&lt;1.0</a:t>
              </a:r>
              <a:endParaRPr lang="en-US" sz="1600" b="1" dirty="0">
                <a:solidFill>
                  <a:srgbClr val="000090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17875" y="184661"/>
            <a:ext cx="6399379" cy="5370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Azimuthal 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HBT: More Data</a:t>
            </a:r>
            <a:endParaRPr lang="en-US" dirty="0"/>
          </a:p>
        </p:txBody>
      </p:sp>
      <p:pic>
        <p:nvPicPr>
          <p:cNvPr id="9" name="Picture 8" descr="STAR-logo-base-re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2863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514600"/>
            <a:ext cx="77724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Beam Energy Scan Phase- II</a:t>
            </a:r>
            <a:endParaRPr lang="en-US" sz="4800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Symbol" charset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5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986551" y="4313934"/>
            <a:ext cx="5155120" cy="1088432"/>
            <a:chOff x="3830400" y="4334756"/>
            <a:chExt cx="5260328" cy="111064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375" t="36776" r="6577" b="34423"/>
            <a:stretch/>
          </p:blipFill>
          <p:spPr>
            <a:xfrm>
              <a:off x="3830400" y="4477001"/>
              <a:ext cx="5194800" cy="968400"/>
            </a:xfrm>
            <a:prstGeom prst="rect">
              <a:avLst/>
            </a:prstGeom>
          </p:spPr>
        </p:pic>
        <p:sp>
          <p:nvSpPr>
            <p:cNvPr id="19" name="Rounded Rectangular Callout 18"/>
            <p:cNvSpPr/>
            <p:nvPr/>
          </p:nvSpPr>
          <p:spPr>
            <a:xfrm>
              <a:off x="8051970" y="4334756"/>
              <a:ext cx="1038758" cy="320040"/>
            </a:xfrm>
            <a:prstGeom prst="wedgeRoundRectCallout">
              <a:avLst>
                <a:gd name="adj1" fmla="val -91304"/>
                <a:gd name="adj2" fmla="val 170295"/>
                <a:gd name="adj3" fmla="val 16667"/>
              </a:avLst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 smtClean="0">
                  <a:solidFill>
                    <a:schemeClr val="tx1"/>
                  </a:solidFill>
                </a:rPr>
                <a:t>1% Au target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AutoShape 2" descr="Dotted grid"/>
          <p:cNvSpPr>
            <a:spLocks noChangeArrowheads="1"/>
          </p:cNvSpPr>
          <p:nvPr/>
        </p:nvSpPr>
        <p:spPr bwMode="auto">
          <a:xfrm>
            <a:off x="76199" y="1688268"/>
            <a:ext cx="3817189" cy="3062887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grpSp>
        <p:nvGrpSpPr>
          <p:cNvPr id="2" name="Group 1"/>
          <p:cNvGrpSpPr/>
          <p:nvPr/>
        </p:nvGrpSpPr>
        <p:grpSpPr>
          <a:xfrm>
            <a:off x="159480" y="1710256"/>
            <a:ext cx="3587496" cy="3020077"/>
            <a:chOff x="76200" y="1595735"/>
            <a:chExt cx="3587496" cy="3020077"/>
          </a:xfrm>
        </p:grpSpPr>
        <p:pic>
          <p:nvPicPr>
            <p:cNvPr id="14" name="Picture 13" descr="PastedGraphic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883280"/>
              <a:ext cx="3587496" cy="273253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5" name="TextBox 14"/>
            <p:cNvSpPr txBox="1"/>
            <p:nvPr/>
          </p:nvSpPr>
          <p:spPr>
            <a:xfrm>
              <a:off x="76200" y="1595735"/>
              <a:ext cx="358749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228600" indent="-228600" algn="ctr">
                <a:buAutoNum type="alphaUcPeriod"/>
              </a:pPr>
              <a:r>
                <a:rPr lang="en-US" sz="1200" dirty="0" err="1" smtClean="0"/>
                <a:t>Fedotov</a:t>
              </a:r>
              <a:r>
                <a:rPr lang="en-US" sz="1200" dirty="0" smtClean="0"/>
                <a:t>, W. Fischer, </a:t>
              </a:r>
            </a:p>
            <a:p>
              <a:pPr marL="228600" indent="-228600" algn="ctr"/>
              <a:r>
                <a:rPr lang="en-US" sz="1200" dirty="0" smtClean="0"/>
                <a:t>private discussions, 2012.</a:t>
              </a:r>
              <a:endParaRPr lang="en-US" sz="1200" dirty="0"/>
            </a:p>
          </p:txBody>
        </p:sp>
      </p:grpSp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7724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aseline="-25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BES Phase-II proposal</a:t>
            </a:r>
            <a:endParaRPr lang="en-US" sz="4000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Symbol" charset="2"/>
            </a:endParaRPr>
          </a:p>
        </p:txBody>
      </p:sp>
      <p:sp>
        <p:nvSpPr>
          <p:cNvPr id="55304" name="TextBox 19"/>
          <p:cNvSpPr txBox="1">
            <a:spLocks noChangeArrowheads="1"/>
          </p:cNvSpPr>
          <p:nvPr/>
        </p:nvSpPr>
        <p:spPr bwMode="auto">
          <a:xfrm>
            <a:off x="76200" y="892314"/>
            <a:ext cx="381718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²"/>
            </a:pPr>
            <a:r>
              <a:rPr lang="en-US" sz="2000" dirty="0"/>
              <a:t> Electron cooling will provide</a:t>
            </a:r>
            <a:r>
              <a:rPr lang="en-US" sz="2000" dirty="0" smtClean="0"/>
              <a:t>    </a:t>
            </a:r>
          </a:p>
          <a:p>
            <a:r>
              <a:rPr lang="en-US" sz="2000" dirty="0" smtClean="0"/>
              <a:t>    increased </a:t>
            </a:r>
            <a:r>
              <a:rPr lang="en-US" sz="2000" dirty="0"/>
              <a:t>luminosity ~ 10 </a:t>
            </a:r>
            <a:r>
              <a:rPr lang="en-US" sz="2000" dirty="0" smtClean="0"/>
              <a:t>times</a:t>
            </a:r>
          </a:p>
        </p:txBody>
      </p:sp>
      <p:sp>
        <p:nvSpPr>
          <p:cNvPr id="55305" name="TextBox 21"/>
          <p:cNvSpPr txBox="1">
            <a:spLocks noChangeArrowheads="1"/>
          </p:cNvSpPr>
          <p:nvPr/>
        </p:nvSpPr>
        <p:spPr bwMode="auto">
          <a:xfrm>
            <a:off x="4494138" y="1262556"/>
            <a:ext cx="38284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</a:rPr>
              <a:t>Proposal </a:t>
            </a:r>
            <a:r>
              <a:rPr lang="en-US" sz="2000" b="1" dirty="0">
                <a:solidFill>
                  <a:srgbClr val="0000CC"/>
                </a:solidFill>
              </a:rPr>
              <a:t>BES-</a:t>
            </a:r>
            <a:r>
              <a:rPr lang="en-US" sz="2000" b="1" dirty="0" smtClean="0">
                <a:solidFill>
                  <a:srgbClr val="0000CC"/>
                </a:solidFill>
              </a:rPr>
              <a:t>II (Years 2015-2017):</a:t>
            </a:r>
            <a:endParaRPr lang="en-US" sz="2000" b="1" dirty="0">
              <a:solidFill>
                <a:srgbClr val="0000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7666" y="235490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Table 1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599586211"/>
              </p:ext>
            </p:extLst>
          </p:nvPr>
        </p:nvGraphicFramePr>
        <p:xfrm>
          <a:off x="4027770" y="1756807"/>
          <a:ext cx="4978323" cy="2165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9441"/>
                <a:gridCol w="1659441"/>
                <a:gridCol w="1659441"/>
              </a:tblGrid>
              <a:tr h="53157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chemeClr val="bg1"/>
                          </a:solidFill>
                        </a:rPr>
                        <a:t>√</a:t>
                      </a:r>
                      <a:r>
                        <a:rPr lang="en-US" sz="1600" i="1" dirty="0" err="1" smtClean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1600" i="1" baseline="-25000" dirty="0" err="1" smtClean="0">
                          <a:solidFill>
                            <a:schemeClr val="bg1"/>
                          </a:solidFill>
                        </a:rPr>
                        <a:t>NN</a:t>
                      </a:r>
                      <a:r>
                        <a:rPr lang="en-US" sz="1600" i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i="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GeV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9666" marR="99666" marT="49833" marB="49833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 smtClean="0">
                          <a:solidFill>
                            <a:srgbClr val="FFFFFF"/>
                          </a:solidFill>
                        </a:rPr>
                        <a:t>μ</a:t>
                      </a:r>
                      <a:r>
                        <a:rPr lang="en-US" sz="1600" i="1" baseline="-25000" dirty="0" err="1" smtClean="0">
                          <a:solidFill>
                            <a:srgbClr val="FFFFFF"/>
                          </a:solidFill>
                        </a:rPr>
                        <a:t>B</a:t>
                      </a:r>
                      <a:r>
                        <a:rPr lang="en-US" sz="1600" baseline="0" dirty="0" smtClean="0">
                          <a:solidFill>
                            <a:srgbClr val="FFFFFF"/>
                          </a:solidFill>
                        </a:rPr>
                        <a:t> [MeV]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 marL="99666" marR="99666" marT="49833" marB="49833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Requested Events(10</a:t>
                      </a:r>
                      <a:r>
                        <a:rPr lang="en-US" sz="1600" baseline="30000" dirty="0" smtClean="0">
                          <a:solidFill>
                            <a:srgbClr val="FFFFFF"/>
                          </a:solidFill>
                        </a:rPr>
                        <a:t>6</a:t>
                      </a:r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 marL="99666" marR="99666" marT="49833" marB="49833"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15621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</a:rPr>
                        <a:t>Au+Au</a:t>
                      </a:r>
                      <a:r>
                        <a:rPr lang="en-US" sz="1300" b="1" dirty="0" smtClean="0">
                          <a:solidFill>
                            <a:schemeClr val="tx1"/>
                          </a:solidFill>
                        </a:rPr>
                        <a:t> 19.6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99666" marR="99666" marT="49833" marB="49833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99666" marR="99666" marT="49833" marB="49833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99666" marR="99666" marT="49833" marB="49833">
                    <a:cell3D prstMaterial="dkEdge">
                      <a:bevel/>
                      <a:lightRig rig="flood" dir="t"/>
                    </a:cell3D>
                  </a:tcPr>
                </a:tc>
              </a:tr>
              <a:tr h="315621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</a:rPr>
                        <a:t>Au+Au</a:t>
                      </a: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</a:rPr>
                        <a:t> 15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99666" marR="99666" marT="49833" marB="49833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</a:rPr>
                        <a:t>256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99666" marR="99666" marT="49833" marB="49833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99666" marR="99666" marT="49833" marB="49833">
                    <a:cell3D prstMaterial="dkEdge">
                      <a:bevel/>
                      <a:lightRig rig="flood" dir="t"/>
                    </a:cell3D>
                  </a:tcPr>
                </a:tc>
              </a:tr>
              <a:tr h="315621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</a:rPr>
                        <a:t>Au+Au</a:t>
                      </a: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</a:rPr>
                        <a:t> 11.5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99666" marR="99666" marT="49833" marB="49833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</a:rPr>
                        <a:t>316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99666" marR="99666" marT="49833" marB="49833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99666" marR="99666" marT="49833" marB="49833">
                    <a:cell3D prstMaterial="dkEdge">
                      <a:bevel/>
                      <a:lightRig rig="flood" dir="t"/>
                    </a:cell3D>
                  </a:tcPr>
                </a:tc>
              </a:tr>
              <a:tr h="315621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err="1" smtClean="0">
                          <a:solidFill>
                            <a:schemeClr val="tx1"/>
                          </a:solidFill>
                        </a:rPr>
                        <a:t>Au+Au</a:t>
                      </a: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</a:rPr>
                        <a:t> 7.7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99666" marR="99666" marT="49833" marB="49833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</a:rPr>
                        <a:t>420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99666" marR="99666" marT="49833" marB="49833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99666" marR="99666" marT="49833" marB="49833">
                    <a:cell3D prstMaterial="dkEdge">
                      <a:bevel/>
                      <a:lightRig rig="flood" dir="t"/>
                    </a:cell3D>
                  </a:tcPr>
                </a:tc>
              </a:tr>
              <a:tr h="315621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</a:rPr>
                        <a:t>U+U:</a:t>
                      </a: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</a:rPr>
                        <a:t> ~20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99666" marR="99666" marT="49833" marB="49833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</a:rPr>
                        <a:t>~200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99666" marR="99666" marT="49833" marB="49833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99666" marR="99666" marT="49833" marB="49833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304800" y="5355706"/>
            <a:ext cx="815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000" dirty="0" smtClean="0"/>
              <a:t> Annular 1% gold target inside the STAR beam pipe </a:t>
            </a:r>
          </a:p>
          <a:p>
            <a:pPr>
              <a:buFontTx/>
              <a:buChar char="-"/>
            </a:pPr>
            <a:r>
              <a:rPr lang="en-US" sz="2000" dirty="0" smtClean="0"/>
              <a:t> 2m away from the center of STAR</a:t>
            </a:r>
          </a:p>
          <a:p>
            <a:pPr>
              <a:buFontTx/>
              <a:buChar char="-"/>
            </a:pPr>
            <a:r>
              <a:rPr lang="en-US" sz="2000" dirty="0" smtClean="0"/>
              <a:t> Data taking concurrently with collider mode at beginning of each fill 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027585" y="6315073"/>
            <a:ext cx="392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CC"/>
                </a:solidFill>
              </a:rPr>
              <a:t> No disturbance to normal RHIC running</a:t>
            </a:r>
            <a:endParaRPr lang="en-US" sz="1800" dirty="0">
              <a:solidFill>
                <a:srgbClr val="0000CC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77670" y="5043342"/>
            <a:ext cx="25541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</a:rPr>
              <a:t>Fixed Target Proposal:</a:t>
            </a:r>
            <a:endParaRPr lang="en-US" sz="2000" b="1" dirty="0">
              <a:solidFill>
                <a:srgbClr val="0000CC"/>
              </a:solidFill>
            </a:endParaRPr>
          </a:p>
        </p:txBody>
      </p:sp>
      <p:pic>
        <p:nvPicPr>
          <p:cNvPr id="17" name="Picture 16" descr="STAR-logo-base-red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6863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7724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Fixed Target Set-up</a:t>
            </a:r>
            <a:endParaRPr lang="en-US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Symbol" charset="2"/>
            </a:endParaRPr>
          </a:p>
        </p:txBody>
      </p:sp>
      <p:graphicFrame>
        <p:nvGraphicFramePr>
          <p:cNvPr id="181251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5993930"/>
              </p:ext>
            </p:extLst>
          </p:nvPr>
        </p:nvGraphicFramePr>
        <p:xfrm>
          <a:off x="1142998" y="1200666"/>
          <a:ext cx="7237095" cy="5020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85" name="Document" r:id="rId4" imgW="5524500" imgH="3987800" progId="Word.Document.12">
                  <p:link updateAutomatic="1"/>
                </p:oleObj>
              </mc:Choice>
              <mc:Fallback>
                <p:oleObj name="Document" r:id="rId4" imgW="5524500" imgH="39878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998" y="1200666"/>
                        <a:ext cx="7237095" cy="50202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STAR-logo-base-red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8707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 bwMode="auto">
          <a:xfrm>
            <a:off x="3657600" y="1828800"/>
            <a:ext cx="1524000" cy="2743200"/>
          </a:xfrm>
          <a:prstGeom prst="rect">
            <a:avLst/>
          </a:prstGeom>
          <a:solidFill>
            <a:srgbClr val="FF58D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39108"/>
            <a:ext cx="7772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5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STAR BES Program Summary</a:t>
            </a:r>
          </a:p>
        </p:txBody>
      </p:sp>
      <p:sp>
        <p:nvSpPr>
          <p:cNvPr id="59399" name="TextBox 12"/>
          <p:cNvSpPr txBox="1">
            <a:spLocks noChangeArrowheads="1"/>
          </p:cNvSpPr>
          <p:nvPr/>
        </p:nvSpPr>
        <p:spPr bwMode="auto">
          <a:xfrm>
            <a:off x="-942975" y="4716463"/>
            <a:ext cx="18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2514600" y="981670"/>
            <a:ext cx="4648200" cy="4276130"/>
            <a:chOff x="2514600" y="1748135"/>
            <a:chExt cx="4648200" cy="4276130"/>
          </a:xfrm>
        </p:grpSpPr>
        <p:cxnSp>
          <p:nvCxnSpPr>
            <p:cNvPr id="23" name="Straight Connector 22"/>
            <p:cNvCxnSpPr/>
            <p:nvPr/>
          </p:nvCxnSpPr>
          <p:spPr bwMode="auto">
            <a:xfrm>
              <a:off x="2667000" y="2590800"/>
              <a:ext cx="4267200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56" name="Group 55"/>
            <p:cNvGrpSpPr/>
            <p:nvPr/>
          </p:nvGrpSpPr>
          <p:grpSpPr>
            <a:xfrm>
              <a:off x="2514600" y="1748135"/>
              <a:ext cx="4648200" cy="4276130"/>
              <a:chOff x="2514600" y="1748135"/>
              <a:chExt cx="4648200" cy="4276130"/>
            </a:xfrm>
          </p:grpSpPr>
          <p:cxnSp>
            <p:nvCxnSpPr>
              <p:cNvPr id="19" name="Straight Arrow Connector 18"/>
              <p:cNvCxnSpPr/>
              <p:nvPr/>
            </p:nvCxnSpPr>
            <p:spPr bwMode="auto">
              <a:xfrm rot="5400000" flipH="1" flipV="1">
                <a:off x="914400" y="3581400"/>
                <a:ext cx="3505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1" name="Straight Arrow Connector 20"/>
              <p:cNvCxnSpPr/>
              <p:nvPr/>
            </p:nvCxnSpPr>
            <p:spPr bwMode="auto">
              <a:xfrm>
                <a:off x="2667000" y="5332412"/>
                <a:ext cx="44958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 rot="5400000">
                <a:off x="2286794" y="3962400"/>
                <a:ext cx="274320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 rot="5400000">
                <a:off x="3047206" y="3962400"/>
                <a:ext cx="274320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 rot="5400000">
                <a:off x="3809206" y="3961606"/>
                <a:ext cx="274320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 rot="5400000">
                <a:off x="4344194" y="3962400"/>
                <a:ext cx="274320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 rot="5400000">
                <a:off x="4647406" y="3961606"/>
                <a:ext cx="274320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/>
              <p:cNvCxnSpPr/>
              <p:nvPr/>
            </p:nvCxnSpPr>
            <p:spPr bwMode="auto">
              <a:xfrm rot="5400000">
                <a:off x="5180806" y="3961606"/>
                <a:ext cx="274320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8" name="TextBox 37"/>
              <p:cNvSpPr txBox="1"/>
              <p:nvPr/>
            </p:nvSpPr>
            <p:spPr>
              <a:xfrm>
                <a:off x="4154600" y="5334000"/>
                <a:ext cx="5698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206</a:t>
                </a:r>
                <a:endParaRPr lang="en-US" sz="180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907200" y="5334000"/>
                <a:ext cx="5698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585</a:t>
                </a:r>
                <a:endParaRPr lang="en-US" sz="18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333532" y="5334000"/>
                <a:ext cx="5526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112</a:t>
                </a:r>
                <a:endParaRPr lang="en-US" sz="18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514600" y="5345668"/>
                <a:ext cx="3130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0</a:t>
                </a:r>
                <a:endParaRPr lang="en-US" sz="18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840400" y="5334000"/>
                <a:ext cx="5698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420</a:t>
                </a:r>
                <a:endParaRPr lang="en-US" sz="18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276245" y="2221468"/>
                <a:ext cx="5055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2.5</a:t>
                </a:r>
                <a:endParaRPr lang="en-US" sz="1800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742845" y="2209800"/>
                <a:ext cx="3130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5</a:t>
                </a:r>
                <a:endParaRPr lang="en-US" sz="1800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904645" y="2209800"/>
                <a:ext cx="5055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7.7</a:t>
                </a:r>
                <a:endParaRPr lang="en-US" sz="18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014267" y="2209800"/>
                <a:ext cx="6339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19.6</a:t>
                </a:r>
                <a:endParaRPr lang="en-US" sz="180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444778" y="2209800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39</a:t>
                </a:r>
                <a:endParaRPr lang="en-US" sz="1800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440600" y="5334000"/>
                <a:ext cx="5698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775</a:t>
                </a:r>
                <a:endParaRPr lang="en-US" sz="1800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185730" y="1748135"/>
                <a:ext cx="16816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√</a:t>
                </a:r>
                <a:r>
                  <a:rPr lang="en-US" dirty="0" err="1" smtClean="0"/>
                  <a:t>s</a:t>
                </a:r>
                <a:r>
                  <a:rPr lang="en-US" baseline="-25000" dirty="0" err="1" smtClean="0"/>
                  <a:t>NN</a:t>
                </a:r>
                <a:r>
                  <a:rPr lang="en-US" baseline="-25000" dirty="0" smtClean="0"/>
                  <a:t> </a:t>
                </a:r>
                <a:r>
                  <a:rPr lang="en-US" dirty="0" smtClean="0"/>
                  <a:t>(GeV)</a:t>
                </a:r>
                <a:endParaRPr lang="en-US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267200" y="5562600"/>
                <a:ext cx="14221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Symbol"/>
                  </a:rPr>
                  <a:t>m</a:t>
                </a:r>
                <a:r>
                  <a:rPr lang="en-US" baseline="-25000" dirty="0" err="1" smtClean="0"/>
                  <a:t>B</a:t>
                </a:r>
                <a:r>
                  <a:rPr lang="en-US" dirty="0" smtClean="0"/>
                  <a:t> (</a:t>
                </a:r>
                <a:r>
                  <a:rPr lang="en-US" dirty="0" err="1" smtClean="0"/>
                  <a:t>MeV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</p:grpSp>
      </p:grpSp>
      <p:sp>
        <p:nvSpPr>
          <p:cNvPr id="61" name="Rectangle 60"/>
          <p:cNvSpPr/>
          <p:nvPr/>
        </p:nvSpPr>
        <p:spPr bwMode="auto">
          <a:xfrm>
            <a:off x="2667000" y="1828800"/>
            <a:ext cx="990600" cy="2743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/>
          </a:p>
        </p:txBody>
      </p:sp>
      <p:sp>
        <p:nvSpPr>
          <p:cNvPr id="64" name="Rectangle 63"/>
          <p:cNvSpPr/>
          <p:nvPr/>
        </p:nvSpPr>
        <p:spPr bwMode="auto">
          <a:xfrm>
            <a:off x="4419600" y="1828800"/>
            <a:ext cx="762000" cy="2743200"/>
          </a:xfrm>
          <a:prstGeom prst="rect">
            <a:avLst/>
          </a:prstGeom>
          <a:blipFill rotWithShape="1">
            <a:blip r:embed="rId3">
              <a:alphaModFix amt="52000"/>
            </a:blip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5181600" y="1828800"/>
            <a:ext cx="838200" cy="2743200"/>
          </a:xfrm>
          <a:prstGeom prst="rect">
            <a:avLst/>
          </a:prstGeom>
          <a:solidFill>
            <a:srgbClr val="8669E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6019800" y="1828800"/>
            <a:ext cx="533400" cy="27432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" name="TextBox 66"/>
          <p:cNvSpPr txBox="1"/>
          <p:nvPr/>
        </p:nvSpPr>
        <p:spPr>
          <a:xfrm rot="16200000">
            <a:off x="1967778" y="2985224"/>
            <a:ext cx="2317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QGP properties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 rot="16200000">
            <a:off x="3084531" y="2859070"/>
            <a:ext cx="1912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 phase-I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 rot="16200000">
            <a:off x="4865212" y="2955747"/>
            <a:ext cx="1399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Run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 rot="16200000">
            <a:off x="5307452" y="2917687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Fixed Target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 rot="16200000">
            <a:off x="3799311" y="2884910"/>
            <a:ext cx="1998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 phase-II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2133600" y="5665113"/>
            <a:ext cx="5410200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Large range of </a:t>
            </a:r>
            <a:r>
              <a:rPr lang="en-US" sz="2200" dirty="0" err="1" smtClean="0">
                <a:latin typeface="Symbol"/>
              </a:rPr>
              <a:t>m</a:t>
            </a:r>
            <a:r>
              <a:rPr lang="en-US" sz="2200" baseline="-25000" dirty="0" err="1" smtClean="0"/>
              <a:t>B</a:t>
            </a:r>
            <a:r>
              <a:rPr lang="en-US" sz="2200" dirty="0" smtClean="0"/>
              <a:t> in the phase diagram !!!</a:t>
            </a:r>
            <a:endParaRPr lang="en-US" sz="2200" dirty="0"/>
          </a:p>
        </p:txBody>
      </p:sp>
      <p:sp>
        <p:nvSpPr>
          <p:cNvPr id="54" name="Right Brace 53"/>
          <p:cNvSpPr/>
          <p:nvPr/>
        </p:nvSpPr>
        <p:spPr bwMode="auto">
          <a:xfrm rot="5400000">
            <a:off x="4457700" y="3467100"/>
            <a:ext cx="381000" cy="3962400"/>
          </a:xfrm>
          <a:prstGeom prst="rightBrac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3657600" y="1828800"/>
            <a:ext cx="2895600" cy="2743200"/>
          </a:xfrm>
          <a:prstGeom prst="rect">
            <a:avLst/>
          </a:prstGeom>
          <a:solidFill>
            <a:srgbClr val="FF58D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   Explore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QCD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       Diagram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1" name="Picture 50" descr="STAR-logo-base-re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7924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1" grpId="0" animBg="1"/>
      <p:bldP spid="64" grpId="0" animBg="1"/>
      <p:bldP spid="65" grpId="0" animBg="1"/>
      <p:bldP spid="66" grpId="0" animBg="1"/>
      <p:bldP spid="67" grpId="0"/>
      <p:bldP spid="68" grpId="0"/>
      <p:bldP spid="69" grpId="0"/>
      <p:bldP spid="70" grpId="0"/>
      <p:bldP spid="71" grpId="0"/>
      <p:bldP spid="46" grpId="0" animBg="1"/>
      <p:bldP spid="54" grpId="0" animBg="1"/>
      <p:bldP spid="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5515" y="152400"/>
            <a:ext cx="7606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RHIC Beam Energy Scan Project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708000" y="1004400"/>
            <a:ext cx="5341640" cy="4825548"/>
            <a:chOff x="3708000" y="1004400"/>
            <a:chExt cx="5341640" cy="4825548"/>
          </a:xfrm>
        </p:grpSpPr>
        <p:sp>
          <p:nvSpPr>
            <p:cNvPr id="10" name="AutoShape 2" descr="Dotted grid"/>
            <p:cNvSpPr>
              <a:spLocks noChangeArrowheads="1"/>
            </p:cNvSpPr>
            <p:nvPr/>
          </p:nvSpPr>
          <p:spPr bwMode="auto">
            <a:xfrm>
              <a:off x="3708000" y="1004400"/>
              <a:ext cx="5341640" cy="4825548"/>
            </a:xfrm>
            <a:prstGeom prst="roundRect">
              <a:avLst>
                <a:gd name="adj" fmla="val 3042"/>
              </a:avLst>
            </a:prstGeom>
            <a:solidFill>
              <a:srgbClr val="979797"/>
            </a:solidFill>
            <a:ln w="38100" cap="flat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pic>
          <p:nvPicPr>
            <p:cNvPr id="6" name="Content Placeholder 6" descr="F:\Vaio_06-Apr-2009\star\BES\PhaseDiagram\PhaseDiagram_May15.ti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75" t="4927" r="22075" b="3424"/>
            <a:stretch/>
          </p:blipFill>
          <p:spPr bwMode="auto">
            <a:xfrm>
              <a:off x="3852000" y="1101600"/>
              <a:ext cx="5058000" cy="4651200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8" name="Oval 7"/>
            <p:cNvSpPr/>
            <p:nvPr/>
          </p:nvSpPr>
          <p:spPr bwMode="auto">
            <a:xfrm rot="19611201">
              <a:off x="4949201" y="1597686"/>
              <a:ext cx="1226251" cy="2135924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735002" y="6129601"/>
            <a:ext cx="5105354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landmark of the QCD phase diagram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678" y="1005010"/>
            <a:ext cx="3276600" cy="5355313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Since the original design of RHIC (1985), running at lower energies has been envisioned</a:t>
            </a:r>
          </a:p>
          <a:p>
            <a:pPr>
              <a:buFont typeface="Arial" pitchFamily="34" charset="0"/>
              <a:buChar char="•"/>
            </a:pPr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RHIC has studied the possibilities of running  lower energies with a series of test runs: 19.6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Au+Au</a:t>
            </a:r>
            <a:r>
              <a:rPr lang="en-US" dirty="0" smtClean="0"/>
              <a:t> in 2001, 22.4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Cu+Cu</a:t>
            </a:r>
            <a:r>
              <a:rPr lang="en-US" dirty="0" smtClean="0"/>
              <a:t> in 2005,   and 9.2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Au+Au</a:t>
            </a:r>
            <a:r>
              <a:rPr lang="en-US" dirty="0" smtClean="0"/>
              <a:t> in 2008</a:t>
            </a:r>
          </a:p>
          <a:p>
            <a:pPr>
              <a:buFont typeface="Arial" pitchFamily="34" charset="0"/>
              <a:buChar char="•"/>
            </a:pPr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In 2009 the RHIC PAC approved a proposal to run a series of six energies to search for the critical point and the onset of </a:t>
            </a:r>
            <a:r>
              <a:rPr lang="en-US" dirty="0" err="1" smtClean="0"/>
              <a:t>deconfinement</a:t>
            </a:r>
            <a:r>
              <a:rPr lang="en-US" dirty="0" smtClean="0"/>
              <a:t>.</a:t>
            </a:r>
          </a:p>
          <a:p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These energies were run during the 2010 and 2011 running periods.</a:t>
            </a:r>
            <a:endParaRPr lang="en-US" dirty="0"/>
          </a:p>
        </p:txBody>
      </p:sp>
      <p:pic>
        <p:nvPicPr>
          <p:cNvPr id="7" name="Picture 6" descr="STAR-logo-base-re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1696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5407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Summary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90" y="997597"/>
            <a:ext cx="8686800" cy="5388756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charset="2"/>
              <a:buChar char=""/>
            </a:pP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STAR results from BES program covering </a:t>
            </a: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</a:t>
            </a: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arge </a:t>
            </a:r>
            <a:r>
              <a:rPr lang="en-US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/>
              </a:rPr>
              <a:t>m</a:t>
            </a:r>
            <a:r>
              <a:rPr lang="en-US" baseline="-250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</a:t>
            </a: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range </a:t>
            </a: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provide important constraint on QCD phase diagram. </a:t>
            </a:r>
          </a:p>
          <a:p>
            <a:pPr>
              <a:buClr>
                <a:srgbClr val="FF0000"/>
              </a:buClr>
              <a:buFont typeface="Wingdings" charset="2"/>
              <a:buChar char=""/>
            </a:pPr>
            <a:endParaRPr lang="en-US" sz="2000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Clr>
                <a:srgbClr val="FF0000"/>
              </a:buClr>
              <a:buFont typeface="Wingdings" charset="2"/>
              <a:buChar char=""/>
            </a:pP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Different features show </a:t>
            </a:r>
            <a:r>
              <a:rPr lang="en-US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up:</a:t>
            </a:r>
          </a:p>
          <a:p>
            <a:pPr lvl="1"/>
            <a:r>
              <a:rPr lang="en-US" sz="2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Proton v</a:t>
            </a:r>
            <a:r>
              <a:rPr lang="en-US" sz="2000" b="1" baseline="-25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</a:t>
            </a:r>
            <a:r>
              <a:rPr lang="en-US" sz="2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slope changes sign between 7.7 </a:t>
            </a:r>
            <a:r>
              <a:rPr lang="en-US" sz="2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GeV</a:t>
            </a:r>
            <a:r>
              <a:rPr lang="en-US" sz="2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11.5 </a:t>
            </a:r>
            <a:r>
              <a:rPr lang="en-US" sz="2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GeV</a:t>
            </a:r>
            <a:endParaRPr lang="en-US" sz="2000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1"/>
            <a:r>
              <a:rPr lang="en-US" sz="2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Particles-antiparticles v</a:t>
            </a:r>
            <a:r>
              <a:rPr lang="en-US" sz="2000" b="1" baseline="-25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</a:t>
            </a:r>
            <a:r>
              <a:rPr lang="en-US" sz="2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difference increases with decreasing √</a:t>
            </a:r>
            <a:r>
              <a:rPr lang="en-US" sz="2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</a:t>
            </a:r>
            <a:r>
              <a:rPr lang="en-US" sz="2000" b="1" baseline="-250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NN</a:t>
            </a:r>
            <a:endParaRPr lang="en-US" sz="2000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1"/>
            <a:r>
              <a:rPr lang="en-US" sz="2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/>
              </a:rPr>
              <a:t>f</a:t>
            </a:r>
            <a:r>
              <a:rPr lang="en-US" sz="2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-meson v</a:t>
            </a:r>
            <a:r>
              <a:rPr lang="en-US" sz="2000" b="1" baseline="-25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</a:t>
            </a:r>
            <a:r>
              <a:rPr lang="en-US" sz="2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deviates from others for √</a:t>
            </a:r>
            <a:r>
              <a:rPr lang="en-US" sz="2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</a:t>
            </a:r>
            <a:r>
              <a:rPr lang="en-US" sz="2000" b="1" baseline="-250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NN</a:t>
            </a:r>
            <a:r>
              <a:rPr lang="en-US" sz="2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≤ 11.5 </a:t>
            </a:r>
            <a:r>
              <a:rPr lang="en-US" sz="2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GeV</a:t>
            </a:r>
            <a:endParaRPr lang="en-US" sz="2000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Clr>
                <a:srgbClr val="FF0000"/>
              </a:buClr>
              <a:buFont typeface="Wingdings" charset="2"/>
              <a:buChar char=""/>
            </a:pPr>
            <a:endParaRPr lang="en-US" sz="2000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Clr>
                <a:srgbClr val="FF0000"/>
              </a:buClr>
              <a:buFont typeface="Wingdings" charset="2"/>
              <a:buChar char=""/>
            </a:pPr>
            <a:r>
              <a:rPr lang="en-US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Search for the critical point continues:</a:t>
            </a:r>
          </a:p>
          <a:p>
            <a:pPr lvl="1">
              <a:buFont typeface="Lucida Grande"/>
              <a:buChar char="-"/>
            </a:pPr>
            <a:r>
              <a:rPr lang="en-US" sz="21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Proposed BES-II program </a:t>
            </a:r>
          </a:p>
          <a:p>
            <a:pPr lvl="1">
              <a:buFont typeface="Lucida Grande"/>
              <a:buChar char="-"/>
            </a:pPr>
            <a:r>
              <a:rPr lang="en-US" sz="20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Fixed </a:t>
            </a:r>
            <a:r>
              <a:rPr lang="en-US" sz="2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target proposal to extend </a:t>
            </a:r>
            <a:r>
              <a:rPr lang="en-US" sz="2000" b="1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/>
              </a:rPr>
              <a:t>m</a:t>
            </a:r>
            <a:r>
              <a:rPr lang="en-US" sz="2000" b="1" baseline="-250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</a:t>
            </a:r>
            <a:r>
              <a:rPr lang="en-US" sz="20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coverage up to 800 </a:t>
            </a:r>
            <a:r>
              <a:rPr lang="en-US" sz="20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MeV</a:t>
            </a:r>
            <a:endParaRPr lang="en-US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000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 descr="STAR-logo-base-red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613744" y="250805"/>
            <a:ext cx="62213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charset="0"/>
              </a:rPr>
              <a:t>STAR 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charset="0"/>
              </a:rPr>
              <a:t>Collaboration</a:t>
            </a:r>
          </a:p>
        </p:txBody>
      </p:sp>
      <p:sp>
        <p:nvSpPr>
          <p:cNvPr id="43012" name="Rectangle 56"/>
          <p:cNvSpPr>
            <a:spLocks noChangeArrowheads="1"/>
          </p:cNvSpPr>
          <p:nvPr/>
        </p:nvSpPr>
        <p:spPr bwMode="auto">
          <a:xfrm>
            <a:off x="76200" y="1183319"/>
            <a:ext cx="4648200" cy="526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Argonne National Laboratory, Argonne, Illinois 60439</a:t>
            </a:r>
          </a:p>
          <a:p>
            <a:r>
              <a:rPr lang="en-US" sz="1200" dirty="0"/>
              <a:t>Brookhaven National Laboratory, Upton, New York 11973</a:t>
            </a:r>
          </a:p>
          <a:p>
            <a:r>
              <a:rPr lang="en-US" sz="1200" dirty="0"/>
              <a:t>University of California, Berkeley, California 94720</a:t>
            </a:r>
          </a:p>
          <a:p>
            <a:r>
              <a:rPr lang="en-US" sz="1200" dirty="0"/>
              <a:t>University of California, Davis, California 95616</a:t>
            </a:r>
          </a:p>
          <a:p>
            <a:r>
              <a:rPr lang="en-US" sz="1200" dirty="0"/>
              <a:t>University of California, Los Angeles, California 90095</a:t>
            </a:r>
          </a:p>
          <a:p>
            <a:r>
              <a:rPr lang="en-US" sz="1200" dirty="0" err="1"/>
              <a:t>Universidade</a:t>
            </a:r>
            <a:r>
              <a:rPr lang="en-US" sz="1200" dirty="0"/>
              <a:t> </a:t>
            </a:r>
            <a:r>
              <a:rPr lang="en-US" sz="1200" dirty="0" err="1"/>
              <a:t>Estadual</a:t>
            </a:r>
            <a:r>
              <a:rPr lang="en-US" sz="1200" dirty="0"/>
              <a:t> de Campinas, Sao Paulo, Brazil</a:t>
            </a:r>
          </a:p>
          <a:p>
            <a:r>
              <a:rPr lang="en-US" sz="1200" dirty="0"/>
              <a:t>University of Illinois at Chicago, Chicago, Illinois 60607</a:t>
            </a:r>
          </a:p>
          <a:p>
            <a:r>
              <a:rPr lang="en-US" sz="1200" dirty="0"/>
              <a:t>Creighton University, Omaha, Nebraska 68178</a:t>
            </a:r>
          </a:p>
          <a:p>
            <a:r>
              <a:rPr lang="en-US" sz="1200" dirty="0"/>
              <a:t>Czech Technical University in Prague, FNSPE, Prague, 115 19, Czech Republic</a:t>
            </a:r>
          </a:p>
          <a:p>
            <a:r>
              <a:rPr lang="en-US" sz="1200" dirty="0"/>
              <a:t>Nuclear Physics Institute AS CR, 250 68 </a:t>
            </a:r>
            <a:r>
              <a:rPr lang="en-US" sz="1200" dirty="0" err="1" smtClean="0"/>
              <a:t>Ře</a:t>
            </a:r>
            <a:r>
              <a:rPr lang="en-US" sz="1200" dirty="0" err="1"/>
              <a:t>ž</a:t>
            </a:r>
            <a:r>
              <a:rPr lang="en-US" sz="1200" dirty="0" smtClean="0"/>
              <a:t>/</a:t>
            </a:r>
            <a:r>
              <a:rPr lang="en-US" sz="1200" dirty="0"/>
              <a:t>Prague, Czech Republic</a:t>
            </a:r>
          </a:p>
          <a:p>
            <a:r>
              <a:rPr lang="en-US" sz="1200" dirty="0"/>
              <a:t>University of Frankfurt, Frankfurt, Germany</a:t>
            </a:r>
          </a:p>
          <a:p>
            <a:r>
              <a:rPr lang="en-US" sz="1200" dirty="0"/>
              <a:t>Institute of Physics, Bhubaneswar 751005, India</a:t>
            </a:r>
          </a:p>
          <a:p>
            <a:r>
              <a:rPr lang="en-US" sz="1200" dirty="0"/>
              <a:t>Indian Institute of Technology, Mumbai, India</a:t>
            </a:r>
          </a:p>
          <a:p>
            <a:r>
              <a:rPr lang="en-US" sz="1200" dirty="0"/>
              <a:t>Indiana University, Bloomington, Indiana 47408</a:t>
            </a:r>
          </a:p>
          <a:p>
            <a:r>
              <a:rPr lang="en-US" sz="1200" dirty="0" err="1"/>
              <a:t>Alikhanov</a:t>
            </a:r>
            <a:r>
              <a:rPr lang="en-US" sz="1200" dirty="0"/>
              <a:t> Institute for Theoretical and Experimental Physics, Moscow, Russia</a:t>
            </a:r>
          </a:p>
          <a:p>
            <a:r>
              <a:rPr lang="en-US" sz="1200" dirty="0"/>
              <a:t>University of Jammu, Jammu 180001, India</a:t>
            </a:r>
          </a:p>
          <a:p>
            <a:r>
              <a:rPr lang="en-US" sz="1200" dirty="0"/>
              <a:t>Joint Institute for Nuclear Research, </a:t>
            </a:r>
            <a:r>
              <a:rPr lang="en-US" sz="1200" dirty="0" err="1"/>
              <a:t>Dubna</a:t>
            </a:r>
            <a:r>
              <a:rPr lang="en-US" sz="1200" dirty="0"/>
              <a:t>, 141 980, Russia</a:t>
            </a:r>
          </a:p>
          <a:p>
            <a:r>
              <a:rPr lang="en-US" sz="1200" dirty="0"/>
              <a:t>Kent State University, Kent, Ohio 44242</a:t>
            </a:r>
          </a:p>
          <a:p>
            <a:r>
              <a:rPr lang="en-US" sz="1200" dirty="0"/>
              <a:t>University of Kentucky, Lexington, Kentucky, 40506-0055</a:t>
            </a:r>
          </a:p>
          <a:p>
            <a:r>
              <a:rPr lang="en-US" sz="1200" dirty="0"/>
              <a:t>Institute of Modern Physics, Lanzhou, China</a:t>
            </a:r>
          </a:p>
          <a:p>
            <a:r>
              <a:rPr lang="en-US" sz="1200" dirty="0"/>
              <a:t>Lawrence Berkeley National Laboratory, Berkeley, California 94720</a:t>
            </a:r>
          </a:p>
          <a:p>
            <a:r>
              <a:rPr lang="en-US" sz="1200" dirty="0"/>
              <a:t>Massachusetts Institute of Technology, Cambridge, MA </a:t>
            </a:r>
          </a:p>
          <a:p>
            <a:r>
              <a:rPr lang="en-US" sz="1200" dirty="0"/>
              <a:t>Max-Planck-</a:t>
            </a:r>
            <a:r>
              <a:rPr lang="en-US" sz="1200" dirty="0" err="1"/>
              <a:t>Institut</a:t>
            </a:r>
            <a:r>
              <a:rPr lang="en-US" sz="1200" dirty="0"/>
              <a:t> </a:t>
            </a:r>
            <a:r>
              <a:rPr lang="en-US" sz="1200" dirty="0" err="1"/>
              <a:t>f\"ur</a:t>
            </a:r>
            <a:r>
              <a:rPr lang="en-US" sz="1200" dirty="0"/>
              <a:t> </a:t>
            </a:r>
            <a:r>
              <a:rPr lang="en-US" sz="1200" dirty="0" err="1"/>
              <a:t>Physik</a:t>
            </a:r>
            <a:r>
              <a:rPr lang="en-US" sz="1200" dirty="0"/>
              <a:t>, Munich, Germany</a:t>
            </a:r>
          </a:p>
          <a:p>
            <a:r>
              <a:rPr lang="en-US" sz="1200" dirty="0"/>
              <a:t>Michigan State University, East Lansing, Michigan 48824</a:t>
            </a:r>
          </a:p>
          <a:p>
            <a:r>
              <a:rPr lang="en-US" sz="1200" dirty="0"/>
              <a:t>Moscow Engineering Physics Institute, Moscow Russia</a:t>
            </a:r>
          </a:p>
        </p:txBody>
      </p:sp>
      <p:sp>
        <p:nvSpPr>
          <p:cNvPr id="43013" name="Rectangle 57"/>
          <p:cNvSpPr>
            <a:spLocks noChangeArrowheads="1"/>
          </p:cNvSpPr>
          <p:nvPr/>
        </p:nvSpPr>
        <p:spPr bwMode="auto">
          <a:xfrm>
            <a:off x="4495800" y="1179704"/>
            <a:ext cx="47244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NIKHEF and Utrecht University, Amsterdam, The Netherlands</a:t>
            </a:r>
          </a:p>
          <a:p>
            <a:r>
              <a:rPr lang="en-US" sz="1200" dirty="0"/>
              <a:t>Ohio State University, Columbus, Ohio 43210</a:t>
            </a:r>
          </a:p>
          <a:p>
            <a:r>
              <a:rPr lang="en-US" sz="1200" dirty="0"/>
              <a:t>Old Dominion University, Norfolk, VA, 23529</a:t>
            </a:r>
          </a:p>
          <a:p>
            <a:r>
              <a:rPr lang="en-US" sz="1200" dirty="0" err="1"/>
              <a:t>Panjab</a:t>
            </a:r>
            <a:r>
              <a:rPr lang="en-US" sz="1200" dirty="0"/>
              <a:t> University, Chandigarh 160014, India</a:t>
            </a:r>
          </a:p>
          <a:p>
            <a:r>
              <a:rPr lang="en-US" sz="1200" dirty="0"/>
              <a:t>Pennsylvania State University, University Park, Pennsylvania 16802</a:t>
            </a:r>
          </a:p>
          <a:p>
            <a:r>
              <a:rPr lang="en-US" sz="1200" dirty="0"/>
              <a:t>Institute of High Energy Physics, </a:t>
            </a:r>
            <a:r>
              <a:rPr lang="en-US" sz="1200" dirty="0" err="1"/>
              <a:t>Protvino</a:t>
            </a:r>
            <a:r>
              <a:rPr lang="en-US" sz="1200" dirty="0"/>
              <a:t>, Russia</a:t>
            </a:r>
          </a:p>
          <a:p>
            <a:r>
              <a:rPr lang="en-US" sz="1200" dirty="0"/>
              <a:t>Purdue University, West Lafayette, Indiana 47907</a:t>
            </a:r>
          </a:p>
          <a:p>
            <a:r>
              <a:rPr lang="en-US" sz="1200" dirty="0"/>
              <a:t>Pusan National University, Pusan, Republic of Korea</a:t>
            </a:r>
          </a:p>
          <a:p>
            <a:r>
              <a:rPr lang="en-US" sz="1200" dirty="0"/>
              <a:t>University of Rajasthan, Jaipur 302004, India</a:t>
            </a:r>
          </a:p>
          <a:p>
            <a:r>
              <a:rPr lang="en-US" sz="1200" dirty="0"/>
              <a:t>Rice University, Houston, Texas 77251</a:t>
            </a:r>
          </a:p>
          <a:p>
            <a:r>
              <a:rPr lang="en-US" sz="1200" dirty="0" err="1"/>
              <a:t>Universidade</a:t>
            </a:r>
            <a:r>
              <a:rPr lang="en-US" sz="1200" dirty="0"/>
              <a:t> de Sao Paulo, Sao Paulo, Brazil</a:t>
            </a:r>
          </a:p>
          <a:p>
            <a:r>
              <a:rPr lang="en-US" sz="1200" dirty="0"/>
              <a:t>University of Science \&amp; Technology of China, Hefei 230026, China</a:t>
            </a:r>
          </a:p>
          <a:p>
            <a:r>
              <a:rPr lang="en-US" sz="1200" dirty="0"/>
              <a:t>Shandong University, Jinan, Shandong 250100, China</a:t>
            </a:r>
          </a:p>
          <a:p>
            <a:r>
              <a:rPr lang="en-US" sz="1200" dirty="0"/>
              <a:t>Shanghai Institute of Applied Physics, Shanghai 201800, China</a:t>
            </a:r>
          </a:p>
          <a:p>
            <a:r>
              <a:rPr lang="en-US" sz="1200" dirty="0"/>
              <a:t>SUBATECH, Nantes, France</a:t>
            </a:r>
          </a:p>
          <a:p>
            <a:r>
              <a:rPr lang="en-US" sz="1200" dirty="0"/>
              <a:t>Texas A\&amp;M University, College Station, Texas 77843</a:t>
            </a:r>
          </a:p>
          <a:p>
            <a:r>
              <a:rPr lang="en-US" sz="1200" dirty="0"/>
              <a:t>University of Texas, Austin, Texas 78712</a:t>
            </a:r>
          </a:p>
          <a:p>
            <a:r>
              <a:rPr lang="en-US" sz="1200" dirty="0"/>
              <a:t>University of Houston, Houston, TX, 77204</a:t>
            </a:r>
          </a:p>
          <a:p>
            <a:r>
              <a:rPr lang="en-US" sz="1200" dirty="0"/>
              <a:t>Tsinghua University, Beijing 100084, China</a:t>
            </a:r>
          </a:p>
          <a:p>
            <a:r>
              <a:rPr lang="en-US" sz="1200" dirty="0"/>
              <a:t>United States Naval Academy, Annapolis, MD 21402</a:t>
            </a:r>
          </a:p>
          <a:p>
            <a:r>
              <a:rPr lang="en-US" sz="1200" dirty="0"/>
              <a:t>Valparaiso University, Valparaiso, Indiana 46383</a:t>
            </a:r>
          </a:p>
          <a:p>
            <a:r>
              <a:rPr lang="en-US" sz="1200" dirty="0"/>
              <a:t>Variable Energy Cyclotron Centre, Kolkata 700064, India</a:t>
            </a:r>
          </a:p>
          <a:p>
            <a:r>
              <a:rPr lang="en-US" sz="1200" dirty="0"/>
              <a:t>Warsaw University of Technology, Warsaw, Poland</a:t>
            </a:r>
          </a:p>
          <a:p>
            <a:r>
              <a:rPr lang="en-US" sz="1200" dirty="0"/>
              <a:t>University of Washington, Seattle, Washington 98195</a:t>
            </a:r>
          </a:p>
          <a:p>
            <a:r>
              <a:rPr lang="en-US" sz="1200" dirty="0"/>
              <a:t>Wayne State University, Detroit, Michigan 48201</a:t>
            </a:r>
          </a:p>
          <a:p>
            <a:r>
              <a:rPr lang="en-US" sz="1200" dirty="0"/>
              <a:t>Institute of Particle Physics, CCNU (HZNU), Wuhan 430079, China</a:t>
            </a:r>
          </a:p>
          <a:p>
            <a:r>
              <a:rPr lang="en-US" sz="1200" dirty="0"/>
              <a:t>Yale University, New Haven, Connecticut 06520</a:t>
            </a:r>
          </a:p>
          <a:p>
            <a:r>
              <a:rPr lang="en-US" sz="1200" dirty="0"/>
              <a:t>University of Zagreb, Zagreb, HR-10002, Croatia</a:t>
            </a:r>
          </a:p>
          <a:p>
            <a:r>
              <a:rPr lang="en-US" sz="12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 rot="18900000">
            <a:off x="1316971" y="2582513"/>
            <a:ext cx="6081942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ple Chancery"/>
              </a:rPr>
              <a:t>Thank You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7412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352800"/>
            <a:ext cx="77724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Back up</a:t>
            </a:r>
            <a:endParaRPr lang="en-US" sz="4800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Symbol" charset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6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6" name="TextBox 10"/>
          <p:cNvSpPr txBox="1">
            <a:spLocks noChangeArrowheads="1"/>
          </p:cNvSpPr>
          <p:nvPr/>
        </p:nvSpPr>
        <p:spPr bwMode="auto">
          <a:xfrm>
            <a:off x="117707" y="594996"/>
            <a:ext cx="86106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FF"/>
                </a:solidFill>
                <a:latin typeface="+mn-lt"/>
              </a:rPr>
              <a:t>	Chemical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Freeze-out </a:t>
            </a:r>
            <a:r>
              <a:rPr lang="en-US" sz="1800" dirty="0">
                <a:latin typeface="+mn-lt"/>
              </a:rPr>
              <a:t>:  Inelastic collision ceases</a:t>
            </a:r>
          </a:p>
          <a:p>
            <a:pPr eaLnBrk="1" hangingPunct="1"/>
            <a:r>
              <a:rPr lang="en-US" sz="1800" dirty="0">
                <a:latin typeface="+mn-lt"/>
              </a:rPr>
              <a:t>                                                 </a:t>
            </a:r>
            <a:r>
              <a:rPr lang="en-US" sz="1800" dirty="0" smtClean="0">
                <a:latin typeface="+mn-lt"/>
              </a:rPr>
              <a:t>		Particle </a:t>
            </a:r>
            <a:r>
              <a:rPr lang="en-US" sz="1800" dirty="0">
                <a:latin typeface="+mn-lt"/>
              </a:rPr>
              <a:t>ratios get fixed</a:t>
            </a:r>
          </a:p>
          <a:p>
            <a:pPr eaLnBrk="1" hangingPunct="1"/>
            <a:endParaRPr lang="en-US" sz="1800" dirty="0">
              <a:latin typeface="+mn-lt"/>
            </a:endParaRPr>
          </a:p>
          <a:p>
            <a:pPr eaLnBrk="1" hangingPunct="1"/>
            <a:r>
              <a:rPr lang="en-US" sz="1800" baseline="30000" dirty="0" smtClean="0">
                <a:solidFill>
                  <a:srgbClr val="BE0204"/>
                </a:solidFill>
                <a:latin typeface="+mn-lt"/>
                <a:cs typeface="Zapf Dingbats" charset="0"/>
              </a:rPr>
              <a:t>	★</a:t>
            </a:r>
            <a:r>
              <a:rPr lang="en-US" sz="1800" b="1" dirty="0">
                <a:latin typeface="+mn-lt"/>
              </a:rPr>
              <a:t>THERMUS</a:t>
            </a:r>
            <a:r>
              <a:rPr lang="en-US" sz="1800" dirty="0">
                <a:latin typeface="+mn-lt"/>
              </a:rPr>
              <a:t> : Statistical thermal model</a:t>
            </a:r>
          </a:p>
          <a:p>
            <a:pPr eaLnBrk="1" hangingPunct="1"/>
            <a:r>
              <a:rPr lang="en-US" sz="1800" dirty="0">
                <a:latin typeface="+mn-lt"/>
              </a:rPr>
              <a:t>                       </a:t>
            </a:r>
            <a:r>
              <a:rPr lang="en-US" sz="1800" dirty="0" smtClean="0">
                <a:latin typeface="+mn-lt"/>
              </a:rPr>
              <a:t>	       Ensemble </a:t>
            </a:r>
            <a:r>
              <a:rPr lang="en-US" sz="1800" dirty="0">
                <a:latin typeface="+mn-lt"/>
              </a:rPr>
              <a:t>used – Grand Canonical and Strangeness Canonical </a:t>
            </a:r>
          </a:p>
          <a:p>
            <a:pPr eaLnBrk="1" hangingPunct="1"/>
            <a:endParaRPr lang="en-US" sz="1800" dirty="0"/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494257"/>
              </p:ext>
            </p:extLst>
          </p:nvPr>
        </p:nvGraphicFramePr>
        <p:xfrm>
          <a:off x="2381250" y="3009683"/>
          <a:ext cx="427672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89" name="Equation" r:id="rId3" imgW="2197100" imgH="469900" progId="Equation.3">
                  <p:embed/>
                </p:oleObj>
              </mc:Choice>
              <mc:Fallback>
                <p:oleObj name="Equation" r:id="rId3" imgW="21971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50" y="3009683"/>
                        <a:ext cx="4276725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7" name="TextBox 16"/>
          <p:cNvSpPr txBox="1">
            <a:spLocks noChangeArrowheads="1"/>
          </p:cNvSpPr>
          <p:nvPr/>
        </p:nvSpPr>
        <p:spPr bwMode="auto">
          <a:xfrm>
            <a:off x="381000" y="4038600"/>
            <a:ext cx="5240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To consider incomplete strangeness equilibration:</a:t>
            </a:r>
          </a:p>
        </p:txBody>
      </p:sp>
      <p:sp>
        <p:nvSpPr>
          <p:cNvPr id="19468" name="TextBox 18"/>
          <p:cNvSpPr txBox="1">
            <a:spLocks noChangeArrowheads="1"/>
          </p:cNvSpPr>
          <p:nvPr/>
        </p:nvSpPr>
        <p:spPr bwMode="auto">
          <a:xfrm>
            <a:off x="381000" y="5543550"/>
            <a:ext cx="58404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Extracted thermodynamic quantities</a:t>
            </a:r>
            <a:r>
              <a:rPr lang="en-US" sz="1800" dirty="0"/>
              <a:t>: </a:t>
            </a:r>
            <a:r>
              <a:rPr lang="en-US" sz="2000" b="1" dirty="0" err="1">
                <a:solidFill>
                  <a:srgbClr val="0000FF"/>
                </a:solidFill>
                <a:latin typeface="Symbol" charset="0"/>
                <a:cs typeface="Symbol" charset="0"/>
              </a:rPr>
              <a:t>T</a:t>
            </a:r>
            <a:r>
              <a:rPr lang="en-US" sz="2000" b="1" baseline="-25000" dirty="0" err="1">
                <a:solidFill>
                  <a:srgbClr val="0000FF"/>
                </a:solidFill>
              </a:rPr>
              <a:t>ch</a:t>
            </a:r>
            <a:r>
              <a:rPr lang="en-US" sz="2000" b="1" baseline="-25000" dirty="0">
                <a:solidFill>
                  <a:srgbClr val="0000FF"/>
                </a:solidFill>
              </a:rPr>
              <a:t>,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Symbol" charset="0"/>
                <a:cs typeface="Symbol" charset="0"/>
              </a:rPr>
              <a:t>μ</a:t>
            </a:r>
            <a:r>
              <a:rPr lang="en-US" sz="2000" b="1" baseline="-25000" dirty="0" err="1">
                <a:solidFill>
                  <a:srgbClr val="0000FF"/>
                </a:solidFill>
              </a:rPr>
              <a:t>B</a:t>
            </a:r>
            <a:r>
              <a:rPr lang="en-US" sz="2000" b="1" baseline="-25000" dirty="0">
                <a:solidFill>
                  <a:srgbClr val="0000FF"/>
                </a:solidFill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Symbol" charset="0"/>
                <a:cs typeface="Symbol" charset="0"/>
              </a:rPr>
              <a:t>μ</a:t>
            </a:r>
            <a:r>
              <a:rPr lang="en-US" sz="2000" b="1" baseline="-25000" dirty="0" err="1">
                <a:solidFill>
                  <a:srgbClr val="0000FF"/>
                </a:solidFill>
              </a:rPr>
              <a:t>s</a:t>
            </a:r>
            <a:r>
              <a:rPr lang="en-US" sz="2000" b="1" baseline="-25000" dirty="0"/>
              <a:t> </a:t>
            </a:r>
            <a:r>
              <a:rPr lang="en-US" sz="1800" dirty="0"/>
              <a:t>and</a:t>
            </a:r>
            <a:r>
              <a:rPr lang="en-US" sz="2000" b="1" dirty="0"/>
              <a:t> </a:t>
            </a:r>
            <a:r>
              <a:rPr lang="en-US" sz="2000" b="1" dirty="0" err="1">
                <a:solidFill>
                  <a:srgbClr val="0000FF"/>
                </a:solidFill>
                <a:latin typeface="Symbol" charset="0"/>
                <a:cs typeface="Symbol" charset="0"/>
              </a:rPr>
              <a:t>γ</a:t>
            </a:r>
            <a:r>
              <a:rPr lang="en-US" sz="2000" b="1" i="1" baseline="-25000" dirty="0" err="1">
                <a:solidFill>
                  <a:srgbClr val="0000FF"/>
                </a:solidFill>
              </a:rPr>
              <a:t>S</a:t>
            </a:r>
            <a:r>
              <a:rPr lang="en-US" sz="2000" dirty="0"/>
              <a:t>  </a:t>
            </a:r>
          </a:p>
        </p:txBody>
      </p:sp>
      <p:sp>
        <p:nvSpPr>
          <p:cNvPr id="19469" name="Rectangle 5"/>
          <p:cNvSpPr>
            <a:spLocks noChangeArrowheads="1"/>
          </p:cNvSpPr>
          <p:nvPr/>
        </p:nvSpPr>
        <p:spPr bwMode="auto">
          <a:xfrm>
            <a:off x="2349500" y="5940425"/>
            <a:ext cx="6781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400" dirty="0" err="1">
                <a:solidFill>
                  <a:srgbClr val="BE0204"/>
                </a:solidFill>
                <a:latin typeface="Calibri" charset="0"/>
              </a:rPr>
              <a:t>Thermus</a:t>
            </a:r>
            <a:r>
              <a:rPr lang="en-US" sz="1400" dirty="0">
                <a:solidFill>
                  <a:srgbClr val="BE0204"/>
                </a:solidFill>
                <a:latin typeface="Calibri" charset="0"/>
              </a:rPr>
              <a:t>, S. Wheaton &amp; </a:t>
            </a:r>
            <a:r>
              <a:rPr lang="en-US" sz="1400" dirty="0" err="1">
                <a:solidFill>
                  <a:srgbClr val="BE0204"/>
                </a:solidFill>
                <a:latin typeface="Calibri" charset="0"/>
              </a:rPr>
              <a:t>Cleymans</a:t>
            </a:r>
            <a:r>
              <a:rPr lang="en-US" sz="1400" dirty="0">
                <a:solidFill>
                  <a:srgbClr val="BE0204"/>
                </a:solidFill>
                <a:latin typeface="Calibri" charset="0"/>
              </a:rPr>
              <a:t>, </a:t>
            </a:r>
            <a:r>
              <a:rPr lang="en-US" sz="1400" dirty="0" err="1">
                <a:solidFill>
                  <a:srgbClr val="BE0204"/>
                </a:solidFill>
                <a:latin typeface="Calibri" charset="0"/>
              </a:rPr>
              <a:t>Comput</a:t>
            </a:r>
            <a:r>
              <a:rPr lang="en-US" sz="1400" dirty="0">
                <a:solidFill>
                  <a:srgbClr val="BE0204"/>
                </a:solidFill>
                <a:latin typeface="Calibri" charset="0"/>
              </a:rPr>
              <a:t>. Phys. </a:t>
            </a:r>
            <a:r>
              <a:rPr lang="en-US" sz="1400" dirty="0" err="1">
                <a:solidFill>
                  <a:srgbClr val="BE0204"/>
                </a:solidFill>
                <a:latin typeface="Calibri" charset="0"/>
              </a:rPr>
              <a:t>Commun</a:t>
            </a:r>
            <a:r>
              <a:rPr lang="en-US" sz="1400" dirty="0">
                <a:solidFill>
                  <a:srgbClr val="BE0204"/>
                </a:solidFill>
                <a:latin typeface="Calibri" charset="0"/>
              </a:rPr>
              <a:t>. 180: 84-106, 2009.</a:t>
            </a:r>
          </a:p>
        </p:txBody>
      </p:sp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2381250" y="4510088"/>
          <a:ext cx="1428750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90" name="Equation" r:id="rId5" imgW="736600" imgH="228600" progId="Equation.3">
                  <p:embed/>
                </p:oleObj>
              </mc:Choice>
              <mc:Fallback>
                <p:oleObj name="Equation" r:id="rId5" imgW="736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50" y="4510088"/>
                        <a:ext cx="1428750" cy="44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70" name="TextBox 13"/>
          <p:cNvSpPr txBox="1">
            <a:spLocks noChangeArrowheads="1"/>
          </p:cNvSpPr>
          <p:nvPr/>
        </p:nvSpPr>
        <p:spPr bwMode="auto">
          <a:xfrm>
            <a:off x="339725" y="2441655"/>
            <a:ext cx="7613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 dirty="0"/>
              <a:t>For Grand Canonical: Quantum numbers (</a:t>
            </a:r>
            <a:r>
              <a:rPr lang="en-US" sz="1800" i="1" dirty="0"/>
              <a:t>B, S, Q</a:t>
            </a:r>
            <a:r>
              <a:rPr lang="en-US" sz="1800" dirty="0"/>
              <a:t>) conserved on average </a:t>
            </a:r>
          </a:p>
        </p:txBody>
      </p:sp>
      <p:sp>
        <p:nvSpPr>
          <p:cNvPr id="19471" name="TextBox 14"/>
          <p:cNvSpPr txBox="1">
            <a:spLocks noChangeArrowheads="1"/>
          </p:cNvSpPr>
          <p:nvPr/>
        </p:nvSpPr>
        <p:spPr bwMode="auto">
          <a:xfrm>
            <a:off x="381000" y="5029200"/>
            <a:ext cx="8499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 dirty="0"/>
              <a:t>For Strangeness Canonical: Strangeness quantum number (</a:t>
            </a:r>
            <a:r>
              <a:rPr lang="en-US" sz="1800" i="1" dirty="0"/>
              <a:t>S</a:t>
            </a:r>
            <a:r>
              <a:rPr lang="en-US" sz="1800" dirty="0"/>
              <a:t>) conserved exactly</a:t>
            </a:r>
          </a:p>
        </p:txBody>
      </p:sp>
      <p:pic>
        <p:nvPicPr>
          <p:cNvPr id="17" name="Picture 9" descr="STAR-logo-base-red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6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9" descr="STAR-logo-base-re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Box 14"/>
          <p:cNvSpPr txBox="1">
            <a:spLocks noChangeArrowheads="1"/>
          </p:cNvSpPr>
          <p:nvPr/>
        </p:nvSpPr>
        <p:spPr bwMode="auto">
          <a:xfrm>
            <a:off x="457200" y="709513"/>
            <a:ext cx="7772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</a:rPr>
              <a:t>Kinetic Freeze-out </a:t>
            </a:r>
            <a:r>
              <a:rPr lang="en-US" sz="1800" dirty="0"/>
              <a:t>:  </a:t>
            </a:r>
            <a:r>
              <a:rPr lang="en-US" sz="1800" dirty="0">
                <a:latin typeface="Calibri" charset="0"/>
              </a:rPr>
              <a:t>Elastic collision ceases</a:t>
            </a:r>
          </a:p>
          <a:p>
            <a:pPr eaLnBrk="1" hangingPunct="1"/>
            <a:r>
              <a:rPr lang="en-US" sz="1800" dirty="0">
                <a:latin typeface="Calibri" charset="0"/>
              </a:rPr>
              <a:t>                                           </a:t>
            </a:r>
            <a:r>
              <a:rPr lang="en-US" sz="1800" dirty="0" smtClean="0">
                <a:latin typeface="Calibri" charset="0"/>
              </a:rPr>
              <a:t>		Transverse </a:t>
            </a:r>
            <a:r>
              <a:rPr lang="en-US" sz="1800" dirty="0">
                <a:latin typeface="Calibri" charset="0"/>
              </a:rPr>
              <a:t>momentum spectra get fixed</a:t>
            </a:r>
          </a:p>
          <a:p>
            <a:pPr eaLnBrk="1" hangingPunct="1"/>
            <a:r>
              <a:rPr lang="en-US" sz="1800" dirty="0"/>
              <a:t> </a:t>
            </a:r>
          </a:p>
          <a:p>
            <a:pPr eaLnBrk="1" hangingPunct="1"/>
            <a:r>
              <a:rPr lang="en-US" sz="1800" b="1" dirty="0">
                <a:latin typeface="Calibri" charset="0"/>
              </a:rPr>
              <a:t>Blast Wave </a:t>
            </a:r>
            <a:r>
              <a:rPr lang="en-US" sz="1800" dirty="0">
                <a:latin typeface="Calibri" charset="0"/>
              </a:rPr>
              <a:t>: Hydrodynamic inspired model</a:t>
            </a:r>
            <a:r>
              <a:rPr lang="en-US" sz="1800" dirty="0"/>
              <a:t>                  </a:t>
            </a:r>
          </a:p>
          <a:p>
            <a:pPr eaLnBrk="1" hangingPunct="1"/>
            <a:endParaRPr lang="en-US" sz="1800" dirty="0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914400" y="2590800"/>
          <a:ext cx="68516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041" name="Equation" r:id="rId4" imgW="3263900" imgH="444500" progId="Equation.3">
                  <p:embed/>
                </p:oleObj>
              </mc:Choice>
              <mc:Fallback>
                <p:oleObj name="Equation" r:id="rId4" imgW="32639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590800"/>
                        <a:ext cx="685165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9" name="TextBox 13"/>
          <p:cNvSpPr txBox="1">
            <a:spLocks noChangeArrowheads="1"/>
          </p:cNvSpPr>
          <p:nvPr/>
        </p:nvSpPr>
        <p:spPr bwMode="auto">
          <a:xfrm>
            <a:off x="606425" y="5192713"/>
            <a:ext cx="5260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Extracted thermodynamic quantities</a:t>
            </a:r>
            <a:r>
              <a:rPr lang="en-US" sz="1800"/>
              <a:t>: </a:t>
            </a:r>
            <a:r>
              <a:rPr lang="en-US" sz="1800" b="1">
                <a:solidFill>
                  <a:srgbClr val="0000FF"/>
                </a:solidFill>
                <a:latin typeface="Symbol" charset="0"/>
                <a:cs typeface="Symbol" charset="0"/>
              </a:rPr>
              <a:t>T</a:t>
            </a:r>
            <a:r>
              <a:rPr lang="en-US" sz="1800" b="1" baseline="-25000">
                <a:solidFill>
                  <a:srgbClr val="0000FF"/>
                </a:solidFill>
                <a:latin typeface="Calibri" charset="0"/>
              </a:rPr>
              <a:t>ki</a:t>
            </a:r>
            <a:r>
              <a:rPr lang="en-US" sz="1800" baseline="-25000">
                <a:solidFill>
                  <a:srgbClr val="0000FF"/>
                </a:solidFill>
                <a:latin typeface="Calibri" charset="0"/>
              </a:rPr>
              <a:t>n</a:t>
            </a:r>
            <a:r>
              <a:rPr lang="en-US" sz="1800" i="1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800">
                <a:solidFill>
                  <a:srgbClr val="000000"/>
                </a:solidFill>
                <a:latin typeface="Calibri" charset="0"/>
              </a:rPr>
              <a:t>and</a:t>
            </a:r>
            <a:r>
              <a:rPr lang="en-US" sz="1800" i="1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800" b="1">
                <a:solidFill>
                  <a:srgbClr val="0000FF"/>
                </a:solidFill>
                <a:latin typeface="Calibri" charset="0"/>
              </a:rPr>
              <a:t>&lt;β&gt; </a:t>
            </a:r>
            <a:r>
              <a:rPr lang="en-US" sz="1800" b="1">
                <a:solidFill>
                  <a:srgbClr val="0000FF"/>
                </a:solidFill>
              </a:rPr>
              <a:t> </a:t>
            </a:r>
            <a:r>
              <a:rPr lang="en-US" sz="1800">
                <a:solidFill>
                  <a:srgbClr val="0000FF"/>
                </a:solidFill>
              </a:rPr>
              <a:t>  </a:t>
            </a:r>
          </a:p>
        </p:txBody>
      </p:sp>
      <p:sp>
        <p:nvSpPr>
          <p:cNvPr id="20490" name="TextBox 18"/>
          <p:cNvSpPr txBox="1">
            <a:spLocks noChangeArrowheads="1"/>
          </p:cNvSpPr>
          <p:nvPr/>
        </p:nvSpPr>
        <p:spPr bwMode="auto">
          <a:xfrm>
            <a:off x="4229100" y="3806825"/>
            <a:ext cx="4610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BE4146"/>
                </a:solidFill>
              </a:rPr>
              <a:t>E. Schnedermann et al., Phys. Rev. C 48, 2462 (1993)</a:t>
            </a:r>
          </a:p>
        </p:txBody>
      </p:sp>
      <p:sp>
        <p:nvSpPr>
          <p:cNvPr id="20492" name="TextBox 14"/>
          <p:cNvSpPr txBox="1">
            <a:spLocks noChangeArrowheads="1"/>
          </p:cNvSpPr>
          <p:nvPr/>
        </p:nvSpPr>
        <p:spPr bwMode="auto">
          <a:xfrm>
            <a:off x="609600" y="4419600"/>
            <a:ext cx="4329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Particle spectra are fitted simultaneously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03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47088"/>
            <a:ext cx="7772400" cy="911226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Elliptic Flow and Collectivity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6300789" y="1254065"/>
            <a:ext cx="2424080" cy="1839008"/>
            <a:chOff x="3969" y="1575"/>
            <a:chExt cx="1678" cy="1273"/>
          </a:xfrm>
        </p:grpSpPr>
        <p:sp>
          <p:nvSpPr>
            <p:cNvPr id="109649" name="Oval 6"/>
            <p:cNvSpPr>
              <a:spLocks noChangeArrowheads="1"/>
            </p:cNvSpPr>
            <p:nvPr/>
          </p:nvSpPr>
          <p:spPr bwMode="auto">
            <a:xfrm>
              <a:off x="3969" y="1665"/>
              <a:ext cx="1134" cy="1134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50" name="Oval 7"/>
            <p:cNvSpPr>
              <a:spLocks noChangeArrowheads="1"/>
            </p:cNvSpPr>
            <p:nvPr/>
          </p:nvSpPr>
          <p:spPr bwMode="auto">
            <a:xfrm>
              <a:off x="4513" y="1665"/>
              <a:ext cx="1134" cy="1134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100000">
                  <a:srgbClr val="FFFF00">
                    <a:alpha val="5000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51" name="Oval 8"/>
            <p:cNvSpPr>
              <a:spLocks noChangeArrowheads="1"/>
            </p:cNvSpPr>
            <p:nvPr/>
          </p:nvSpPr>
          <p:spPr bwMode="auto">
            <a:xfrm>
              <a:off x="4513" y="1801"/>
              <a:ext cx="589" cy="862"/>
            </a:xfrm>
            <a:prstGeom prst="ellipse">
              <a:avLst/>
            </a:pr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52" name="AutoShape 9" descr="Pink tissue paper"/>
            <p:cNvSpPr>
              <a:spLocks noChangeArrowheads="1"/>
            </p:cNvSpPr>
            <p:nvPr/>
          </p:nvSpPr>
          <p:spPr bwMode="auto">
            <a:xfrm>
              <a:off x="4967" y="1949"/>
              <a:ext cx="453" cy="533"/>
            </a:xfrm>
            <a:prstGeom prst="rightArrow">
              <a:avLst>
                <a:gd name="adj1" fmla="val 50000"/>
                <a:gd name="adj2" fmla="val 250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53" name="AutoShape 10" descr="Pink tissue paper"/>
            <p:cNvSpPr>
              <a:spLocks noChangeArrowheads="1"/>
            </p:cNvSpPr>
            <p:nvPr/>
          </p:nvSpPr>
          <p:spPr bwMode="auto">
            <a:xfrm rot="10800000">
              <a:off x="4196" y="1947"/>
              <a:ext cx="453" cy="533"/>
            </a:xfrm>
            <a:prstGeom prst="rightArrow">
              <a:avLst>
                <a:gd name="adj1" fmla="val 50000"/>
                <a:gd name="adj2" fmla="val 250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54" name="AutoShape 11" descr="Pink tissue paper"/>
            <p:cNvSpPr>
              <a:spLocks noChangeArrowheads="1"/>
            </p:cNvSpPr>
            <p:nvPr/>
          </p:nvSpPr>
          <p:spPr bwMode="auto">
            <a:xfrm>
              <a:off x="4695" y="1575"/>
              <a:ext cx="227" cy="317"/>
            </a:xfrm>
            <a:prstGeom prst="upArrow">
              <a:avLst>
                <a:gd name="adj1" fmla="val 50000"/>
                <a:gd name="adj2" fmla="val 34912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55" name="AutoShape 12" descr="Pink tissue paper"/>
            <p:cNvSpPr>
              <a:spLocks noChangeArrowheads="1"/>
            </p:cNvSpPr>
            <p:nvPr/>
          </p:nvSpPr>
          <p:spPr bwMode="auto">
            <a:xfrm rot="10800000">
              <a:off x="4695" y="2531"/>
              <a:ext cx="227" cy="317"/>
            </a:xfrm>
            <a:prstGeom prst="upArrow">
              <a:avLst>
                <a:gd name="adj1" fmla="val 50000"/>
                <a:gd name="adj2" fmla="val 34912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9574" name="Text Box 13"/>
          <p:cNvSpPr txBox="1">
            <a:spLocks noChangeArrowheads="1"/>
          </p:cNvSpPr>
          <p:nvPr/>
        </p:nvSpPr>
        <p:spPr bwMode="auto">
          <a:xfrm>
            <a:off x="6518382" y="792144"/>
            <a:ext cx="2044149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ja-JP" sz="2000" b="1" dirty="0"/>
              <a:t>Pressure gradient</a:t>
            </a:r>
          </a:p>
        </p:txBody>
      </p:sp>
      <p:sp>
        <p:nvSpPr>
          <p:cNvPr id="173070" name="Text Box 14"/>
          <p:cNvSpPr txBox="1">
            <a:spLocks noChangeArrowheads="1"/>
          </p:cNvSpPr>
          <p:nvPr/>
        </p:nvSpPr>
        <p:spPr bwMode="auto">
          <a:xfrm>
            <a:off x="3424238" y="3217863"/>
            <a:ext cx="2660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ja-JP" sz="1900" b="1" dirty="0"/>
              <a:t>Spatial Anisotropy</a:t>
            </a:r>
            <a:endParaRPr lang="en-US" altLang="ja-JP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73071" name="Text Box 15"/>
          <p:cNvSpPr txBox="1">
            <a:spLocks noChangeArrowheads="1"/>
          </p:cNvSpPr>
          <p:nvPr/>
        </p:nvSpPr>
        <p:spPr bwMode="auto">
          <a:xfrm>
            <a:off x="3303372" y="5159375"/>
            <a:ext cx="26817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ja-JP" sz="2000" b="1" dirty="0"/>
              <a:t>Momentum Anisotropy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sp>
        <p:nvSpPr>
          <p:cNvPr id="109577" name="AutoShape 16"/>
          <p:cNvSpPr>
            <a:spLocks noChangeArrowheads="1"/>
          </p:cNvSpPr>
          <p:nvPr/>
        </p:nvSpPr>
        <p:spPr bwMode="auto">
          <a:xfrm>
            <a:off x="5364163" y="3684588"/>
            <a:ext cx="485775" cy="1295400"/>
          </a:xfrm>
          <a:prstGeom prst="down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073" name="AutoShape 17"/>
          <p:cNvSpPr>
            <a:spLocks noChangeArrowheads="1"/>
          </p:cNvSpPr>
          <p:nvPr/>
        </p:nvSpPr>
        <p:spPr bwMode="auto">
          <a:xfrm>
            <a:off x="4192092" y="2819400"/>
            <a:ext cx="914400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altLang="ja-JP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INPUT</a:t>
            </a:r>
          </a:p>
        </p:txBody>
      </p:sp>
      <p:sp>
        <p:nvSpPr>
          <p:cNvPr id="173074" name="AutoShape 18"/>
          <p:cNvSpPr>
            <a:spLocks noChangeArrowheads="1"/>
          </p:cNvSpPr>
          <p:nvPr/>
        </p:nvSpPr>
        <p:spPr bwMode="auto">
          <a:xfrm>
            <a:off x="3778644" y="4660128"/>
            <a:ext cx="1296988" cy="4714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altLang="ja-JP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OUTPUT</a:t>
            </a:r>
          </a:p>
        </p:txBody>
      </p:sp>
      <p:sp>
        <p:nvSpPr>
          <p:cNvPr id="173075" name="AutoShape 19"/>
          <p:cNvSpPr>
            <a:spLocks noChangeArrowheads="1"/>
          </p:cNvSpPr>
          <p:nvPr/>
        </p:nvSpPr>
        <p:spPr bwMode="auto">
          <a:xfrm>
            <a:off x="3203575" y="3915256"/>
            <a:ext cx="2447925" cy="572351"/>
          </a:xfrm>
          <a:prstGeom prst="rightArrowCallout">
            <a:avLst>
              <a:gd name="adj1" fmla="val 24917"/>
              <a:gd name="adj2" fmla="val 25000"/>
              <a:gd name="adj3" fmla="val 59611"/>
              <a:gd name="adj4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altLang="ja-JP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among</a:t>
            </a:r>
          </a:p>
          <a:p>
            <a:pPr algn="ctr" eaLnBrk="1" hangingPunct="1">
              <a:defRPr/>
            </a:pPr>
            <a:r>
              <a:rPr lang="en-US" altLang="ja-JP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produced particles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07950" y="1379288"/>
            <a:ext cx="2663825" cy="2152650"/>
            <a:chOff x="68" y="1620"/>
            <a:chExt cx="1678" cy="1356"/>
          </a:xfrm>
        </p:grpSpPr>
        <p:sp>
          <p:nvSpPr>
            <p:cNvPr id="109619" name="Oval 21"/>
            <p:cNvSpPr>
              <a:spLocks noChangeArrowheads="1"/>
            </p:cNvSpPr>
            <p:nvPr/>
          </p:nvSpPr>
          <p:spPr bwMode="auto">
            <a:xfrm>
              <a:off x="68" y="1665"/>
              <a:ext cx="1134" cy="1134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0" name="Oval 22"/>
            <p:cNvSpPr>
              <a:spLocks noChangeArrowheads="1"/>
            </p:cNvSpPr>
            <p:nvPr/>
          </p:nvSpPr>
          <p:spPr bwMode="auto">
            <a:xfrm>
              <a:off x="612" y="1665"/>
              <a:ext cx="1134" cy="1134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100000">
                  <a:srgbClr val="FFFF00">
                    <a:alpha val="5000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1" name="Oval 23"/>
            <p:cNvSpPr>
              <a:spLocks noChangeArrowheads="1"/>
            </p:cNvSpPr>
            <p:nvPr/>
          </p:nvSpPr>
          <p:spPr bwMode="auto">
            <a:xfrm>
              <a:off x="794" y="2164"/>
              <a:ext cx="46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2" name="Oval 24"/>
            <p:cNvSpPr>
              <a:spLocks noChangeArrowheads="1"/>
            </p:cNvSpPr>
            <p:nvPr/>
          </p:nvSpPr>
          <p:spPr bwMode="auto">
            <a:xfrm>
              <a:off x="930" y="2300"/>
              <a:ext cx="46" cy="4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3" name="Oval 25"/>
            <p:cNvSpPr>
              <a:spLocks noChangeArrowheads="1"/>
            </p:cNvSpPr>
            <p:nvPr/>
          </p:nvSpPr>
          <p:spPr bwMode="auto">
            <a:xfrm>
              <a:off x="839" y="2028"/>
              <a:ext cx="46" cy="4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4" name="Oval 26"/>
            <p:cNvSpPr>
              <a:spLocks noChangeArrowheads="1"/>
            </p:cNvSpPr>
            <p:nvPr/>
          </p:nvSpPr>
          <p:spPr bwMode="auto">
            <a:xfrm>
              <a:off x="1065" y="2164"/>
              <a:ext cx="46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5" name="Oval 27"/>
            <p:cNvSpPr>
              <a:spLocks noChangeArrowheads="1"/>
            </p:cNvSpPr>
            <p:nvPr/>
          </p:nvSpPr>
          <p:spPr bwMode="auto">
            <a:xfrm>
              <a:off x="839" y="2436"/>
              <a:ext cx="46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6" name="Oval 28"/>
            <p:cNvSpPr>
              <a:spLocks noChangeArrowheads="1"/>
            </p:cNvSpPr>
            <p:nvPr/>
          </p:nvSpPr>
          <p:spPr bwMode="auto">
            <a:xfrm>
              <a:off x="885" y="1892"/>
              <a:ext cx="46" cy="4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7" name="Oval 29"/>
            <p:cNvSpPr>
              <a:spLocks noChangeArrowheads="1"/>
            </p:cNvSpPr>
            <p:nvPr/>
          </p:nvSpPr>
          <p:spPr bwMode="auto">
            <a:xfrm>
              <a:off x="931" y="2481"/>
              <a:ext cx="46" cy="4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8" name="Oval 30"/>
            <p:cNvSpPr>
              <a:spLocks noChangeArrowheads="1"/>
            </p:cNvSpPr>
            <p:nvPr/>
          </p:nvSpPr>
          <p:spPr bwMode="auto">
            <a:xfrm>
              <a:off x="749" y="2300"/>
              <a:ext cx="46" cy="4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9" name="Oval 31"/>
            <p:cNvSpPr>
              <a:spLocks noChangeArrowheads="1"/>
            </p:cNvSpPr>
            <p:nvPr/>
          </p:nvSpPr>
          <p:spPr bwMode="auto">
            <a:xfrm>
              <a:off x="748" y="2073"/>
              <a:ext cx="46" cy="4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0" name="Oval 32"/>
            <p:cNvSpPr>
              <a:spLocks noChangeArrowheads="1"/>
            </p:cNvSpPr>
            <p:nvPr/>
          </p:nvSpPr>
          <p:spPr bwMode="auto">
            <a:xfrm>
              <a:off x="929" y="2119"/>
              <a:ext cx="46" cy="4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1" name="Oval 33"/>
            <p:cNvSpPr>
              <a:spLocks noChangeArrowheads="1"/>
            </p:cNvSpPr>
            <p:nvPr/>
          </p:nvSpPr>
          <p:spPr bwMode="auto">
            <a:xfrm>
              <a:off x="1020" y="2390"/>
              <a:ext cx="46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2" name="Oval 34"/>
            <p:cNvSpPr>
              <a:spLocks noChangeArrowheads="1"/>
            </p:cNvSpPr>
            <p:nvPr/>
          </p:nvSpPr>
          <p:spPr bwMode="auto">
            <a:xfrm>
              <a:off x="749" y="2436"/>
              <a:ext cx="46" cy="4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3" name="Oval 35"/>
            <p:cNvSpPr>
              <a:spLocks noChangeArrowheads="1"/>
            </p:cNvSpPr>
            <p:nvPr/>
          </p:nvSpPr>
          <p:spPr bwMode="auto">
            <a:xfrm>
              <a:off x="1021" y="2028"/>
              <a:ext cx="46" cy="4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4" name="Oval 36"/>
            <p:cNvSpPr>
              <a:spLocks noChangeArrowheads="1"/>
            </p:cNvSpPr>
            <p:nvPr/>
          </p:nvSpPr>
          <p:spPr bwMode="auto">
            <a:xfrm>
              <a:off x="1065" y="2300"/>
              <a:ext cx="46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5" name="Line 37"/>
            <p:cNvSpPr>
              <a:spLocks noChangeShapeType="1"/>
            </p:cNvSpPr>
            <p:nvPr/>
          </p:nvSpPr>
          <p:spPr bwMode="auto">
            <a:xfrm flipV="1">
              <a:off x="1046" y="1685"/>
              <a:ext cx="318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6" name="Line 38"/>
            <p:cNvSpPr>
              <a:spLocks noChangeShapeType="1"/>
            </p:cNvSpPr>
            <p:nvPr/>
          </p:nvSpPr>
          <p:spPr bwMode="auto">
            <a:xfrm flipH="1" flipV="1">
              <a:off x="668" y="1691"/>
              <a:ext cx="408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7" name="Line 39"/>
            <p:cNvSpPr>
              <a:spLocks noChangeShapeType="1"/>
            </p:cNvSpPr>
            <p:nvPr/>
          </p:nvSpPr>
          <p:spPr bwMode="auto">
            <a:xfrm>
              <a:off x="768" y="2320"/>
              <a:ext cx="253" cy="5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8" name="Line 40"/>
            <p:cNvSpPr>
              <a:spLocks noChangeShapeType="1"/>
            </p:cNvSpPr>
            <p:nvPr/>
          </p:nvSpPr>
          <p:spPr bwMode="auto">
            <a:xfrm>
              <a:off x="1085" y="2310"/>
              <a:ext cx="571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9" name="Line 41"/>
            <p:cNvSpPr>
              <a:spLocks noChangeShapeType="1"/>
            </p:cNvSpPr>
            <p:nvPr/>
          </p:nvSpPr>
          <p:spPr bwMode="auto">
            <a:xfrm flipV="1">
              <a:off x="819" y="1620"/>
              <a:ext cx="66" cy="5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40" name="Line 42"/>
            <p:cNvSpPr>
              <a:spLocks noChangeShapeType="1"/>
            </p:cNvSpPr>
            <p:nvPr/>
          </p:nvSpPr>
          <p:spPr bwMode="auto">
            <a:xfrm flipH="1">
              <a:off x="577" y="2496"/>
              <a:ext cx="382" cy="4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41" name="Line 43"/>
            <p:cNvSpPr>
              <a:spLocks noChangeShapeType="1"/>
            </p:cNvSpPr>
            <p:nvPr/>
          </p:nvSpPr>
          <p:spPr bwMode="auto">
            <a:xfrm flipH="1" flipV="1">
              <a:off x="522" y="2028"/>
              <a:ext cx="418" cy="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42" name="Line 44"/>
            <p:cNvSpPr>
              <a:spLocks noChangeShapeType="1"/>
            </p:cNvSpPr>
            <p:nvPr/>
          </p:nvSpPr>
          <p:spPr bwMode="auto">
            <a:xfrm>
              <a:off x="895" y="1907"/>
              <a:ext cx="534" cy="3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43" name="Line 45"/>
            <p:cNvSpPr>
              <a:spLocks noChangeShapeType="1"/>
            </p:cNvSpPr>
            <p:nvPr/>
          </p:nvSpPr>
          <p:spPr bwMode="auto">
            <a:xfrm flipH="1" flipV="1">
              <a:off x="431" y="2391"/>
              <a:ext cx="610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44" name="Line 46"/>
            <p:cNvSpPr>
              <a:spLocks noChangeShapeType="1"/>
            </p:cNvSpPr>
            <p:nvPr/>
          </p:nvSpPr>
          <p:spPr bwMode="auto">
            <a:xfrm flipH="1">
              <a:off x="386" y="2093"/>
              <a:ext cx="382" cy="4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45" name="Line 47"/>
            <p:cNvSpPr>
              <a:spLocks noChangeShapeType="1"/>
            </p:cNvSpPr>
            <p:nvPr/>
          </p:nvSpPr>
          <p:spPr bwMode="auto">
            <a:xfrm>
              <a:off x="955" y="2133"/>
              <a:ext cx="292" cy="5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46" name="Line 48"/>
            <p:cNvSpPr>
              <a:spLocks noChangeShapeType="1"/>
            </p:cNvSpPr>
            <p:nvPr/>
          </p:nvSpPr>
          <p:spPr bwMode="auto">
            <a:xfrm>
              <a:off x="855" y="2446"/>
              <a:ext cx="292" cy="5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47" name="Line 49"/>
            <p:cNvSpPr>
              <a:spLocks noChangeShapeType="1"/>
            </p:cNvSpPr>
            <p:nvPr/>
          </p:nvSpPr>
          <p:spPr bwMode="auto">
            <a:xfrm flipV="1">
              <a:off x="774" y="2300"/>
              <a:ext cx="70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48" name="Line 50"/>
            <p:cNvSpPr>
              <a:spLocks noChangeShapeType="1"/>
            </p:cNvSpPr>
            <p:nvPr/>
          </p:nvSpPr>
          <p:spPr bwMode="auto">
            <a:xfrm flipH="1">
              <a:off x="431" y="2048"/>
              <a:ext cx="434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51"/>
          <p:cNvGrpSpPr>
            <a:grpSpLocks noChangeAspect="1"/>
          </p:cNvGrpSpPr>
          <p:nvPr/>
        </p:nvGrpSpPr>
        <p:grpSpPr bwMode="auto">
          <a:xfrm>
            <a:off x="96839" y="3508171"/>
            <a:ext cx="2406746" cy="1971914"/>
            <a:chOff x="132" y="2882"/>
            <a:chExt cx="1666" cy="1365"/>
          </a:xfrm>
        </p:grpSpPr>
        <p:sp>
          <p:nvSpPr>
            <p:cNvPr id="109612" name="Line 52"/>
            <p:cNvSpPr>
              <a:spLocks noChangeShapeType="1"/>
            </p:cNvSpPr>
            <p:nvPr/>
          </p:nvSpPr>
          <p:spPr bwMode="auto">
            <a:xfrm flipV="1">
              <a:off x="434" y="2882"/>
              <a:ext cx="0" cy="1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13" name="Line 53"/>
            <p:cNvSpPr>
              <a:spLocks noChangeShapeType="1"/>
            </p:cNvSpPr>
            <p:nvPr/>
          </p:nvSpPr>
          <p:spPr bwMode="auto">
            <a:xfrm>
              <a:off x="434" y="4016"/>
              <a:ext cx="13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14" name="Text Box 54"/>
            <p:cNvSpPr txBox="1">
              <a:spLocks noChangeArrowheads="1"/>
            </p:cNvSpPr>
            <p:nvPr/>
          </p:nvSpPr>
          <p:spPr bwMode="auto">
            <a:xfrm rot="16200000">
              <a:off x="0" y="3284"/>
              <a:ext cx="49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 sz="1800">
                  <a:latin typeface="New York" pitchFamily="18" charset="0"/>
                </a:rPr>
                <a:t>dN</a:t>
              </a:r>
              <a:r>
                <a:rPr lang="en-US" altLang="ja-JP" sz="1800"/>
                <a:t>/</a:t>
              </a:r>
              <a:r>
                <a:rPr lang="en-US" altLang="ja-JP" sz="1800">
                  <a:latin typeface="New York" pitchFamily="18" charset="0"/>
                </a:rPr>
                <a:t>d</a:t>
              </a:r>
              <a:r>
                <a:rPr lang="en-US" altLang="ja-JP" sz="1800">
                  <a:latin typeface="Symbol" charset="2"/>
                </a:rPr>
                <a:t>f</a:t>
              </a:r>
              <a:endParaRPr lang="en-US" sz="1800">
                <a:solidFill>
                  <a:srgbClr val="FFFF00"/>
                </a:solidFill>
                <a:latin typeface="Symbol" charset="2"/>
                <a:ea typeface="Arial" charset="0"/>
                <a:cs typeface="Arial" charset="0"/>
              </a:endParaRPr>
            </a:p>
          </p:txBody>
        </p:sp>
        <p:sp>
          <p:nvSpPr>
            <p:cNvPr id="109615" name="Text Box 55"/>
            <p:cNvSpPr txBox="1">
              <a:spLocks noChangeArrowheads="1"/>
            </p:cNvSpPr>
            <p:nvPr/>
          </p:nvSpPr>
          <p:spPr bwMode="auto">
            <a:xfrm>
              <a:off x="969" y="4016"/>
              <a:ext cx="1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 sz="1800" i="1">
                  <a:latin typeface="Symbol" charset="2"/>
                  <a:sym typeface="Symbol" charset="2"/>
                </a:rPr>
                <a:t></a:t>
              </a:r>
              <a:endParaRPr lang="en-US" sz="1800" i="1">
                <a:solidFill>
                  <a:srgbClr val="FFFF00"/>
                </a:solidFill>
                <a:latin typeface="Symbol" charset="2"/>
                <a:ea typeface="Arial" charset="0"/>
                <a:cs typeface="Arial" charset="0"/>
              </a:endParaRPr>
            </a:p>
          </p:txBody>
        </p:sp>
        <p:sp>
          <p:nvSpPr>
            <p:cNvPr id="109616" name="Line 56"/>
            <p:cNvSpPr>
              <a:spLocks noChangeShapeType="1"/>
            </p:cNvSpPr>
            <p:nvPr/>
          </p:nvSpPr>
          <p:spPr bwMode="auto">
            <a:xfrm>
              <a:off x="434" y="3335"/>
              <a:ext cx="12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17" name="Text Box 57"/>
            <p:cNvSpPr txBox="1">
              <a:spLocks noChangeArrowheads="1"/>
            </p:cNvSpPr>
            <p:nvPr/>
          </p:nvSpPr>
          <p:spPr bwMode="auto">
            <a:xfrm>
              <a:off x="329" y="4016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 sz="1800"/>
                <a:t>0</a:t>
              </a:r>
              <a:endParaRPr lang="en-US" sz="1800">
                <a:solidFill>
                  <a:srgbClr val="FFFF00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09618" name="Text Box 58"/>
            <p:cNvSpPr txBox="1">
              <a:spLocks noChangeArrowheads="1"/>
            </p:cNvSpPr>
            <p:nvPr/>
          </p:nvSpPr>
          <p:spPr bwMode="auto">
            <a:xfrm>
              <a:off x="1523" y="4016"/>
              <a:ext cx="2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 sz="1800" dirty="0"/>
                <a:t>2</a:t>
              </a:r>
              <a:r>
                <a:rPr lang="en-US" altLang="ja-JP" sz="1800" dirty="0">
                  <a:latin typeface="Symbol" charset="2"/>
                </a:rPr>
                <a:t>p</a:t>
              </a:r>
              <a:endParaRPr lang="en-US" sz="1800" dirty="0">
                <a:solidFill>
                  <a:srgbClr val="FFFF00"/>
                </a:solidFill>
                <a:latin typeface="Symbol" charset="2"/>
                <a:ea typeface="Arial" charset="0"/>
                <a:cs typeface="Arial" charset="0"/>
              </a:endParaRPr>
            </a:p>
          </p:txBody>
        </p:sp>
      </p:grpSp>
      <p:grpSp>
        <p:nvGrpSpPr>
          <p:cNvPr id="5" name="Group 59"/>
          <p:cNvGrpSpPr>
            <a:grpSpLocks noChangeAspect="1"/>
          </p:cNvGrpSpPr>
          <p:nvPr/>
        </p:nvGrpSpPr>
        <p:grpSpPr bwMode="auto">
          <a:xfrm>
            <a:off x="6138736" y="3229982"/>
            <a:ext cx="2571433" cy="2247837"/>
            <a:chOff x="3746" y="2795"/>
            <a:chExt cx="1780" cy="1556"/>
          </a:xfrm>
        </p:grpSpPr>
        <p:sp>
          <p:nvSpPr>
            <p:cNvPr id="109598" name="Line 60"/>
            <p:cNvSpPr>
              <a:spLocks noChangeShapeType="1"/>
            </p:cNvSpPr>
            <p:nvPr/>
          </p:nvSpPr>
          <p:spPr bwMode="auto">
            <a:xfrm flipV="1">
              <a:off x="4063" y="2795"/>
              <a:ext cx="0" cy="1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99" name="Line 61"/>
            <p:cNvSpPr>
              <a:spLocks noChangeShapeType="1"/>
            </p:cNvSpPr>
            <p:nvPr/>
          </p:nvSpPr>
          <p:spPr bwMode="auto">
            <a:xfrm>
              <a:off x="4063" y="4097"/>
              <a:ext cx="13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00" name="Text Box 62"/>
            <p:cNvSpPr txBox="1">
              <a:spLocks noChangeArrowheads="1"/>
            </p:cNvSpPr>
            <p:nvPr/>
          </p:nvSpPr>
          <p:spPr bwMode="auto">
            <a:xfrm rot="16200000">
              <a:off x="3614" y="3323"/>
              <a:ext cx="49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 sz="1800">
                  <a:latin typeface="New York" pitchFamily="18" charset="0"/>
                </a:rPr>
                <a:t>dN</a:t>
              </a:r>
              <a:r>
                <a:rPr lang="en-US" altLang="ja-JP" sz="1800"/>
                <a:t>/</a:t>
              </a:r>
              <a:r>
                <a:rPr lang="en-US" altLang="ja-JP" sz="1800">
                  <a:latin typeface="New York" pitchFamily="18" charset="0"/>
                </a:rPr>
                <a:t>d</a:t>
              </a:r>
              <a:r>
                <a:rPr lang="en-US" altLang="ja-JP" sz="1800">
                  <a:latin typeface="Symbol" charset="2"/>
                </a:rPr>
                <a:t>f</a:t>
              </a:r>
              <a:endParaRPr lang="en-US" sz="1800">
                <a:latin typeface="Symbol" charset="2"/>
                <a:ea typeface="Arial" charset="0"/>
                <a:cs typeface="Arial" charset="0"/>
              </a:endParaRPr>
            </a:p>
          </p:txBody>
        </p:sp>
        <p:sp>
          <p:nvSpPr>
            <p:cNvPr id="109601" name="Text Box 63"/>
            <p:cNvSpPr txBox="1">
              <a:spLocks noChangeArrowheads="1"/>
            </p:cNvSpPr>
            <p:nvPr/>
          </p:nvSpPr>
          <p:spPr bwMode="auto">
            <a:xfrm>
              <a:off x="4598" y="4110"/>
              <a:ext cx="1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 sz="1800" i="1">
                  <a:latin typeface="Symbol" charset="2"/>
                  <a:sym typeface="Symbol" charset="2"/>
                </a:rPr>
                <a:t>f</a:t>
              </a:r>
              <a:endParaRPr lang="en-US" sz="1800" i="1">
                <a:latin typeface="Symbol" charset="2"/>
                <a:ea typeface="Arial" charset="0"/>
                <a:cs typeface="Arial" charset="0"/>
                <a:sym typeface="Symbol" charset="2"/>
              </a:endParaRPr>
            </a:p>
          </p:txBody>
        </p:sp>
        <p:sp>
          <p:nvSpPr>
            <p:cNvPr id="109602" name="Line 64"/>
            <p:cNvSpPr>
              <a:spLocks noChangeShapeType="1"/>
            </p:cNvSpPr>
            <p:nvPr/>
          </p:nvSpPr>
          <p:spPr bwMode="auto">
            <a:xfrm>
              <a:off x="4063" y="3552"/>
              <a:ext cx="12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03" name="Freeform 65"/>
            <p:cNvSpPr>
              <a:spLocks/>
            </p:cNvSpPr>
            <p:nvPr/>
          </p:nvSpPr>
          <p:spPr bwMode="auto">
            <a:xfrm>
              <a:off x="4054" y="3022"/>
              <a:ext cx="1220" cy="924"/>
            </a:xfrm>
            <a:custGeom>
              <a:avLst/>
              <a:gdLst>
                <a:gd name="T0" fmla="*/ 0 w 1220"/>
                <a:gd name="T1" fmla="*/ 81 h 924"/>
                <a:gd name="T2" fmla="*/ 58 w 1220"/>
                <a:gd name="T3" fmla="*/ 139 h 924"/>
                <a:gd name="T4" fmla="*/ 298 w 1220"/>
                <a:gd name="T5" fmla="*/ 916 h 924"/>
                <a:gd name="T6" fmla="*/ 605 w 1220"/>
                <a:gd name="T7" fmla="*/ 91 h 924"/>
                <a:gd name="T8" fmla="*/ 903 w 1220"/>
                <a:gd name="T9" fmla="*/ 897 h 924"/>
                <a:gd name="T10" fmla="*/ 1149 w 1220"/>
                <a:gd name="T11" fmla="*/ 167 h 924"/>
                <a:gd name="T12" fmla="*/ 1220 w 1220"/>
                <a:gd name="T13" fmla="*/ 91 h 9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20"/>
                <a:gd name="T22" fmla="*/ 0 h 924"/>
                <a:gd name="T23" fmla="*/ 1220 w 1220"/>
                <a:gd name="T24" fmla="*/ 924 h 9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20" h="924">
                  <a:moveTo>
                    <a:pt x="0" y="81"/>
                  </a:moveTo>
                  <a:cubicBezTo>
                    <a:pt x="10" y="89"/>
                    <a:pt x="8" y="0"/>
                    <a:pt x="58" y="139"/>
                  </a:cubicBezTo>
                  <a:cubicBezTo>
                    <a:pt x="108" y="278"/>
                    <a:pt x="207" y="924"/>
                    <a:pt x="298" y="916"/>
                  </a:cubicBezTo>
                  <a:cubicBezTo>
                    <a:pt x="389" y="908"/>
                    <a:pt x="504" y="94"/>
                    <a:pt x="605" y="91"/>
                  </a:cubicBezTo>
                  <a:cubicBezTo>
                    <a:pt x="706" y="88"/>
                    <a:pt x="812" y="884"/>
                    <a:pt x="903" y="897"/>
                  </a:cubicBezTo>
                  <a:cubicBezTo>
                    <a:pt x="994" y="910"/>
                    <a:pt x="1096" y="301"/>
                    <a:pt x="1149" y="167"/>
                  </a:cubicBezTo>
                  <a:cubicBezTo>
                    <a:pt x="1202" y="33"/>
                    <a:pt x="1205" y="107"/>
                    <a:pt x="1220" y="9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04" name="Text Box 66"/>
            <p:cNvSpPr txBox="1">
              <a:spLocks noChangeArrowheads="1"/>
            </p:cNvSpPr>
            <p:nvPr/>
          </p:nvSpPr>
          <p:spPr bwMode="auto">
            <a:xfrm>
              <a:off x="3955" y="4110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 sz="1800"/>
                <a:t>0</a:t>
              </a:r>
              <a:endParaRPr lang="en-US" sz="1800">
                <a:ea typeface="Arial" charset="0"/>
                <a:cs typeface="Arial" charset="0"/>
              </a:endParaRPr>
            </a:p>
          </p:txBody>
        </p:sp>
        <p:sp>
          <p:nvSpPr>
            <p:cNvPr id="109605" name="Text Box 67"/>
            <p:cNvSpPr txBox="1">
              <a:spLocks noChangeArrowheads="1"/>
            </p:cNvSpPr>
            <p:nvPr/>
          </p:nvSpPr>
          <p:spPr bwMode="auto">
            <a:xfrm>
              <a:off x="5181" y="4120"/>
              <a:ext cx="2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 sz="1800"/>
                <a:t>2</a:t>
              </a:r>
              <a:r>
                <a:rPr lang="en-US" altLang="ja-JP" sz="1800">
                  <a:latin typeface="Symbol" charset="2"/>
                </a:rPr>
                <a:t>p</a:t>
              </a:r>
              <a:endParaRPr lang="en-US" sz="1800">
                <a:latin typeface="Symbol" charset="2"/>
                <a:ea typeface="Arial" charset="0"/>
                <a:cs typeface="Arial" charset="0"/>
              </a:endParaRPr>
            </a:p>
          </p:txBody>
        </p:sp>
        <p:sp>
          <p:nvSpPr>
            <p:cNvPr id="109606" name="Line 68"/>
            <p:cNvSpPr>
              <a:spLocks noChangeShapeType="1"/>
            </p:cNvSpPr>
            <p:nvPr/>
          </p:nvSpPr>
          <p:spPr bwMode="auto">
            <a:xfrm flipV="1">
              <a:off x="4650" y="3098"/>
              <a:ext cx="0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07" name="Freeform 69"/>
            <p:cNvSpPr>
              <a:spLocks/>
            </p:cNvSpPr>
            <p:nvPr/>
          </p:nvSpPr>
          <p:spPr bwMode="auto">
            <a:xfrm>
              <a:off x="4650" y="2962"/>
              <a:ext cx="499" cy="408"/>
            </a:xfrm>
            <a:custGeom>
              <a:avLst/>
              <a:gdLst>
                <a:gd name="T0" fmla="*/ 0 w 499"/>
                <a:gd name="T1" fmla="*/ 408 h 408"/>
                <a:gd name="T2" fmla="*/ 226 w 499"/>
                <a:gd name="T3" fmla="*/ 91 h 408"/>
                <a:gd name="T4" fmla="*/ 499 w 499"/>
                <a:gd name="T5" fmla="*/ 0 h 408"/>
                <a:gd name="T6" fmla="*/ 0 60000 65536"/>
                <a:gd name="T7" fmla="*/ 0 60000 65536"/>
                <a:gd name="T8" fmla="*/ 0 60000 65536"/>
                <a:gd name="T9" fmla="*/ 0 w 499"/>
                <a:gd name="T10" fmla="*/ 0 h 408"/>
                <a:gd name="T11" fmla="*/ 499 w 499"/>
                <a:gd name="T12" fmla="*/ 408 h 4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9" h="408">
                  <a:moveTo>
                    <a:pt x="0" y="408"/>
                  </a:moveTo>
                  <a:cubicBezTo>
                    <a:pt x="71" y="283"/>
                    <a:pt x="143" y="159"/>
                    <a:pt x="226" y="91"/>
                  </a:cubicBezTo>
                  <a:cubicBezTo>
                    <a:pt x="309" y="23"/>
                    <a:pt x="404" y="11"/>
                    <a:pt x="49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08" name="Text Box 70"/>
            <p:cNvSpPr txBox="1">
              <a:spLocks noChangeArrowheads="1"/>
            </p:cNvSpPr>
            <p:nvPr/>
          </p:nvSpPr>
          <p:spPr bwMode="auto">
            <a:xfrm>
              <a:off x="5136" y="2795"/>
              <a:ext cx="3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/>
                <a:t>2</a:t>
              </a:r>
              <a:r>
                <a:rPr lang="en-US" altLang="ja-JP" i="1">
                  <a:latin typeface="New York" pitchFamily="18" charset="0"/>
                </a:rPr>
                <a:t>v</a:t>
              </a:r>
              <a:r>
                <a:rPr lang="en-US" altLang="ja-JP" baseline="-25000">
                  <a:latin typeface="New York" pitchFamily="18" charset="0"/>
                </a:rPr>
                <a:t>2</a:t>
              </a:r>
              <a:endParaRPr lang="en-US" baseline="-25000">
                <a:latin typeface="New York" pitchFamily="18" charset="0"/>
                <a:ea typeface="Arial" charset="0"/>
                <a:cs typeface="Arial" charset="0"/>
              </a:endParaRPr>
            </a:p>
          </p:txBody>
        </p:sp>
        <p:sp>
          <p:nvSpPr>
            <p:cNvPr id="109609" name="Freeform 71"/>
            <p:cNvSpPr>
              <a:spLocks/>
            </p:cNvSpPr>
            <p:nvPr/>
          </p:nvSpPr>
          <p:spPr bwMode="auto">
            <a:xfrm>
              <a:off x="4014" y="3929"/>
              <a:ext cx="136" cy="45"/>
            </a:xfrm>
            <a:custGeom>
              <a:avLst/>
              <a:gdLst>
                <a:gd name="T0" fmla="*/ 0 w 318"/>
                <a:gd name="T1" fmla="*/ 53 h 106"/>
                <a:gd name="T2" fmla="*/ 91 w 318"/>
                <a:gd name="T3" fmla="*/ 7 h 106"/>
                <a:gd name="T4" fmla="*/ 227 w 318"/>
                <a:gd name="T5" fmla="*/ 98 h 106"/>
                <a:gd name="T6" fmla="*/ 318 w 318"/>
                <a:gd name="T7" fmla="*/ 53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106"/>
                <a:gd name="T14" fmla="*/ 318 w 318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106">
                  <a:moveTo>
                    <a:pt x="0" y="53"/>
                  </a:moveTo>
                  <a:cubicBezTo>
                    <a:pt x="26" y="26"/>
                    <a:pt x="53" y="0"/>
                    <a:pt x="91" y="7"/>
                  </a:cubicBezTo>
                  <a:cubicBezTo>
                    <a:pt x="129" y="14"/>
                    <a:pt x="189" y="90"/>
                    <a:pt x="227" y="98"/>
                  </a:cubicBezTo>
                  <a:cubicBezTo>
                    <a:pt x="265" y="106"/>
                    <a:pt x="291" y="79"/>
                    <a:pt x="318" y="5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10" name="Freeform 72"/>
            <p:cNvSpPr>
              <a:spLocks/>
            </p:cNvSpPr>
            <p:nvPr/>
          </p:nvSpPr>
          <p:spPr bwMode="auto">
            <a:xfrm>
              <a:off x="4014" y="3975"/>
              <a:ext cx="136" cy="45"/>
            </a:xfrm>
            <a:custGeom>
              <a:avLst/>
              <a:gdLst>
                <a:gd name="T0" fmla="*/ 0 w 318"/>
                <a:gd name="T1" fmla="*/ 53 h 106"/>
                <a:gd name="T2" fmla="*/ 91 w 318"/>
                <a:gd name="T3" fmla="*/ 7 h 106"/>
                <a:gd name="T4" fmla="*/ 227 w 318"/>
                <a:gd name="T5" fmla="*/ 98 h 106"/>
                <a:gd name="T6" fmla="*/ 318 w 318"/>
                <a:gd name="T7" fmla="*/ 53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106"/>
                <a:gd name="T14" fmla="*/ 318 w 318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106">
                  <a:moveTo>
                    <a:pt x="0" y="53"/>
                  </a:moveTo>
                  <a:cubicBezTo>
                    <a:pt x="26" y="26"/>
                    <a:pt x="53" y="0"/>
                    <a:pt x="91" y="7"/>
                  </a:cubicBezTo>
                  <a:cubicBezTo>
                    <a:pt x="129" y="14"/>
                    <a:pt x="189" y="90"/>
                    <a:pt x="227" y="98"/>
                  </a:cubicBezTo>
                  <a:cubicBezTo>
                    <a:pt x="265" y="106"/>
                    <a:pt x="291" y="79"/>
                    <a:pt x="318" y="5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11" name="Line 73"/>
            <p:cNvSpPr>
              <a:spLocks noChangeShapeType="1"/>
            </p:cNvSpPr>
            <p:nvPr/>
          </p:nvSpPr>
          <p:spPr bwMode="auto">
            <a:xfrm flipV="1">
              <a:off x="4070" y="3984"/>
              <a:ext cx="10" cy="1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9584" name="Text Box 74"/>
          <p:cNvSpPr txBox="1">
            <a:spLocks noChangeArrowheads="1"/>
          </p:cNvSpPr>
          <p:nvPr/>
        </p:nvSpPr>
        <p:spPr bwMode="auto">
          <a:xfrm>
            <a:off x="4908550" y="23622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ja-JP" i="1"/>
              <a:t>x</a:t>
            </a:r>
            <a:endParaRPr lang="en-US" i="1">
              <a:solidFill>
                <a:srgbClr val="FFFF00"/>
              </a:solidFill>
              <a:latin typeface="New York" pitchFamily="18" charset="0"/>
              <a:ea typeface="Arial" charset="0"/>
              <a:cs typeface="Arial" charset="0"/>
            </a:endParaRPr>
          </a:p>
        </p:txBody>
      </p:sp>
      <p:grpSp>
        <p:nvGrpSpPr>
          <p:cNvPr id="6" name="Group 75"/>
          <p:cNvGrpSpPr>
            <a:grpSpLocks/>
          </p:cNvGrpSpPr>
          <p:nvPr/>
        </p:nvGrpSpPr>
        <p:grpSpPr bwMode="auto">
          <a:xfrm>
            <a:off x="3473450" y="855663"/>
            <a:ext cx="1771650" cy="1419225"/>
            <a:chOff x="2188" y="1155"/>
            <a:chExt cx="1116" cy="894"/>
          </a:xfrm>
        </p:grpSpPr>
        <p:sp>
          <p:nvSpPr>
            <p:cNvPr id="109592" name="Line 76"/>
            <p:cNvSpPr>
              <a:spLocks noChangeShapeType="1"/>
            </p:cNvSpPr>
            <p:nvPr/>
          </p:nvSpPr>
          <p:spPr bwMode="auto">
            <a:xfrm>
              <a:off x="2457" y="2049"/>
              <a:ext cx="8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93" name="Line 77"/>
            <p:cNvSpPr>
              <a:spLocks noChangeShapeType="1"/>
            </p:cNvSpPr>
            <p:nvPr/>
          </p:nvSpPr>
          <p:spPr bwMode="auto">
            <a:xfrm flipV="1">
              <a:off x="2457" y="1286"/>
              <a:ext cx="0" cy="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94" name="Text Box 78"/>
            <p:cNvSpPr txBox="1">
              <a:spLocks noChangeArrowheads="1"/>
            </p:cNvSpPr>
            <p:nvPr/>
          </p:nvSpPr>
          <p:spPr bwMode="auto">
            <a:xfrm>
              <a:off x="2188" y="1155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 i="1"/>
                <a:t>y</a:t>
              </a:r>
              <a:endParaRPr lang="en-US" i="1">
                <a:ea typeface="Arial" charset="0"/>
                <a:cs typeface="Arial" charset="0"/>
              </a:endParaRPr>
            </a:p>
          </p:txBody>
        </p:sp>
        <p:sp>
          <p:nvSpPr>
            <p:cNvPr id="109595" name="Line 79"/>
            <p:cNvSpPr>
              <a:spLocks noChangeShapeType="1"/>
            </p:cNvSpPr>
            <p:nvPr/>
          </p:nvSpPr>
          <p:spPr bwMode="auto">
            <a:xfrm flipV="1">
              <a:off x="2457" y="1520"/>
              <a:ext cx="303" cy="5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96" name="Freeform 80"/>
            <p:cNvSpPr>
              <a:spLocks/>
            </p:cNvSpPr>
            <p:nvPr/>
          </p:nvSpPr>
          <p:spPr bwMode="auto">
            <a:xfrm>
              <a:off x="2638" y="1756"/>
              <a:ext cx="182" cy="293"/>
            </a:xfrm>
            <a:custGeom>
              <a:avLst/>
              <a:gdLst>
                <a:gd name="T0" fmla="*/ 0 w 136"/>
                <a:gd name="T1" fmla="*/ 0 h 226"/>
                <a:gd name="T2" fmla="*/ 91 w 136"/>
                <a:gd name="T3" fmla="*/ 90 h 226"/>
                <a:gd name="T4" fmla="*/ 136 w 136"/>
                <a:gd name="T5" fmla="*/ 226 h 226"/>
                <a:gd name="T6" fmla="*/ 0 60000 65536"/>
                <a:gd name="T7" fmla="*/ 0 60000 65536"/>
                <a:gd name="T8" fmla="*/ 0 60000 65536"/>
                <a:gd name="T9" fmla="*/ 0 w 136"/>
                <a:gd name="T10" fmla="*/ 0 h 226"/>
                <a:gd name="T11" fmla="*/ 136 w 136"/>
                <a:gd name="T12" fmla="*/ 226 h 2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6" h="226">
                  <a:moveTo>
                    <a:pt x="0" y="0"/>
                  </a:moveTo>
                  <a:cubicBezTo>
                    <a:pt x="34" y="26"/>
                    <a:pt x="68" y="53"/>
                    <a:pt x="91" y="90"/>
                  </a:cubicBezTo>
                  <a:cubicBezTo>
                    <a:pt x="114" y="127"/>
                    <a:pt x="125" y="176"/>
                    <a:pt x="136" y="22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97" name="Text Box 81"/>
            <p:cNvSpPr txBox="1">
              <a:spLocks noChangeArrowheads="1"/>
            </p:cNvSpPr>
            <p:nvPr/>
          </p:nvSpPr>
          <p:spPr bwMode="auto">
            <a:xfrm>
              <a:off x="2804" y="1604"/>
              <a:ext cx="2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 i="1">
                  <a:latin typeface="Symbol" charset="2"/>
                  <a:sym typeface="Symbol" charset="2"/>
                </a:rPr>
                <a:t></a:t>
              </a:r>
              <a:endParaRPr lang="en-US" i="1">
                <a:solidFill>
                  <a:srgbClr val="FFFF00"/>
                </a:solidFill>
                <a:latin typeface="Symbol" charset="2"/>
                <a:ea typeface="Arial" charset="0"/>
                <a:cs typeface="Arial" charset="0"/>
              </a:endParaRPr>
            </a:p>
          </p:txBody>
        </p:sp>
      </p:grpSp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4629155" y="5751513"/>
          <a:ext cx="2667004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080" name="Equation" r:id="rId5" imgW="1574800" imgH="495300" progId="Equation.3">
                  <p:embed/>
                </p:oleObj>
              </mc:Choice>
              <mc:Fallback>
                <p:oleObj name="Equation" r:id="rId5" imgW="15748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155" y="5751513"/>
                        <a:ext cx="2667004" cy="9191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075197"/>
              </p:ext>
            </p:extLst>
          </p:nvPr>
        </p:nvGraphicFramePr>
        <p:xfrm>
          <a:off x="693738" y="5838825"/>
          <a:ext cx="1824037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081" name="Equation" r:id="rId7" imgW="927100" imgH="469900" progId="Equation.3">
                  <p:embed/>
                </p:oleObj>
              </mc:Choice>
              <mc:Fallback>
                <p:oleObj name="Equation" r:id="rId7" imgW="9271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738" y="5838825"/>
                        <a:ext cx="1824037" cy="7762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588" name="AutoShape 117"/>
          <p:cNvSpPr>
            <a:spLocks noChangeArrowheads="1"/>
          </p:cNvSpPr>
          <p:nvPr/>
        </p:nvSpPr>
        <p:spPr bwMode="auto">
          <a:xfrm>
            <a:off x="2603503" y="6013450"/>
            <a:ext cx="1828802" cy="381000"/>
          </a:xfrm>
          <a:prstGeom prst="leftRightArrow">
            <a:avLst>
              <a:gd name="adj1" fmla="val 50000"/>
              <a:gd name="adj2" fmla="val 96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>
              <a:latin typeface="Calibri" charset="0"/>
            </a:endParaRPr>
          </a:p>
        </p:txBody>
      </p:sp>
      <p:sp>
        <p:nvSpPr>
          <p:cNvPr id="109589" name="Text Box 118"/>
          <p:cNvSpPr txBox="1">
            <a:spLocks noChangeArrowheads="1"/>
          </p:cNvSpPr>
          <p:nvPr/>
        </p:nvSpPr>
        <p:spPr bwMode="auto">
          <a:xfrm>
            <a:off x="7605722" y="5646738"/>
            <a:ext cx="1300164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en-US" sz="2000" b="1" dirty="0">
                <a:ea typeface="Arial" charset="0"/>
                <a:cs typeface="Arial" charset="0"/>
              </a:rPr>
              <a:t>Free</a:t>
            </a:r>
            <a:r>
              <a:rPr lang="en-US" sz="2000" b="1" dirty="0" smtClean="0">
                <a:ea typeface="Arial" charset="0"/>
                <a:cs typeface="Arial" charset="0"/>
              </a:rPr>
              <a:t> </a:t>
            </a:r>
          </a:p>
          <a:p>
            <a:pPr defTabSz="457200" eaLnBrk="1" hangingPunct="1"/>
            <a:r>
              <a:rPr lang="en-US" sz="2000" b="1" dirty="0" smtClean="0">
                <a:ea typeface="Arial" charset="0"/>
                <a:cs typeface="Arial" charset="0"/>
              </a:rPr>
              <a:t>Streaming</a:t>
            </a:r>
          </a:p>
          <a:p>
            <a:pPr defTabSz="457200" eaLnBrk="1" hangingPunct="1"/>
            <a:r>
              <a:rPr lang="en-US" sz="2000" b="1" dirty="0">
                <a:ea typeface="Arial" charset="0"/>
                <a:cs typeface="Arial" charset="0"/>
              </a:rPr>
              <a:t>v</a:t>
            </a:r>
            <a:r>
              <a:rPr lang="en-US" sz="2000" b="1" baseline="-25000" dirty="0" smtClean="0">
                <a:ea typeface="Arial" charset="0"/>
                <a:cs typeface="Arial" charset="0"/>
              </a:rPr>
              <a:t>2 </a:t>
            </a:r>
            <a:r>
              <a:rPr lang="en-US" sz="2000" b="1" dirty="0" smtClean="0">
                <a:ea typeface="Arial" charset="0"/>
                <a:cs typeface="Arial" charset="0"/>
              </a:rPr>
              <a:t>= 0</a:t>
            </a:r>
            <a:endParaRPr lang="en-US" sz="2000" b="1" dirty="0">
              <a:latin typeface="Symbol" charset="2"/>
              <a:ea typeface="Arial" charset="0"/>
              <a:cs typeface="Arial" charset="0"/>
            </a:endParaRPr>
          </a:p>
        </p:txBody>
      </p:sp>
      <p:sp>
        <p:nvSpPr>
          <p:cNvPr id="109591" name="Text Box 120"/>
          <p:cNvSpPr txBox="1">
            <a:spLocks noChangeArrowheads="1"/>
          </p:cNvSpPr>
          <p:nvPr/>
        </p:nvSpPr>
        <p:spPr bwMode="auto">
          <a:xfrm>
            <a:off x="2995616" y="5559425"/>
            <a:ext cx="1198564" cy="427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it-IT" sz="2200" dirty="0">
                <a:latin typeface="Symbol" charset="2"/>
                <a:ea typeface="Arial" charset="0"/>
                <a:cs typeface="Arial" charset="0"/>
                <a:sym typeface="Symbol" charset="2"/>
              </a:rPr>
              <a:t></a:t>
            </a:r>
            <a:r>
              <a:rPr lang="it-IT" sz="2200" baseline="30000" dirty="0">
                <a:latin typeface="Symbol" charset="2"/>
                <a:ea typeface="Arial" charset="0"/>
                <a:cs typeface="Arial" charset="0"/>
                <a:sym typeface="Symbol" charset="2"/>
              </a:rPr>
              <a:t></a:t>
            </a:r>
            <a:endParaRPr lang="it-IT" sz="2200" b="1" baseline="30000" dirty="0">
              <a:solidFill>
                <a:srgbClr val="FF6600"/>
              </a:solidFill>
              <a:latin typeface="Symbol" charset="2"/>
              <a:ea typeface="Arial" charset="0"/>
              <a:cs typeface="Arial" charset="0"/>
            </a:endParaRPr>
          </a:p>
        </p:txBody>
      </p:sp>
      <p:sp>
        <p:nvSpPr>
          <p:cNvPr id="109587" name="Text Box 89"/>
          <p:cNvSpPr txBox="1">
            <a:spLocks noChangeArrowheads="1"/>
          </p:cNvSpPr>
          <p:nvPr/>
        </p:nvSpPr>
        <p:spPr bwMode="auto">
          <a:xfrm>
            <a:off x="152400" y="843388"/>
            <a:ext cx="2755732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ja-JP" sz="2000" b="1" dirty="0"/>
              <a:t>Initial spatial anisotropy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492377" y="6481863"/>
            <a:ext cx="2084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Adapted from B. </a:t>
            </a:r>
            <a:r>
              <a:rPr lang="en-US" sz="1400" dirty="0" err="1" smtClean="0"/>
              <a:t>Mohanty</a:t>
            </a:r>
            <a:endParaRPr lang="en-US" sz="1400" dirty="0"/>
          </a:p>
        </p:txBody>
      </p:sp>
      <p:pic>
        <p:nvPicPr>
          <p:cNvPr id="87" name="Picture 86" descr="STAR-logo-base-red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840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-20173" y="991869"/>
            <a:ext cx="5065967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77200" indent="-457200">
              <a:buFont typeface="Wingdings" charset="2"/>
              <a:buChar char="Ø"/>
            </a:pPr>
            <a:r>
              <a:rPr lang="en-US" sz="2200" dirty="0" smtClean="0"/>
              <a:t>Lattice Gauge Theory (LGT) prediction </a:t>
            </a:r>
            <a:r>
              <a:rPr lang="en-US" sz="2200" dirty="0"/>
              <a:t>on the </a:t>
            </a:r>
            <a:r>
              <a:rPr lang="en-US" sz="2200" dirty="0" smtClean="0"/>
              <a:t>transition temperature </a:t>
            </a:r>
            <a:r>
              <a:rPr lang="en-US" sz="2200" dirty="0"/>
              <a:t>T</a:t>
            </a:r>
            <a:r>
              <a:rPr lang="en-US" sz="2200" baseline="-25000" dirty="0"/>
              <a:t>C</a:t>
            </a:r>
            <a:r>
              <a:rPr lang="en-US" sz="2200" dirty="0"/>
              <a:t> is robust.</a:t>
            </a:r>
            <a:endParaRPr lang="en-US" sz="2200" dirty="0" smtClean="0"/>
          </a:p>
          <a:p>
            <a:pPr marL="277200" indent="-457200">
              <a:buFont typeface="Wingdings" charset="2"/>
              <a:buChar char="Ø"/>
            </a:pPr>
            <a:r>
              <a:rPr lang="en-US" sz="2200" dirty="0" smtClean="0"/>
              <a:t> LGT </a:t>
            </a:r>
            <a:r>
              <a:rPr lang="en-US" sz="2200" dirty="0"/>
              <a:t>calculation, universality, </a:t>
            </a:r>
            <a:r>
              <a:rPr lang="en-US" sz="2200" dirty="0" smtClean="0"/>
              <a:t>and models </a:t>
            </a:r>
            <a:r>
              <a:rPr lang="en-US" sz="2200" dirty="0"/>
              <a:t>hinted the existence </a:t>
            </a:r>
            <a:r>
              <a:rPr lang="en-US" sz="2200" dirty="0" smtClean="0"/>
              <a:t>of the </a:t>
            </a:r>
            <a:r>
              <a:rPr lang="en-US" sz="2200" dirty="0"/>
              <a:t>critical point on the QCD </a:t>
            </a:r>
            <a:r>
              <a:rPr lang="en-US" sz="2200" dirty="0" smtClean="0"/>
              <a:t>phase diagram</a:t>
            </a:r>
            <a:r>
              <a:rPr lang="en-US" sz="2200" dirty="0"/>
              <a:t>* at </a:t>
            </a:r>
            <a:r>
              <a:rPr lang="en-US" sz="2200" dirty="0" smtClean="0"/>
              <a:t>finite baryon chemical potential.   </a:t>
            </a:r>
          </a:p>
          <a:p>
            <a:pPr marL="277200" indent="-457200">
              <a:buFont typeface="Wingdings" charset="2"/>
              <a:buChar char="Ø"/>
            </a:pPr>
            <a:r>
              <a:rPr lang="en-US" sz="2200" dirty="0" smtClean="0"/>
              <a:t>Experimental </a:t>
            </a:r>
            <a:r>
              <a:rPr lang="en-US" sz="2200" dirty="0"/>
              <a:t>evidence for </a:t>
            </a:r>
            <a:r>
              <a:rPr lang="en-US" sz="2200" dirty="0" smtClean="0"/>
              <a:t>either       the </a:t>
            </a:r>
            <a:r>
              <a:rPr lang="en-US" sz="2200" dirty="0"/>
              <a:t>critical point or 1</a:t>
            </a:r>
            <a:r>
              <a:rPr lang="en-US" sz="2200" baseline="30000" dirty="0"/>
              <a:t>st</a:t>
            </a:r>
            <a:r>
              <a:rPr lang="en-US" sz="2200" dirty="0"/>
              <a:t> </a:t>
            </a:r>
            <a:r>
              <a:rPr lang="en-US" sz="2200" dirty="0" smtClean="0"/>
              <a:t>order transition  </a:t>
            </a:r>
            <a:r>
              <a:rPr lang="en-US" sz="2200" dirty="0"/>
              <a:t>is important for </a:t>
            </a:r>
            <a:r>
              <a:rPr lang="en-US" sz="2200" dirty="0" smtClean="0"/>
              <a:t>our knowledge </a:t>
            </a:r>
            <a:r>
              <a:rPr lang="en-US" sz="2200" dirty="0"/>
              <a:t>of the QCD phase</a:t>
            </a:r>
            <a:r>
              <a:rPr lang="en-US" sz="2200" dirty="0" smtClean="0"/>
              <a:t>  diagram</a:t>
            </a:r>
            <a:r>
              <a:rPr lang="en-US" sz="2200" dirty="0"/>
              <a:t>*.</a:t>
            </a:r>
            <a:r>
              <a:rPr lang="en-US" sz="2200" dirty="0" smtClean="0"/>
              <a:t> </a:t>
            </a:r>
          </a:p>
          <a:p>
            <a:pPr marL="457200" indent="-457200"/>
            <a:r>
              <a:rPr lang="en-US" i="1" dirty="0" smtClean="0">
                <a:solidFill>
                  <a:srgbClr val="B0190F"/>
                </a:solidFill>
              </a:rPr>
              <a:t>* </a:t>
            </a:r>
            <a:r>
              <a:rPr lang="en-US" i="1" dirty="0" err="1" smtClean="0">
                <a:solidFill>
                  <a:srgbClr val="B0190F"/>
                </a:solidFill>
              </a:rPr>
              <a:t>Thermalization</a:t>
            </a:r>
            <a:r>
              <a:rPr lang="en-US" i="1" dirty="0" smtClean="0">
                <a:solidFill>
                  <a:srgbClr val="B0190F"/>
                </a:solidFill>
              </a:rPr>
              <a:t> </a:t>
            </a:r>
            <a:r>
              <a:rPr lang="en-US" i="1" dirty="0">
                <a:solidFill>
                  <a:srgbClr val="B0190F"/>
                </a:solidFill>
              </a:rPr>
              <a:t>has been assumed</a:t>
            </a:r>
            <a:endParaRPr lang="en-US" i="1" dirty="0" smtClean="0"/>
          </a:p>
          <a:p>
            <a:pPr marL="457200" indent="-457200"/>
            <a:r>
              <a:rPr lang="en-US" i="1" dirty="0" smtClean="0"/>
              <a:t> 	M</a:t>
            </a:r>
            <a:r>
              <a:rPr lang="en-US" i="1" dirty="0"/>
              <a:t>. </a:t>
            </a:r>
            <a:r>
              <a:rPr lang="en-US" i="1" dirty="0" err="1"/>
              <a:t>Stephanov</a:t>
            </a:r>
            <a:r>
              <a:rPr lang="en-US" i="1" dirty="0"/>
              <a:t>, K. </a:t>
            </a:r>
            <a:r>
              <a:rPr lang="en-US" i="1" dirty="0" err="1"/>
              <a:t>Rajagopal</a:t>
            </a:r>
            <a:r>
              <a:rPr lang="en-US" i="1" dirty="0"/>
              <a:t>, and E. </a:t>
            </a:r>
            <a:r>
              <a:rPr lang="en-US" i="1" dirty="0" err="1"/>
              <a:t>Shuryak</a:t>
            </a:r>
            <a:r>
              <a:rPr lang="en-US" i="1" dirty="0" smtClean="0"/>
              <a:t>,         PRL </a:t>
            </a:r>
            <a:r>
              <a:rPr lang="en-US" b="1" i="1" u="sng" dirty="0"/>
              <a:t>81</a:t>
            </a:r>
            <a:r>
              <a:rPr lang="en-US" i="1" dirty="0"/>
              <a:t>, 4816(98</a:t>
            </a:r>
            <a:r>
              <a:rPr lang="en-US" i="1" dirty="0" smtClean="0"/>
              <a:t>);      </a:t>
            </a:r>
          </a:p>
          <a:p>
            <a:pPr marL="457200" indent="-457200"/>
            <a:r>
              <a:rPr lang="en-US" i="1" dirty="0" smtClean="0"/>
              <a:t> 	K</a:t>
            </a:r>
            <a:r>
              <a:rPr lang="en-US" i="1" dirty="0"/>
              <a:t>. </a:t>
            </a:r>
            <a:r>
              <a:rPr lang="en-US" i="1" dirty="0" err="1"/>
              <a:t>Rajagopal</a:t>
            </a:r>
            <a:r>
              <a:rPr lang="en-US" i="1" dirty="0"/>
              <a:t>,  PR </a:t>
            </a:r>
            <a:r>
              <a:rPr lang="en-US" b="1" i="1" u="sng" dirty="0"/>
              <a:t>D61</a:t>
            </a:r>
            <a:r>
              <a:rPr lang="en-US" i="1" dirty="0"/>
              <a:t>, 105017 (00)</a:t>
            </a:r>
            <a:endParaRPr lang="en-US" i="1" dirty="0" smtClean="0"/>
          </a:p>
          <a:p>
            <a:pPr marL="457200" indent="-457200"/>
            <a:r>
              <a:rPr lang="en-US" u="sng" dirty="0" smtClean="0">
                <a:solidFill>
                  <a:srgbClr val="2151AA"/>
                </a:solidFill>
                <a:ea typeface="Helvetica" pitchFamily="-65" charset="0"/>
                <a:cs typeface="Helvetica" pitchFamily="-65" charset="0"/>
                <a:hlinkClick r:id="rId2"/>
              </a:rPr>
              <a:t> http</a:t>
            </a:r>
            <a:r>
              <a:rPr lang="en-US" u="sng" dirty="0">
                <a:solidFill>
                  <a:srgbClr val="2151AA"/>
                </a:solidFill>
                <a:ea typeface="Helvetica" pitchFamily="-65" charset="0"/>
                <a:cs typeface="Helvetica" pitchFamily="-65" charset="0"/>
                <a:hlinkClick r:id="rId2"/>
              </a:rPr>
              <a:t>://www.er.doe.gov/np/nsac/docs/Nuclear-Science.Low-Res.pdf</a:t>
            </a:r>
            <a:endParaRPr lang="en-US" u="sng" dirty="0">
              <a:solidFill>
                <a:srgbClr val="2151AA"/>
              </a:solidFill>
              <a:ea typeface="Helvetica" pitchFamily="-65" charset="0"/>
              <a:cs typeface="Helvetica" pitchFamily="-65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104" y="152400"/>
            <a:ext cx="8423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RHIC Beam Energy Scan Motivation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892761" y="1442491"/>
            <a:ext cx="4094634" cy="4167806"/>
            <a:chOff x="5451696" y="1411257"/>
            <a:chExt cx="3905653" cy="4387164"/>
          </a:xfrm>
          <a:effectLst>
            <a:glow rad="101600">
              <a:schemeClr val="accent2">
                <a:alpha val="75000"/>
              </a:schemeClr>
            </a:glow>
          </a:effectLst>
        </p:grpSpPr>
        <p:pic>
          <p:nvPicPr>
            <p:cNvPr id="6" name="Picture 5" descr="phasendiagramm_qgp"/>
            <p:cNvPicPr>
              <a:picLocks noChangeArrowheads="1"/>
            </p:cNvPicPr>
            <p:nvPr/>
          </p:nvPicPr>
          <p:blipFill>
            <a:blip r:embed="rId3" cstate="print">
              <a:alphaModFix/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696" y="1411257"/>
              <a:ext cx="3905653" cy="4384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bg1">
                  <a:lumMod val="65000"/>
                  <a:alpha val="75000"/>
                </a:schemeClr>
              </a:glow>
              <a:outerShdw blurRad="50800" dist="38100" dir="2700000" algn="tl" rotWithShape="0">
                <a:schemeClr val="accent6">
                  <a:alpha val="43000"/>
                </a:schemeClr>
              </a:outerShdw>
            </a:effectLst>
          </p:spPr>
        </p:pic>
        <p:sp useBgFill="1">
          <p:nvSpPr>
            <p:cNvPr id="7" name="TextBox 6"/>
            <p:cNvSpPr txBox="1"/>
            <p:nvPr/>
          </p:nvSpPr>
          <p:spPr>
            <a:xfrm>
              <a:off x="7337467" y="5459867"/>
              <a:ext cx="1895471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 Unicode MS"/>
                  <a:cs typeface="Arial Unicode MS"/>
                </a:rPr>
                <a:t>Net baryon density</a:t>
              </a:r>
              <a:endParaRPr lang="cs-CZ" sz="1600" dirty="0">
                <a:latin typeface="Arial Unicode MS"/>
                <a:cs typeface="Arial Unicode M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78049" y="1929362"/>
              <a:ext cx="1858232" cy="318512"/>
            </a:xfrm>
            <a:prstGeom prst="rect">
              <a:avLst/>
            </a:prstGeom>
            <a:solidFill>
              <a:schemeClr val="accent6"/>
            </a:solidFill>
            <a:effectLst/>
          </p:spPr>
          <p:txBody>
            <a:bodyPr wrap="none" rtlCol="0">
              <a:spAutoFit/>
            </a:bodyPr>
            <a:lstStyle/>
            <a:p>
              <a:pPr algn="r"/>
              <a:r>
                <a:rPr lang="cs-CZ" dirty="0" smtClean="0"/>
                <a:t>Quarks nad Gluons</a:t>
              </a:r>
              <a:endParaRPr lang="cs-CZ" dirty="0"/>
            </a:p>
          </p:txBody>
        </p:sp>
      </p:grpSp>
      <p:pic>
        <p:nvPicPr>
          <p:cNvPr id="11" name="Picture 10" descr="STAR-logo-base-re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3254" y="5960647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5146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896515" y="997907"/>
            <a:ext cx="3960555" cy="2873298"/>
            <a:chOff x="4419600" y="838562"/>
            <a:chExt cx="3960555" cy="2873298"/>
          </a:xfrm>
        </p:grpSpPr>
        <p:sp>
          <p:nvSpPr>
            <p:cNvPr id="33" name="AutoShape 2" descr="Dotted grid"/>
            <p:cNvSpPr>
              <a:spLocks noChangeArrowheads="1"/>
            </p:cNvSpPr>
            <p:nvPr/>
          </p:nvSpPr>
          <p:spPr bwMode="auto">
            <a:xfrm>
              <a:off x="4419600" y="838562"/>
              <a:ext cx="3960555" cy="2873298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451619" y="945893"/>
              <a:ext cx="3899768" cy="2755295"/>
              <a:chOff x="4572000" y="914399"/>
              <a:chExt cx="3899768" cy="2755295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4572000" y="914399"/>
                <a:ext cx="3899768" cy="2755295"/>
                <a:chOff x="4572000" y="914399"/>
                <a:chExt cx="3899768" cy="2755295"/>
              </a:xfrm>
            </p:grpSpPr>
            <p:pic>
              <p:nvPicPr>
                <p:cNvPr id="20" name="Picture 19" descr="kp_terry_no_NA49.eps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72000" y="914399"/>
                  <a:ext cx="3886200" cy="2755295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7184236" y="2954179"/>
                  <a:ext cx="128753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STAR Preliminary</a:t>
                  </a:r>
                  <a:endParaRPr lang="en-US" sz="1200" b="1" dirty="0"/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5285189" y="971490"/>
                <a:ext cx="5311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latin typeface="Arial"/>
                  </a:rPr>
                  <a:t>K/</a:t>
                </a:r>
                <a:r>
                  <a:rPr lang="en-US" sz="1800" dirty="0" err="1" smtClean="0">
                    <a:latin typeface="Arial"/>
                  </a:rPr>
                  <a:t>p</a:t>
                </a:r>
                <a:endParaRPr lang="en-US" sz="1800" dirty="0">
                  <a:latin typeface="Arial"/>
                </a:endParaRPr>
              </a:p>
            </p:txBody>
          </p:sp>
        </p:grpSp>
      </p:grpSp>
      <p:sp>
        <p:nvSpPr>
          <p:cNvPr id="307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5344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Particle Ratio Fluctuations</a:t>
            </a:r>
          </a:p>
        </p:txBody>
      </p:sp>
      <p:sp>
        <p:nvSpPr>
          <p:cNvPr id="30728" name="TextBox 12"/>
          <p:cNvSpPr txBox="1">
            <a:spLocks noChangeArrowheads="1"/>
          </p:cNvSpPr>
          <p:nvPr/>
        </p:nvSpPr>
        <p:spPr bwMode="auto">
          <a:xfrm>
            <a:off x="9939338" y="3906838"/>
            <a:ext cx="18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" name="TextBox 6"/>
          <p:cNvSpPr txBox="1">
            <a:spLocks noChangeArrowheads="1"/>
          </p:cNvSpPr>
          <p:nvPr/>
        </p:nvSpPr>
        <p:spPr bwMode="auto">
          <a:xfrm>
            <a:off x="5013918" y="5757029"/>
            <a:ext cx="3857551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dirty="0" smtClean="0"/>
              <a:t>Monotonic behavior of particle ratio fluctuations vs. √</a:t>
            </a:r>
            <a:r>
              <a:rPr lang="en-US" sz="2000" dirty="0" err="1" smtClean="0"/>
              <a:t>s</a:t>
            </a:r>
            <a:r>
              <a:rPr lang="en-US" sz="2000" baseline="-25000" dirty="0" err="1" smtClean="0"/>
              <a:t>NN</a:t>
            </a:r>
            <a:endParaRPr lang="en-US" sz="2200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394901" y="999515"/>
            <a:ext cx="4039837" cy="5552419"/>
            <a:chOff x="0" y="838200"/>
            <a:chExt cx="4039837" cy="5552419"/>
          </a:xfrm>
        </p:grpSpPr>
        <p:sp>
          <p:nvSpPr>
            <p:cNvPr id="32" name="AutoShape 2" descr="Dotted grid"/>
            <p:cNvSpPr>
              <a:spLocks noChangeArrowheads="1"/>
            </p:cNvSpPr>
            <p:nvPr/>
          </p:nvSpPr>
          <p:spPr bwMode="auto">
            <a:xfrm>
              <a:off x="0" y="838200"/>
              <a:ext cx="4039837" cy="5552419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68223" y="924811"/>
              <a:ext cx="3971614" cy="2743200"/>
              <a:chOff x="193479" y="914400"/>
              <a:chExt cx="3782489" cy="2743200"/>
            </a:xfrm>
          </p:grpSpPr>
          <p:pic>
            <p:nvPicPr>
              <p:cNvPr id="19" name="Picture 18" descr="kpi_terry_no_NA49.eps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3479" y="914400"/>
                <a:ext cx="3738928" cy="274320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688436" y="2954179"/>
                <a:ext cx="12875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STAR Preliminary</a:t>
                </a:r>
                <a:endParaRPr lang="en-US" sz="1200" b="1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76200" y="3657601"/>
              <a:ext cx="3914846" cy="2590800"/>
              <a:chOff x="199954" y="3657601"/>
              <a:chExt cx="3914846" cy="259080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99954" y="3657601"/>
                <a:ext cx="3914846" cy="2590800"/>
                <a:chOff x="199954" y="3657601"/>
                <a:chExt cx="3914846" cy="2590800"/>
              </a:xfrm>
            </p:grpSpPr>
            <p:pic>
              <p:nvPicPr>
                <p:cNvPr id="21" name="Picture 20" descr="p_pi_nudyn.pn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954" y="3657601"/>
                  <a:ext cx="3914846" cy="2590800"/>
                </a:xfrm>
                <a:prstGeom prst="rect">
                  <a:avLst/>
                </a:prstGeom>
              </p:spPr>
            </p:pic>
            <p:sp>
              <p:nvSpPr>
                <p:cNvPr id="25" name="TextBox 24"/>
                <p:cNvSpPr txBox="1"/>
                <p:nvPr/>
              </p:nvSpPr>
              <p:spPr>
                <a:xfrm>
                  <a:off x="2764636" y="5621179"/>
                  <a:ext cx="128753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STAR Preliminary</a:t>
                  </a:r>
                  <a:endParaRPr lang="en-US" sz="1200" b="1" dirty="0"/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3276600" y="3810000"/>
                <a:ext cx="5055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err="1" smtClean="0">
                    <a:latin typeface="Arial"/>
                  </a:rPr>
                  <a:t>p/</a:t>
                </a:r>
                <a:r>
                  <a:rPr lang="en-US" sz="1800" dirty="0" err="1" smtClean="0">
                    <a:latin typeface="Symbol"/>
                  </a:rPr>
                  <a:t>p</a:t>
                </a:r>
                <a:endParaRPr lang="en-US" sz="1800" dirty="0">
                  <a:latin typeface="Symbol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4960675" y="4235044"/>
            <a:ext cx="3899766" cy="1150681"/>
            <a:chOff x="4480390" y="4021604"/>
            <a:chExt cx="3899766" cy="1150681"/>
          </a:xfrm>
        </p:grpSpPr>
        <p:grpSp>
          <p:nvGrpSpPr>
            <p:cNvPr id="10" name="Group 9"/>
            <p:cNvGrpSpPr/>
            <p:nvPr/>
          </p:nvGrpSpPr>
          <p:grpSpPr>
            <a:xfrm>
              <a:off x="7529839" y="4822720"/>
              <a:ext cx="850317" cy="343551"/>
              <a:chOff x="7581889" y="4986686"/>
              <a:chExt cx="850317" cy="343551"/>
            </a:xfrm>
            <a:effectLst>
              <a:glow rad="101600">
                <a:schemeClr val="accent2">
                  <a:alpha val="75000"/>
                </a:schemeClr>
              </a:glow>
            </a:effectLst>
          </p:grpSpPr>
          <p:sp>
            <p:nvSpPr>
              <p:cNvPr id="9" name="Rectangle 8"/>
              <p:cNvSpPr/>
              <p:nvPr/>
            </p:nvSpPr>
            <p:spPr>
              <a:xfrm>
                <a:off x="7581889" y="4986686"/>
                <a:ext cx="850317" cy="3435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84810955"/>
                  </p:ext>
                </p:extLst>
              </p:nvPr>
            </p:nvGraphicFramePr>
            <p:xfrm>
              <a:off x="7602710" y="5003564"/>
              <a:ext cx="77724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2129" name="Equation" r:id="rId7" imgW="647700" imgH="254000" progId="Equation.3">
                      <p:embed/>
                    </p:oleObj>
                  </mc:Choice>
                  <mc:Fallback>
                    <p:oleObj name="Equation" r:id="rId7" imgW="647700" imgH="2540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7602710" y="5003564"/>
                            <a:ext cx="777240" cy="3048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7" name="Group 6"/>
            <p:cNvGrpSpPr/>
            <p:nvPr/>
          </p:nvGrpSpPr>
          <p:grpSpPr>
            <a:xfrm>
              <a:off x="4502886" y="4776045"/>
              <a:ext cx="2910840" cy="396240"/>
              <a:chOff x="4367556" y="4940011"/>
              <a:chExt cx="2910840" cy="396240"/>
            </a:xfrm>
            <a:effectLst>
              <a:glow rad="101600">
                <a:schemeClr val="accent2">
                  <a:alpha val="75000"/>
                </a:schemeClr>
              </a:glow>
            </a:effectLst>
          </p:grpSpPr>
          <p:sp>
            <p:nvSpPr>
              <p:cNvPr id="6" name="Rectangle 5"/>
              <p:cNvSpPr/>
              <p:nvPr/>
            </p:nvSpPr>
            <p:spPr>
              <a:xfrm>
                <a:off x="4367556" y="4965861"/>
                <a:ext cx="2910840" cy="3645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5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06083423"/>
                  </p:ext>
                </p:extLst>
              </p:nvPr>
            </p:nvGraphicFramePr>
            <p:xfrm>
              <a:off x="4367556" y="4940011"/>
              <a:ext cx="2910840" cy="396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2130" name="Equation" r:id="rId9" imgW="2425700" imgH="330200" progId="Equation.3">
                      <p:embed/>
                    </p:oleObj>
                  </mc:Choice>
                  <mc:Fallback>
                    <p:oleObj name="Equation" r:id="rId9" imgW="2425700" imgH="3302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367556" y="4940011"/>
                            <a:ext cx="2910840" cy="39624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" name="Group 3"/>
            <p:cNvGrpSpPr/>
            <p:nvPr/>
          </p:nvGrpSpPr>
          <p:grpSpPr>
            <a:xfrm>
              <a:off x="4480390" y="4021604"/>
              <a:ext cx="3838702" cy="619634"/>
              <a:chOff x="4480390" y="3882868"/>
              <a:chExt cx="3838702" cy="619634"/>
            </a:xfrm>
            <a:effectLst>
              <a:glow rad="101600">
                <a:schemeClr val="accent2">
                  <a:alpha val="75000"/>
                </a:schemeClr>
              </a:glow>
            </a:effectLst>
          </p:grpSpPr>
          <p:sp>
            <p:nvSpPr>
              <p:cNvPr id="3" name="Rectangle 2"/>
              <p:cNvSpPr/>
              <p:nvPr/>
            </p:nvSpPr>
            <p:spPr>
              <a:xfrm>
                <a:off x="4486784" y="3906838"/>
                <a:ext cx="3819016" cy="5956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2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34599208"/>
                  </p:ext>
                </p:extLst>
              </p:nvPr>
            </p:nvGraphicFramePr>
            <p:xfrm>
              <a:off x="4480390" y="3882868"/>
              <a:ext cx="3838702" cy="61963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2131" name="Equation" r:id="rId11" imgW="3225800" imgH="520700" progId="Equation.3">
                      <p:embed/>
                    </p:oleObj>
                  </mc:Choice>
                  <mc:Fallback>
                    <p:oleObj name="Equation" r:id="rId11" imgW="3225800" imgH="5207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4480390" y="3882868"/>
                            <a:ext cx="3838702" cy="61963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34" name="Picture 33" descr="STAR-logo-base-red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9933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6139565" y="1717820"/>
            <a:ext cx="1310199" cy="675799"/>
            <a:chOff x="5495005" y="1821999"/>
            <a:chExt cx="1035731" cy="534229"/>
          </a:xfrm>
          <a:effectLst>
            <a:glow rad="101600">
              <a:schemeClr val="accent2">
                <a:alpha val="75000"/>
              </a:schemeClr>
            </a:glow>
          </a:effectLst>
        </p:grpSpPr>
        <p:sp>
          <p:nvSpPr>
            <p:cNvPr id="23" name="Rectangle 22"/>
            <p:cNvSpPr/>
            <p:nvPr/>
          </p:nvSpPr>
          <p:spPr>
            <a:xfrm>
              <a:off x="5500742" y="1835567"/>
              <a:ext cx="1029994" cy="476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4998233"/>
                </p:ext>
              </p:extLst>
            </p:nvPr>
          </p:nvGraphicFramePr>
          <p:xfrm>
            <a:off x="5495005" y="1821999"/>
            <a:ext cx="991151" cy="5342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3517" name="Equation" r:id="rId4" imgW="825500" imgH="444500" progId="Equation.3">
                    <p:embed/>
                  </p:oleObj>
                </mc:Choice>
                <mc:Fallback>
                  <p:oleObj name="Equation" r:id="rId4" imgW="825500" imgH="444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495005" y="1821999"/>
                          <a:ext cx="991151" cy="5342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6066160" y="996930"/>
            <a:ext cx="2233480" cy="621792"/>
            <a:chOff x="4715790" y="1740932"/>
            <a:chExt cx="1861232" cy="518160"/>
          </a:xfrm>
          <a:effectLst>
            <a:glow rad="101600">
              <a:schemeClr val="accent2">
                <a:alpha val="75000"/>
              </a:schemeClr>
            </a:glow>
          </a:effectLst>
        </p:grpSpPr>
        <p:sp>
          <p:nvSpPr>
            <p:cNvPr id="10" name="Rectangle 9"/>
            <p:cNvSpPr/>
            <p:nvPr/>
          </p:nvSpPr>
          <p:spPr>
            <a:xfrm>
              <a:off x="4715790" y="1740932"/>
              <a:ext cx="1861232" cy="518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47707328"/>
                </p:ext>
              </p:extLst>
            </p:nvPr>
          </p:nvGraphicFramePr>
          <p:xfrm>
            <a:off x="4773122" y="1740932"/>
            <a:ext cx="1783080" cy="518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3518" name="Equation" r:id="rId6" imgW="1485900" imgH="431800" progId="Equation.3">
                    <p:embed/>
                  </p:oleObj>
                </mc:Choice>
                <mc:Fallback>
                  <p:oleObj name="Equation" r:id="rId6" imgW="1485900" imgH="431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773122" y="1740932"/>
                          <a:ext cx="1783080" cy="5181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645540" y="992983"/>
            <a:ext cx="1929156" cy="621792"/>
            <a:chOff x="5117317" y="2047110"/>
            <a:chExt cx="1607628" cy="518160"/>
          </a:xfrm>
          <a:effectLst>
            <a:glow rad="101600">
              <a:schemeClr val="accent2">
                <a:alpha val="75000"/>
              </a:schemeClr>
            </a:glow>
          </a:effectLst>
        </p:grpSpPr>
        <p:sp>
          <p:nvSpPr>
            <p:cNvPr id="6" name="Rectangle 5"/>
            <p:cNvSpPr/>
            <p:nvPr/>
          </p:nvSpPr>
          <p:spPr>
            <a:xfrm>
              <a:off x="5119685" y="2047110"/>
              <a:ext cx="1605260" cy="518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12701616"/>
                </p:ext>
              </p:extLst>
            </p:nvPr>
          </p:nvGraphicFramePr>
          <p:xfrm>
            <a:off x="5117317" y="2063556"/>
            <a:ext cx="1511300" cy="485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3519" name="Equation" r:id="rId8" imgW="1257300" imgH="406400" progId="Equation.3">
                    <p:embed/>
                  </p:oleObj>
                </mc:Choice>
                <mc:Fallback>
                  <p:oleObj name="Equation" r:id="rId8" imgW="12573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117317" y="2063556"/>
                          <a:ext cx="1511300" cy="485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7"/>
          <p:cNvGrpSpPr/>
          <p:nvPr/>
        </p:nvGrpSpPr>
        <p:grpSpPr>
          <a:xfrm>
            <a:off x="298844" y="1841730"/>
            <a:ext cx="4433078" cy="4770978"/>
            <a:chOff x="149422" y="1841730"/>
            <a:chExt cx="4433078" cy="4770978"/>
          </a:xfrm>
        </p:grpSpPr>
        <p:sp>
          <p:nvSpPr>
            <p:cNvPr id="17" name="AutoShape 2" descr="Dotted grid"/>
            <p:cNvSpPr>
              <a:spLocks noChangeArrowheads="1"/>
            </p:cNvSpPr>
            <p:nvPr/>
          </p:nvSpPr>
          <p:spPr bwMode="auto">
            <a:xfrm>
              <a:off x="149422" y="1841730"/>
              <a:ext cx="4433078" cy="4770978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pic>
          <p:nvPicPr>
            <p:cNvPr id="20" name="Picture 19" descr="SD_KV_POS_Energy.gif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54" t="5755" r="12249" b="692"/>
            <a:stretch/>
          </p:blipFill>
          <p:spPr>
            <a:xfrm>
              <a:off x="248989" y="1886164"/>
              <a:ext cx="4258800" cy="4705200"/>
            </a:xfrm>
            <a:prstGeom prst="rect">
              <a:avLst/>
            </a:prstGeom>
            <a:effectLst/>
          </p:spPr>
        </p:pic>
      </p:grpSp>
      <p:sp>
        <p:nvSpPr>
          <p:cNvPr id="307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5344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Higher Moments: Net-protons</a:t>
            </a:r>
          </a:p>
        </p:txBody>
      </p:sp>
      <p:sp>
        <p:nvSpPr>
          <p:cNvPr id="30728" name="TextBox 12"/>
          <p:cNvSpPr txBox="1">
            <a:spLocks noChangeArrowheads="1"/>
          </p:cNvSpPr>
          <p:nvPr/>
        </p:nvSpPr>
        <p:spPr bwMode="auto">
          <a:xfrm>
            <a:off x="9939338" y="3906838"/>
            <a:ext cx="18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" name="TextBox 6"/>
          <p:cNvSpPr txBox="1">
            <a:spLocks noChangeArrowheads="1"/>
          </p:cNvSpPr>
          <p:nvPr/>
        </p:nvSpPr>
        <p:spPr bwMode="auto">
          <a:xfrm>
            <a:off x="4970912" y="3116881"/>
            <a:ext cx="3679905" cy="3477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200" dirty="0" smtClean="0"/>
              <a:t> 0-5% central collisions: </a:t>
            </a:r>
          </a:p>
          <a:p>
            <a:r>
              <a:rPr lang="en-US" sz="2200" dirty="0" smtClean="0"/>
              <a:t>    Deviations below Poisson</a:t>
            </a:r>
          </a:p>
          <a:p>
            <a:r>
              <a:rPr lang="en-US" sz="2200" dirty="0" smtClean="0"/>
              <a:t>    observed for </a:t>
            </a:r>
            <a:r>
              <a:rPr lang="en-US" sz="2000" dirty="0" smtClean="0"/>
              <a:t>√</a:t>
            </a:r>
            <a:r>
              <a:rPr lang="en-US" sz="2000" dirty="0" err="1" smtClean="0"/>
              <a:t>s</a:t>
            </a:r>
            <a:r>
              <a:rPr lang="en-US" sz="2000" baseline="-25000" dirty="0" err="1" smtClean="0"/>
              <a:t>NN</a:t>
            </a:r>
            <a:r>
              <a:rPr lang="en-US" sz="2000" baseline="-25000" dirty="0" smtClean="0"/>
              <a:t> </a:t>
            </a:r>
            <a:r>
              <a:rPr lang="en-US" sz="2200" dirty="0" smtClean="0"/>
              <a:t>&gt; 7.7 GeV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200" dirty="0" smtClean="0"/>
              <a:t> Peripheral collisions: </a:t>
            </a:r>
          </a:p>
          <a:p>
            <a:r>
              <a:rPr lang="en-US" sz="2200" dirty="0" smtClean="0"/>
              <a:t>    Deviations above Poisson  </a:t>
            </a:r>
          </a:p>
          <a:p>
            <a:r>
              <a:rPr lang="en-US" sz="2200" dirty="0" smtClean="0"/>
              <a:t>    observed for </a:t>
            </a:r>
            <a:r>
              <a:rPr lang="en-US" sz="2000" dirty="0" smtClean="0"/>
              <a:t>√</a:t>
            </a:r>
            <a:r>
              <a:rPr lang="en-US" sz="2000" dirty="0" err="1" smtClean="0"/>
              <a:t>s</a:t>
            </a:r>
            <a:r>
              <a:rPr lang="en-US" sz="2000" baseline="-25000" dirty="0" err="1" smtClean="0"/>
              <a:t>NN</a:t>
            </a:r>
            <a:r>
              <a:rPr lang="en-US" sz="2000" baseline="-25000" dirty="0" smtClean="0"/>
              <a:t> </a:t>
            </a:r>
            <a:r>
              <a:rPr lang="en-US" sz="2200" dirty="0" smtClean="0"/>
              <a:t>&lt; 19.6 GeV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200" dirty="0" smtClean="0"/>
              <a:t> Higher statistics needed </a:t>
            </a:r>
          </a:p>
          <a:p>
            <a:r>
              <a:rPr lang="en-US" sz="2200" dirty="0" smtClean="0"/>
              <a:t>    at 7.7 GeV and 11.5 GeV</a:t>
            </a:r>
          </a:p>
          <a:p>
            <a:r>
              <a:rPr lang="en-US" sz="2200" dirty="0" smtClean="0"/>
              <a:t>    and possibly a new data </a:t>
            </a:r>
          </a:p>
          <a:p>
            <a:r>
              <a:rPr lang="en-US" sz="2200" dirty="0" smtClean="0"/>
              <a:t>    point around ~15 GeV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996780" y="2503633"/>
            <a:ext cx="16764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latin typeface="Symbol" charset="2"/>
                <a:sym typeface="Symbol" charset="2"/>
              </a:rPr>
              <a:t></a:t>
            </a:r>
            <a:r>
              <a:rPr lang="en-US" sz="1800" dirty="0">
                <a:latin typeface="Symbol" charset="2"/>
                <a:sym typeface="Symbol" charset="2"/>
              </a:rPr>
              <a:t></a:t>
            </a:r>
            <a:r>
              <a:rPr lang="en-US" sz="1800" baseline="30000" dirty="0">
                <a:latin typeface="Symbol" charset="2"/>
                <a:sym typeface="Symbol" charset="2"/>
              </a:rPr>
              <a:t></a:t>
            </a:r>
            <a:r>
              <a:rPr lang="en-US" sz="1800" dirty="0">
                <a:latin typeface="Symbol" charset="2"/>
                <a:sym typeface="Symbol" charset="2"/>
              </a:rPr>
              <a:t></a:t>
            </a:r>
            <a:r>
              <a:rPr lang="en-US" sz="1800" baseline="-25000" dirty="0">
                <a:latin typeface="Symbol" charset="2"/>
                <a:sym typeface="Symbol" charset="2"/>
              </a:rPr>
              <a:t></a:t>
            </a:r>
            <a:r>
              <a:rPr lang="en-US" sz="1800" baseline="30000" dirty="0">
                <a:latin typeface="Symbol" charset="2"/>
                <a:sym typeface="Symbol" charset="2"/>
              </a:rPr>
              <a:t></a:t>
            </a:r>
            <a:r>
              <a:rPr lang="en-US" sz="1800" dirty="0">
                <a:latin typeface="Symbol" charset="2"/>
                <a:sym typeface="Symbol" charset="2"/>
              </a:rPr>
              <a:t></a:t>
            </a:r>
            <a:r>
              <a:rPr lang="en-US" sz="1800" baseline="-25000" dirty="0">
                <a:latin typeface="Symbol" charset="2"/>
                <a:sym typeface="Symbol" charset="2"/>
              </a:rPr>
              <a:t></a:t>
            </a:r>
            <a:r>
              <a:rPr lang="en-US" sz="1800" baseline="30000" dirty="0">
                <a:latin typeface="Symbol" charset="2"/>
                <a:sym typeface="Symbol" charset="2"/>
              </a:rPr>
              <a:t></a:t>
            </a:r>
            <a:endParaRPr lang="en-US" sz="1800" dirty="0">
              <a:latin typeface="Symbol" charset="2"/>
              <a:sym typeface="Symbol" charset="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70912" y="2489651"/>
            <a:ext cx="1686692" cy="369332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1800" dirty="0" smtClean="0"/>
              <a:t>S </a:t>
            </a:r>
            <a:r>
              <a:rPr lang="en-US" sz="1800" dirty="0" err="1" smtClean="0">
                <a:latin typeface="Symbol" charset="2"/>
                <a:sym typeface="Symbol" charset="2"/>
              </a:rPr>
              <a:t></a:t>
            </a:r>
            <a:r>
              <a:rPr lang="en-US" sz="1800" dirty="0" smtClean="0"/>
              <a:t> ~ </a:t>
            </a:r>
            <a:r>
              <a:rPr lang="en-US" sz="1800" dirty="0" err="1" smtClean="0">
                <a:latin typeface="Symbol" charset="2"/>
                <a:sym typeface="Symbol" charset="2"/>
              </a:rPr>
              <a:t></a:t>
            </a:r>
            <a:r>
              <a:rPr lang="en-US" sz="1800" baseline="-25000" dirty="0" err="1" smtClean="0">
                <a:latin typeface="Symbol" charset="2"/>
                <a:sym typeface="Symbol" charset="2"/>
              </a:rPr>
              <a:t></a:t>
            </a:r>
            <a:r>
              <a:rPr lang="en-US" sz="1800" baseline="30000" dirty="0" err="1" smtClean="0">
                <a:latin typeface="Symbol" charset="2"/>
                <a:sym typeface="Symbol" charset="2"/>
              </a:rPr>
              <a:t></a:t>
            </a:r>
            <a:r>
              <a:rPr lang="en-US" sz="1800" dirty="0" err="1" smtClean="0">
                <a:latin typeface="Symbol" charset="2"/>
                <a:sym typeface="Symbol" charset="2"/>
              </a:rPr>
              <a:t></a:t>
            </a:r>
            <a:r>
              <a:rPr lang="en-US" sz="1800" baseline="-25000" dirty="0" err="1" smtClean="0">
                <a:latin typeface="Symbol" charset="2"/>
                <a:sym typeface="Symbol" charset="2"/>
              </a:rPr>
              <a:t></a:t>
            </a:r>
            <a:r>
              <a:rPr lang="en-US" sz="1800" baseline="30000" dirty="0" err="1" smtClean="0">
                <a:latin typeface="Symbol" charset="2"/>
                <a:sym typeface="Symbol" charset="2"/>
              </a:rPr>
              <a:t></a:t>
            </a:r>
            <a:endParaRPr lang="en-US" sz="1800" baseline="30000" dirty="0">
              <a:latin typeface="Symbol" charset="2"/>
              <a:sym typeface="Symbol" charset="2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060976" y="1097541"/>
            <a:ext cx="2011680" cy="420624"/>
            <a:chOff x="4773122" y="2075307"/>
            <a:chExt cx="1676400" cy="350520"/>
          </a:xfrm>
          <a:effectLst>
            <a:glow rad="101600">
              <a:schemeClr val="accent2">
                <a:alpha val="75000"/>
              </a:schemeClr>
            </a:glow>
          </a:effectLst>
        </p:grpSpPr>
        <p:sp>
          <p:nvSpPr>
            <p:cNvPr id="3" name="Rectangle 2"/>
            <p:cNvSpPr/>
            <p:nvPr/>
          </p:nvSpPr>
          <p:spPr>
            <a:xfrm>
              <a:off x="4773122" y="2075307"/>
              <a:ext cx="1676400" cy="350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59976628"/>
                </p:ext>
              </p:extLst>
            </p:nvPr>
          </p:nvGraphicFramePr>
          <p:xfrm>
            <a:off x="4773122" y="2075307"/>
            <a:ext cx="1676400" cy="350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3520" name="Equation" r:id="rId11" imgW="1397000" imgH="292100" progId="Equation.3">
                    <p:embed/>
                  </p:oleObj>
                </mc:Choice>
                <mc:Fallback>
                  <p:oleObj name="Equation" r:id="rId11" imgW="1397000" imgH="292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773122" y="2075307"/>
                          <a:ext cx="1676400" cy="3505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568932"/>
              </p:ext>
            </p:extLst>
          </p:nvPr>
        </p:nvGraphicFramePr>
        <p:xfrm>
          <a:off x="4483100" y="3321050"/>
          <a:ext cx="1778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521" name="Equation" r:id="rId13" imgW="177800" imgH="215900" progId="Equation.3">
                  <p:embed/>
                </p:oleObj>
              </mc:Choice>
              <mc:Fallback>
                <p:oleObj name="Equation" r:id="rId13" imgW="177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83100" y="3321050"/>
                        <a:ext cx="1778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0391626"/>
              </p:ext>
            </p:extLst>
          </p:nvPr>
        </p:nvGraphicFramePr>
        <p:xfrm>
          <a:off x="4451350" y="3282950"/>
          <a:ext cx="241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522" name="Equation" r:id="rId15" imgW="241300" imgH="292100" progId="Equation.3">
                  <p:embed/>
                </p:oleObj>
              </mc:Choice>
              <mc:Fallback>
                <p:oleObj name="Equation" r:id="rId15" imgW="2413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51350" y="3282950"/>
                        <a:ext cx="241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7027833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523" name="Equation" r:id="rId17" imgW="114300" imgH="165100" progId="Equation.3">
                  <p:embed/>
                </p:oleObj>
              </mc:Choice>
              <mc:Fallback>
                <p:oleObj name="Equation" r:id="rId17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8744367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524" name="Equation" r:id="rId19" imgW="114300" imgH="165100" progId="Equation.3">
                  <p:embed/>
                </p:oleObj>
              </mc:Choice>
              <mc:Fallback>
                <p:oleObj name="Equation" r:id="rId19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695770"/>
              </p:ext>
            </p:extLst>
          </p:nvPr>
        </p:nvGraphicFramePr>
        <p:xfrm>
          <a:off x="4483100" y="3225800"/>
          <a:ext cx="1778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525" name="Equation" r:id="rId21" imgW="177800" imgH="406400" progId="Equation.3">
                  <p:embed/>
                </p:oleObj>
              </mc:Choice>
              <mc:Fallback>
                <p:oleObj name="Equation" r:id="rId21" imgW="177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483100" y="3225800"/>
                        <a:ext cx="1778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181008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526" name="Equation" r:id="rId23" imgW="114300" imgH="165100" progId="Equation.3">
                  <p:embed/>
                </p:oleObj>
              </mc:Choice>
              <mc:Fallback>
                <p:oleObj name="Equation" r:id="rId2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 descr="STAR-logo-base-red.gif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9425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965006" y="1759320"/>
            <a:ext cx="1484759" cy="676275"/>
            <a:chOff x="5965006" y="1717676"/>
            <a:chExt cx="1484759" cy="676275"/>
          </a:xfrm>
          <a:solidFill>
            <a:schemeClr val="bg1"/>
          </a:solidFill>
          <a:effectLst>
            <a:glow rad="101600">
              <a:schemeClr val="accent2">
                <a:alpha val="75000"/>
              </a:schemeClr>
            </a:glow>
          </a:effectLst>
        </p:grpSpPr>
        <p:sp>
          <p:nvSpPr>
            <p:cNvPr id="21" name="Rectangle 20"/>
            <p:cNvSpPr/>
            <p:nvPr/>
          </p:nvSpPr>
          <p:spPr>
            <a:xfrm>
              <a:off x="5965006" y="1734985"/>
              <a:ext cx="1484759" cy="60328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46564356"/>
                </p:ext>
              </p:extLst>
            </p:nvPr>
          </p:nvGraphicFramePr>
          <p:xfrm>
            <a:off x="6029663" y="1717676"/>
            <a:ext cx="1370012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4229" name="Equation" r:id="rId4" imgW="901700" imgH="444500" progId="Equation.3">
                    <p:embed/>
                  </p:oleObj>
                </mc:Choice>
                <mc:Fallback>
                  <p:oleObj name="Equation" r:id="rId4" imgW="901700" imgH="444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029663" y="1717676"/>
                          <a:ext cx="1370012" cy="676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7"/>
          <p:cNvGrpSpPr/>
          <p:nvPr/>
        </p:nvGrpSpPr>
        <p:grpSpPr>
          <a:xfrm>
            <a:off x="439328" y="1888918"/>
            <a:ext cx="4256745" cy="4813790"/>
            <a:chOff x="300579" y="1888918"/>
            <a:chExt cx="4256745" cy="4813790"/>
          </a:xfrm>
        </p:grpSpPr>
        <p:sp>
          <p:nvSpPr>
            <p:cNvPr id="19" name="AutoShape 2" descr="Dotted grid"/>
            <p:cNvSpPr>
              <a:spLocks noChangeArrowheads="1"/>
            </p:cNvSpPr>
            <p:nvPr/>
          </p:nvSpPr>
          <p:spPr bwMode="auto">
            <a:xfrm>
              <a:off x="300579" y="1888918"/>
              <a:ext cx="4256745" cy="4813790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pic>
          <p:nvPicPr>
            <p:cNvPr id="18" name="Picture 17" descr="KV_SS_VM_BES_QM_wosysErr.gi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347" r="2677" b="2063"/>
            <a:stretch>
              <a:fillRect/>
            </a:stretch>
          </p:blipFill>
          <p:spPr>
            <a:xfrm>
              <a:off x="353944" y="1995737"/>
              <a:ext cx="4152981" cy="4618062"/>
            </a:xfrm>
            <a:prstGeom prst="rect">
              <a:avLst/>
            </a:prstGeom>
            <a:effectLst/>
          </p:spPr>
        </p:pic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6066160" y="996930"/>
            <a:ext cx="2233480" cy="621792"/>
            <a:chOff x="4715790" y="1740932"/>
            <a:chExt cx="1861232" cy="518160"/>
          </a:xfrm>
          <a:effectLst>
            <a:glow rad="101600">
              <a:schemeClr val="accent2">
                <a:alpha val="75000"/>
              </a:schemeClr>
            </a:glow>
          </a:effectLst>
        </p:grpSpPr>
        <p:sp>
          <p:nvSpPr>
            <p:cNvPr id="10" name="Rectangle 9"/>
            <p:cNvSpPr/>
            <p:nvPr/>
          </p:nvSpPr>
          <p:spPr>
            <a:xfrm>
              <a:off x="4715790" y="1740932"/>
              <a:ext cx="1861232" cy="518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6831951"/>
                </p:ext>
              </p:extLst>
            </p:nvPr>
          </p:nvGraphicFramePr>
          <p:xfrm>
            <a:off x="4773122" y="1740932"/>
            <a:ext cx="1783080" cy="518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4230" name="Equation" r:id="rId7" imgW="1485900" imgH="431800" progId="Equation.3">
                    <p:embed/>
                  </p:oleObj>
                </mc:Choice>
                <mc:Fallback>
                  <p:oleObj name="Equation" r:id="rId7" imgW="1485900" imgH="431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773122" y="1740932"/>
                          <a:ext cx="1783080" cy="5181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645540" y="992983"/>
            <a:ext cx="1929156" cy="621792"/>
            <a:chOff x="5117317" y="2047110"/>
            <a:chExt cx="1607628" cy="518160"/>
          </a:xfrm>
          <a:effectLst>
            <a:glow rad="101600">
              <a:schemeClr val="accent2">
                <a:alpha val="75000"/>
              </a:schemeClr>
            </a:glow>
          </a:effectLst>
        </p:grpSpPr>
        <p:sp>
          <p:nvSpPr>
            <p:cNvPr id="6" name="Rectangle 5"/>
            <p:cNvSpPr/>
            <p:nvPr/>
          </p:nvSpPr>
          <p:spPr>
            <a:xfrm>
              <a:off x="5119685" y="2047110"/>
              <a:ext cx="1605260" cy="518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6897973"/>
                </p:ext>
              </p:extLst>
            </p:nvPr>
          </p:nvGraphicFramePr>
          <p:xfrm>
            <a:off x="5117317" y="2063556"/>
            <a:ext cx="1511300" cy="485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4231" name="Equation" r:id="rId9" imgW="1257300" imgH="406400" progId="Equation.3">
                    <p:embed/>
                  </p:oleObj>
                </mc:Choice>
                <mc:Fallback>
                  <p:oleObj name="Equation" r:id="rId9" imgW="12573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117317" y="2063556"/>
                          <a:ext cx="1511300" cy="485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7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534400" cy="6858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Higher Moments: Net-charge</a:t>
            </a:r>
            <a:endParaRPr lang="en-US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0728" name="TextBox 12"/>
          <p:cNvSpPr txBox="1">
            <a:spLocks noChangeArrowheads="1"/>
          </p:cNvSpPr>
          <p:nvPr/>
        </p:nvSpPr>
        <p:spPr bwMode="auto">
          <a:xfrm>
            <a:off x="9939338" y="3906838"/>
            <a:ext cx="18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996780" y="2566099"/>
            <a:ext cx="16764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latin typeface="Symbol" charset="2"/>
                <a:sym typeface="Symbol" charset="2"/>
              </a:rPr>
              <a:t></a:t>
            </a:r>
            <a:r>
              <a:rPr lang="en-US" sz="1800" dirty="0">
                <a:latin typeface="Symbol" charset="2"/>
                <a:sym typeface="Symbol" charset="2"/>
              </a:rPr>
              <a:t></a:t>
            </a:r>
            <a:r>
              <a:rPr lang="en-US" sz="1800" baseline="30000" dirty="0">
                <a:latin typeface="Symbol" charset="2"/>
                <a:sym typeface="Symbol" charset="2"/>
              </a:rPr>
              <a:t></a:t>
            </a:r>
            <a:r>
              <a:rPr lang="en-US" sz="1800" dirty="0">
                <a:latin typeface="Symbol" charset="2"/>
                <a:sym typeface="Symbol" charset="2"/>
              </a:rPr>
              <a:t></a:t>
            </a:r>
            <a:r>
              <a:rPr lang="en-US" sz="1800" baseline="-25000" dirty="0">
                <a:latin typeface="Symbol" charset="2"/>
                <a:sym typeface="Symbol" charset="2"/>
              </a:rPr>
              <a:t></a:t>
            </a:r>
            <a:r>
              <a:rPr lang="en-US" sz="1800" baseline="30000" dirty="0">
                <a:latin typeface="Symbol" charset="2"/>
                <a:sym typeface="Symbol" charset="2"/>
              </a:rPr>
              <a:t></a:t>
            </a:r>
            <a:r>
              <a:rPr lang="en-US" sz="1800" dirty="0">
                <a:latin typeface="Symbol" charset="2"/>
                <a:sym typeface="Symbol" charset="2"/>
              </a:rPr>
              <a:t></a:t>
            </a:r>
            <a:r>
              <a:rPr lang="en-US" sz="1800" baseline="-25000" dirty="0">
                <a:latin typeface="Symbol" charset="2"/>
                <a:sym typeface="Symbol" charset="2"/>
              </a:rPr>
              <a:t></a:t>
            </a:r>
            <a:r>
              <a:rPr lang="en-US" sz="1800" baseline="30000" dirty="0">
                <a:latin typeface="Symbol" charset="2"/>
                <a:sym typeface="Symbol" charset="2"/>
              </a:rPr>
              <a:t></a:t>
            </a:r>
            <a:endParaRPr lang="en-US" sz="1800" dirty="0">
              <a:latin typeface="Symbol" charset="2"/>
              <a:sym typeface="Symbol" charset="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70912" y="2562528"/>
            <a:ext cx="1686692" cy="369332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1800" dirty="0" smtClean="0"/>
              <a:t>S </a:t>
            </a:r>
            <a:r>
              <a:rPr lang="en-US" sz="1800" dirty="0" err="1" smtClean="0">
                <a:latin typeface="Symbol" charset="2"/>
                <a:sym typeface="Symbol" charset="2"/>
              </a:rPr>
              <a:t></a:t>
            </a:r>
            <a:r>
              <a:rPr lang="en-US" sz="1800" dirty="0" smtClean="0"/>
              <a:t> ~ </a:t>
            </a:r>
            <a:r>
              <a:rPr lang="en-US" sz="1800" dirty="0" err="1" smtClean="0">
                <a:latin typeface="Symbol" charset="2"/>
                <a:sym typeface="Symbol" charset="2"/>
              </a:rPr>
              <a:t></a:t>
            </a:r>
            <a:r>
              <a:rPr lang="en-US" sz="1800" baseline="-25000" dirty="0" err="1" smtClean="0">
                <a:latin typeface="Symbol" charset="2"/>
                <a:sym typeface="Symbol" charset="2"/>
              </a:rPr>
              <a:t></a:t>
            </a:r>
            <a:r>
              <a:rPr lang="en-US" sz="1800" baseline="30000" dirty="0" err="1" smtClean="0">
                <a:latin typeface="Symbol" charset="2"/>
                <a:sym typeface="Symbol" charset="2"/>
              </a:rPr>
              <a:t></a:t>
            </a:r>
            <a:r>
              <a:rPr lang="en-US" sz="1800" dirty="0" err="1" smtClean="0">
                <a:latin typeface="Symbol" charset="2"/>
                <a:sym typeface="Symbol" charset="2"/>
              </a:rPr>
              <a:t></a:t>
            </a:r>
            <a:r>
              <a:rPr lang="en-US" sz="1800" baseline="-25000" dirty="0" err="1" smtClean="0">
                <a:latin typeface="Symbol" charset="2"/>
                <a:sym typeface="Symbol" charset="2"/>
              </a:rPr>
              <a:t></a:t>
            </a:r>
            <a:r>
              <a:rPr lang="en-US" sz="1800" baseline="30000" dirty="0" err="1" smtClean="0">
                <a:latin typeface="Symbol" charset="2"/>
                <a:sym typeface="Symbol" charset="2"/>
              </a:rPr>
              <a:t></a:t>
            </a:r>
            <a:endParaRPr lang="en-US" sz="1800" baseline="30000" dirty="0">
              <a:latin typeface="Symbol" charset="2"/>
              <a:sym typeface="Symbol" charset="2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060976" y="1097541"/>
            <a:ext cx="2011680" cy="420624"/>
            <a:chOff x="4773122" y="2075307"/>
            <a:chExt cx="1676400" cy="350520"/>
          </a:xfrm>
          <a:effectLst>
            <a:glow rad="101600">
              <a:schemeClr val="accent2">
                <a:alpha val="75000"/>
              </a:schemeClr>
            </a:glow>
          </a:effectLst>
        </p:grpSpPr>
        <p:sp>
          <p:nvSpPr>
            <p:cNvPr id="3" name="Rectangle 2"/>
            <p:cNvSpPr/>
            <p:nvPr/>
          </p:nvSpPr>
          <p:spPr>
            <a:xfrm>
              <a:off x="4773122" y="2075307"/>
              <a:ext cx="1676400" cy="350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6253059"/>
                </p:ext>
              </p:extLst>
            </p:nvPr>
          </p:nvGraphicFramePr>
          <p:xfrm>
            <a:off x="4773122" y="2075307"/>
            <a:ext cx="1676400" cy="350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4232" name="Equation" r:id="rId11" imgW="1397000" imgH="292100" progId="Equation.3">
                    <p:embed/>
                  </p:oleObj>
                </mc:Choice>
                <mc:Fallback>
                  <p:oleObj name="Equation" r:id="rId11" imgW="1397000" imgH="292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773122" y="2075307"/>
                          <a:ext cx="1676400" cy="3505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5004586" y="3287411"/>
            <a:ext cx="3326552" cy="28007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200" dirty="0" smtClean="0"/>
              <a:t> Data lies in between</a:t>
            </a:r>
          </a:p>
          <a:p>
            <a:r>
              <a:rPr lang="en-US" sz="2200" dirty="0" smtClean="0"/>
              <a:t>    Poisson and HRG model</a:t>
            </a:r>
          </a:p>
          <a:p>
            <a:r>
              <a:rPr lang="en-US" sz="2200" dirty="0" smtClean="0"/>
              <a:t>    expectations</a:t>
            </a:r>
          </a:p>
          <a:p>
            <a:endParaRPr lang="en-US" sz="2200" dirty="0" smtClean="0"/>
          </a:p>
          <a:p>
            <a:pPr marL="342900" indent="-342900">
              <a:buFont typeface="Wingdings" charset="2"/>
              <a:buChar char="Ø"/>
            </a:pPr>
            <a:r>
              <a:rPr lang="en-US" sz="2200" dirty="0" smtClean="0"/>
              <a:t> Higher statistics needed </a:t>
            </a:r>
          </a:p>
          <a:p>
            <a:r>
              <a:rPr lang="en-US" sz="2200" dirty="0" smtClean="0"/>
              <a:t>    at 7.7 GeV and 11.5 GeV</a:t>
            </a:r>
          </a:p>
          <a:p>
            <a:r>
              <a:rPr lang="en-US" sz="2200" dirty="0" smtClean="0"/>
              <a:t>    and possibly a new data </a:t>
            </a:r>
          </a:p>
          <a:p>
            <a:r>
              <a:rPr lang="en-US" sz="2200" dirty="0" smtClean="0"/>
              <a:t>    point around ~15 GeV</a:t>
            </a:r>
          </a:p>
        </p:txBody>
      </p:sp>
      <p:pic>
        <p:nvPicPr>
          <p:cNvPr id="23" name="Picture 22" descr="STAR-logo-base-red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2364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otted grid"/>
          <p:cNvSpPr>
            <a:spLocks noChangeArrowheads="1"/>
          </p:cNvSpPr>
          <p:nvPr/>
        </p:nvSpPr>
        <p:spPr bwMode="auto">
          <a:xfrm>
            <a:off x="994664" y="959109"/>
            <a:ext cx="6961213" cy="4981985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7821" y="1053059"/>
            <a:ext cx="6837008" cy="4795218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662" y="153176"/>
            <a:ext cx="8305800" cy="48895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Maximum Net Baryon Density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7792" y="6076744"/>
            <a:ext cx="7951599" cy="400110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maximum net baryon density at freeze-out expected for </a:t>
            </a:r>
            <a:r>
              <a:rPr lang="en-US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√s</a:t>
            </a:r>
            <a:r>
              <a:rPr lang="en-US" sz="2000" b="1" baseline="-25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</a:t>
            </a:r>
            <a:r>
              <a:rPr lang="en-US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≈6-8 GeV</a:t>
            </a:r>
            <a:endParaRPr lang="en-US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74181" y="252556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1A9200"/>
                </a:solidFill>
                <a:latin typeface="Symbol" charset="2"/>
                <a:cs typeface="Symbol" charset="2"/>
              </a:rPr>
              <a:t>ρ</a:t>
            </a:r>
            <a:r>
              <a:rPr lang="en-US" b="1" baseline="-25000" dirty="0" err="1" smtClean="0">
                <a:solidFill>
                  <a:srgbClr val="1A9200"/>
                </a:solidFill>
                <a:cs typeface="Symbol" charset="2"/>
              </a:rPr>
              <a:t>max</a:t>
            </a:r>
            <a:r>
              <a:rPr lang="en-US" b="1" dirty="0" smtClean="0">
                <a:solidFill>
                  <a:srgbClr val="1A9200"/>
                </a:solidFill>
                <a:cs typeface="Symbol" charset="2"/>
              </a:rPr>
              <a:t>≈ ¾</a:t>
            </a:r>
            <a:r>
              <a:rPr lang="en-US" b="1" dirty="0" smtClean="0">
                <a:solidFill>
                  <a:srgbClr val="1A9200"/>
                </a:solidFill>
                <a:latin typeface="Symbol" charset="2"/>
                <a:cs typeface="Symbol" charset="2"/>
              </a:rPr>
              <a:t>r</a:t>
            </a:r>
            <a:r>
              <a:rPr lang="en-US" b="1" baseline="-25000" dirty="0" smtClean="0">
                <a:solidFill>
                  <a:srgbClr val="1A9200"/>
                </a:solidFill>
                <a:cs typeface="Symbol" charset="2"/>
              </a:rPr>
              <a:t>0</a:t>
            </a:r>
            <a:r>
              <a:rPr lang="en-US" b="1" dirty="0" smtClean="0">
                <a:solidFill>
                  <a:srgbClr val="1A9200"/>
                </a:solidFill>
                <a:cs typeface="Symbol" charset="2"/>
              </a:rPr>
              <a:t> </a:t>
            </a:r>
            <a:r>
              <a:rPr lang="en-US" b="1" dirty="0" smtClean="0">
                <a:solidFill>
                  <a:srgbClr val="1A9200"/>
                </a:solidFill>
                <a:latin typeface="Symbol" charset="2"/>
                <a:cs typeface="Symbol" charset="2"/>
              </a:rPr>
              <a:t> </a:t>
            </a:r>
            <a:endParaRPr lang="en-US" b="1" dirty="0">
              <a:solidFill>
                <a:srgbClr val="1A9200"/>
              </a:solidFill>
              <a:latin typeface="Symbol" charset="2"/>
              <a:cs typeface="Symbol" charset="2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5524841" y="2437934"/>
            <a:ext cx="813816" cy="474726"/>
          </a:xfrm>
          <a:prstGeom prst="ellipse">
            <a:avLst/>
          </a:prstGeom>
          <a:noFill/>
          <a:ln w="508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8" name="Picture 7" descr="STAR-logo-base-re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5780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602100" y="470050"/>
            <a:ext cx="7772400" cy="609600"/>
          </a:xfrm>
          <a:ln w="28575" cmpd="sng">
            <a:noFill/>
          </a:ln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(C) Searching QCD Critical Point</a:t>
            </a:r>
            <a:endParaRPr lang="en-US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Symbol" charset="2"/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388741" y="1533527"/>
            <a:ext cx="3573659" cy="2125962"/>
            <a:chOff x="2697" y="2023"/>
            <a:chExt cx="2932" cy="2157"/>
          </a:xfrm>
        </p:grpSpPr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3131" y="3560"/>
              <a:ext cx="2498" cy="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rot="10800000">
              <a:off x="3206" y="2332"/>
              <a:ext cx="22" cy="130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3236" y="3376"/>
              <a:ext cx="1056" cy="1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 flipH="1">
              <a:off x="4292" y="2792"/>
              <a:ext cx="144" cy="608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>
              <a:off x="4532" y="3376"/>
              <a:ext cx="947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4532" y="3680"/>
              <a:ext cx="1088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tabLst>
                  <a:tab pos="838200" algn="l"/>
                </a:tabLst>
              </a:pPr>
              <a:r>
                <a:rPr lang="en-US" sz="3200" dirty="0" smtClean="0">
                  <a:latin typeface="ＭＳ ゴシック"/>
                  <a:ea typeface="ＭＳ ゴシック"/>
                  <a:cs typeface="ＭＳ ゴシック"/>
                </a:rPr>
                <a:t>√</a:t>
              </a:r>
              <a:r>
                <a:rPr lang="en-US" sz="3200" dirty="0" err="1" smtClean="0">
                  <a:latin typeface="Gill Sans" charset="0"/>
                </a:rPr>
                <a:t>s</a:t>
              </a:r>
              <a:r>
                <a:rPr lang="en-US" sz="3200" baseline="-25000" dirty="0" err="1" smtClean="0">
                  <a:latin typeface="Gill Sans" charset="0"/>
                </a:rPr>
                <a:t>NN</a:t>
              </a:r>
              <a:endParaRPr lang="en-US" sz="3200" dirty="0">
                <a:latin typeface="Gill Sans" charset="0"/>
              </a:endParaRP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 flipV="1">
              <a:off x="2697" y="2023"/>
              <a:ext cx="303" cy="1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tabLst>
                  <a:tab pos="838200" algn="l"/>
                </a:tabLst>
              </a:pPr>
              <a:r>
                <a:rPr lang="en-US" dirty="0" smtClean="0">
                  <a:latin typeface="Gill Sans" charset="0"/>
                </a:rPr>
                <a:t>observable</a:t>
              </a:r>
              <a:endParaRPr lang="en-US" dirty="0">
                <a:latin typeface="Gill Sans" charset="0"/>
              </a:endParaRPr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>
              <a:off x="4436" y="2800"/>
              <a:ext cx="104" cy="592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3566" y="2234"/>
              <a:ext cx="1944" cy="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tabLst>
                  <a:tab pos="838200" algn="l"/>
                </a:tabLst>
              </a:pPr>
              <a:r>
                <a:rPr lang="en-US" sz="1800" dirty="0">
                  <a:latin typeface="Arial"/>
                </a:rPr>
                <a:t>Enhanced Fluctuations</a:t>
              </a:r>
            </a:p>
            <a:p>
              <a:pPr algn="ctr" eaLnBrk="1" hangingPunct="1">
                <a:tabLst>
                  <a:tab pos="838200" algn="l"/>
                </a:tabLst>
              </a:pPr>
              <a:r>
                <a:rPr lang="en-US" sz="1800" dirty="0">
                  <a:latin typeface="Arial"/>
                </a:rPr>
                <a:t>near Critical Point</a:t>
              </a:r>
              <a:endParaRPr lang="en-US" dirty="0">
                <a:solidFill>
                  <a:srgbClr val="FF00FF"/>
                </a:solidFill>
                <a:latin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76579" y="1395172"/>
            <a:ext cx="4408011" cy="2815875"/>
            <a:chOff x="4278789" y="1728324"/>
            <a:chExt cx="4408011" cy="2815875"/>
          </a:xfrm>
        </p:grpSpPr>
        <p:pic>
          <p:nvPicPr>
            <p:cNvPr id="15" name="Picture 7" descr="CriticalOpa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81600" y="1728324"/>
              <a:ext cx="3041650" cy="25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5029200" y="4267200"/>
              <a:ext cx="3657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latin typeface="Arial"/>
                </a:rPr>
                <a:t>T. Andrews.</a:t>
              </a:r>
              <a:r>
                <a:rPr lang="en-US" sz="1200" dirty="0" smtClean="0">
                  <a:latin typeface="Arial"/>
                </a:rPr>
                <a:t> Phil</a:t>
              </a:r>
              <a:r>
                <a:rPr lang="en-US" sz="1200" dirty="0">
                  <a:latin typeface="Arial"/>
                </a:rPr>
                <a:t>. Trans. Royal Soc., 159:575, 1869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78789" y="2514600"/>
              <a:ext cx="95313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/>
                  <a:cs typeface="Times New Roman"/>
                </a:rPr>
                <a:t>CO</a:t>
              </a:r>
              <a:r>
                <a:rPr lang="en-US" sz="1400" baseline="-25000" dirty="0">
                  <a:latin typeface="Arial"/>
                  <a:cs typeface="Times New Roman"/>
                </a:rPr>
                <a:t>2</a:t>
              </a:r>
              <a:r>
                <a:rPr lang="en-US" sz="1400" dirty="0">
                  <a:latin typeface="Arial"/>
                  <a:cs typeface="Times New Roman"/>
                </a:rPr>
                <a:t> </a:t>
              </a:r>
              <a:r>
                <a:rPr lang="en-US" sz="1400" dirty="0" smtClean="0">
                  <a:latin typeface="Arial"/>
                  <a:cs typeface="Times New Roman"/>
                </a:rPr>
                <a:t>near</a:t>
              </a:r>
            </a:p>
            <a:p>
              <a:r>
                <a:rPr lang="en-US" sz="1400" dirty="0" smtClean="0">
                  <a:latin typeface="Arial"/>
                  <a:cs typeface="Times New Roman"/>
                </a:rPr>
                <a:t>liquid</a:t>
              </a:r>
              <a:r>
                <a:rPr lang="en-US" sz="1400" dirty="0">
                  <a:latin typeface="Arial"/>
                  <a:cs typeface="Times New Roman"/>
                </a:rPr>
                <a:t>-gas </a:t>
              </a:r>
            </a:p>
            <a:p>
              <a:r>
                <a:rPr lang="en-US" sz="1400" dirty="0">
                  <a:latin typeface="Arial"/>
                  <a:cs typeface="Times New Roman"/>
                </a:rPr>
                <a:t>transition</a:t>
              </a:r>
            </a:p>
          </p:txBody>
        </p:sp>
      </p:grp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522284" y="4398336"/>
            <a:ext cx="5872446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ü"/>
            </a:pPr>
            <a:r>
              <a:rPr lang="en-US" sz="2000" dirty="0" smtClean="0"/>
              <a:t> Particle ratio fluctuations (2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moments)</a:t>
            </a:r>
          </a:p>
          <a:p>
            <a:r>
              <a:rPr lang="en-US" sz="2000" dirty="0" smtClean="0"/>
              <a:t>    - K/</a:t>
            </a:r>
            <a:r>
              <a:rPr lang="en-US" sz="2000" dirty="0" smtClean="0">
                <a:latin typeface="Symbol"/>
              </a:rPr>
              <a:t>p</a:t>
            </a:r>
            <a:r>
              <a:rPr lang="en-US" sz="2000" dirty="0" smtClean="0"/>
              <a:t>, p/</a:t>
            </a:r>
            <a:r>
              <a:rPr lang="en-US" sz="2000" dirty="0" smtClean="0">
                <a:latin typeface="Symbol"/>
              </a:rPr>
              <a:t>p</a:t>
            </a:r>
            <a:r>
              <a:rPr lang="en-US" sz="2000" dirty="0" smtClean="0"/>
              <a:t>, K/p</a:t>
            </a:r>
          </a:p>
          <a:p>
            <a:pPr>
              <a:buFont typeface="Wingdings" charset="2"/>
              <a:buChar char="ü"/>
            </a:pPr>
            <a:r>
              <a:rPr lang="en-US" sz="2000" dirty="0" smtClean="0"/>
              <a:t> Conserved </a:t>
            </a:r>
            <a:r>
              <a:rPr lang="en-US" sz="2000" dirty="0"/>
              <a:t>number </a:t>
            </a:r>
            <a:r>
              <a:rPr lang="en-US" sz="2000" dirty="0" smtClean="0"/>
              <a:t>fluctuations</a:t>
            </a:r>
          </a:p>
          <a:p>
            <a:r>
              <a:rPr lang="en-US" sz="2000" dirty="0" smtClean="0"/>
              <a:t>    - Higher moments of net-protons, net-charge,..</a:t>
            </a:r>
          </a:p>
        </p:txBody>
      </p:sp>
      <p:sp>
        <p:nvSpPr>
          <p:cNvPr id="22" name="Bent-Up Arrow 21"/>
          <p:cNvSpPr/>
          <p:nvPr/>
        </p:nvSpPr>
        <p:spPr bwMode="auto">
          <a:xfrm rot="5400000">
            <a:off x="65790" y="3503874"/>
            <a:ext cx="1752600" cy="838200"/>
          </a:xfrm>
          <a:prstGeom prst="bentUpArrow">
            <a:avLst>
              <a:gd name="adj1" fmla="val 11824"/>
              <a:gd name="adj2" fmla="val 15118"/>
              <a:gd name="adj3" fmla="val 25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" name="Picture 18" descr="STAR-logo-base-re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-1265" y="6051456"/>
            <a:ext cx="9145266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Nihar</a:t>
            </a:r>
            <a:r>
              <a:rPr lang="en-US" dirty="0" smtClean="0"/>
              <a:t>  </a:t>
            </a:r>
            <a:r>
              <a:rPr lang="en-US" dirty="0" err="1" smtClean="0"/>
              <a:t>Sahoo</a:t>
            </a:r>
            <a:r>
              <a:rPr lang="en-US" dirty="0" smtClean="0"/>
              <a:t>: </a:t>
            </a:r>
            <a:r>
              <a:rPr lang="en-US" dirty="0"/>
              <a:t>Higher moments of net-charge multiplicity distributions at RHIC energies in STAR</a:t>
            </a:r>
            <a:endParaRPr lang="en-US" dirty="0" smtClean="0"/>
          </a:p>
          <a:p>
            <a:r>
              <a:rPr lang="en-US" sz="1800" dirty="0" err="1" smtClean="0"/>
              <a:t>Zhiming</a:t>
            </a:r>
            <a:r>
              <a:rPr lang="en-US" sz="1800" dirty="0" smtClean="0"/>
              <a:t> Li: </a:t>
            </a:r>
            <a:r>
              <a:rPr lang="en-US" dirty="0"/>
              <a:t>Dynamical higher </a:t>
            </a:r>
            <a:r>
              <a:rPr lang="en-US" dirty="0" err="1" smtClean="0"/>
              <a:t>cummulant</a:t>
            </a:r>
            <a:r>
              <a:rPr lang="en-US" dirty="0" smtClean="0"/>
              <a:t> </a:t>
            </a:r>
            <a:r>
              <a:rPr lang="en-US" dirty="0"/>
              <a:t>ratios of net and total protons at STAR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5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09600"/>
            <a:ext cx="3811588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6248400" y="3733800"/>
            <a:ext cx="2971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 b="1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3400" b="1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3400" b="1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3400" b="1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3400" b="1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2400" b="0"/>
              <a:t>Peak magnetic field</a:t>
            </a:r>
            <a:r>
              <a:rPr lang="en-US" altLang="zh-CN" sz="2400"/>
              <a:t> ~ 10</a:t>
            </a:r>
            <a:r>
              <a:rPr lang="en-US" altLang="zh-CN" sz="2400" baseline="30000"/>
              <a:t>15</a:t>
            </a:r>
            <a:r>
              <a:rPr lang="en-US" altLang="zh-CN" sz="2400"/>
              <a:t> Tesla ! </a:t>
            </a:r>
          </a:p>
          <a:p>
            <a:pPr eaLnBrk="1" hangingPunct="1"/>
            <a:r>
              <a:rPr lang="en-US" altLang="zh-CN" sz="1800" b="0">
                <a:solidFill>
                  <a:schemeClr val="bg2"/>
                </a:solidFill>
                <a:latin typeface="Arial" charset="0"/>
              </a:rPr>
              <a:t>(Kharzeev et al. NPA 803 (2008) 227)</a:t>
            </a:r>
          </a:p>
        </p:txBody>
      </p:sp>
      <p:graphicFrame>
        <p:nvGraphicFramePr>
          <p:cNvPr id="3078" name="Object 5"/>
          <p:cNvGraphicFramePr>
            <a:graphicFrameLocks/>
          </p:cNvGraphicFramePr>
          <p:nvPr/>
        </p:nvGraphicFramePr>
        <p:xfrm>
          <a:off x="0" y="2438400"/>
          <a:ext cx="5951538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81" r:id="rId4" imgW="5951736" imgH="4419983" progId="Paint.Picture">
                  <p:embed/>
                </p:oleObj>
              </mc:Choice>
              <mc:Fallback>
                <p:oleObj r:id="rId4" imgW="5951736" imgH="4419983" progId="Paint.Pictur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438400"/>
                        <a:ext cx="5951538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76200" y="914400"/>
            <a:ext cx="5486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 b="1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3400" b="1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3400" b="1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3400" b="1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3400" b="1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l" eaLnBrk="1" hangingPunct="1"/>
            <a:r>
              <a:rPr lang="en-US" sz="2400" b="0"/>
              <a:t>CSE + CME → </a:t>
            </a:r>
            <a:r>
              <a:rPr lang="en-US" sz="2400" b="0">
                <a:solidFill>
                  <a:srgbClr val="0000FF"/>
                </a:solidFill>
              </a:rPr>
              <a:t>Chiral Magnetic Wave</a:t>
            </a:r>
            <a:r>
              <a:rPr lang="zh-CN" altLang="en-US" sz="2400" b="0"/>
              <a:t>:</a:t>
            </a:r>
            <a:r>
              <a:rPr lang="en-US" sz="2400" b="0"/>
              <a:t> </a:t>
            </a:r>
          </a:p>
          <a:p>
            <a:pPr algn="l" eaLnBrk="1" hangingPunct="1">
              <a:buFontTx/>
              <a:buChar char="•"/>
            </a:pPr>
            <a:r>
              <a:rPr lang="zh-CN" altLang="en-US" sz="2400" b="0"/>
              <a:t> </a:t>
            </a:r>
            <a:r>
              <a:rPr lang="en-US" sz="2400" b="0"/>
              <a:t>collective excitation</a:t>
            </a:r>
          </a:p>
          <a:p>
            <a:pPr algn="l" eaLnBrk="1" hangingPunct="1">
              <a:buFontTx/>
              <a:buChar char="•"/>
            </a:pPr>
            <a:r>
              <a:rPr lang="zh-CN" altLang="en-US" sz="2400" b="0"/>
              <a:t> signature of Chiral Symmetry Restoration</a:t>
            </a:r>
            <a:endParaRPr lang="en-US" sz="2400" b="0"/>
          </a:p>
        </p:txBody>
      </p:sp>
    </p:spTree>
    <p:extLst>
      <p:ext uri="{BB962C8B-B14F-4D97-AF65-F5344CB8AC3E}">
        <p14:creationId xmlns:p14="http://schemas.microsoft.com/office/powerpoint/2010/main" val="3553101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150542"/>
              </p:ext>
            </p:extLst>
          </p:nvPr>
        </p:nvGraphicFramePr>
        <p:xfrm>
          <a:off x="76200" y="3179763"/>
          <a:ext cx="5421313" cy="145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288" name="Equation" r:id="rId3" imgW="2133600" imgH="571500" progId="Equation.3">
                  <p:embed/>
                </p:oleObj>
              </mc:Choice>
              <mc:Fallback>
                <p:oleObj name="Equation" r:id="rId3" imgW="2133600" imgH="571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179763"/>
                        <a:ext cx="5421313" cy="145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180" y="1707342"/>
            <a:ext cx="3442335" cy="256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1229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713463"/>
              </p:ext>
            </p:extLst>
          </p:nvPr>
        </p:nvGraphicFramePr>
        <p:xfrm>
          <a:off x="235526" y="1036451"/>
          <a:ext cx="4191000" cy="98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289" name="Equation" r:id="rId6" imgW="42672000" imgH="10058400" progId="Equation.3">
                  <p:embed/>
                </p:oleObj>
              </mc:Choice>
              <mc:Fallback>
                <p:oleObj name="Equation" r:id="rId6" imgW="42672000" imgH="1005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526" y="1036451"/>
                        <a:ext cx="4191000" cy="989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Freeform 3"/>
          <p:cNvSpPr>
            <a:spLocks noChangeArrowheads="1"/>
          </p:cNvSpPr>
          <p:nvPr/>
        </p:nvSpPr>
        <p:spPr bwMode="auto">
          <a:xfrm>
            <a:off x="52050" y="1893679"/>
            <a:ext cx="4495800" cy="77162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602841554 h 21600"/>
              <a:gd name="T4" fmla="*/ 2147483647 w 21600"/>
              <a:gd name="T5" fmla="*/ 1205683108 h 21600"/>
              <a:gd name="T6" fmla="*/ 0 w 21600"/>
              <a:gd name="T7" fmla="*/ 602841554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2200" b="0" dirty="0">
                <a:solidFill>
                  <a:schemeClr val="tx1"/>
                </a:solidFill>
              </a:rPr>
              <a:t>A direct measurement of</a:t>
            </a:r>
            <a:r>
              <a:rPr lang="en-US" altLang="zh-CN" sz="2200" b="0" i="1" dirty="0">
                <a:solidFill>
                  <a:schemeClr val="tx1"/>
                </a:solidFill>
              </a:rPr>
              <a:t> </a:t>
            </a:r>
            <a:r>
              <a:rPr lang="en-US" altLang="zh-CN" sz="2200" b="0" dirty="0">
                <a:solidFill>
                  <a:schemeClr val="tx1"/>
                </a:solidFill>
              </a:rPr>
              <a:t>the </a:t>
            </a:r>
            <a:r>
              <a:rPr lang="en-US" altLang="zh-CN" sz="2200" b="0" i="1" dirty="0">
                <a:solidFill>
                  <a:schemeClr val="tx1"/>
                </a:solidFill>
              </a:rPr>
              <a:t>P</a:t>
            </a:r>
            <a:r>
              <a:rPr lang="en-US" altLang="zh-CN" sz="2200" b="0" dirty="0">
                <a:solidFill>
                  <a:schemeClr val="tx1"/>
                </a:solidFill>
              </a:rPr>
              <a:t>-odd quantity</a:t>
            </a:r>
            <a:r>
              <a:rPr lang="en-US" altLang="zh-CN" sz="2200" b="0" i="1" dirty="0">
                <a:solidFill>
                  <a:schemeClr val="tx1"/>
                </a:solidFill>
              </a:rPr>
              <a:t> “a” </a:t>
            </a:r>
            <a:r>
              <a:rPr lang="en-US" altLang="zh-CN" sz="2200" b="0" dirty="0">
                <a:solidFill>
                  <a:schemeClr val="tx1"/>
                </a:solidFill>
              </a:rPr>
              <a:t>should yield</a:t>
            </a:r>
            <a:r>
              <a:rPr lang="en-US" altLang="zh-CN" sz="2200" b="0" i="1" dirty="0">
                <a:solidFill>
                  <a:schemeClr val="tx1"/>
                </a:solidFill>
              </a:rPr>
              <a:t> zero.</a:t>
            </a:r>
          </a:p>
        </p:txBody>
      </p:sp>
      <p:sp>
        <p:nvSpPr>
          <p:cNvPr id="12296" name="Freeform 5"/>
          <p:cNvSpPr>
            <a:spLocks noChangeArrowheads="1"/>
          </p:cNvSpPr>
          <p:nvPr/>
        </p:nvSpPr>
        <p:spPr bwMode="auto">
          <a:xfrm>
            <a:off x="5490928" y="4518059"/>
            <a:ext cx="3581400" cy="34073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41138345 h 21600"/>
              <a:gd name="T4" fmla="*/ 2147483647 w 21600"/>
              <a:gd name="T5" fmla="*/ 82276706 h 21600"/>
              <a:gd name="T6" fmla="*/ 0 w 21600"/>
              <a:gd name="T7" fmla="*/ 41138345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zh-CN" sz="1600" b="0" dirty="0">
                <a:solidFill>
                  <a:srgbClr val="000000"/>
                </a:solidFill>
                <a:latin typeface="Arial" charset="0"/>
              </a:rPr>
              <a:t>S. </a:t>
            </a:r>
            <a:r>
              <a:rPr lang="en-US" altLang="zh-CN" sz="1600" b="0" dirty="0" err="1">
                <a:solidFill>
                  <a:srgbClr val="000000"/>
                </a:solidFill>
                <a:latin typeface="Arial" charset="0"/>
              </a:rPr>
              <a:t>Voloshin</a:t>
            </a:r>
            <a:r>
              <a:rPr lang="en-US" altLang="zh-CN" sz="1600" b="0" dirty="0">
                <a:solidFill>
                  <a:srgbClr val="000000"/>
                </a:solidFill>
                <a:latin typeface="Arial" charset="0"/>
              </a:rPr>
              <a:t>, PRC 70 (2004) 057901</a:t>
            </a:r>
          </a:p>
        </p:txBody>
      </p:sp>
      <p:grpSp>
        <p:nvGrpSpPr>
          <p:cNvPr id="13320" name="Group 8"/>
          <p:cNvGrpSpPr>
            <a:grpSpLocks/>
          </p:cNvGrpSpPr>
          <p:nvPr/>
        </p:nvGrpSpPr>
        <p:grpSpPr bwMode="auto">
          <a:xfrm>
            <a:off x="1588" y="4110974"/>
            <a:ext cx="3960812" cy="2695903"/>
            <a:chOff x="0" y="-246"/>
            <a:chExt cx="6238" cy="4245"/>
          </a:xfrm>
        </p:grpSpPr>
        <p:sp>
          <p:nvSpPr>
            <p:cNvPr id="12309" name="Straight Connector 8"/>
            <p:cNvSpPr>
              <a:spLocks noChangeShapeType="1"/>
            </p:cNvSpPr>
            <p:nvPr/>
          </p:nvSpPr>
          <p:spPr bwMode="auto">
            <a:xfrm flipH="1">
              <a:off x="1694" y="619"/>
              <a:ext cx="475" cy="2044"/>
            </a:xfrm>
            <a:prstGeom prst="line">
              <a:avLst/>
            </a:prstGeom>
            <a:noFill/>
            <a:ln w="28440">
              <a:solidFill>
                <a:srgbClr val="333399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b"/>
            <a:lstStyle/>
            <a:p>
              <a:endParaRPr lang="en-US"/>
            </a:p>
          </p:txBody>
        </p:sp>
        <p:sp>
          <p:nvSpPr>
            <p:cNvPr id="12310" name="Freeform 9"/>
            <p:cNvSpPr>
              <a:spLocks noChangeAspect="1"/>
            </p:cNvSpPr>
            <p:nvPr/>
          </p:nvSpPr>
          <p:spPr bwMode="auto">
            <a:xfrm>
              <a:off x="1364" y="-246"/>
              <a:ext cx="1764" cy="641"/>
            </a:xfrm>
            <a:custGeom>
              <a:avLst/>
              <a:gdLst>
                <a:gd name="T0" fmla="*/ 1320 w 21600"/>
                <a:gd name="T1" fmla="*/ 0 h 21600"/>
                <a:gd name="T2" fmla="*/ 1320 w 21600"/>
                <a:gd name="T3" fmla="*/ 0 h 21600"/>
                <a:gd name="T4" fmla="*/ 0 w 21600"/>
                <a:gd name="T5" fmla="*/ 479 h 21600"/>
                <a:gd name="T6" fmla="*/ 1320 w 21600"/>
                <a:gd name="T7" fmla="*/ 959 h 21600"/>
                <a:gd name="T8" fmla="*/ 2640 w 21600"/>
                <a:gd name="T9" fmla="*/ 479 h 21600"/>
                <a:gd name="T10" fmla="*/ 132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6 w 21600"/>
                <a:gd name="T19" fmla="*/ 3153 h 21600"/>
                <a:gd name="T20" fmla="*/ 18434 w 21600"/>
                <a:gd name="T21" fmla="*/ 1844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lnTo>
                    <a:pt x="10799" y="0"/>
                  </a:lnTo>
                  <a:cubicBezTo>
                    <a:pt x="4835" y="0"/>
                    <a:pt x="0" y="4835"/>
                    <a:pt x="0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lose/>
                </a:path>
              </a:pathLst>
            </a:custGeom>
            <a:noFill/>
            <a:ln w="28440" cap="flat" cmpd="sng">
              <a:solidFill>
                <a:srgbClr val="3333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12311" name="Freeform 10"/>
            <p:cNvSpPr>
              <a:spLocks noChangeArrowheads="1"/>
            </p:cNvSpPr>
            <p:nvPr/>
          </p:nvSpPr>
          <p:spPr bwMode="auto">
            <a:xfrm>
              <a:off x="0" y="2784"/>
              <a:ext cx="6238" cy="1215"/>
            </a:xfrm>
            <a:custGeom>
              <a:avLst/>
              <a:gdLst>
                <a:gd name="T0" fmla="*/ 228116460 w 21600"/>
                <a:gd name="T1" fmla="*/ 0 h 21600"/>
                <a:gd name="T2" fmla="*/ 456232607 w 21600"/>
                <a:gd name="T3" fmla="*/ 947896 h 21600"/>
                <a:gd name="T4" fmla="*/ 228116460 w 21600"/>
                <a:gd name="T5" fmla="*/ 1895792 h 21600"/>
                <a:gd name="T6" fmla="*/ 0 w 21600"/>
                <a:gd name="T7" fmla="*/ 947896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l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200" b="0" i="1" dirty="0">
                  <a:solidFill>
                    <a:srgbClr val="333399"/>
                  </a:solidFill>
                </a:rPr>
                <a:t>Directed flow: </a:t>
              </a:r>
              <a:r>
                <a:rPr lang="zh-CN" altLang="en-US" sz="2200" b="0" i="1" dirty="0">
                  <a:solidFill>
                    <a:srgbClr val="333399"/>
                  </a:solidFill>
                </a:rPr>
                <a:t>expected to be the same for SS and OS</a:t>
              </a:r>
              <a:endParaRPr lang="en-US" sz="2200" b="0" i="1" dirty="0">
                <a:solidFill>
                  <a:srgbClr val="333399"/>
                </a:solidFill>
              </a:endParaRPr>
            </a:p>
          </p:txBody>
        </p:sp>
      </p:grpSp>
      <p:grpSp>
        <p:nvGrpSpPr>
          <p:cNvPr id="13324" name="Group 12"/>
          <p:cNvGrpSpPr>
            <a:grpSpLocks noChangeAspect="1"/>
          </p:cNvGrpSpPr>
          <p:nvPr/>
        </p:nvGrpSpPr>
        <p:grpSpPr bwMode="auto">
          <a:xfrm>
            <a:off x="1559551" y="4060933"/>
            <a:ext cx="3931377" cy="1710193"/>
            <a:chOff x="324" y="-62"/>
            <a:chExt cx="6880" cy="2993"/>
          </a:xfrm>
        </p:grpSpPr>
        <p:sp>
          <p:nvSpPr>
            <p:cNvPr id="12304" name="Freeform 12"/>
            <p:cNvSpPr>
              <a:spLocks noChangeAspect="1"/>
            </p:cNvSpPr>
            <p:nvPr/>
          </p:nvSpPr>
          <p:spPr bwMode="auto">
            <a:xfrm>
              <a:off x="1734" y="50"/>
              <a:ext cx="1142" cy="760"/>
            </a:xfrm>
            <a:custGeom>
              <a:avLst/>
              <a:gdLst>
                <a:gd name="T0" fmla="*/ 720 w 21600"/>
                <a:gd name="T1" fmla="*/ 0 h 21600"/>
                <a:gd name="T2" fmla="*/ 719 w 21600"/>
                <a:gd name="T3" fmla="*/ 0 h 21600"/>
                <a:gd name="T4" fmla="*/ 0 w 21600"/>
                <a:gd name="T5" fmla="*/ 479 h 21600"/>
                <a:gd name="T6" fmla="*/ 720 w 21600"/>
                <a:gd name="T7" fmla="*/ 959 h 21600"/>
                <a:gd name="T8" fmla="*/ 1439 w 21600"/>
                <a:gd name="T9" fmla="*/ 479 h 21600"/>
                <a:gd name="T10" fmla="*/ 72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7 w 21600"/>
                <a:gd name="T19" fmla="*/ 3153 h 21600"/>
                <a:gd name="T20" fmla="*/ 18433 w 21600"/>
                <a:gd name="T21" fmla="*/ 1844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lnTo>
                    <a:pt x="10799" y="0"/>
                  </a:lnTo>
                  <a:cubicBezTo>
                    <a:pt x="4835" y="0"/>
                    <a:pt x="0" y="4835"/>
                    <a:pt x="0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lose/>
                </a:path>
              </a:pathLst>
            </a:custGeom>
            <a:noFill/>
            <a:ln w="28440" cap="flat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12305" name="Freeform 13"/>
            <p:cNvSpPr>
              <a:spLocks noChangeAspect="1"/>
            </p:cNvSpPr>
            <p:nvPr/>
          </p:nvSpPr>
          <p:spPr bwMode="auto">
            <a:xfrm>
              <a:off x="5831" y="-62"/>
              <a:ext cx="1373" cy="844"/>
            </a:xfrm>
            <a:custGeom>
              <a:avLst/>
              <a:gdLst>
                <a:gd name="T0" fmla="*/ 780 w 21600"/>
                <a:gd name="T1" fmla="*/ 0 h 21600"/>
                <a:gd name="T2" fmla="*/ 780 w 21600"/>
                <a:gd name="T3" fmla="*/ 0 h 21600"/>
                <a:gd name="T4" fmla="*/ 0 w 21600"/>
                <a:gd name="T5" fmla="*/ 479 h 21600"/>
                <a:gd name="T6" fmla="*/ 780 w 21600"/>
                <a:gd name="T7" fmla="*/ 959 h 21600"/>
                <a:gd name="T8" fmla="*/ 1560 w 21600"/>
                <a:gd name="T9" fmla="*/ 479 h 21600"/>
                <a:gd name="T10" fmla="*/ 78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53 h 21600"/>
                <a:gd name="T20" fmla="*/ 18443 w 21600"/>
                <a:gd name="T21" fmla="*/ 1844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lnTo>
                    <a:pt x="10799" y="0"/>
                  </a:lnTo>
                  <a:cubicBezTo>
                    <a:pt x="4835" y="0"/>
                    <a:pt x="0" y="4835"/>
                    <a:pt x="0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lose/>
                </a:path>
              </a:pathLst>
            </a:custGeom>
            <a:noFill/>
            <a:ln w="28440" cap="flat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12306" name="Straight Connector 14"/>
            <p:cNvSpPr>
              <a:spLocks noChangeShapeType="1"/>
            </p:cNvSpPr>
            <p:nvPr/>
          </p:nvSpPr>
          <p:spPr bwMode="auto">
            <a:xfrm flipH="1">
              <a:off x="2066" y="934"/>
              <a:ext cx="119" cy="720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12307" name="Straight Connector 15"/>
            <p:cNvSpPr>
              <a:spLocks noChangeShapeType="1"/>
            </p:cNvSpPr>
            <p:nvPr/>
          </p:nvSpPr>
          <p:spPr bwMode="auto">
            <a:xfrm flipH="1">
              <a:off x="2769" y="919"/>
              <a:ext cx="3482" cy="737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12308" name="Freeform 16"/>
            <p:cNvSpPr>
              <a:spLocks noChangeArrowheads="1"/>
            </p:cNvSpPr>
            <p:nvPr/>
          </p:nvSpPr>
          <p:spPr bwMode="auto">
            <a:xfrm>
              <a:off x="324" y="1716"/>
              <a:ext cx="5802" cy="1215"/>
            </a:xfrm>
            <a:custGeom>
              <a:avLst/>
              <a:gdLst>
                <a:gd name="T0" fmla="*/ 99514262 w 21600"/>
                <a:gd name="T1" fmla="*/ 0 h 21600"/>
                <a:gd name="T2" fmla="*/ 199028524 w 21600"/>
                <a:gd name="T3" fmla="*/ 949357 h 21600"/>
                <a:gd name="T4" fmla="*/ 99514262 w 21600"/>
                <a:gd name="T5" fmla="*/ 1898714 h 21600"/>
                <a:gd name="T6" fmla="*/ 0 w 21600"/>
                <a:gd name="T7" fmla="*/ 94935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l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altLang="zh-CN" sz="2200" b="0" i="1" dirty="0">
                  <a:solidFill>
                    <a:srgbClr val="FF0000"/>
                  </a:solidFill>
                  <a:latin typeface="Arial" charset="0"/>
                </a:rPr>
                <a:t>Non-flow/non-parity effects:</a:t>
              </a:r>
            </a:p>
            <a:p>
              <a:pPr algn="l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altLang="zh-CN" sz="2200" b="0" i="1" dirty="0">
                  <a:solidFill>
                    <a:srgbClr val="FF0000"/>
                  </a:solidFill>
                  <a:latin typeface="Arial" charset="0"/>
                </a:rPr>
                <a:t>largely cancel out</a:t>
              </a:r>
            </a:p>
          </p:txBody>
        </p:sp>
      </p:grpSp>
      <p:grpSp>
        <p:nvGrpSpPr>
          <p:cNvPr id="13330" name="Group 18"/>
          <p:cNvGrpSpPr>
            <a:grpSpLocks/>
          </p:cNvGrpSpPr>
          <p:nvPr/>
        </p:nvGrpSpPr>
        <p:grpSpPr bwMode="auto">
          <a:xfrm>
            <a:off x="3423988" y="4062473"/>
            <a:ext cx="5568247" cy="2610137"/>
            <a:chOff x="-1088" y="-240"/>
            <a:chExt cx="8770" cy="4112"/>
          </a:xfrm>
        </p:grpSpPr>
        <p:sp>
          <p:nvSpPr>
            <p:cNvPr id="12301" name="Straight Connector 18"/>
            <p:cNvSpPr>
              <a:spLocks noChangeShapeType="1"/>
            </p:cNvSpPr>
            <p:nvPr/>
          </p:nvSpPr>
          <p:spPr bwMode="auto">
            <a:xfrm>
              <a:off x="491" y="548"/>
              <a:ext cx="3925" cy="1572"/>
            </a:xfrm>
            <a:prstGeom prst="line">
              <a:avLst/>
            </a:prstGeom>
            <a:noFill/>
            <a:ln w="38160">
              <a:solidFill>
                <a:srgbClr val="CC99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12302" name="Freeform 19"/>
            <p:cNvSpPr>
              <a:spLocks noChangeAspect="1"/>
            </p:cNvSpPr>
            <p:nvPr/>
          </p:nvSpPr>
          <p:spPr bwMode="auto">
            <a:xfrm>
              <a:off x="-1088" y="-240"/>
              <a:ext cx="1579" cy="743"/>
            </a:xfrm>
            <a:custGeom>
              <a:avLst/>
              <a:gdLst>
                <a:gd name="T0" fmla="*/ 1020 w 21600"/>
                <a:gd name="T1" fmla="*/ 0 h 21600"/>
                <a:gd name="T2" fmla="*/ 1019 w 21600"/>
                <a:gd name="T3" fmla="*/ 0 h 21600"/>
                <a:gd name="T4" fmla="*/ 0 w 21600"/>
                <a:gd name="T5" fmla="*/ 479 h 21600"/>
                <a:gd name="T6" fmla="*/ 1020 w 21600"/>
                <a:gd name="T7" fmla="*/ 959 h 21600"/>
                <a:gd name="T8" fmla="*/ 2039 w 21600"/>
                <a:gd name="T9" fmla="*/ 479 h 21600"/>
                <a:gd name="T10" fmla="*/ 102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7 w 21600"/>
                <a:gd name="T19" fmla="*/ 3153 h 21600"/>
                <a:gd name="T20" fmla="*/ 18433 w 21600"/>
                <a:gd name="T21" fmla="*/ 1844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lnTo>
                    <a:pt x="10799" y="0"/>
                  </a:lnTo>
                  <a:cubicBezTo>
                    <a:pt x="4835" y="0"/>
                    <a:pt x="0" y="4835"/>
                    <a:pt x="0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lose/>
                </a:path>
              </a:pathLst>
            </a:custGeom>
            <a:noFill/>
            <a:ln w="28440" cap="flat" cmpd="sng">
              <a:solidFill>
                <a:srgbClr val="CC99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12303" name="Freeform 20"/>
            <p:cNvSpPr>
              <a:spLocks noChangeArrowheads="1"/>
            </p:cNvSpPr>
            <p:nvPr/>
          </p:nvSpPr>
          <p:spPr bwMode="auto">
            <a:xfrm>
              <a:off x="3001" y="2123"/>
              <a:ext cx="4681" cy="1749"/>
            </a:xfrm>
            <a:custGeom>
              <a:avLst/>
              <a:gdLst>
                <a:gd name="T0" fmla="*/ 44303730 w 21600"/>
                <a:gd name="T1" fmla="*/ 0 h 21600"/>
                <a:gd name="T2" fmla="*/ 88607460 w 21600"/>
                <a:gd name="T3" fmla="*/ 2852948 h 21600"/>
                <a:gd name="T4" fmla="*/ 44303730 w 21600"/>
                <a:gd name="T5" fmla="*/ 5705897 h 21600"/>
                <a:gd name="T6" fmla="*/ 0 w 21600"/>
                <a:gd name="T7" fmla="*/ 2852948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l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altLang="zh-CN" sz="2200" b="0" i="1" dirty="0">
                  <a:solidFill>
                    <a:srgbClr val="CC9900"/>
                  </a:solidFill>
                </a:rPr>
                <a:t>P-even quantity:</a:t>
              </a:r>
            </a:p>
            <a:p>
              <a:pPr algn="l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altLang="zh-CN" sz="2200" b="0" i="1" dirty="0">
                  <a:solidFill>
                    <a:srgbClr val="CC9900"/>
                  </a:solidFill>
                </a:rPr>
                <a:t>still sensitive to charge separation</a:t>
              </a:r>
            </a:p>
          </p:txBody>
        </p:sp>
      </p:grpSp>
      <p:sp>
        <p:nvSpPr>
          <p:cNvPr id="12300" name="Freeform 21"/>
          <p:cNvSpPr>
            <a:spLocks/>
          </p:cNvSpPr>
          <p:nvPr/>
        </p:nvSpPr>
        <p:spPr bwMode="auto">
          <a:xfrm>
            <a:off x="2057400" y="2667000"/>
            <a:ext cx="457200" cy="685800"/>
          </a:xfrm>
          <a:custGeom>
            <a:avLst/>
            <a:gdLst>
              <a:gd name="T0" fmla="*/ 114300 w 21600"/>
              <a:gd name="T1" fmla="*/ 0 h 21600"/>
              <a:gd name="T2" fmla="*/ 114300 w 21600"/>
              <a:gd name="T3" fmla="*/ 514350 h 21600"/>
              <a:gd name="T4" fmla="*/ 0 w 21600"/>
              <a:gd name="T5" fmla="*/ 514350 h 21600"/>
              <a:gd name="T6" fmla="*/ 228600 w 21600"/>
              <a:gd name="T7" fmla="*/ 685800 h 21600"/>
              <a:gd name="T8" fmla="*/ 457200 w 21600"/>
              <a:gd name="T9" fmla="*/ 514350 h 21600"/>
              <a:gd name="T10" fmla="*/ 342900 w 21600"/>
              <a:gd name="T11" fmla="*/ 514350 h 21600"/>
              <a:gd name="T12" fmla="*/ 342900 w 21600"/>
              <a:gd name="T13" fmla="*/ 0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5400 w 21600"/>
              <a:gd name="T22" fmla="*/ 0 h 21600"/>
              <a:gd name="T23" fmla="*/ 16200 w 21600"/>
              <a:gd name="T24" fmla="*/ 18900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5400" y="0"/>
                </a:moveTo>
                <a:lnTo>
                  <a:pt x="5400" y="16200"/>
                </a:lnTo>
                <a:lnTo>
                  <a:pt x="0" y="16200"/>
                </a:lnTo>
                <a:lnTo>
                  <a:pt x="10800" y="21600"/>
                </a:lnTo>
                <a:lnTo>
                  <a:pt x="21600" y="16200"/>
                </a:lnTo>
                <a:lnTo>
                  <a:pt x="16200" y="16200"/>
                </a:lnTo>
                <a:lnTo>
                  <a:pt x="16200" y="0"/>
                </a:lnTo>
                <a:lnTo>
                  <a:pt x="5400" y="0"/>
                </a:lnTo>
                <a:close/>
              </a:path>
            </a:pathLst>
          </a:custGeom>
          <a:solidFill>
            <a:srgbClr val="FFCC00"/>
          </a:solidFill>
          <a:ln w="9360" cap="flat" cmpd="sng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159481" y="165249"/>
            <a:ext cx="8916034" cy="813349"/>
          </a:xfrm>
          <a:prstGeom prst="rect">
            <a:avLst/>
          </a:prstGeom>
          <a:ln w="28575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Chiral Magnetic effect  + Local Parity Violation</a:t>
            </a:r>
            <a:endParaRPr lang="en-US" sz="3600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19039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64104" y="2221167"/>
            <a:ext cx="8388415" cy="287286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 wrap="square" lIns="101882" tIns="50941" rIns="101882" bIns="50941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0) Turn-off of </a:t>
            </a:r>
            <a:r>
              <a:rPr lang="en-US" sz="3600" b="1" dirty="0" err="1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sQGP</a:t>
            </a:r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 signatures</a:t>
            </a:r>
          </a:p>
          <a:p>
            <a:pPr eaLnBrk="1" hangingPunct="1">
              <a:buFontTx/>
              <a:buChar char="-"/>
            </a:pPr>
            <a:endParaRPr lang="en-US" sz="3600" b="1" dirty="0">
              <a:ln w="17780" cmpd="sng">
                <a:noFill/>
                <a:prstDash val="solid"/>
                <a:miter lim="800000"/>
              </a:ln>
              <a:solidFill>
                <a:srgbClr val="000090"/>
              </a:solidFill>
              <a:latin typeface="+mn-lt"/>
            </a:endParaRPr>
          </a:p>
          <a:p>
            <a:pPr eaLnBrk="1" hangingPunct="1"/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1) Search for the signals </a:t>
            </a:r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of phase </a:t>
            </a:r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boundary</a:t>
            </a:r>
          </a:p>
          <a:p>
            <a:pPr eaLnBrk="1" hangingPunct="1"/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                                      </a:t>
            </a:r>
          </a:p>
          <a:p>
            <a:pPr eaLnBrk="1" hangingPunct="1"/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2) Search for the QCD </a:t>
            </a:r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critical point</a:t>
            </a:r>
            <a:endParaRPr lang="en-US" sz="3600" b="1" dirty="0">
              <a:ln w="17780" cmpd="sng">
                <a:noFill/>
                <a:prstDash val="solid"/>
                <a:miter lim="800000"/>
              </a:ln>
              <a:solidFill>
                <a:srgbClr val="00009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104" y="312480"/>
            <a:ext cx="8423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RHIC Beam Energy Scan Motivation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STAR-logo-base-red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32" y="5960647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8527" y="5076960"/>
            <a:ext cx="7162929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/>
              <a:t>See talks after the break:</a:t>
            </a:r>
          </a:p>
          <a:p>
            <a:r>
              <a:rPr lang="en-US" dirty="0" err="1" smtClean="0"/>
              <a:t>Nihar</a:t>
            </a:r>
            <a:r>
              <a:rPr lang="en-US" dirty="0" smtClean="0"/>
              <a:t>  </a:t>
            </a:r>
            <a:r>
              <a:rPr lang="en-US" dirty="0" err="1" smtClean="0"/>
              <a:t>Sahoo</a:t>
            </a:r>
            <a:r>
              <a:rPr lang="en-US" dirty="0" smtClean="0"/>
              <a:t>: </a:t>
            </a:r>
            <a:r>
              <a:rPr lang="en-US" dirty="0"/>
              <a:t>Higher moments of net-charge multiplicity </a:t>
            </a:r>
            <a:r>
              <a:rPr lang="en-US" dirty="0" smtClean="0"/>
              <a:t>distributions…</a:t>
            </a:r>
          </a:p>
          <a:p>
            <a:r>
              <a:rPr lang="en-US" sz="1800" dirty="0" err="1" smtClean="0"/>
              <a:t>Zhiming</a:t>
            </a:r>
            <a:r>
              <a:rPr lang="en-US" sz="1800" dirty="0" smtClean="0"/>
              <a:t> Li: </a:t>
            </a:r>
            <a:r>
              <a:rPr lang="en-US" dirty="0"/>
              <a:t>Dynamical higher </a:t>
            </a:r>
            <a:r>
              <a:rPr lang="en-US" dirty="0" err="1" smtClean="0"/>
              <a:t>cummulant</a:t>
            </a:r>
            <a:r>
              <a:rPr lang="en-US" dirty="0" smtClean="0"/>
              <a:t> </a:t>
            </a:r>
            <a:r>
              <a:rPr lang="en-US" dirty="0"/>
              <a:t>ratios of net and total </a:t>
            </a:r>
            <a:r>
              <a:rPr lang="en-US" dirty="0" smtClean="0"/>
              <a:t>protons…</a:t>
            </a:r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228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页面提取自－QuarkMatter_aschmah_V1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879" y="-21608"/>
            <a:ext cx="9195211" cy="687076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42158" y="5573445"/>
            <a:ext cx="3717484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TPC: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Detects Particles in the |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dirty="0" smtClean="0">
                <a:solidFill>
                  <a:schemeClr val="bg1"/>
                </a:solidFill>
              </a:rPr>
              <a:t>|&lt;1 range</a:t>
            </a:r>
          </a:p>
          <a:p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, K, p  through </a:t>
            </a:r>
            <a:r>
              <a:rPr lang="en-US" dirty="0" err="1" smtClean="0">
                <a:solidFill>
                  <a:schemeClr val="bg1"/>
                </a:solidFill>
              </a:rPr>
              <a:t>dE</a:t>
            </a:r>
            <a:r>
              <a:rPr lang="en-US" dirty="0" smtClean="0">
                <a:solidFill>
                  <a:schemeClr val="bg1"/>
                </a:solidFill>
              </a:rPr>
              <a:t>/</a:t>
            </a:r>
            <a:r>
              <a:rPr lang="en-US" dirty="0" err="1" smtClean="0">
                <a:solidFill>
                  <a:schemeClr val="bg1"/>
                </a:solidFill>
              </a:rPr>
              <a:t>dx</a:t>
            </a:r>
            <a:r>
              <a:rPr lang="en-US" dirty="0" smtClean="0">
                <a:solidFill>
                  <a:schemeClr val="bg1"/>
                </a:solidFill>
              </a:rPr>
              <a:t> and TOF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K</a:t>
            </a:r>
            <a:r>
              <a:rPr lang="en-US" baseline="30000" dirty="0" smtClean="0">
                <a:solidFill>
                  <a:schemeClr val="bg1"/>
                </a:solidFill>
              </a:rPr>
              <a:t>0</a:t>
            </a:r>
            <a:r>
              <a:rPr lang="en-US" baseline="-25000" dirty="0" smtClean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, L, X, W, f </a:t>
            </a:r>
            <a:r>
              <a:rPr lang="en-US" dirty="0" smtClean="0">
                <a:solidFill>
                  <a:schemeClr val="bg1"/>
                </a:solidFill>
              </a:rPr>
              <a:t>through invariant mass</a:t>
            </a:r>
          </a:p>
        </p:txBody>
      </p:sp>
      <p:sp>
        <p:nvSpPr>
          <p:cNvPr id="4" name="TextBox 82"/>
          <p:cNvSpPr txBox="1">
            <a:spLocks noChangeArrowheads="1"/>
          </p:cNvSpPr>
          <p:nvPr/>
        </p:nvSpPr>
        <p:spPr bwMode="auto">
          <a:xfrm>
            <a:off x="5205066" y="5714083"/>
            <a:ext cx="3820519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US" sz="1800" dirty="0" smtClean="0">
                <a:solidFill>
                  <a:srgbClr val="0000CC"/>
                </a:solidFill>
              </a:rPr>
              <a:t>Coverage: </a:t>
            </a:r>
            <a:r>
              <a:rPr lang="en-US" sz="1800" dirty="0" smtClean="0"/>
              <a:t>0 &lt; </a:t>
            </a:r>
            <a:r>
              <a:rPr lang="en-US" sz="1800" dirty="0" smtClean="0">
                <a:latin typeface="Symbol"/>
              </a:rPr>
              <a:t>f</a:t>
            </a:r>
            <a:r>
              <a:rPr lang="en-US" sz="1800" dirty="0" smtClean="0"/>
              <a:t> &lt; 2</a:t>
            </a:r>
            <a:r>
              <a:rPr lang="en-US" sz="1800" dirty="0" smtClean="0">
                <a:latin typeface="Symbol"/>
              </a:rPr>
              <a:t>p </a:t>
            </a:r>
            <a:r>
              <a:rPr lang="en-US" sz="1800" dirty="0" smtClean="0"/>
              <a:t>|</a:t>
            </a:r>
            <a:r>
              <a:rPr lang="en-US" sz="1800" dirty="0" smtClean="0">
                <a:latin typeface="Symbol"/>
              </a:rPr>
              <a:t>h</a:t>
            </a:r>
            <a:r>
              <a:rPr lang="en-US" sz="1800" dirty="0" smtClean="0"/>
              <a:t>| &lt; 1.0</a:t>
            </a:r>
            <a:endParaRPr lang="en-US" sz="1800" dirty="0" smtClean="0">
              <a:solidFill>
                <a:srgbClr val="0000CC"/>
              </a:solidFill>
            </a:endParaRPr>
          </a:p>
          <a:p>
            <a:pPr>
              <a:buFont typeface="Wingdings" charset="2"/>
              <a:buNone/>
            </a:pPr>
            <a:r>
              <a:rPr lang="en-US" sz="1800" dirty="0" smtClean="0">
                <a:solidFill>
                  <a:srgbClr val="0000CC"/>
                </a:solidFill>
              </a:rPr>
              <a:t>Uniform  acceptance:</a:t>
            </a:r>
            <a:r>
              <a:rPr lang="en-US" sz="1800" dirty="0" smtClean="0"/>
              <a:t>  All energies and particles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56"/>
          <a:stretch>
            <a:fillRect/>
          </a:stretch>
        </p:blipFill>
        <p:spPr bwMode="auto">
          <a:xfrm>
            <a:off x="-27546" y="-59960"/>
            <a:ext cx="9248902" cy="690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465319" y="4827115"/>
            <a:ext cx="3635852" cy="1754327"/>
          </a:xfrm>
          <a:prstGeom prst="rect">
            <a:avLst/>
          </a:prstGeom>
          <a:solidFill>
            <a:schemeClr val="tx1"/>
          </a:solidFill>
          <a:ln w="19050" cmpd="sng">
            <a:solidFill>
              <a:srgbClr val="FFFF00"/>
            </a:solidFill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Detector performance generally improves at lower energies. 		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Geometric acceptance remains the same, track density gets lower.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Triggering required effort,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but was a solvable problem.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7703" y="76199"/>
            <a:ext cx="8491571" cy="762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Table 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88979425"/>
              </p:ext>
            </p:extLst>
          </p:nvPr>
        </p:nvGraphicFramePr>
        <p:xfrm>
          <a:off x="5580657" y="1556534"/>
          <a:ext cx="3520514" cy="270811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927056"/>
                <a:gridCol w="1296729"/>
                <a:gridCol w="1296729"/>
              </a:tblGrid>
              <a:tr h="4059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Year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98754" marR="98754" marT="49376" marB="49376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>
                          <a:solidFill>
                            <a:srgbClr val="FFFFFF"/>
                          </a:solidFill>
                        </a:rPr>
                        <a:t>√</a:t>
                      </a:r>
                      <a:r>
                        <a:rPr lang="en-US" sz="1400" i="1" dirty="0" err="1" smtClean="0">
                          <a:solidFill>
                            <a:srgbClr val="FFFFFF"/>
                          </a:solidFill>
                        </a:rPr>
                        <a:t>s</a:t>
                      </a:r>
                      <a:r>
                        <a:rPr lang="en-US" sz="1400" i="1" baseline="-25000" dirty="0" err="1" smtClean="0">
                          <a:solidFill>
                            <a:srgbClr val="FFFFFF"/>
                          </a:solidFill>
                        </a:rPr>
                        <a:t>NN</a:t>
                      </a:r>
                      <a:r>
                        <a:rPr lang="en-US" sz="1400" i="1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1400" i="0" dirty="0" smtClean="0">
                          <a:solidFill>
                            <a:srgbClr val="FFFFFF"/>
                          </a:solidFill>
                        </a:rPr>
                        <a:t>[</a:t>
                      </a:r>
                      <a:r>
                        <a:rPr lang="en-US" sz="1400" dirty="0" err="1" smtClean="0">
                          <a:solidFill>
                            <a:srgbClr val="FFFFFF"/>
                          </a:solidFill>
                        </a:rPr>
                        <a:t>GeV</a:t>
                      </a:r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]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marL="98754" marR="98754" marT="49376" marB="49376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events(10</a:t>
                      </a:r>
                      <a:r>
                        <a:rPr lang="en-US" sz="1400" baseline="30000" dirty="0" smtClean="0">
                          <a:solidFill>
                            <a:srgbClr val="FFFFFF"/>
                          </a:solidFill>
                        </a:rPr>
                        <a:t>6</a:t>
                      </a:r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 marL="98754" marR="98754" marT="49376" marB="49376"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8369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2010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8754" marR="98754" marT="49376" marB="49376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8754" marR="98754" marT="49376" marB="49376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130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8754" marR="98754" marT="49376" marB="49376">
                    <a:cell3D prstMaterial="dkEdge">
                      <a:bevel/>
                      <a:lightRig rig="flood" dir="t"/>
                    </a:cell3D>
                  </a:tcPr>
                </a:tc>
              </a:tr>
              <a:tr h="38369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8754" marR="98754" marT="49376" marB="49376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8754" marR="98754" marT="49376" marB="49376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8754" marR="98754" marT="49376" marB="49376">
                    <a:cell3D prstMaterial="dkEdge">
                      <a:bevel/>
                      <a:lightRig rig="flood" dir="t"/>
                    </a:cell3D>
                  </a:tcPr>
                </a:tc>
              </a:tr>
              <a:tr h="38369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8754" marR="98754" marT="49376" marB="49376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19.6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8754" marR="98754" marT="49376" marB="49376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8754" marR="98754" marT="49376" marB="49376">
                    <a:cell3D prstMaterial="dkEdge">
                      <a:bevel/>
                      <a:lightRig rig="flood" dir="t"/>
                    </a:cell3D>
                  </a:tcPr>
                </a:tc>
              </a:tr>
              <a:tr h="38369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2010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8754" marR="98754" marT="49376" marB="49376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11.5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8754" marR="98754" marT="49376" marB="49376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8754" marR="98754" marT="49376" marB="49376">
                    <a:cell3D prstMaterial="dkEdge">
                      <a:bevel/>
                      <a:lightRig rig="flood" dir="t"/>
                    </a:cell3D>
                  </a:tcPr>
                </a:tc>
              </a:tr>
              <a:tr h="38369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2010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8754" marR="98754" marT="49376" marB="49376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7.7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8754" marR="98754" marT="49376" marB="49376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8754" marR="98754" marT="49376" marB="49376">
                    <a:cell3D prstMaterial="dkEdge">
                      <a:bevel/>
                      <a:lightRig rig="flood" dir="t"/>
                    </a:cell3D>
                  </a:tcPr>
                </a:tc>
              </a:tr>
              <a:tr h="38369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2012*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98754" marR="98754" marT="49376" marB="49376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98754" marR="98754" marT="49376" marB="49376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Test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Run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8754" marR="98754" marT="49376" marB="49376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015697" y="959273"/>
            <a:ext cx="251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BES-I Data:</a:t>
            </a:r>
            <a:endPara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187" y="6305058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Au+Au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7.7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STAR TPC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928" y="916188"/>
            <a:ext cx="4029178" cy="2843698"/>
            <a:chOff x="457589" y="3710810"/>
            <a:chExt cx="4029178" cy="2843698"/>
          </a:xfrm>
        </p:grpSpPr>
        <p:sp>
          <p:nvSpPr>
            <p:cNvPr id="11" name="AutoShape 2" descr="Dotted grid"/>
            <p:cNvSpPr>
              <a:spLocks noChangeArrowheads="1"/>
            </p:cNvSpPr>
            <p:nvPr/>
          </p:nvSpPr>
          <p:spPr bwMode="auto">
            <a:xfrm>
              <a:off x="457589" y="3710810"/>
              <a:ext cx="4029178" cy="2843698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18517" y="3874062"/>
              <a:ext cx="3751170" cy="2563333"/>
              <a:chOff x="5181600" y="914399"/>
              <a:chExt cx="3751170" cy="256333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203952" y="914399"/>
                <a:ext cx="3717533" cy="25633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5181600" y="914400"/>
                <a:ext cx="3751170" cy="2542510"/>
                <a:chOff x="240268" y="3810000"/>
                <a:chExt cx="3751170" cy="2542510"/>
              </a:xfrm>
              <a:solidFill>
                <a:schemeClr val="bg1"/>
              </a:solidFill>
            </p:grpSpPr>
            <p:pic>
              <p:nvPicPr>
                <p:cNvPr id="15" name="Content Placeholder 6" descr="refmult_comparison_energies_AuAu_7.7_11.5_39_62_200GeV.pdf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9600" y="3810000"/>
                  <a:ext cx="3381838" cy="21336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6" name="Text Box 168"/>
                <p:cNvSpPr txBox="1">
                  <a:spLocks noChangeArrowheads="1"/>
                </p:cNvSpPr>
                <p:nvPr/>
              </p:nvSpPr>
              <p:spPr bwMode="auto">
                <a:xfrm>
                  <a:off x="1410274" y="5952400"/>
                  <a:ext cx="2018726" cy="40011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dirty="0"/>
                    <a:t>Uncorrected </a:t>
                  </a:r>
                  <a:r>
                    <a:rPr lang="en-US" sz="2000" dirty="0" err="1"/>
                    <a:t>N</a:t>
                  </a:r>
                  <a:r>
                    <a:rPr lang="en-US" sz="2000" baseline="-25000" dirty="0" err="1"/>
                    <a:t>ch</a:t>
                  </a:r>
                  <a:r>
                    <a:rPr lang="en-US" sz="2000" dirty="0"/>
                    <a:t> </a:t>
                  </a:r>
                </a:p>
              </p:txBody>
            </p:sp>
            <p:sp>
              <p:nvSpPr>
                <p:cNvPr id="17" name="Text Box 167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537510" y="4663978"/>
                  <a:ext cx="1924888" cy="369332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800" dirty="0" err="1"/>
                    <a:t>dN</a:t>
                  </a:r>
                  <a:r>
                    <a:rPr lang="en-US" sz="1800" baseline="-25000" dirty="0" err="1"/>
                    <a:t>evt</a:t>
                  </a:r>
                  <a:r>
                    <a:rPr lang="en-US" sz="1800" dirty="0"/>
                    <a:t> / (</a:t>
                  </a:r>
                  <a:r>
                    <a:rPr lang="en-US" sz="1800" dirty="0" err="1"/>
                    <a:t>N</a:t>
                  </a:r>
                  <a:r>
                    <a:rPr lang="en-US" sz="1800" baseline="-25000" dirty="0" err="1"/>
                    <a:t>evt</a:t>
                  </a:r>
                  <a:r>
                    <a:rPr lang="en-US" sz="1800" dirty="0"/>
                    <a:t> </a:t>
                  </a:r>
                  <a:r>
                    <a:rPr lang="en-US" sz="1800" dirty="0" err="1"/>
                    <a:t>dN</a:t>
                  </a:r>
                  <a:r>
                    <a:rPr lang="en-US" sz="1800" baseline="-25000" dirty="0" err="1"/>
                    <a:t>ch</a:t>
                  </a:r>
                  <a:r>
                    <a:rPr lang="en-US" sz="1800" dirty="0"/>
                    <a:t>)</a:t>
                  </a:r>
                </a:p>
              </p:txBody>
            </p:sp>
          </p:grpSp>
        </p:grpSp>
      </p:grpSp>
      <p:sp>
        <p:nvSpPr>
          <p:cNvPr id="3" name="Rectangle 2"/>
          <p:cNvSpPr/>
          <p:nvPr/>
        </p:nvSpPr>
        <p:spPr>
          <a:xfrm>
            <a:off x="2543384" y="76199"/>
            <a:ext cx="39790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BES </a:t>
            </a:r>
            <a:r>
              <a:rPr lang="en-US" sz="4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Data  Taking</a:t>
            </a:r>
            <a:endParaRPr lang="en-US" sz="4400" dirty="0"/>
          </a:p>
        </p:txBody>
      </p:sp>
      <p:pic>
        <p:nvPicPr>
          <p:cNvPr id="18" name="Picture 17" descr="STAR-logo-base-re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4481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-266701" y="-78507"/>
            <a:ext cx="9778147" cy="897737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STAR TPC - Uniform </a:t>
            </a:r>
            <a:r>
              <a: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Acceptance over all RHIC Energies</a:t>
            </a:r>
          </a:p>
        </p:txBody>
      </p:sp>
      <p:sp>
        <p:nvSpPr>
          <p:cNvPr id="23555" name="TextBox 25"/>
          <p:cNvSpPr txBox="1">
            <a:spLocks noChangeArrowheads="1"/>
          </p:cNvSpPr>
          <p:nvPr/>
        </p:nvSpPr>
        <p:spPr bwMode="auto">
          <a:xfrm>
            <a:off x="533400" y="679450"/>
            <a:ext cx="81121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 eaLnBrk="1" hangingPunct="1"/>
            <a:r>
              <a:rPr lang="en-US" sz="1200" b="1" dirty="0" err="1"/>
              <a:t>Au+Au</a:t>
            </a:r>
            <a:r>
              <a:rPr lang="en-US" sz="1200" b="1" dirty="0"/>
              <a:t> at </a:t>
            </a:r>
            <a:r>
              <a:rPr lang="en-US" sz="1200" b="1" i="1" dirty="0"/>
              <a:t>7.7 </a:t>
            </a:r>
            <a:r>
              <a:rPr lang="en-US" sz="1200" b="1" dirty="0" err="1"/>
              <a:t>GeV</a:t>
            </a:r>
            <a:r>
              <a:rPr lang="en-US" sz="1200" b="1" dirty="0"/>
              <a:t>                                   </a:t>
            </a:r>
            <a:r>
              <a:rPr lang="en-US" sz="1200" b="1" dirty="0" smtClean="0"/>
              <a:t>          </a:t>
            </a:r>
            <a:r>
              <a:rPr lang="en-US" sz="1200" b="1" dirty="0" err="1" smtClean="0"/>
              <a:t>Au</a:t>
            </a:r>
            <a:r>
              <a:rPr lang="en-US" sz="1200" b="1" dirty="0" err="1"/>
              <a:t>+Au</a:t>
            </a:r>
            <a:r>
              <a:rPr lang="en-US" sz="1200" b="1" dirty="0"/>
              <a:t> at </a:t>
            </a:r>
            <a:r>
              <a:rPr lang="en-US" sz="1200" b="1" i="1" dirty="0"/>
              <a:t>39 </a:t>
            </a:r>
            <a:r>
              <a:rPr lang="en-US" sz="1200" b="1" dirty="0" err="1"/>
              <a:t>GeV</a:t>
            </a:r>
            <a:r>
              <a:rPr lang="en-US" sz="1200" b="1" dirty="0"/>
              <a:t>                                    </a:t>
            </a:r>
            <a:r>
              <a:rPr lang="en-US" sz="1200" b="1" dirty="0" smtClean="0"/>
              <a:t>                 </a:t>
            </a:r>
            <a:r>
              <a:rPr lang="en-US" sz="1200" b="1" dirty="0" err="1"/>
              <a:t>Au+Au</a:t>
            </a:r>
            <a:r>
              <a:rPr lang="en-US" sz="1200" b="1" dirty="0"/>
              <a:t> at </a:t>
            </a:r>
            <a:r>
              <a:rPr lang="en-US" sz="1200" b="1" i="1" dirty="0"/>
              <a:t>200 </a:t>
            </a:r>
            <a:r>
              <a:rPr lang="en-US" sz="1200" b="1" dirty="0" err="1"/>
              <a:t>GeV</a:t>
            </a:r>
            <a:endParaRPr lang="en-US" sz="1200" b="1" dirty="0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406400" y="990600"/>
            <a:ext cx="2565400" cy="5164138"/>
            <a:chOff x="406400" y="861558"/>
            <a:chExt cx="2717799" cy="5526541"/>
          </a:xfrm>
        </p:grpSpPr>
        <p:sp>
          <p:nvSpPr>
            <p:cNvPr id="10" name="Rectangle 9"/>
            <p:cNvSpPr/>
            <p:nvPr/>
          </p:nvSpPr>
          <p:spPr>
            <a:xfrm>
              <a:off x="406400" y="861558"/>
              <a:ext cx="2717799" cy="5526541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23571" name="Picture 19" descr="pirap_7_tpc_logz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390" y="886600"/>
              <a:ext cx="2456409" cy="2023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2" name="Picture 20" descr="karap_7_tpc_logz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0" y="2641600"/>
              <a:ext cx="2426538" cy="199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3" name="Picture 26" descr="prrap_7_tpc_logz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34" y="4329808"/>
              <a:ext cx="2418813" cy="2006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3276600" y="990600"/>
            <a:ext cx="2514600" cy="5181600"/>
            <a:chOff x="3225800" y="861558"/>
            <a:chExt cx="2717799" cy="5546157"/>
          </a:xfrm>
        </p:grpSpPr>
        <p:sp>
          <p:nvSpPr>
            <p:cNvPr id="13" name="Rectangle 12"/>
            <p:cNvSpPr/>
            <p:nvPr/>
          </p:nvSpPr>
          <p:spPr>
            <a:xfrm>
              <a:off x="3225800" y="861558"/>
              <a:ext cx="2717799" cy="5527466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23567" name="Picture 27" descr="pirap_39_tpc_logz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0101" y="901700"/>
              <a:ext cx="2540000" cy="1972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8" name="Picture 28" descr="karap_39_tpc_logz.pd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0101" y="2565401"/>
              <a:ext cx="2539999" cy="2046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9" name="Picture 29" descr="prrap_39_tpc_logz.pd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0101" y="4307342"/>
              <a:ext cx="2514600" cy="2100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6042025" y="979744"/>
            <a:ext cx="2644775" cy="5181600"/>
            <a:chOff x="6042547" y="850900"/>
            <a:chExt cx="2717799" cy="5526541"/>
          </a:xfrm>
        </p:grpSpPr>
        <p:sp>
          <p:nvSpPr>
            <p:cNvPr id="22" name="Rectangle 21"/>
            <p:cNvSpPr/>
            <p:nvPr/>
          </p:nvSpPr>
          <p:spPr>
            <a:xfrm>
              <a:off x="6042547" y="850900"/>
              <a:ext cx="2717799" cy="5526541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23563" name="Picture 18" descr="pirap_200_tpc_logz.pdf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6025" y="914400"/>
              <a:ext cx="2600776" cy="200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4" name="Picture 32" descr="karap_200_tpc_logz.pdf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8700" y="2602325"/>
              <a:ext cx="2578099" cy="2050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5" name="Picture 33" descr="prrap_200_tpc_logz.pdf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742" y="4368800"/>
              <a:ext cx="2582058" cy="200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559" name="Text Box 20"/>
          <p:cNvSpPr txBox="1">
            <a:spLocks noChangeArrowheads="1"/>
          </p:cNvSpPr>
          <p:nvPr/>
        </p:nvSpPr>
        <p:spPr bwMode="auto">
          <a:xfrm>
            <a:off x="6042025" y="6248400"/>
            <a:ext cx="27366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Crucial for all analyses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0" name="Picture 19" descr="STAR-logo-base-red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3691" y="6043935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800000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Apex.thmx</Template>
  <TotalTime>8655</TotalTime>
  <Words>3933</Words>
  <Application>Microsoft Macintosh PowerPoint</Application>
  <PresentationFormat>On-screen Show (4:3)</PresentationFormat>
  <Paragraphs>846</Paragraphs>
  <Slides>52</Slides>
  <Notes>35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Office Theme</vt:lpstr>
      <vt:lpstr>!OLE_LINK2</vt:lpstr>
      <vt:lpstr>Equation</vt:lpstr>
      <vt:lpstr>Paint.Picture</vt:lpstr>
      <vt:lpstr>Results from STAR  Beam Energy Scan Program</vt:lpstr>
      <vt:lpstr>Relativistic Heavy Ion Collider Brookhaven National Laboratory (BNL), Upton, NY</vt:lpstr>
      <vt:lpstr>Recorded Datasets</vt:lpstr>
      <vt:lpstr>PowerPoint Presentation</vt:lpstr>
      <vt:lpstr>Maximum Net Baryon Density</vt:lpstr>
      <vt:lpstr>PowerPoint Presentation</vt:lpstr>
      <vt:lpstr>PowerPoint Presentation</vt:lpstr>
      <vt:lpstr>PowerPoint Presentation</vt:lpstr>
      <vt:lpstr>STAR TPC - Uniform Acceptance over all RHIC Energies</vt:lpstr>
      <vt:lpstr>Particle Identification</vt:lpstr>
      <vt:lpstr>Selected Results</vt:lpstr>
      <vt:lpstr> Suppression of Charged Hadrons …</vt:lpstr>
      <vt:lpstr>… and its Disappearance</vt:lpstr>
      <vt:lpstr>RCP : Identified Particles</vt:lpstr>
      <vt:lpstr>Baryon/Meson Ratio</vt:lpstr>
      <vt:lpstr>Azimuthal Anisothropy</vt:lpstr>
      <vt:lpstr>PowerPoint Presentation</vt:lpstr>
      <vt:lpstr>Directed Flow of p and π</vt:lpstr>
      <vt:lpstr>Energy Dependence of v2</vt:lpstr>
      <vt:lpstr>v2(pT): First Result</vt:lpstr>
      <vt:lpstr>v2(pT): Final Result</vt:lpstr>
      <vt:lpstr>PowerPoint Presentation</vt:lpstr>
      <vt:lpstr>PowerPoint Presentation</vt:lpstr>
      <vt:lpstr>NCQ Scaling Test</vt:lpstr>
      <vt:lpstr>Disappearance of Charge Separation w.r.t. EP</vt:lpstr>
      <vt:lpstr>Accessing Phase Diagram</vt:lpstr>
      <vt:lpstr> p, K, p Spectra</vt:lpstr>
      <vt:lpstr>Strange Hadron Spectra</vt:lpstr>
      <vt:lpstr>Chemical Freeze-out Parameters</vt:lpstr>
      <vt:lpstr>Kinetic Freeze-out Parameters</vt:lpstr>
      <vt:lpstr>Hypertriton Production</vt:lpstr>
      <vt:lpstr>Phase Boundary Search With Nuclei</vt:lpstr>
      <vt:lpstr>Time evolution of the collision geometry</vt:lpstr>
      <vt:lpstr>Azimuthal HBT: First result</vt:lpstr>
      <vt:lpstr>Azimuthal HBT: More Data</vt:lpstr>
      <vt:lpstr>Beam Energy Scan Phase- II</vt:lpstr>
      <vt:lpstr> BES Phase-II proposal</vt:lpstr>
      <vt:lpstr>Fixed Target Set-up</vt:lpstr>
      <vt:lpstr>STAR BES Program Summary</vt:lpstr>
      <vt:lpstr>Summary</vt:lpstr>
      <vt:lpstr>PowerPoint Presentation</vt:lpstr>
      <vt:lpstr> Back up</vt:lpstr>
      <vt:lpstr>PowerPoint Presentation</vt:lpstr>
      <vt:lpstr>PowerPoint Presentation</vt:lpstr>
      <vt:lpstr>Elliptic Flow and Collectivity</vt:lpstr>
      <vt:lpstr>PowerPoint Presentation</vt:lpstr>
      <vt:lpstr>Particle Ratio Fluctuations</vt:lpstr>
      <vt:lpstr>Higher Moments: Net-protons</vt:lpstr>
      <vt:lpstr>Higher Moments: Net-charge</vt:lpstr>
      <vt:lpstr>(C) Searching QCD Critical Point</vt:lpstr>
      <vt:lpstr>PowerPoint Presentation</vt:lpstr>
      <vt:lpstr>PowerPoint Presentation</vt:lpstr>
    </vt:vector>
  </TitlesOfParts>
  <Company>Nuclear Physics Institute ASCR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Selected highlights from  STAR experiment at RHIC</dc:title>
  <dc:creator>Michal Šumbera</dc:creator>
  <cp:lastModifiedBy>Michal Sumbera</cp:lastModifiedBy>
  <cp:revision>351</cp:revision>
  <dcterms:created xsi:type="dcterms:W3CDTF">2011-11-08T19:57:35Z</dcterms:created>
  <dcterms:modified xsi:type="dcterms:W3CDTF">2012-09-16T14:00:51Z</dcterms:modified>
</cp:coreProperties>
</file>