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gif" ContentType="image/gif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7" r:id="rId4"/>
    <p:sldId id="273" r:id="rId5"/>
    <p:sldId id="355" r:id="rId6"/>
    <p:sldId id="340" r:id="rId7"/>
    <p:sldId id="366" r:id="rId8"/>
    <p:sldId id="358" r:id="rId9"/>
    <p:sldId id="324" r:id="rId10"/>
    <p:sldId id="329" r:id="rId11"/>
    <p:sldId id="359" r:id="rId12"/>
    <p:sldId id="330" r:id="rId13"/>
    <p:sldId id="368" r:id="rId14"/>
    <p:sldId id="337" r:id="rId15"/>
    <p:sldId id="354" r:id="rId16"/>
    <p:sldId id="336" r:id="rId17"/>
    <p:sldId id="356" r:id="rId18"/>
    <p:sldId id="369" r:id="rId19"/>
    <p:sldId id="325" r:id="rId20"/>
    <p:sldId id="367" r:id="rId21"/>
    <p:sldId id="352" r:id="rId2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10000"/>
    <a:srgbClr val="FFFD6C"/>
    <a:srgbClr val="FFFD60"/>
    <a:srgbClr val="FFFD3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47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viewProps" Target="viewProps.xml"/><Relationship Id="rId14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9.xml"/><Relationship Id="rId29" Type="http://schemas.openxmlformats.org/officeDocument/2006/relationships/tableStyles" Target="tableStyle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ict"/><Relationship Id="rId1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111" charset="0"/>
              <a:buNone/>
              <a:defRPr sz="1200">
                <a:latin typeface="Arial" pitchFamily="-111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fld id="{E4B0E78D-E6FD-8140-89A4-63DBD80A1C51}" type="datetime1">
              <a:rPr lang="en-US"/>
              <a:pPr>
                <a:defRPr/>
              </a:pPr>
              <a:t>7/18/11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11" charset="0"/>
              <a:buNone/>
              <a:defRPr sz="1200">
                <a:latin typeface="Arial" pitchFamily="-111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fld id="{EFBB195E-55D5-DF4F-BB22-5EBA6AC9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11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-111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fld id="{8D50C1A6-C6EF-FB40-A217-ADCB2D64E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03059976-4D16-D545-95E5-6CED96FF6C05}" type="slidenum">
              <a:rPr lang="en-US">
                <a:latin typeface="Times New Roman" charset="0"/>
              </a:rPr>
              <a:pPr>
                <a:buFont typeface="Times New Roman" charset="0"/>
                <a:buNone/>
              </a:pPr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5EF7F074-4939-6548-BBB2-E9B19F5DCB0A}" type="slidenum">
              <a:rPr lang="en-US">
                <a:latin typeface="Times New Roman" charset="0"/>
              </a:rPr>
              <a:pPr>
                <a:buFont typeface="Times New Roman" charset="0"/>
                <a:buNone/>
              </a:pPr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348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495CADE8-42A6-C444-980A-2212B104C5B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None/>
              </a:pPr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F1836808-1C4F-D64D-BD01-309695318C4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None/>
              </a:pPr>
              <a:t>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C219E3-092E-4F42-8E40-3CD23E9F616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50C1A6-C6EF-FB40-A217-ADCB2D64E4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30D04-3584-014C-9B4B-B32168A8F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534D-1C22-034B-AE72-E7336D7C4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9CE4-46D1-6044-8B54-1C3841E84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8E742-4DEC-DF45-BAB3-7B70C8DF9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373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69BFB-61F0-2849-8CE3-D70A2CAB0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5933-DC6E-A744-B20D-3E39F3EA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A618-0D9A-A84F-97EC-E0A3A954F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08AFA-FFD9-CB48-8116-DC51D902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D7FE-4CF1-5343-A6B5-6AC720C7B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885F-B8AF-F944-9460-EDF92EC80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E997-1512-504B-81A0-35B35D79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E1B1-46D5-B54D-8ADE-523857931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F0BF-6848-D64F-B78D-738316F64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3765-3D7E-EA43-A1D3-B30B8C556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5407-206F-3043-8E2D-168D66C5B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E890-BEA3-D344-A428-C2F1B0CD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5813" cy="4605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5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0314-5722-A44B-AD95-F74C58377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621588" cy="175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B03-23BD-154E-9271-1F40E5E19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1F54-06A0-5C40-8C5F-2E6914929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F437-0CA3-334A-88B0-E974496F6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10E1-96B3-C84A-A77D-09B343D68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8A76-A7AD-3847-9774-F42AFA60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BAD3-2AB5-E042-A24D-A61F55CD8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FFD1-3D9C-D149-B91D-191D44C41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EAE0-ABE6-C24C-9793-73558B09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111" charset="0"/>
              <a:buNone/>
              <a:defRPr sz="1200" b="1">
                <a:solidFill>
                  <a:srgbClr val="000000"/>
                </a:solidFill>
                <a:latin typeface="Garamond" pitchFamily="-111" charset="0"/>
              </a:defRPr>
            </a:lvl1pPr>
          </a:lstStyle>
          <a:p>
            <a:pPr>
              <a:defRPr/>
            </a:pPr>
            <a:r>
              <a:rPr lang="cs-CZ" dirty="0" smtClean="0"/>
              <a:t>July 21, 2011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-48" charset="0"/>
              <a:buNone/>
              <a:defRPr sz="1200" b="1">
                <a:solidFill>
                  <a:srgbClr val="000000"/>
                </a:solidFill>
                <a:latin typeface="Garamond" pitchFamily="-48" charset="0"/>
              </a:defRPr>
            </a:lvl1pPr>
          </a:lstStyle>
          <a:p>
            <a:pPr>
              <a:defRPr/>
            </a:pPr>
            <a:r>
              <a:rPr lang="en-US" dirty="0" smtClean="0"/>
              <a:t>M.Š.     EPS-HEP 2011, Grenoble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11" charset="0"/>
              <a:buNone/>
              <a:defRPr sz="1200" b="1">
                <a:solidFill>
                  <a:srgbClr val="000000"/>
                </a:solidFill>
                <a:latin typeface="Garamond" pitchFamily="-111" charset="0"/>
              </a:defRPr>
            </a:lvl1pPr>
          </a:lstStyle>
          <a:p>
            <a:pPr>
              <a:defRPr/>
            </a:pPr>
            <a:fld id="{4B799CEC-3716-244A-BDAB-CDFA780A98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399212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12" descr="StarIco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20970" y="0"/>
            <a:ext cx="780288" cy="62026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621588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111" charset="0"/>
              <a:buNone/>
              <a:defRPr sz="1200">
                <a:solidFill>
                  <a:srgbClr val="000000"/>
                </a:solidFill>
                <a:latin typeface="Garamond" pitchFamily="-111" charset="0"/>
              </a:defRPr>
            </a:lvl1pPr>
          </a:lstStyle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3638"/>
            <a:ext cx="2894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-48" charset="0"/>
              <a:buNone/>
              <a:defRPr sz="1200">
                <a:solidFill>
                  <a:srgbClr val="000000"/>
                </a:solidFill>
                <a:latin typeface="Garamond" pitchFamily="-48" charset="0"/>
              </a:defRPr>
            </a:lvl1pPr>
          </a:lstStyle>
          <a:p>
            <a:pPr>
              <a:defRPr/>
            </a:pPr>
            <a:r>
              <a:rPr lang="en-US" smtClean="0"/>
              <a:t>M.Š.     EPS-HEP 2011, Grenoble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11" charset="0"/>
              <a:buNone/>
              <a:defRPr sz="1200">
                <a:solidFill>
                  <a:srgbClr val="000000"/>
                </a:solidFill>
                <a:latin typeface="Garamond" pitchFamily="-111" charset="0"/>
              </a:defRPr>
            </a:lvl1pPr>
          </a:lstStyle>
          <a:p>
            <a:pPr>
              <a:defRPr/>
            </a:pPr>
            <a:fld id="{5C952886-9A65-A744-AFF9-968D93445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Freeform 5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df"/><Relationship Id="rId5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3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wmf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12.xml"/><Relationship Id="rId6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9.pd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Relationship Id="rId9" Type="http://schemas.openxmlformats.org/officeDocument/2006/relationships/oleObject" Target="../embeddings/Microsoft_Equation3.bin"/><Relationship Id="rId3" Type="http://schemas.openxmlformats.org/officeDocument/2006/relationships/slideLayout" Target="../slideLayouts/slideLayout12.xml"/><Relationship Id="rId6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wmf"/><Relationship Id="rId5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b="1" dirty="0" smtClean="0">
                <a:latin typeface="Garamond" charset="0"/>
              </a:rPr>
              <a:t>July 21, 2011</a:t>
            </a:r>
            <a:endParaRPr lang="en-US" b="1" dirty="0">
              <a:latin typeface="Garamond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b="1" dirty="0" smtClean="0">
                <a:latin typeface="Garamond" charset="0"/>
              </a:rPr>
              <a:t>M.Š.     EPS-HEP 2011, Grenoble</a:t>
            </a:r>
            <a:endParaRPr lang="en-US" b="1" dirty="0">
              <a:latin typeface="Garamond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90B20F94-377B-5642-BB63-33CAD991C790}" type="slidenum">
              <a:rPr lang="en-US" b="1">
                <a:latin typeface="Garamond" charset="0"/>
              </a:rPr>
              <a:pPr>
                <a:buFont typeface="Times New Roman" charset="0"/>
                <a:buNone/>
              </a:pPr>
              <a:t>1</a:t>
            </a:fld>
            <a:endParaRPr lang="en-US" b="1" dirty="0">
              <a:latin typeface="Garamond" charset="0"/>
            </a:endParaRPr>
          </a:p>
        </p:txBody>
      </p:sp>
      <p:sp>
        <p:nvSpPr>
          <p:cNvPr id="30725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723900" algn="l"/>
                <a:tab pos="1447800" algn="l"/>
              </a:tabLst>
            </a:pPr>
            <a:fld id="{CB5A3D61-CBC9-B242-BEA8-343296C818EA}" type="slidenum">
              <a:rPr lang="en-US" sz="1200">
                <a:solidFill>
                  <a:srgbClr val="000000"/>
                </a:solidFill>
                <a:latin typeface="Garamond" charset="0"/>
              </a:rPr>
              <a:pPr algn="r">
                <a:tabLst>
                  <a:tab pos="723900" algn="l"/>
                  <a:tab pos="1447800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0726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1295400"/>
            <a:ext cx="7623175" cy="19812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FF0000"/>
                </a:solidFill>
              </a:rPr>
              <a:t>Three-dimensional </a:t>
            </a:r>
            <a:r>
              <a:rPr lang="en-US" sz="4400" b="1" dirty="0" err="1" smtClean="0">
                <a:solidFill>
                  <a:srgbClr val="FF0000"/>
                </a:solidFill>
              </a:rPr>
              <a:t>Kaon</a:t>
            </a:r>
            <a:r>
              <a:rPr lang="en-US" sz="4400" b="1" dirty="0" smtClean="0">
                <a:solidFill>
                  <a:srgbClr val="FF0000"/>
                </a:solidFill>
              </a:rPr>
              <a:t> Source Extraction from STAR Experiment at RHIC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4106862"/>
            <a:ext cx="6553200" cy="2065338"/>
          </a:xfrm>
        </p:spPr>
        <p:txBody>
          <a:bodyPr lIns="90000" tIns="46800" rIns="90000" bIns="46800"/>
          <a:lstStyle/>
          <a:p>
            <a:pPr marL="0" indent="0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3333FF"/>
                </a:solidFill>
              </a:rPr>
              <a:t>Michal </a:t>
            </a:r>
            <a:r>
              <a:rPr lang="en-US" sz="2800" dirty="0" err="1" smtClean="0">
                <a:solidFill>
                  <a:srgbClr val="3333FF"/>
                </a:solidFill>
              </a:rPr>
              <a:t>Šumbera</a:t>
            </a:r>
            <a:endParaRPr lang="en-US" sz="2800" dirty="0" smtClean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3333FF"/>
                </a:solidFill>
              </a:rPr>
              <a:t>NPI ASCR </a:t>
            </a:r>
            <a:r>
              <a:rPr lang="en-US" sz="2800" dirty="0" smtClean="0">
                <a:solidFill>
                  <a:srgbClr val="3333FF"/>
                </a:solidFill>
              </a:rPr>
              <a:t>Prague</a:t>
            </a:r>
          </a:p>
          <a:p>
            <a:pPr marL="0" indent="0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3333FF"/>
                </a:solidFill>
              </a:rPr>
              <a:t>(for the STAR Collaboration)</a:t>
            </a:r>
          </a:p>
          <a:p>
            <a:pPr marL="0" indent="0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8" name="Picture 7" descr="Logo_ujf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21438" t="15150" r="22630" b="1515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l="21438" t="15150" r="22630" b="15150"/>
              <a:stretch>
                <a:fillRect/>
              </a:stretch>
            </p:blipFill>
          </mc:Fallback>
        </mc:AlternateContent>
        <p:spPr>
          <a:xfrm>
            <a:off x="19984" y="1954"/>
            <a:ext cx="380385" cy="670797"/>
          </a:xfrm>
          <a:prstGeom prst="rect">
            <a:avLst/>
          </a:prstGeom>
        </p:spPr>
      </p:pic>
      <p:pic>
        <p:nvPicPr>
          <p:cNvPr id="9" name="Picture 12" descr="Star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914400" cy="6572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dirty="0" smtClean="0">
                <a:latin typeface="Garamond" charset="0"/>
              </a:rPr>
              <a:t>July 21, 2011</a:t>
            </a:r>
            <a:endParaRPr lang="en-US" dirty="0">
              <a:latin typeface="Garamond" charset="0"/>
            </a:endParaRP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D1B40DCD-0C5B-AD42-8892-309564727DB0}" type="slidenum">
              <a:rPr lang="en-US">
                <a:latin typeface="Garamond" charset="0"/>
              </a:rPr>
              <a:pPr>
                <a:buFont typeface="Times New Roman" charset="0"/>
                <a:buNone/>
              </a:pPr>
              <a:t>10</a:t>
            </a:fld>
            <a:endParaRPr lang="en-US">
              <a:latin typeface="Garamond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884"/>
            <a:ext cx="8228013" cy="865187"/>
          </a:xfrm>
        </p:spPr>
        <p:txBody>
          <a:bodyPr/>
          <a:lstStyle/>
          <a:p>
            <a:r>
              <a:rPr lang="en-US" b="1" dirty="0" smtClean="0">
                <a:solidFill>
                  <a:srgbClr val="00664D"/>
                </a:solidFill>
              </a:rPr>
              <a:t>Extracting 3D source function</a:t>
            </a:r>
            <a:endParaRPr lang="en-US" b="1" dirty="0">
              <a:solidFill>
                <a:srgbClr val="00664D"/>
              </a:solidFill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2"/>
            <a:ext cx="8228013" cy="452913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Fit to the 3D correlation function with a trial functional form for </a:t>
            </a:r>
            <a:r>
              <a:rPr lang="en-US" sz="2400" dirty="0" err="1" smtClean="0"/>
              <a:t>S(r</a:t>
            </a:r>
            <a:r>
              <a:rPr lang="en-US" sz="2400" dirty="0" smtClean="0"/>
              <a:t>)</a:t>
            </a:r>
            <a:r>
              <a:rPr lang="en-US" sz="2400" i="1" dirty="0" smtClean="0"/>
              <a:t>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Trial function: 4-parameter ellipsoid (3D Gaussian) </a:t>
            </a:r>
          </a:p>
          <a:p>
            <a:pPr>
              <a:buFont typeface="Arial"/>
              <a:buChar char="•"/>
            </a:pPr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Since the 3D correlation function has been decomposed into its independent moments, this is equivalent to a simultaneous fit of 6 independent moments with the trial functional form.</a:t>
            </a:r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36675" y="3152775"/>
          <a:ext cx="5978525" cy="1038225"/>
        </p:xfrm>
        <a:graphic>
          <a:graphicData uri="http://schemas.openxmlformats.org/presentationml/2006/ole">
            <p:oleObj spid="_x0000_s179202" name="Equation" r:id="rId4" imgW="2997200" imgH="520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/>
        </p:nvPicPr>
        <p:blipFill>
          <a:blip r:embed="rId2"/>
          <a:srcRect r="13852" b="1293"/>
          <a:stretch>
            <a:fillRect/>
          </a:stretch>
        </p:blipFill>
        <p:spPr>
          <a:xfrm>
            <a:off x="387680" y="1066800"/>
            <a:ext cx="5403520" cy="527706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26" y="181321"/>
            <a:ext cx="8839200" cy="13731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4D"/>
                </a:solidFill>
              </a:rPr>
              <a:t>Independent correlation moments </a:t>
            </a:r>
            <a:br>
              <a:rPr lang="en-US" b="1" dirty="0" smtClean="0">
                <a:solidFill>
                  <a:srgbClr val="00664D"/>
                </a:solidFill>
              </a:rPr>
            </a:br>
            <a:r>
              <a:rPr lang="en-US" b="1" dirty="0" smtClean="0">
                <a:solidFill>
                  <a:srgbClr val="00664D"/>
                </a:solidFill>
              </a:rPr>
              <a:t>												  R</a:t>
            </a:r>
            <a:r>
              <a:rPr lang="en-US" b="1" baseline="30000" dirty="0" smtClean="0">
                <a:solidFill>
                  <a:srgbClr val="00664D"/>
                </a:solidFill>
                <a:latin typeface="Mistral"/>
                <a:cs typeface="Mistral"/>
              </a:rPr>
              <a:t>l</a:t>
            </a:r>
            <a:r>
              <a:rPr lang="en-US" b="1" baseline="-25000" dirty="0" smtClean="0">
                <a:solidFill>
                  <a:srgbClr val="00664D"/>
                </a:solidFill>
              </a:rPr>
              <a:t>α1…</a:t>
            </a:r>
            <a:r>
              <a:rPr lang="en-US" b="1" baseline="-25000" dirty="0" err="1" smtClean="0">
                <a:solidFill>
                  <a:srgbClr val="00664D"/>
                </a:solidFill>
              </a:rPr>
              <a:t>α</a:t>
            </a:r>
            <a:r>
              <a:rPr lang="en-US" b="1" baseline="-25000" dirty="0" err="1" smtClean="0">
                <a:solidFill>
                  <a:srgbClr val="00664D"/>
                </a:solidFill>
                <a:latin typeface="Mistral"/>
                <a:cs typeface="Mistral"/>
              </a:rPr>
              <a:t>l</a:t>
            </a:r>
            <a:r>
              <a:rPr lang="en-US" sz="1000" b="1" baseline="-25000" dirty="0" smtClean="0">
                <a:solidFill>
                  <a:srgbClr val="00664D"/>
                </a:solidFill>
                <a:latin typeface="Mistral"/>
                <a:cs typeface="Mistral"/>
              </a:rPr>
              <a:t> </a:t>
            </a:r>
            <a:r>
              <a:rPr lang="en-US" b="1" dirty="0" smtClean="0">
                <a:solidFill>
                  <a:srgbClr val="00664D"/>
                </a:solidFill>
              </a:rPr>
              <a:t>, 0≤</a:t>
            </a:r>
            <a:r>
              <a:rPr lang="en-US" b="1" dirty="0" smtClean="0">
                <a:solidFill>
                  <a:srgbClr val="00664D"/>
                </a:solidFill>
                <a:latin typeface="Mistral"/>
                <a:cs typeface="Mistral"/>
              </a:rPr>
              <a:t>l</a:t>
            </a:r>
            <a:r>
              <a:rPr lang="en-US" b="1" dirty="0" smtClean="0">
                <a:solidFill>
                  <a:srgbClr val="00664D"/>
                </a:solidFill>
              </a:rPr>
              <a:t>≤4</a:t>
            </a:r>
            <a:endParaRPr lang="en-US" b="1" dirty="0">
              <a:solidFill>
                <a:srgbClr val="00664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July 21,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D6D8-F6DB-4E6B-B080-07681AD97C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80000">
            <a:off x="2049347" y="2813598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noFill/>
              </a:rPr>
              <a:t>STAR preliminary</a:t>
            </a:r>
            <a:endParaRPr lang="cs-CZ" sz="3600" b="1" dirty="0"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438400"/>
            <a:ext cx="25528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</a:rPr>
              <a:t>Extracted  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3D Gaussian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fit parameters:</a:t>
            </a:r>
          </a:p>
          <a:p>
            <a:endParaRPr lang="cs-CZ" sz="800" dirty="0" smtClean="0">
              <a:solidFill>
                <a:srgbClr val="0000FF"/>
              </a:solidFill>
            </a:endParaRPr>
          </a:p>
          <a:p>
            <a:r>
              <a:rPr lang="cs-CZ" sz="2400" dirty="0" smtClean="0">
                <a:solidFill>
                  <a:srgbClr val="0000FF"/>
                </a:solidFill>
              </a:rPr>
              <a:t>λ = 0.48 ± 0.01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r</a:t>
            </a:r>
            <a:r>
              <a:rPr lang="cs-CZ" sz="2400" baseline="-25000" dirty="0" smtClean="0">
                <a:solidFill>
                  <a:srgbClr val="0000FF"/>
                </a:solidFill>
              </a:rPr>
              <a:t>x </a:t>
            </a:r>
            <a:r>
              <a:rPr lang="cs-CZ" sz="2400" dirty="0" smtClean="0">
                <a:solidFill>
                  <a:srgbClr val="0000FF"/>
                </a:solidFill>
              </a:rPr>
              <a:t>= (4.8 ± 0.1) fm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r</a:t>
            </a:r>
            <a:r>
              <a:rPr lang="cs-CZ" sz="2400" baseline="-25000" dirty="0" smtClean="0">
                <a:solidFill>
                  <a:srgbClr val="0000FF"/>
                </a:solidFill>
              </a:rPr>
              <a:t>y </a:t>
            </a:r>
            <a:r>
              <a:rPr lang="cs-CZ" sz="2400" dirty="0" smtClean="0">
                <a:solidFill>
                  <a:srgbClr val="0000FF"/>
                </a:solidFill>
              </a:rPr>
              <a:t>= (4.3 ± 0.1) fm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r</a:t>
            </a:r>
            <a:r>
              <a:rPr lang="cs-CZ" sz="2400" baseline="-25000" dirty="0" smtClean="0">
                <a:solidFill>
                  <a:srgbClr val="0000FF"/>
                </a:solidFill>
              </a:rPr>
              <a:t>z </a:t>
            </a:r>
            <a:r>
              <a:rPr lang="cs-CZ" sz="2400" dirty="0" smtClean="0">
                <a:solidFill>
                  <a:srgbClr val="0000FF"/>
                </a:solidFill>
              </a:rPr>
              <a:t>= (4.7 ± 0.1) 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941387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4D"/>
                </a:solidFill>
              </a:rPr>
              <a:t>Kaon</a:t>
            </a:r>
            <a:r>
              <a:rPr lang="en-US" b="1" dirty="0" smtClean="0">
                <a:solidFill>
                  <a:srgbClr val="00664D"/>
                </a:solidFill>
              </a:rPr>
              <a:t> correlation function profiles</a:t>
            </a:r>
            <a:endParaRPr lang="en-US" b="1" baseline="-25000" dirty="0">
              <a:solidFill>
                <a:srgbClr val="0066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July 21, 2011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0DD6D8-F6DB-4E6B-B080-07681AD97C0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96670"/>
            <a:ext cx="4572000" cy="5027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1752600"/>
            <a:ext cx="2971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C(q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cs-CZ" sz="2800" b="1" dirty="0" smtClean="0">
                <a:solidFill>
                  <a:srgbClr val="0000FF"/>
                </a:solidFill>
                <a:sym typeface="Symbol"/>
              </a:rPr>
              <a:t> </a:t>
            </a:r>
            <a:r>
              <a:rPr lang="en-US" sz="2800" b="1" dirty="0" smtClean="0">
                <a:solidFill>
                  <a:srgbClr val="0000FF"/>
                </a:solidFill>
              </a:rPr>
              <a:t>C(q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x</a:t>
            </a:r>
            <a:r>
              <a:rPr lang="en-US" sz="2800" b="1" dirty="0" smtClean="0">
                <a:solidFill>
                  <a:srgbClr val="0000FF"/>
                </a:solidFill>
              </a:rPr>
              <a:t>,0,0)</a:t>
            </a: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1400" b="1" dirty="0" smtClean="0">
              <a:solidFill>
                <a:srgbClr val="0000FF"/>
              </a:solidFill>
            </a:endParaRP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C(q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cs-CZ" sz="2800" b="1" dirty="0" smtClean="0">
                <a:solidFill>
                  <a:srgbClr val="0000FF"/>
                </a:solidFill>
                <a:sym typeface="Symbol"/>
              </a:rPr>
              <a:t> </a:t>
            </a:r>
            <a:r>
              <a:rPr lang="en-US" sz="2800" b="1" dirty="0" smtClean="0">
                <a:solidFill>
                  <a:srgbClr val="0000FF"/>
                </a:solidFill>
              </a:rPr>
              <a:t>C(0,q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y</a:t>
            </a:r>
            <a:r>
              <a:rPr lang="en-US" sz="2800" b="1" dirty="0" smtClean="0">
                <a:solidFill>
                  <a:srgbClr val="0000FF"/>
                </a:solidFill>
              </a:rPr>
              <a:t>,0)</a:t>
            </a: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C(q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cs-CZ" sz="2800" b="1" dirty="0" smtClean="0">
                <a:solidFill>
                  <a:srgbClr val="0000FF"/>
                </a:solidFill>
                <a:sym typeface="Symbol"/>
              </a:rPr>
              <a:t> </a:t>
            </a:r>
            <a:r>
              <a:rPr lang="en-US" sz="2800" b="1" dirty="0" smtClean="0">
                <a:solidFill>
                  <a:srgbClr val="0000FF"/>
                </a:solidFill>
              </a:rPr>
              <a:t>C(0,0,q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z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359306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STAR preliminary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tar_kaon_phnx_pion_src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955" t="15991" r="14292" b="14308"/>
              <a:stretch>
                <a:fillRect/>
              </a:stretch>
            </p:blipFill>
          </mc:Choice>
          <mc:Fallback>
            <p:blipFill>
              <a:blip r:embed="rId3"/>
              <a:srcRect l="5955" t="15991" r="14292" b="14308"/>
              <a:stretch>
                <a:fillRect/>
              </a:stretch>
            </p:blipFill>
          </mc:Fallback>
        </mc:AlternateContent>
        <p:spPr>
          <a:xfrm>
            <a:off x="4893556" y="1314644"/>
            <a:ext cx="4098044" cy="424844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086" y="1063471"/>
            <a:ext cx="4415114" cy="4651529"/>
            <a:chOff x="233086" y="952888"/>
            <a:chExt cx="4415114" cy="4651529"/>
          </a:xfrm>
        </p:grpSpPr>
        <p:pic>
          <p:nvPicPr>
            <p:cNvPr id="15" name="Picture 14" descr="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1134" t="13340" r="2268" b="13340"/>
                <a:stretch>
                  <a:fillRect/>
                </a:stretch>
              </p:blipFill>
            </mc:Choice>
            <mc:Fallback>
              <p:blipFill>
                <a:blip r:embed="rId5"/>
                <a:srcRect l="1134" t="13340" r="2268" b="13340"/>
                <a:stretch>
                  <a:fillRect/>
                </a:stretch>
              </p:blipFill>
            </mc:Fallback>
          </mc:AlternateContent>
          <p:spPr>
            <a:xfrm>
              <a:off x="233086" y="1046780"/>
              <a:ext cx="4415114" cy="45576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30774" y="952888"/>
              <a:ext cx="3112626" cy="276999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FFFF00"/>
                  </a:solidFill>
                </a:rPr>
                <a:t>P. Chung, STAR, arXiv:1012.5674 [</a:t>
              </a:r>
              <a:r>
                <a:rPr lang="en-US" sz="1200" i="1" dirty="0" err="1" smtClean="0">
                  <a:solidFill>
                    <a:srgbClr val="FFFF00"/>
                  </a:solidFill>
                </a:rPr>
                <a:t>nucl</a:t>
              </a:r>
              <a:r>
                <a:rPr lang="en-US" sz="1200" i="1" dirty="0" smtClean="0">
                  <a:solidFill>
                    <a:srgbClr val="FFFF00"/>
                  </a:solidFill>
                </a:rPr>
                <a:t>-ex] </a:t>
              </a:r>
              <a:endParaRPr lang="cs-CZ" sz="1200" i="1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500000">
              <a:off x="1506563" y="4375994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r>
                <a:rPr lang="cs-CZ" b="1" dirty="0" smtClean="0">
                  <a:ln w="15875">
                    <a:solidFill>
                      <a:schemeClr val="tx1"/>
                    </a:solidFill>
                  </a:ln>
                  <a:noFill/>
                  <a:effectLst/>
                </a:rPr>
                <a:t>STAR preliminary</a:t>
              </a:r>
              <a:endParaRPr lang="cs-CZ" b="1" dirty="0">
                <a:ln w="15875">
                  <a:solidFill>
                    <a:schemeClr val="tx1"/>
                  </a:solidFill>
                </a:ln>
                <a:noFill/>
                <a:effectLst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FB4F437-0CA3-334A-88B0-E974496F60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458787" y="152401"/>
            <a:ext cx="8228013" cy="761999"/>
          </a:xfrm>
        </p:spPr>
        <p:txBody>
          <a:bodyPr/>
          <a:lstStyle/>
          <a:p>
            <a:r>
              <a:rPr lang="cs-CZ" b="1" dirty="0" smtClean="0">
                <a:solidFill>
                  <a:srgbClr val="00664D"/>
                </a:solidFill>
              </a:rPr>
              <a:t>Kaon vs. pion 3D source shape</a:t>
            </a:r>
            <a:endParaRPr lang="cs-CZ" b="1" dirty="0">
              <a:solidFill>
                <a:srgbClr val="00664D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62810" y="3845253"/>
            <a:ext cx="3400190" cy="2555547"/>
            <a:chOff x="5362810" y="3845253"/>
            <a:chExt cx="3400190" cy="2555547"/>
          </a:xfrm>
        </p:grpSpPr>
        <p:sp>
          <p:nvSpPr>
            <p:cNvPr id="13" name="TextBox 12"/>
            <p:cNvSpPr txBox="1"/>
            <p:nvPr/>
          </p:nvSpPr>
          <p:spPr>
            <a:xfrm rot="1500000">
              <a:off x="5388278" y="3845253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r>
                <a:rPr lang="cs-CZ" b="1" dirty="0" smtClean="0">
                  <a:ln w="15875">
                    <a:solidFill>
                      <a:schemeClr val="tx1"/>
                    </a:solidFill>
                  </a:ln>
                  <a:noFill/>
                  <a:effectLst/>
                </a:rPr>
                <a:t>STAR preliminary</a:t>
              </a:r>
              <a:endParaRPr lang="cs-CZ" b="1" dirty="0">
                <a:ln w="15875">
                  <a:solidFill>
                    <a:schemeClr val="tx1"/>
                  </a:solidFill>
                </a:ln>
                <a:noFill/>
                <a:effectLst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2810" y="5569803"/>
              <a:ext cx="34001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0000FF"/>
                  </a:solidFill>
                </a:rPr>
                <a:t>Pion and kaon 3D source shapes </a:t>
              </a:r>
            </a:p>
            <a:p>
              <a:r>
                <a:rPr lang="cs-CZ" sz="1600" b="1" dirty="0" smtClean="0">
                  <a:solidFill>
                    <a:srgbClr val="0000FF"/>
                  </a:solidFill>
                </a:rPr>
                <a:t>are very different: Is this due to </a:t>
              </a:r>
            </a:p>
            <a:p>
              <a:r>
                <a:rPr lang="cs-CZ" sz="1600" b="1" dirty="0" smtClean="0">
                  <a:solidFill>
                    <a:srgbClr val="0000FF"/>
                  </a:solidFill>
                </a:rPr>
                <a:t>the different dynamics? </a:t>
              </a:r>
              <a:endParaRPr lang="cs-CZ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Text Placeholder 10"/>
          <p:cNvSpPr txBox="1">
            <a:spLocks/>
          </p:cNvSpPr>
          <p:nvPr/>
        </p:nvSpPr>
        <p:spPr bwMode="auto">
          <a:xfrm>
            <a:off x="3728019" y="2103360"/>
            <a:ext cx="1304007" cy="258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3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PRL 98:13230</a:t>
            </a:r>
            <a:endParaRPr kumimoji="0" lang="en-US" sz="13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741" y="5739824"/>
            <a:ext cx="4131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0090"/>
                </a:solidFill>
              </a:rPr>
              <a:t>Very good agreement on 3D pion source </a:t>
            </a:r>
          </a:p>
          <a:p>
            <a:r>
              <a:rPr lang="cs-CZ" sz="1600" b="1" dirty="0" smtClean="0">
                <a:solidFill>
                  <a:srgbClr val="000090"/>
                </a:solidFill>
              </a:rPr>
              <a:t>shape between PHENIX and STAR</a:t>
            </a:r>
            <a:endParaRPr lang="cs-CZ" sz="1600" b="1" dirty="0">
              <a:solidFill>
                <a:srgbClr val="000090"/>
              </a:solidFill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8071419" y="2829022"/>
            <a:ext cx="1148781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9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PRL 98:13230</a:t>
            </a:r>
            <a:endParaRPr kumimoji="0" lang="en-US" sz="9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1373187"/>
          </a:xfrm>
        </p:spPr>
        <p:txBody>
          <a:bodyPr/>
          <a:lstStyle/>
          <a:p>
            <a:r>
              <a:rPr lang="cs-CZ" b="1" dirty="0" smtClean="0">
                <a:solidFill>
                  <a:srgbClr val="00664D"/>
                </a:solidFill>
              </a:rPr>
              <a:t>Comparison to thermal BW model </a:t>
            </a:r>
            <a:endParaRPr lang="cs-CZ" b="1" dirty="0">
              <a:solidFill>
                <a:srgbClr val="00664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July 21, 2011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FB4F437-0CA3-334A-88B0-E974496F60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82" y="1203480"/>
            <a:ext cx="4563618" cy="51559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092397"/>
            <a:ext cx="4191000" cy="52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Therminator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A. </a:t>
            </a:r>
            <a:r>
              <a:rPr lang="en-US" sz="1600" dirty="0" err="1" smtClean="0">
                <a:solidFill>
                  <a:schemeClr val="tx1"/>
                </a:solidFill>
              </a:rPr>
              <a:t>Kisiel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et al.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</a:rPr>
              <a:t>Phys. Rev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C 73:064902 2006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rgbClr val="000000"/>
                </a:solidFill>
              </a:rPr>
              <a:t>basic ingredients:  </a:t>
            </a:r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Longitudinal boost invariance. </a:t>
            </a:r>
            <a:endParaRPr lang="en-US" sz="5400" dirty="0" smtClean="0">
              <a:solidFill>
                <a:srgbClr val="000000"/>
              </a:solidFill>
            </a:endParaRPr>
          </a:p>
          <a:p>
            <a:pPr marL="342900" indent="-342900"/>
            <a:endParaRPr lang="en-US" sz="8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Blast-wave expansion with transverse velocity profile semi-linear in transverse radius </a:t>
            </a:r>
            <a:r>
              <a:rPr lang="en-US" sz="1600" b="1" dirty="0" err="1" smtClean="0">
                <a:solidFill>
                  <a:schemeClr val="accent6"/>
                </a:solidFill>
              </a:rPr>
              <a:t>ρ</a:t>
            </a:r>
            <a:r>
              <a:rPr lang="en-US" sz="1600" dirty="0" smtClean="0">
                <a:solidFill>
                  <a:srgbClr val="000000"/>
                </a:solidFill>
              </a:rPr>
              <a:t>:  </a:t>
            </a:r>
            <a:r>
              <a:rPr lang="en-US" sz="1600" b="1" i="1" dirty="0" err="1" smtClean="0">
                <a:solidFill>
                  <a:srgbClr val="2D2DB9"/>
                </a:solidFill>
              </a:rPr>
              <a:t>v</a:t>
            </a:r>
            <a:r>
              <a:rPr lang="en-US" sz="1600" b="1" i="1" baseline="-25000" dirty="0" err="1" smtClean="0">
                <a:solidFill>
                  <a:srgbClr val="2D2DB9"/>
                </a:solidFill>
              </a:rPr>
              <a:t>r</a:t>
            </a:r>
            <a:r>
              <a:rPr lang="en-US" sz="1600" b="1" i="1" dirty="0" err="1" smtClean="0">
                <a:solidFill>
                  <a:srgbClr val="2D2DB9"/>
                </a:solidFill>
              </a:rPr>
              <a:t>(</a:t>
            </a:r>
            <a:r>
              <a:rPr lang="en-US" sz="1600" b="1" dirty="0" err="1" smtClean="0">
                <a:solidFill>
                  <a:srgbClr val="2D2DB9"/>
                </a:solidFill>
              </a:rPr>
              <a:t>ρ</a:t>
            </a:r>
            <a:r>
              <a:rPr lang="en-US" sz="1600" b="1" i="1" dirty="0" smtClean="0">
                <a:solidFill>
                  <a:srgbClr val="2D2DB9"/>
                </a:solidFill>
              </a:rPr>
              <a:t>)=(</a:t>
            </a:r>
            <a:r>
              <a:rPr lang="en-US" sz="1600" b="1" dirty="0" err="1" smtClean="0">
                <a:solidFill>
                  <a:srgbClr val="2D2DB9"/>
                </a:solidFill>
              </a:rPr>
              <a:t>ρ</a:t>
            </a:r>
            <a:r>
              <a:rPr lang="en-US" sz="1600" b="1" i="1" dirty="0" err="1" smtClean="0">
                <a:solidFill>
                  <a:srgbClr val="2D2DB9"/>
                </a:solidFill>
              </a:rPr>
              <a:t>/</a:t>
            </a:r>
            <a:r>
              <a:rPr lang="en-US" sz="1600" b="1" dirty="0" err="1" smtClean="0">
                <a:solidFill>
                  <a:srgbClr val="2D2DB9"/>
                </a:solidFill>
              </a:rPr>
              <a:t>ρ</a:t>
            </a:r>
            <a:r>
              <a:rPr lang="en-US" sz="1600" b="1" i="1" baseline="-25000" dirty="0" err="1" smtClean="0">
                <a:solidFill>
                  <a:srgbClr val="2D2DB9"/>
                </a:solidFill>
              </a:rPr>
              <a:t>max</a:t>
            </a:r>
            <a:r>
              <a:rPr lang="en-US" sz="1600" b="1" i="1" dirty="0" err="1" smtClean="0">
                <a:solidFill>
                  <a:srgbClr val="2D2DB9"/>
                </a:solidFill>
              </a:rPr>
              <a:t>)/(</a:t>
            </a:r>
            <a:r>
              <a:rPr lang="en-US" sz="1600" b="1" dirty="0" err="1" smtClean="0">
                <a:solidFill>
                  <a:srgbClr val="2D2DB9"/>
                </a:solidFill>
              </a:rPr>
              <a:t>ρ</a:t>
            </a:r>
            <a:r>
              <a:rPr lang="en-US" sz="1600" b="1" i="1" dirty="0" err="1" smtClean="0">
                <a:solidFill>
                  <a:srgbClr val="2D2DB9"/>
                </a:solidFill>
              </a:rPr>
              <a:t>/</a:t>
            </a:r>
            <a:r>
              <a:rPr lang="en-US" sz="1600" b="1" dirty="0" err="1" smtClean="0">
                <a:solidFill>
                  <a:srgbClr val="2D2DB9"/>
                </a:solidFill>
              </a:rPr>
              <a:t>ρ</a:t>
            </a:r>
            <a:r>
              <a:rPr lang="en-US" sz="1600" b="1" i="1" baseline="-25000" dirty="0" err="1" smtClean="0">
                <a:solidFill>
                  <a:srgbClr val="2D2DB9"/>
                </a:solidFill>
              </a:rPr>
              <a:t>max</a:t>
            </a:r>
            <a:r>
              <a:rPr lang="en-US" sz="1600" b="1" i="1" dirty="0" err="1" smtClean="0">
                <a:solidFill>
                  <a:srgbClr val="2D2DB9"/>
                </a:solidFill>
              </a:rPr>
              <a:t>+v</a:t>
            </a:r>
            <a:r>
              <a:rPr lang="en-US" sz="1600" b="1" i="1" baseline="-25000" dirty="0" err="1" smtClean="0">
                <a:solidFill>
                  <a:srgbClr val="2D2DB9"/>
                </a:solidFill>
              </a:rPr>
              <a:t>t</a:t>
            </a:r>
            <a:r>
              <a:rPr lang="en-US" sz="1600" b="1" i="1" dirty="0" smtClean="0">
                <a:solidFill>
                  <a:srgbClr val="2D2DB9"/>
                </a:solidFill>
              </a:rPr>
              <a:t>)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r>
              <a:rPr lang="en-US" sz="1600" i="1" dirty="0" smtClean="0">
                <a:solidFill>
                  <a:srgbClr val="000000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</a:rPr>
              <a:t>Value of </a:t>
            </a:r>
            <a:r>
              <a:rPr lang="en-US" sz="1600" b="1" i="1" dirty="0" err="1" smtClean="0">
                <a:solidFill>
                  <a:srgbClr val="2D2DB9"/>
                </a:solidFill>
              </a:rPr>
              <a:t>v</a:t>
            </a:r>
            <a:r>
              <a:rPr lang="en-US" sz="1600" b="1" i="1" baseline="-25000" dirty="0" err="1" smtClean="0">
                <a:solidFill>
                  <a:srgbClr val="2D2DB9"/>
                </a:solidFill>
              </a:rPr>
              <a:t>t</a:t>
            </a:r>
            <a:r>
              <a:rPr lang="en-US" sz="1600" b="1" i="1" dirty="0" smtClean="0">
                <a:solidFill>
                  <a:srgbClr val="2D2DB9"/>
                </a:solidFill>
              </a:rPr>
              <a:t> =0.445 </a:t>
            </a:r>
            <a:r>
              <a:rPr lang="en-US" sz="1600" dirty="0" smtClean="0">
                <a:solidFill>
                  <a:srgbClr val="000000"/>
                </a:solidFill>
              </a:rPr>
              <a:t>comes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from the BW fits to particle spectra from </a:t>
            </a:r>
            <a:r>
              <a:rPr lang="en-US" sz="1600" dirty="0" err="1" smtClean="0">
                <a:solidFill>
                  <a:srgbClr val="000000"/>
                </a:solidFill>
              </a:rPr>
              <a:t>Au+Au</a:t>
            </a:r>
            <a:r>
              <a:rPr lang="en-US" sz="1600" dirty="0" smtClean="0">
                <a:solidFill>
                  <a:srgbClr val="000000"/>
                </a:solidFill>
              </a:rPr>
              <a:t> @   200GeV: STAR, PRC 79:034909, 2009.</a:t>
            </a:r>
            <a:endParaRPr lang="en-US" sz="800" dirty="0" smtClean="0">
              <a:solidFill>
                <a:srgbClr val="000000"/>
              </a:solidFill>
            </a:endParaRPr>
          </a:p>
          <a:p>
            <a:pPr marL="342900" indent="-342900"/>
            <a:endParaRPr lang="en-US" sz="80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Thermal emission takes place at proper time </a:t>
            </a:r>
            <a:r>
              <a:rPr lang="en-US" sz="1600" b="1" i="1" dirty="0" err="1" smtClean="0">
                <a:solidFill>
                  <a:srgbClr val="2D2DB9"/>
                </a:solidFill>
                <a:latin typeface="Symbol" charset="2"/>
                <a:cs typeface="Symbol" charset="2"/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, from a cylinder of infinite longitudinal size and finite transverse dimension </a:t>
            </a:r>
            <a:r>
              <a:rPr lang="en-US" sz="1600" b="1" i="1" dirty="0" err="1" smtClean="0">
                <a:solidFill>
                  <a:srgbClr val="2D2DB9"/>
                </a:solidFill>
              </a:rPr>
              <a:t>ρ</a:t>
            </a:r>
            <a:r>
              <a:rPr lang="en-US" sz="1600" b="1" i="1" baseline="-25000" dirty="0" err="1" smtClean="0">
                <a:solidFill>
                  <a:srgbClr val="2D2DB9"/>
                </a:solidFill>
              </a:rPr>
              <a:t>max</a:t>
            </a:r>
            <a:r>
              <a:rPr lang="en-US" sz="1600" i="1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/>
            <a:endParaRPr lang="en-US" sz="1600" i="1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Freeze-out occurs at </a:t>
            </a:r>
            <a:r>
              <a:rPr lang="en-US" sz="1600" b="1" i="1" dirty="0" err="1" smtClean="0">
                <a:solidFill>
                  <a:srgbClr val="2D2DB9"/>
                </a:solidFill>
                <a:latin typeface="Symbol" charset="2"/>
                <a:cs typeface="Symbol" charset="2"/>
              </a:rPr>
              <a:t>t</a:t>
            </a:r>
            <a:r>
              <a:rPr lang="en-US" sz="1600" b="1" i="1" dirty="0" smtClean="0">
                <a:solidFill>
                  <a:srgbClr val="2D2DB9"/>
                </a:solidFill>
              </a:rPr>
              <a:t> = </a:t>
            </a:r>
            <a:r>
              <a:rPr lang="en-US" sz="1600" b="1" i="1" dirty="0" smtClean="0">
                <a:solidFill>
                  <a:srgbClr val="2D2DB9"/>
                </a:solidFill>
                <a:latin typeface="Symbol" charset="2"/>
                <a:cs typeface="Symbol" charset="2"/>
              </a:rPr>
              <a:t>t</a:t>
            </a:r>
            <a:r>
              <a:rPr lang="en-US" sz="1600" b="1" i="1" baseline="-25000" dirty="0" smtClean="0">
                <a:solidFill>
                  <a:srgbClr val="2D2DB9"/>
                </a:solidFill>
              </a:rPr>
              <a:t>0</a:t>
            </a:r>
            <a:r>
              <a:rPr lang="en-US" sz="1600" b="1" i="1" dirty="0" smtClean="0">
                <a:solidFill>
                  <a:srgbClr val="2D2DB9"/>
                </a:solidFill>
              </a:rPr>
              <a:t> +</a:t>
            </a:r>
            <a:r>
              <a:rPr lang="en-US" sz="1600" b="1" i="1" dirty="0" err="1" smtClean="0">
                <a:solidFill>
                  <a:srgbClr val="2D2DB9"/>
                </a:solidFill>
              </a:rPr>
              <a:t>aρ</a:t>
            </a:r>
            <a:r>
              <a:rPr lang="en-US" sz="1600" i="1" dirty="0" smtClean="0">
                <a:solidFill>
                  <a:srgbClr val="000000"/>
                </a:solidFill>
              </a:rPr>
              <a:t>.            </a:t>
            </a:r>
            <a:r>
              <a:rPr lang="en-US" sz="1600" dirty="0" smtClean="0">
                <a:solidFill>
                  <a:srgbClr val="000000"/>
                </a:solidFill>
              </a:rPr>
              <a:t>Particles which are emitted at </a:t>
            </a:r>
            <a:r>
              <a:rPr lang="en-US" sz="1600" b="1" i="1" dirty="0" smtClean="0">
                <a:solidFill>
                  <a:srgbClr val="2D2DB9"/>
                </a:solidFill>
              </a:rPr>
              <a:t>(</a:t>
            </a:r>
            <a:r>
              <a:rPr lang="en-US" sz="1600" b="1" i="1" dirty="0" err="1" smtClean="0">
                <a:solidFill>
                  <a:srgbClr val="2D2DB9"/>
                </a:solidFill>
              </a:rPr>
              <a:t>z</a:t>
            </a:r>
            <a:r>
              <a:rPr lang="en-US" sz="1600" b="1" i="1" dirty="0" smtClean="0">
                <a:solidFill>
                  <a:srgbClr val="2D2DB9"/>
                </a:solidFill>
              </a:rPr>
              <a:t>, </a:t>
            </a:r>
            <a:r>
              <a:rPr lang="en-US" sz="1600" b="1" i="1" dirty="0" err="1" smtClean="0">
                <a:solidFill>
                  <a:srgbClr val="2D2DB9"/>
                </a:solidFill>
              </a:rPr>
              <a:t>ρ</a:t>
            </a:r>
            <a:r>
              <a:rPr lang="en-US" sz="1600" b="1" i="1" dirty="0" smtClean="0">
                <a:solidFill>
                  <a:srgbClr val="2D2DB9"/>
                </a:solidFill>
              </a:rPr>
              <a:t>) </a:t>
            </a:r>
            <a:r>
              <a:rPr lang="en-US" sz="1600" dirty="0" smtClean="0">
                <a:solidFill>
                  <a:srgbClr val="000000"/>
                </a:solidFill>
              </a:rPr>
              <a:t>have LAB emission time </a:t>
            </a:r>
            <a:r>
              <a:rPr lang="en-US" sz="1600" b="1" dirty="0" smtClean="0">
                <a:solidFill>
                  <a:srgbClr val="2D2DB9"/>
                </a:solidFill>
              </a:rPr>
              <a:t>t</a:t>
            </a:r>
            <a:r>
              <a:rPr lang="en-US" sz="1600" b="1" baseline="30000" dirty="0" smtClean="0">
                <a:solidFill>
                  <a:srgbClr val="2D2DB9"/>
                </a:solidFill>
              </a:rPr>
              <a:t>2</a:t>
            </a:r>
            <a:r>
              <a:rPr lang="en-US" sz="1600" b="1" dirty="0" smtClean="0">
                <a:solidFill>
                  <a:srgbClr val="2D2DB9"/>
                </a:solidFill>
              </a:rPr>
              <a:t> = (</a:t>
            </a:r>
            <a:r>
              <a:rPr lang="en-US" sz="1600" b="1" dirty="0" smtClean="0">
                <a:solidFill>
                  <a:srgbClr val="2D2DB9"/>
                </a:solidFill>
                <a:latin typeface="Symbol" charset="2"/>
                <a:cs typeface="Symbol" charset="2"/>
              </a:rPr>
              <a:t>t</a:t>
            </a:r>
            <a:r>
              <a:rPr lang="en-US" sz="1600" b="1" baseline="-25000" dirty="0" smtClean="0">
                <a:solidFill>
                  <a:srgbClr val="2D2DB9"/>
                </a:solidFill>
              </a:rPr>
              <a:t>0</a:t>
            </a:r>
            <a:r>
              <a:rPr lang="en-US" sz="1600" b="1" dirty="0" smtClean="0">
                <a:solidFill>
                  <a:srgbClr val="2D2DB9"/>
                </a:solidFill>
              </a:rPr>
              <a:t> +aρ)</a:t>
            </a:r>
            <a:r>
              <a:rPr lang="en-US" sz="1600" b="1" baseline="30000" dirty="0" smtClean="0">
                <a:solidFill>
                  <a:srgbClr val="2D2DB9"/>
                </a:solidFill>
              </a:rPr>
              <a:t>2</a:t>
            </a:r>
            <a:r>
              <a:rPr lang="en-US" sz="1600" b="1" dirty="0" smtClean="0">
                <a:solidFill>
                  <a:srgbClr val="2D2DB9"/>
                </a:solidFill>
              </a:rPr>
              <a:t>+z</a:t>
            </a:r>
            <a:r>
              <a:rPr lang="en-US" sz="1600" b="1" baseline="30000" dirty="0" smtClean="0">
                <a:solidFill>
                  <a:srgbClr val="2D2DB9"/>
                </a:solidFill>
              </a:rPr>
              <a:t>2</a:t>
            </a:r>
            <a:r>
              <a:rPr lang="en-US" sz="1600" b="1" dirty="0" smtClean="0">
                <a:solidFill>
                  <a:srgbClr val="2D2DB9"/>
                </a:solidFill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</a:rPr>
              <a:t>.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Emission duration is included  via </a:t>
            </a:r>
            <a:r>
              <a:rPr lang="en-US" sz="1600" b="1" dirty="0" err="1" smtClean="0">
                <a:solidFill>
                  <a:srgbClr val="2D2DB9"/>
                </a:solidFill>
              </a:rPr>
              <a:t>Δ</a:t>
            </a:r>
            <a:r>
              <a:rPr lang="en-US" sz="1600" b="1" dirty="0" err="1" smtClean="0">
                <a:solidFill>
                  <a:srgbClr val="2D2DB9"/>
                </a:solidFill>
                <a:latin typeface="Symbol" charset="2"/>
                <a:cs typeface="Symbol" charset="2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.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500000">
            <a:off x="5007278" y="492941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cs-CZ" b="1" dirty="0" smtClean="0">
                <a:ln w="15875">
                  <a:solidFill>
                    <a:schemeClr val="tx1"/>
                  </a:solidFill>
                </a:ln>
                <a:noFill/>
                <a:effectLst/>
              </a:rPr>
              <a:t>STAR preliminary</a:t>
            </a:r>
            <a:endParaRPr lang="cs-CZ" b="1" dirty="0">
              <a:ln w="15875">
                <a:solidFill>
                  <a:schemeClr val="tx1"/>
                </a:solidFill>
              </a:ln>
              <a:noFill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3731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4168" y="1295400"/>
            <a:ext cx="8919832" cy="5296778"/>
          </a:xfrm>
        </p:spPr>
        <p:txBody>
          <a:bodyPr>
            <a:noAutofit/>
          </a:bodyPr>
          <a:lstStyle/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First model-independent extraction of </a:t>
            </a:r>
            <a:r>
              <a:rPr lang="en-US" sz="2400" dirty="0" err="1" smtClean="0">
                <a:solidFill>
                  <a:schemeClr val="tx1"/>
                </a:solidFill>
              </a:rPr>
              <a:t>kaon</a:t>
            </a:r>
            <a:r>
              <a:rPr lang="en-US" sz="2400" dirty="0" smtClean="0">
                <a:solidFill>
                  <a:schemeClr val="tx1"/>
                </a:solidFill>
              </a:rPr>
              <a:t> 3D source shape.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Source function of mid-rapidity, low-momentum </a:t>
            </a:r>
            <a:r>
              <a:rPr lang="en-US" sz="2400" dirty="0" err="1" smtClean="0">
                <a:solidFill>
                  <a:schemeClr val="tx1"/>
                </a:solidFill>
              </a:rPr>
              <a:t>kaons</a:t>
            </a:r>
            <a:r>
              <a:rPr lang="en-US" sz="2400" dirty="0" smtClean="0">
                <a:solidFill>
                  <a:schemeClr val="tx1"/>
                </a:solidFill>
              </a:rPr>
              <a:t> from 20% most central </a:t>
            </a:r>
            <a:r>
              <a:rPr lang="en-US" sz="2400" dirty="0" err="1" smtClean="0">
                <a:solidFill>
                  <a:schemeClr val="tx1"/>
                </a:solidFill>
              </a:rPr>
              <a:t>Au+Au</a:t>
            </a:r>
            <a:r>
              <a:rPr lang="en-US" sz="2400" dirty="0" smtClean="0">
                <a:solidFill>
                  <a:schemeClr val="tx1"/>
                </a:solidFill>
              </a:rPr>
              <a:t> collisions  at √</a:t>
            </a:r>
            <a:r>
              <a:rPr lang="en-US" sz="2400" dirty="0" err="1" smtClean="0">
                <a:solidFill>
                  <a:schemeClr val="tx1"/>
                </a:solidFill>
              </a:rPr>
              <a:t>s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NN</a:t>
            </a:r>
            <a:r>
              <a:rPr lang="en-US" sz="2400" dirty="0" smtClean="0">
                <a:solidFill>
                  <a:schemeClr val="tx1"/>
                </a:solidFill>
              </a:rPr>
              <a:t>=200 </a:t>
            </a:r>
            <a:r>
              <a:rPr lang="en-US" sz="2400" dirty="0" err="1" smtClean="0">
                <a:solidFill>
                  <a:schemeClr val="tx1"/>
                </a:solidFill>
              </a:rPr>
              <a:t>GeV</a:t>
            </a:r>
            <a:r>
              <a:rPr lang="en-US" sz="2400" dirty="0" smtClean="0">
                <a:solidFill>
                  <a:schemeClr val="tx1"/>
                </a:solidFill>
              </a:rPr>
              <a:t> is Gaussian –  no significant non-Gaussian tail is observed.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Comparison with </a:t>
            </a:r>
            <a:r>
              <a:rPr lang="en-US" sz="2400" dirty="0" err="1" smtClean="0">
                <a:solidFill>
                  <a:schemeClr val="tx1"/>
                </a:solidFill>
              </a:rPr>
              <a:t>Therminator</a:t>
            </a:r>
            <a:r>
              <a:rPr lang="en-US" sz="2400" dirty="0" smtClean="0">
                <a:solidFill>
                  <a:schemeClr val="tx1"/>
                </a:solidFill>
              </a:rPr>
              <a:t> model indicates </a:t>
            </a:r>
            <a:r>
              <a:rPr lang="en-US" sz="2400" dirty="0" err="1" smtClean="0">
                <a:solidFill>
                  <a:schemeClr val="tx1"/>
                </a:solidFill>
              </a:rPr>
              <a:t>kaon</a:t>
            </a:r>
            <a:r>
              <a:rPr lang="en-US" sz="2400" dirty="0" smtClean="0">
                <a:solidFill>
                  <a:schemeClr val="tx1"/>
                </a:solidFill>
              </a:rPr>
              <a:t> emission from a fireball with transverse dimension and lifetime which are consistent with values from two-</a:t>
            </a:r>
            <a:r>
              <a:rPr lang="en-US" sz="2400" dirty="0" err="1" smtClean="0">
                <a:solidFill>
                  <a:schemeClr val="tx1"/>
                </a:solidFill>
              </a:rPr>
              <a:t>pion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interferometry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In contrast to </a:t>
            </a:r>
            <a:r>
              <a:rPr lang="en-US" sz="2400" dirty="0" err="1" smtClean="0">
                <a:solidFill>
                  <a:schemeClr val="tx1"/>
                </a:solidFill>
              </a:rPr>
              <a:t>pions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kaons</a:t>
            </a:r>
            <a:r>
              <a:rPr lang="en-US" sz="2400" dirty="0" smtClean="0">
                <a:solidFill>
                  <a:schemeClr val="tx1"/>
                </a:solidFill>
              </a:rPr>
              <a:t> are emitted instantaneously in the source element rest frame from a freeze-out </a:t>
            </a:r>
            <a:r>
              <a:rPr lang="en-US" sz="2400" dirty="0" err="1" smtClean="0">
                <a:solidFill>
                  <a:schemeClr val="tx1"/>
                </a:solidFill>
              </a:rPr>
              <a:t>hypersurface</a:t>
            </a:r>
            <a:r>
              <a:rPr lang="en-US" sz="2400" dirty="0" smtClean="0">
                <a:solidFill>
                  <a:schemeClr val="tx1"/>
                </a:solidFill>
              </a:rPr>
              <a:t> with no </a:t>
            </a:r>
            <a:r>
              <a:rPr lang="en-US" sz="2400" dirty="0" err="1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r−t</a:t>
            </a:r>
            <a:r>
              <a:rPr lang="en-US" sz="2400" dirty="0" smtClean="0">
                <a:solidFill>
                  <a:schemeClr val="tx1"/>
                </a:solidFill>
              </a:rPr>
              <a:t> correlation. 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>
                <a:solidFill>
                  <a:schemeClr val="tx1"/>
                </a:solidFill>
              </a:rPr>
              <a:t>Kaons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pions</a:t>
            </a:r>
            <a:r>
              <a:rPr lang="en-US" sz="2400" dirty="0" smtClean="0">
                <a:solidFill>
                  <a:schemeClr val="tx1"/>
                </a:solidFill>
              </a:rPr>
              <a:t> may be subject to different dynamics owing to their emission over different timescales.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July 21,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D6D8-F6DB-4E6B-B080-07681AD97C0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Backup slides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July 21,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D6D8-F6DB-4E6B-B080-07681AD97C0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233086" y="1063471"/>
            <a:ext cx="4415114" cy="4651529"/>
            <a:chOff x="233086" y="952888"/>
            <a:chExt cx="4415114" cy="4651529"/>
          </a:xfrm>
        </p:grpSpPr>
        <p:pic>
          <p:nvPicPr>
            <p:cNvPr id="15" name="Picture 14" descr="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1134" t="13340" r="2268" b="13340"/>
                <a:stretch>
                  <a:fillRect/>
                </a:stretch>
              </p:blipFill>
            </mc:Choice>
            <mc:Fallback>
              <p:blipFill>
                <a:blip r:embed="rId3"/>
                <a:srcRect l="1134" t="13340" r="2268" b="13340"/>
                <a:stretch>
                  <a:fillRect/>
                </a:stretch>
              </p:blipFill>
            </mc:Fallback>
          </mc:AlternateContent>
          <p:spPr>
            <a:xfrm>
              <a:off x="233086" y="1046780"/>
              <a:ext cx="4415114" cy="45576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30774" y="952888"/>
              <a:ext cx="3112626" cy="276999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FFFF00"/>
                  </a:solidFill>
                </a:rPr>
                <a:t>P. Chung, STAR, arXiv:1012.5674 [</a:t>
              </a:r>
              <a:r>
                <a:rPr lang="en-US" sz="1200" i="1" dirty="0" err="1" smtClean="0">
                  <a:solidFill>
                    <a:srgbClr val="FFFF00"/>
                  </a:solidFill>
                </a:rPr>
                <a:t>nucl</a:t>
              </a:r>
              <a:r>
                <a:rPr lang="en-US" sz="1200" i="1" dirty="0" smtClean="0">
                  <a:solidFill>
                    <a:srgbClr val="FFFF00"/>
                  </a:solidFill>
                </a:rPr>
                <a:t>-ex] </a:t>
              </a:r>
              <a:endParaRPr lang="cs-CZ" sz="1200" i="1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500000">
              <a:off x="1506563" y="4375994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r>
                <a:rPr lang="cs-CZ" b="1" dirty="0" smtClean="0">
                  <a:ln w="15875">
                    <a:solidFill>
                      <a:schemeClr val="tx1"/>
                    </a:solidFill>
                  </a:ln>
                  <a:noFill/>
                  <a:effectLst/>
                </a:rPr>
                <a:t>STAR preliminary</a:t>
              </a:r>
              <a:endParaRPr lang="cs-CZ" b="1" dirty="0">
                <a:ln w="15875">
                  <a:solidFill>
                    <a:schemeClr val="tx1"/>
                  </a:solidFill>
                </a:ln>
                <a:noFill/>
                <a:effectLst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FB4F437-0CA3-334A-88B0-E974496F60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458787" y="152401"/>
            <a:ext cx="8228013" cy="761999"/>
          </a:xfrm>
        </p:spPr>
        <p:txBody>
          <a:bodyPr/>
          <a:lstStyle/>
          <a:p>
            <a:r>
              <a:rPr lang="cs-CZ" b="1" dirty="0" smtClean="0">
                <a:solidFill>
                  <a:srgbClr val="00664D"/>
                </a:solidFill>
              </a:rPr>
              <a:t>Kaon vs. pion 3D source shape</a:t>
            </a:r>
            <a:endParaRPr lang="cs-CZ" b="1" dirty="0">
              <a:solidFill>
                <a:srgbClr val="00664D"/>
              </a:solidFill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4790694" y="1184910"/>
            <a:ext cx="4200906" cy="5139690"/>
            <a:chOff x="4790694" y="1184910"/>
            <a:chExt cx="4200906" cy="5139690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0694" y="1184910"/>
              <a:ext cx="4200906" cy="43776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500000">
              <a:off x="6651004" y="4378653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r>
                <a:rPr lang="cs-CZ" b="1" dirty="0" smtClean="0">
                  <a:ln w="15875">
                    <a:solidFill>
                      <a:schemeClr val="tx1"/>
                    </a:solidFill>
                  </a:ln>
                  <a:noFill/>
                  <a:effectLst/>
                </a:rPr>
                <a:t>STAR preliminary</a:t>
              </a:r>
              <a:endParaRPr lang="cs-CZ" b="1" dirty="0">
                <a:ln w="15875">
                  <a:solidFill>
                    <a:schemeClr val="tx1"/>
                  </a:solidFill>
                </a:ln>
                <a:noFill/>
                <a:effectLst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2810" y="5493603"/>
              <a:ext cx="34001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0000FF"/>
                  </a:solidFill>
                </a:rPr>
                <a:t>Pion and kaon 3D source shapes </a:t>
              </a:r>
            </a:p>
            <a:p>
              <a:r>
                <a:rPr lang="cs-CZ" sz="1600" b="1" dirty="0" smtClean="0">
                  <a:solidFill>
                    <a:srgbClr val="0000FF"/>
                  </a:solidFill>
                </a:rPr>
                <a:t>are very different: Is this due to </a:t>
              </a:r>
            </a:p>
            <a:p>
              <a:r>
                <a:rPr lang="cs-CZ" sz="1600" b="1" dirty="0" smtClean="0">
                  <a:solidFill>
                    <a:srgbClr val="0000FF"/>
                  </a:solidFill>
                </a:rPr>
                <a:t>the different dynamics? </a:t>
              </a:r>
              <a:endParaRPr lang="cs-CZ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Text Placeholder 10"/>
          <p:cNvSpPr txBox="1">
            <a:spLocks/>
          </p:cNvSpPr>
          <p:nvPr/>
        </p:nvSpPr>
        <p:spPr bwMode="auto">
          <a:xfrm>
            <a:off x="3728019" y="2103360"/>
            <a:ext cx="1148781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PRL 98:13230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741" y="5663624"/>
            <a:ext cx="4131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0090"/>
                </a:solidFill>
              </a:rPr>
              <a:t>Very good agreement on 3D pion source </a:t>
            </a:r>
          </a:p>
          <a:p>
            <a:r>
              <a:rPr lang="cs-CZ" sz="1600" b="1" dirty="0" smtClean="0">
                <a:solidFill>
                  <a:srgbClr val="000090"/>
                </a:solidFill>
              </a:rPr>
              <a:t>shape between PHENIX and STAR</a:t>
            </a:r>
            <a:endParaRPr lang="cs-CZ" sz="1600" b="1" dirty="0">
              <a:solidFill>
                <a:srgbClr val="000090"/>
              </a:solidFill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8001000" y="2733120"/>
            <a:ext cx="1148781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9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PRL 98:13230</a:t>
            </a:r>
            <a:endParaRPr kumimoji="0" lang="en-US" sz="9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4D"/>
                </a:solidFill>
                <a:ea typeface="ＭＳ Ｐゴシック" charset="-128"/>
                <a:cs typeface="ＭＳ Ｐゴシック" charset="-128"/>
              </a:rPr>
              <a:t>Cartesian harmonics basis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28956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Based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on the products of unit vector components, n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α1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n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α2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,…,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n</a:t>
            </a:r>
            <a:r>
              <a:rPr lang="en-US" sz="2400" baseline="-25000" dirty="0" err="1">
                <a:ea typeface="ＭＳ Ｐゴシック" charset="-128"/>
                <a:cs typeface="ＭＳ Ｐゴシック" charset="-128"/>
              </a:rPr>
              <a:t>α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ℓ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.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smtClean="0"/>
              <a:t>Unlike the spherical harmonics </a:t>
            </a:r>
            <a:r>
              <a:rPr lang="en-US" sz="2400" b="1" dirty="0" smtClean="0">
                <a:solidFill>
                  <a:srgbClr val="FF0000"/>
                </a:solidFill>
              </a:rPr>
              <a:t>they are real</a:t>
            </a:r>
            <a:r>
              <a:rPr lang="en-US" sz="2400" dirty="0" smtClean="0"/>
              <a:t>.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Due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to the normalization identity  n</a:t>
            </a:r>
            <a:r>
              <a:rPr lang="en-US" sz="2400" baseline="30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x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+ n</a:t>
            </a:r>
            <a:r>
              <a:rPr lang="en-US" sz="2400" baseline="30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y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+ n</a:t>
            </a:r>
            <a:r>
              <a:rPr lang="en-US" sz="2400" baseline="30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z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= 1, at a given ℓ ≥ 2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, the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different component products </a:t>
            </a:r>
            <a:r>
              <a:rPr lang="en-US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are not linearly independent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as functions of spherical angle.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At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a given ℓ, the products are spanned by spherical harmonics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of rank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ℓ′ ≤ ℓ, with ℓ′ of the same evenness as ℓ.</a:t>
            </a:r>
          </a:p>
          <a:p>
            <a:pPr marL="457200" indent="-457200">
              <a:buFont typeface="Wingdings" charset="2"/>
              <a:buNone/>
            </a:pP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Wingdings" charset="2"/>
              <a:buNone/>
            </a:pP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51AE6-2D33-EF46-B8F5-5509E30B76E2}" type="slidenum">
              <a:rPr lang="en-US">
                <a:ea typeface="ＭＳ Ｐゴシック" charset="-128"/>
                <a:cs typeface="ＭＳ Ｐゴシック" charset="-128"/>
              </a:rPr>
              <a:pPr>
                <a:defRPr/>
              </a:pPr>
              <a:t>18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9573" name="Picture 6"/>
          <p:cNvPicPr>
            <a:picLocks noChangeAspect="1"/>
          </p:cNvPicPr>
          <p:nvPr/>
        </p:nvPicPr>
        <p:blipFill>
          <a:blip r:embed="rId2"/>
          <a:srcRect l="-729" t="-2347"/>
          <a:stretch>
            <a:fillRect/>
          </a:stretch>
        </p:blipFill>
        <p:spPr bwMode="auto">
          <a:xfrm>
            <a:off x="793750" y="3886200"/>
            <a:ext cx="7740650" cy="2443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M.Š.     EPS-HEP 2011, Grenoble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July 21,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788987"/>
          </a:xfrm>
        </p:spPr>
        <p:txBody>
          <a:bodyPr/>
          <a:lstStyle/>
          <a:p>
            <a:r>
              <a:rPr lang="en-US" b="1" dirty="0" smtClean="0">
                <a:solidFill>
                  <a:srgbClr val="00664D"/>
                </a:solidFill>
              </a:rPr>
              <a:t>Ellipsoid fit</a:t>
            </a:r>
            <a:endParaRPr lang="en-US" b="1" dirty="0">
              <a:solidFill>
                <a:srgbClr val="00664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July 21, 2011</a:t>
            </a: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0DD6D8-F6DB-4E6B-B080-07681AD97C0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Content Placeholder 14" descr="kk_y050_auau200_00cen20_020kt036_ggg02_ave.gif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l="4632" t="17895" r="18527" b="19685"/>
          <a:stretch>
            <a:fillRect/>
          </a:stretch>
        </p:blipFill>
        <p:spPr>
          <a:xfrm>
            <a:off x="434975" y="1301750"/>
            <a:ext cx="4060825" cy="5022850"/>
          </a:xfrm>
        </p:spPr>
      </p:pic>
      <p:pic>
        <p:nvPicPr>
          <p:cNvPr id="16" name="Content Placeholder 15" descr="kk_y050_auau200_00cen20_020kt036_ggg4_ave.gif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 l="4632" t="17895" r="17369" b="19685"/>
          <a:stretch>
            <a:fillRect/>
          </a:stretch>
        </p:blipFill>
        <p:spPr>
          <a:xfrm>
            <a:off x="4724400" y="1301750"/>
            <a:ext cx="4092575" cy="5022850"/>
          </a:xfrm>
        </p:spPr>
      </p:pic>
      <p:sp>
        <p:nvSpPr>
          <p:cNvPr id="8" name="TextBox 7"/>
          <p:cNvSpPr txBox="1"/>
          <p:nvPr/>
        </p:nvSpPr>
        <p:spPr>
          <a:xfrm rot="1500000">
            <a:off x="5867400" y="39624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cs-CZ" b="1" dirty="0" smtClean="0">
                <a:ln w="15875">
                  <a:solidFill>
                    <a:srgbClr val="000090"/>
                  </a:solidFill>
                </a:ln>
                <a:noFill/>
                <a:effectLst/>
              </a:rPr>
              <a:t>STAR preliminary</a:t>
            </a:r>
            <a:endParaRPr lang="cs-CZ" b="1" dirty="0">
              <a:ln w="15875">
                <a:solidFill>
                  <a:srgbClr val="000090"/>
                </a:solidFill>
              </a:ln>
              <a:noFill/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 rot="1500000">
            <a:off x="2383804" y="317681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cs-CZ" b="1" dirty="0" smtClean="0">
                <a:ln w="15875">
                  <a:solidFill>
                    <a:srgbClr val="000090"/>
                  </a:solidFill>
                </a:ln>
                <a:noFill/>
                <a:effectLst/>
              </a:rPr>
              <a:t>STAR preliminary</a:t>
            </a:r>
            <a:endParaRPr lang="cs-CZ" b="1" dirty="0">
              <a:ln w="15875">
                <a:solidFill>
                  <a:srgbClr val="000090"/>
                </a:solidFill>
              </a:ln>
              <a:noFill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smtClean="0">
                <a:latin typeface="Garamond" charset="0"/>
              </a:rPr>
              <a:t>July 21, 2011</a:t>
            </a:r>
            <a:endParaRPr lang="en-US" dirty="0">
              <a:latin typeface="Garamond" charset="0"/>
            </a:endParaRP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DD5EF12A-8808-8346-A65A-D6D7D307B27D}" type="slidenum">
              <a:rPr lang="en-US">
                <a:latin typeface="Garamond" charset="0"/>
              </a:rPr>
              <a:pPr>
                <a:buFont typeface="Times New Roman" charset="0"/>
                <a:buNone/>
              </a:pPr>
              <a:t>2</a:t>
            </a:fld>
            <a:endParaRPr lang="en-US">
              <a:latin typeface="Garamond" charset="0"/>
            </a:endParaRPr>
          </a:p>
        </p:txBody>
      </p:sp>
      <p:sp>
        <p:nvSpPr>
          <p:cNvPr id="3379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16EB6C-AD7E-D54F-BE06-CE9796058569}" type="slidenum">
              <a:rPr lang="en-US" sz="1200">
                <a:solidFill>
                  <a:srgbClr val="000000"/>
                </a:solidFill>
                <a:latin typeface="Garamond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37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1398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37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382000" cy="50641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Why and how to extract the source shape?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1D source extraction: previous and recent results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err="1" smtClean="0">
                <a:solidFill>
                  <a:schemeClr val="tx1"/>
                </a:solidFill>
              </a:rPr>
              <a:t>Kaon</a:t>
            </a:r>
            <a:r>
              <a:rPr lang="en-US" sz="2800" dirty="0" smtClean="0">
                <a:solidFill>
                  <a:schemeClr val="tx1"/>
                </a:solidFill>
              </a:rPr>
              <a:t> data analysis details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3D </a:t>
            </a:r>
            <a:r>
              <a:rPr lang="en-US" sz="2800" dirty="0">
                <a:solidFill>
                  <a:schemeClr val="tx1"/>
                </a:solidFill>
              </a:rPr>
              <a:t>source shape </a:t>
            </a:r>
            <a:r>
              <a:rPr lang="en-US" sz="2800" dirty="0" smtClean="0">
                <a:solidFill>
                  <a:schemeClr val="tx1"/>
                </a:solidFill>
              </a:rPr>
              <a:t>analysis: Cartesian surface – spherical </a:t>
            </a:r>
            <a:r>
              <a:rPr lang="en-US" sz="2800" dirty="0">
                <a:solidFill>
                  <a:schemeClr val="tx1"/>
                </a:solidFill>
              </a:rPr>
              <a:t>h</a:t>
            </a:r>
            <a:r>
              <a:rPr lang="en-US" sz="2800" dirty="0" smtClean="0">
                <a:solidFill>
                  <a:schemeClr val="tx1"/>
                </a:solidFill>
              </a:rPr>
              <a:t>armonic </a:t>
            </a:r>
            <a:r>
              <a:rPr lang="en-US" sz="2800" dirty="0">
                <a:solidFill>
                  <a:schemeClr val="tx1"/>
                </a:solidFill>
              </a:rPr>
              <a:t>decomposition</a:t>
            </a:r>
            <a:r>
              <a:rPr lang="en-US" sz="2800" dirty="0" smtClean="0">
                <a:solidFill>
                  <a:schemeClr val="tx1"/>
                </a:solidFill>
              </a:rPr>
              <a:t> technique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3D </a:t>
            </a:r>
            <a:r>
              <a:rPr lang="en-US" sz="2800" dirty="0">
                <a:solidFill>
                  <a:schemeClr val="tx1"/>
                </a:solidFill>
              </a:rPr>
              <a:t>source function extraction:</a:t>
            </a:r>
            <a:r>
              <a:rPr lang="en-US" sz="2800" dirty="0" smtClean="0">
                <a:solidFill>
                  <a:schemeClr val="tx1"/>
                </a:solidFill>
              </a:rPr>
              <a:t> correlation moments  </a:t>
            </a:r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itting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Comparison to thermal blast wave model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kk_y050_star_auau200_00cen20_020kt036_c0_mshf_vs_usm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632" t="12527" r="15053" b="19685"/>
          <a:stretch>
            <a:fillRect/>
          </a:stretch>
        </p:blipFill>
        <p:spPr>
          <a:xfrm>
            <a:off x="102012" y="1722093"/>
            <a:ext cx="4213657" cy="4602507"/>
          </a:xfrm>
        </p:spPr>
      </p:pic>
      <p:pic>
        <p:nvPicPr>
          <p:cNvPr id="17" name="Content Placeholder 16" descr="kk_y050_star_auau200_00cen20_020kt036_c0_ave_run4_run7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9264" t="12527" r="15053" b="19685"/>
          <a:stretch>
            <a:fillRect/>
          </a:stretch>
        </p:blipFill>
        <p:spPr>
          <a:xfrm>
            <a:off x="4676918" y="1722137"/>
            <a:ext cx="3970721" cy="4602463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4D"/>
                </a:solidFill>
              </a:rPr>
              <a:t>Momentum resolution correction</a:t>
            </a:r>
            <a:endParaRPr lang="en-US" b="1" dirty="0">
              <a:solidFill>
                <a:srgbClr val="00664D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85800" y="1189038"/>
            <a:ext cx="2971800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1D C(q) Corrected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C(q</a:t>
            </a:r>
            <a:r>
              <a:rPr lang="en-US" dirty="0" smtClean="0"/>
              <a:t>) </a:t>
            </a:r>
            <a:r>
              <a:rPr lang="en-US" dirty="0" err="1" smtClean="0"/>
              <a:t>UnSmeared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873625" y="1189038"/>
            <a:ext cx="3203575" cy="639762"/>
          </a:xfrm>
        </p:spPr>
        <p:txBody>
          <a:bodyPr/>
          <a:lstStyle/>
          <a:p>
            <a:r>
              <a:rPr lang="en-US" sz="2200" dirty="0" smtClean="0"/>
              <a:t>1D C(q) </a:t>
            </a:r>
            <a:r>
              <a:rPr lang="en-US" sz="2200" dirty="0" err="1" smtClean="0"/>
              <a:t>UnSmeared</a:t>
            </a:r>
            <a:r>
              <a:rPr lang="en-US" sz="2200" dirty="0" smtClean="0"/>
              <a:t> </a:t>
            </a:r>
            <a:r>
              <a:rPr lang="en-US" sz="2200" dirty="0" err="1" smtClean="0"/>
              <a:t>vs</a:t>
            </a:r>
            <a:r>
              <a:rPr lang="en-US" sz="2200" dirty="0" smtClean="0"/>
              <a:t> C</a:t>
            </a:r>
            <a:r>
              <a:rPr lang="en-US" sz="2200" baseline="30000" dirty="0" smtClean="0"/>
              <a:t>0 </a:t>
            </a:r>
            <a:r>
              <a:rPr lang="en-US" sz="2200" dirty="0" smtClean="0"/>
              <a:t>(</a:t>
            </a:r>
            <a:r>
              <a:rPr lang="en-US" sz="2200" dirty="0" err="1" smtClean="0"/>
              <a:t>q</a:t>
            </a:r>
            <a:r>
              <a:rPr lang="en-US" sz="2200" dirty="0" smtClean="0"/>
              <a:t>) </a:t>
            </a:r>
            <a:r>
              <a:rPr lang="en-US" sz="2200" dirty="0" err="1" smtClean="0"/>
              <a:t>UnSmeared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July 21,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D6D8-F6DB-4E6B-B080-07681AD97C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343400"/>
            <a:ext cx="137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</a:rPr>
              <a:t>STAR preliminary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4599801"/>
            <a:ext cx="137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</a:rPr>
              <a:t>STAR preliminary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smtClean="0">
                <a:latin typeface="Garamond" charset="0"/>
              </a:rPr>
              <a:t>July 21, 2011</a:t>
            </a:r>
            <a:endParaRPr lang="en-US">
              <a:latin typeface="Garamond" charset="0"/>
            </a:endParaRPr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5F777B93-55A7-7445-9979-8108A9CBABA0}" type="slidenum">
              <a:rPr lang="en-US">
                <a:latin typeface="Garamond" charset="0"/>
              </a:rPr>
              <a:pPr>
                <a:buFont typeface="Times New Roman" charset="0"/>
                <a:buNone/>
              </a:pPr>
              <a:t>3</a:t>
            </a:fld>
            <a:endParaRPr lang="en-US">
              <a:latin typeface="Garamond" charset="0"/>
            </a:endParaRPr>
          </a:p>
        </p:txBody>
      </p:sp>
      <p:sp>
        <p:nvSpPr>
          <p:cNvPr id="35847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E27202-2A85-2148-9B6B-F16FC073B51C}" type="slidenum">
              <a:rPr lang="en-US" sz="1200">
                <a:solidFill>
                  <a:srgbClr val="000000"/>
                </a:solidFill>
                <a:latin typeface="Garamond" charset="0"/>
                <a:ea typeface="ＭＳ Ｐゴシック" charset="-128"/>
                <a:cs typeface="ＭＳ Ｐゴシック" charset="-128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297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/>
                <a:cs typeface="Calibri"/>
              </a:rPr>
              <a:t>Technique</a:t>
            </a:r>
            <a:r>
              <a:rPr lang="en-US" sz="2000" b="1" dirty="0" smtClean="0">
                <a:solidFill>
                  <a:schemeClr val="accent2"/>
                </a:solidFill>
                <a:latin typeface="Calibri"/>
                <a:cs typeface="Calibri"/>
              </a:rPr>
              <a:t> devised by</a:t>
            </a:r>
            <a:r>
              <a:rPr lang="en-US" sz="800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endParaRPr lang="en-US" sz="8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D. 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Brown and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P. </a:t>
            </a:r>
            <a:r>
              <a:rPr lang="en-US" b="1" dirty="0" err="1" smtClean="0">
                <a:solidFill>
                  <a:srgbClr val="0000FF"/>
                </a:solidFill>
                <a:latin typeface="Calibri"/>
                <a:cs typeface="Calibri"/>
              </a:rPr>
              <a:t>Danielewicz</a:t>
            </a:r>
            <a:endParaRPr lang="en-US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PLB398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252, 1997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PRC57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2474, 1998</a:t>
            </a:r>
            <a:endParaRPr lang="en-US" sz="2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35843" name="Object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914400"/>
            <a:ext cx="936625" cy="4876800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762000" y="2209800"/>
            <a:ext cx="3019425" cy="2255837"/>
            <a:chOff x="762000" y="2209800"/>
            <a:chExt cx="3019425" cy="2255837"/>
          </a:xfrm>
        </p:grpSpPr>
        <p:pic>
          <p:nvPicPr>
            <p:cNvPr id="35863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8200" y="2209800"/>
              <a:ext cx="29432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4" name="Text Box 16"/>
            <p:cNvSpPr txBox="1">
              <a:spLocks noChangeArrowheads="1"/>
            </p:cNvSpPr>
            <p:nvPr/>
          </p:nvSpPr>
          <p:spPr bwMode="auto">
            <a:xfrm>
              <a:off x="762000" y="4038600"/>
              <a:ext cx="196056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latin typeface="Times New Roman" charset="0"/>
                </a:rPr>
                <a:t>Emitting source</a:t>
              </a:r>
            </a:p>
          </p:txBody>
        </p:sp>
        <p:sp>
          <p:nvSpPr>
            <p:cNvPr id="35865" name="Oval 17"/>
            <p:cNvSpPr>
              <a:spLocks noChangeArrowheads="1"/>
            </p:cNvSpPr>
            <p:nvPr/>
          </p:nvSpPr>
          <p:spPr bwMode="auto">
            <a:xfrm>
              <a:off x="838200" y="2332037"/>
              <a:ext cx="1828800" cy="1600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6" name="Oval 18"/>
            <p:cNvSpPr>
              <a:spLocks noChangeArrowheads="1"/>
            </p:cNvSpPr>
            <p:nvPr/>
          </p:nvSpPr>
          <p:spPr bwMode="auto">
            <a:xfrm rot="622550">
              <a:off x="2674938" y="3040062"/>
              <a:ext cx="838200" cy="358775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288925" y="4401741"/>
            <a:ext cx="77120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Kernel is independent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of freeze-out conditions 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>
              <a:buClrTx/>
              <a:buSzPct val="130000"/>
              <a:buFont typeface="Symbol" charset="2"/>
              <a:buChar char="Þ"/>
            </a:pPr>
            <a:r>
              <a:rPr lang="en-US" sz="2400" b="1" dirty="0" smtClean="0">
                <a:solidFill>
                  <a:srgbClr val="0000FF"/>
                </a:solidFill>
              </a:rPr>
              <a:t>Model-independent analysis of emission shape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(goes beyond Gaussian shape assumption)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533400" y="228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Times New Roman" pitchFamily="-48" charset="0"/>
              <a:buNone/>
              <a:defRPr/>
            </a:pPr>
            <a:r>
              <a:rPr lang="en-US" sz="4200" b="1" dirty="0" smtClean="0">
                <a:solidFill>
                  <a:srgbClr val="00664D"/>
                </a:solidFill>
                <a:latin typeface="+mj-lt"/>
              </a:rPr>
              <a:t>Source imaging</a:t>
            </a:r>
            <a:endParaRPr lang="en-US" sz="4200" b="1" dirty="0">
              <a:solidFill>
                <a:srgbClr val="00664D"/>
              </a:solidFill>
              <a:latin typeface="+mj-lt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4038600" y="1143000"/>
            <a:ext cx="502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/>
                <a:cs typeface="Calibri"/>
              </a:rPr>
              <a:t>Inversion of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cs typeface="Calibri"/>
              </a:rPr>
              <a:t> linear 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alibri"/>
              </a:rPr>
              <a:t>integral equation to obtain source function</a:t>
            </a:r>
          </a:p>
        </p:txBody>
      </p:sp>
      <p:sp>
        <p:nvSpPr>
          <p:cNvPr id="35850" name="Line 6"/>
          <p:cNvSpPr>
            <a:spLocks noChangeShapeType="1"/>
          </p:cNvSpPr>
          <p:nvPr/>
        </p:nvSpPr>
        <p:spPr bwMode="auto">
          <a:xfrm rot="18090646" flipV="1">
            <a:off x="7671126" y="3408363"/>
            <a:ext cx="1033463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858000" y="3994150"/>
            <a:ext cx="2057400" cy="1169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C0000"/>
                </a:solidFill>
                <a:latin typeface="Calibri"/>
                <a:cs typeface="Calibri"/>
              </a:rPr>
              <a:t>Source function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CC0000"/>
                </a:solidFill>
                <a:latin typeface="Calibri"/>
                <a:cs typeface="Calibri"/>
              </a:rPr>
              <a:t>(Distribution of pair </a:t>
            </a:r>
            <a:r>
              <a:rPr lang="en-US" sz="1600" b="1" dirty="0" smtClean="0">
                <a:solidFill>
                  <a:srgbClr val="CC0000"/>
                </a:solidFill>
                <a:latin typeface="Calibri"/>
                <a:cs typeface="Calibri"/>
              </a:rPr>
              <a:t>separations in pair rest frame)</a:t>
            </a:r>
            <a:endParaRPr lang="en-US" sz="1600" b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35852" name="Line 8"/>
          <p:cNvSpPr>
            <a:spLocks noChangeShapeType="1"/>
          </p:cNvSpPr>
          <p:nvPr/>
        </p:nvSpPr>
        <p:spPr bwMode="auto">
          <a:xfrm flipV="1">
            <a:off x="6553200" y="3028756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53" name="Text Box 9"/>
          <p:cNvSpPr txBox="1">
            <a:spLocks noChangeArrowheads="1"/>
          </p:cNvSpPr>
          <p:nvPr/>
        </p:nvSpPr>
        <p:spPr bwMode="auto">
          <a:xfrm>
            <a:off x="5853112" y="3411247"/>
            <a:ext cx="1697525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 charset="0"/>
              </a:rPr>
              <a:t>Encodes FSI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4191000" y="4191000"/>
            <a:ext cx="1501909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C0000"/>
                </a:solidFill>
                <a:latin typeface="Calibri"/>
                <a:cs typeface="Calibri"/>
              </a:rPr>
              <a:t>Correlation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CC0000"/>
                </a:solidFill>
                <a:latin typeface="Calibri"/>
                <a:cs typeface="Calibri"/>
              </a:rPr>
              <a:t>function</a:t>
            </a:r>
            <a:r>
              <a:rPr lang="en-US" sz="2200" dirty="0">
                <a:latin typeface="Calibri"/>
                <a:cs typeface="Calibri"/>
              </a:rPr>
              <a:t> </a:t>
            </a:r>
          </a:p>
        </p:txBody>
      </p:sp>
      <p:sp>
        <p:nvSpPr>
          <p:cNvPr id="35855" name="Line 11"/>
          <p:cNvSpPr>
            <a:spLocks noChangeShapeType="1"/>
          </p:cNvSpPr>
          <p:nvPr/>
        </p:nvSpPr>
        <p:spPr bwMode="auto">
          <a:xfrm flipV="1">
            <a:off x="4826405" y="3048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4876800" y="2089150"/>
            <a:ext cx="35857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+mn-lt"/>
              </a:rPr>
              <a:t>1D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+mn-lt"/>
              </a:rPr>
              <a:t>Koonin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-Pratt equation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997289" y="2689128"/>
            <a:ext cx="155448" cy="109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606925" y="2581275"/>
          <a:ext cx="4232275" cy="542925"/>
        </p:xfrm>
        <a:graphic>
          <a:graphicData uri="http://schemas.openxmlformats.org/presentationml/2006/ole">
            <p:oleObj spid="_x0000_s35846" name="Equation" r:id="rId7" imgW="1879600" imgH="2413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14400" y="990600"/>
            <a:ext cx="5486400" cy="1752600"/>
            <a:chOff x="685800" y="1143000"/>
            <a:chExt cx="5486400" cy="17526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85800" y="1143000"/>
              <a:ext cx="5486400" cy="1752600"/>
            </a:xfrm>
            <a:prstGeom prst="rect">
              <a:avLst/>
            </a:prstGeom>
            <a:solidFill>
              <a:srgbClr val="FFFD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3975" dist="101600" dir="2700000" algn="tl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40300" name="Object 12"/>
            <p:cNvGraphicFramePr>
              <a:graphicFrameLocks noChangeAspect="1"/>
            </p:cNvGraphicFramePr>
            <p:nvPr/>
          </p:nvGraphicFramePr>
          <p:xfrm>
            <a:off x="838200" y="1293813"/>
            <a:ext cx="5170488" cy="1449387"/>
          </p:xfrm>
          <a:graphic>
            <a:graphicData uri="http://schemas.openxmlformats.org/presentationml/2006/ole">
              <p:oleObj spid="_x0000_s140300" name="Equation" r:id="rId5" imgW="2311400" imgH="647700" progId="Equation.3">
                <p:embed/>
              </p:oleObj>
            </a:graphicData>
          </a:graphic>
        </p:graphicFrame>
      </p:grpSp>
      <p:sp>
        <p:nvSpPr>
          <p:cNvPr id="37894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smtClean="0">
                <a:latin typeface="Garamond" charset="0"/>
              </a:rPr>
              <a:t>July 21, 2011</a:t>
            </a:r>
            <a:endParaRPr lang="en-US">
              <a:latin typeface="Garamond" charset="0"/>
            </a:endParaRPr>
          </a:p>
        </p:txBody>
      </p:sp>
      <p:sp>
        <p:nvSpPr>
          <p:cNvPr id="3789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1E162D2B-9A01-6046-841A-2965681F970C}" type="slidenum">
              <a:rPr lang="en-US">
                <a:latin typeface="Garamond" charset="0"/>
              </a:rPr>
              <a:pPr>
                <a:buFont typeface="Times New Roman" charset="0"/>
                <a:buNone/>
              </a:pPr>
              <a:t>4</a:t>
            </a:fld>
            <a:endParaRPr lang="en-US">
              <a:latin typeface="Garamond" charset="0"/>
            </a:endParaRPr>
          </a:p>
        </p:txBody>
      </p:sp>
      <p:sp>
        <p:nvSpPr>
          <p:cNvPr id="37897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5293EB-6B32-1248-8CD7-92C809AED931}" type="slidenum">
              <a:rPr lang="en-US" sz="1200">
                <a:solidFill>
                  <a:srgbClr val="000000"/>
                </a:solidFill>
                <a:latin typeface="Garamond" charset="0"/>
                <a:ea typeface="ＭＳ Ｐゴシック" charset="-128"/>
                <a:cs typeface="ＭＳ Ｐゴシック" charset="-128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457200" y="2286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200" b="1" dirty="0" smtClean="0">
                <a:solidFill>
                  <a:srgbClr val="00664D"/>
                </a:solidFill>
                <a:latin typeface="+mj-lt"/>
              </a:rPr>
              <a:t>Inversion </a:t>
            </a:r>
            <a:r>
              <a:rPr lang="en-US" sz="4200" b="1" dirty="0">
                <a:solidFill>
                  <a:srgbClr val="00664D"/>
                </a:solidFill>
                <a:latin typeface="+mj-lt"/>
              </a:rPr>
              <a:t>procedure</a:t>
            </a:r>
          </a:p>
        </p:txBody>
      </p:sp>
      <p:sp>
        <p:nvSpPr>
          <p:cNvPr id="37899" name="Text Box 8"/>
          <p:cNvSpPr txBox="1">
            <a:spLocks noChangeArrowheads="1"/>
          </p:cNvSpPr>
          <p:nvPr/>
        </p:nvSpPr>
        <p:spPr bwMode="auto">
          <a:xfrm>
            <a:off x="304800" y="2855893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Freeze-out occurs after last </a:t>
            </a:r>
            <a:r>
              <a:rPr lang="en-US" sz="2400" b="1" dirty="0" smtClean="0">
                <a:solidFill>
                  <a:srgbClr val="0000FF"/>
                </a:solidFill>
              </a:rPr>
              <a:t>scattering. </a:t>
            </a:r>
            <a:r>
              <a:rPr lang="cs-CZ" sz="3200" b="1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Only </a:t>
            </a:r>
            <a:r>
              <a:rPr lang="en-US" sz="2400" b="1" dirty="0" smtClean="0">
                <a:solidFill>
                  <a:srgbClr val="0000FF"/>
                </a:solidFill>
              </a:rPr>
              <a:t>Coulomb &amp; quantum statistics effects included the kernel.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4400" y="3886200"/>
            <a:ext cx="7620000" cy="2362200"/>
            <a:chOff x="609600" y="3886200"/>
            <a:chExt cx="7620000" cy="23622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09600" y="3886200"/>
              <a:ext cx="7620000" cy="2362200"/>
            </a:xfrm>
            <a:prstGeom prst="rect">
              <a:avLst/>
            </a:prstGeom>
            <a:solidFill>
              <a:srgbClr val="FFFD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3975" dist="101600" dir="2700000" algn="tl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85800" y="3955732"/>
              <a:ext cx="7543800" cy="2292668"/>
              <a:chOff x="685800" y="3955732"/>
              <a:chExt cx="7543800" cy="2292668"/>
            </a:xfrm>
          </p:grpSpPr>
          <p:pic>
            <p:nvPicPr>
              <p:cNvPr id="18" name="Object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2150" y="4014788"/>
                <a:ext cx="2509838" cy="738187"/>
              </a:xfrm>
              <a:prstGeom prst="rect">
                <a:avLst/>
              </a:prstGeom>
              <a:noFill/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8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685800" y="4773613"/>
                <a:ext cx="3275012" cy="1427162"/>
              </a:xfrm>
              <a:prstGeom prst="rect">
                <a:avLst/>
              </a:prstGeom>
              <a:noFill/>
            </p:spPr>
          </p:pic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3495675" y="3955732"/>
                <a:ext cx="449026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600" i="1" dirty="0" smtClean="0"/>
                  <a:t> </a:t>
                </a:r>
                <a:r>
                  <a:rPr lang="en-US" sz="2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Expansion into </a:t>
                </a:r>
                <a:r>
                  <a:rPr lang="en-US" sz="2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B-</a:t>
                </a:r>
                <a:r>
                  <a:rPr lang="en-US" sz="2600" i="1" dirty="0" err="1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spline</a:t>
                </a:r>
                <a:r>
                  <a:rPr lang="en-US" sz="2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basis</a:t>
                </a:r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/>
            </p:nvGraphicFramePr>
            <p:xfrm>
              <a:off x="4730750" y="4600575"/>
              <a:ext cx="3498850" cy="1647825"/>
            </p:xfrm>
            <a:graphic>
              <a:graphicData uri="http://schemas.openxmlformats.org/presentationml/2006/ole">
                <p:oleObj spid="_x0000_s140304" name="Equation" r:id="rId9" imgW="1752600" imgH="825500" progId="Equation.3">
                  <p:embed/>
                </p:oleObj>
              </a:graphicData>
            </a:graphic>
          </p:graphicFrame>
        </p:grp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Date Placeholder 3"/>
          <p:cNvSpPr>
            <a:spLocks noGrp="1"/>
          </p:cNvSpPr>
          <p:nvPr>
            <p:ph type="dt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smtClean="0">
                <a:latin typeface="Garamond" charset="0"/>
              </a:rPr>
              <a:t>July 21, 2011</a:t>
            </a:r>
            <a:endParaRPr lang="en-US">
              <a:latin typeface="Garamond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32776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7A94C35E-3613-A146-A6EE-28DCDDC096CB}" type="slidenum">
              <a:rPr lang="en-US">
                <a:latin typeface="Garamond" charset="0"/>
              </a:rPr>
              <a:pPr>
                <a:buFont typeface="Times New Roman" charset="0"/>
                <a:buNone/>
              </a:pPr>
              <a:t>5</a:t>
            </a:fld>
            <a:endParaRPr lang="en-US" dirty="0">
              <a:latin typeface="Garamond" charset="0"/>
            </a:endParaRPr>
          </a:p>
        </p:txBody>
      </p:sp>
      <p:sp>
        <p:nvSpPr>
          <p:cNvPr id="32770" name="Title 9"/>
          <p:cNvSpPr>
            <a:spLocks noGrp="1"/>
          </p:cNvSpPr>
          <p:nvPr>
            <p:ph type="title" idx="4294967295"/>
          </p:nvPr>
        </p:nvSpPr>
        <p:spPr>
          <a:xfrm>
            <a:off x="354357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4D"/>
                </a:solidFill>
              </a:rPr>
              <a:t>Previous 1D </a:t>
            </a:r>
            <a:r>
              <a:rPr lang="en-US" b="1" dirty="0">
                <a:solidFill>
                  <a:srgbClr val="00664D"/>
                </a:solidFill>
              </a:rPr>
              <a:t>s</a:t>
            </a:r>
            <a:r>
              <a:rPr lang="en-US" b="1" dirty="0" smtClean="0">
                <a:solidFill>
                  <a:srgbClr val="00664D"/>
                </a:solidFill>
              </a:rPr>
              <a:t>ource imaging results </a:t>
            </a:r>
            <a:endParaRPr lang="en-US" b="1" dirty="0">
              <a:solidFill>
                <a:srgbClr val="00664D"/>
              </a:solidFill>
            </a:endParaRPr>
          </a:p>
        </p:txBody>
      </p:sp>
      <p:sp>
        <p:nvSpPr>
          <p:cNvPr id="32771" name="Text Placeholder 10"/>
          <p:cNvSpPr>
            <a:spLocks noGrp="1"/>
          </p:cNvSpPr>
          <p:nvPr>
            <p:ph type="body" idx="4294967295"/>
          </p:nvPr>
        </p:nvSpPr>
        <p:spPr>
          <a:xfrm>
            <a:off x="1524000" y="1055610"/>
            <a:ext cx="2209800" cy="209550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en-US" sz="1000" b="0" i="1" dirty="0" smtClean="0">
                <a:solidFill>
                  <a:srgbClr val="FFFD36"/>
                </a:solidFill>
              </a:rPr>
              <a:t>PHENIX, PRL 98</a:t>
            </a:r>
            <a:r>
              <a:rPr lang="en-US" sz="1000" b="0" i="1" dirty="0">
                <a:solidFill>
                  <a:srgbClr val="FFFD36"/>
                </a:solidFill>
              </a:rPr>
              <a:t>:132301,2007</a:t>
            </a:r>
          </a:p>
        </p:txBody>
      </p:sp>
      <p:pic>
        <p:nvPicPr>
          <p:cNvPr id="32773" name="Content Placeholder 14" descr="Kaon_1Dimaging.gif"/>
          <p:cNvPicPr>
            <a:picLocks noGrp="1"/>
          </p:cNvPicPr>
          <p:nvPr>
            <p:ph sz="quarter" idx="4294967295"/>
          </p:nvPr>
        </p:nvPicPr>
        <p:blipFill>
          <a:blip r:embed="rId2"/>
          <a:srcRect l="1440" t="1923" r="2881"/>
          <a:stretch>
            <a:fillRect/>
          </a:stretch>
        </p:blipFill>
        <p:spPr>
          <a:xfrm>
            <a:off x="5007900" y="1216890"/>
            <a:ext cx="3646873" cy="4498110"/>
          </a:xfrm>
        </p:spPr>
      </p:pic>
      <p:sp>
        <p:nvSpPr>
          <p:cNvPr id="12" name="Text Placeholder 12"/>
          <p:cNvSpPr txBox="1">
            <a:spLocks/>
          </p:cNvSpPr>
          <p:nvPr/>
        </p:nvSpPr>
        <p:spPr bwMode="auto">
          <a:xfrm>
            <a:off x="6019800" y="1014948"/>
            <a:ext cx="2133600" cy="204252"/>
          </a:xfrm>
          <a:prstGeom prst="rect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D36"/>
                </a:solidFill>
                <a:uLnTx/>
                <a:uFillTx/>
                <a:latin typeface="+mn-lt"/>
                <a:ea typeface="+mn-ea"/>
                <a:cs typeface="+mn-cs"/>
              </a:rPr>
              <a:t>PHENIX, PRL 103:142301,2009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FD36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567826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00FF"/>
                </a:solidFill>
              </a:rPr>
              <a:t>Observed long non-gaussian tails attributed to </a:t>
            </a:r>
          </a:p>
          <a:p>
            <a:pPr algn="ctr"/>
            <a:r>
              <a:rPr lang="cs-CZ" b="1" dirty="0" smtClean="0">
                <a:solidFill>
                  <a:srgbClr val="0000FF"/>
                </a:solidFill>
              </a:rPr>
              <a:t>non-zero particle emision duration and contribution of long-lived resonances  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6" name="Picture 15" descr="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1204800"/>
            <a:ext cx="3812400" cy="45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>
            <a:grpSpLocks noChangeAspect="1"/>
          </p:cNvGrpSpPr>
          <p:nvPr/>
        </p:nvGrpSpPr>
        <p:grpSpPr>
          <a:xfrm>
            <a:off x="5410200" y="854551"/>
            <a:ext cx="3501614" cy="2269649"/>
            <a:chOff x="1524000" y="1524000"/>
            <a:chExt cx="6037263" cy="3913188"/>
          </a:xfrm>
        </p:grpSpPr>
        <p:pic>
          <p:nvPicPr>
            <p:cNvPr id="134" name="Picture 3" descr="tpcsymposium copy"/>
            <p:cNvPicPr>
              <a:picLocks noChangeAspect="1" noChangeArrowheads="1"/>
            </p:cNvPicPr>
            <p:nvPr/>
          </p:nvPicPr>
          <p:blipFill>
            <a:blip r:embed="rId2"/>
            <a:srcRect l="1123"/>
            <a:stretch>
              <a:fillRect/>
            </a:stretch>
          </p:blipFill>
          <p:spPr bwMode="auto">
            <a:xfrm>
              <a:off x="1524000" y="1524000"/>
              <a:ext cx="6037263" cy="391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100"/>
            <p:cNvSpPr txBox="1">
              <a:spLocks noChangeArrowheads="1"/>
            </p:cNvSpPr>
            <p:nvPr/>
          </p:nvSpPr>
          <p:spPr bwMode="auto">
            <a:xfrm>
              <a:off x="3757447" y="2575035"/>
              <a:ext cx="1613336" cy="583714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</a:rPr>
                <a:t>TPC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2774" name="Date Placeholder 3"/>
          <p:cNvSpPr>
            <a:spLocks noGrp="1"/>
          </p:cNvSpPr>
          <p:nvPr>
            <p:ph type="dt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smtClean="0">
                <a:latin typeface="Garamond" charset="0"/>
              </a:rPr>
              <a:t>July 21, 2011</a:t>
            </a:r>
            <a:endParaRPr lang="en-US">
              <a:latin typeface="Garamond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32776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7A94C35E-3613-A146-A6EE-28DCDDC096CB}" type="slidenum">
              <a:rPr lang="en-US">
                <a:latin typeface="Garamond" charset="0"/>
              </a:rPr>
              <a:pPr>
                <a:buFont typeface="Times New Roman" charset="0"/>
                <a:buNone/>
              </a:pPr>
              <a:t>6</a:t>
            </a:fld>
            <a:endParaRPr lang="en-US">
              <a:latin typeface="Garamond" charset="0"/>
            </a:endParaRPr>
          </a:p>
        </p:txBody>
      </p:sp>
      <p:sp>
        <p:nvSpPr>
          <p:cNvPr id="32770" name="Title 9"/>
          <p:cNvSpPr>
            <a:spLocks noGrp="1"/>
          </p:cNvSpPr>
          <p:nvPr>
            <p:ph type="title" idx="4294967295"/>
          </p:nvPr>
        </p:nvSpPr>
        <p:spPr>
          <a:xfrm>
            <a:off x="354357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4D"/>
                </a:solidFill>
              </a:rPr>
              <a:t>Kaon</a:t>
            </a:r>
            <a:r>
              <a:rPr lang="en-US" b="1" dirty="0" smtClean="0">
                <a:solidFill>
                  <a:srgbClr val="00664D"/>
                </a:solidFill>
              </a:rPr>
              <a:t> data analysis</a:t>
            </a:r>
            <a:endParaRPr lang="en-US" b="1" dirty="0">
              <a:solidFill>
                <a:srgbClr val="0066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066800"/>
            <a:ext cx="45961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20% most central Au+Au @ </a:t>
            </a:r>
            <a:r>
              <a:rPr lang="en-US" dirty="0" smtClean="0">
                <a:solidFill>
                  <a:srgbClr val="0000FF"/>
                </a:solidFill>
              </a:rPr>
              <a:t>√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</a:rPr>
              <a:t>NN</a:t>
            </a:r>
            <a:r>
              <a:rPr lang="en-US" dirty="0" smtClean="0">
                <a:solidFill>
                  <a:srgbClr val="0000FF"/>
                </a:solidFill>
              </a:rPr>
              <a:t>=200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Run 4: 4.6 Mevts, Run 7: 16 Mevts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Particle ID selection via TPC </a:t>
            </a:r>
            <a:r>
              <a:rPr lang="en-US" dirty="0" err="1" smtClean="0">
                <a:solidFill>
                  <a:srgbClr val="0000FF"/>
                </a:solidFill>
              </a:rPr>
              <a:t>dE/dx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NSigmaKaon</a:t>
            </a:r>
            <a:r>
              <a:rPr lang="en-US" dirty="0" smtClean="0">
                <a:solidFill>
                  <a:srgbClr val="0000FF"/>
                </a:solidFill>
              </a:rPr>
              <a:t>&lt;2.0 &amp;&amp; </a:t>
            </a:r>
            <a:r>
              <a:rPr lang="en-US" dirty="0" err="1" smtClean="0">
                <a:solidFill>
                  <a:srgbClr val="0000FF"/>
                </a:solidFill>
              </a:rPr>
              <a:t>NSigmaPion</a:t>
            </a: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smtClean="0">
                <a:solidFill>
                  <a:srgbClr val="0000FF"/>
                </a:solidFill>
              </a:rPr>
              <a:t>3.0 </a:t>
            </a:r>
          </a:p>
          <a:p>
            <a:r>
              <a:rPr lang="en-US" smtClean="0">
                <a:solidFill>
                  <a:srgbClr val="0000FF"/>
                </a:solidFill>
              </a:rPr>
              <a:t>&amp;</a:t>
            </a:r>
            <a:r>
              <a:rPr lang="en-US" dirty="0" smtClean="0">
                <a:solidFill>
                  <a:srgbClr val="0000FF"/>
                </a:solidFill>
              </a:rPr>
              <a:t>&amp; </a:t>
            </a:r>
            <a:r>
              <a:rPr lang="en-US" dirty="0" err="1" smtClean="0">
                <a:solidFill>
                  <a:srgbClr val="0000FF"/>
                </a:solidFill>
              </a:rPr>
              <a:t>NSigmaElectron</a:t>
            </a:r>
            <a:r>
              <a:rPr lang="en-US" dirty="0" smtClean="0">
                <a:solidFill>
                  <a:srgbClr val="0000FF"/>
                </a:solidFill>
              </a:rPr>
              <a:t>&gt;2.0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t="7827"/>
          <a:stretch>
            <a:fillRect/>
          </a:stretch>
        </p:blipFill>
        <p:spPr>
          <a:xfrm>
            <a:off x="214376" y="3250987"/>
            <a:ext cx="4281424" cy="2540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t="6767"/>
          <a:stretch>
            <a:fillRect/>
          </a:stretch>
        </p:blipFill>
        <p:spPr>
          <a:xfrm>
            <a:off x="4695952" y="3221747"/>
            <a:ext cx="4295648" cy="2569453"/>
          </a:xfrm>
          <a:prstGeom prst="rect">
            <a:avLst/>
          </a:prstGeom>
        </p:spPr>
      </p:pic>
      <p:sp>
        <p:nvSpPr>
          <p:cNvPr id="19" name="Rectangle 18"/>
          <p:cNvSpPr>
            <a:spLocks noChangeAspect="1"/>
          </p:cNvSpPr>
          <p:nvPr/>
        </p:nvSpPr>
        <p:spPr bwMode="auto">
          <a:xfrm>
            <a:off x="3561862" y="3148584"/>
            <a:ext cx="914400" cy="737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552729" y="3348000"/>
            <a:ext cx="544068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 flipH="1" flipV="1">
            <a:off x="3780000" y="3643006"/>
            <a:ext cx="637200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>
            <a:spLocks noChangeAspect="1"/>
          </p:cNvSpPr>
          <p:nvPr/>
        </p:nvSpPr>
        <p:spPr bwMode="auto">
          <a:xfrm>
            <a:off x="8064404" y="3024759"/>
            <a:ext cx="914400" cy="737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8063357" y="3317875"/>
            <a:ext cx="54406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 flipV="1">
            <a:off x="8374856" y="3548856"/>
            <a:ext cx="457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86000" y="5791200"/>
            <a:ext cx="472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</a:rPr>
              <a:t> |y| &lt; 0.5  &amp;  0.2 &lt; p</a:t>
            </a:r>
            <a:r>
              <a:rPr lang="cs-CZ" sz="2400" baseline="-25000" dirty="0" smtClean="0">
                <a:solidFill>
                  <a:srgbClr val="0000FF"/>
                </a:solidFill>
              </a:rPr>
              <a:t>T</a:t>
            </a:r>
            <a:r>
              <a:rPr lang="cs-CZ" sz="2400" dirty="0" smtClean="0">
                <a:solidFill>
                  <a:srgbClr val="0000FF"/>
                </a:solidFill>
              </a:rPr>
              <a:t> &lt; 0.4 GeV/c</a:t>
            </a:r>
            <a:endParaRPr lang="cs-CZ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848266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00FF"/>
                </a:solidFill>
              </a:rPr>
              <a:t>dE/dx vs rigidity: 	</a:t>
            </a:r>
          </a:p>
          <a:p>
            <a:pPr algn="ctr"/>
            <a:r>
              <a:rPr lang="cs-CZ" sz="2400" dirty="0" smtClean="0">
                <a:solidFill>
                  <a:srgbClr val="0000FF"/>
                </a:solidFill>
              </a:rPr>
              <a:t>   before  	 												after 	</a:t>
            </a:r>
          </a:p>
          <a:p>
            <a:pPr algn="ctr"/>
            <a:r>
              <a:rPr lang="cs-CZ" sz="2400" dirty="0" smtClean="0">
                <a:solidFill>
                  <a:srgbClr val="0000FF"/>
                </a:solidFill>
              </a:rPr>
              <a:t>PID  </a:t>
            </a:r>
          </a:p>
          <a:p>
            <a:pPr algn="ctr"/>
            <a:r>
              <a:rPr lang="cs-CZ" sz="2400" dirty="0" smtClean="0">
                <a:solidFill>
                  <a:srgbClr val="0000FF"/>
                </a:solidFill>
              </a:rPr>
              <a:t>cuts</a:t>
            </a:r>
            <a:endParaRPr lang="cs-CZ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kk_y050_star_auau200_00cen20_020kt036_c0s0_gfit.pdf"/>
          <p:cNvPicPr>
            <a:picLocks noGrp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3520" t="9843" r="15100" b="11632"/>
              <a:stretch>
                <a:fillRect/>
              </a:stretch>
            </p:blipFill>
          </mc:Choice>
          <mc:Fallback>
            <p:blipFill>
              <a:blip r:embed="rId3"/>
              <a:srcRect l="3520" t="9843" r="15100" b="11632"/>
              <a:stretch>
                <a:fillRect/>
              </a:stretch>
            </p:blipFill>
          </mc:Fallback>
        </mc:AlternateContent>
        <p:spPr>
          <a:xfrm>
            <a:off x="1944300" y="1424834"/>
            <a:ext cx="3542100" cy="4975966"/>
          </a:xfrm>
        </p:spPr>
      </p:pic>
      <p:sp>
        <p:nvSpPr>
          <p:cNvPr id="32770" name="Title 9"/>
          <p:cNvSpPr>
            <a:spLocks noGrp="1"/>
          </p:cNvSpPr>
          <p:nvPr>
            <p:ph type="title"/>
          </p:nvPr>
        </p:nvSpPr>
        <p:spPr>
          <a:xfrm>
            <a:off x="370890" y="162704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4D"/>
                </a:solidFill>
              </a:rPr>
              <a:t>STAR </a:t>
            </a:r>
            <a:r>
              <a:rPr lang="en-US" b="1" dirty="0" err="1" smtClean="0">
                <a:solidFill>
                  <a:srgbClr val="00664D"/>
                </a:solidFill>
              </a:rPr>
              <a:t>kaon</a:t>
            </a:r>
            <a:r>
              <a:rPr lang="en-US" b="1" dirty="0" smtClean="0">
                <a:solidFill>
                  <a:srgbClr val="00664D"/>
                </a:solidFill>
              </a:rPr>
              <a:t> 1D source shape result </a:t>
            </a:r>
            <a:endParaRPr lang="en-US" b="1" dirty="0">
              <a:solidFill>
                <a:srgbClr val="00664D"/>
              </a:solidFill>
            </a:endParaRPr>
          </a:p>
        </p:txBody>
      </p:sp>
      <p:pic>
        <p:nvPicPr>
          <p:cNvPr id="32773" name="Content Placeholder 14" descr="Kaon_1Dimaging.gif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430012" y="1398651"/>
            <a:ext cx="3561588" cy="4773549"/>
          </a:xfrm>
        </p:spPr>
      </p:pic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smtClean="0">
                <a:latin typeface="Garamond" charset="0"/>
              </a:rPr>
              <a:t>July 21, 2011</a:t>
            </a:r>
            <a:endParaRPr lang="en-US">
              <a:latin typeface="Garamond" charset="0"/>
            </a:endParaRPr>
          </a:p>
        </p:txBody>
      </p:sp>
      <p:sp>
        <p:nvSpPr>
          <p:cNvPr id="327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7A94C35E-3613-A146-A6EE-28DCDDC096CB}" type="slidenum">
              <a:rPr lang="en-US">
                <a:latin typeface="Garamond" charset="0"/>
              </a:rPr>
              <a:pPr>
                <a:buFont typeface="Times New Roman" charset="0"/>
                <a:buNone/>
              </a:pPr>
              <a:t>7</a:t>
            </a:fld>
            <a:endParaRPr lang="en-US">
              <a:latin typeface="Garamond" charset="0"/>
            </a:endParaRPr>
          </a:p>
        </p:txBody>
      </p:sp>
      <p:sp>
        <p:nvSpPr>
          <p:cNvPr id="32777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400800" y="1248066"/>
            <a:ext cx="2133600" cy="194451"/>
          </a:xfrm>
          <a:solidFill>
            <a:srgbClr val="800000"/>
          </a:solidFill>
        </p:spPr>
        <p:txBody>
          <a:bodyPr/>
          <a:lstStyle/>
          <a:p>
            <a:r>
              <a:rPr lang="en-US" sz="1000" b="0" i="1" dirty="0" smtClean="0">
                <a:solidFill>
                  <a:srgbClr val="FFFD36"/>
                </a:solidFill>
              </a:rPr>
              <a:t>PHENIX, PRL 103</a:t>
            </a:r>
            <a:r>
              <a:rPr lang="en-US" sz="1000" b="0" i="1" dirty="0">
                <a:solidFill>
                  <a:srgbClr val="FFFD36"/>
                </a:solidFill>
              </a:rPr>
              <a:t>:</a:t>
            </a:r>
            <a:r>
              <a:rPr lang="en-US" sz="1000" b="0" i="1" dirty="0" smtClean="0">
                <a:solidFill>
                  <a:srgbClr val="FFFD36"/>
                </a:solidFill>
              </a:rPr>
              <a:t>142301,2009</a:t>
            </a:r>
            <a:endParaRPr lang="en-US" sz="1000" b="0" i="1" dirty="0">
              <a:solidFill>
                <a:srgbClr val="FFFD36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500000">
            <a:off x="2374313" y="5067095"/>
            <a:ext cx="167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n>
                  <a:solidFill>
                    <a:schemeClr val="tx1"/>
                  </a:solidFill>
                </a:ln>
                <a:noFill/>
              </a:rPr>
              <a:t>STAR preliminary</a:t>
            </a:r>
            <a:endParaRPr lang="cs-CZ" sz="1400" b="1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 rot="1500000">
            <a:off x="2450513" y="2476295"/>
            <a:ext cx="167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n>
                  <a:solidFill>
                    <a:schemeClr val="tx1"/>
                  </a:solidFill>
                </a:ln>
                <a:noFill/>
              </a:rPr>
              <a:t>STAR preliminary</a:t>
            </a:r>
            <a:endParaRPr lang="cs-CZ" sz="1400" b="1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524000"/>
            <a:ext cx="2083598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34M+83M=117M 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K</a:t>
            </a:r>
            <a:r>
              <a:rPr lang="cs-CZ" baseline="30000" dirty="0" smtClean="0">
                <a:solidFill>
                  <a:srgbClr val="0000FF"/>
                </a:solidFill>
              </a:rPr>
              <a:t>+</a:t>
            </a:r>
            <a:r>
              <a:rPr lang="cs-CZ" dirty="0" smtClean="0">
                <a:solidFill>
                  <a:srgbClr val="0000FF"/>
                </a:solidFill>
              </a:rPr>
              <a:t>K</a:t>
            </a:r>
            <a:r>
              <a:rPr lang="cs-CZ" baseline="30000" dirty="0" smtClean="0">
                <a:solidFill>
                  <a:srgbClr val="0000FF"/>
                </a:solidFill>
              </a:rPr>
              <a:t>+</a:t>
            </a:r>
            <a:r>
              <a:rPr lang="cs-CZ" dirty="0" smtClean="0">
                <a:solidFill>
                  <a:srgbClr val="0000FF"/>
                </a:solidFill>
              </a:rPr>
              <a:t> &amp; K</a:t>
            </a:r>
            <a:r>
              <a:rPr lang="cs-CZ" baseline="30000" dirty="0" smtClean="0">
                <a:solidFill>
                  <a:srgbClr val="0000FF"/>
                </a:solidFill>
              </a:rPr>
              <a:t>-</a:t>
            </a:r>
            <a:r>
              <a:rPr lang="cs-CZ" dirty="0" smtClean="0">
                <a:solidFill>
                  <a:srgbClr val="0000FF"/>
                </a:solidFill>
              </a:rPr>
              <a:t>K</a:t>
            </a:r>
            <a:r>
              <a:rPr lang="cs-CZ" baseline="30000" dirty="0" smtClean="0">
                <a:solidFill>
                  <a:srgbClr val="0000FF"/>
                </a:solidFill>
              </a:rPr>
              <a:t>- </a:t>
            </a:r>
            <a:r>
              <a:rPr lang="cs-CZ" dirty="0" smtClean="0">
                <a:solidFill>
                  <a:srgbClr val="0000FF"/>
                </a:solidFill>
              </a:rPr>
              <a:t>pairs</a:t>
            </a:r>
            <a:endParaRPr lang="cs-CZ" dirty="0" smtClean="0">
              <a:solidFill>
                <a:srgbClr val="0000FF"/>
              </a:solidFill>
            </a:endParaRPr>
          </a:p>
          <a:p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STAR data are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well described 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by Gaussian,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contrary to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PHENIX no 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non-gaussian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tails are observed.</a:t>
            </a:r>
          </a:p>
          <a:p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May be due 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to a different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k</a:t>
            </a:r>
            <a:r>
              <a:rPr lang="cs-CZ" baseline="-25000" dirty="0" smtClean="0">
                <a:solidFill>
                  <a:srgbClr val="0000FF"/>
                </a:solidFill>
              </a:rPr>
              <a:t>T</a:t>
            </a:r>
            <a:r>
              <a:rPr lang="cs-CZ" dirty="0" smtClean="0">
                <a:solidFill>
                  <a:srgbClr val="0000FF"/>
                </a:solidFill>
              </a:rPr>
              <a:t>-range: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STAR bin is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4x narrower.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D97CC-8ED2-3B42-80B2-A4D8A5DE6246}" type="slidenum">
              <a:rPr lang="en-US" smtClean="0">
                <a:ea typeface="ＭＳ Ｐゴシック" charset="-128"/>
                <a:cs typeface="ＭＳ Ｐゴシック" charset="-128"/>
              </a:rPr>
              <a:pPr>
                <a:defRPr/>
              </a:pPr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3186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5" y="1633537"/>
            <a:ext cx="5178425" cy="1414463"/>
          </a:xfrm>
          <a:prstGeom prst="rect">
            <a:avLst/>
          </a:prstGeom>
          <a:solidFill>
            <a:srgbClr val="FFFF68"/>
          </a:solidFill>
          <a:effectLst>
            <a:outerShdw blurRad="63500" dist="107823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48758" y="32767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3D </a:t>
            </a:r>
            <a:r>
              <a:rPr lang="en-US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Koonin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-Pratt:</a:t>
            </a:r>
            <a:endParaRPr lang="en-US" sz="28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381000" y="3988713"/>
            <a:ext cx="3101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Plug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1) and (2) into (3)</a:t>
            </a:r>
          </a:p>
        </p:txBody>
      </p:sp>
      <p:pic>
        <p:nvPicPr>
          <p:cNvPr id="93188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550" y="3924300"/>
            <a:ext cx="4581525" cy="495300"/>
          </a:xfrm>
          <a:prstGeom prst="rect">
            <a:avLst/>
          </a:prstGeom>
          <a:solidFill>
            <a:srgbClr val="FFFF66"/>
          </a:solidFill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93189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708525"/>
            <a:ext cx="5118100" cy="1463675"/>
          </a:xfrm>
          <a:prstGeom prst="rect">
            <a:avLst/>
          </a:prstGeom>
          <a:solidFill>
            <a:srgbClr val="FFFF66"/>
          </a:solidFill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81000" y="4903788"/>
            <a:ext cx="1312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Invert (1)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91005" y="5665788"/>
            <a:ext cx="1312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Invert (2)</a:t>
            </a: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453506" y="1047459"/>
            <a:ext cx="8233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Expansion of </a:t>
            </a:r>
            <a:r>
              <a:rPr lang="en-US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R(q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) and </a:t>
            </a:r>
            <a:r>
              <a:rPr lang="en-US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S(r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) in Cartesian Harmonic basis</a:t>
            </a:r>
            <a:endParaRPr lang="en-US" sz="28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6183247" y="344269"/>
            <a:ext cx="25797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US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Danielewicz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and Pratt, </a:t>
            </a:r>
          </a:p>
          <a:p>
            <a:pPr>
              <a:buFont typeface="Times New Roman" pitchFamily="-111" charset="0"/>
              <a:buNone/>
              <a:defRPr/>
            </a:pPr>
            <a:r>
              <a:rPr lang="en-US" sz="1600" b="1" dirty="0" err="1" smtClean="0">
                <a:solidFill>
                  <a:srgbClr val="0000FF"/>
                </a:solidFill>
              </a:rPr>
              <a:t>Phys.Lett</a:t>
            </a:r>
            <a:r>
              <a:rPr lang="en-US" sz="1600" b="1" dirty="0" smtClean="0">
                <a:solidFill>
                  <a:srgbClr val="0000FF"/>
                </a:solidFill>
              </a:rPr>
              <a:t>. B618:60, 2005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32157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200" b="1" dirty="0">
                <a:solidFill>
                  <a:srgbClr val="00664D"/>
                </a:solidFill>
                <a:latin typeface="+mj-lt"/>
              </a:rPr>
              <a:t>3D</a:t>
            </a:r>
            <a:r>
              <a:rPr lang="en-US" sz="4200" b="1" dirty="0" smtClean="0">
                <a:solidFill>
                  <a:srgbClr val="00664D"/>
                </a:solidFill>
                <a:latin typeface="+mj-lt"/>
              </a:rPr>
              <a:t> source shape analysis</a:t>
            </a:r>
            <a:endParaRPr lang="en-US" sz="4200" b="1" kern="0" dirty="0">
              <a:solidFill>
                <a:srgbClr val="00664D"/>
              </a:solidFill>
              <a:latin typeface="+mj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953" name="TextBox 24"/>
          <p:cNvSpPr txBox="1">
            <a:spLocks noChangeArrowheads="1"/>
          </p:cNvSpPr>
          <p:nvPr/>
        </p:nvSpPr>
        <p:spPr bwMode="auto">
          <a:xfrm>
            <a:off x="3625850" y="3957637"/>
            <a:ext cx="488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solidFill>
                  <a:schemeClr val="tx1"/>
                </a:solidFill>
                <a:sym typeface="Symbol" charset="2"/>
              </a:rPr>
              <a:t>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954" name="Rectangle 27"/>
          <p:cNvSpPr>
            <a:spLocks noChangeArrowheads="1"/>
          </p:cNvSpPr>
          <p:nvPr/>
        </p:nvSpPr>
        <p:spPr bwMode="auto">
          <a:xfrm>
            <a:off x="6934200" y="4724400"/>
            <a:ext cx="457200" cy="1219200"/>
          </a:xfrm>
          <a:prstGeom prst="rect">
            <a:avLst/>
          </a:prstGeom>
          <a:solidFill>
            <a:srgbClr val="FFFD6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955" name="TextBox 28"/>
          <p:cNvSpPr txBox="1">
            <a:spLocks noChangeArrowheads="1"/>
          </p:cNvSpPr>
          <p:nvPr/>
        </p:nvSpPr>
        <p:spPr bwMode="auto">
          <a:xfrm>
            <a:off x="1720850" y="5634037"/>
            <a:ext cx="488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solidFill>
                  <a:schemeClr val="tx1"/>
                </a:solidFill>
                <a:sym typeface="Symbol" charset="2"/>
              </a:rPr>
              <a:t>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956" name="TextBox 29"/>
          <p:cNvSpPr txBox="1">
            <a:spLocks noChangeArrowheads="1"/>
          </p:cNvSpPr>
          <p:nvPr/>
        </p:nvSpPr>
        <p:spPr bwMode="auto">
          <a:xfrm>
            <a:off x="1733358" y="4872037"/>
            <a:ext cx="488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solidFill>
                  <a:schemeClr val="tx1"/>
                </a:solidFill>
                <a:sym typeface="Symbol" charset="2"/>
              </a:rPr>
              <a:t>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2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cs-CZ" smtClean="0">
                <a:latin typeface="Garamond" charset="0"/>
              </a:rPr>
              <a:t>July 21, 2011</a:t>
            </a:r>
            <a:endParaRPr lang="en-US" dirty="0">
              <a:latin typeface="Garamond" charset="0"/>
            </a:endParaRPr>
          </a:p>
        </p:txBody>
      </p:sp>
      <p:sp>
        <p:nvSpPr>
          <p:cNvPr id="2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81800" y="1600200"/>
            <a:ext cx="2362200" cy="1286352"/>
            <a:chOff x="6934200" y="1840468"/>
            <a:chExt cx="2362200" cy="1286352"/>
          </a:xfrm>
        </p:grpSpPr>
        <p:sp>
          <p:nvSpPr>
            <p:cNvPr id="39957" name="Text Box 18"/>
            <p:cNvSpPr txBox="1">
              <a:spLocks noChangeArrowheads="1"/>
            </p:cNvSpPr>
            <p:nvPr/>
          </p:nvSpPr>
          <p:spPr bwMode="auto">
            <a:xfrm>
              <a:off x="6934200" y="2144713"/>
              <a:ext cx="19865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x</a:t>
              </a:r>
              <a:r>
                <a:rPr lang="en-US" b="1" dirty="0" smtClean="0">
                  <a:solidFill>
                    <a:srgbClr val="000000"/>
                  </a:solidFill>
                </a:rPr>
                <a:t> = out</a:t>
              </a:r>
              <a:r>
                <a:rPr lang="en-US" b="1" dirty="0">
                  <a:solidFill>
                    <a:srgbClr val="000000"/>
                  </a:solidFill>
                </a:rPr>
                <a:t>-direction</a:t>
              </a:r>
            </a:p>
          </p:txBody>
        </p:sp>
        <p:sp>
          <p:nvSpPr>
            <p:cNvPr id="39958" name="Text Box 19"/>
            <p:cNvSpPr txBox="1">
              <a:spLocks noChangeArrowheads="1"/>
            </p:cNvSpPr>
            <p:nvPr/>
          </p:nvSpPr>
          <p:spPr bwMode="auto">
            <a:xfrm>
              <a:off x="6934200" y="2452688"/>
              <a:ext cx="2209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y</a:t>
              </a:r>
              <a:r>
                <a:rPr lang="en-US" b="1" dirty="0" smtClean="0">
                  <a:solidFill>
                    <a:srgbClr val="000000"/>
                  </a:solidFill>
                </a:rPr>
                <a:t> = side</a:t>
              </a:r>
              <a:r>
                <a:rPr lang="en-US" b="1" dirty="0">
                  <a:solidFill>
                    <a:srgbClr val="000000"/>
                  </a:solidFill>
                </a:rPr>
                <a:t>-direction</a:t>
              </a:r>
            </a:p>
          </p:txBody>
        </p:sp>
        <p:sp>
          <p:nvSpPr>
            <p:cNvPr id="39959" name="Text Box 20"/>
            <p:cNvSpPr txBox="1">
              <a:spLocks noChangeArrowheads="1"/>
            </p:cNvSpPr>
            <p:nvPr/>
          </p:nvSpPr>
          <p:spPr bwMode="auto">
            <a:xfrm>
              <a:off x="6934200" y="2757488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z</a:t>
              </a:r>
              <a:r>
                <a:rPr lang="en-US" b="1" dirty="0" smtClean="0">
                  <a:solidFill>
                    <a:srgbClr val="000000"/>
                  </a:solidFill>
                </a:rPr>
                <a:t> = long</a:t>
              </a:r>
              <a:r>
                <a:rPr lang="en-US" b="1" dirty="0">
                  <a:solidFill>
                    <a:srgbClr val="000000"/>
                  </a:solidFill>
                </a:rPr>
                <a:t>-direction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34200" y="18404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tx1"/>
                  </a:solidFill>
                  <a:latin typeface="Symbol" charset="2"/>
                  <a:cs typeface="Symbol" charset="2"/>
                </a:rPr>
                <a:t>a</a:t>
              </a:r>
              <a:r>
                <a:rPr lang="cs-CZ" b="1" baseline="-25000" dirty="0" smtClean="0">
                  <a:solidFill>
                    <a:schemeClr val="tx1"/>
                  </a:solidFill>
                  <a:latin typeface="Arial"/>
                  <a:cs typeface="Arial"/>
                </a:rPr>
                <a:t>i</a:t>
              </a:r>
              <a:r>
                <a:rPr lang="cs-CZ" b="1" dirty="0" smtClean="0">
                  <a:solidFill>
                    <a:schemeClr val="tx1"/>
                  </a:solidFill>
                  <a:cs typeface="Symbol" charset="2"/>
                </a:rPr>
                <a:t> = x, y or z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3215801" y="3221019"/>
            <a:ext cx="5547199" cy="545683"/>
            <a:chOff x="2743200" y="3190778"/>
            <a:chExt cx="5896263" cy="580020"/>
          </a:xfrm>
          <a:solidFill>
            <a:srgbClr val="FFFD6C"/>
          </a:solidFill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grpSpPr>
        <p:pic>
          <p:nvPicPr>
            <p:cNvPr id="29" name="Object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3200" y="3191360"/>
              <a:ext cx="4808538" cy="579438"/>
            </a:xfrm>
            <a:prstGeom prst="rect">
              <a:avLst/>
            </a:prstGeom>
            <a:grpFill/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7496463" y="3190778"/>
              <a:ext cx="1143000" cy="579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 charset="0"/>
                </a:rPr>
                <a:t>      (</a:t>
              </a:r>
              <a:r>
                <a:rPr lang="en-US" sz="2400" dirty="0">
                  <a:solidFill>
                    <a:srgbClr val="000000"/>
                  </a:solidFill>
                  <a:latin typeface="Times New Roman" charset="0"/>
                </a:rPr>
                <a:t>3)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kk_y050_star_auau200_00cen20_020kt036_c0_run4_run7.gif"/>
          <p:cNvPicPr>
            <a:picLocks noGrp="1"/>
          </p:cNvPicPr>
          <p:nvPr>
            <p:ph idx="1"/>
          </p:nvPr>
        </p:nvPicPr>
        <p:blipFill>
          <a:blip r:embed="rId2" cstate="print"/>
          <a:srcRect l="3474" t="12527" r="13895" b="19685"/>
          <a:stretch>
            <a:fillRect/>
          </a:stretch>
        </p:blipFill>
        <p:spPr>
          <a:xfrm>
            <a:off x="1880102" y="990600"/>
            <a:ext cx="5587498" cy="511385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July 21,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D6D8-F6DB-4E6B-B080-07681AD97C0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97884"/>
            <a:ext cx="8228013" cy="1373187"/>
          </a:xfrm>
        </p:spPr>
        <p:txBody>
          <a:bodyPr/>
          <a:lstStyle/>
          <a:p>
            <a:r>
              <a:rPr lang="en-US" b="1" dirty="0" smtClean="0">
                <a:solidFill>
                  <a:srgbClr val="00664D"/>
                </a:solidFill>
              </a:rPr>
              <a:t>C</a:t>
            </a:r>
            <a:r>
              <a:rPr lang="en-US" b="1" baseline="30000" dirty="0" smtClean="0">
                <a:solidFill>
                  <a:srgbClr val="00664D"/>
                </a:solidFill>
              </a:rPr>
              <a:t>0</a:t>
            </a:r>
            <a:r>
              <a:rPr lang="en-US" b="1" dirty="0" smtClean="0">
                <a:solidFill>
                  <a:srgbClr val="00664D"/>
                </a:solidFill>
              </a:rPr>
              <a:t>(q</a:t>
            </a:r>
            <a:r>
              <a:rPr lang="en-US" b="1" baseline="-25000" dirty="0" smtClean="0">
                <a:solidFill>
                  <a:srgbClr val="00664D"/>
                </a:solidFill>
              </a:rPr>
              <a:t>inv</a:t>
            </a:r>
            <a:r>
              <a:rPr lang="en-US" b="1" dirty="0" smtClean="0">
                <a:solidFill>
                  <a:srgbClr val="00664D"/>
                </a:solidFill>
              </a:rPr>
              <a:t>) </a:t>
            </a:r>
            <a:r>
              <a:rPr lang="en-US" b="1" dirty="0" err="1" smtClean="0">
                <a:solidFill>
                  <a:srgbClr val="00664D"/>
                </a:solidFill>
              </a:rPr>
              <a:t>vs</a:t>
            </a:r>
            <a:r>
              <a:rPr lang="en-US" b="1" dirty="0" smtClean="0">
                <a:solidFill>
                  <a:srgbClr val="00664D"/>
                </a:solidFill>
              </a:rPr>
              <a:t> </a:t>
            </a:r>
            <a:r>
              <a:rPr lang="en-US" b="1" dirty="0" err="1" smtClean="0">
                <a:solidFill>
                  <a:srgbClr val="00664D"/>
                </a:solidFill>
              </a:rPr>
              <a:t>C(q</a:t>
            </a:r>
            <a:r>
              <a:rPr lang="en-US" b="1" baseline="-25000" dirty="0" err="1" smtClean="0">
                <a:solidFill>
                  <a:srgbClr val="00664D"/>
                </a:solidFill>
              </a:rPr>
              <a:t>inv</a:t>
            </a:r>
            <a:r>
              <a:rPr lang="en-US" b="1" dirty="0" smtClean="0">
                <a:solidFill>
                  <a:srgbClr val="00664D"/>
                </a:solidFill>
              </a:rPr>
              <a:t>): comparison</a:t>
            </a:r>
            <a:endParaRPr lang="en-US" b="1" dirty="0">
              <a:solidFill>
                <a:srgbClr val="00664D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4013" cy="455612"/>
          </a:xfrm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 smtClean="0">
                <a:latin typeface="Garamond" charset="0"/>
              </a:rPr>
              <a:t>M.Š.     EPS-HEP 2011, Grenoble</a:t>
            </a:r>
            <a:endParaRPr lang="en-US" dirty="0">
              <a:latin typeface="Garamo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500000">
            <a:off x="3688833" y="3247424"/>
            <a:ext cx="3597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STAR preliminary</a:t>
            </a:r>
            <a:endParaRPr lang="cs-CZ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noFill/>
            </a:endParaRPr>
          </a:p>
        </p:txBody>
      </p:sp>
      <p:sp useBgFill="1">
        <p:nvSpPr>
          <p:cNvPr id="13" name="Rectangle 12"/>
          <p:cNvSpPr/>
          <p:nvPr/>
        </p:nvSpPr>
        <p:spPr bwMode="auto">
          <a:xfrm>
            <a:off x="2781300" y="1193800"/>
            <a:ext cx="50292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600200"/>
            <a:ext cx="292900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K</a:t>
            </a:r>
            <a:r>
              <a:rPr lang="cs-CZ" b="1" baseline="30000" dirty="0" smtClean="0">
                <a:solidFill>
                  <a:schemeClr val="tx1"/>
                </a:solidFill>
              </a:rPr>
              <a:t>+</a:t>
            </a:r>
            <a:r>
              <a:rPr lang="cs-CZ" b="1" dirty="0" smtClean="0">
                <a:solidFill>
                  <a:schemeClr val="tx1"/>
                </a:solidFill>
              </a:rPr>
              <a:t>K</a:t>
            </a:r>
            <a:r>
              <a:rPr lang="cs-CZ" b="1" baseline="30000" dirty="0" smtClean="0">
                <a:solidFill>
                  <a:schemeClr val="tx1"/>
                </a:solidFill>
              </a:rPr>
              <a:t>+</a:t>
            </a:r>
            <a:r>
              <a:rPr lang="cs-CZ" b="1" dirty="0" smtClean="0">
                <a:solidFill>
                  <a:schemeClr val="tx1"/>
                </a:solidFill>
              </a:rPr>
              <a:t> &amp; K</a:t>
            </a:r>
            <a:r>
              <a:rPr lang="cs-CZ" b="1" baseline="30000" dirty="0" smtClean="0">
                <a:solidFill>
                  <a:schemeClr val="tx1"/>
                </a:solidFill>
              </a:rPr>
              <a:t>-</a:t>
            </a:r>
            <a:r>
              <a:rPr lang="cs-CZ" b="1" dirty="0" smtClean="0">
                <a:solidFill>
                  <a:schemeClr val="tx1"/>
                </a:solidFill>
              </a:rPr>
              <a:t>K</a:t>
            </a:r>
            <a:r>
              <a:rPr lang="cs-CZ" b="1" baseline="30000" dirty="0" smtClean="0">
                <a:solidFill>
                  <a:schemeClr val="tx1"/>
                </a:solidFill>
              </a:rPr>
              <a:t>-</a:t>
            </a:r>
            <a:r>
              <a:rPr lang="cs-CZ" b="1" dirty="0" smtClean="0">
                <a:solidFill>
                  <a:schemeClr val="tx1"/>
                </a:solidFill>
              </a:rPr>
              <a:t>   </a:t>
            </a:r>
            <a:r>
              <a:rPr lang="cs-CZ" sz="2200" b="1" dirty="0" smtClean="0">
                <a:solidFill>
                  <a:schemeClr val="tx1"/>
                </a:solidFill>
                <a:latin typeface="Mistral"/>
                <a:cs typeface="Mistral"/>
              </a:rPr>
              <a:t>l</a:t>
            </a:r>
            <a:r>
              <a:rPr lang="cs-CZ" b="1" dirty="0" smtClean="0">
                <a:solidFill>
                  <a:schemeClr val="tx1"/>
                </a:solidFill>
              </a:rPr>
              <a:t>=0 moment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4014" y="2076644"/>
            <a:ext cx="91578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C</a:t>
            </a:r>
            <a:r>
              <a:rPr lang="cs-CZ" baseline="30000" dirty="0" smtClean="0">
                <a:solidFill>
                  <a:srgbClr val="000000"/>
                </a:solidFill>
              </a:rPr>
              <a:t>0</a:t>
            </a:r>
            <a:r>
              <a:rPr lang="cs-CZ" dirty="0" smtClean="0">
                <a:solidFill>
                  <a:srgbClr val="000000"/>
                </a:solidFill>
              </a:rPr>
              <a:t>(q</a:t>
            </a:r>
            <a:r>
              <a:rPr lang="cs-CZ" baseline="-25000" dirty="0" smtClean="0">
                <a:solidFill>
                  <a:srgbClr val="000000"/>
                </a:solidFill>
              </a:rPr>
              <a:t>inv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  <a:p>
            <a:endParaRPr lang="cs-CZ" sz="800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C(q</a:t>
            </a:r>
            <a:r>
              <a:rPr lang="cs-CZ" baseline="-25000" dirty="0" smtClean="0">
                <a:solidFill>
                  <a:srgbClr val="000000"/>
                </a:solidFill>
              </a:rPr>
              <a:t>inv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3D CRC" val="e316e38a013a"/>
  <p:tag name="POWER3D TRANSITION" val="ShatteringGlass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3D CRC" val="e316e38a013a"/>
  <p:tag name="POWER3D TRANSITION" val="RevolvingSlides.p3d 0"/>
  <p:tag name="POWER3D OPTIONS" val="Medium 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29032</TotalTime>
  <Words>1511</Words>
  <Application>Microsoft Macintosh PowerPoint</Application>
  <PresentationFormat>On-screen Show (4:3)</PresentationFormat>
  <Paragraphs>250</Paragraphs>
  <Slides>20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Equation</vt:lpstr>
      <vt:lpstr>Three-dimensional Kaon Source Extraction from STAR Experiment at RHIC  </vt:lpstr>
      <vt:lpstr>Outline</vt:lpstr>
      <vt:lpstr>Slide 3</vt:lpstr>
      <vt:lpstr>Slide 4</vt:lpstr>
      <vt:lpstr>Previous 1D source imaging results </vt:lpstr>
      <vt:lpstr>Kaon data analysis</vt:lpstr>
      <vt:lpstr>STAR kaon 1D source shape result </vt:lpstr>
      <vt:lpstr>Slide 8</vt:lpstr>
      <vt:lpstr>C0(qinv) vs C(qinv): comparison</vt:lpstr>
      <vt:lpstr>Extracting 3D source function</vt:lpstr>
      <vt:lpstr>Independent correlation moments                Rlα1…αl , 0≤l≤4</vt:lpstr>
      <vt:lpstr>Kaon correlation function profiles</vt:lpstr>
      <vt:lpstr>Kaon vs. pion 3D source shape</vt:lpstr>
      <vt:lpstr>Comparison to thermal BW model </vt:lpstr>
      <vt:lpstr>Conclusions</vt:lpstr>
      <vt:lpstr>Backup slides</vt:lpstr>
      <vt:lpstr>Kaon vs. pion 3D source shape</vt:lpstr>
      <vt:lpstr>Cartesian harmonics basis</vt:lpstr>
      <vt:lpstr>Ellipsoid fit</vt:lpstr>
      <vt:lpstr>Momentum resolution correction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 Source Imaging update: Systematic error determination</dc:title>
  <dc:creator>Pat Hoth</dc:creator>
  <cp:lastModifiedBy>Michal Šumbera</cp:lastModifiedBy>
  <cp:revision>324</cp:revision>
  <cp:lastPrinted>2009-04-22T19:24:48Z</cp:lastPrinted>
  <dcterms:created xsi:type="dcterms:W3CDTF">2011-07-18T19:50:54Z</dcterms:created>
  <dcterms:modified xsi:type="dcterms:W3CDTF">2011-07-18T20:03:09Z</dcterms:modified>
</cp:coreProperties>
</file>