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13.bin" ContentType="application/vnd.openxmlformats-officedocument.oleObject"/>
  <Override PartName="/ppt/embeddings/Microsoft_Equation2.bin" ContentType="application/vnd.openxmlformats-officedocument.oleObject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8.bin" ContentType="application/vnd.openxmlformats-officedocument.oleObject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1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11.bin" ContentType="application/vnd.openxmlformats-officedocument.oleObject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wdp" ContentType="image/vnd.ms-photo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29"/>
  </p:notesMasterIdLst>
  <p:sldIdLst>
    <p:sldId id="447" r:id="rId2"/>
    <p:sldId id="492" r:id="rId3"/>
    <p:sldId id="497" r:id="rId4"/>
    <p:sldId id="491" r:id="rId5"/>
    <p:sldId id="496" r:id="rId6"/>
    <p:sldId id="501" r:id="rId7"/>
    <p:sldId id="474" r:id="rId8"/>
    <p:sldId id="433" r:id="rId9"/>
    <p:sldId id="436" r:id="rId10"/>
    <p:sldId id="437" r:id="rId11"/>
    <p:sldId id="494" r:id="rId12"/>
    <p:sldId id="466" r:id="rId13"/>
    <p:sldId id="457" r:id="rId14"/>
    <p:sldId id="446" r:id="rId15"/>
    <p:sldId id="452" r:id="rId16"/>
    <p:sldId id="493" r:id="rId17"/>
    <p:sldId id="487" r:id="rId18"/>
    <p:sldId id="489" r:id="rId19"/>
    <p:sldId id="462" r:id="rId20"/>
    <p:sldId id="444" r:id="rId21"/>
    <p:sldId id="420" r:id="rId22"/>
    <p:sldId id="455" r:id="rId23"/>
    <p:sldId id="450" r:id="rId24"/>
    <p:sldId id="500" r:id="rId25"/>
    <p:sldId id="498" r:id="rId26"/>
    <p:sldId id="499" r:id="rId27"/>
    <p:sldId id="502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0066"/>
    <a:srgbClr val="008080"/>
    <a:srgbClr val="336699"/>
    <a:srgbClr val="FF0000"/>
    <a:srgbClr val="6699FF"/>
    <a:srgbClr val="CC0000"/>
    <a:srgbClr val="FFFF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39" autoAdjust="0"/>
    <p:restoredTop sz="99112" autoAdjust="0"/>
  </p:normalViewPr>
  <p:slideViewPr>
    <p:cSldViewPr>
      <p:cViewPr varScale="1">
        <p:scale>
          <a:sx n="142" d="100"/>
          <a:sy n="142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emf"/><Relationship Id="rId5" Type="http://schemas.openxmlformats.org/officeDocument/2006/relationships/image" Target="../media/image34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6D6489-5F5E-480D-8643-9C97F4373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57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42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1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cs-CZ" smtClean="0"/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7E4165E-D746-48EE-AFE7-64B5194F3380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14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cs-CZ" smtClean="0"/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7E4165E-D746-48EE-AFE7-64B5194F3380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15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cs-CZ" smtClean="0"/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7E4165E-D746-48EE-AFE7-64B5194F3380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16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6C6CA0-A357-9C4D-8FC4-F68A2BDE9A94}" type="datetime1">
              <a:rPr lang="en-US"/>
              <a:pPr/>
              <a:t>9/26/13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671" y="4560570"/>
            <a:ext cx="5365858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function S(r) is a Gaussian parameterization of the source, which is convoluted with the kernel (wavefunction-squared)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cs-CZ" smtClean="0"/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7E4165E-D746-48EE-AFE7-64B5194F3380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27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6C6CA0-A357-9C4D-8FC4-F68A2BDE9A94}" type="datetime1">
              <a:rPr lang="en-US"/>
              <a:pPr/>
              <a:t>9/26/13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671" y="4560570"/>
            <a:ext cx="5365858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function S(r) is a Gaussian parameterization of the source, which is convoluted with the kernel (wavefunction-squared)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6C6CA0-A357-9C4D-8FC4-F68A2BDE9A94}" type="datetime1">
              <a:rPr lang="en-US"/>
              <a:pPr/>
              <a:t>9/26/13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671" y="4560570"/>
            <a:ext cx="5365858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function S(r) is a Gaussian parameterization of the source, which is convoluted with the kernel (wavefunction-squared)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6C6CA0-A357-9C4D-8FC4-F68A2BDE9A94}" type="datetime1">
              <a:rPr lang="en-US"/>
              <a:pPr/>
              <a:t>9/26/13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671" y="4560570"/>
            <a:ext cx="5365858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function S(r) is a Gaussian parameterization of the source, which is convoluted with the kernel (wavefunction-squared)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6C6CA0-A357-9C4D-8FC4-F68A2BDE9A94}" type="datetime1">
              <a:rPr lang="en-US"/>
              <a:pPr/>
              <a:t>9/26/13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671" y="4560570"/>
            <a:ext cx="5365858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function S(r) is a Gaussian parameterization of the source, which is convoluted with the kernel (wavefunction-squared)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12DBBE36-4B83-4E1B-B0C2-0B5A22A66DBB}" type="slidenum">
              <a:rPr lang="en-US" sz="1300"/>
              <a:pPr algn="r" defTabSz="966788"/>
              <a:t>8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Motivate next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274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2565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FB2ED4C-834D-426B-9BD7-D9527AECC047}" type="slidenum">
              <a:rPr lang="en-US" sz="1300">
                <a:solidFill>
                  <a:srgbClr val="000000"/>
                </a:solidFill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9013" cy="3598862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752600"/>
          </a:xfrm>
        </p:spPr>
        <p:txBody>
          <a:bodyPr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5568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6400800"/>
          </a:xfrm>
          <a:prstGeom prst="rect">
            <a:avLst/>
          </a:prstGeom>
        </p:spPr>
        <p:txBody>
          <a:bodyPr vert="eaVert"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3434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04900"/>
            <a:ext cx="4343400" cy="560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104900"/>
            <a:ext cx="43434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810000"/>
            <a:ext cx="4343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7"/>
            <a:ext cx="3008313" cy="125643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1487"/>
            <a:ext cx="5111750" cy="6234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33537"/>
            <a:ext cx="3008313" cy="5072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88" y="4800599"/>
            <a:ext cx="5827712" cy="8350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088" y="612775"/>
            <a:ext cx="5827712" cy="60626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6088" y="5367338"/>
            <a:ext cx="5827712" cy="1185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3007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22" name="Élőláb helye 4"/>
          <p:cNvSpPr txBox="1">
            <a:spLocks/>
          </p:cNvSpPr>
          <p:nvPr/>
        </p:nvSpPr>
        <p:spPr>
          <a:xfrm>
            <a:off x="0" y="0"/>
            <a:ext cx="2053988" cy="328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/>
              <a:t>ISMD13, 09/</a:t>
            </a:r>
            <a:r>
              <a:rPr lang="en-US" baseline="0" dirty="0" smtClean="0"/>
              <a:t>19/</a:t>
            </a:r>
            <a:r>
              <a:rPr lang="en-US" dirty="0" smtClean="0"/>
              <a:t>2013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23" name="Élőláb helye 4"/>
          <p:cNvSpPr txBox="1">
            <a:spLocks/>
          </p:cNvSpPr>
          <p:nvPr/>
        </p:nvSpPr>
        <p:spPr>
          <a:xfrm>
            <a:off x="2667000" y="0"/>
            <a:ext cx="4724400" cy="328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smtClean="0"/>
              <a:t>M. </a:t>
            </a:r>
            <a:r>
              <a:rPr lang="en-US" baseline="0" dirty="0" err="1" smtClean="0"/>
              <a:t>Šumbera</a:t>
            </a:r>
            <a:r>
              <a:rPr lang="en-US" baseline="0" dirty="0" smtClean="0"/>
              <a:t>, STAR: </a:t>
            </a:r>
            <a:r>
              <a:rPr lang="en-US" baseline="0" dirty="0" err="1" smtClean="0"/>
              <a:t>Kaon</a:t>
            </a:r>
            <a:r>
              <a:rPr lang="en-US" baseline="0" dirty="0" smtClean="0"/>
              <a:t> Freeze-out Dynamics at RHIC</a:t>
            </a:r>
            <a:endParaRPr lang="en-US" dirty="0"/>
          </a:p>
        </p:txBody>
      </p:sp>
      <p:sp>
        <p:nvSpPr>
          <p:cNvPr id="9" name="Dia számának helye 11"/>
          <p:cNvSpPr txBox="1">
            <a:spLocks noGrp="1"/>
          </p:cNvSpPr>
          <p:nvPr userDrawn="1"/>
        </p:nvSpPr>
        <p:spPr>
          <a:xfrm>
            <a:off x="8609463" y="0"/>
            <a:ext cx="533400" cy="328612"/>
          </a:xfrm>
          <a:prstGeom prst="rect">
            <a:avLst/>
          </a:prstGeom>
          <a:noFill/>
        </p:spPr>
        <p:txBody>
          <a:bodyPr/>
          <a:lstStyle/>
          <a:p>
            <a:pPr lvl="0" algn="r"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fld id="{788329EA-BB85-4C66-9255-AFC63C0073A4}" type="slidenum">
              <a:rPr lang="en-US" sz="16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pPr lvl="0" algn="r"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sz="2400" b="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robert.vertesi@ujf.cas.cz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oleObject" Target="../embeddings/Microsoft_Equation11.bin"/><Relationship Id="rId8" Type="http://schemas.openxmlformats.org/officeDocument/2006/relationships/oleObject" Target="../embeddings/Microsoft_Equation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13.bin"/><Relationship Id="rId5" Type="http://schemas.openxmlformats.org/officeDocument/2006/relationships/image" Target="../media/image25.gif"/><Relationship Id="rId6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png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3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rupal.star.bnl.gov/STAR/" TargetMode="Externa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19.emf"/><Relationship Id="rId6" Type="http://schemas.openxmlformats.org/officeDocument/2006/relationships/oleObject" Target="../embeddings/Microsoft_Equation6.bin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685800" y="838200"/>
            <a:ext cx="7696200" cy="1676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 </a:t>
            </a: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Freeze-out Dynamics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0" hangingPunct="0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=200 GeV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Au+Au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Collisions at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RHIC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118" y="4114800"/>
            <a:ext cx="3100282" cy="1095375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l"/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Physics Institute</a:t>
            </a:r>
          </a:p>
          <a:p>
            <a:pPr algn="l"/>
            <a:r>
              <a:rPr lang="en-US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Academy of Sciences</a:t>
            </a:r>
            <a:endParaRPr lang="hu-HU" sz="1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Logo_ujf.pdf"/>
          <p:cNvPicPr>
            <a:picLocks noChangeAspect="1"/>
          </p:cNvPicPr>
          <p:nvPr/>
        </p:nvPicPr>
        <p:blipFill>
          <a:blip r:embed="rId3" cstate="print"/>
          <a:srcRect l="21439" t="15150" r="22630" b="15150"/>
          <a:stretch>
            <a:fillRect/>
          </a:stretch>
        </p:blipFill>
        <p:spPr bwMode="auto">
          <a:xfrm>
            <a:off x="838713" y="3810000"/>
            <a:ext cx="786703" cy="139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810000"/>
            <a:ext cx="1904873" cy="152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0785" y="2971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Michal Šumbera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sumbera@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ujf.cas.cz</a:t>
            </a:r>
            <a:r>
              <a:rPr lang="en-US" sz="7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3657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</a:t>
            </a:r>
          </a:p>
          <a:p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38800"/>
            <a:ext cx="1168400" cy="124968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608800"/>
            <a:ext cx="8046000" cy="1249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09800" y="5562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XLIII International Symposium on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Multiparticle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Dynamics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6488668"/>
            <a:ext cx="7007046" cy="369332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September 15-20, 2013 Illinois Institute of Technology, Chicago, IL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376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*) </a:t>
            </a:r>
            <a:r>
              <a:rPr lang="en-US" dirty="0"/>
              <a:t>Phys. Rev. C 88, 034906 (2013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792139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 cut applied</a:t>
            </a:r>
          </a:p>
        </p:txBody>
      </p:sp>
      <p:sp>
        <p:nvSpPr>
          <p:cNvPr id="212994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Source </a:t>
            </a:r>
            <a:r>
              <a:rPr lang="en-US" sz="2400" dirty="0">
                <a:solidFill>
                  <a:srgbClr val="000066"/>
                </a:solidFill>
              </a:rPr>
              <a:t>shape </a:t>
            </a:r>
            <a:r>
              <a:rPr lang="en-US" sz="2400" dirty="0" smtClean="0">
                <a:solidFill>
                  <a:srgbClr val="000066"/>
                </a:solidFill>
              </a:rPr>
              <a:t>analysis</a:t>
            </a:r>
            <a:endParaRPr lang="en-US" sz="24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err="1"/>
              <a:t>dE</a:t>
            </a:r>
            <a:r>
              <a:rPr lang="en-US" sz="2000" dirty="0"/>
              <a:t>/dx: </a:t>
            </a:r>
            <a:r>
              <a:rPr lang="en-US" sz="2000" dirty="0" smtClean="0"/>
              <a:t>n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dirty="0">
                <a:cs typeface="Arial" charset="0"/>
              </a:rPr>
              <a:t>(</a:t>
            </a:r>
            <a:r>
              <a:rPr lang="en-US" sz="2000" dirty="0" err="1"/>
              <a:t>Kaon</a:t>
            </a:r>
            <a:r>
              <a:rPr lang="en-US" sz="2000" dirty="0"/>
              <a:t>)&lt;2.0 and </a:t>
            </a:r>
            <a:r>
              <a:rPr lang="en-US" sz="2000" dirty="0" smtClean="0"/>
              <a:t>n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dirty="0"/>
              <a:t>(Pion)&gt;3.0 and </a:t>
            </a:r>
            <a:r>
              <a:rPr lang="en-US" sz="2000" dirty="0" smtClean="0"/>
              <a:t>n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dirty="0">
                <a:cs typeface="Arial" charset="0"/>
              </a:rPr>
              <a:t>(electron)&gt;</a:t>
            </a:r>
            <a:r>
              <a:rPr lang="en-US" sz="2000" dirty="0" smtClean="0">
                <a:cs typeface="Arial" charset="0"/>
              </a:rPr>
              <a:t>2.0</a:t>
            </a:r>
            <a:br>
              <a:rPr lang="en-US" sz="2000" dirty="0" smtClean="0">
                <a:cs typeface="Arial" charset="0"/>
              </a:rPr>
            </a:br>
            <a:r>
              <a:rPr lang="en-US" sz="2000" dirty="0" smtClean="0">
                <a:cs typeface="Arial" charset="0"/>
              </a:rPr>
              <a:t>		</a:t>
            </a:r>
            <a:r>
              <a:rPr lang="en-US" sz="1600" dirty="0" smtClean="0"/>
              <a:t>n</a:t>
            </a:r>
            <a:r>
              <a:rPr lang="el-GR" sz="1600" dirty="0">
                <a:cs typeface="Arial" charset="0"/>
              </a:rPr>
              <a:t>σ</a:t>
            </a:r>
            <a:r>
              <a:rPr lang="en-US" sz="1600" dirty="0">
                <a:cs typeface="Arial" charset="0"/>
              </a:rPr>
              <a:t>(X) </a:t>
            </a:r>
            <a:r>
              <a:rPr lang="en-US" sz="1600" dirty="0" smtClean="0">
                <a:cs typeface="Arial" charset="0"/>
              </a:rPr>
              <a:t>:deviation of the candidate </a:t>
            </a:r>
            <a:r>
              <a:rPr lang="en-US" sz="1600" dirty="0" err="1" smtClean="0">
                <a:cs typeface="Arial" charset="0"/>
              </a:rPr>
              <a:t>dE</a:t>
            </a:r>
            <a:r>
              <a:rPr lang="en-US" sz="1600" dirty="0" smtClean="0">
                <a:cs typeface="Arial" charset="0"/>
              </a:rPr>
              <a:t>/dx from the </a:t>
            </a:r>
            <a:r>
              <a:rPr lang="en-US" sz="1600" dirty="0">
                <a:cs typeface="Arial" charset="0"/>
              </a:rPr>
              <a:t/>
            </a:r>
            <a:br>
              <a:rPr lang="en-US" sz="1600" dirty="0">
                <a:cs typeface="Arial" charset="0"/>
              </a:rPr>
            </a:br>
            <a:r>
              <a:rPr lang="en-US" sz="1600" dirty="0" smtClean="0">
                <a:cs typeface="Arial" charset="0"/>
              </a:rPr>
              <a:t>		normalized distribution of particle type X at a given momentum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000" dirty="0" smtClean="0">
                <a:cs typeface="Arial" charset="0"/>
              </a:rPr>
              <a:t>0.2 </a:t>
            </a:r>
            <a:r>
              <a:rPr lang="nl-NL" sz="2000" dirty="0">
                <a:cs typeface="Arial" charset="0"/>
              </a:rPr>
              <a:t>&lt; </a:t>
            </a:r>
            <a:r>
              <a:rPr lang="nl-NL" sz="2000" dirty="0" smtClean="0">
                <a:cs typeface="Arial" charset="0"/>
              </a:rPr>
              <a:t>p</a:t>
            </a:r>
            <a:r>
              <a:rPr lang="en-US" sz="2000" baseline="-25000" dirty="0" smtClean="0"/>
              <a:t>T</a:t>
            </a:r>
            <a:r>
              <a:rPr lang="nl-NL" sz="2000" dirty="0" smtClean="0">
                <a:cs typeface="Arial" charset="0"/>
              </a:rPr>
              <a:t> </a:t>
            </a:r>
            <a:r>
              <a:rPr lang="nl-NL" sz="2000" dirty="0">
                <a:cs typeface="Arial" charset="0"/>
              </a:rPr>
              <a:t>&lt; 0.4 </a:t>
            </a:r>
            <a:r>
              <a:rPr lang="nl-NL" sz="2000" dirty="0" smtClean="0">
                <a:cs typeface="Arial" charset="0"/>
              </a:rPr>
              <a:t>GeV/c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000066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66"/>
                </a:solidFill>
              </a:rPr>
              <a:t>T</a:t>
            </a:r>
            <a:r>
              <a:rPr lang="en-US" sz="2400" dirty="0" smtClean="0">
                <a:solidFill>
                  <a:srgbClr val="000066"/>
                </a:solidFill>
              </a:rPr>
              <a:t>-dependent analysis</a:t>
            </a: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212995" name="Content Placeholder 12" descr="h_pid_kaon_00cen30_020pt036_y050_FF_m15sigk2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52850"/>
            <a:ext cx="43989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6" name="Rectangle 5"/>
          <p:cNvSpPr>
            <a:spLocks noChangeArrowheads="1"/>
          </p:cNvSpPr>
          <p:nvPr/>
        </p:nvSpPr>
        <p:spPr bwMode="auto">
          <a:xfrm>
            <a:off x="685800" y="3138488"/>
            <a:ext cx="2561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-1.5&lt; </a:t>
            </a:r>
            <a:r>
              <a:rPr lang="en-US" sz="2000" dirty="0" err="1" smtClean="0"/>
              <a:t>nσ</a:t>
            </a:r>
            <a:r>
              <a:rPr lang="en-US" sz="2000" dirty="0" smtClean="0"/>
              <a:t>(</a:t>
            </a:r>
            <a:r>
              <a:rPr lang="en-US" sz="2000" dirty="0" err="1" smtClean="0"/>
              <a:t>Kaon</a:t>
            </a:r>
            <a:r>
              <a:rPr lang="en-US" sz="2000" dirty="0"/>
              <a:t>)&lt;2.0 </a:t>
            </a:r>
          </a:p>
          <a:p>
            <a:endParaRPr lang="en-US" sz="2800" dirty="0"/>
          </a:p>
        </p:txBody>
      </p:sp>
      <p:sp>
        <p:nvSpPr>
          <p:cNvPr id="212997" name="Rectangle 6"/>
          <p:cNvSpPr>
            <a:spLocks noChangeArrowheads="1"/>
          </p:cNvSpPr>
          <p:nvPr/>
        </p:nvSpPr>
        <p:spPr bwMode="auto">
          <a:xfrm>
            <a:off x="5276850" y="3138488"/>
            <a:ext cx="2491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-0.5&lt; </a:t>
            </a:r>
            <a:r>
              <a:rPr lang="en-US" sz="2000" dirty="0" err="1" smtClean="0"/>
              <a:t>nσ</a:t>
            </a:r>
            <a:r>
              <a:rPr lang="en-US" sz="2000" dirty="0" smtClean="0"/>
              <a:t>(</a:t>
            </a:r>
            <a:r>
              <a:rPr lang="en-US" sz="2000" dirty="0" err="1" smtClean="0"/>
              <a:t>Kaon</a:t>
            </a:r>
            <a:r>
              <a:rPr lang="en-US" sz="2000" dirty="0"/>
              <a:t>)&lt;2.0 </a:t>
            </a:r>
          </a:p>
          <a:p>
            <a:endParaRPr lang="en-US" sz="2800" dirty="0"/>
          </a:p>
        </p:txBody>
      </p:sp>
      <p:pic>
        <p:nvPicPr>
          <p:cNvPr id="212998" name="Content Placeholder 12" descr="h_pid_kaon_00cen30_036pt048_y050_FF_m05sigk2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5038" y="3752850"/>
            <a:ext cx="43989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9" name="Rectangle 8"/>
          <p:cNvSpPr>
            <a:spLocks noChangeArrowheads="1"/>
          </p:cNvSpPr>
          <p:nvPr/>
        </p:nvSpPr>
        <p:spPr bwMode="auto">
          <a:xfrm>
            <a:off x="4792663" y="3600450"/>
            <a:ext cx="32083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0.36&lt;</a:t>
            </a:r>
            <a:r>
              <a:rPr lang="en-US" sz="2400" b="1" dirty="0" err="1" smtClean="0"/>
              <a:t>k</a:t>
            </a:r>
            <a:r>
              <a:rPr lang="en-US" sz="2400" b="1" baseline="-25000" dirty="0" err="1"/>
              <a:t>T</a:t>
            </a:r>
            <a:r>
              <a:rPr lang="en-US" sz="2400" b="1" dirty="0" smtClean="0"/>
              <a:t>&lt;0.48 </a:t>
            </a:r>
            <a:r>
              <a:rPr lang="en-US" sz="2400" b="1" dirty="0" err="1"/>
              <a:t>GeV</a:t>
            </a:r>
            <a:r>
              <a:rPr lang="en-US" sz="2400" b="1" dirty="0"/>
              <a:t>/c</a:t>
            </a:r>
          </a:p>
        </p:txBody>
      </p:sp>
      <p:sp>
        <p:nvSpPr>
          <p:cNvPr id="213000" name="Rectangle 9"/>
          <p:cNvSpPr>
            <a:spLocks noChangeArrowheads="1"/>
          </p:cNvSpPr>
          <p:nvPr/>
        </p:nvSpPr>
        <p:spPr bwMode="auto">
          <a:xfrm>
            <a:off x="0" y="3600450"/>
            <a:ext cx="32083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0.2&lt;</a:t>
            </a:r>
            <a:r>
              <a:rPr lang="en-US" sz="2400" b="1" dirty="0" err="1" smtClean="0"/>
              <a:t>k</a:t>
            </a:r>
            <a:r>
              <a:rPr lang="en-US" sz="2400" b="1" baseline="-25000" dirty="0" err="1"/>
              <a:t>T</a:t>
            </a:r>
            <a:r>
              <a:rPr lang="en-US" sz="2400" b="1" dirty="0" smtClean="0"/>
              <a:t>&lt;0.36 </a:t>
            </a:r>
            <a:r>
              <a:rPr lang="en-US" sz="2400" b="1" dirty="0" err="1"/>
              <a:t>GeV</a:t>
            </a:r>
            <a:r>
              <a:rPr lang="en-US" sz="2400" b="1" dirty="0"/>
              <a:t>/c</a:t>
            </a:r>
          </a:p>
        </p:txBody>
      </p:sp>
      <p:sp>
        <p:nvSpPr>
          <p:cNvPr id="213001" name="TextBox 9"/>
          <p:cNvSpPr txBox="1">
            <a:spLocks noChangeArrowheads="1"/>
          </p:cNvSpPr>
          <p:nvPr/>
        </p:nvSpPr>
        <p:spPr bwMode="auto">
          <a:xfrm>
            <a:off x="1676400" y="64770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Rigidity (GeV/c)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3002" name="TextBox 9"/>
          <p:cNvSpPr txBox="1">
            <a:spLocks noChangeArrowheads="1"/>
          </p:cNvSpPr>
          <p:nvPr/>
        </p:nvSpPr>
        <p:spPr bwMode="auto">
          <a:xfrm>
            <a:off x="6451600" y="64770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Rigidity (GeV/c)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3003" name="TextBox 9"/>
          <p:cNvSpPr txBox="1">
            <a:spLocks noChangeArrowheads="1"/>
          </p:cNvSpPr>
          <p:nvPr/>
        </p:nvSpPr>
        <p:spPr bwMode="auto">
          <a:xfrm rot="-5400000">
            <a:off x="4591844" y="5106194"/>
            <a:ext cx="600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dE/dx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3004" name="TextBox 9"/>
          <p:cNvSpPr txBox="1">
            <a:spLocks noChangeArrowheads="1"/>
          </p:cNvSpPr>
          <p:nvPr/>
        </p:nvSpPr>
        <p:spPr bwMode="auto">
          <a:xfrm rot="-5400000">
            <a:off x="-162719" y="5191919"/>
            <a:ext cx="600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dE/dx</a:t>
            </a:r>
            <a:endParaRPr lang="ru-RU" sz="1200" b="1">
              <a:ea typeface="ＭＳ Ｐゴシック"/>
              <a:cs typeface="Arial" charset="0"/>
            </a:endParaRPr>
          </a:p>
        </p:txBody>
      </p:sp>
      <p:pic>
        <p:nvPicPr>
          <p:cNvPr id="15" name="Picture 2" descr="http://www.star.bnl.gov/include/graphics/starLogoMen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86450"/>
            <a:ext cx="477294" cy="3531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tar.bnl.gov/include/graphics/starLogoMen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76925"/>
            <a:ext cx="477294" cy="3531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526906" y="4987293"/>
            <a:ext cx="13308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dE</a:t>
            </a:r>
            <a:r>
              <a:rPr lang="en-US" sz="1200" b="1" dirty="0" smtClean="0"/>
              <a:t>/dx (</a:t>
            </a:r>
            <a:r>
              <a:rPr lang="en-US" sz="1200" b="1" dirty="0" err="1" smtClean="0"/>
              <a:t>keV</a:t>
            </a:r>
            <a:r>
              <a:rPr lang="en-US" sz="1200" b="1" dirty="0" smtClean="0"/>
              <a:t>/cm)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25293" y="4983519"/>
            <a:ext cx="13308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dE</a:t>
            </a:r>
            <a:r>
              <a:rPr lang="en-US" sz="1200" b="1" dirty="0" smtClean="0"/>
              <a:t>/dx (</a:t>
            </a:r>
            <a:r>
              <a:rPr lang="en-US" sz="1200" b="1" dirty="0" err="1" smtClean="0"/>
              <a:t>keV</a:t>
            </a:r>
            <a:r>
              <a:rPr lang="en-US" sz="1200" b="1" dirty="0" smtClean="0"/>
              <a:t>/cm)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52578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848600" y="5345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Dotted grid"/>
          <p:cNvSpPr>
            <a:spLocks noChangeArrowheads="1"/>
          </p:cNvSpPr>
          <p:nvPr/>
        </p:nvSpPr>
        <p:spPr bwMode="auto">
          <a:xfrm>
            <a:off x="533400" y="1371600"/>
            <a:ext cx="3581400" cy="4867965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sp>
        <p:nvSpPr>
          <p:cNvPr id="9" name="AutoShape 2" descr="Dotted grid"/>
          <p:cNvSpPr>
            <a:spLocks noChangeArrowheads="1"/>
          </p:cNvSpPr>
          <p:nvPr/>
        </p:nvSpPr>
        <p:spPr bwMode="auto">
          <a:xfrm>
            <a:off x="4953000" y="1371600"/>
            <a:ext cx="3657600" cy="4876800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pic>
        <p:nvPicPr>
          <p:cNvPr id="240641" name="Content Placeholder 14" descr="kk_y050_star_auau200_00cen20_020kt036_c0s0_gfit.pdf"/>
          <p:cNvPicPr>
            <a:picLocks noGrp="1"/>
          </p:cNvPicPr>
          <p:nvPr>
            <p:ph sz="half" idx="4294967295"/>
          </p:nvPr>
        </p:nvPicPr>
        <p:blipFill rotWithShape="1">
          <a:blip r:embed="rId2"/>
          <a:srcRect l="2676" t="10980" r="16755" b="12199"/>
          <a:stretch/>
        </p:blipFill>
        <p:spPr>
          <a:xfrm>
            <a:off x="533400" y="1371600"/>
            <a:ext cx="3506400" cy="4867200"/>
          </a:xfrm>
        </p:spPr>
      </p:pic>
      <p:pic>
        <p:nvPicPr>
          <p:cNvPr id="240642" name="Content Placeholder 14" descr="Kaon_1Dimaging.gif"/>
          <p:cNvPicPr>
            <a:picLocks noGrp="1"/>
          </p:cNvPicPr>
          <p:nvPr>
            <p:ph sz="quarter" idx="4294967295"/>
          </p:nvPr>
        </p:nvPicPr>
        <p:blipFill rotWithShape="1">
          <a:blip r:embed="rId3"/>
          <a:srcRect l="982" r="-18"/>
          <a:stretch/>
        </p:blipFill>
        <p:spPr>
          <a:xfrm>
            <a:off x="5029200" y="1398588"/>
            <a:ext cx="3528000" cy="4773612"/>
          </a:xfrm>
        </p:spPr>
      </p:pic>
      <p:sp>
        <p:nvSpPr>
          <p:cNvPr id="240643" name="TextBox 12"/>
          <p:cNvSpPr txBox="1">
            <a:spLocks noChangeArrowheads="1"/>
          </p:cNvSpPr>
          <p:nvPr/>
        </p:nvSpPr>
        <p:spPr bwMode="auto">
          <a:xfrm>
            <a:off x="76200" y="6211669"/>
            <a:ext cx="906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 smtClean="0">
                <a:solidFill>
                  <a:srgbClr val="0000FF"/>
                </a:solidFill>
              </a:rPr>
              <a:t>STAR data </a:t>
            </a:r>
            <a:r>
              <a:rPr lang="cs-CZ" dirty="0" err="1" smtClean="0">
                <a:solidFill>
                  <a:srgbClr val="0000FF"/>
                </a:solidFill>
              </a:rPr>
              <a:t>well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described</a:t>
            </a:r>
            <a:r>
              <a:rPr lang="cs-CZ" dirty="0" smtClean="0">
                <a:solidFill>
                  <a:srgbClr val="0000FF"/>
                </a:solidFill>
              </a:rPr>
              <a:t> by a single </a:t>
            </a:r>
            <a:r>
              <a:rPr lang="cs-CZ" dirty="0" err="1" smtClean="0">
                <a:solidFill>
                  <a:srgbClr val="0000FF"/>
                </a:solidFill>
              </a:rPr>
              <a:t>Gaussian</a:t>
            </a:r>
            <a:r>
              <a:rPr lang="cs-CZ" dirty="0" smtClean="0">
                <a:solidFill>
                  <a:srgbClr val="0000FF"/>
                </a:solidFill>
              </a:rPr>
              <a:t>. </a:t>
            </a:r>
            <a:r>
              <a:rPr lang="cs-CZ" dirty="0" err="1" smtClean="0">
                <a:solidFill>
                  <a:srgbClr val="0000FF"/>
                </a:solidFill>
              </a:rPr>
              <a:t>Contrary</a:t>
            </a:r>
            <a:r>
              <a:rPr lang="cs-CZ" dirty="0" smtClean="0">
                <a:solidFill>
                  <a:srgbClr val="0000FF"/>
                </a:solidFill>
              </a:rPr>
              <a:t> to PHENIX no non-</a:t>
            </a:r>
            <a:r>
              <a:rPr lang="cs-CZ" dirty="0" err="1" smtClean="0">
                <a:solidFill>
                  <a:srgbClr val="0000FF"/>
                </a:solidFill>
              </a:rPr>
              <a:t>gaussian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tails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observed</a:t>
            </a:r>
            <a:r>
              <a:rPr lang="cs-CZ" dirty="0" smtClean="0">
                <a:solidFill>
                  <a:srgbClr val="0000FF"/>
                </a:solidFill>
              </a:rPr>
              <a:t>. May </a:t>
            </a:r>
            <a:r>
              <a:rPr lang="cs-CZ" dirty="0" err="1" smtClean="0">
                <a:solidFill>
                  <a:srgbClr val="0000FF"/>
                </a:solidFill>
              </a:rPr>
              <a:t>be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due</a:t>
            </a:r>
            <a:r>
              <a:rPr lang="cs-CZ" dirty="0" smtClean="0">
                <a:solidFill>
                  <a:srgbClr val="0000FF"/>
                </a:solidFill>
              </a:rPr>
              <a:t>  to a </a:t>
            </a:r>
            <a:r>
              <a:rPr lang="cs-CZ" dirty="0" err="1" smtClean="0">
                <a:solidFill>
                  <a:srgbClr val="0000FF"/>
                </a:solidFill>
              </a:rPr>
              <a:t>different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k</a:t>
            </a:r>
            <a:r>
              <a:rPr lang="cs-CZ" baseline="-25000" dirty="0" err="1" smtClean="0">
                <a:solidFill>
                  <a:srgbClr val="0000FF"/>
                </a:solidFill>
              </a:rPr>
              <a:t>T</a:t>
            </a:r>
            <a:r>
              <a:rPr lang="cs-CZ" dirty="0" err="1" smtClean="0">
                <a:solidFill>
                  <a:srgbClr val="0000FF"/>
                </a:solidFill>
              </a:rPr>
              <a:t>-range</a:t>
            </a:r>
            <a:r>
              <a:rPr lang="cs-CZ" dirty="0" smtClean="0">
                <a:solidFill>
                  <a:srgbClr val="0000FF"/>
                </a:solidFill>
              </a:rPr>
              <a:t>: STAR bin </a:t>
            </a:r>
            <a:r>
              <a:rPr lang="cs-CZ" dirty="0" err="1" smtClean="0">
                <a:solidFill>
                  <a:srgbClr val="0000FF"/>
                </a:solidFill>
              </a:rPr>
              <a:t>is</a:t>
            </a:r>
            <a:r>
              <a:rPr lang="cs-CZ" dirty="0" smtClean="0">
                <a:solidFill>
                  <a:srgbClr val="0000FF"/>
                </a:solidFill>
              </a:rPr>
              <a:t> 4x </a:t>
            </a:r>
            <a:r>
              <a:rPr lang="cs-CZ" dirty="0" err="1" smtClean="0">
                <a:solidFill>
                  <a:srgbClr val="0000FF"/>
                </a:solidFill>
              </a:rPr>
              <a:t>narrower</a:t>
            </a:r>
            <a:r>
              <a:rPr lang="cs-CZ" dirty="0" smtClean="0">
                <a:solidFill>
                  <a:srgbClr val="0000FF"/>
                </a:solidFill>
              </a:rPr>
              <a:t>.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 analysis result 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645" name="Text Box 19"/>
          <p:cNvSpPr txBox="1">
            <a:spLocks noChangeArrowheads="1"/>
          </p:cNvSpPr>
          <p:nvPr/>
        </p:nvSpPr>
        <p:spPr bwMode="auto">
          <a:xfrm>
            <a:off x="1028700" y="53340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STAR PRELIMINARY</a:t>
            </a:r>
          </a:p>
        </p:txBody>
      </p:sp>
      <p:sp>
        <p:nvSpPr>
          <p:cNvPr id="240646" name="Text Box 19"/>
          <p:cNvSpPr txBox="1">
            <a:spLocks noChangeArrowheads="1"/>
          </p:cNvSpPr>
          <p:nvPr/>
        </p:nvSpPr>
        <p:spPr bwMode="auto">
          <a:xfrm>
            <a:off x="1257300" y="20574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STAR PRELIMINARY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90600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/>
              <a:t>34M+83M=117M </a:t>
            </a:r>
            <a:r>
              <a:rPr lang="cs-CZ" dirty="0" smtClean="0"/>
              <a:t>(K</a:t>
            </a:r>
            <a:r>
              <a:rPr lang="cs-CZ" baseline="30000" dirty="0"/>
              <a:t>+</a:t>
            </a:r>
            <a:r>
              <a:rPr lang="cs-CZ" dirty="0"/>
              <a:t>K</a:t>
            </a:r>
            <a:r>
              <a:rPr lang="cs-CZ" baseline="30000" dirty="0"/>
              <a:t>+</a:t>
            </a:r>
            <a:r>
              <a:rPr lang="cs-CZ" dirty="0"/>
              <a:t> &amp; K</a:t>
            </a:r>
            <a:r>
              <a:rPr lang="cs-CZ" baseline="30000" dirty="0"/>
              <a:t>-</a:t>
            </a:r>
            <a:r>
              <a:rPr lang="cs-CZ" dirty="0"/>
              <a:t>K</a:t>
            </a:r>
            <a:r>
              <a:rPr lang="cs-CZ" baseline="30000" dirty="0" smtClean="0"/>
              <a:t>-</a:t>
            </a:r>
            <a:r>
              <a:rPr lang="cs-CZ" dirty="0" smtClean="0"/>
              <a:t>) </a:t>
            </a:r>
            <a:r>
              <a:rPr lang="cs-CZ" dirty="0" err="1" smtClean="0"/>
              <a:t>pairs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5334000" y="1063823"/>
            <a:ext cx="2925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 dirty="0">
                <a:solidFill>
                  <a:srgbClr val="000000"/>
                </a:solidFill>
              </a:rPr>
              <a:t>PHENIX, PRL </a:t>
            </a:r>
            <a:r>
              <a:rPr lang="en-US" sz="1400" b="1" dirty="0" smtClean="0">
                <a:solidFill>
                  <a:srgbClr val="000000"/>
                </a:solidFill>
              </a:rPr>
              <a:t>103:,142301, 2009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723808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2590800" y="5105400"/>
            <a:ext cx="5105400" cy="1600200"/>
          </a:xfrm>
          <a:prstGeom prst="rect">
            <a:avLst/>
          </a:prstGeom>
          <a:solidFill>
            <a:srgbClr val="FFFD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86200" y="3733800"/>
            <a:ext cx="5029200" cy="1143000"/>
          </a:xfrm>
          <a:prstGeom prst="rect">
            <a:avLst/>
          </a:prstGeom>
          <a:solidFill>
            <a:srgbClr val="FFFD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2057400"/>
            <a:ext cx="5105400" cy="1524000"/>
          </a:xfrm>
          <a:prstGeom prst="rect">
            <a:avLst/>
          </a:prstGeom>
          <a:solidFill>
            <a:srgbClr val="FFFD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8922" name="Text Box 6"/>
          <p:cNvSpPr txBox="1">
            <a:spLocks noChangeArrowheads="1"/>
          </p:cNvSpPr>
          <p:nvPr/>
        </p:nvSpPr>
        <p:spPr bwMode="auto">
          <a:xfrm>
            <a:off x="228600" y="3611562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3D Koonin-Pratt:</a:t>
            </a:r>
          </a:p>
        </p:txBody>
      </p:sp>
      <p:sp>
        <p:nvSpPr>
          <p:cNvPr id="208923" name="Text Box 7"/>
          <p:cNvSpPr txBox="1">
            <a:spLocks noChangeArrowheads="1"/>
          </p:cNvSpPr>
          <p:nvPr/>
        </p:nvSpPr>
        <p:spPr bwMode="auto">
          <a:xfrm>
            <a:off x="457200" y="4297363"/>
            <a:ext cx="3078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Plug (1) and (2) into (3)</a:t>
            </a:r>
          </a:p>
        </p:txBody>
      </p:sp>
      <p:sp>
        <p:nvSpPr>
          <p:cNvPr id="208924" name="Text Box 11"/>
          <p:cNvSpPr txBox="1">
            <a:spLocks noChangeArrowheads="1"/>
          </p:cNvSpPr>
          <p:nvPr/>
        </p:nvSpPr>
        <p:spPr bwMode="auto">
          <a:xfrm>
            <a:off x="457200" y="5211762"/>
            <a:ext cx="1304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Invert (1)</a:t>
            </a:r>
          </a:p>
        </p:txBody>
      </p:sp>
      <p:sp>
        <p:nvSpPr>
          <p:cNvPr id="208925" name="Text Box 12"/>
          <p:cNvSpPr txBox="1">
            <a:spLocks noChangeArrowheads="1"/>
          </p:cNvSpPr>
          <p:nvPr/>
        </p:nvSpPr>
        <p:spPr bwMode="auto">
          <a:xfrm>
            <a:off x="447675" y="5973762"/>
            <a:ext cx="1304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Invert (2)</a:t>
            </a:r>
          </a:p>
        </p:txBody>
      </p:sp>
      <p:sp>
        <p:nvSpPr>
          <p:cNvPr id="208926" name="Text Box 17"/>
          <p:cNvSpPr txBox="1">
            <a:spLocks noChangeArrowheads="1"/>
          </p:cNvSpPr>
          <p:nvPr/>
        </p:nvSpPr>
        <p:spPr bwMode="auto">
          <a:xfrm>
            <a:off x="685800" y="1644650"/>
            <a:ext cx="487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 err="1">
                <a:solidFill>
                  <a:schemeClr val="hlink"/>
                </a:solidFill>
              </a:rPr>
              <a:t>Danielewicz</a:t>
            </a:r>
            <a:r>
              <a:rPr lang="en-US" sz="1600" b="1" dirty="0">
                <a:solidFill>
                  <a:schemeClr val="hlink"/>
                </a:solidFill>
              </a:rPr>
              <a:t> and Pratt, </a:t>
            </a:r>
            <a:r>
              <a:rPr lang="en-US" sz="1600" b="1" dirty="0" err="1">
                <a:solidFill>
                  <a:schemeClr val="hlink"/>
                </a:solidFill>
              </a:rPr>
              <a:t>Phys.Lett</a:t>
            </a:r>
            <a:r>
              <a:rPr lang="en-US" sz="1600" b="1" dirty="0">
                <a:solidFill>
                  <a:schemeClr val="hlink"/>
                </a:solidFill>
              </a:rPr>
              <a:t>. B618:60, 2005</a:t>
            </a:r>
          </a:p>
        </p:txBody>
      </p:sp>
      <p:sp>
        <p:nvSpPr>
          <p:cNvPr id="208927" name="TextBox 24"/>
          <p:cNvSpPr txBox="1">
            <a:spLocks noChangeArrowheads="1"/>
          </p:cNvSpPr>
          <p:nvPr/>
        </p:nvSpPr>
        <p:spPr bwMode="auto">
          <a:xfrm>
            <a:off x="3476625" y="42672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 dirty="0">
                <a:sym typeface="Symbol" pitchFamily="18" charset="2"/>
              </a:rPr>
              <a:t></a:t>
            </a:r>
            <a:endParaRPr lang="en-US" sz="2400" b="1" dirty="0"/>
          </a:p>
        </p:txBody>
      </p:sp>
      <p:sp>
        <p:nvSpPr>
          <p:cNvPr id="208928" name="TextBox 28"/>
          <p:cNvSpPr txBox="1">
            <a:spLocks noChangeArrowheads="1"/>
          </p:cNvSpPr>
          <p:nvPr/>
        </p:nvSpPr>
        <p:spPr bwMode="auto">
          <a:xfrm>
            <a:off x="1720850" y="59436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 dirty="0">
                <a:sym typeface="Symbol" pitchFamily="18" charset="2"/>
              </a:rPr>
              <a:t></a:t>
            </a:r>
            <a:endParaRPr lang="en-US" sz="2400" b="1" dirty="0"/>
          </a:p>
        </p:txBody>
      </p:sp>
      <p:sp>
        <p:nvSpPr>
          <p:cNvPr id="208929" name="TextBox 29"/>
          <p:cNvSpPr txBox="1">
            <a:spLocks noChangeArrowheads="1"/>
          </p:cNvSpPr>
          <p:nvPr/>
        </p:nvSpPr>
        <p:spPr bwMode="auto">
          <a:xfrm>
            <a:off x="1733550" y="51816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 dirty="0">
                <a:sym typeface="Symbol" pitchFamily="18" charset="2"/>
              </a:rPr>
              <a:t></a:t>
            </a:r>
            <a:endParaRPr lang="en-US" sz="2400" b="1" dirty="0"/>
          </a:p>
        </p:txBody>
      </p:sp>
      <p:grpSp>
        <p:nvGrpSpPr>
          <p:cNvPr id="208930" name="Group 29"/>
          <p:cNvGrpSpPr>
            <a:grpSpLocks/>
          </p:cNvGrpSpPr>
          <p:nvPr/>
        </p:nvGrpSpPr>
        <p:grpSpPr bwMode="auto">
          <a:xfrm>
            <a:off x="6553200" y="2009775"/>
            <a:ext cx="2362200" cy="1282700"/>
            <a:chOff x="6934200" y="1840468"/>
            <a:chExt cx="2362200" cy="1283176"/>
          </a:xfrm>
        </p:grpSpPr>
        <p:sp>
          <p:nvSpPr>
            <p:cNvPr id="208936" name="Text Box 18"/>
            <p:cNvSpPr txBox="1">
              <a:spLocks noChangeArrowheads="1"/>
            </p:cNvSpPr>
            <p:nvPr/>
          </p:nvSpPr>
          <p:spPr bwMode="auto">
            <a:xfrm>
              <a:off x="6934200" y="2145381"/>
              <a:ext cx="19685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rgbClr val="000000"/>
                  </a:solidFill>
                </a:rPr>
                <a:t>x = out-direction</a:t>
              </a:r>
            </a:p>
          </p:txBody>
        </p:sp>
        <p:sp>
          <p:nvSpPr>
            <p:cNvPr id="208937" name="Text Box 19"/>
            <p:cNvSpPr txBox="1">
              <a:spLocks noChangeArrowheads="1"/>
            </p:cNvSpPr>
            <p:nvPr/>
          </p:nvSpPr>
          <p:spPr bwMode="auto">
            <a:xfrm>
              <a:off x="6934200" y="2453470"/>
              <a:ext cx="22098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rgbClr val="000000"/>
                  </a:solidFill>
                </a:rPr>
                <a:t>y = side-direction</a:t>
              </a:r>
            </a:p>
          </p:txBody>
        </p:sp>
        <p:sp>
          <p:nvSpPr>
            <p:cNvPr id="208938" name="Text Box 20"/>
            <p:cNvSpPr txBox="1">
              <a:spLocks noChangeArrowheads="1"/>
            </p:cNvSpPr>
            <p:nvPr/>
          </p:nvSpPr>
          <p:spPr bwMode="auto">
            <a:xfrm>
              <a:off x="6934200" y="2756795"/>
              <a:ext cx="23622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rgbClr val="000000"/>
                  </a:solidFill>
                </a:rPr>
                <a:t>z = long-direction</a:t>
              </a:r>
            </a:p>
          </p:txBody>
        </p:sp>
        <p:sp>
          <p:nvSpPr>
            <p:cNvPr id="208939" name="TextBox 26"/>
            <p:cNvSpPr txBox="1">
              <a:spLocks noChangeArrowheads="1"/>
            </p:cNvSpPr>
            <p:nvPr/>
          </p:nvSpPr>
          <p:spPr bwMode="auto">
            <a:xfrm>
              <a:off x="6934200" y="1840468"/>
              <a:ext cx="17526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b="1">
                  <a:latin typeface="Symbol" pitchFamily="18" charset="2"/>
                </a:rPr>
                <a:t>a</a:t>
              </a:r>
              <a:r>
                <a:rPr lang="cs-CZ" b="1" baseline="-25000">
                  <a:cs typeface="Arial" charset="0"/>
                </a:rPr>
                <a:t>i</a:t>
              </a:r>
              <a:r>
                <a:rPr lang="cs-CZ" b="1"/>
                <a:t> = x, y or z</a:t>
              </a:r>
            </a:p>
          </p:txBody>
        </p:sp>
      </p:grpSp>
      <p:graphicFrame>
        <p:nvGraphicFramePr>
          <p:cNvPr id="2089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5058736"/>
              </p:ext>
            </p:extLst>
          </p:nvPr>
        </p:nvGraphicFramePr>
        <p:xfrm>
          <a:off x="762000" y="2122488"/>
          <a:ext cx="4724400" cy="1458912"/>
        </p:xfrm>
        <a:graphic>
          <a:graphicData uri="http://schemas.openxmlformats.org/presentationml/2006/ole">
            <p:oleObj spid="_x0000_s304208" name="Egyenlet" r:id="rId4" imgW="2412720" imgH="736560" progId="Equation.3">
              <p:embed/>
            </p:oleObj>
          </a:graphicData>
        </a:graphic>
      </p:graphicFrame>
      <p:graphicFrame>
        <p:nvGraphicFramePr>
          <p:cNvPr id="2089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4801973"/>
              </p:ext>
            </p:extLst>
          </p:nvPr>
        </p:nvGraphicFramePr>
        <p:xfrm>
          <a:off x="3886200" y="3727450"/>
          <a:ext cx="4953000" cy="539750"/>
        </p:xfrm>
        <a:graphic>
          <a:graphicData uri="http://schemas.openxmlformats.org/presentationml/2006/ole">
            <p:oleObj spid="_x0000_s304209" name="Egyenlet" r:id="rId5" imgW="2654280" imgH="279360" progId="Equation.3">
              <p:embed/>
            </p:oleObj>
          </a:graphicData>
        </a:graphic>
      </p:graphicFrame>
      <p:graphicFrame>
        <p:nvGraphicFramePr>
          <p:cNvPr id="2089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6962637"/>
              </p:ext>
            </p:extLst>
          </p:nvPr>
        </p:nvGraphicFramePr>
        <p:xfrm>
          <a:off x="3913188" y="4249738"/>
          <a:ext cx="4926012" cy="550862"/>
        </p:xfrm>
        <a:graphic>
          <a:graphicData uri="http://schemas.openxmlformats.org/presentationml/2006/ole">
            <p:oleObj spid="_x0000_s304210" name="Egyenlet" r:id="rId6" imgW="2603160" imgH="279360" progId="Equation.3">
              <p:embed/>
            </p:oleObj>
          </a:graphicData>
        </a:graphic>
      </p:graphicFrame>
      <p:graphicFrame>
        <p:nvGraphicFramePr>
          <p:cNvPr id="2089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8513233"/>
              </p:ext>
            </p:extLst>
          </p:nvPr>
        </p:nvGraphicFramePr>
        <p:xfrm>
          <a:off x="4502150" y="3382962"/>
          <a:ext cx="139700" cy="228600"/>
        </p:xfrm>
        <a:graphic>
          <a:graphicData uri="http://schemas.openxmlformats.org/presentationml/2006/ole">
            <p:oleObj spid="_x0000_s304211" name="Equation" r:id="rId7" imgW="139700" imgH="228600" progId="Equation.3">
              <p:embed/>
            </p:oleObj>
          </a:graphicData>
        </a:graphic>
      </p:graphicFrame>
      <p:graphicFrame>
        <p:nvGraphicFramePr>
          <p:cNvPr id="2089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178191"/>
              </p:ext>
            </p:extLst>
          </p:nvPr>
        </p:nvGraphicFramePr>
        <p:xfrm>
          <a:off x="2590800" y="5059362"/>
          <a:ext cx="4876800" cy="1570038"/>
        </p:xfrm>
        <a:graphic>
          <a:graphicData uri="http://schemas.openxmlformats.org/presentationml/2006/ole">
            <p:oleObj spid="_x0000_s304212" name="Egyenlet" r:id="rId8" imgW="2616120" imgH="838080" progId="Equation.3">
              <p:embed/>
            </p:oleObj>
          </a:graphicData>
        </a:graphic>
      </p:graphicFrame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source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32" name="Text Box 6"/>
          <p:cNvSpPr txBox="1">
            <a:spLocks noChangeArrowheads="1"/>
          </p:cNvSpPr>
          <p:nvPr/>
        </p:nvSpPr>
        <p:spPr bwMode="auto">
          <a:xfrm>
            <a:off x="304800" y="1173162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Expansion of R(q) and S(r) in Cartesian Harmonic basis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127239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486400" cy="5334000"/>
          </a:xfrm>
        </p:spPr>
        <p:txBody>
          <a:bodyPr/>
          <a:lstStyle/>
          <a:p>
            <a:r>
              <a:rPr lang="en-US" sz="2400" dirty="0" smtClean="0">
                <a:latin typeface="Brush Script MT" pitchFamily="66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moment agrees 1D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C(q)</a:t>
            </a:r>
          </a:p>
          <a:p>
            <a:pPr marL="457200" lvl="1" indent="0">
              <a:buNone/>
            </a:pPr>
            <a:r>
              <a:rPr lang="en-US" sz="2000" dirty="0" smtClean="0"/>
              <a:t>Higher moments relatively small</a:t>
            </a:r>
          </a:p>
          <a:p>
            <a:r>
              <a:rPr lang="en-US" sz="2400" dirty="0" smtClean="0"/>
              <a:t>Trial function form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S(r)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200" dirty="0" smtClean="0"/>
              <a:t>4-parameter ellipsoid (3D Gauss)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800" dirty="0" smtClean="0"/>
          </a:p>
          <a:p>
            <a:endParaRPr lang="en-US" sz="900" dirty="0" smtClean="0"/>
          </a:p>
          <a:p>
            <a:r>
              <a:rPr lang="en-US" sz="2400" dirty="0" smtClean="0"/>
              <a:t>Fit to C(q): technically a simultaneous fit on 6</a:t>
            </a:r>
            <a:br>
              <a:rPr lang="en-US" sz="2400" dirty="0" smtClean="0"/>
            </a:br>
            <a:r>
              <a:rPr lang="en-US" sz="2400" dirty="0" smtClean="0"/>
              <a:t>independent moments 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sz="2400" baseline="30000" dirty="0" err="1" smtClean="0">
                <a:solidFill>
                  <a:schemeClr val="tx1"/>
                </a:solidFill>
                <a:latin typeface="Brush Script MT" pitchFamily="66" charset="0"/>
              </a:rPr>
              <a:t>l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α1…α</a:t>
            </a:r>
            <a:r>
              <a:rPr lang="en-US" sz="2400" baseline="-25000" dirty="0" smtClean="0">
                <a:solidFill>
                  <a:schemeClr val="tx1"/>
                </a:solidFill>
                <a:latin typeface="Brush Script MT" pitchFamily="66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 , 0 ≤ </a:t>
            </a:r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≤ 4</a:t>
            </a:r>
          </a:p>
          <a:p>
            <a:r>
              <a:rPr lang="en-US" sz="2400" dirty="0"/>
              <a:t>Result: statistically good </a:t>
            </a:r>
            <a:r>
              <a:rPr lang="en-US" sz="2400" dirty="0" smtClean="0"/>
              <a:t>fit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52400" y="2667000"/>
            <a:ext cx="4267200" cy="914400"/>
          </a:xfrm>
          <a:prstGeom prst="rect">
            <a:avLst/>
          </a:prstGeom>
          <a:solidFill>
            <a:srgbClr val="FFFD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AutoShape 2" descr="Dotted grid"/>
          <p:cNvSpPr>
            <a:spLocks noChangeArrowheads="1"/>
          </p:cNvSpPr>
          <p:nvPr/>
        </p:nvSpPr>
        <p:spPr bwMode="auto">
          <a:xfrm>
            <a:off x="4648200" y="1228035"/>
            <a:ext cx="4419600" cy="4867965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analysis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0613614"/>
              </p:ext>
            </p:extLst>
          </p:nvPr>
        </p:nvGraphicFramePr>
        <p:xfrm>
          <a:off x="228600" y="2743200"/>
          <a:ext cx="4191000" cy="735013"/>
        </p:xfrm>
        <a:graphic>
          <a:graphicData uri="http://schemas.openxmlformats.org/presentationml/2006/ole">
            <p:oleObj spid="_x0000_s231674" name="Equation" r:id="rId4" imgW="3187440" imgH="558720" progId="Equation.3">
              <p:embed/>
            </p:oleObj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04800" y="5612249"/>
            <a:ext cx="3962400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FF0000"/>
                </a:solidFill>
                <a:ea typeface="DejaVu Sans"/>
                <a:cs typeface="DejaVu Sans"/>
              </a:rPr>
              <a:t>Run4+Run7 </a:t>
            </a:r>
            <a:r>
              <a:rPr lang="en-US" b="1" dirty="0">
                <a:solidFill>
                  <a:srgbClr val="FF0000"/>
                </a:solidFill>
                <a:ea typeface="DejaVu Sans"/>
                <a:cs typeface="DejaVu Sans"/>
              </a:rPr>
              <a:t/>
            </a:r>
            <a:br>
              <a:rPr lang="en-US" b="1" dirty="0">
                <a:solidFill>
                  <a:srgbClr val="FF0000"/>
                </a:solidFill>
                <a:ea typeface="DejaVu Sans"/>
                <a:cs typeface="DejaVu Sans"/>
              </a:rPr>
            </a:br>
            <a:r>
              <a:rPr lang="en-US" b="1" dirty="0" smtClean="0">
                <a:solidFill>
                  <a:srgbClr val="FF0000"/>
                </a:solidFill>
                <a:ea typeface="DejaVu Sans"/>
                <a:cs typeface="DejaVu Sans"/>
              </a:rPr>
              <a:t>200 </a:t>
            </a:r>
            <a:r>
              <a:rPr lang="en-US" b="1" dirty="0" err="1" smtClean="0">
                <a:solidFill>
                  <a:srgbClr val="FF0000"/>
                </a:solidFill>
                <a:ea typeface="DejaVu Sans"/>
                <a:cs typeface="DejaVu Sans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ea typeface="DejaVu Sans"/>
                <a:cs typeface="DejaVu San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a typeface="DejaVu Sans"/>
                <a:cs typeface="DejaVu Sans"/>
              </a:rPr>
              <a:t>Au+Au</a:t>
            </a:r>
            <a:endParaRPr lang="en-US" b="1" dirty="0" smtClean="0">
              <a:solidFill>
                <a:srgbClr val="FF0000"/>
              </a:solidFill>
              <a:ea typeface="DejaVu Sans"/>
              <a:cs typeface="DejaVu San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FF0000"/>
                </a:solidFill>
                <a:ea typeface="DejaVu Sans"/>
                <a:cs typeface="DejaVu Sans"/>
              </a:rPr>
              <a:t>Centrality&lt;20</a:t>
            </a:r>
            <a:r>
              <a:rPr lang="en-US" b="1" dirty="0">
                <a:solidFill>
                  <a:srgbClr val="FF0000"/>
                </a:solidFill>
                <a:ea typeface="DejaVu Sans"/>
                <a:cs typeface="DejaVu Sans"/>
              </a:rPr>
              <a:t>%</a:t>
            </a:r>
          </a:p>
          <a:p>
            <a:r>
              <a:rPr lang="en-US" sz="1600" b="1" dirty="0" smtClean="0"/>
              <a:t>0.2 &lt; </a:t>
            </a:r>
            <a:r>
              <a:rPr lang="en-US" sz="1600" b="1" dirty="0" err="1" smtClean="0"/>
              <a:t>k</a:t>
            </a:r>
            <a:r>
              <a:rPr lang="en-US" sz="1600" b="1" baseline="-25000" dirty="0" err="1" smtClean="0"/>
              <a:t>T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&lt; 0.36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/c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438400" y="5591175"/>
            <a:ext cx="1835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λ = 0.48 ± 0.01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r</a:t>
            </a:r>
            <a:r>
              <a:rPr lang="cs-CZ" baseline="-25000" dirty="0">
                <a:latin typeface="Times New Roman" pitchFamily="18" charset="0"/>
                <a:ea typeface="DejaVu Sans"/>
                <a:cs typeface="DejaVu Sans"/>
              </a:rPr>
              <a:t>x </a:t>
            </a: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= (4.8 ± 0.1) fm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r</a:t>
            </a:r>
            <a:r>
              <a:rPr lang="cs-CZ" baseline="-25000" dirty="0">
                <a:latin typeface="Times New Roman" pitchFamily="18" charset="0"/>
                <a:ea typeface="DejaVu Sans"/>
                <a:cs typeface="DejaVu Sans"/>
              </a:rPr>
              <a:t>y </a:t>
            </a: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= (4.3 ± 0.1) fm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r</a:t>
            </a:r>
            <a:r>
              <a:rPr lang="cs-CZ" baseline="-25000" dirty="0">
                <a:latin typeface="Times New Roman" pitchFamily="18" charset="0"/>
                <a:ea typeface="DejaVu Sans"/>
                <a:cs typeface="DejaVu Sans"/>
              </a:rPr>
              <a:t>z </a:t>
            </a: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= (4.7 ± 0.1) fm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26712" y="5029200"/>
            <a:ext cx="1431288" cy="353199"/>
            <a:chOff x="5334000" y="5562600"/>
            <a:chExt cx="1431288" cy="353199"/>
          </a:xfrm>
        </p:grpSpPr>
        <p:sp>
          <p:nvSpPr>
            <p:cNvPr id="2" name="Rectangle 1"/>
            <p:cNvSpPr/>
            <p:nvPr/>
          </p:nvSpPr>
          <p:spPr>
            <a:xfrm>
              <a:off x="5715000" y="5630049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20" name="Picture 2" descr="http://www.star.bnl.gov/include/graphics/starLogoMenu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5562600"/>
              <a:ext cx="477294" cy="35319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 bwMode="auto">
          <a:xfrm>
            <a:off x="4114800" y="1371600"/>
            <a:ext cx="1219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1426" b="6747"/>
          <a:stretch/>
        </p:blipFill>
        <p:spPr>
          <a:xfrm>
            <a:off x="4673600" y="1299599"/>
            <a:ext cx="4318000" cy="4713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924755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 descr="Dotted grid"/>
          <p:cNvSpPr>
            <a:spLocks noChangeArrowheads="1"/>
          </p:cNvSpPr>
          <p:nvPr/>
        </p:nvSpPr>
        <p:spPr bwMode="auto">
          <a:xfrm>
            <a:off x="76200" y="1075635"/>
            <a:ext cx="4114800" cy="4715565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profiles and source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992" t="9061" r="8048" b="5291"/>
          <a:stretch/>
        </p:blipFill>
        <p:spPr>
          <a:xfrm>
            <a:off x="152400" y="1009658"/>
            <a:ext cx="4013322" cy="4933942"/>
          </a:xfrm>
          <a:prstGeom prst="rect">
            <a:avLst/>
          </a:prstGeom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4343400" y="5965448"/>
            <a:ext cx="477283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DejaVu Sans"/>
                <a:cs typeface="DejaVu Sans"/>
              </a:rPr>
              <a:t>  Gaussian source fit with error band</a:t>
            </a:r>
          </a:p>
          <a:p>
            <a:pPr lvl="1" algn="ctr">
              <a:buClr>
                <a:srgbClr val="000000"/>
              </a:buClr>
              <a:buSzPct val="100000"/>
            </a:pPr>
            <a:r>
              <a:rPr lang="en-US" sz="1600" i="1" dirty="0" smtClean="0">
                <a:latin typeface="+mn-lt"/>
                <a:ea typeface="DejaVu Sans"/>
                <a:cs typeface="DejaVu Sans"/>
              </a:rPr>
              <a:t>N.B.</a:t>
            </a:r>
            <a:r>
              <a:rPr lang="en-US" sz="1600" dirty="0" smtClean="0">
                <a:latin typeface="+mn-lt"/>
                <a:ea typeface="DejaVu Sans"/>
                <a:cs typeface="DejaVu Sans"/>
              </a:rPr>
              <a:t>: Low statistics </a:t>
            </a:r>
            <a:r>
              <a:rPr lang="en-US" sz="1600" dirty="0">
                <a:latin typeface="+mn-lt"/>
                <a:ea typeface="DejaVu Sans"/>
                <a:cs typeface="DejaVu Sans"/>
              </a:rPr>
              <a:t>s</a:t>
            </a:r>
            <a:r>
              <a:rPr lang="en-US" sz="1600" dirty="0" smtClean="0">
                <a:latin typeface="+mn-lt"/>
                <a:ea typeface="DejaVu Sans"/>
                <a:cs typeface="DejaVu Sans"/>
              </a:rPr>
              <a:t>hows up as systematic uncertainty on shape assumption</a:t>
            </a:r>
            <a:endParaRPr lang="cs-CZ" dirty="0">
              <a:latin typeface="+mn-lt"/>
              <a:ea typeface="DejaVu Sans"/>
              <a:cs typeface="DejaVu Sans"/>
            </a:endParaRPr>
          </a:p>
        </p:txBody>
      </p:sp>
      <p:sp>
        <p:nvSpPr>
          <p:cNvPr id="233479" name="TextBox 16"/>
          <p:cNvSpPr txBox="1">
            <a:spLocks noChangeArrowheads="1"/>
          </p:cNvSpPr>
          <p:nvPr/>
        </p:nvSpPr>
        <p:spPr bwMode="auto">
          <a:xfrm>
            <a:off x="914400" y="5791200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C(</a:t>
            </a:r>
            <a:r>
              <a:rPr lang="en-US" sz="2000" dirty="0" err="1" smtClean="0">
                <a:latin typeface="Times New Roman" pitchFamily="18" charset="0"/>
                <a:ea typeface="DejaVu Sans"/>
                <a:cs typeface="DejaVu Sans"/>
              </a:rPr>
              <a:t>q</a:t>
            </a:r>
            <a:r>
              <a:rPr lang="en-US" sz="2000" baseline="-25000" dirty="0" err="1" smtClean="0">
                <a:latin typeface="Times New Roman" pitchFamily="18" charset="0"/>
                <a:ea typeface="DejaVu Sans"/>
                <a:cs typeface="DejaVu Sans"/>
              </a:rPr>
              <a:t>x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)  </a:t>
            </a:r>
            <a:r>
              <a:rPr lang="cs-CZ" sz="20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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lang="cs-CZ" sz="20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C(q</a:t>
            </a:r>
            <a:r>
              <a:rPr lang="en-US" sz="2000" baseline="-25000" dirty="0" smtClean="0">
                <a:latin typeface="Times New Roman" pitchFamily="18" charset="0"/>
                <a:ea typeface="DejaVu Sans"/>
                <a:cs typeface="DejaVu Sans"/>
              </a:rPr>
              <a:t>x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,0,0)</a:t>
            </a:r>
            <a:endParaRPr lang="en-US" sz="2000" dirty="0">
              <a:latin typeface="Times New Roman" pitchFamily="18" charset="0"/>
              <a:ea typeface="DejaVu Sans"/>
              <a:cs typeface="DejaVu San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C(</a:t>
            </a:r>
            <a:r>
              <a:rPr lang="en-US" sz="2000" dirty="0" err="1" smtClean="0">
                <a:latin typeface="Times New Roman" pitchFamily="18" charset="0"/>
                <a:ea typeface="DejaVu Sans"/>
                <a:cs typeface="DejaVu Sans"/>
              </a:rPr>
              <a:t>q</a:t>
            </a:r>
            <a:r>
              <a:rPr lang="en-US" sz="2000" baseline="-25000" dirty="0" err="1" smtClean="0">
                <a:latin typeface="Times New Roman" pitchFamily="18" charset="0"/>
                <a:ea typeface="DejaVu Sans"/>
                <a:cs typeface="DejaVu Sans"/>
              </a:rPr>
              <a:t>y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)  </a:t>
            </a:r>
            <a:r>
              <a:rPr lang="cs-CZ" sz="20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 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C(0,q</a:t>
            </a:r>
            <a:r>
              <a:rPr lang="en-US" sz="2000" baseline="-25000" dirty="0" smtClean="0">
                <a:latin typeface="Times New Roman" pitchFamily="18" charset="0"/>
                <a:ea typeface="DejaVu Sans"/>
                <a:cs typeface="DejaVu Sans"/>
              </a:rPr>
              <a:t>y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,0)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C(</a:t>
            </a:r>
            <a:r>
              <a:rPr lang="en-US" sz="2000" dirty="0" err="1" smtClean="0">
                <a:latin typeface="Times New Roman" pitchFamily="18" charset="0"/>
                <a:ea typeface="DejaVu Sans"/>
                <a:cs typeface="DejaVu Sans"/>
              </a:rPr>
              <a:t>q</a:t>
            </a:r>
            <a:r>
              <a:rPr lang="en-US" sz="2000" baseline="-25000" dirty="0" err="1" smtClean="0">
                <a:latin typeface="Times New Roman" pitchFamily="18" charset="0"/>
                <a:ea typeface="DejaVu Sans"/>
                <a:cs typeface="DejaVu Sans"/>
              </a:rPr>
              <a:t>z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)  </a:t>
            </a:r>
            <a:r>
              <a:rPr lang="cs-CZ" sz="20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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 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C(0,0,q</a:t>
            </a:r>
            <a:r>
              <a:rPr lang="en-US" sz="2000" baseline="-25000" dirty="0" smtClean="0">
                <a:latin typeface="Times New Roman" pitchFamily="18" charset="0"/>
                <a:ea typeface="DejaVu Sans"/>
                <a:cs typeface="DejaVu Sans"/>
              </a:rPr>
              <a:t>z</a:t>
            </a:r>
            <a:r>
              <a:rPr lang="en-US" sz="2000" dirty="0" smtClean="0">
                <a:latin typeface="Times New Roman" pitchFamily="18" charset="0"/>
                <a:ea typeface="DejaVu Sans"/>
                <a:cs typeface="DejaVu Sans"/>
              </a:rPr>
              <a:t>)</a:t>
            </a:r>
            <a:endParaRPr lang="cs-CZ" sz="2000" dirty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10200" y="4876800"/>
            <a:ext cx="1219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90625" y="3363647"/>
            <a:ext cx="1383663" cy="295275"/>
            <a:chOff x="1190625" y="3363647"/>
            <a:chExt cx="1383663" cy="295275"/>
          </a:xfrm>
        </p:grpSpPr>
        <p:sp>
          <p:nvSpPr>
            <p:cNvPr id="12" name="Rectangle 11"/>
            <p:cNvSpPr/>
            <p:nvPr/>
          </p:nvSpPr>
          <p:spPr>
            <a:xfrm>
              <a:off x="1524000" y="3403521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2437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3363647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AutoShape 2" descr="Dotted grid"/>
          <p:cNvSpPr>
            <a:spLocks noChangeArrowheads="1"/>
          </p:cNvSpPr>
          <p:nvPr/>
        </p:nvSpPr>
        <p:spPr bwMode="auto">
          <a:xfrm>
            <a:off x="4800600" y="1066800"/>
            <a:ext cx="4038600" cy="4791765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631" t="10369" r="10613" b="7933"/>
          <a:stretch/>
        </p:blipFill>
        <p:spPr>
          <a:xfrm>
            <a:off x="4800600" y="1066800"/>
            <a:ext cx="4028400" cy="4824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12462" y="5038725"/>
            <a:ext cx="1450338" cy="295275"/>
            <a:chOff x="1400175" y="3289419"/>
            <a:chExt cx="1450338" cy="295275"/>
          </a:xfrm>
        </p:grpSpPr>
        <p:sp>
          <p:nvSpPr>
            <p:cNvPr id="25" name="Rectangle 24"/>
            <p:cNvSpPr/>
            <p:nvPr/>
          </p:nvSpPr>
          <p:spPr>
            <a:xfrm>
              <a:off x="1800225" y="3322734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289419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Data comparison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5859" y="2286000"/>
            <a:ext cx="445545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</a:t>
            </a:r>
            <a:r>
              <a:rPr lang="en-US" sz="2400" dirty="0" err="1">
                <a:solidFill>
                  <a:srgbClr val="000066"/>
                </a:solidFill>
              </a:rPr>
              <a:t>k</a:t>
            </a:r>
            <a:r>
              <a:rPr lang="en-US" sz="2400" dirty="0" err="1" smtClean="0">
                <a:solidFill>
                  <a:srgbClr val="000066"/>
                </a:solidFill>
              </a:rPr>
              <a:t>aon</a:t>
            </a:r>
            <a:r>
              <a:rPr lang="en-US" sz="2400" dirty="0" smtClean="0">
                <a:solidFill>
                  <a:srgbClr val="000066"/>
                </a:solidFill>
              </a:rPr>
              <a:t> </a:t>
            </a:r>
            <a:r>
              <a:rPr lang="en-US" sz="2400" dirty="0">
                <a:solidFill>
                  <a:srgbClr val="000066"/>
                </a:solidFill>
              </a:rPr>
              <a:t>vs. </a:t>
            </a:r>
            <a:r>
              <a:rPr lang="en-US" sz="2400" dirty="0" smtClean="0">
                <a:solidFill>
                  <a:srgbClr val="000066"/>
                </a:solidFill>
              </a:rPr>
              <a:t>pion</a:t>
            </a:r>
            <a:r>
              <a:rPr lang="en-US" sz="2400" dirty="0">
                <a:solidFill>
                  <a:srgbClr val="000066"/>
                </a:solidFill>
              </a:rPr>
              <a:t>: different </a:t>
            </a:r>
            <a:r>
              <a:rPr lang="en-US" sz="2400" dirty="0" smtClean="0">
                <a:solidFill>
                  <a:srgbClr val="000066"/>
                </a:solidFill>
              </a:rPr>
              <a:t>shape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sz="24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Long pion tail caused by resonances and/or emission duration?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Sign </a:t>
            </a:r>
            <a:r>
              <a:rPr lang="en-US" sz="2000" b="1" dirty="0"/>
              <a:t>of different freeze-out dynamics?</a:t>
            </a:r>
          </a:p>
        </p:txBody>
      </p:sp>
      <p:sp>
        <p:nvSpPr>
          <p:cNvPr id="15" name="AutoShape 2" descr="Dotted grid"/>
          <p:cNvSpPr>
            <a:spLocks noChangeArrowheads="1"/>
          </p:cNvSpPr>
          <p:nvPr/>
        </p:nvSpPr>
        <p:spPr bwMode="auto">
          <a:xfrm>
            <a:off x="4648200" y="1295400"/>
            <a:ext cx="4114800" cy="4953000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695" t="9354" r="10908" b="6280"/>
          <a:stretch/>
        </p:blipFill>
        <p:spPr>
          <a:xfrm>
            <a:off x="4648200" y="1343009"/>
            <a:ext cx="4018187" cy="498159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5181600"/>
            <a:ext cx="1374138" cy="295275"/>
            <a:chOff x="1323975" y="3516605"/>
            <a:chExt cx="1374138" cy="295275"/>
          </a:xfrm>
        </p:grpSpPr>
        <p:sp>
          <p:nvSpPr>
            <p:cNvPr id="22" name="Rectangle 21"/>
            <p:cNvSpPr/>
            <p:nvPr/>
          </p:nvSpPr>
          <p:spPr>
            <a:xfrm>
              <a:off x="1647825" y="3544622"/>
              <a:ext cx="10502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 smtClean="0">
                  <a:solidFill>
                    <a:srgbClr val="0000FF"/>
                  </a:solidFill>
                </a:rPr>
                <a:t>arXiv:1302.3168</a:t>
              </a:r>
              <a:endParaRPr lang="en-US" sz="900" dirty="0">
                <a:solidFill>
                  <a:srgbClr val="0000FF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3516605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Placeholder 11"/>
          <p:cNvSpPr>
            <a:spLocks/>
          </p:cNvSpPr>
          <p:nvPr/>
        </p:nvSpPr>
        <p:spPr bwMode="auto">
          <a:xfrm>
            <a:off x="7162659" y="3502025"/>
            <a:ext cx="1524141" cy="3079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900" b="1" dirty="0" smtClean="0"/>
              <a:t>PRL100</a:t>
            </a:r>
            <a:r>
              <a:rPr lang="en-US" sz="900" b="1" dirty="0"/>
              <a:t>, 232301 (2008)</a:t>
            </a:r>
            <a:endParaRPr lang="ru-RU" sz="9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12182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Dotted grid"/>
          <p:cNvSpPr>
            <a:spLocks noChangeArrowheads="1"/>
          </p:cNvSpPr>
          <p:nvPr/>
        </p:nvSpPr>
        <p:spPr bwMode="auto">
          <a:xfrm>
            <a:off x="4724400" y="990600"/>
            <a:ext cx="4267200" cy="5029200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Model comparison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sz="half" idx="1"/>
          </p:nvPr>
        </p:nvSpPr>
        <p:spPr bwMode="auto">
          <a:xfrm>
            <a:off x="76200" y="1143000"/>
            <a:ext cx="4572000" cy="561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Therminator</a:t>
            </a:r>
            <a:endParaRPr lang="en-US" sz="2400" dirty="0"/>
          </a:p>
          <a:p>
            <a:pPr lvl="1"/>
            <a:r>
              <a:rPr lang="en-US" sz="2000" dirty="0"/>
              <a:t>Blast-wave </a:t>
            </a:r>
            <a:r>
              <a:rPr lang="en-US" sz="2000" dirty="0" smtClean="0"/>
              <a:t>model (STAR tune):</a:t>
            </a:r>
          </a:p>
          <a:p>
            <a:pPr lvl="2"/>
            <a:r>
              <a:rPr lang="en-US" sz="1600" dirty="0" smtClean="0">
                <a:latin typeface="+mj-lt"/>
              </a:rPr>
              <a:t>Expansion: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v</a:t>
            </a:r>
            <a:r>
              <a:rPr lang="en-US" sz="1600" baseline="-25000" dirty="0" err="1" smtClean="0">
                <a:latin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</a:rPr>
              <a:t>(ρ</a:t>
            </a:r>
            <a:r>
              <a:rPr lang="en-US" sz="1600" dirty="0">
                <a:latin typeface="Times New Roman" pitchFamily="18" charset="0"/>
              </a:rPr>
              <a:t>)=(ρ/</a:t>
            </a:r>
            <a:r>
              <a:rPr lang="en-US" sz="1600" dirty="0" err="1">
                <a:latin typeface="Times New Roman" pitchFamily="18" charset="0"/>
              </a:rPr>
              <a:t>ρ</a:t>
            </a:r>
            <a:r>
              <a:rPr lang="en-US" sz="1600" baseline="-25000" dirty="0" err="1">
                <a:latin typeface="Times New Roman" pitchFamily="18" charset="0"/>
              </a:rPr>
              <a:t>max</a:t>
            </a:r>
            <a:r>
              <a:rPr lang="en-US" sz="1600" dirty="0">
                <a:latin typeface="Times New Roman" pitchFamily="18" charset="0"/>
              </a:rPr>
              <a:t>)/(</a:t>
            </a:r>
            <a:r>
              <a:rPr lang="en-US" sz="1600" dirty="0" smtClean="0">
                <a:latin typeface="Times New Roman" pitchFamily="18" charset="0"/>
              </a:rPr>
              <a:t>ρ/</a:t>
            </a:r>
            <a:r>
              <a:rPr lang="en-US" sz="1600" dirty="0" err="1" smtClean="0">
                <a:latin typeface="Times New Roman" pitchFamily="18" charset="0"/>
              </a:rPr>
              <a:t>ρ</a:t>
            </a:r>
            <a:r>
              <a:rPr lang="en-US" sz="1600" baseline="-25000" dirty="0" err="1" smtClean="0">
                <a:latin typeface="Times New Roman" pitchFamily="18" charset="0"/>
              </a:rPr>
              <a:t>max</a:t>
            </a:r>
            <a:r>
              <a:rPr lang="en-US" sz="1600" dirty="0" err="1" smtClean="0">
                <a:latin typeface="Times New Roman" pitchFamily="18" charset="0"/>
              </a:rPr>
              <a:t>+v</a:t>
            </a:r>
            <a:r>
              <a:rPr lang="en-US" sz="1600" baseline="-25000" dirty="0" err="1" smtClean="0">
                <a:latin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lvl="2"/>
            <a:r>
              <a:rPr lang="en-US" sz="1600" dirty="0" smtClean="0"/>
              <a:t>Freeze-out </a:t>
            </a:r>
            <a:r>
              <a:rPr lang="en-US" sz="1600" dirty="0"/>
              <a:t>occurs at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/>
              <a:t> =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baseline="-25000" dirty="0">
                <a:latin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</a:rPr>
              <a:t> +</a:t>
            </a:r>
            <a:r>
              <a:rPr lang="en-US" sz="1600" dirty="0" err="1">
                <a:latin typeface="Times New Roman" pitchFamily="18" charset="0"/>
              </a:rPr>
              <a:t>aρ</a:t>
            </a:r>
            <a:r>
              <a:rPr lang="en-US" sz="1600" dirty="0"/>
              <a:t>.   </a:t>
            </a:r>
            <a:endParaRPr lang="en-US" sz="1600" dirty="0" smtClean="0"/>
          </a:p>
          <a:p>
            <a:pPr lvl="2"/>
            <a:r>
              <a:rPr lang="en-US" sz="1600" dirty="0" smtClean="0"/>
              <a:t>Finite emission duration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Δτ </a:t>
            </a:r>
            <a:endParaRPr lang="en-US" sz="1600" dirty="0" smtClean="0"/>
          </a:p>
          <a:p>
            <a:pPr lvl="1"/>
            <a:r>
              <a:rPr lang="en-US" sz="2000" dirty="0" err="1" smtClean="0"/>
              <a:t>Kaons</a:t>
            </a:r>
            <a:r>
              <a:rPr lang="en-US" sz="2000" dirty="0" smtClean="0"/>
              <a:t>: Instant freeze-out </a:t>
            </a:r>
            <a:br>
              <a:rPr lang="en-US" sz="2000" dirty="0" smtClean="0"/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sz="1800" dirty="0" smtClean="0"/>
              <a:t> = 0, compare to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sz="1800" dirty="0" smtClean="0"/>
              <a:t>~2  </a:t>
            </a:r>
            <a:r>
              <a:rPr lang="en-US" sz="1800" dirty="0" err="1" smtClean="0"/>
              <a:t>fm</a:t>
            </a:r>
            <a:r>
              <a:rPr lang="en-US" sz="1800" dirty="0" smtClean="0"/>
              <a:t>/c of </a:t>
            </a:r>
            <a:r>
              <a:rPr lang="en-US" sz="1800" dirty="0" err="1" smtClean="0"/>
              <a:t>pions</a:t>
            </a:r>
            <a:r>
              <a:rPr lang="en-US" sz="1800" dirty="0" smtClean="0"/>
              <a:t>) </a:t>
            </a:r>
            <a:r>
              <a:rPr lang="en-US" sz="2000" dirty="0" smtClean="0"/>
              <a:t>at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/>
              <a:t> = 0.8 </a:t>
            </a:r>
            <a:r>
              <a:rPr lang="en-US" sz="2000" dirty="0" err="1" smtClean="0"/>
              <a:t>fm</a:t>
            </a:r>
            <a:r>
              <a:rPr lang="en-US" sz="2000" dirty="0" smtClean="0"/>
              <a:t>/c</a:t>
            </a:r>
          </a:p>
          <a:p>
            <a:pPr lvl="1"/>
            <a:r>
              <a:rPr lang="en-US" sz="2000" dirty="0" smtClean="0"/>
              <a:t>Resonances are needed for proper description</a:t>
            </a:r>
          </a:p>
          <a:p>
            <a:pPr lvl="1"/>
            <a:endParaRPr lang="en-US" sz="600" dirty="0" smtClean="0"/>
          </a:p>
          <a:p>
            <a:pPr marL="0" indent="0">
              <a:spcBef>
                <a:spcPct val="20000"/>
              </a:spcBef>
              <a:buNone/>
            </a:pPr>
            <a:r>
              <a:rPr lang="en-US" sz="2400" dirty="0" smtClean="0"/>
              <a:t>Hydrokinetic model</a:t>
            </a:r>
          </a:p>
          <a:p>
            <a:pPr lvl="1"/>
            <a:r>
              <a:rPr lang="en-US" sz="2000" dirty="0" smtClean="0"/>
              <a:t>Hybrid model</a:t>
            </a:r>
            <a:endParaRPr lang="en-US" sz="2000" dirty="0"/>
          </a:p>
          <a:p>
            <a:pPr lvl="2"/>
            <a:r>
              <a:rPr lang="en-US" sz="1600" dirty="0" err="1" smtClean="0"/>
              <a:t>Glauber</a:t>
            </a:r>
            <a:r>
              <a:rPr lang="en-US" sz="1600" dirty="0" smtClean="0"/>
              <a:t> </a:t>
            </a:r>
            <a:r>
              <a:rPr lang="en-US" sz="1600" dirty="0" err="1" smtClean="0"/>
              <a:t>initial+Hydro+UrQMD</a:t>
            </a:r>
            <a:endParaRPr lang="en-US" sz="1600" dirty="0" smtClean="0"/>
          </a:p>
          <a:p>
            <a:pPr lvl="1"/>
            <a:r>
              <a:rPr lang="en-US" sz="2000" dirty="0" smtClean="0"/>
              <a:t>Consistent </a:t>
            </a:r>
            <a:r>
              <a:rPr lang="en-US" sz="2000" dirty="0"/>
              <a:t>in “side”</a:t>
            </a:r>
          </a:p>
          <a:p>
            <a:pPr lvl="1"/>
            <a:r>
              <a:rPr lang="en-US" sz="2000" dirty="0" smtClean="0"/>
              <a:t>Slightly more tail (r&gt;15fm) in “out” and “long”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181600" y="5997714"/>
            <a:ext cx="3505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0090"/>
                </a:solidFill>
              </a:rPr>
              <a:t>Therminator</a:t>
            </a:r>
            <a:r>
              <a:rPr lang="en-US" sz="1000" b="1" dirty="0" smtClean="0">
                <a:solidFill>
                  <a:srgbClr val="000090"/>
                </a:solidFill>
              </a:rPr>
              <a:t>: </a:t>
            </a:r>
            <a:r>
              <a:rPr lang="en-US" sz="1000" b="1" dirty="0" err="1" smtClean="0">
                <a:solidFill>
                  <a:srgbClr val="000090"/>
                </a:solidFill>
              </a:rPr>
              <a:t>Kisiel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Taluc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Broniowski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Florkowski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Comput</a:t>
            </a:r>
            <a:r>
              <a:rPr lang="en-US" sz="1000" b="1" dirty="0" smtClean="0">
                <a:solidFill>
                  <a:srgbClr val="000090"/>
                </a:solidFill>
              </a:rPr>
              <a:t>. Phys</a:t>
            </a:r>
            <a:r>
              <a:rPr lang="en-US" sz="1000" b="1" dirty="0">
                <a:solidFill>
                  <a:srgbClr val="000090"/>
                </a:solidFill>
              </a:rPr>
              <a:t>. </a:t>
            </a:r>
            <a:r>
              <a:rPr lang="en-US" sz="1000" b="1" dirty="0" err="1">
                <a:solidFill>
                  <a:srgbClr val="000090"/>
                </a:solidFill>
              </a:rPr>
              <a:t>Commun</a:t>
            </a:r>
            <a:r>
              <a:rPr lang="en-US" sz="1000" b="1" dirty="0">
                <a:solidFill>
                  <a:srgbClr val="000090"/>
                </a:solidFill>
              </a:rPr>
              <a:t>. 174 (2006) 669</a:t>
            </a:r>
            <a:r>
              <a:rPr lang="en-US" sz="1000" b="1" dirty="0" smtClean="0">
                <a:solidFill>
                  <a:srgbClr val="000090"/>
                </a:solidFill>
              </a:rPr>
              <a:t>.</a:t>
            </a:r>
          </a:p>
          <a:p>
            <a:endParaRPr lang="en-US" sz="1000" b="1" dirty="0" smtClean="0">
              <a:solidFill>
                <a:srgbClr val="000090"/>
              </a:solidFill>
            </a:endParaRPr>
          </a:p>
          <a:p>
            <a:r>
              <a:rPr lang="en-US" sz="1000" b="1" dirty="0" smtClean="0">
                <a:solidFill>
                  <a:srgbClr val="000090"/>
                </a:solidFill>
              </a:rPr>
              <a:t>HKM</a:t>
            </a:r>
            <a:r>
              <a:rPr lang="en-US" sz="1000" b="1" dirty="0">
                <a:solidFill>
                  <a:srgbClr val="000090"/>
                </a:solidFill>
              </a:rPr>
              <a:t>:  PRC81, 054903 (2010)</a:t>
            </a:r>
          </a:p>
          <a:p>
            <a:r>
              <a:rPr lang="en-US" sz="1000" b="1" dirty="0" smtClean="0">
                <a:solidFill>
                  <a:srgbClr val="000090"/>
                </a:solidFill>
              </a:rPr>
              <a:t>data from </a:t>
            </a:r>
            <a:r>
              <a:rPr lang="en-US" sz="1000" b="1" dirty="0" err="1" smtClean="0">
                <a:solidFill>
                  <a:srgbClr val="000090"/>
                </a:solidFill>
              </a:rPr>
              <a:t>Shapoval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Sinyukov</a:t>
            </a:r>
            <a:r>
              <a:rPr lang="en-US" sz="1000" b="1" dirty="0" smtClean="0">
                <a:solidFill>
                  <a:srgbClr val="000090"/>
                </a:solidFill>
              </a:rPr>
              <a:t>, private communication</a:t>
            </a:r>
            <a:endParaRPr lang="en-US" sz="1000" b="1" dirty="0">
              <a:solidFill>
                <a:srgbClr val="00009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62600" y="4648200"/>
            <a:ext cx="1390650" cy="295275"/>
            <a:chOff x="1400175" y="3363647"/>
            <a:chExt cx="1390650" cy="295275"/>
          </a:xfrm>
        </p:grpSpPr>
        <p:sp>
          <p:nvSpPr>
            <p:cNvPr id="13" name="Rectangle 12"/>
            <p:cNvSpPr/>
            <p:nvPr/>
          </p:nvSpPr>
          <p:spPr>
            <a:xfrm>
              <a:off x="1740537" y="3403521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00FF"/>
                  </a:solidFill>
                </a:rPr>
                <a:t>arXiv:1302.3168</a:t>
              </a:r>
              <a:endParaRPr lang="en-US" sz="900" dirty="0">
                <a:solidFill>
                  <a:srgbClr val="0000FF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363647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Content Placeholder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3079" r="11122" b="8891"/>
          <a:stretch/>
        </p:blipFill>
        <p:spPr bwMode="auto">
          <a:xfrm>
            <a:off x="4866017" y="1066800"/>
            <a:ext cx="4125583" cy="483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793674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199" y="-77787"/>
            <a:ext cx="8610601" cy="1373187"/>
          </a:xfrm>
        </p:spPr>
        <p:txBody>
          <a:bodyPr/>
          <a:lstStyle/>
          <a:p>
            <a:r>
              <a:rPr lang="en-US" sz="3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RHIC pion radii and perfect fluid hydrodynamics </a:t>
            </a: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7250" y="1066800"/>
            <a:ext cx="5318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Csanád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T.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Csörgő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arXiv:0800.0801[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nucl</a:t>
            </a:r>
            <a:r>
              <a:rPr lang="en-US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-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]</a:t>
            </a:r>
            <a:endParaRPr lang="en-US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57200" y="5766137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90"/>
                </a:solidFill>
              </a:rPr>
              <a:t>Excellent description of PHENIX pion data (PRL </a:t>
            </a:r>
            <a:r>
              <a:rPr lang="en-US" sz="2000" dirty="0">
                <a:solidFill>
                  <a:srgbClr val="000090"/>
                </a:solidFill>
              </a:rPr>
              <a:t>93:152302, </a:t>
            </a:r>
            <a:r>
              <a:rPr lang="en-US" sz="2000" dirty="0" smtClean="0">
                <a:solidFill>
                  <a:srgbClr val="000090"/>
                </a:solidFill>
              </a:rPr>
              <a:t>2004) </a:t>
            </a:r>
          </a:p>
          <a:p>
            <a:pPr eaLnBrk="1" hangingPunct="1"/>
            <a:r>
              <a:rPr lang="en-US" sz="2000" dirty="0" smtClean="0">
                <a:solidFill>
                  <a:srgbClr val="000090"/>
                </a:solidFill>
              </a:rPr>
              <a:t>using exact solutions of perfect fluid hydrodynamics (Buda-Lund). </a:t>
            </a:r>
          </a:p>
          <a:p>
            <a:pPr eaLnBrk="1" hangingPunct="1"/>
            <a:r>
              <a:rPr lang="en-US" sz="2000" dirty="0">
                <a:solidFill>
                  <a:srgbClr val="CC0000"/>
                </a:solidFill>
              </a:rPr>
              <a:t>I</a:t>
            </a:r>
            <a:r>
              <a:rPr lang="en-US" sz="2000" dirty="0" smtClean="0">
                <a:solidFill>
                  <a:srgbClr val="CC0000"/>
                </a:solidFill>
              </a:rPr>
              <a:t>deal hydro has inherent  </a:t>
            </a:r>
            <a:r>
              <a:rPr lang="en-US" sz="2000" dirty="0" err="1" smtClean="0">
                <a:solidFill>
                  <a:srgbClr val="CC000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CC0000"/>
                </a:solidFill>
              </a:rPr>
              <a:t>T</a:t>
            </a:r>
            <a:r>
              <a:rPr lang="en-US" sz="2000" dirty="0" smtClean="0">
                <a:solidFill>
                  <a:srgbClr val="CC0000"/>
                </a:solidFill>
              </a:rPr>
              <a:t>-scaling </a:t>
            </a:r>
            <a:r>
              <a:rPr lang="cs-CZ" sz="2000" b="1" dirty="0" smtClean="0">
                <a:solidFill>
                  <a:srgbClr val="CC0000"/>
                </a:solidFill>
                <a:sym typeface="Symbol" pitchFamily="18" charset="2"/>
              </a:rPr>
              <a:t></a:t>
            </a:r>
            <a:r>
              <a:rPr lang="cs-CZ" sz="2000" b="1" dirty="0">
                <a:solidFill>
                  <a:srgbClr val="CC0000"/>
                </a:solidFill>
                <a:sym typeface="Symbol" pitchFamily="18" charset="2"/>
              </a:rPr>
              <a:t> </a:t>
            </a:r>
            <a:r>
              <a:rPr lang="cs-CZ" sz="2000" dirty="0" err="1" smtClean="0">
                <a:solidFill>
                  <a:srgbClr val="CC0000"/>
                </a:solidFill>
                <a:sym typeface="Symbol" pitchFamily="18" charset="2"/>
              </a:rPr>
              <a:t>predicts</a:t>
            </a:r>
            <a:r>
              <a:rPr lang="cs-CZ" sz="2000" dirty="0" smtClean="0">
                <a:solidFill>
                  <a:srgbClr val="CC0000"/>
                </a:solidFill>
                <a:sym typeface="Symbol" pitchFamily="18" charset="2"/>
              </a:rPr>
              <a:t> kaon radii </a:t>
            </a:r>
            <a:r>
              <a:rPr lang="cs-CZ" sz="2000" dirty="0" err="1" smtClean="0">
                <a:solidFill>
                  <a:srgbClr val="CC0000"/>
                </a:solidFill>
                <a:sym typeface="Symbol" pitchFamily="18" charset="2"/>
              </a:rPr>
              <a:t>m</a:t>
            </a:r>
            <a:r>
              <a:rPr lang="cs-CZ" sz="2000" baseline="-25000" dirty="0" err="1" smtClean="0">
                <a:solidFill>
                  <a:srgbClr val="CC0000"/>
                </a:solidFill>
                <a:sym typeface="Symbol" pitchFamily="18" charset="2"/>
              </a:rPr>
              <a:t>T</a:t>
            </a:r>
            <a:r>
              <a:rPr lang="cs-CZ" sz="2000" dirty="0" smtClean="0">
                <a:solidFill>
                  <a:srgbClr val="CC0000"/>
                </a:solidFill>
                <a:sym typeface="Symbol" pitchFamily="18" charset="2"/>
              </a:rPr>
              <a:t>-dependence</a:t>
            </a:r>
            <a:endParaRPr lang="en-US" sz="2000" b="1" dirty="0">
              <a:solidFill>
                <a:srgbClr val="CC0000"/>
              </a:solidFill>
            </a:endParaRPr>
          </a:p>
          <a:p>
            <a:pPr eaLnBrk="1" hangingPunct="1"/>
            <a:endParaRPr lang="ru-RU" sz="2000" dirty="0">
              <a:solidFill>
                <a:srgbClr val="00009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7341" y="1524000"/>
            <a:ext cx="8878954" cy="4168896"/>
            <a:chOff x="157341" y="1774704"/>
            <a:chExt cx="8878954" cy="4168896"/>
          </a:xfrm>
        </p:grpSpPr>
        <p:sp>
          <p:nvSpPr>
            <p:cNvPr id="13" name="AutoShape 2" descr="Dotted grid"/>
            <p:cNvSpPr>
              <a:spLocks noChangeArrowheads="1"/>
            </p:cNvSpPr>
            <p:nvPr/>
          </p:nvSpPr>
          <p:spPr bwMode="auto">
            <a:xfrm>
              <a:off x="157341" y="1774704"/>
              <a:ext cx="8878954" cy="4168896"/>
            </a:xfrm>
            <a:prstGeom prst="roundRect">
              <a:avLst>
                <a:gd name="adj" fmla="val 3042"/>
              </a:avLst>
            </a:prstGeom>
            <a:solidFill>
              <a:schemeClr val="bg1"/>
            </a:solidFill>
            <a:ln w="38100" cmpd="dbl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/>
            </a:p>
          </p:txBody>
        </p:sp>
        <p:pic>
          <p:nvPicPr>
            <p:cNvPr id="6" name="Picture 5" descr="radi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tretch>
              <a:fillRect/>
            </a:stretch>
          </p:blipFill>
          <p:spPr>
            <a:xfrm>
              <a:off x="277876" y="1864212"/>
              <a:ext cx="8713724" cy="404164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844253" y="1888602"/>
              <a:ext cx="2122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Au+Au</a:t>
              </a:r>
              <a:r>
                <a:rPr lang="en-US" dirty="0" smtClean="0">
                  <a:solidFill>
                    <a:srgbClr val="000000"/>
                  </a:solidFill>
                </a:rPr>
                <a:t> √s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NN</a:t>
              </a:r>
              <a:r>
                <a:rPr lang="en-US" dirty="0" smtClean="0">
                  <a:solidFill>
                    <a:srgbClr val="000000"/>
                  </a:solidFill>
                </a:rPr>
                <a:t>=200GeV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638144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80" name="Rectangle 8"/>
          <p:cNvSpPr>
            <a:spLocks noGrp="1" noChangeArrowheads="1"/>
          </p:cNvSpPr>
          <p:nvPr>
            <p:ph type="title"/>
          </p:nvPr>
        </p:nvSpPr>
        <p:spPr>
          <a:xfrm>
            <a:off x="-256347" y="76200"/>
            <a:ext cx="9400347" cy="987425"/>
          </a:xfr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99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SPS results on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pions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2149" y="1295400"/>
            <a:ext cx="567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S.V. </a:t>
            </a:r>
            <a:r>
              <a:rPr lang="en-US" sz="16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Afanasiev</a:t>
            </a:r>
            <a:r>
              <a:rPr lang="en-US" sz="1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 (</a:t>
            </a:r>
            <a:r>
              <a:rPr lang="en-US" sz="1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NA49 </a:t>
            </a:r>
            <a:r>
              <a:rPr lang="en-US" sz="16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</a:t>
            </a:r>
            <a:r>
              <a:rPr lang="en-US" sz="1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).: Phys. </a:t>
            </a:r>
            <a:r>
              <a:rPr lang="en-US" sz="1600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</a:t>
            </a:r>
            <a:r>
              <a:rPr lang="en-US" sz="1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B557(2003)157</a:t>
            </a:r>
            <a:endParaRPr lang="cs-CZ" sz="16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752600"/>
            <a:ext cx="266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“The </a:t>
            </a:r>
            <a:r>
              <a:rPr lang="en-US" sz="2000" dirty="0" err="1" smtClean="0">
                <a:solidFill>
                  <a:srgbClr val="000090"/>
                </a:solidFill>
              </a:rPr>
              <a:t>kaon</a:t>
            </a:r>
            <a:r>
              <a:rPr lang="en-US" sz="2000" dirty="0" smtClean="0">
                <a:solidFill>
                  <a:srgbClr val="000090"/>
                </a:solidFill>
              </a:rPr>
              <a:t> radii are fully consistent with </a:t>
            </a:r>
            <a:r>
              <a:rPr lang="en-US" sz="2000" dirty="0" err="1" smtClean="0">
                <a:solidFill>
                  <a:srgbClr val="000090"/>
                </a:solidFill>
              </a:rPr>
              <a:t>pions</a:t>
            </a:r>
            <a:r>
              <a:rPr lang="en-US" sz="2000" dirty="0" smtClean="0">
                <a:solidFill>
                  <a:srgbClr val="000090"/>
                </a:solidFill>
              </a:rPr>
              <a:t> and the hydrodynamic expansion model. “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114800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“</a:t>
            </a:r>
            <a:r>
              <a:rPr lang="en-US" sz="2000" dirty="0" err="1" smtClean="0">
                <a:solidFill>
                  <a:srgbClr val="000090"/>
                </a:solidFill>
              </a:rPr>
              <a:t>Pions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dirty="0" err="1" smtClean="0">
                <a:solidFill>
                  <a:srgbClr val="000090"/>
                </a:solidFill>
              </a:rPr>
              <a:t>kaons</a:t>
            </a:r>
            <a:r>
              <a:rPr lang="en-US" sz="2000" dirty="0" smtClean="0">
                <a:solidFill>
                  <a:srgbClr val="000090"/>
                </a:solidFill>
              </a:rPr>
              <a:t> seem to decouple simultaneously.”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9400" y="1676400"/>
            <a:ext cx="6096000" cy="4419600"/>
            <a:chOff x="2819400" y="1981200"/>
            <a:chExt cx="6096000" cy="4419600"/>
          </a:xfrm>
        </p:grpSpPr>
        <p:sp>
          <p:nvSpPr>
            <p:cNvPr id="20" name="AutoShape 2" descr="Dotted grid"/>
            <p:cNvSpPr>
              <a:spLocks noChangeArrowheads="1"/>
            </p:cNvSpPr>
            <p:nvPr/>
          </p:nvSpPr>
          <p:spPr bwMode="auto">
            <a:xfrm>
              <a:off x="2819400" y="1981200"/>
              <a:ext cx="6096000" cy="4419600"/>
            </a:xfrm>
            <a:prstGeom prst="roundRect">
              <a:avLst>
                <a:gd name="adj" fmla="val 3042"/>
              </a:avLst>
            </a:prstGeom>
            <a:solidFill>
              <a:schemeClr val="bg1"/>
            </a:solidFill>
            <a:ln w="38100" cmpd="dbl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4">
                      <a14:imgEffect>
                        <a14:sharpenSoften amount="65000"/>
                      </a14:imgEffect>
                      <a14:imgEffect>
                        <a14:brightnessContrast contrast="-41000"/>
                      </a14:imgEffect>
                    </a14:imgLayer>
                  </a14:imgProps>
                </a:ext>
              </a:extLst>
            </a:blip>
            <a:srcRect l="621" t="3760" r="8" b="833"/>
            <a:stretch/>
          </p:blipFill>
          <p:spPr>
            <a:xfrm>
              <a:off x="2932800" y="2087400"/>
              <a:ext cx="5947200" cy="4237200"/>
            </a:xfrm>
            <a:prstGeom prst="rect">
              <a:avLst/>
            </a:prstGeom>
          </p:spPr>
        </p:pic>
        <p:sp useBgFill="1">
          <p:nvSpPr>
            <p:cNvPr id="2" name="TextBox 1"/>
            <p:cNvSpPr txBox="1"/>
            <p:nvPr/>
          </p:nvSpPr>
          <p:spPr>
            <a:xfrm>
              <a:off x="4811241" y="2054423"/>
              <a:ext cx="2656359" cy="307777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Yano-</a:t>
              </a:r>
              <a:r>
                <a:rPr lang="en-US" sz="1400" dirty="0" err="1" smtClean="0"/>
                <a:t>Koonin</a:t>
              </a:r>
              <a:r>
                <a:rPr lang="en-US" sz="1400" dirty="0" smtClean="0"/>
                <a:t>-</a:t>
              </a:r>
              <a:r>
                <a:rPr lang="en-US" sz="1400" dirty="0" err="1" smtClean="0"/>
                <a:t>Podgoretsky</a:t>
              </a:r>
              <a:r>
                <a:rPr lang="en-US" sz="1400" dirty="0" smtClean="0"/>
                <a:t> radii</a:t>
              </a:r>
              <a:endParaRPr lang="en-US" sz="1400" dirty="0"/>
            </a:p>
          </p:txBody>
        </p:sp>
        <p:sp useBgFill="1">
          <p:nvSpPr>
            <p:cNvPr id="9" name="TextBox 8"/>
            <p:cNvSpPr txBox="1"/>
            <p:nvPr/>
          </p:nvSpPr>
          <p:spPr>
            <a:xfrm>
              <a:off x="5257800" y="3962400"/>
              <a:ext cx="1621395" cy="307777"/>
            </a:xfrm>
            <a:prstGeom prst="rect">
              <a:avLst/>
            </a:prstGeom>
            <a:ln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Bertsch</a:t>
              </a:r>
              <a:r>
                <a:rPr lang="en-US" sz="1400" dirty="0" smtClean="0"/>
                <a:t>-Pratt radii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346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46532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Radii: rising trend at low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T</a:t>
            </a:r>
            <a:endParaRPr lang="en-US" sz="2400" baseline="-25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Strongest in “long”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Buda-Lund model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Perfect hydrodynamics, </a:t>
            </a:r>
            <a:br>
              <a:rPr lang="en-US" sz="2000" dirty="0" smtClean="0"/>
            </a:br>
            <a:r>
              <a:rPr lang="en-US" sz="2000" dirty="0" smtClean="0"/>
              <a:t>inherent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-scaling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Works perfectly for </a:t>
            </a:r>
            <a:r>
              <a:rPr lang="en-US" sz="2000" dirty="0" err="1" smtClean="0"/>
              <a:t>pions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Deviates from </a:t>
            </a:r>
            <a:r>
              <a:rPr lang="en-US" sz="2000" dirty="0" err="1" smtClean="0"/>
              <a:t>kaons</a:t>
            </a:r>
            <a:r>
              <a:rPr lang="en-US" sz="2000" dirty="0" smtClean="0"/>
              <a:t> in the “long” direction in the lowest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bin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HKM (Hydro-kinetic model)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Describes all trends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Some deviation in the “out” direction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Note the different centrality definition</a:t>
            </a:r>
          </a:p>
        </p:txBody>
      </p:sp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RHIC result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638800" y="6324600"/>
            <a:ext cx="3272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90"/>
                </a:solidFill>
              </a:rPr>
              <a:t>Buda-Lund: </a:t>
            </a:r>
            <a:r>
              <a:rPr lang="en-US" sz="1200" b="1" dirty="0" smtClean="0">
                <a:solidFill>
                  <a:srgbClr val="000090"/>
                </a:solidFill>
              </a:rPr>
              <a:t>M. </a:t>
            </a:r>
            <a:r>
              <a:rPr lang="en-US" sz="1200" b="1" dirty="0" err="1" smtClean="0">
                <a:solidFill>
                  <a:srgbClr val="000090"/>
                </a:solidFill>
              </a:rPr>
              <a:t>Csan</a:t>
            </a:r>
            <a:r>
              <a:rPr lang="hu-HU" sz="1200" b="1" dirty="0" smtClean="0">
                <a:solidFill>
                  <a:srgbClr val="000090"/>
                </a:solidFill>
              </a:rPr>
              <a:t>ád, </a:t>
            </a:r>
            <a:r>
              <a:rPr lang="en-US" sz="1200" b="1" dirty="0" smtClean="0">
                <a:solidFill>
                  <a:srgbClr val="000090"/>
                </a:solidFill>
              </a:rPr>
              <a:t>arXiv:0801.4434v2</a:t>
            </a:r>
          </a:p>
          <a:p>
            <a:r>
              <a:rPr lang="en-US" sz="1200" b="1" dirty="0" smtClean="0">
                <a:solidFill>
                  <a:srgbClr val="000090"/>
                </a:solidFill>
              </a:rPr>
              <a:t>HKM</a:t>
            </a:r>
            <a:r>
              <a:rPr lang="en-US" sz="1200" b="1" dirty="0">
                <a:solidFill>
                  <a:srgbClr val="000090"/>
                </a:solidFill>
              </a:rPr>
              <a:t>:  PRC81, 054903 (2010)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00600" y="1030819"/>
            <a:ext cx="4308721" cy="5293781"/>
            <a:chOff x="4648200" y="1030819"/>
            <a:chExt cx="4461121" cy="5423681"/>
          </a:xfrm>
        </p:grpSpPr>
        <p:sp>
          <p:nvSpPr>
            <p:cNvPr id="13" name="AutoShape 2" descr="Dotted grid"/>
            <p:cNvSpPr>
              <a:spLocks noChangeAspect="1" noChangeArrowheads="1"/>
            </p:cNvSpPr>
            <p:nvPr/>
          </p:nvSpPr>
          <p:spPr bwMode="auto">
            <a:xfrm>
              <a:off x="4648200" y="1030819"/>
              <a:ext cx="4461121" cy="5423681"/>
            </a:xfrm>
            <a:prstGeom prst="roundRect">
              <a:avLst>
                <a:gd name="adj" fmla="val 3042"/>
              </a:avLst>
            </a:prstGeom>
            <a:solidFill>
              <a:schemeClr val="bg1"/>
            </a:solidFill>
            <a:ln w="38100" cmpd="dbl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704227" y="1091323"/>
              <a:ext cx="4363573" cy="53094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709160" y="1088136"/>
              <a:ext cx="4363573" cy="53094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086600" y="5553075"/>
              <a:ext cx="1383663" cy="295275"/>
              <a:chOff x="1190625" y="3363647"/>
              <a:chExt cx="1383663" cy="29527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524000" y="3403521"/>
                <a:ext cx="105028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 smtClean="0">
                    <a:solidFill>
                      <a:srgbClr val="008080"/>
                    </a:solidFill>
                  </a:rPr>
                  <a:t>arXiv:1302.3168</a:t>
                </a:r>
                <a:endParaRPr lang="en-US" sz="900" dirty="0">
                  <a:solidFill>
                    <a:srgbClr val="008080"/>
                  </a:solidFill>
                </a:endParaRPr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0625" y="3363647"/>
                <a:ext cx="400050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21" t="8787" r="10401" b="5836"/>
          <a:stretch/>
        </p:blipFill>
        <p:spPr>
          <a:xfrm>
            <a:off x="4867200" y="1143000"/>
            <a:ext cx="4120657" cy="5068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95874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 bwMode="auto">
          <a:xfrm>
            <a:off x="1905000" y="3581400"/>
            <a:ext cx="5943600" cy="990600"/>
          </a:xfrm>
          <a:prstGeom prst="rect">
            <a:avLst/>
          </a:prstGeom>
          <a:solidFill>
            <a:srgbClr val="FFFD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52322" name="Text Box 2"/>
          <p:cNvSpPr txBox="1">
            <a:spLocks noChangeArrowheads="1"/>
          </p:cNvSpPr>
          <p:nvPr/>
        </p:nvSpPr>
        <p:spPr bwMode="auto">
          <a:xfrm>
            <a:off x="0" y="4682764"/>
            <a:ext cx="9067800" cy="21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00100" indent="-342900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57300" indent="-342900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indent="-342900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1700" indent="-342900" algn="l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b="0" dirty="0">
                <a:latin typeface="+mn-lt"/>
              </a:rPr>
              <a:t>	</a:t>
            </a:r>
            <a:r>
              <a:rPr lang="en-US" b="0" dirty="0">
                <a:latin typeface="+mn-lt"/>
              </a:rPr>
              <a:t>Correlation function of </a:t>
            </a:r>
            <a:r>
              <a:rPr lang="en-US" b="0" dirty="0" smtClean="0">
                <a:latin typeface="+mn-lt"/>
              </a:rPr>
              <a:t>two </a:t>
            </a:r>
            <a:r>
              <a:rPr lang="en-US" b="0" dirty="0">
                <a:latin typeface="+mn-lt"/>
              </a:rPr>
              <a:t>identical </a:t>
            </a:r>
            <a:r>
              <a:rPr lang="en-US" dirty="0" smtClean="0">
                <a:latin typeface="+mn-lt"/>
              </a:rPr>
              <a:t>bosons/fermions</a:t>
            </a:r>
            <a:r>
              <a:rPr lang="en-US" b="0" dirty="0" smtClean="0">
                <a:latin typeface="+mn-lt"/>
              </a:rPr>
              <a:t> at small </a:t>
            </a:r>
            <a:r>
              <a:rPr lang="en-US" dirty="0" smtClean="0">
                <a:latin typeface="+mn-lt"/>
              </a:rPr>
              <a:t>momentum </a:t>
            </a:r>
            <a:r>
              <a:rPr lang="en-US" dirty="0">
                <a:latin typeface="+mn-lt"/>
              </a:rPr>
              <a:t>difference </a:t>
            </a:r>
            <a:r>
              <a:rPr lang="en-US" dirty="0" smtClean="0">
                <a:latin typeface="+mn-lt"/>
              </a:rPr>
              <a:t>q </a:t>
            </a:r>
            <a:r>
              <a:rPr lang="en-US" b="0" dirty="0" smtClean="0">
                <a:latin typeface="+mn-lt"/>
              </a:rPr>
              <a:t>shows effect </a:t>
            </a:r>
            <a:r>
              <a:rPr lang="en-US" b="0" dirty="0">
                <a:latin typeface="+mn-lt"/>
              </a:rPr>
              <a:t>of quantum </a:t>
            </a:r>
            <a:r>
              <a:rPr lang="en-US" b="0" dirty="0" smtClean="0">
                <a:latin typeface="+mn-lt"/>
              </a:rPr>
              <a:t>statistics.</a:t>
            </a:r>
          </a:p>
          <a:p>
            <a:pPr eaLnBrk="1" hangingPunct="1">
              <a:spcBef>
                <a:spcPct val="20000"/>
              </a:spcBef>
            </a:pPr>
            <a:endParaRPr lang="en-US" sz="3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>
                <a:latin typeface="+mn-lt"/>
              </a:rPr>
              <a:t>	</a:t>
            </a:r>
            <a:r>
              <a:rPr lang="en-US" b="0" dirty="0" smtClean="0">
                <a:latin typeface="+mn-lt"/>
              </a:rPr>
              <a:t>Height/depth </a:t>
            </a:r>
            <a:r>
              <a:rPr lang="en-US" b="0" dirty="0">
                <a:latin typeface="+mn-lt"/>
              </a:rPr>
              <a:t>of the </a:t>
            </a:r>
            <a:r>
              <a:rPr lang="en-US" b="0" dirty="0" smtClean="0">
                <a:latin typeface="+mn-lt"/>
              </a:rPr>
              <a:t>B-E/F-D </a:t>
            </a:r>
            <a:r>
              <a:rPr lang="en-US" b="0" dirty="0">
                <a:latin typeface="+mn-lt"/>
              </a:rPr>
              <a:t>bump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="0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+mn-lt"/>
              </a:rPr>
              <a:t>is related to</a:t>
            </a:r>
            <a:r>
              <a:rPr lang="en-US" b="0" dirty="0" smtClean="0">
                <a:latin typeface="+mn-lt"/>
              </a:rPr>
              <a:t> </a:t>
            </a:r>
            <a:r>
              <a:rPr lang="en-US" b="0" dirty="0">
                <a:latin typeface="+mn-lt"/>
              </a:rPr>
              <a:t>the fraction (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b="0" baseline="30000" dirty="0">
                <a:latin typeface="+mn-lt"/>
              </a:rPr>
              <a:t>½</a:t>
            </a:r>
            <a:r>
              <a:rPr lang="en-US" b="0" dirty="0">
                <a:latin typeface="+mn-lt"/>
              </a:rPr>
              <a:t>) of </a:t>
            </a:r>
            <a:r>
              <a:rPr lang="en-US" b="0" dirty="0" smtClean="0">
                <a:latin typeface="+mn-lt"/>
              </a:rPr>
              <a:t>particles participating </a:t>
            </a:r>
            <a:r>
              <a:rPr lang="en-US" b="0" dirty="0">
                <a:latin typeface="+mn-lt"/>
              </a:rPr>
              <a:t>in the </a:t>
            </a:r>
            <a:r>
              <a:rPr lang="en-US" b="0" dirty="0" smtClean="0">
                <a:solidFill>
                  <a:schemeClr val="hlink"/>
                </a:solidFill>
                <a:latin typeface="+mn-lt"/>
              </a:rPr>
              <a:t> </a:t>
            </a:r>
            <a:r>
              <a:rPr lang="en-US" b="0" dirty="0">
                <a:latin typeface="+mn-lt"/>
              </a:rPr>
              <a:t>enhancement. </a:t>
            </a:r>
            <a:endParaRPr lang="en-US" b="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</a:t>
            </a:r>
            <a:r>
              <a:rPr lang="en-US" b="0" dirty="0" smtClean="0">
                <a:latin typeface="+mn-lt"/>
              </a:rPr>
              <a:t>Its </a:t>
            </a:r>
            <a:r>
              <a:rPr lang="en-US" b="0" dirty="0">
                <a:latin typeface="+mn-lt"/>
              </a:rPr>
              <a:t>width scales with the emission radius as 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R</a:t>
            </a:r>
            <a:r>
              <a:rPr lang="en-US" b="0" baseline="30000" dirty="0">
                <a:solidFill>
                  <a:srgbClr val="000000"/>
                </a:solidFill>
                <a:latin typeface="+mn-lt"/>
              </a:rPr>
              <a:t>-1</a:t>
            </a:r>
            <a:r>
              <a:rPr lang="en-US" b="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95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0" y="-22393"/>
            <a:ext cx="9414911" cy="1120775"/>
          </a:xfr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99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Correlation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cs-CZ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emtoscopy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nutshell (1/3)  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5774" y="1066800"/>
            <a:ext cx="6206175" cy="2371354"/>
            <a:chOff x="1755774" y="1251458"/>
            <a:chExt cx="6206175" cy="2371354"/>
          </a:xfrm>
        </p:grpSpPr>
        <p:sp>
          <p:nvSpPr>
            <p:cNvPr id="31" name="AutoShape 2" descr="Dotted grid"/>
            <p:cNvSpPr>
              <a:spLocks noChangeArrowheads="1"/>
            </p:cNvSpPr>
            <p:nvPr/>
          </p:nvSpPr>
          <p:spPr bwMode="auto">
            <a:xfrm>
              <a:off x="1755774" y="1295400"/>
              <a:ext cx="6202619" cy="2286000"/>
            </a:xfrm>
            <a:prstGeom prst="roundRect">
              <a:avLst>
                <a:gd name="adj" fmla="val 3042"/>
              </a:avLst>
            </a:prstGeom>
            <a:solidFill>
              <a:schemeClr val="bg1"/>
            </a:solidFill>
            <a:ln w="38100" cmpd="dbl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/>
            </a:p>
          </p:txBody>
        </p:sp>
        <p:grpSp>
          <p:nvGrpSpPr>
            <p:cNvPr id="32" name="Group 82"/>
            <p:cNvGrpSpPr>
              <a:grpSpLocks noChangeAspect="1"/>
            </p:cNvGrpSpPr>
            <p:nvPr/>
          </p:nvGrpSpPr>
          <p:grpSpPr>
            <a:xfrm>
              <a:off x="2037236" y="1251458"/>
              <a:ext cx="5924713" cy="2371354"/>
              <a:chOff x="4323795" y="1291472"/>
              <a:chExt cx="4816842" cy="1927931"/>
            </a:xfrm>
            <a:noFill/>
          </p:grpSpPr>
          <p:grpSp>
            <p:nvGrpSpPr>
              <p:cNvPr id="33" name="Group 3"/>
              <p:cNvGrpSpPr>
                <a:grpSpLocks noChangeAspect="1"/>
              </p:cNvGrpSpPr>
              <p:nvPr/>
            </p:nvGrpSpPr>
            <p:grpSpPr bwMode="auto">
              <a:xfrm>
                <a:off x="4323795" y="1291472"/>
                <a:ext cx="1992785" cy="1600910"/>
                <a:chOff x="33" y="904"/>
                <a:chExt cx="2802" cy="2251"/>
              </a:xfrm>
              <a:grpFill/>
            </p:grpSpPr>
            <p:grpSp>
              <p:nvGrpSpPr>
                <p:cNvPr id="78" name="Group 4"/>
                <p:cNvGrpSpPr>
                  <a:grpSpLocks/>
                </p:cNvGrpSpPr>
                <p:nvPr/>
              </p:nvGrpSpPr>
              <p:grpSpPr bwMode="auto">
                <a:xfrm>
                  <a:off x="33" y="904"/>
                  <a:ext cx="2673" cy="2251"/>
                  <a:chOff x="33" y="904"/>
                  <a:chExt cx="2673" cy="2251"/>
                </a:xfrm>
                <a:grpFill/>
              </p:grpSpPr>
              <p:sp>
                <p:nvSpPr>
                  <p:cNvPr id="83" name="AutoShape 5"/>
                  <p:cNvSpPr>
                    <a:spLocks noChangeAspect="1" noChangeArrowheads="1"/>
                  </p:cNvSpPr>
                  <p:nvPr/>
                </p:nvSpPr>
                <p:spPr bwMode="auto">
                  <a:xfrm rot="16800000">
                    <a:off x="1644" y="1773"/>
                    <a:ext cx="1458" cy="666"/>
                  </a:xfrm>
                  <a:prstGeom prst="irregularSeal2">
                    <a:avLst/>
                  </a:prstGeom>
                  <a:grp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 sz="1800">
                      <a:latin typeface="Arial" charset="0"/>
                    </a:endParaRPr>
                  </a:p>
                </p:txBody>
              </p:sp>
              <p:sp>
                <p:nvSpPr>
                  <p:cNvPr id="84" name="Line 6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191" y="2288"/>
                    <a:ext cx="2156" cy="509"/>
                  </a:xfrm>
                  <a:prstGeom prst="line">
                    <a:avLst/>
                  </a:prstGeom>
                  <a:grpFill/>
                  <a:ln w="25400">
                    <a:solidFill>
                      <a:srgbClr val="FF66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Line 7"/>
                  <p:cNvSpPr>
                    <a:spLocks noChangeAspect="1" noChangeShapeType="1"/>
                  </p:cNvSpPr>
                  <p:nvPr/>
                </p:nvSpPr>
                <p:spPr bwMode="auto">
                  <a:xfrm rot="10800000">
                    <a:off x="159" y="1449"/>
                    <a:ext cx="2187" cy="479"/>
                  </a:xfrm>
                  <a:prstGeom prst="line">
                    <a:avLst/>
                  </a:prstGeom>
                  <a:grpFill/>
                  <a:ln w="25400">
                    <a:solidFill>
                      <a:srgbClr val="FF66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Line 8"/>
                  <p:cNvSpPr>
                    <a:spLocks noChangeAspect="1" noChangeShapeType="1"/>
                  </p:cNvSpPr>
                  <p:nvPr/>
                </p:nvSpPr>
                <p:spPr bwMode="auto">
                  <a:xfrm rot="10800000" flipV="1">
                    <a:off x="191" y="1928"/>
                    <a:ext cx="2156" cy="869"/>
                  </a:xfrm>
                  <a:prstGeom prst="line">
                    <a:avLst/>
                  </a:prstGeom>
                  <a:grpFill/>
                  <a:ln w="25400">
                    <a:solidFill>
                      <a:srgbClr val="BB00FF"/>
                    </a:solidFill>
                    <a:prstDash val="dash"/>
                    <a:round/>
                    <a:headEnd/>
                    <a:tailEnd type="stealth" w="lg" len="lg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Line 9"/>
                  <p:cNvSpPr>
                    <a:spLocks noChangeAspect="1" noChangeShapeType="1"/>
                  </p:cNvSpPr>
                  <p:nvPr/>
                </p:nvSpPr>
                <p:spPr bwMode="auto">
                  <a:xfrm rot="10800000">
                    <a:off x="159" y="1449"/>
                    <a:ext cx="2187" cy="839"/>
                  </a:xfrm>
                  <a:prstGeom prst="line">
                    <a:avLst/>
                  </a:prstGeom>
                  <a:grpFill/>
                  <a:ln w="25400">
                    <a:solidFill>
                      <a:srgbClr val="BB00FF"/>
                    </a:solidFill>
                    <a:prstDash val="dash"/>
                    <a:round/>
                    <a:headEnd/>
                    <a:tailEnd type="stealth" w="lg" len="lg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Text Box 1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185" y="2205"/>
                    <a:ext cx="443" cy="36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pl-PL" sz="1800" b="1" i="1" dirty="0">
                        <a:solidFill>
                          <a:srgbClr val="0000FF"/>
                        </a:solidFill>
                        <a:latin typeface="Georgia" charset="0"/>
                      </a:rPr>
                      <a:t>x</a:t>
                    </a:r>
                    <a:r>
                      <a:rPr lang="pl-PL" sz="1800" b="1" i="1" baseline="-25000" dirty="0">
                        <a:solidFill>
                          <a:srgbClr val="0000FF"/>
                        </a:solidFill>
                        <a:latin typeface="Georgia" charset="0"/>
                      </a:rPr>
                      <a:t>1</a:t>
                    </a:r>
                    <a:endParaRPr lang="en-US" sz="1800" b="1" i="1" dirty="0">
                      <a:solidFill>
                        <a:srgbClr val="0000FF"/>
                      </a:solidFill>
                      <a:latin typeface="Georgia" charset="0"/>
                    </a:endParaRPr>
                  </a:p>
                </p:txBody>
              </p:sp>
              <p:sp>
                <p:nvSpPr>
                  <p:cNvPr id="89" name="Text Box 1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121" y="1445"/>
                    <a:ext cx="464" cy="36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pl-PL" sz="1800" b="1" i="1" dirty="0">
                        <a:solidFill>
                          <a:srgbClr val="0000FF"/>
                        </a:solidFill>
                        <a:latin typeface="Georgia" charset="0"/>
                      </a:rPr>
                      <a:t>x</a:t>
                    </a:r>
                    <a:r>
                      <a:rPr lang="pl-PL" sz="1800" b="1" i="1" baseline="-25000" dirty="0">
                        <a:solidFill>
                          <a:srgbClr val="0000FF"/>
                        </a:solidFill>
                        <a:latin typeface="Georgia" charset="0"/>
                      </a:rPr>
                      <a:t>2</a:t>
                    </a:r>
                    <a:endParaRPr lang="en-US" sz="1800" b="1" i="1" dirty="0">
                      <a:solidFill>
                        <a:srgbClr val="0000FF"/>
                      </a:solidFill>
                      <a:latin typeface="Georgia" charset="0"/>
                    </a:endParaRPr>
                  </a:p>
                </p:txBody>
              </p:sp>
              <p:sp>
                <p:nvSpPr>
                  <p:cNvPr id="90" name="Text Box 1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02" y="2791"/>
                    <a:ext cx="465" cy="36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pl-PL" sz="1800" b="1" i="1" dirty="0">
                        <a:solidFill>
                          <a:srgbClr val="0000FF"/>
                        </a:solidFill>
                        <a:latin typeface="Georgia" charset="0"/>
                      </a:rPr>
                      <a:t>p</a:t>
                    </a:r>
                    <a:r>
                      <a:rPr lang="pl-PL" sz="1800" b="1" i="1" baseline="-25000" dirty="0">
                        <a:solidFill>
                          <a:srgbClr val="0000FF"/>
                        </a:solidFill>
                        <a:latin typeface="Georgia" charset="0"/>
                      </a:rPr>
                      <a:t>1</a:t>
                    </a:r>
                    <a:endParaRPr lang="en-US" sz="1800" b="1" i="1" dirty="0">
                      <a:solidFill>
                        <a:srgbClr val="0000FF"/>
                      </a:solidFill>
                      <a:latin typeface="Georgia" charset="0"/>
                    </a:endParaRPr>
                  </a:p>
                </p:txBody>
              </p:sp>
              <p:sp>
                <p:nvSpPr>
                  <p:cNvPr id="91" name="Text Box 1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3" y="904"/>
                    <a:ext cx="477" cy="364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pl-PL" sz="1800" b="1" i="1" dirty="0">
                        <a:solidFill>
                          <a:srgbClr val="0000FF"/>
                        </a:solidFill>
                        <a:latin typeface="Georgia" charset="0"/>
                      </a:rPr>
                      <a:t>p</a:t>
                    </a:r>
                    <a:r>
                      <a:rPr lang="pl-PL" sz="1800" b="1" i="1" baseline="-25000" dirty="0">
                        <a:solidFill>
                          <a:srgbClr val="0000FF"/>
                        </a:solidFill>
                        <a:latin typeface="Georgia" charset="0"/>
                      </a:rPr>
                      <a:t>2</a:t>
                    </a:r>
                    <a:endParaRPr lang="en-US" sz="1800" b="1" i="1" baseline="-25000" dirty="0">
                      <a:solidFill>
                        <a:srgbClr val="0000FF"/>
                      </a:solidFill>
                      <a:latin typeface="Georgia" charset="0"/>
                    </a:endParaRPr>
                  </a:p>
                </p:txBody>
              </p:sp>
              <p:sp>
                <p:nvSpPr>
                  <p:cNvPr id="92" name="Oval 14"/>
                  <p:cNvSpPr>
                    <a:spLocks noChangeAspect="1" noChangeArrowheads="1"/>
                  </p:cNvSpPr>
                  <p:nvPr/>
                </p:nvSpPr>
                <p:spPr bwMode="auto">
                  <a:xfrm rot="10800000">
                    <a:off x="2315" y="2259"/>
                    <a:ext cx="62" cy="60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Oval 15"/>
                  <p:cNvSpPr>
                    <a:spLocks noChangeAspect="1" noChangeArrowheads="1"/>
                  </p:cNvSpPr>
                  <p:nvPr/>
                </p:nvSpPr>
                <p:spPr bwMode="auto">
                  <a:xfrm rot="10800000">
                    <a:off x="2315" y="1900"/>
                    <a:ext cx="62" cy="60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" name="Group 17"/>
                <p:cNvGrpSpPr>
                  <a:grpSpLocks/>
                </p:cNvGrpSpPr>
                <p:nvPr/>
              </p:nvGrpSpPr>
              <p:grpSpPr bwMode="auto">
                <a:xfrm>
                  <a:off x="2428" y="1888"/>
                  <a:ext cx="407" cy="453"/>
                  <a:chOff x="2428" y="1888"/>
                  <a:chExt cx="407" cy="453"/>
                </a:xfrm>
                <a:grpFill/>
              </p:grpSpPr>
              <p:sp>
                <p:nvSpPr>
                  <p:cNvPr id="80" name="Line 18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2472" y="1924"/>
                    <a:ext cx="272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Line 19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2428" y="2287"/>
                    <a:ext cx="272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AutoShape 20"/>
                  <p:cNvSpPr>
                    <a:spLocks/>
                  </p:cNvSpPr>
                  <p:nvPr/>
                </p:nvSpPr>
                <p:spPr bwMode="auto">
                  <a:xfrm rot="10800000">
                    <a:off x="2744" y="1888"/>
                    <a:ext cx="91" cy="453"/>
                  </a:xfrm>
                  <a:prstGeom prst="leftBrace">
                    <a:avLst>
                      <a:gd name="adj1" fmla="val 41484"/>
                      <a:gd name="adj2" fmla="val 50000"/>
                    </a:avLst>
                  </a:prstGeom>
                  <a:grp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ln>
                        <a:solidFill>
                          <a:srgbClr val="000000"/>
                        </a:solidFill>
                      </a:ln>
                      <a:solidFill>
                        <a:srgbClr val="0000FF"/>
                      </a:solidFill>
                    </a:endParaRPr>
                  </a:p>
                </p:txBody>
              </p:sp>
            </p:grpSp>
          </p:grpSp>
          <p:sp>
            <p:nvSpPr>
              <p:cNvPr id="34" name="TextBox 33"/>
              <p:cNvSpPr txBox="1"/>
              <p:nvPr/>
            </p:nvSpPr>
            <p:spPr>
              <a:xfrm>
                <a:off x="6218887" y="1968076"/>
                <a:ext cx="405771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R</a:t>
                </a:r>
                <a:endPara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  <p:grpSp>
            <p:nvGrpSpPr>
              <p:cNvPr id="35" name="Group 25"/>
              <p:cNvGrpSpPr>
                <a:grpSpLocks noChangeAspect="1"/>
              </p:cNvGrpSpPr>
              <p:nvPr/>
            </p:nvGrpSpPr>
            <p:grpSpPr>
              <a:xfrm>
                <a:off x="6463989" y="1439764"/>
                <a:ext cx="2676648" cy="1779639"/>
                <a:chOff x="4859338" y="2239963"/>
                <a:chExt cx="4117924" cy="2738437"/>
              </a:xfrm>
              <a:grpFill/>
            </p:grpSpPr>
            <p:sp>
              <p:nvSpPr>
                <p:cNvPr id="36" name="Freeform 22"/>
                <p:cNvSpPr>
                  <a:spLocks/>
                </p:cNvSpPr>
                <p:nvPr/>
              </p:nvSpPr>
              <p:spPr bwMode="auto">
                <a:xfrm>
                  <a:off x="5868988" y="3441700"/>
                  <a:ext cx="2844800" cy="1588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109" y="0"/>
                    </a:cxn>
                    <a:cxn ang="0">
                      <a:pos x="181" y="0"/>
                    </a:cxn>
                    <a:cxn ang="0">
                      <a:pos x="254" y="0"/>
                    </a:cxn>
                    <a:cxn ang="0">
                      <a:pos x="325" y="0"/>
                    </a:cxn>
                    <a:cxn ang="0">
                      <a:pos x="399" y="0"/>
                    </a:cxn>
                    <a:cxn ang="0">
                      <a:pos x="470" y="0"/>
                    </a:cxn>
                    <a:cxn ang="0">
                      <a:pos x="543" y="0"/>
                    </a:cxn>
                    <a:cxn ang="0">
                      <a:pos x="615" y="0"/>
                    </a:cxn>
                    <a:cxn ang="0">
                      <a:pos x="688" y="0"/>
                    </a:cxn>
                    <a:cxn ang="0">
                      <a:pos x="760" y="0"/>
                    </a:cxn>
                    <a:cxn ang="0">
                      <a:pos x="833" y="0"/>
                    </a:cxn>
                    <a:cxn ang="0">
                      <a:pos x="905" y="0"/>
                    </a:cxn>
                    <a:cxn ang="0">
                      <a:pos x="978" y="0"/>
                    </a:cxn>
                    <a:cxn ang="0">
                      <a:pos x="1049" y="0"/>
                    </a:cxn>
                    <a:cxn ang="0">
                      <a:pos x="1122" y="0"/>
                    </a:cxn>
                    <a:cxn ang="0">
                      <a:pos x="1194" y="0"/>
                    </a:cxn>
                    <a:cxn ang="0">
                      <a:pos x="1267" y="0"/>
                    </a:cxn>
                    <a:cxn ang="0">
                      <a:pos x="1339" y="0"/>
                    </a:cxn>
                    <a:cxn ang="0">
                      <a:pos x="1412" y="0"/>
                    </a:cxn>
                    <a:cxn ang="0">
                      <a:pos x="1484" y="0"/>
                    </a:cxn>
                    <a:cxn ang="0">
                      <a:pos x="1557" y="0"/>
                    </a:cxn>
                    <a:cxn ang="0">
                      <a:pos x="1629" y="0"/>
                    </a:cxn>
                    <a:cxn ang="0">
                      <a:pos x="1702" y="0"/>
                    </a:cxn>
                    <a:cxn ang="0">
                      <a:pos x="1773" y="0"/>
                    </a:cxn>
                    <a:cxn ang="0">
                      <a:pos x="1846" y="0"/>
                    </a:cxn>
                    <a:cxn ang="0">
                      <a:pos x="1918" y="0"/>
                    </a:cxn>
                    <a:cxn ang="0">
                      <a:pos x="1991" y="0"/>
                    </a:cxn>
                    <a:cxn ang="0">
                      <a:pos x="2063" y="0"/>
                    </a:cxn>
                    <a:cxn ang="0">
                      <a:pos x="2136" y="0"/>
                    </a:cxn>
                    <a:cxn ang="0">
                      <a:pos x="2208" y="0"/>
                    </a:cxn>
                    <a:cxn ang="0">
                      <a:pos x="2281" y="0"/>
                    </a:cxn>
                    <a:cxn ang="0">
                      <a:pos x="2353" y="0"/>
                    </a:cxn>
                    <a:cxn ang="0">
                      <a:pos x="2426" y="0"/>
                    </a:cxn>
                    <a:cxn ang="0">
                      <a:pos x="2497" y="0"/>
                    </a:cxn>
                    <a:cxn ang="0">
                      <a:pos x="2570" y="0"/>
                    </a:cxn>
                    <a:cxn ang="0">
                      <a:pos x="2642" y="0"/>
                    </a:cxn>
                    <a:cxn ang="0">
                      <a:pos x="2715" y="0"/>
                    </a:cxn>
                    <a:cxn ang="0">
                      <a:pos x="2787" y="0"/>
                    </a:cxn>
                    <a:cxn ang="0">
                      <a:pos x="2860" y="0"/>
                    </a:cxn>
                    <a:cxn ang="0">
                      <a:pos x="2932" y="0"/>
                    </a:cxn>
                    <a:cxn ang="0">
                      <a:pos x="3005" y="0"/>
                    </a:cxn>
                    <a:cxn ang="0">
                      <a:pos x="3077" y="0"/>
                    </a:cxn>
                    <a:cxn ang="0">
                      <a:pos x="3150" y="0"/>
                    </a:cxn>
                    <a:cxn ang="0">
                      <a:pos x="3221" y="0"/>
                    </a:cxn>
                    <a:cxn ang="0">
                      <a:pos x="3294" y="0"/>
                    </a:cxn>
                    <a:cxn ang="0">
                      <a:pos x="3366" y="0"/>
                    </a:cxn>
                    <a:cxn ang="0">
                      <a:pos x="3439" y="0"/>
                    </a:cxn>
                    <a:cxn ang="0">
                      <a:pos x="3511" y="0"/>
                    </a:cxn>
                    <a:cxn ang="0">
                      <a:pos x="3584" y="0"/>
                    </a:cxn>
                  </a:cxnLst>
                  <a:rect l="0" t="0" r="r" b="b"/>
                  <a:pathLst>
                    <a:path w="3584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73" y="0"/>
                      </a:lnTo>
                      <a:lnTo>
                        <a:pt x="109" y="0"/>
                      </a:lnTo>
                      <a:lnTo>
                        <a:pt x="145" y="0"/>
                      </a:lnTo>
                      <a:lnTo>
                        <a:pt x="181" y="0"/>
                      </a:lnTo>
                      <a:lnTo>
                        <a:pt x="218" y="0"/>
                      </a:lnTo>
                      <a:lnTo>
                        <a:pt x="254" y="0"/>
                      </a:lnTo>
                      <a:lnTo>
                        <a:pt x="290" y="0"/>
                      </a:lnTo>
                      <a:lnTo>
                        <a:pt x="325" y="0"/>
                      </a:lnTo>
                      <a:lnTo>
                        <a:pt x="363" y="0"/>
                      </a:lnTo>
                      <a:lnTo>
                        <a:pt x="399" y="0"/>
                      </a:lnTo>
                      <a:lnTo>
                        <a:pt x="434" y="0"/>
                      </a:lnTo>
                      <a:lnTo>
                        <a:pt x="470" y="0"/>
                      </a:lnTo>
                      <a:lnTo>
                        <a:pt x="507" y="0"/>
                      </a:lnTo>
                      <a:lnTo>
                        <a:pt x="543" y="0"/>
                      </a:lnTo>
                      <a:lnTo>
                        <a:pt x="579" y="0"/>
                      </a:lnTo>
                      <a:lnTo>
                        <a:pt x="615" y="0"/>
                      </a:lnTo>
                      <a:lnTo>
                        <a:pt x="652" y="0"/>
                      </a:lnTo>
                      <a:lnTo>
                        <a:pt x="688" y="0"/>
                      </a:lnTo>
                      <a:lnTo>
                        <a:pt x="724" y="0"/>
                      </a:lnTo>
                      <a:lnTo>
                        <a:pt x="760" y="0"/>
                      </a:lnTo>
                      <a:lnTo>
                        <a:pt x="797" y="0"/>
                      </a:lnTo>
                      <a:lnTo>
                        <a:pt x="833" y="0"/>
                      </a:lnTo>
                      <a:lnTo>
                        <a:pt x="869" y="0"/>
                      </a:lnTo>
                      <a:lnTo>
                        <a:pt x="905" y="0"/>
                      </a:lnTo>
                      <a:lnTo>
                        <a:pt x="942" y="0"/>
                      </a:lnTo>
                      <a:lnTo>
                        <a:pt x="978" y="0"/>
                      </a:lnTo>
                      <a:lnTo>
                        <a:pt x="1014" y="0"/>
                      </a:lnTo>
                      <a:lnTo>
                        <a:pt x="1049" y="0"/>
                      </a:lnTo>
                      <a:lnTo>
                        <a:pt x="1087" y="0"/>
                      </a:lnTo>
                      <a:lnTo>
                        <a:pt x="1122" y="0"/>
                      </a:lnTo>
                      <a:lnTo>
                        <a:pt x="1158" y="0"/>
                      </a:lnTo>
                      <a:lnTo>
                        <a:pt x="1194" y="0"/>
                      </a:lnTo>
                      <a:lnTo>
                        <a:pt x="1231" y="0"/>
                      </a:lnTo>
                      <a:lnTo>
                        <a:pt x="1267" y="0"/>
                      </a:lnTo>
                      <a:lnTo>
                        <a:pt x="1303" y="0"/>
                      </a:lnTo>
                      <a:lnTo>
                        <a:pt x="1339" y="0"/>
                      </a:lnTo>
                      <a:lnTo>
                        <a:pt x="1376" y="0"/>
                      </a:lnTo>
                      <a:lnTo>
                        <a:pt x="1412" y="0"/>
                      </a:lnTo>
                      <a:lnTo>
                        <a:pt x="1448" y="0"/>
                      </a:lnTo>
                      <a:lnTo>
                        <a:pt x="1484" y="0"/>
                      </a:lnTo>
                      <a:lnTo>
                        <a:pt x="1521" y="0"/>
                      </a:lnTo>
                      <a:lnTo>
                        <a:pt x="1557" y="0"/>
                      </a:lnTo>
                      <a:lnTo>
                        <a:pt x="1593" y="0"/>
                      </a:lnTo>
                      <a:lnTo>
                        <a:pt x="1629" y="0"/>
                      </a:lnTo>
                      <a:lnTo>
                        <a:pt x="1666" y="0"/>
                      </a:lnTo>
                      <a:lnTo>
                        <a:pt x="1702" y="0"/>
                      </a:lnTo>
                      <a:lnTo>
                        <a:pt x="1738" y="0"/>
                      </a:lnTo>
                      <a:lnTo>
                        <a:pt x="1773" y="0"/>
                      </a:lnTo>
                      <a:lnTo>
                        <a:pt x="1811" y="0"/>
                      </a:lnTo>
                      <a:lnTo>
                        <a:pt x="1846" y="0"/>
                      </a:lnTo>
                      <a:lnTo>
                        <a:pt x="1882" y="0"/>
                      </a:lnTo>
                      <a:lnTo>
                        <a:pt x="1918" y="0"/>
                      </a:lnTo>
                      <a:lnTo>
                        <a:pt x="1955" y="0"/>
                      </a:lnTo>
                      <a:lnTo>
                        <a:pt x="1991" y="0"/>
                      </a:lnTo>
                      <a:lnTo>
                        <a:pt x="2027" y="0"/>
                      </a:lnTo>
                      <a:lnTo>
                        <a:pt x="2063" y="0"/>
                      </a:lnTo>
                      <a:lnTo>
                        <a:pt x="2100" y="0"/>
                      </a:lnTo>
                      <a:lnTo>
                        <a:pt x="2136" y="0"/>
                      </a:lnTo>
                      <a:lnTo>
                        <a:pt x="2172" y="0"/>
                      </a:lnTo>
                      <a:lnTo>
                        <a:pt x="2208" y="0"/>
                      </a:lnTo>
                      <a:lnTo>
                        <a:pt x="2245" y="0"/>
                      </a:lnTo>
                      <a:lnTo>
                        <a:pt x="2281" y="0"/>
                      </a:lnTo>
                      <a:lnTo>
                        <a:pt x="2317" y="0"/>
                      </a:lnTo>
                      <a:lnTo>
                        <a:pt x="2353" y="0"/>
                      </a:lnTo>
                      <a:lnTo>
                        <a:pt x="2390" y="0"/>
                      </a:lnTo>
                      <a:lnTo>
                        <a:pt x="2426" y="0"/>
                      </a:lnTo>
                      <a:lnTo>
                        <a:pt x="2462" y="0"/>
                      </a:lnTo>
                      <a:lnTo>
                        <a:pt x="2497" y="0"/>
                      </a:lnTo>
                      <a:lnTo>
                        <a:pt x="2535" y="0"/>
                      </a:lnTo>
                      <a:lnTo>
                        <a:pt x="2570" y="0"/>
                      </a:lnTo>
                      <a:lnTo>
                        <a:pt x="2606" y="0"/>
                      </a:lnTo>
                      <a:lnTo>
                        <a:pt x="2642" y="0"/>
                      </a:lnTo>
                      <a:lnTo>
                        <a:pt x="2679" y="0"/>
                      </a:lnTo>
                      <a:lnTo>
                        <a:pt x="2715" y="0"/>
                      </a:lnTo>
                      <a:lnTo>
                        <a:pt x="2751" y="0"/>
                      </a:lnTo>
                      <a:lnTo>
                        <a:pt x="2787" y="0"/>
                      </a:lnTo>
                      <a:lnTo>
                        <a:pt x="2824" y="0"/>
                      </a:lnTo>
                      <a:lnTo>
                        <a:pt x="2860" y="0"/>
                      </a:lnTo>
                      <a:lnTo>
                        <a:pt x="2896" y="0"/>
                      </a:lnTo>
                      <a:lnTo>
                        <a:pt x="2932" y="0"/>
                      </a:lnTo>
                      <a:lnTo>
                        <a:pt x="2969" y="0"/>
                      </a:lnTo>
                      <a:lnTo>
                        <a:pt x="3005" y="0"/>
                      </a:lnTo>
                      <a:lnTo>
                        <a:pt x="3041" y="0"/>
                      </a:lnTo>
                      <a:lnTo>
                        <a:pt x="3077" y="0"/>
                      </a:lnTo>
                      <a:lnTo>
                        <a:pt x="3114" y="0"/>
                      </a:lnTo>
                      <a:lnTo>
                        <a:pt x="3150" y="0"/>
                      </a:lnTo>
                      <a:lnTo>
                        <a:pt x="3185" y="0"/>
                      </a:lnTo>
                      <a:lnTo>
                        <a:pt x="3221" y="0"/>
                      </a:lnTo>
                      <a:lnTo>
                        <a:pt x="3259" y="0"/>
                      </a:lnTo>
                      <a:lnTo>
                        <a:pt x="3294" y="0"/>
                      </a:lnTo>
                      <a:lnTo>
                        <a:pt x="3330" y="0"/>
                      </a:lnTo>
                      <a:lnTo>
                        <a:pt x="3366" y="0"/>
                      </a:lnTo>
                      <a:lnTo>
                        <a:pt x="3403" y="0"/>
                      </a:lnTo>
                      <a:lnTo>
                        <a:pt x="3439" y="0"/>
                      </a:lnTo>
                      <a:lnTo>
                        <a:pt x="3475" y="0"/>
                      </a:lnTo>
                      <a:lnTo>
                        <a:pt x="3511" y="0"/>
                      </a:lnTo>
                      <a:lnTo>
                        <a:pt x="3548" y="0"/>
                      </a:lnTo>
                      <a:lnTo>
                        <a:pt x="358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3"/>
                <p:cNvSpPr>
                  <a:spLocks noChangeArrowheads="1"/>
                </p:cNvSpPr>
                <p:nvPr/>
              </p:nvSpPr>
              <p:spPr bwMode="auto">
                <a:xfrm>
                  <a:off x="5730817" y="4538663"/>
                  <a:ext cx="409691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0.0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38" name="Rectangle 24"/>
                <p:cNvSpPr>
                  <a:spLocks noChangeArrowheads="1"/>
                </p:cNvSpPr>
                <p:nvPr/>
              </p:nvSpPr>
              <p:spPr bwMode="auto">
                <a:xfrm>
                  <a:off x="6453304" y="4538663"/>
                  <a:ext cx="385530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0.5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39" name="Rectangle 25"/>
                <p:cNvSpPr>
                  <a:spLocks noChangeArrowheads="1"/>
                </p:cNvSpPr>
                <p:nvPr/>
              </p:nvSpPr>
              <p:spPr bwMode="auto">
                <a:xfrm>
                  <a:off x="7175864" y="4538663"/>
                  <a:ext cx="359636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1.0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40" name="Rectangle 26"/>
                <p:cNvSpPr>
                  <a:spLocks noChangeArrowheads="1"/>
                </p:cNvSpPr>
                <p:nvPr/>
              </p:nvSpPr>
              <p:spPr bwMode="auto">
                <a:xfrm>
                  <a:off x="7896763" y="4538663"/>
                  <a:ext cx="335474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1.5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41" name="Rectangle 27"/>
                <p:cNvSpPr>
                  <a:spLocks noChangeArrowheads="1"/>
                </p:cNvSpPr>
                <p:nvPr/>
              </p:nvSpPr>
              <p:spPr bwMode="auto">
                <a:xfrm>
                  <a:off x="8585258" y="4538663"/>
                  <a:ext cx="392004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 smtClean="0">
                      <a:latin typeface="Georgia" charset="0"/>
                    </a:rPr>
                    <a:t>2.0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42" name="Rectangle 28"/>
                <p:cNvSpPr>
                  <a:spLocks noChangeArrowheads="1"/>
                </p:cNvSpPr>
                <p:nvPr/>
              </p:nvSpPr>
              <p:spPr bwMode="auto">
                <a:xfrm>
                  <a:off x="5497454" y="4375151"/>
                  <a:ext cx="409691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0.0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43" name="Rectangle 29"/>
                <p:cNvSpPr>
                  <a:spLocks noChangeArrowheads="1"/>
                </p:cNvSpPr>
                <p:nvPr/>
              </p:nvSpPr>
              <p:spPr bwMode="auto">
                <a:xfrm>
                  <a:off x="5518266" y="3841751"/>
                  <a:ext cx="385530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0.5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44" name="Rectangle 30"/>
                <p:cNvSpPr>
                  <a:spLocks noChangeArrowheads="1"/>
                </p:cNvSpPr>
                <p:nvPr/>
              </p:nvSpPr>
              <p:spPr bwMode="auto">
                <a:xfrm>
                  <a:off x="5539152" y="3306763"/>
                  <a:ext cx="359636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1.0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45" name="Rectangle 31"/>
                <p:cNvSpPr>
                  <a:spLocks noChangeArrowheads="1"/>
                </p:cNvSpPr>
                <p:nvPr/>
              </p:nvSpPr>
              <p:spPr bwMode="auto">
                <a:xfrm>
                  <a:off x="5561551" y="2773363"/>
                  <a:ext cx="335474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1.5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46" name="Rectangle 32"/>
                <p:cNvSpPr>
                  <a:spLocks noChangeArrowheads="1"/>
                </p:cNvSpPr>
                <p:nvPr/>
              </p:nvSpPr>
              <p:spPr bwMode="auto">
                <a:xfrm>
                  <a:off x="5513442" y="2239963"/>
                  <a:ext cx="392003" cy="28410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1200" b="1" dirty="0">
                      <a:latin typeface="Georgia" charset="0"/>
                    </a:rPr>
                    <a:t>2.0</a:t>
                  </a:r>
                  <a:endParaRPr lang="en-US" sz="1200" dirty="0">
                    <a:latin typeface="Arial" charset="0"/>
                  </a:endParaRPr>
                </a:p>
              </p:txBody>
            </p:sp>
            <p:sp>
              <p:nvSpPr>
                <p:cNvPr id="4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5849938" y="4503738"/>
                  <a:ext cx="1587" cy="3810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6207125" y="4503738"/>
                  <a:ext cx="1588" cy="1905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6562725" y="4503738"/>
                  <a:ext cx="1588" cy="3810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6918325" y="4503738"/>
                  <a:ext cx="1588" cy="1905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7273925" y="4503738"/>
                  <a:ext cx="1588" cy="3810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7627938" y="4503738"/>
                  <a:ext cx="1587" cy="1905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85125" y="4503738"/>
                  <a:ext cx="1588" cy="3810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8340725" y="4503738"/>
                  <a:ext cx="1588" cy="1905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8696325" y="4503738"/>
                  <a:ext cx="1588" cy="38100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42"/>
                <p:cNvSpPr>
                  <a:spLocks noChangeShapeType="1"/>
                </p:cNvSpPr>
                <p:nvPr/>
              </p:nvSpPr>
              <p:spPr bwMode="auto">
                <a:xfrm>
                  <a:off x="5849938" y="4503738"/>
                  <a:ext cx="2846387" cy="1587"/>
                </a:xfrm>
                <a:prstGeom prst="line">
                  <a:avLst/>
                </a:prstGeom>
                <a:grp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43"/>
                <p:cNvSpPr>
                  <a:spLocks noChangeShapeType="1"/>
                </p:cNvSpPr>
                <p:nvPr/>
              </p:nvSpPr>
              <p:spPr bwMode="auto">
                <a:xfrm>
                  <a:off x="5849938" y="2370138"/>
                  <a:ext cx="2846387" cy="1587"/>
                </a:xfrm>
                <a:prstGeom prst="line">
                  <a:avLst/>
                </a:prstGeom>
                <a:grp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44"/>
                <p:cNvSpPr>
                  <a:spLocks noChangeShapeType="1"/>
                </p:cNvSpPr>
                <p:nvPr/>
              </p:nvSpPr>
              <p:spPr bwMode="auto">
                <a:xfrm>
                  <a:off x="5813425" y="4503738"/>
                  <a:ext cx="3651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45"/>
                <p:cNvSpPr>
                  <a:spLocks noChangeShapeType="1"/>
                </p:cNvSpPr>
                <p:nvPr/>
              </p:nvSpPr>
              <p:spPr bwMode="auto">
                <a:xfrm>
                  <a:off x="5832475" y="4237038"/>
                  <a:ext cx="1746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46"/>
                <p:cNvSpPr>
                  <a:spLocks noChangeShapeType="1"/>
                </p:cNvSpPr>
                <p:nvPr/>
              </p:nvSpPr>
              <p:spPr bwMode="auto">
                <a:xfrm>
                  <a:off x="5813425" y="3970338"/>
                  <a:ext cx="3651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47"/>
                <p:cNvSpPr>
                  <a:spLocks noChangeShapeType="1"/>
                </p:cNvSpPr>
                <p:nvPr/>
              </p:nvSpPr>
              <p:spPr bwMode="auto">
                <a:xfrm>
                  <a:off x="5832475" y="3703638"/>
                  <a:ext cx="1746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48"/>
                <p:cNvSpPr>
                  <a:spLocks noChangeShapeType="1"/>
                </p:cNvSpPr>
                <p:nvPr/>
              </p:nvSpPr>
              <p:spPr bwMode="auto">
                <a:xfrm>
                  <a:off x="5813425" y="3436938"/>
                  <a:ext cx="3651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5832475" y="3170238"/>
                  <a:ext cx="1746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5813425" y="2903538"/>
                  <a:ext cx="3651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5832475" y="2636838"/>
                  <a:ext cx="1746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5813425" y="2370138"/>
                  <a:ext cx="36513" cy="1587"/>
                </a:xfrm>
                <a:prstGeom prst="line">
                  <a:avLst/>
                </a:prstGeom>
                <a:grpFill/>
                <a:ln w="7938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5849938" y="2370138"/>
                  <a:ext cx="1587" cy="2133600"/>
                </a:xfrm>
                <a:prstGeom prst="line">
                  <a:avLst/>
                </a:prstGeom>
                <a:grp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8696325" y="2370138"/>
                  <a:ext cx="1588" cy="2133600"/>
                </a:xfrm>
                <a:prstGeom prst="line">
                  <a:avLst/>
                </a:prstGeom>
                <a:grpFill/>
                <a:ln w="7938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55"/>
                <p:cNvSpPr>
                  <a:spLocks noChangeArrowheads="1"/>
                </p:cNvSpPr>
                <p:nvPr/>
              </p:nvSpPr>
              <p:spPr bwMode="auto">
                <a:xfrm>
                  <a:off x="7262813" y="4859338"/>
                  <a:ext cx="65087" cy="1190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 defTabSz="762000"/>
                  <a:r>
                    <a:rPr lang="en-US" sz="700">
                      <a:solidFill>
                        <a:srgbClr val="000000"/>
                      </a:solidFill>
                      <a:latin typeface="Arial" charset="0"/>
                    </a:rPr>
                    <a:t> </a:t>
                  </a: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70" name="Freeform 56"/>
                <p:cNvSpPr>
                  <a:spLocks/>
                </p:cNvSpPr>
                <p:nvPr/>
              </p:nvSpPr>
              <p:spPr bwMode="auto">
                <a:xfrm>
                  <a:off x="5867400" y="2381250"/>
                  <a:ext cx="2844800" cy="1068388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109" y="78"/>
                    </a:cxn>
                    <a:cxn ang="0">
                      <a:pos x="180" y="203"/>
                    </a:cxn>
                    <a:cxn ang="0">
                      <a:pos x="253" y="369"/>
                    </a:cxn>
                    <a:cxn ang="0">
                      <a:pos x="325" y="552"/>
                    </a:cxn>
                    <a:cxn ang="0">
                      <a:pos x="398" y="734"/>
                    </a:cxn>
                    <a:cxn ang="0">
                      <a:pos x="470" y="898"/>
                    </a:cxn>
                    <a:cxn ang="0">
                      <a:pos x="543" y="1035"/>
                    </a:cxn>
                    <a:cxn ang="0">
                      <a:pos x="615" y="1141"/>
                    </a:cxn>
                    <a:cxn ang="0">
                      <a:pos x="688" y="1217"/>
                    </a:cxn>
                    <a:cxn ang="0">
                      <a:pos x="760" y="1269"/>
                    </a:cxn>
                    <a:cxn ang="0">
                      <a:pos x="833" y="1303"/>
                    </a:cxn>
                    <a:cxn ang="0">
                      <a:pos x="904" y="1322"/>
                    </a:cxn>
                    <a:cxn ang="0">
                      <a:pos x="978" y="1333"/>
                    </a:cxn>
                    <a:cxn ang="0">
                      <a:pos x="1049" y="1338"/>
                    </a:cxn>
                    <a:cxn ang="0">
                      <a:pos x="1122" y="1343"/>
                    </a:cxn>
                    <a:cxn ang="0">
                      <a:pos x="1194" y="1344"/>
                    </a:cxn>
                    <a:cxn ang="0">
                      <a:pos x="1267" y="1344"/>
                    </a:cxn>
                    <a:cxn ang="0">
                      <a:pos x="1339" y="1344"/>
                    </a:cxn>
                    <a:cxn ang="0">
                      <a:pos x="1412" y="1344"/>
                    </a:cxn>
                    <a:cxn ang="0">
                      <a:pos x="1484" y="1344"/>
                    </a:cxn>
                    <a:cxn ang="0">
                      <a:pos x="1557" y="1344"/>
                    </a:cxn>
                    <a:cxn ang="0">
                      <a:pos x="1629" y="1344"/>
                    </a:cxn>
                    <a:cxn ang="0">
                      <a:pos x="1702" y="1344"/>
                    </a:cxn>
                    <a:cxn ang="0">
                      <a:pos x="1773" y="1344"/>
                    </a:cxn>
                    <a:cxn ang="0">
                      <a:pos x="1846" y="1344"/>
                    </a:cxn>
                    <a:cxn ang="0">
                      <a:pos x="1918" y="1344"/>
                    </a:cxn>
                    <a:cxn ang="0">
                      <a:pos x="1991" y="1344"/>
                    </a:cxn>
                    <a:cxn ang="0">
                      <a:pos x="2063" y="1344"/>
                    </a:cxn>
                    <a:cxn ang="0">
                      <a:pos x="2136" y="1344"/>
                    </a:cxn>
                    <a:cxn ang="0">
                      <a:pos x="2208" y="1344"/>
                    </a:cxn>
                    <a:cxn ang="0">
                      <a:pos x="2281" y="1344"/>
                    </a:cxn>
                    <a:cxn ang="0">
                      <a:pos x="2353" y="1344"/>
                    </a:cxn>
                    <a:cxn ang="0">
                      <a:pos x="2426" y="1344"/>
                    </a:cxn>
                    <a:cxn ang="0">
                      <a:pos x="2498" y="1344"/>
                    </a:cxn>
                    <a:cxn ang="0">
                      <a:pos x="2571" y="1344"/>
                    </a:cxn>
                    <a:cxn ang="0">
                      <a:pos x="2642" y="1344"/>
                    </a:cxn>
                    <a:cxn ang="0">
                      <a:pos x="2715" y="1344"/>
                    </a:cxn>
                    <a:cxn ang="0">
                      <a:pos x="2787" y="1345"/>
                    </a:cxn>
                    <a:cxn ang="0">
                      <a:pos x="2860" y="1345"/>
                    </a:cxn>
                    <a:cxn ang="0">
                      <a:pos x="2932" y="1345"/>
                    </a:cxn>
                    <a:cxn ang="0">
                      <a:pos x="3005" y="1345"/>
                    </a:cxn>
                    <a:cxn ang="0">
                      <a:pos x="3077" y="1345"/>
                    </a:cxn>
                    <a:cxn ang="0">
                      <a:pos x="3150" y="1345"/>
                    </a:cxn>
                    <a:cxn ang="0">
                      <a:pos x="3222" y="1345"/>
                    </a:cxn>
                    <a:cxn ang="0">
                      <a:pos x="3295" y="1345"/>
                    </a:cxn>
                    <a:cxn ang="0">
                      <a:pos x="3366" y="1345"/>
                    </a:cxn>
                    <a:cxn ang="0">
                      <a:pos x="3440" y="1345"/>
                    </a:cxn>
                    <a:cxn ang="0">
                      <a:pos x="3511" y="1345"/>
                    </a:cxn>
                    <a:cxn ang="0">
                      <a:pos x="3584" y="1345"/>
                    </a:cxn>
                  </a:cxnLst>
                  <a:rect l="0" t="0" r="r" b="b"/>
                  <a:pathLst>
                    <a:path w="3584" h="1345">
                      <a:moveTo>
                        <a:pt x="0" y="0"/>
                      </a:moveTo>
                      <a:lnTo>
                        <a:pt x="35" y="9"/>
                      </a:lnTo>
                      <a:lnTo>
                        <a:pt x="73" y="35"/>
                      </a:lnTo>
                      <a:lnTo>
                        <a:pt x="109" y="78"/>
                      </a:lnTo>
                      <a:lnTo>
                        <a:pt x="144" y="134"/>
                      </a:lnTo>
                      <a:lnTo>
                        <a:pt x="180" y="203"/>
                      </a:lnTo>
                      <a:lnTo>
                        <a:pt x="218" y="282"/>
                      </a:lnTo>
                      <a:lnTo>
                        <a:pt x="253" y="369"/>
                      </a:lnTo>
                      <a:lnTo>
                        <a:pt x="289" y="460"/>
                      </a:lnTo>
                      <a:lnTo>
                        <a:pt x="325" y="552"/>
                      </a:lnTo>
                      <a:lnTo>
                        <a:pt x="362" y="644"/>
                      </a:lnTo>
                      <a:lnTo>
                        <a:pt x="398" y="734"/>
                      </a:lnTo>
                      <a:lnTo>
                        <a:pt x="434" y="820"/>
                      </a:lnTo>
                      <a:lnTo>
                        <a:pt x="470" y="898"/>
                      </a:lnTo>
                      <a:lnTo>
                        <a:pt x="507" y="971"/>
                      </a:lnTo>
                      <a:lnTo>
                        <a:pt x="543" y="1035"/>
                      </a:lnTo>
                      <a:lnTo>
                        <a:pt x="579" y="1091"/>
                      </a:lnTo>
                      <a:lnTo>
                        <a:pt x="615" y="1141"/>
                      </a:lnTo>
                      <a:lnTo>
                        <a:pt x="652" y="1183"/>
                      </a:lnTo>
                      <a:lnTo>
                        <a:pt x="688" y="1217"/>
                      </a:lnTo>
                      <a:lnTo>
                        <a:pt x="724" y="1246"/>
                      </a:lnTo>
                      <a:lnTo>
                        <a:pt x="760" y="1269"/>
                      </a:lnTo>
                      <a:lnTo>
                        <a:pt x="797" y="1287"/>
                      </a:lnTo>
                      <a:lnTo>
                        <a:pt x="833" y="1303"/>
                      </a:lnTo>
                      <a:lnTo>
                        <a:pt x="869" y="1314"/>
                      </a:lnTo>
                      <a:lnTo>
                        <a:pt x="904" y="1322"/>
                      </a:lnTo>
                      <a:lnTo>
                        <a:pt x="942" y="1329"/>
                      </a:lnTo>
                      <a:lnTo>
                        <a:pt x="978" y="1333"/>
                      </a:lnTo>
                      <a:lnTo>
                        <a:pt x="1013" y="1337"/>
                      </a:lnTo>
                      <a:lnTo>
                        <a:pt x="1049" y="1338"/>
                      </a:lnTo>
                      <a:lnTo>
                        <a:pt x="1086" y="1341"/>
                      </a:lnTo>
                      <a:lnTo>
                        <a:pt x="1122" y="1343"/>
                      </a:lnTo>
                      <a:lnTo>
                        <a:pt x="1158" y="1343"/>
                      </a:lnTo>
                      <a:lnTo>
                        <a:pt x="1194" y="1344"/>
                      </a:lnTo>
                      <a:lnTo>
                        <a:pt x="1231" y="1344"/>
                      </a:lnTo>
                      <a:lnTo>
                        <a:pt x="1267" y="1344"/>
                      </a:lnTo>
                      <a:lnTo>
                        <a:pt x="1303" y="1344"/>
                      </a:lnTo>
                      <a:lnTo>
                        <a:pt x="1339" y="1344"/>
                      </a:lnTo>
                      <a:lnTo>
                        <a:pt x="1376" y="1344"/>
                      </a:lnTo>
                      <a:lnTo>
                        <a:pt x="1412" y="1344"/>
                      </a:lnTo>
                      <a:lnTo>
                        <a:pt x="1448" y="1344"/>
                      </a:lnTo>
                      <a:lnTo>
                        <a:pt x="1484" y="1344"/>
                      </a:lnTo>
                      <a:lnTo>
                        <a:pt x="1521" y="1344"/>
                      </a:lnTo>
                      <a:lnTo>
                        <a:pt x="1557" y="1344"/>
                      </a:lnTo>
                      <a:lnTo>
                        <a:pt x="1593" y="1344"/>
                      </a:lnTo>
                      <a:lnTo>
                        <a:pt x="1629" y="1344"/>
                      </a:lnTo>
                      <a:lnTo>
                        <a:pt x="1666" y="1344"/>
                      </a:lnTo>
                      <a:lnTo>
                        <a:pt x="1702" y="1344"/>
                      </a:lnTo>
                      <a:lnTo>
                        <a:pt x="1738" y="1344"/>
                      </a:lnTo>
                      <a:lnTo>
                        <a:pt x="1773" y="1344"/>
                      </a:lnTo>
                      <a:lnTo>
                        <a:pt x="1811" y="1344"/>
                      </a:lnTo>
                      <a:lnTo>
                        <a:pt x="1846" y="1344"/>
                      </a:lnTo>
                      <a:lnTo>
                        <a:pt x="1882" y="1344"/>
                      </a:lnTo>
                      <a:lnTo>
                        <a:pt x="1918" y="1344"/>
                      </a:lnTo>
                      <a:lnTo>
                        <a:pt x="1955" y="1344"/>
                      </a:lnTo>
                      <a:lnTo>
                        <a:pt x="1991" y="1344"/>
                      </a:lnTo>
                      <a:lnTo>
                        <a:pt x="2027" y="1344"/>
                      </a:lnTo>
                      <a:lnTo>
                        <a:pt x="2063" y="1344"/>
                      </a:lnTo>
                      <a:lnTo>
                        <a:pt x="2100" y="1344"/>
                      </a:lnTo>
                      <a:lnTo>
                        <a:pt x="2136" y="1344"/>
                      </a:lnTo>
                      <a:lnTo>
                        <a:pt x="2172" y="1344"/>
                      </a:lnTo>
                      <a:lnTo>
                        <a:pt x="2208" y="1344"/>
                      </a:lnTo>
                      <a:lnTo>
                        <a:pt x="2245" y="1344"/>
                      </a:lnTo>
                      <a:lnTo>
                        <a:pt x="2281" y="1344"/>
                      </a:lnTo>
                      <a:lnTo>
                        <a:pt x="2317" y="1344"/>
                      </a:lnTo>
                      <a:lnTo>
                        <a:pt x="2353" y="1344"/>
                      </a:lnTo>
                      <a:lnTo>
                        <a:pt x="2390" y="1344"/>
                      </a:lnTo>
                      <a:lnTo>
                        <a:pt x="2426" y="1344"/>
                      </a:lnTo>
                      <a:lnTo>
                        <a:pt x="2462" y="1344"/>
                      </a:lnTo>
                      <a:lnTo>
                        <a:pt x="2498" y="1344"/>
                      </a:lnTo>
                      <a:lnTo>
                        <a:pt x="2535" y="1344"/>
                      </a:lnTo>
                      <a:lnTo>
                        <a:pt x="2571" y="1344"/>
                      </a:lnTo>
                      <a:lnTo>
                        <a:pt x="2606" y="1344"/>
                      </a:lnTo>
                      <a:lnTo>
                        <a:pt x="2642" y="1344"/>
                      </a:lnTo>
                      <a:lnTo>
                        <a:pt x="2680" y="1344"/>
                      </a:lnTo>
                      <a:lnTo>
                        <a:pt x="2715" y="1344"/>
                      </a:lnTo>
                      <a:lnTo>
                        <a:pt x="2751" y="1345"/>
                      </a:lnTo>
                      <a:lnTo>
                        <a:pt x="2787" y="1345"/>
                      </a:lnTo>
                      <a:lnTo>
                        <a:pt x="2824" y="1345"/>
                      </a:lnTo>
                      <a:lnTo>
                        <a:pt x="2860" y="1345"/>
                      </a:lnTo>
                      <a:lnTo>
                        <a:pt x="2896" y="1345"/>
                      </a:lnTo>
                      <a:lnTo>
                        <a:pt x="2932" y="1345"/>
                      </a:lnTo>
                      <a:lnTo>
                        <a:pt x="2969" y="1345"/>
                      </a:lnTo>
                      <a:lnTo>
                        <a:pt x="3005" y="1345"/>
                      </a:lnTo>
                      <a:lnTo>
                        <a:pt x="3041" y="1345"/>
                      </a:lnTo>
                      <a:lnTo>
                        <a:pt x="3077" y="1345"/>
                      </a:lnTo>
                      <a:lnTo>
                        <a:pt x="3114" y="1345"/>
                      </a:lnTo>
                      <a:lnTo>
                        <a:pt x="3150" y="1345"/>
                      </a:lnTo>
                      <a:lnTo>
                        <a:pt x="3186" y="1345"/>
                      </a:lnTo>
                      <a:lnTo>
                        <a:pt x="3222" y="1345"/>
                      </a:lnTo>
                      <a:lnTo>
                        <a:pt x="3259" y="1345"/>
                      </a:lnTo>
                      <a:lnTo>
                        <a:pt x="3295" y="1345"/>
                      </a:lnTo>
                      <a:lnTo>
                        <a:pt x="3331" y="1345"/>
                      </a:lnTo>
                      <a:lnTo>
                        <a:pt x="3366" y="1345"/>
                      </a:lnTo>
                      <a:lnTo>
                        <a:pt x="3404" y="1345"/>
                      </a:lnTo>
                      <a:lnTo>
                        <a:pt x="3440" y="1345"/>
                      </a:lnTo>
                      <a:lnTo>
                        <a:pt x="3475" y="1345"/>
                      </a:lnTo>
                      <a:lnTo>
                        <a:pt x="3511" y="1345"/>
                      </a:lnTo>
                      <a:lnTo>
                        <a:pt x="3549" y="1345"/>
                      </a:lnTo>
                      <a:lnTo>
                        <a:pt x="3584" y="1345"/>
                      </a:lnTo>
                    </a:path>
                  </a:pathLst>
                </a:custGeom>
                <a:grpFill/>
                <a:ln w="23813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859338" y="2997200"/>
                  <a:ext cx="1081087" cy="360363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>
                      <a:solidFill>
                        <a:srgbClr val="000000"/>
                      </a:solidFill>
                    </a:ln>
                  </a:endParaRPr>
                </a:p>
              </p:txBody>
            </p:sp>
            <p:sp>
              <p:nvSpPr>
                <p:cNvPr id="7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6097594" y="2678112"/>
                  <a:ext cx="1914423" cy="56820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defTabSz="762000"/>
                  <a:r>
                    <a:rPr lang="en-US" b="1" i="1" dirty="0">
                      <a:solidFill>
                        <a:srgbClr val="FF0000"/>
                      </a:solidFill>
                    </a:rPr>
                    <a:t>~1/R 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B-E</a:t>
                  </a:r>
                  <a:endParaRPr lang="en-US" b="1" i="1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 flipV="1">
                  <a:off x="5854700" y="3471863"/>
                  <a:ext cx="2844800" cy="1068387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109" y="78"/>
                    </a:cxn>
                    <a:cxn ang="0">
                      <a:pos x="180" y="203"/>
                    </a:cxn>
                    <a:cxn ang="0">
                      <a:pos x="253" y="369"/>
                    </a:cxn>
                    <a:cxn ang="0">
                      <a:pos x="325" y="552"/>
                    </a:cxn>
                    <a:cxn ang="0">
                      <a:pos x="398" y="734"/>
                    </a:cxn>
                    <a:cxn ang="0">
                      <a:pos x="470" y="898"/>
                    </a:cxn>
                    <a:cxn ang="0">
                      <a:pos x="543" y="1035"/>
                    </a:cxn>
                    <a:cxn ang="0">
                      <a:pos x="615" y="1141"/>
                    </a:cxn>
                    <a:cxn ang="0">
                      <a:pos x="688" y="1217"/>
                    </a:cxn>
                    <a:cxn ang="0">
                      <a:pos x="760" y="1269"/>
                    </a:cxn>
                    <a:cxn ang="0">
                      <a:pos x="833" y="1303"/>
                    </a:cxn>
                    <a:cxn ang="0">
                      <a:pos x="904" y="1322"/>
                    </a:cxn>
                    <a:cxn ang="0">
                      <a:pos x="978" y="1333"/>
                    </a:cxn>
                    <a:cxn ang="0">
                      <a:pos x="1049" y="1338"/>
                    </a:cxn>
                    <a:cxn ang="0">
                      <a:pos x="1122" y="1343"/>
                    </a:cxn>
                    <a:cxn ang="0">
                      <a:pos x="1194" y="1344"/>
                    </a:cxn>
                    <a:cxn ang="0">
                      <a:pos x="1267" y="1344"/>
                    </a:cxn>
                    <a:cxn ang="0">
                      <a:pos x="1339" y="1344"/>
                    </a:cxn>
                    <a:cxn ang="0">
                      <a:pos x="1412" y="1344"/>
                    </a:cxn>
                    <a:cxn ang="0">
                      <a:pos x="1484" y="1344"/>
                    </a:cxn>
                    <a:cxn ang="0">
                      <a:pos x="1557" y="1344"/>
                    </a:cxn>
                    <a:cxn ang="0">
                      <a:pos x="1629" y="1344"/>
                    </a:cxn>
                    <a:cxn ang="0">
                      <a:pos x="1702" y="1344"/>
                    </a:cxn>
                    <a:cxn ang="0">
                      <a:pos x="1773" y="1344"/>
                    </a:cxn>
                    <a:cxn ang="0">
                      <a:pos x="1846" y="1344"/>
                    </a:cxn>
                    <a:cxn ang="0">
                      <a:pos x="1918" y="1344"/>
                    </a:cxn>
                    <a:cxn ang="0">
                      <a:pos x="1991" y="1344"/>
                    </a:cxn>
                    <a:cxn ang="0">
                      <a:pos x="2063" y="1344"/>
                    </a:cxn>
                    <a:cxn ang="0">
                      <a:pos x="2136" y="1344"/>
                    </a:cxn>
                    <a:cxn ang="0">
                      <a:pos x="2208" y="1344"/>
                    </a:cxn>
                    <a:cxn ang="0">
                      <a:pos x="2281" y="1344"/>
                    </a:cxn>
                    <a:cxn ang="0">
                      <a:pos x="2353" y="1344"/>
                    </a:cxn>
                    <a:cxn ang="0">
                      <a:pos x="2426" y="1344"/>
                    </a:cxn>
                    <a:cxn ang="0">
                      <a:pos x="2498" y="1344"/>
                    </a:cxn>
                    <a:cxn ang="0">
                      <a:pos x="2571" y="1344"/>
                    </a:cxn>
                    <a:cxn ang="0">
                      <a:pos x="2642" y="1344"/>
                    </a:cxn>
                    <a:cxn ang="0">
                      <a:pos x="2715" y="1344"/>
                    </a:cxn>
                    <a:cxn ang="0">
                      <a:pos x="2787" y="1345"/>
                    </a:cxn>
                    <a:cxn ang="0">
                      <a:pos x="2860" y="1345"/>
                    </a:cxn>
                    <a:cxn ang="0">
                      <a:pos x="2932" y="1345"/>
                    </a:cxn>
                    <a:cxn ang="0">
                      <a:pos x="3005" y="1345"/>
                    </a:cxn>
                    <a:cxn ang="0">
                      <a:pos x="3077" y="1345"/>
                    </a:cxn>
                    <a:cxn ang="0">
                      <a:pos x="3150" y="1345"/>
                    </a:cxn>
                    <a:cxn ang="0">
                      <a:pos x="3222" y="1345"/>
                    </a:cxn>
                    <a:cxn ang="0">
                      <a:pos x="3295" y="1345"/>
                    </a:cxn>
                    <a:cxn ang="0">
                      <a:pos x="3366" y="1345"/>
                    </a:cxn>
                    <a:cxn ang="0">
                      <a:pos x="3440" y="1345"/>
                    </a:cxn>
                    <a:cxn ang="0">
                      <a:pos x="3511" y="1345"/>
                    </a:cxn>
                    <a:cxn ang="0">
                      <a:pos x="3584" y="1345"/>
                    </a:cxn>
                  </a:cxnLst>
                  <a:rect l="0" t="0" r="r" b="b"/>
                  <a:pathLst>
                    <a:path w="3584" h="1345">
                      <a:moveTo>
                        <a:pt x="0" y="0"/>
                      </a:moveTo>
                      <a:lnTo>
                        <a:pt x="35" y="9"/>
                      </a:lnTo>
                      <a:lnTo>
                        <a:pt x="73" y="35"/>
                      </a:lnTo>
                      <a:lnTo>
                        <a:pt x="109" y="78"/>
                      </a:lnTo>
                      <a:lnTo>
                        <a:pt x="144" y="134"/>
                      </a:lnTo>
                      <a:lnTo>
                        <a:pt x="180" y="203"/>
                      </a:lnTo>
                      <a:lnTo>
                        <a:pt x="218" y="282"/>
                      </a:lnTo>
                      <a:lnTo>
                        <a:pt x="253" y="369"/>
                      </a:lnTo>
                      <a:lnTo>
                        <a:pt x="289" y="460"/>
                      </a:lnTo>
                      <a:lnTo>
                        <a:pt x="325" y="552"/>
                      </a:lnTo>
                      <a:lnTo>
                        <a:pt x="362" y="644"/>
                      </a:lnTo>
                      <a:lnTo>
                        <a:pt x="398" y="734"/>
                      </a:lnTo>
                      <a:lnTo>
                        <a:pt x="434" y="820"/>
                      </a:lnTo>
                      <a:lnTo>
                        <a:pt x="470" y="898"/>
                      </a:lnTo>
                      <a:lnTo>
                        <a:pt x="507" y="971"/>
                      </a:lnTo>
                      <a:lnTo>
                        <a:pt x="543" y="1035"/>
                      </a:lnTo>
                      <a:lnTo>
                        <a:pt x="579" y="1091"/>
                      </a:lnTo>
                      <a:lnTo>
                        <a:pt x="615" y="1141"/>
                      </a:lnTo>
                      <a:lnTo>
                        <a:pt x="652" y="1183"/>
                      </a:lnTo>
                      <a:lnTo>
                        <a:pt x="688" y="1217"/>
                      </a:lnTo>
                      <a:lnTo>
                        <a:pt x="724" y="1246"/>
                      </a:lnTo>
                      <a:lnTo>
                        <a:pt x="760" y="1269"/>
                      </a:lnTo>
                      <a:lnTo>
                        <a:pt x="797" y="1287"/>
                      </a:lnTo>
                      <a:lnTo>
                        <a:pt x="833" y="1303"/>
                      </a:lnTo>
                      <a:lnTo>
                        <a:pt x="869" y="1314"/>
                      </a:lnTo>
                      <a:lnTo>
                        <a:pt x="904" y="1322"/>
                      </a:lnTo>
                      <a:lnTo>
                        <a:pt x="942" y="1329"/>
                      </a:lnTo>
                      <a:lnTo>
                        <a:pt x="978" y="1333"/>
                      </a:lnTo>
                      <a:lnTo>
                        <a:pt x="1013" y="1337"/>
                      </a:lnTo>
                      <a:lnTo>
                        <a:pt x="1049" y="1338"/>
                      </a:lnTo>
                      <a:lnTo>
                        <a:pt x="1086" y="1341"/>
                      </a:lnTo>
                      <a:lnTo>
                        <a:pt x="1122" y="1343"/>
                      </a:lnTo>
                      <a:lnTo>
                        <a:pt x="1158" y="1343"/>
                      </a:lnTo>
                      <a:lnTo>
                        <a:pt x="1194" y="1344"/>
                      </a:lnTo>
                      <a:lnTo>
                        <a:pt x="1231" y="1344"/>
                      </a:lnTo>
                      <a:lnTo>
                        <a:pt x="1267" y="1344"/>
                      </a:lnTo>
                      <a:lnTo>
                        <a:pt x="1303" y="1344"/>
                      </a:lnTo>
                      <a:lnTo>
                        <a:pt x="1339" y="1344"/>
                      </a:lnTo>
                      <a:lnTo>
                        <a:pt x="1376" y="1344"/>
                      </a:lnTo>
                      <a:lnTo>
                        <a:pt x="1412" y="1344"/>
                      </a:lnTo>
                      <a:lnTo>
                        <a:pt x="1448" y="1344"/>
                      </a:lnTo>
                      <a:lnTo>
                        <a:pt x="1484" y="1344"/>
                      </a:lnTo>
                      <a:lnTo>
                        <a:pt x="1521" y="1344"/>
                      </a:lnTo>
                      <a:lnTo>
                        <a:pt x="1557" y="1344"/>
                      </a:lnTo>
                      <a:lnTo>
                        <a:pt x="1593" y="1344"/>
                      </a:lnTo>
                      <a:lnTo>
                        <a:pt x="1629" y="1344"/>
                      </a:lnTo>
                      <a:lnTo>
                        <a:pt x="1666" y="1344"/>
                      </a:lnTo>
                      <a:lnTo>
                        <a:pt x="1702" y="1344"/>
                      </a:lnTo>
                      <a:lnTo>
                        <a:pt x="1738" y="1344"/>
                      </a:lnTo>
                      <a:lnTo>
                        <a:pt x="1773" y="1344"/>
                      </a:lnTo>
                      <a:lnTo>
                        <a:pt x="1811" y="1344"/>
                      </a:lnTo>
                      <a:lnTo>
                        <a:pt x="1846" y="1344"/>
                      </a:lnTo>
                      <a:lnTo>
                        <a:pt x="1882" y="1344"/>
                      </a:lnTo>
                      <a:lnTo>
                        <a:pt x="1918" y="1344"/>
                      </a:lnTo>
                      <a:lnTo>
                        <a:pt x="1955" y="1344"/>
                      </a:lnTo>
                      <a:lnTo>
                        <a:pt x="1991" y="1344"/>
                      </a:lnTo>
                      <a:lnTo>
                        <a:pt x="2027" y="1344"/>
                      </a:lnTo>
                      <a:lnTo>
                        <a:pt x="2063" y="1344"/>
                      </a:lnTo>
                      <a:lnTo>
                        <a:pt x="2100" y="1344"/>
                      </a:lnTo>
                      <a:lnTo>
                        <a:pt x="2136" y="1344"/>
                      </a:lnTo>
                      <a:lnTo>
                        <a:pt x="2172" y="1344"/>
                      </a:lnTo>
                      <a:lnTo>
                        <a:pt x="2208" y="1344"/>
                      </a:lnTo>
                      <a:lnTo>
                        <a:pt x="2245" y="1344"/>
                      </a:lnTo>
                      <a:lnTo>
                        <a:pt x="2281" y="1344"/>
                      </a:lnTo>
                      <a:lnTo>
                        <a:pt x="2317" y="1344"/>
                      </a:lnTo>
                      <a:lnTo>
                        <a:pt x="2353" y="1344"/>
                      </a:lnTo>
                      <a:lnTo>
                        <a:pt x="2390" y="1344"/>
                      </a:lnTo>
                      <a:lnTo>
                        <a:pt x="2426" y="1344"/>
                      </a:lnTo>
                      <a:lnTo>
                        <a:pt x="2462" y="1344"/>
                      </a:lnTo>
                      <a:lnTo>
                        <a:pt x="2498" y="1344"/>
                      </a:lnTo>
                      <a:lnTo>
                        <a:pt x="2535" y="1344"/>
                      </a:lnTo>
                      <a:lnTo>
                        <a:pt x="2571" y="1344"/>
                      </a:lnTo>
                      <a:lnTo>
                        <a:pt x="2606" y="1344"/>
                      </a:lnTo>
                      <a:lnTo>
                        <a:pt x="2642" y="1344"/>
                      </a:lnTo>
                      <a:lnTo>
                        <a:pt x="2680" y="1344"/>
                      </a:lnTo>
                      <a:lnTo>
                        <a:pt x="2715" y="1344"/>
                      </a:lnTo>
                      <a:lnTo>
                        <a:pt x="2751" y="1345"/>
                      </a:lnTo>
                      <a:lnTo>
                        <a:pt x="2787" y="1345"/>
                      </a:lnTo>
                      <a:lnTo>
                        <a:pt x="2824" y="1345"/>
                      </a:lnTo>
                      <a:lnTo>
                        <a:pt x="2860" y="1345"/>
                      </a:lnTo>
                      <a:lnTo>
                        <a:pt x="2896" y="1345"/>
                      </a:lnTo>
                      <a:lnTo>
                        <a:pt x="2932" y="1345"/>
                      </a:lnTo>
                      <a:lnTo>
                        <a:pt x="2969" y="1345"/>
                      </a:lnTo>
                      <a:lnTo>
                        <a:pt x="3005" y="1345"/>
                      </a:lnTo>
                      <a:lnTo>
                        <a:pt x="3041" y="1345"/>
                      </a:lnTo>
                      <a:lnTo>
                        <a:pt x="3077" y="1345"/>
                      </a:lnTo>
                      <a:lnTo>
                        <a:pt x="3114" y="1345"/>
                      </a:lnTo>
                      <a:lnTo>
                        <a:pt x="3150" y="1345"/>
                      </a:lnTo>
                      <a:lnTo>
                        <a:pt x="3186" y="1345"/>
                      </a:lnTo>
                      <a:lnTo>
                        <a:pt x="3222" y="1345"/>
                      </a:lnTo>
                      <a:lnTo>
                        <a:pt x="3259" y="1345"/>
                      </a:lnTo>
                      <a:lnTo>
                        <a:pt x="3295" y="1345"/>
                      </a:lnTo>
                      <a:lnTo>
                        <a:pt x="3331" y="1345"/>
                      </a:lnTo>
                      <a:lnTo>
                        <a:pt x="3366" y="1345"/>
                      </a:lnTo>
                      <a:lnTo>
                        <a:pt x="3404" y="1345"/>
                      </a:lnTo>
                      <a:lnTo>
                        <a:pt x="3440" y="1345"/>
                      </a:lnTo>
                      <a:lnTo>
                        <a:pt x="3475" y="1345"/>
                      </a:lnTo>
                      <a:lnTo>
                        <a:pt x="3511" y="1345"/>
                      </a:lnTo>
                      <a:lnTo>
                        <a:pt x="3549" y="1345"/>
                      </a:lnTo>
                      <a:lnTo>
                        <a:pt x="3584" y="1345"/>
                      </a:lnTo>
                    </a:path>
                  </a:pathLst>
                </a:custGeom>
                <a:grpFill/>
                <a:ln w="23813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Line 61"/>
                <p:cNvSpPr>
                  <a:spLocks noChangeShapeType="1"/>
                </p:cNvSpPr>
                <p:nvPr/>
              </p:nvSpPr>
              <p:spPr bwMode="auto">
                <a:xfrm rot="2981526" flipV="1">
                  <a:off x="4835525" y="3490913"/>
                  <a:ext cx="1103313" cy="369887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6200780" y="3775075"/>
                  <a:ext cx="1894481" cy="568203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defTabSz="762000"/>
                  <a:r>
                    <a:rPr lang="en-US" b="1" i="1" dirty="0">
                      <a:solidFill>
                        <a:schemeClr val="tx2"/>
                      </a:solidFill>
                    </a:rPr>
                    <a:t>~1/R  </a:t>
                  </a:r>
                  <a:r>
                    <a:rPr lang="en-US" b="1" i="1" dirty="0" smtClean="0">
                      <a:solidFill>
                        <a:schemeClr val="tx2"/>
                      </a:solidFill>
                    </a:rPr>
                    <a:t>F-D</a:t>
                  </a:r>
                  <a:endParaRPr lang="en-US" b="1" i="1" baseline="300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6" name="Line 67"/>
                <p:cNvSpPr>
                  <a:spLocks noChangeShapeType="1"/>
                </p:cNvSpPr>
                <p:nvPr/>
              </p:nvSpPr>
              <p:spPr bwMode="auto">
                <a:xfrm>
                  <a:off x="5867400" y="2971800"/>
                  <a:ext cx="304800" cy="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Line 68"/>
                <p:cNvSpPr>
                  <a:spLocks noChangeShapeType="1"/>
                </p:cNvSpPr>
                <p:nvPr/>
              </p:nvSpPr>
              <p:spPr bwMode="auto">
                <a:xfrm>
                  <a:off x="5867400" y="3962400"/>
                  <a:ext cx="304800" cy="0"/>
                </a:xfrm>
                <a:prstGeom prst="line">
                  <a:avLst/>
                </a:prstGeom>
                <a:grpFill/>
                <a:ln w="9525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4" name="Group 90"/>
          <p:cNvGrpSpPr>
            <a:grpSpLocks noChangeAspect="1"/>
          </p:cNvGrpSpPr>
          <p:nvPr/>
        </p:nvGrpSpPr>
        <p:grpSpPr>
          <a:xfrm>
            <a:off x="1928127" y="3536658"/>
            <a:ext cx="5583227" cy="1099940"/>
            <a:chOff x="4465638" y="3981153"/>
            <a:chExt cx="4415711" cy="869930"/>
          </a:xfrm>
        </p:grpSpPr>
        <p:graphicFrame>
          <p:nvGraphicFramePr>
            <p:cNvPr id="96" name="Object 9"/>
            <p:cNvGraphicFramePr>
              <a:graphicFrameLocks noChangeAspect="1"/>
            </p:cNvGraphicFramePr>
            <p:nvPr/>
          </p:nvGraphicFramePr>
          <p:xfrm>
            <a:off x="4465638" y="4082365"/>
            <a:ext cx="2716212" cy="704850"/>
          </p:xfrm>
          <a:graphic>
            <a:graphicData uri="http://schemas.openxmlformats.org/presentationml/2006/ole">
              <p:oleObj spid="_x0000_s297078" name="Equation" r:id="rId3" imgW="2044700" imgH="469900" progId="Equation.3">
                <p:embed/>
              </p:oleObj>
            </a:graphicData>
          </a:graphic>
        </p:graphicFrame>
        <p:graphicFrame>
          <p:nvGraphicFramePr>
            <p:cNvPr id="97" name="Object 10"/>
            <p:cNvGraphicFramePr>
              <a:graphicFrameLocks noChangeAspect="1"/>
            </p:cNvGraphicFramePr>
            <p:nvPr/>
          </p:nvGraphicFramePr>
          <p:xfrm>
            <a:off x="7752311" y="3981153"/>
            <a:ext cx="1129038" cy="869930"/>
          </p:xfrm>
          <a:graphic>
            <a:graphicData uri="http://schemas.openxmlformats.org/presentationml/2006/ole">
              <p:oleObj spid="_x0000_s297079" name="Equation" r:id="rId4" imgW="927100" imgH="635000" progId="Equation.3">
                <p:embed/>
              </p:oleObj>
            </a:graphicData>
          </a:graphic>
        </p:graphicFrame>
        <p:sp>
          <p:nvSpPr>
            <p:cNvPr id="98" name="Line 11"/>
            <p:cNvSpPr>
              <a:spLocks noChangeShapeType="1"/>
            </p:cNvSpPr>
            <p:nvPr/>
          </p:nvSpPr>
          <p:spPr bwMode="auto">
            <a:xfrm>
              <a:off x="7422341" y="4006532"/>
              <a:ext cx="0" cy="7934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62630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237570" name="Content Placeholder 10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105400"/>
          </a:xfrm>
        </p:spPr>
        <p:txBody>
          <a:bodyPr/>
          <a:lstStyle/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First model-independent extraction of </a:t>
            </a:r>
            <a:r>
              <a:rPr lang="en-US" sz="2800" dirty="0" err="1" smtClean="0"/>
              <a:t>kaon</a:t>
            </a:r>
            <a:r>
              <a:rPr lang="en-US" sz="2800" dirty="0" smtClean="0"/>
              <a:t> 3D source shape presented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No significant non-Gaussian tail is observed </a:t>
            </a:r>
            <a:br>
              <a:rPr lang="en-US" sz="2800" dirty="0" smtClean="0"/>
            </a:br>
            <a:r>
              <a:rPr lang="en-US" sz="2800" dirty="0" smtClean="0"/>
              <a:t>in RHIC √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NN</a:t>
            </a:r>
            <a:r>
              <a:rPr lang="en-US" sz="2800" dirty="0" smtClean="0"/>
              <a:t>=200 </a:t>
            </a:r>
            <a:r>
              <a:rPr lang="en-US" sz="2800" dirty="0" err="1" smtClean="0"/>
              <a:t>GeV</a:t>
            </a:r>
            <a:r>
              <a:rPr lang="en-US" sz="2800" dirty="0" smtClean="0"/>
              <a:t> central </a:t>
            </a:r>
            <a:r>
              <a:rPr lang="en-US" sz="2800" dirty="0" err="1" smtClean="0"/>
              <a:t>Au+Au</a:t>
            </a:r>
            <a:r>
              <a:rPr lang="en-US" sz="2800" dirty="0" smtClean="0"/>
              <a:t> data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Model comparison indicates that </a:t>
            </a:r>
            <a:r>
              <a:rPr lang="en-US" sz="2800" dirty="0" err="1" smtClean="0"/>
              <a:t>kaons</a:t>
            </a:r>
            <a:r>
              <a:rPr lang="en-US" sz="2800" dirty="0" smtClean="0"/>
              <a:t> and </a:t>
            </a:r>
            <a:r>
              <a:rPr lang="en-US" sz="2800" dirty="0" err="1" smtClean="0"/>
              <a:t>pions</a:t>
            </a:r>
            <a:r>
              <a:rPr lang="en-US" sz="2800" dirty="0" smtClean="0"/>
              <a:t> may be subject to different dynamics</a:t>
            </a:r>
          </a:p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The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-dependence of the Gaussian radii indicates that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-scaling is broken in the “long” direction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8594" name="Picture 15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08125"/>
            <a:ext cx="4876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4495800" y="990600"/>
            <a:ext cx="4724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NIKHEF and Utrecht University, Amsterdam, The Netherlands</a:t>
            </a:r>
          </a:p>
          <a:p>
            <a:r>
              <a:rPr lang="en-US" sz="1200" dirty="0"/>
              <a:t>Ohio State University, Columbus, Ohio 43210</a:t>
            </a:r>
          </a:p>
          <a:p>
            <a:r>
              <a:rPr lang="en-US" sz="1200" dirty="0"/>
              <a:t>Old Dominion University, Norfolk, VA, 23529</a:t>
            </a:r>
          </a:p>
          <a:p>
            <a:r>
              <a:rPr lang="en-US" sz="1200" dirty="0" err="1"/>
              <a:t>Panjab</a:t>
            </a:r>
            <a:r>
              <a:rPr lang="en-US" sz="1200" dirty="0"/>
              <a:t> University, Chandigarh 160014, India</a:t>
            </a:r>
          </a:p>
          <a:p>
            <a:r>
              <a:rPr lang="en-US" sz="1200" dirty="0"/>
              <a:t>Pennsylvania State University, University Park, Pennsylvania 16802</a:t>
            </a:r>
          </a:p>
          <a:p>
            <a:r>
              <a:rPr lang="en-US" sz="1200" dirty="0"/>
              <a:t>Institute of High Energy Physics, </a:t>
            </a:r>
            <a:r>
              <a:rPr lang="en-US" sz="1200" dirty="0" err="1"/>
              <a:t>Protvino</a:t>
            </a:r>
            <a:r>
              <a:rPr lang="en-US" sz="1200" dirty="0"/>
              <a:t>, Russia</a:t>
            </a:r>
          </a:p>
          <a:p>
            <a:r>
              <a:rPr lang="en-US" sz="1200" dirty="0"/>
              <a:t>Purdue University, West Lafayette, Indiana 47907</a:t>
            </a:r>
          </a:p>
          <a:p>
            <a:r>
              <a:rPr lang="en-US" sz="1200" dirty="0"/>
              <a:t>Pusan National University, Pusan, Republic of Korea</a:t>
            </a:r>
          </a:p>
          <a:p>
            <a:r>
              <a:rPr lang="en-US" sz="1200" dirty="0"/>
              <a:t>University of Rajasthan, Jaipur 302004, India</a:t>
            </a:r>
          </a:p>
          <a:p>
            <a:r>
              <a:rPr lang="en-US" sz="1200" dirty="0"/>
              <a:t>Rice University, Houston, Texas 77251</a:t>
            </a:r>
          </a:p>
          <a:p>
            <a:r>
              <a:rPr lang="en-US" sz="1200" dirty="0" err="1"/>
              <a:t>Universidade</a:t>
            </a:r>
            <a:r>
              <a:rPr lang="en-US" sz="1200" dirty="0"/>
              <a:t> de Sao Paulo, Sao Paulo, Brazil</a:t>
            </a:r>
          </a:p>
          <a:p>
            <a:r>
              <a:rPr lang="en-US" sz="1200" dirty="0"/>
              <a:t>University of Science \&amp; Technology of China, Hefei 230026, China</a:t>
            </a:r>
          </a:p>
          <a:p>
            <a:r>
              <a:rPr lang="en-US" sz="1200" dirty="0"/>
              <a:t>Shandong University, Jinan, Shandong 250100, China</a:t>
            </a:r>
          </a:p>
          <a:p>
            <a:r>
              <a:rPr lang="en-US" sz="1200" dirty="0"/>
              <a:t>Shanghai Institute of Applied Physics, Shanghai 201800, China</a:t>
            </a:r>
          </a:p>
          <a:p>
            <a:r>
              <a:rPr lang="en-US" sz="1200" dirty="0"/>
              <a:t>SUBATECH, Nantes, France</a:t>
            </a:r>
          </a:p>
          <a:p>
            <a:r>
              <a:rPr lang="en-US" sz="1200" dirty="0"/>
              <a:t>Texas A\&amp;M University, College Station, Texas 77843</a:t>
            </a:r>
          </a:p>
          <a:p>
            <a:r>
              <a:rPr lang="en-US" sz="1200" dirty="0"/>
              <a:t>University of Texas, Austin, Texas 78712</a:t>
            </a:r>
          </a:p>
          <a:p>
            <a:r>
              <a:rPr lang="en-US" sz="1200" dirty="0"/>
              <a:t>University of Houston, Houston, TX, 77204</a:t>
            </a:r>
          </a:p>
          <a:p>
            <a:r>
              <a:rPr lang="en-US" sz="1200" dirty="0"/>
              <a:t>Tsinghua University, Beijing 100084, China</a:t>
            </a:r>
          </a:p>
          <a:p>
            <a:r>
              <a:rPr lang="en-US" sz="1200" dirty="0"/>
              <a:t>United States Naval Academy, Annapolis, MD 21402</a:t>
            </a:r>
          </a:p>
          <a:p>
            <a:r>
              <a:rPr lang="en-US" sz="1200" dirty="0"/>
              <a:t>Valparaiso University, Valparaiso, Indiana 46383</a:t>
            </a:r>
          </a:p>
          <a:p>
            <a:r>
              <a:rPr lang="en-US" sz="1200" dirty="0"/>
              <a:t>Variable Energy Cyclotron Centre, Kolkata 700064, India</a:t>
            </a:r>
          </a:p>
          <a:p>
            <a:r>
              <a:rPr lang="en-US" sz="1200" dirty="0"/>
              <a:t>Warsaw University of Technology, Warsaw, Poland</a:t>
            </a:r>
          </a:p>
          <a:p>
            <a:r>
              <a:rPr lang="en-US" sz="1200" dirty="0"/>
              <a:t>University of Washington, Seattle, Washington 98195</a:t>
            </a:r>
          </a:p>
          <a:p>
            <a:r>
              <a:rPr lang="en-US" sz="1200" dirty="0"/>
              <a:t>Wayne State University, Detroit, Michigan 48201</a:t>
            </a:r>
          </a:p>
          <a:p>
            <a:r>
              <a:rPr lang="en-US" sz="1200" dirty="0"/>
              <a:t>Institute of Particle Physics, CCNU (HZNU), Wuhan 430079, China</a:t>
            </a:r>
          </a:p>
          <a:p>
            <a:r>
              <a:rPr lang="en-US" sz="1200" dirty="0"/>
              <a:t>Yale University, New Haven, Connecticut 06520</a:t>
            </a:r>
          </a:p>
          <a:p>
            <a:r>
              <a:rPr lang="en-US" sz="1200" dirty="0"/>
              <a:t>University of Zagreb, Zagreb, HR-10002, Croatia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auto">
          <a:xfrm>
            <a:off x="76200" y="990600"/>
            <a:ext cx="4648200" cy="52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Argonne National Laboratory, Argonne, Illinois 60439</a:t>
            </a:r>
          </a:p>
          <a:p>
            <a:r>
              <a:rPr lang="en-US" sz="1200" dirty="0"/>
              <a:t>Brookhaven National Laboratory, Upton, New York 11973</a:t>
            </a:r>
          </a:p>
          <a:p>
            <a:r>
              <a:rPr lang="en-US" sz="1200" dirty="0"/>
              <a:t>University of California, Berkeley, California 94720</a:t>
            </a:r>
          </a:p>
          <a:p>
            <a:r>
              <a:rPr lang="en-US" sz="1200" dirty="0"/>
              <a:t>University of California, Davis, California 95616</a:t>
            </a:r>
          </a:p>
          <a:p>
            <a:r>
              <a:rPr lang="en-US" sz="1200" dirty="0"/>
              <a:t>University of California, Los Angeles, California 90095</a:t>
            </a:r>
          </a:p>
          <a:p>
            <a:r>
              <a:rPr lang="en-US" sz="1200" dirty="0" err="1"/>
              <a:t>Universidade</a:t>
            </a:r>
            <a:r>
              <a:rPr lang="en-US" sz="1200" dirty="0"/>
              <a:t> </a:t>
            </a:r>
            <a:r>
              <a:rPr lang="en-US" sz="1200" dirty="0" err="1"/>
              <a:t>Estadual</a:t>
            </a:r>
            <a:r>
              <a:rPr lang="en-US" sz="1200" dirty="0"/>
              <a:t> de Campinas, Sao Paulo, Brazil</a:t>
            </a:r>
          </a:p>
          <a:p>
            <a:r>
              <a:rPr lang="en-US" sz="1200" dirty="0"/>
              <a:t>University of Illinois at Chicago, Chicago, Illinois 60607</a:t>
            </a:r>
          </a:p>
          <a:p>
            <a:r>
              <a:rPr lang="en-US" sz="1200" dirty="0"/>
              <a:t>Creighton University, Omaha, Nebraska 68178</a:t>
            </a:r>
          </a:p>
          <a:p>
            <a:r>
              <a:rPr lang="en-US" sz="1200" dirty="0"/>
              <a:t>Czech Technical University in Prague, FNSPE, Prague, 115 19, Czech Republic</a:t>
            </a:r>
          </a:p>
          <a:p>
            <a:r>
              <a:rPr lang="en-US" sz="1200" dirty="0"/>
              <a:t>Nuclear Physics Institute AS CR, 250 68 </a:t>
            </a:r>
            <a:r>
              <a:rPr lang="en-US" sz="1200" dirty="0" err="1" smtClean="0"/>
              <a:t>Ře</a:t>
            </a:r>
            <a:r>
              <a:rPr lang="en-US" sz="1200" dirty="0" err="1"/>
              <a:t>ž</a:t>
            </a:r>
            <a:r>
              <a:rPr lang="en-US" sz="1200" dirty="0" smtClean="0"/>
              <a:t>/</a:t>
            </a:r>
            <a:r>
              <a:rPr lang="en-US" sz="1200" dirty="0"/>
              <a:t>Prague, Czech Republic</a:t>
            </a:r>
          </a:p>
          <a:p>
            <a:r>
              <a:rPr lang="en-US" sz="1200" dirty="0"/>
              <a:t>University of Frankfurt, Frankfurt, Germany</a:t>
            </a:r>
          </a:p>
          <a:p>
            <a:r>
              <a:rPr lang="en-US" sz="1200" dirty="0"/>
              <a:t>Institute of Physics, Bhubaneswar 751005, India</a:t>
            </a:r>
          </a:p>
          <a:p>
            <a:r>
              <a:rPr lang="en-US" sz="1200" dirty="0"/>
              <a:t>Indian Institute of Technology, Mumbai, India</a:t>
            </a:r>
          </a:p>
          <a:p>
            <a:r>
              <a:rPr lang="en-US" sz="1200" dirty="0"/>
              <a:t>Indiana University, Bloomington, Indiana 47408</a:t>
            </a:r>
          </a:p>
          <a:p>
            <a:r>
              <a:rPr lang="en-US" sz="1200" dirty="0" err="1"/>
              <a:t>Alikhanov</a:t>
            </a:r>
            <a:r>
              <a:rPr lang="en-US" sz="1200" dirty="0"/>
              <a:t> Institute for Theoretical and Experimental Physics, Moscow, Russia</a:t>
            </a:r>
          </a:p>
          <a:p>
            <a:r>
              <a:rPr lang="en-US" sz="1200" dirty="0"/>
              <a:t>University of Jammu, Jammu 180001, India</a:t>
            </a:r>
          </a:p>
          <a:p>
            <a:r>
              <a:rPr lang="en-US" sz="1200" dirty="0"/>
              <a:t>Joint Institute for Nuclear Research, </a:t>
            </a:r>
            <a:r>
              <a:rPr lang="en-US" sz="1200" dirty="0" err="1"/>
              <a:t>Dubna</a:t>
            </a:r>
            <a:r>
              <a:rPr lang="en-US" sz="1200" dirty="0"/>
              <a:t>, 141 980, Russia</a:t>
            </a:r>
          </a:p>
          <a:p>
            <a:r>
              <a:rPr lang="en-US" sz="1200" dirty="0"/>
              <a:t>Kent State University, Kent, Ohio 44242</a:t>
            </a:r>
          </a:p>
          <a:p>
            <a:r>
              <a:rPr lang="en-US" sz="1200" dirty="0"/>
              <a:t>University of Kentucky, Lexington, Kentucky, 40506-0055</a:t>
            </a:r>
          </a:p>
          <a:p>
            <a:r>
              <a:rPr lang="en-US" sz="1200" dirty="0"/>
              <a:t>Institute of Modern Physics, Lanzhou, China</a:t>
            </a:r>
          </a:p>
          <a:p>
            <a:r>
              <a:rPr lang="en-US" sz="1200" dirty="0"/>
              <a:t>Lawrence Berkeley National Laboratory, Berkeley, California 94720</a:t>
            </a:r>
          </a:p>
          <a:p>
            <a:r>
              <a:rPr lang="en-US" sz="1200" dirty="0"/>
              <a:t>Massachusetts Institute of Technology, Cambridge, MA </a:t>
            </a:r>
          </a:p>
          <a:p>
            <a:r>
              <a:rPr lang="en-US" sz="1200" dirty="0"/>
              <a:t>Max-Planck-</a:t>
            </a:r>
            <a:r>
              <a:rPr lang="en-US" sz="1200" dirty="0" err="1"/>
              <a:t>Institut</a:t>
            </a:r>
            <a:r>
              <a:rPr lang="en-US" sz="1200" dirty="0"/>
              <a:t> </a:t>
            </a:r>
            <a:r>
              <a:rPr lang="en-US" sz="1200" dirty="0" err="1"/>
              <a:t>f\"ur</a:t>
            </a:r>
            <a:r>
              <a:rPr lang="en-US" sz="1200" dirty="0"/>
              <a:t> </a:t>
            </a:r>
            <a:r>
              <a:rPr lang="en-US" sz="1200" dirty="0" err="1"/>
              <a:t>Physik</a:t>
            </a:r>
            <a:r>
              <a:rPr lang="en-US" sz="1200" dirty="0"/>
              <a:t>, Munich, Germany</a:t>
            </a:r>
          </a:p>
          <a:p>
            <a:r>
              <a:rPr lang="en-US" sz="1200" dirty="0"/>
              <a:t>Michigan State University, East Lansing, Michigan 48824</a:t>
            </a:r>
          </a:p>
          <a:p>
            <a:r>
              <a:rPr lang="en-US" sz="1200" dirty="0"/>
              <a:t>Moscow Engineering Physics Institute, Moscow Russia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3162300" y="6353175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 Collaboration</a:t>
            </a:r>
            <a:endParaRPr lang="en-US"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Content Placeholder 10" descr="phnx_fig3_ppg7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47800"/>
            <a:ext cx="5378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6" name="Picture 14" descr="1.pdf"/>
          <p:cNvPicPr>
            <a:picLocks noChangeAspect="1"/>
          </p:cNvPicPr>
          <p:nvPr/>
        </p:nvPicPr>
        <p:blipFill>
          <a:blip r:embed="rId3"/>
          <a:srcRect l="1134" t="13341" r="2267" b="13341"/>
          <a:stretch>
            <a:fillRect/>
          </a:stretch>
        </p:blipFill>
        <p:spPr bwMode="auto">
          <a:xfrm>
            <a:off x="4724400" y="1295400"/>
            <a:ext cx="43434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TextBox 19"/>
          <p:cNvSpPr txBox="1">
            <a:spLocks noChangeArrowheads="1"/>
          </p:cNvSpPr>
          <p:nvPr/>
        </p:nvSpPr>
        <p:spPr bwMode="auto">
          <a:xfrm>
            <a:off x="5486400" y="1219200"/>
            <a:ext cx="3352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solidFill>
                  <a:srgbClr val="008080"/>
                </a:solidFill>
              </a:rPr>
              <a:t>P. Chung </a:t>
            </a:r>
            <a:r>
              <a:rPr lang="hu-HU" sz="1200" b="1">
                <a:solidFill>
                  <a:srgbClr val="008080"/>
                </a:solidFill>
              </a:rPr>
              <a:t>(</a:t>
            </a:r>
            <a:r>
              <a:rPr lang="en-US" sz="1200" b="1">
                <a:solidFill>
                  <a:srgbClr val="008080"/>
                </a:solidFill>
              </a:rPr>
              <a:t>STAR</a:t>
            </a:r>
            <a:r>
              <a:rPr lang="hu-HU" sz="1200" b="1">
                <a:solidFill>
                  <a:srgbClr val="008080"/>
                </a:solidFill>
              </a:rPr>
              <a:t>)</a:t>
            </a:r>
            <a:r>
              <a:rPr lang="en-US" sz="1200" b="1">
                <a:solidFill>
                  <a:srgbClr val="008080"/>
                </a:solidFill>
              </a:rPr>
              <a:t>, arXiv:1012.5674 [nucl-ex] </a:t>
            </a:r>
            <a:endParaRPr lang="cs-CZ" sz="1200" b="1">
              <a:solidFill>
                <a:srgbClr val="008080"/>
              </a:solidFill>
            </a:endParaRPr>
          </a:p>
        </p:txBody>
      </p:sp>
      <p:sp>
        <p:nvSpPr>
          <p:cNvPr id="210948" name="TextBox 27"/>
          <p:cNvSpPr txBox="1">
            <a:spLocks noChangeArrowheads="1"/>
          </p:cNvSpPr>
          <p:nvPr/>
        </p:nvSpPr>
        <p:spPr bwMode="auto">
          <a:xfrm>
            <a:off x="4997450" y="5895975"/>
            <a:ext cx="3765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1600" b="1">
                <a:solidFill>
                  <a:srgbClr val="000066"/>
                </a:solidFill>
              </a:rPr>
              <a:t>Very good agreement</a:t>
            </a:r>
            <a:r>
              <a:rPr lang="en-US" sz="1600" b="1">
                <a:solidFill>
                  <a:srgbClr val="000066"/>
                </a:solidFill>
              </a:rPr>
              <a:t> of</a:t>
            </a:r>
            <a:r>
              <a:rPr lang="cs-CZ" sz="1600" b="1">
                <a:solidFill>
                  <a:srgbClr val="000066"/>
                </a:solidFill>
              </a:rPr>
              <a:t> PHENIX and STAR</a:t>
            </a:r>
            <a:r>
              <a:rPr lang="en-US" sz="1600" b="1">
                <a:solidFill>
                  <a:srgbClr val="000066"/>
                </a:solidFill>
              </a:rPr>
              <a:t> 3D pion source images</a:t>
            </a:r>
            <a:endParaRPr lang="cs-CZ" sz="1600" b="1">
              <a:solidFill>
                <a:srgbClr val="000066"/>
              </a:solidFill>
            </a:endParaRPr>
          </a:p>
        </p:txBody>
      </p:sp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PHENIX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</a:t>
            </a:r>
          </a:p>
        </p:txBody>
      </p:sp>
      <p:sp>
        <p:nvSpPr>
          <p:cNvPr id="210950" name="Text Box 23"/>
          <p:cNvSpPr txBox="1">
            <a:spLocks noChangeArrowheads="1"/>
          </p:cNvSpPr>
          <p:nvPr/>
        </p:nvSpPr>
        <p:spPr bwMode="auto">
          <a:xfrm>
            <a:off x="6781800" y="45720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STAR PRELIMINARY</a:t>
            </a:r>
          </a:p>
        </p:txBody>
      </p:sp>
      <p:sp>
        <p:nvSpPr>
          <p:cNvPr id="210954" name="Rectangle 17"/>
          <p:cNvSpPr>
            <a:spLocks noChangeArrowheads="1"/>
          </p:cNvSpPr>
          <p:nvPr/>
        </p:nvSpPr>
        <p:spPr bwMode="auto">
          <a:xfrm>
            <a:off x="304800" y="5791200"/>
            <a:ext cx="4343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hu-HU" sz="2000">
                <a:solidFill>
                  <a:srgbClr val="000066"/>
                </a:solidFill>
              </a:rPr>
              <a:t> Elongated source </a:t>
            </a:r>
            <a:r>
              <a:rPr lang="en-US" sz="2000">
                <a:solidFill>
                  <a:srgbClr val="000066"/>
                </a:solidFill>
              </a:rPr>
              <a:t>in “out” direction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Therminator Blast Wave model suggests non-zero emission duration</a:t>
            </a:r>
          </a:p>
        </p:txBody>
      </p:sp>
      <p:sp>
        <p:nvSpPr>
          <p:cNvPr id="2" name="Text Placeholder 11"/>
          <p:cNvSpPr>
            <a:spLocks/>
          </p:cNvSpPr>
          <p:nvPr/>
        </p:nvSpPr>
        <p:spPr bwMode="auto">
          <a:xfrm>
            <a:off x="914400" y="1219200"/>
            <a:ext cx="3733800" cy="3079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1" dirty="0">
                <a:solidFill>
                  <a:schemeClr val="hlink"/>
                </a:solidFill>
              </a:rPr>
              <a:t>PHENIX, PRL100, 232301 (2008)</a:t>
            </a:r>
            <a:endParaRPr lang="ru-RU" sz="12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79190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49" name="Content Placeholder 9" descr="kk_y050_star_auau200_00cen30_036kt048_mom_gfit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763588"/>
            <a:ext cx="4954587" cy="6411912"/>
          </a:xfrm>
        </p:spPr>
      </p:pic>
      <p:pic>
        <p:nvPicPr>
          <p:cNvPr id="232450" name="Content Placeholder 9" descr="kk_y050_star_auau200_00cen30_020kt036_mom_gfit.gif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1588" y="762000"/>
            <a:ext cx="4954588" cy="6413500"/>
          </a:xfrm>
        </p:spPr>
      </p:pic>
      <p:sp>
        <p:nvSpPr>
          <p:cNvPr id="232451" name="TextBox 9"/>
          <p:cNvSpPr txBox="1">
            <a:spLocks noChangeArrowheads="1"/>
          </p:cNvSpPr>
          <p:nvPr/>
        </p:nvSpPr>
        <p:spPr bwMode="auto">
          <a:xfrm>
            <a:off x="3581400" y="6054725"/>
            <a:ext cx="20574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0000"/>
                </a:solidFill>
                <a:ea typeface="DejaVu Sans"/>
                <a:cs typeface="DejaVu Sans"/>
              </a:rPr>
              <a:t>Dataset </a:t>
            </a:r>
            <a:r>
              <a:rPr lang="en-US" dirty="0" smtClean="0">
                <a:solidFill>
                  <a:srgbClr val="FF0000"/>
                </a:solidFill>
                <a:ea typeface="DejaVu Sans"/>
                <a:cs typeface="DejaVu Sans"/>
              </a:rPr>
              <a:t>#2</a:t>
            </a:r>
            <a:endParaRPr lang="en-US" dirty="0">
              <a:solidFill>
                <a:srgbClr val="FF0000"/>
              </a:solidFill>
              <a:ea typeface="DejaVu Sans"/>
              <a:cs typeface="DejaVu San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FF0000"/>
                </a:solidFill>
                <a:ea typeface="DejaVu Sans"/>
                <a:cs typeface="DejaVu Sans"/>
              </a:rPr>
              <a:t> Run4 Cent&lt;30%</a:t>
            </a:r>
            <a:endParaRPr lang="cs-CZ" b="1" dirty="0">
              <a:solidFill>
                <a:srgbClr val="FF0000"/>
              </a:solidFill>
              <a:ea typeface="DejaVu Sans"/>
              <a:cs typeface="DejaVu Sans"/>
            </a:endParaRPr>
          </a:p>
        </p:txBody>
      </p:sp>
      <p:sp>
        <p:nvSpPr>
          <p:cNvPr id="232452" name="Rectangle 9"/>
          <p:cNvSpPr>
            <a:spLocks noChangeArrowheads="1"/>
          </p:cNvSpPr>
          <p:nvPr/>
        </p:nvSpPr>
        <p:spPr bwMode="auto">
          <a:xfrm>
            <a:off x="1447800" y="1133475"/>
            <a:ext cx="1828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0.2&lt;kT&lt;0.36 GeV/c</a:t>
            </a:r>
          </a:p>
        </p:txBody>
      </p:sp>
      <p:sp>
        <p:nvSpPr>
          <p:cNvPr id="232453" name="Rectangle 9"/>
          <p:cNvSpPr>
            <a:spLocks noChangeArrowheads="1"/>
          </p:cNvSpPr>
          <p:nvPr/>
        </p:nvSpPr>
        <p:spPr bwMode="auto">
          <a:xfrm>
            <a:off x="6096000" y="1146175"/>
            <a:ext cx="19812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0.36&lt;kT&lt;0.48 GeV/c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to correlation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455" name="Rectangle 16"/>
          <p:cNvSpPr>
            <a:spLocks noChangeArrowheads="1"/>
          </p:cNvSpPr>
          <p:nvPr/>
        </p:nvSpPr>
        <p:spPr bwMode="auto">
          <a:xfrm>
            <a:off x="7010400" y="4114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CC0000"/>
                </a:solidFill>
              </a:rPr>
              <a:t>STAR PRELIMINARY</a:t>
            </a:r>
          </a:p>
        </p:txBody>
      </p:sp>
      <p:sp>
        <p:nvSpPr>
          <p:cNvPr id="232456" name="Rectangle 17"/>
          <p:cNvSpPr>
            <a:spLocks noChangeArrowheads="1"/>
          </p:cNvSpPr>
          <p:nvPr/>
        </p:nvSpPr>
        <p:spPr bwMode="auto">
          <a:xfrm>
            <a:off x="990600" y="4114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CC0000"/>
                </a:solidFill>
              </a:rPr>
              <a:t>STAR PRELIMINARY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267666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parameters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865" y="1600200"/>
            <a:ext cx="8712735" cy="4825617"/>
            <a:chOff x="278865" y="1600200"/>
            <a:chExt cx="8712735" cy="4825617"/>
          </a:xfrm>
        </p:grpSpPr>
        <p:sp>
          <p:nvSpPr>
            <p:cNvPr id="13" name="AutoShape 2" descr="Dotted grid"/>
            <p:cNvSpPr>
              <a:spLocks noChangeArrowheads="1"/>
            </p:cNvSpPr>
            <p:nvPr/>
          </p:nvSpPr>
          <p:spPr bwMode="auto">
            <a:xfrm>
              <a:off x="278865" y="1600200"/>
              <a:ext cx="8712735" cy="4825617"/>
            </a:xfrm>
            <a:prstGeom prst="roundRect">
              <a:avLst>
                <a:gd name="adj" fmla="val 3042"/>
              </a:avLst>
            </a:prstGeom>
            <a:solidFill>
              <a:schemeClr val="bg1"/>
            </a:solidFill>
            <a:ln w="38100" cmpd="dbl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443" y="1756791"/>
              <a:ext cx="8418957" cy="4567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418002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Cartesian harmonics basis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28956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Based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on the products of unit vector components, n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α1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n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α2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,…,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n</a:t>
            </a:r>
            <a:r>
              <a:rPr lang="en-US" sz="2400" baseline="-25000" dirty="0" err="1">
                <a:ea typeface="ＭＳ Ｐゴシック" charset="-128"/>
                <a:cs typeface="ＭＳ Ｐゴシック" charset="-128"/>
              </a:rPr>
              <a:t>α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ℓ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.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smtClean="0"/>
              <a:t>Unlike the spherical harmonics </a:t>
            </a:r>
            <a:r>
              <a:rPr lang="en-US" sz="2400" b="1" dirty="0" smtClean="0">
                <a:solidFill>
                  <a:srgbClr val="FF0000"/>
                </a:solidFill>
              </a:rPr>
              <a:t>they are real</a:t>
            </a:r>
            <a:r>
              <a:rPr lang="en-US" sz="2400" dirty="0" smtClean="0"/>
              <a:t>.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Due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to the normalization identity  </a:t>
            </a:r>
            <a:r>
              <a:rPr lang="en-US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</a:t>
            </a:r>
            <a:r>
              <a:rPr lang="en-US" sz="2400" b="1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</a:t>
            </a:r>
            <a:r>
              <a:rPr lang="en-US" sz="2400" b="1" baseline="-25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x</a:t>
            </a:r>
            <a:r>
              <a:rPr lang="en-US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+ n</a:t>
            </a:r>
            <a:r>
              <a:rPr lang="en-US" sz="2400" b="1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</a:t>
            </a:r>
            <a:r>
              <a:rPr lang="en-US" sz="2400" b="1" baseline="-25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y</a:t>
            </a:r>
            <a:r>
              <a:rPr lang="en-US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+ n</a:t>
            </a:r>
            <a:r>
              <a:rPr lang="en-US" sz="2400" b="1" baseline="30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</a:t>
            </a:r>
            <a:r>
              <a:rPr lang="en-US" sz="2400" b="1" baseline="-250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z</a:t>
            </a:r>
            <a:r>
              <a:rPr lang="en-US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= 1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, at a given ℓ ≥ 2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, the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different component products </a:t>
            </a:r>
            <a:r>
              <a:rPr lang="en-US" sz="2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are not linearly independent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as functions of spherical angle.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At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a given ℓ, the products are spanned by spherical harmonics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of rank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ℓ′ ≤ ℓ, with ℓ′ of the same evenness as ℓ.</a:t>
            </a:r>
          </a:p>
          <a:p>
            <a:pPr marL="457200" indent="-457200">
              <a:buFont typeface="Wingdings" charset="2"/>
              <a:buNone/>
            </a:pP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 marL="457200" indent="-457200">
              <a:buFont typeface="Wingdings" charset="2"/>
              <a:buNone/>
            </a:pPr>
            <a:endParaRPr lang="en-US" sz="2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9573" name="Picture 6"/>
          <p:cNvPicPr>
            <a:picLocks noChangeAspect="1"/>
          </p:cNvPicPr>
          <p:nvPr/>
        </p:nvPicPr>
        <p:blipFill>
          <a:blip r:embed="rId2"/>
          <a:srcRect l="-729" t="-2347"/>
          <a:stretch>
            <a:fillRect/>
          </a:stretch>
        </p:blipFill>
        <p:spPr bwMode="auto">
          <a:xfrm>
            <a:off x="793750" y="4186238"/>
            <a:ext cx="7740650" cy="2443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25531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Spherical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Harmonics basis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Disadvantage: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connection between the geometric features of the real source function S(r)  and the complex valued projections S</a:t>
            </a:r>
            <a:r>
              <a:rPr lang="en-US" sz="2400" baseline="-25000" dirty="0">
                <a:latin typeface="Arial" charset="0"/>
                <a:ea typeface="ＭＳ Ｐゴシック" charset="0"/>
                <a:cs typeface="ＭＳ Ｐゴシック" charset="0"/>
              </a:rPr>
              <a:t>ℓm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(r) is not transparent.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ℓm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harmonics are convenient for analyzing quantum angular momentum, but are clumsy for expressing anisotropies of real-valued functions. </a:t>
            </a: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484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362364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Dotted grid"/>
          <p:cNvSpPr>
            <a:spLocks noChangeArrowheads="1"/>
          </p:cNvSpPr>
          <p:nvPr/>
        </p:nvSpPr>
        <p:spPr bwMode="auto">
          <a:xfrm>
            <a:off x="4724400" y="990600"/>
            <a:ext cx="4267200" cy="5029200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Model comparison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sz="half" idx="1"/>
          </p:nvPr>
        </p:nvSpPr>
        <p:spPr bwMode="auto">
          <a:xfrm>
            <a:off x="76200" y="1143000"/>
            <a:ext cx="4572000" cy="561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Therminator</a:t>
            </a:r>
            <a:endParaRPr lang="en-US" sz="2400" dirty="0"/>
          </a:p>
          <a:p>
            <a:pPr lvl="1"/>
            <a:r>
              <a:rPr lang="en-US" sz="2000" dirty="0"/>
              <a:t>Blast-wave </a:t>
            </a:r>
            <a:r>
              <a:rPr lang="en-US" sz="2000" dirty="0" smtClean="0"/>
              <a:t>model (STAR tune):</a:t>
            </a:r>
          </a:p>
          <a:p>
            <a:pPr lvl="2"/>
            <a:r>
              <a:rPr lang="en-US" sz="1600" dirty="0" smtClean="0">
                <a:latin typeface="+mj-lt"/>
              </a:rPr>
              <a:t>Expansion: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v</a:t>
            </a:r>
            <a:r>
              <a:rPr lang="en-US" sz="1600" baseline="-25000" dirty="0" err="1" smtClean="0">
                <a:latin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</a:rPr>
              <a:t>(ρ</a:t>
            </a:r>
            <a:r>
              <a:rPr lang="en-US" sz="1600" dirty="0">
                <a:latin typeface="Times New Roman" pitchFamily="18" charset="0"/>
              </a:rPr>
              <a:t>)=(ρ/</a:t>
            </a:r>
            <a:r>
              <a:rPr lang="en-US" sz="1600" dirty="0" err="1">
                <a:latin typeface="Times New Roman" pitchFamily="18" charset="0"/>
              </a:rPr>
              <a:t>ρ</a:t>
            </a:r>
            <a:r>
              <a:rPr lang="en-US" sz="1600" baseline="-25000" dirty="0" err="1">
                <a:latin typeface="Times New Roman" pitchFamily="18" charset="0"/>
              </a:rPr>
              <a:t>max</a:t>
            </a:r>
            <a:r>
              <a:rPr lang="en-US" sz="1600" dirty="0">
                <a:latin typeface="Times New Roman" pitchFamily="18" charset="0"/>
              </a:rPr>
              <a:t>)/(</a:t>
            </a:r>
            <a:r>
              <a:rPr lang="en-US" sz="1600" dirty="0" smtClean="0">
                <a:latin typeface="Times New Roman" pitchFamily="18" charset="0"/>
              </a:rPr>
              <a:t>ρ/</a:t>
            </a:r>
            <a:r>
              <a:rPr lang="en-US" sz="1600" dirty="0" err="1" smtClean="0">
                <a:latin typeface="Times New Roman" pitchFamily="18" charset="0"/>
              </a:rPr>
              <a:t>ρ</a:t>
            </a:r>
            <a:r>
              <a:rPr lang="en-US" sz="1600" baseline="-25000" dirty="0" err="1" smtClean="0">
                <a:latin typeface="Times New Roman" pitchFamily="18" charset="0"/>
              </a:rPr>
              <a:t>max</a:t>
            </a:r>
            <a:r>
              <a:rPr lang="en-US" sz="1600" dirty="0" err="1" smtClean="0">
                <a:latin typeface="Times New Roman" pitchFamily="18" charset="0"/>
              </a:rPr>
              <a:t>+v</a:t>
            </a:r>
            <a:r>
              <a:rPr lang="en-US" sz="1600" baseline="-25000" dirty="0" err="1" smtClean="0">
                <a:latin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lvl="2"/>
            <a:r>
              <a:rPr lang="en-US" sz="1600" dirty="0" smtClean="0"/>
              <a:t>Freeze-out </a:t>
            </a:r>
            <a:r>
              <a:rPr lang="en-US" sz="1600" dirty="0"/>
              <a:t>occurs at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/>
              <a:t> =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baseline="-25000" dirty="0">
                <a:latin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</a:rPr>
              <a:t> +</a:t>
            </a:r>
            <a:r>
              <a:rPr lang="en-US" sz="1600" dirty="0" err="1">
                <a:latin typeface="Times New Roman" pitchFamily="18" charset="0"/>
              </a:rPr>
              <a:t>aρ</a:t>
            </a:r>
            <a:r>
              <a:rPr lang="en-US" sz="1600" dirty="0"/>
              <a:t>.   </a:t>
            </a:r>
            <a:endParaRPr lang="en-US" sz="1600" dirty="0" smtClean="0"/>
          </a:p>
          <a:p>
            <a:pPr lvl="2"/>
            <a:r>
              <a:rPr lang="en-US" sz="1600" dirty="0" smtClean="0"/>
              <a:t>Finite emission duration </a:t>
            </a:r>
            <a:r>
              <a:rPr lang="el-GR" sz="1600">
                <a:latin typeface="Times New Roman" pitchFamily="18" charset="0"/>
                <a:cs typeface="Times New Roman" pitchFamily="18" charset="0"/>
              </a:rPr>
              <a:t>Δτ </a:t>
            </a:r>
            <a:endParaRPr lang="en-US" sz="1600" dirty="0" smtClean="0"/>
          </a:p>
          <a:p>
            <a:pPr lvl="1"/>
            <a:r>
              <a:rPr lang="en-US" sz="2000" dirty="0" err="1" smtClean="0"/>
              <a:t>Kaons</a:t>
            </a:r>
            <a:r>
              <a:rPr lang="en-US" sz="2000" dirty="0" smtClean="0"/>
              <a:t>: Instant freeze-out </a:t>
            </a:r>
            <a:br>
              <a:rPr lang="en-US" sz="2000" dirty="0" smtClean="0"/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sz="1800" dirty="0" smtClean="0"/>
              <a:t> = 0, compare to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sz="1800" dirty="0" smtClean="0"/>
              <a:t>~2  </a:t>
            </a:r>
            <a:r>
              <a:rPr lang="en-US" sz="1800" dirty="0" err="1" smtClean="0"/>
              <a:t>fm</a:t>
            </a:r>
            <a:r>
              <a:rPr lang="en-US" sz="1800" dirty="0" smtClean="0"/>
              <a:t>/c of </a:t>
            </a:r>
            <a:r>
              <a:rPr lang="en-US" sz="1800" dirty="0" err="1" smtClean="0"/>
              <a:t>pions</a:t>
            </a:r>
            <a:r>
              <a:rPr lang="en-US" sz="1800" dirty="0" smtClean="0"/>
              <a:t>) </a:t>
            </a:r>
            <a:r>
              <a:rPr lang="en-US" sz="2000" dirty="0" smtClean="0"/>
              <a:t>at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/>
              <a:t> = 0.8 </a:t>
            </a:r>
            <a:r>
              <a:rPr lang="en-US" sz="2000" dirty="0" err="1" smtClean="0"/>
              <a:t>fm</a:t>
            </a:r>
            <a:r>
              <a:rPr lang="en-US" sz="2000" dirty="0" smtClean="0"/>
              <a:t>/c</a:t>
            </a:r>
          </a:p>
          <a:p>
            <a:pPr lvl="1"/>
            <a:r>
              <a:rPr lang="en-US" sz="2000" dirty="0" smtClean="0"/>
              <a:t>Resonances are needed for proper description</a:t>
            </a:r>
          </a:p>
          <a:p>
            <a:pPr lvl="1"/>
            <a:endParaRPr lang="en-US" sz="600" dirty="0" smtClean="0"/>
          </a:p>
          <a:p>
            <a:pPr marL="0" indent="0">
              <a:spcBef>
                <a:spcPct val="20000"/>
              </a:spcBef>
              <a:buNone/>
            </a:pPr>
            <a:r>
              <a:rPr lang="en-US" sz="2400" dirty="0" smtClean="0"/>
              <a:t>Hydrokinetic model</a:t>
            </a:r>
          </a:p>
          <a:p>
            <a:pPr lvl="1"/>
            <a:r>
              <a:rPr lang="en-US" sz="2000" dirty="0" smtClean="0"/>
              <a:t>Hybrid model</a:t>
            </a:r>
            <a:endParaRPr lang="en-US" sz="2000" dirty="0"/>
          </a:p>
          <a:p>
            <a:pPr lvl="2"/>
            <a:r>
              <a:rPr lang="en-US" sz="1600" dirty="0" err="1" smtClean="0"/>
              <a:t>Glauber</a:t>
            </a:r>
            <a:r>
              <a:rPr lang="en-US" sz="1600" dirty="0" smtClean="0"/>
              <a:t> </a:t>
            </a:r>
            <a:r>
              <a:rPr lang="en-US" sz="1600" dirty="0" err="1" smtClean="0"/>
              <a:t>initial+Hydro+UrQMD</a:t>
            </a:r>
            <a:endParaRPr lang="en-US" sz="1600" dirty="0" smtClean="0"/>
          </a:p>
          <a:p>
            <a:pPr lvl="1"/>
            <a:r>
              <a:rPr lang="en-US" sz="2000" dirty="0" smtClean="0"/>
              <a:t>Consistent </a:t>
            </a:r>
            <a:r>
              <a:rPr lang="en-US" sz="2000" dirty="0"/>
              <a:t>in “side”</a:t>
            </a:r>
          </a:p>
          <a:p>
            <a:pPr lvl="1"/>
            <a:r>
              <a:rPr lang="en-US" sz="2000" dirty="0" smtClean="0"/>
              <a:t>Slightly more tail (r&gt;15fm) in “out” and “long”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181600" y="5997714"/>
            <a:ext cx="3505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0090"/>
                </a:solidFill>
              </a:rPr>
              <a:t>Therminator</a:t>
            </a:r>
            <a:r>
              <a:rPr lang="en-US" sz="1000" b="1" dirty="0" smtClean="0">
                <a:solidFill>
                  <a:srgbClr val="000090"/>
                </a:solidFill>
              </a:rPr>
              <a:t>: </a:t>
            </a:r>
            <a:r>
              <a:rPr lang="en-US" sz="1000" b="1" dirty="0" err="1" smtClean="0">
                <a:solidFill>
                  <a:srgbClr val="000090"/>
                </a:solidFill>
              </a:rPr>
              <a:t>Kisiel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Taluc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Broniowski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Florkowski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Comput</a:t>
            </a:r>
            <a:r>
              <a:rPr lang="en-US" sz="1000" b="1" dirty="0" smtClean="0">
                <a:solidFill>
                  <a:srgbClr val="000090"/>
                </a:solidFill>
              </a:rPr>
              <a:t>. Phys</a:t>
            </a:r>
            <a:r>
              <a:rPr lang="en-US" sz="1000" b="1" dirty="0">
                <a:solidFill>
                  <a:srgbClr val="000090"/>
                </a:solidFill>
              </a:rPr>
              <a:t>. </a:t>
            </a:r>
            <a:r>
              <a:rPr lang="en-US" sz="1000" b="1" dirty="0" err="1">
                <a:solidFill>
                  <a:srgbClr val="000090"/>
                </a:solidFill>
              </a:rPr>
              <a:t>Commun</a:t>
            </a:r>
            <a:r>
              <a:rPr lang="en-US" sz="1000" b="1" dirty="0">
                <a:solidFill>
                  <a:srgbClr val="000090"/>
                </a:solidFill>
              </a:rPr>
              <a:t>. 174 (2006) 669</a:t>
            </a:r>
            <a:r>
              <a:rPr lang="en-US" sz="1000" b="1" dirty="0" smtClean="0">
                <a:solidFill>
                  <a:srgbClr val="000090"/>
                </a:solidFill>
              </a:rPr>
              <a:t>.</a:t>
            </a:r>
          </a:p>
          <a:p>
            <a:endParaRPr lang="en-US" sz="1000" b="1" dirty="0" smtClean="0">
              <a:solidFill>
                <a:srgbClr val="000090"/>
              </a:solidFill>
            </a:endParaRPr>
          </a:p>
          <a:p>
            <a:r>
              <a:rPr lang="en-US" sz="1000" b="1" dirty="0" smtClean="0">
                <a:solidFill>
                  <a:srgbClr val="000090"/>
                </a:solidFill>
              </a:rPr>
              <a:t>HKM</a:t>
            </a:r>
            <a:r>
              <a:rPr lang="en-US" sz="1000" b="1" dirty="0">
                <a:solidFill>
                  <a:srgbClr val="000090"/>
                </a:solidFill>
              </a:rPr>
              <a:t>:  PRC81, 054903 (2010)</a:t>
            </a:r>
          </a:p>
          <a:p>
            <a:r>
              <a:rPr lang="en-US" sz="1000" b="1" dirty="0" smtClean="0">
                <a:solidFill>
                  <a:srgbClr val="000090"/>
                </a:solidFill>
              </a:rPr>
              <a:t>data from </a:t>
            </a:r>
            <a:r>
              <a:rPr lang="en-US" sz="1000" b="1" dirty="0" err="1" smtClean="0">
                <a:solidFill>
                  <a:srgbClr val="000090"/>
                </a:solidFill>
              </a:rPr>
              <a:t>Shapoval</a:t>
            </a:r>
            <a:r>
              <a:rPr lang="en-US" sz="1000" b="1" dirty="0" smtClean="0">
                <a:solidFill>
                  <a:srgbClr val="000090"/>
                </a:solidFill>
              </a:rPr>
              <a:t>, </a:t>
            </a:r>
            <a:r>
              <a:rPr lang="en-US" sz="1000" b="1" dirty="0" err="1" smtClean="0">
                <a:solidFill>
                  <a:srgbClr val="000090"/>
                </a:solidFill>
              </a:rPr>
              <a:t>Sinyukov</a:t>
            </a:r>
            <a:r>
              <a:rPr lang="en-US" sz="1000" b="1" dirty="0" smtClean="0">
                <a:solidFill>
                  <a:srgbClr val="000090"/>
                </a:solidFill>
              </a:rPr>
              <a:t>, private communication</a:t>
            </a:r>
            <a:endParaRPr lang="en-US" sz="1000" b="1" dirty="0">
              <a:solidFill>
                <a:srgbClr val="000090"/>
              </a:solidFill>
            </a:endParaRPr>
          </a:p>
        </p:txBody>
      </p:sp>
      <p:pic>
        <p:nvPicPr>
          <p:cNvPr id="11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783" t="10682" r="10688" b="8243"/>
          <a:stretch/>
        </p:blipFill>
        <p:spPr>
          <a:xfrm>
            <a:off x="4800600" y="1115771"/>
            <a:ext cx="4084817" cy="4904029"/>
          </a:xfrm>
        </p:spPr>
      </p:pic>
      <p:grpSp>
        <p:nvGrpSpPr>
          <p:cNvPr id="12" name="Group 11"/>
          <p:cNvGrpSpPr/>
          <p:nvPr/>
        </p:nvGrpSpPr>
        <p:grpSpPr>
          <a:xfrm>
            <a:off x="5562600" y="4733925"/>
            <a:ext cx="1390650" cy="295275"/>
            <a:chOff x="1400175" y="3363647"/>
            <a:chExt cx="1390650" cy="295275"/>
          </a:xfrm>
        </p:grpSpPr>
        <p:sp>
          <p:nvSpPr>
            <p:cNvPr id="13" name="Rectangle 12"/>
            <p:cNvSpPr/>
            <p:nvPr/>
          </p:nvSpPr>
          <p:spPr>
            <a:xfrm>
              <a:off x="1740537" y="3403521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00FF"/>
                  </a:solidFill>
                </a:rPr>
                <a:t>arXiv:1302.3168</a:t>
              </a:r>
              <a:endParaRPr lang="en-US" sz="900" dirty="0">
                <a:solidFill>
                  <a:srgbClr val="0000FF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3363647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Placeholder 11"/>
          <p:cNvSpPr>
            <a:spLocks/>
          </p:cNvSpPr>
          <p:nvPr/>
        </p:nvSpPr>
        <p:spPr bwMode="auto">
          <a:xfrm>
            <a:off x="7391259" y="3200400"/>
            <a:ext cx="1524141" cy="3079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900" b="1" dirty="0" smtClean="0"/>
              <a:t>PRL100</a:t>
            </a:r>
            <a:r>
              <a:rPr lang="en-US" sz="900" b="1" dirty="0"/>
              <a:t>, 232301 (2008)</a:t>
            </a:r>
            <a:endParaRPr lang="ru-RU" sz="9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967467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80" name="Rectangle 8"/>
          <p:cNvSpPr>
            <a:spLocks noGrp="1" noChangeArrowheads="1"/>
          </p:cNvSpPr>
          <p:nvPr>
            <p:ph type="title"/>
          </p:nvPr>
        </p:nvSpPr>
        <p:spPr>
          <a:xfrm>
            <a:off x="-256347" y="76200"/>
            <a:ext cx="9400347" cy="987425"/>
          </a:xfr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99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emtoscopy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nutshell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2875" y="2133600"/>
            <a:ext cx="8712735" cy="3429000"/>
            <a:chOff x="142875" y="3352800"/>
            <a:chExt cx="8712735" cy="3200400"/>
          </a:xfrm>
        </p:grpSpPr>
        <p:sp>
          <p:nvSpPr>
            <p:cNvPr id="10" name="AutoShape 2" descr="Dotted grid"/>
            <p:cNvSpPr>
              <a:spLocks noChangeArrowheads="1"/>
            </p:cNvSpPr>
            <p:nvPr/>
          </p:nvSpPr>
          <p:spPr bwMode="auto">
            <a:xfrm>
              <a:off x="142875" y="3352800"/>
              <a:ext cx="8712735" cy="3200400"/>
            </a:xfrm>
            <a:prstGeom prst="roundRect">
              <a:avLst>
                <a:gd name="adj" fmla="val 3042"/>
              </a:avLst>
            </a:prstGeom>
            <a:solidFill>
              <a:schemeClr val="bg1"/>
            </a:solidFill>
            <a:ln w="38100" cmpd="dbl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/>
            </a:p>
          </p:txBody>
        </p:sp>
        <p:pic>
          <p:nvPicPr>
            <p:cNvPr id="1027085" name="Picture 13" descr="LisaFig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1512" r="1727"/>
            <a:stretch>
              <a:fillRect/>
            </a:stretch>
          </p:blipFill>
          <p:spPr bwMode="auto">
            <a:xfrm>
              <a:off x="254002" y="3429000"/>
              <a:ext cx="8410964" cy="304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7088" name="Text Box 16"/>
          <p:cNvSpPr txBox="1">
            <a:spLocks noChangeArrowheads="1"/>
          </p:cNvSpPr>
          <p:nvPr/>
        </p:nvSpPr>
        <p:spPr bwMode="auto">
          <a:xfrm>
            <a:off x="152400" y="9906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62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algn="l" defTabSz="762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algn="l" defTabSz="762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algn="l" defTabSz="762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algn="l" defTabSz="7620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CC"/>
                </a:solidFill>
                <a:latin typeface="+mn-lt"/>
              </a:rPr>
              <a:t>The correlation is determined by the size of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region 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from</a:t>
            </a:r>
            <a:r>
              <a:rPr lang="en-US" dirty="0" smtClean="0">
                <a:solidFill>
                  <a:srgbClr val="0000CC"/>
                </a:solidFill>
                <a:latin typeface="+mn-lt"/>
              </a:rPr>
              <a:t> which </a:t>
            </a:r>
            <a:r>
              <a:rPr lang="en-US" dirty="0">
                <a:solidFill>
                  <a:srgbClr val="0000CC"/>
                </a:solidFill>
                <a:latin typeface="+mn-lt"/>
              </a:rPr>
              <a:t>particles with roughly the same velocity are emitted</a:t>
            </a:r>
            <a:endParaRPr lang="en-US" b="0" dirty="0"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6200" y="5683250"/>
            <a:ext cx="8801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ＭＳ Ｐゴシック" charset="0"/>
                <a:sym typeface="Symbol" charset="0"/>
              </a:rPr>
              <a:t></a:t>
            </a:r>
            <a:r>
              <a:rPr lang="en-US" sz="2800" b="0" dirty="0">
                <a:latin typeface="Comic Sans MS" charset="0"/>
                <a:cs typeface="ＭＳ Ｐゴシック" charset="0"/>
                <a:sym typeface="Symbol" charset="0"/>
              </a:rPr>
              <a:t> </a:t>
            </a:r>
            <a:r>
              <a:rPr lang="en-US" sz="2800" b="0" dirty="0" err="1">
                <a:cs typeface="ＭＳ Ｐゴシック" charset="0"/>
              </a:rPr>
              <a:t>Femtoscopy</a:t>
            </a:r>
            <a:r>
              <a:rPr lang="en-US" sz="2800" b="0" dirty="0">
                <a:cs typeface="ＭＳ Ｐゴシック" charset="0"/>
              </a:rPr>
              <a:t> measures size, shape, and </a:t>
            </a:r>
            <a:r>
              <a:rPr lang="en-US" sz="2800" b="0" dirty="0" smtClean="0">
                <a:cs typeface="ＭＳ Ｐゴシック" charset="0"/>
              </a:rPr>
              <a:t> orientation </a:t>
            </a:r>
            <a:r>
              <a:rPr lang="en-US" sz="2800" b="0" dirty="0">
                <a:cs typeface="ＭＳ Ｐゴシック" charset="0"/>
              </a:rPr>
              <a:t>of</a:t>
            </a:r>
            <a:r>
              <a:rPr lang="en-US" sz="2800" b="0" dirty="0" smtClean="0">
                <a:cs typeface="ＭＳ Ｐゴシック" charset="0"/>
              </a:rPr>
              <a:t> </a:t>
            </a:r>
            <a:r>
              <a:rPr lang="en-US" sz="2800" b="0" dirty="0" smtClean="0">
                <a:solidFill>
                  <a:srgbClr val="FF0000"/>
                </a:solidFill>
                <a:cs typeface="ＭＳ Ｐゴシック" charset="0"/>
              </a:rPr>
              <a:t>homogeneity </a:t>
            </a:r>
            <a:r>
              <a:rPr lang="en-US" sz="2800" b="0" dirty="0">
                <a:solidFill>
                  <a:srgbClr val="FF0000"/>
                </a:solidFill>
                <a:cs typeface="ＭＳ Ｐゴシック" charset="0"/>
              </a:rPr>
              <a:t>regions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52081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80" name="Rectangle 8"/>
          <p:cNvSpPr>
            <a:spLocks noGrp="1" noChangeArrowheads="1"/>
          </p:cNvSpPr>
          <p:nvPr>
            <p:ph type="title"/>
          </p:nvPr>
        </p:nvSpPr>
        <p:spPr>
          <a:xfrm>
            <a:off x="-256347" y="76200"/>
            <a:ext cx="9400347" cy="987425"/>
          </a:xfr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99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emtoscopy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nutshell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(3/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1447800"/>
            <a:ext cx="3169288" cy="2209800"/>
            <a:chOff x="594259" y="2057400"/>
            <a:chExt cx="3169288" cy="2209800"/>
          </a:xfrm>
        </p:grpSpPr>
        <p:sp>
          <p:nvSpPr>
            <p:cNvPr id="23" name="AutoShape 2" descr="Dotted grid"/>
            <p:cNvSpPr>
              <a:spLocks noChangeArrowheads="1"/>
            </p:cNvSpPr>
            <p:nvPr/>
          </p:nvSpPr>
          <p:spPr bwMode="auto">
            <a:xfrm>
              <a:off x="594259" y="2057400"/>
              <a:ext cx="3169288" cy="2209800"/>
            </a:xfrm>
            <a:prstGeom prst="roundRect">
              <a:avLst>
                <a:gd name="adj" fmla="val 3042"/>
              </a:avLst>
            </a:prstGeom>
            <a:solidFill>
              <a:schemeClr val="bg1"/>
            </a:solidFill>
            <a:ln w="38100" cmpd="dbl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 eaLnBrk="1" hangingPunct="1"/>
              <a:endParaRPr lang="en-US" sz="18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8784" y="2209800"/>
              <a:ext cx="3019425" cy="2027237"/>
              <a:chOff x="762000" y="2209800"/>
              <a:chExt cx="3019425" cy="2027237"/>
            </a:xfrm>
          </p:grpSpPr>
          <p:pic>
            <p:nvPicPr>
              <p:cNvPr id="37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8200" y="2209800"/>
                <a:ext cx="2943225" cy="1866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762000" y="3810000"/>
                <a:ext cx="1960563" cy="427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200" dirty="0">
                    <a:latin typeface="Times New Roman" charset="0"/>
                  </a:rPr>
                  <a:t>Emitting source</a:t>
                </a:r>
              </a:p>
            </p:txBody>
          </p:sp>
          <p:sp>
            <p:nvSpPr>
              <p:cNvPr id="39" name="Oval 17"/>
              <p:cNvSpPr>
                <a:spLocks noChangeArrowheads="1"/>
              </p:cNvSpPr>
              <p:nvPr/>
            </p:nvSpPr>
            <p:spPr bwMode="auto">
              <a:xfrm>
                <a:off x="838200" y="2332037"/>
                <a:ext cx="1828800" cy="160020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auto">
              <a:xfrm rot="622550">
                <a:off x="2674938" y="3040062"/>
                <a:ext cx="838200" cy="358775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6" name="Object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990600"/>
            <a:ext cx="936625" cy="3352800"/>
          </a:xfrm>
          <a:prstGeom prst="rect">
            <a:avLst/>
          </a:prstGeom>
          <a:noFill/>
        </p:spPr>
      </p:pic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04800" y="44196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+mn-lt"/>
              </a:rPr>
              <a:t>Kernel K(</a:t>
            </a:r>
            <a:r>
              <a:rPr lang="en-US" sz="2400" b="1" dirty="0" err="1" smtClean="0">
                <a:latin typeface="+mn-lt"/>
              </a:rPr>
              <a:t>q,r</a:t>
            </a:r>
            <a:r>
              <a:rPr lang="en-US" sz="2400" b="1" dirty="0" smtClean="0">
                <a:latin typeface="+mn-lt"/>
              </a:rPr>
              <a:t>) is independent of freeze-out conditions </a:t>
            </a:r>
          </a:p>
          <a:p>
            <a:r>
              <a:rPr lang="en-US" sz="2400" b="1" dirty="0" smtClean="0">
                <a:latin typeface="+mn-lt"/>
              </a:rPr>
              <a:t>S(r) is often assumed to be Gaussian </a:t>
            </a:r>
            <a:r>
              <a:rPr lang="cs-CZ" sz="2400" b="1" dirty="0" smtClean="0">
                <a:sym typeface="Symbol" pitchFamily="18" charset="2"/>
              </a:rPr>
              <a:t> </a:t>
            </a:r>
            <a:r>
              <a:rPr lang="en-US" sz="2400" b="1" dirty="0" smtClean="0">
                <a:latin typeface="+mn-lt"/>
              </a:rPr>
              <a:t>HBT radii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+mn-lt"/>
                <a:cs typeface="Calibri"/>
              </a:rPr>
              <a:t>Other option: Inversion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Calibri"/>
              </a:rPr>
              <a:t>of linear integral equation to obtain source function</a:t>
            </a:r>
          </a:p>
          <a:p>
            <a:pPr>
              <a:buClr>
                <a:srgbClr val="FF0000"/>
              </a:buClr>
              <a:buSzPct val="130000"/>
              <a:buFont typeface="Symbol" charset="2"/>
              <a:buChar char="Þ"/>
            </a:pP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Model-independent analysis of emission shape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	(goes beyond Gaussian shape assumption)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53200" y="3250049"/>
            <a:ext cx="2057400" cy="1169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C0000"/>
                </a:solidFill>
                <a:latin typeface="Calibri"/>
                <a:cs typeface="Calibri"/>
              </a:rPr>
              <a:t>Source function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CC0000"/>
                </a:solidFill>
                <a:latin typeface="Calibri"/>
                <a:cs typeface="Calibri"/>
              </a:rPr>
              <a:t>(Distribution of pair </a:t>
            </a:r>
            <a:r>
              <a:rPr lang="en-US" sz="1600" b="1" dirty="0" smtClean="0">
                <a:solidFill>
                  <a:srgbClr val="CC0000"/>
                </a:solidFill>
                <a:latin typeface="Calibri"/>
                <a:cs typeface="Calibri"/>
              </a:rPr>
              <a:t>separations in the pair rest frame)</a:t>
            </a:r>
            <a:endParaRPr lang="en-US" sz="1600" b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5410200" y="2667000"/>
            <a:ext cx="1697525" cy="430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Times New Roman" charset="0"/>
              </a:rPr>
              <a:t>Encodes FSI</a:t>
            </a:r>
            <a:endParaRPr lang="en-US" sz="22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001507" y="3429000"/>
            <a:ext cx="1501909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rgbClr val="CC0000"/>
                </a:solidFill>
                <a:latin typeface="Calibri"/>
                <a:cs typeface="Calibri"/>
              </a:rPr>
              <a:t>Correlation</a:t>
            </a:r>
          </a:p>
          <a:p>
            <a:pPr algn="ctr">
              <a:defRPr/>
            </a:pPr>
            <a:r>
              <a:rPr lang="en-US" sz="2200" b="1" dirty="0">
                <a:solidFill>
                  <a:srgbClr val="CC0000"/>
                </a:solidFill>
                <a:latin typeface="Calibri"/>
                <a:cs typeface="Calibri"/>
              </a:rPr>
              <a:t>function</a:t>
            </a:r>
            <a:r>
              <a:rPr lang="en-US" sz="2200" dirty="0">
                <a:latin typeface="Calibri"/>
                <a:cs typeface="Calibri"/>
              </a:rPr>
              <a:t> 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4876800" y="1143000"/>
            <a:ext cx="35857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1D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Koonin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-Pratt equation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38600" y="1676400"/>
            <a:ext cx="5029200" cy="685800"/>
            <a:chOff x="4038600" y="2514600"/>
            <a:chExt cx="5029200" cy="685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038600" y="2514600"/>
              <a:ext cx="5029200" cy="685800"/>
            </a:xfrm>
            <a:prstGeom prst="rect">
              <a:avLst/>
            </a:prstGeom>
            <a:solidFill>
              <a:srgbClr val="FFFD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3975" dist="101600" dir="2700000" algn="tl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6272070"/>
                </p:ext>
              </p:extLst>
            </p:nvPr>
          </p:nvGraphicFramePr>
          <p:xfrm>
            <a:off x="4038600" y="2555875"/>
            <a:ext cx="5022850" cy="644525"/>
          </p:xfrm>
          <a:graphic>
            <a:graphicData uri="http://schemas.openxmlformats.org/presentationml/2006/ole">
              <p:oleObj spid="_x0000_s296042" name="Equation" r:id="rId6" imgW="2971800" imgH="381000" progId="Equation.3">
                <p:embed/>
              </p:oleObj>
            </a:graphicData>
          </a:graphic>
        </p:graphicFrame>
      </p:grp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5791200" y="22860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V="1">
            <a:off x="4267200" y="2286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rot="18090646" flipV="1">
            <a:off x="6992611" y="2683721"/>
            <a:ext cx="1033463" cy="179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1720850" y="5943600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977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3886200" y="1524000"/>
            <a:ext cx="4343400" cy="838200"/>
          </a:xfrm>
          <a:prstGeom prst="rect">
            <a:avLst/>
          </a:prstGeom>
          <a:solidFill>
            <a:srgbClr val="FFFD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27080" name="Rectangle 8"/>
          <p:cNvSpPr>
            <a:spLocks noGrp="1" noChangeArrowheads="1"/>
          </p:cNvSpPr>
          <p:nvPr>
            <p:ph type="title"/>
          </p:nvPr>
        </p:nvSpPr>
        <p:spPr>
          <a:xfrm>
            <a:off x="-256347" y="76200"/>
            <a:ext cx="9400347" cy="987425"/>
          </a:xfr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99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Imaging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066800"/>
            <a:ext cx="8713620" cy="5410200"/>
            <a:chOff x="228600" y="547150"/>
            <a:chExt cx="8713620" cy="5410200"/>
          </a:xfrm>
        </p:grpSpPr>
        <p:sp>
          <p:nvSpPr>
            <p:cNvPr id="8" name="TextBox 1"/>
            <p:cNvSpPr txBox="1"/>
            <p:nvPr/>
          </p:nvSpPr>
          <p:spPr>
            <a:xfrm>
              <a:off x="3646999" y="547150"/>
              <a:ext cx="4277801" cy="508492"/>
            </a:xfrm>
            <a:prstGeom prst="rect">
              <a:avLst/>
            </a:prstGeom>
            <a:noFill/>
          </p:spPr>
          <p:txBody>
            <a:bodyPr wrap="none" lIns="0" tIns="0" rIns="0" bIns="90718" rtlCol="0">
              <a:spAutoFit/>
            </a:bodyPr>
            <a:lstStyle/>
            <a:p>
              <a:pPr>
                <a:lnSpc>
                  <a:spcPts val="3373"/>
                </a:lnSpc>
                <a:tabLst>
                  <a:tab pos="3200316" algn="l"/>
                </a:tabLst>
              </a:pPr>
              <a:r>
                <a:rPr lang="en-US" altLang="zh-CN" sz="2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Geometric</a:t>
              </a:r>
              <a:r>
                <a:rPr lang="en-US" altLang="zh-CN" sz="2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information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from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imaging.</a:t>
              </a:r>
              <a:r>
                <a:rPr lang="en-US" altLang="zh-CN" sz="22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zh-CN" sz="2200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9802686"/>
                </p:ext>
              </p:extLst>
            </p:nvPr>
          </p:nvGraphicFramePr>
          <p:xfrm>
            <a:off x="3975100" y="1121825"/>
            <a:ext cx="4102100" cy="644525"/>
          </p:xfrm>
          <a:graphic>
            <a:graphicData uri="http://schemas.openxmlformats.org/presentationml/2006/ole">
              <p:oleObj spid="_x0000_s1068" name="Equation" r:id="rId4" imgW="2425700" imgH="381000" progId="Equation.3">
                <p:embed/>
              </p:oleObj>
            </a:graphicData>
          </a:graphic>
        </p:graphicFrame>
        <p:sp>
          <p:nvSpPr>
            <p:cNvPr id="11" name="TextBox 1"/>
            <p:cNvSpPr txBox="1"/>
            <p:nvPr/>
          </p:nvSpPr>
          <p:spPr>
            <a:xfrm>
              <a:off x="228600" y="2147350"/>
              <a:ext cx="7899598" cy="1599089"/>
            </a:xfrm>
            <a:prstGeom prst="rect">
              <a:avLst/>
            </a:prstGeom>
            <a:noFill/>
          </p:spPr>
          <p:txBody>
            <a:bodyPr wrap="none" lIns="0" tIns="0" rIns="0" bIns="90718" rtlCol="0">
              <a:spAutoFit/>
            </a:bodyPr>
            <a:lstStyle/>
            <a:p>
              <a:pPr>
                <a:lnSpc>
                  <a:spcPts val="1984"/>
                </a:lnSpc>
              </a:pPr>
              <a:r>
                <a:rPr lang="en-US" altLang="zh-CN" sz="2400" u="sng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General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u="sng" dirty="0">
                  <a:solidFill>
                    <a:srgbClr val="990000"/>
                  </a:solidFill>
                  <a:latin typeface="Times New Roman" pitchFamily="18" charset="0"/>
                  <a:cs typeface="Times New Roman" pitchFamily="18" charset="0"/>
                </a:rPr>
                <a:t>task:</a:t>
              </a:r>
            </a:p>
            <a:p>
              <a:pPr>
                <a:lnSpc>
                  <a:spcPts val="1984"/>
                </a:lnSpc>
              </a:pPr>
              <a:r>
                <a: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From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data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/errors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q),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determine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source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S(r).</a:t>
              </a:r>
            </a:p>
            <a:p>
              <a:pPr>
                <a:lnSpc>
                  <a:spcPts val="2579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Requires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inversion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kernel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zh-CN" sz="2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2579"/>
                </a:lnSpc>
              </a:pPr>
              <a:endParaRPr lang="en-US" altLang="zh-CN" sz="1600" dirty="0" smtClean="0">
                <a:solidFill>
                  <a:srgbClr val="6619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2579"/>
                </a:lnSpc>
              </a:pPr>
              <a:r>
                <a:rPr lang="en-US" altLang="zh-CN" sz="2400" dirty="0" smtClean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Optical</a:t>
              </a:r>
              <a:r>
                <a:rPr lang="en-US" altLang="zh-CN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recognition: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zh-CN" sz="2400" dirty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blurring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function,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entropy</a:t>
              </a:r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400" dirty="0" smtClean="0">
                  <a:solidFill>
                    <a:srgbClr val="661900"/>
                  </a:solidFill>
                  <a:latin typeface="Times New Roman" pitchFamily="18" charset="0"/>
                  <a:cs typeface="Times New Roman" pitchFamily="18" charset="0"/>
                </a:rPr>
                <a:t>method</a:t>
              </a:r>
              <a:endParaRPr lang="en-US" altLang="zh-CN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900" y="2806700"/>
              <a:ext cx="5410200" cy="12319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900" y="2806700"/>
              <a:ext cx="5410200" cy="12319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900" y="2806700"/>
              <a:ext cx="5410200" cy="12319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6900" y="2806700"/>
              <a:ext cx="5410200" cy="12319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900" y="2806700"/>
              <a:ext cx="5410200" cy="1231900"/>
            </a:xfrm>
            <a:prstGeom prst="rect">
              <a:avLst/>
            </a:prstGeom>
          </p:spPr>
        </p:pic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282255" y="3782475"/>
              <a:ext cx="5172076" cy="2174875"/>
              <a:chOff x="79" y="2697"/>
              <a:chExt cx="3258" cy="1370"/>
            </a:xfrm>
          </p:grpSpPr>
          <p:pic>
            <p:nvPicPr>
              <p:cNvPr id="19" name="Picture 3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" y="2697"/>
                <a:ext cx="2733" cy="1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 Box 38"/>
              <p:cNvSpPr txBox="1">
                <a:spLocks noChangeArrowheads="1"/>
              </p:cNvSpPr>
              <p:nvPr/>
            </p:nvSpPr>
            <p:spPr bwMode="auto">
              <a:xfrm>
                <a:off x="79" y="2898"/>
                <a:ext cx="41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571500"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714500"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286000"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2800" i="1" dirty="0" smtClean="0"/>
                  <a:t>R</a:t>
                </a:r>
                <a:r>
                  <a:rPr lang="en-US" sz="2800" b="0" i="1" dirty="0" smtClean="0"/>
                  <a:t>:</a:t>
                </a:r>
                <a:endParaRPr lang="en-US" sz="2800" b="0" i="1" dirty="0"/>
              </a:p>
            </p:txBody>
          </p:sp>
          <p:sp>
            <p:nvSpPr>
              <p:cNvPr id="21" name="Text Box 39"/>
              <p:cNvSpPr txBox="1">
                <a:spLocks noChangeArrowheads="1"/>
              </p:cNvSpPr>
              <p:nvPr/>
            </p:nvSpPr>
            <p:spPr bwMode="auto">
              <a:xfrm>
                <a:off x="103" y="3528"/>
                <a:ext cx="31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571500"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714500"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286000" algn="l" defTabSz="7620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7432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2004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657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1148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0" i="1" dirty="0"/>
                  <a:t>S:</a:t>
                </a:r>
              </a:p>
            </p:txBody>
          </p:sp>
        </p:grp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5736010" y="3976268"/>
              <a:ext cx="320621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l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 algn="l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algn="l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 algn="l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algn="l" defTabSz="7620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dirty="0">
                  <a:solidFill>
                    <a:srgbClr val="0033CC"/>
                  </a:solidFill>
                  <a:latin typeface="+mn-lt"/>
                </a:rPr>
                <a:t>Any determination of </a:t>
              </a:r>
              <a:r>
                <a:rPr lang="en-US" dirty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en-US" dirty="0" smtClean="0">
                  <a:solidFill>
                    <a:srgbClr val="0033CC"/>
                  </a:solidFill>
                  <a:latin typeface="+mn-lt"/>
                </a:rPr>
                <a:t>  </a:t>
              </a:r>
              <a:r>
                <a:rPr lang="en-US" b="0" dirty="0" smtClean="0">
                  <a:solidFill>
                    <a:srgbClr val="0033CC"/>
                  </a:solidFill>
                  <a:latin typeface="+mn-lt"/>
                </a:rPr>
                <a:t>source </a:t>
              </a:r>
              <a:r>
                <a:rPr lang="en-US" b="0" dirty="0">
                  <a:solidFill>
                    <a:srgbClr val="0033CC"/>
                  </a:solidFill>
                  <a:latin typeface="+mn-lt"/>
                </a:rPr>
                <a:t>characteristics </a:t>
              </a:r>
              <a:r>
                <a:rPr lang="en-US" b="0" dirty="0" smtClean="0">
                  <a:solidFill>
                    <a:srgbClr val="0033CC"/>
                  </a:solidFill>
                  <a:latin typeface="+mn-lt"/>
                </a:rPr>
                <a:t>     from </a:t>
              </a:r>
              <a:r>
                <a:rPr lang="en-US" b="0" dirty="0">
                  <a:solidFill>
                    <a:srgbClr val="0033CC"/>
                  </a:solidFill>
                  <a:latin typeface="+mn-lt"/>
                </a:rPr>
                <a:t>data, unaided by reaction theory, is an imaging.</a:t>
              </a: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0" y="838200"/>
            <a:ext cx="297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/>
                <a:cs typeface="Calibri"/>
              </a:rPr>
              <a:t>Technique</a:t>
            </a:r>
            <a:r>
              <a:rPr lang="en-US" sz="2000" b="1" dirty="0" smtClean="0">
                <a:solidFill>
                  <a:schemeClr val="accent2"/>
                </a:solidFill>
                <a:latin typeface="Calibri"/>
                <a:cs typeface="Calibri"/>
              </a:rPr>
              <a:t> devised by</a:t>
            </a:r>
            <a:r>
              <a:rPr lang="en-US" sz="800" b="1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endParaRPr lang="en-US" sz="800" b="1" dirty="0">
              <a:solidFill>
                <a:schemeClr val="accent2"/>
              </a:solidFill>
              <a:latin typeface="Calibri"/>
              <a:cs typeface="Calibri"/>
            </a:endParaRPr>
          </a:p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D. 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Brown and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P. </a:t>
            </a:r>
            <a:r>
              <a:rPr lang="en-US" b="1" dirty="0" err="1" smtClean="0">
                <a:solidFill>
                  <a:srgbClr val="0000FF"/>
                </a:solidFill>
                <a:latin typeface="Calibri"/>
                <a:cs typeface="Calibri"/>
              </a:rPr>
              <a:t>Danielewicz</a:t>
            </a:r>
            <a:endParaRPr lang="en-US" b="1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PLB398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252, 1997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/>
            </a:r>
            <a:b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PRC57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2474, 1998</a:t>
            </a:r>
            <a:endParaRPr lang="en-US" sz="22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02427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80" name="Rectangle 8"/>
          <p:cNvSpPr>
            <a:spLocks noGrp="1" noChangeArrowheads="1"/>
          </p:cNvSpPr>
          <p:nvPr>
            <p:ph type="title"/>
          </p:nvPr>
        </p:nvSpPr>
        <p:spPr>
          <a:xfrm>
            <a:off x="-256347" y="76200"/>
            <a:ext cx="9400347" cy="987425"/>
          </a:xfr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99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 procedure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1066800"/>
            <a:ext cx="5486400" cy="1752600"/>
          </a:xfrm>
          <a:prstGeom prst="rect">
            <a:avLst/>
          </a:prstGeom>
          <a:solidFill>
            <a:srgbClr val="FFFD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4776889"/>
              </p:ext>
            </p:extLst>
          </p:nvPr>
        </p:nvGraphicFramePr>
        <p:xfrm>
          <a:off x="1066800" y="1217613"/>
          <a:ext cx="5170488" cy="1449387"/>
        </p:xfrm>
        <a:graphic>
          <a:graphicData uri="http://schemas.openxmlformats.org/presentationml/2006/ole">
            <p:oleObj spid="_x0000_s306208" name="Equation" r:id="rId4" imgW="2311400" imgH="647700" progId="Equation.3">
              <p:embed/>
            </p:oleObj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04800" y="2795161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Freeze-out occurs after </a:t>
            </a:r>
            <a:r>
              <a:rPr lang="en-US" sz="2400" dirty="0" smtClean="0">
                <a:solidFill>
                  <a:srgbClr val="0000FF"/>
                </a:solidFill>
              </a:rPr>
              <a:t>the last scattering. </a:t>
            </a:r>
            <a:r>
              <a:rPr lang="cs-CZ" sz="3200" dirty="0" smtClean="0">
                <a:solidFill>
                  <a:srgbClr val="0000FF"/>
                </a:solidFill>
                <a:sym typeface="Symbol"/>
              </a:rPr>
              <a:t>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Only </a:t>
            </a:r>
            <a:r>
              <a:rPr lang="en-US" sz="2400" dirty="0" smtClean="0">
                <a:solidFill>
                  <a:srgbClr val="0000FF"/>
                </a:solidFill>
              </a:rPr>
              <a:t>Coulomb &amp; quantum statistics effects included in the kernel.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902748" y="3733800"/>
            <a:ext cx="7620000" cy="2362200"/>
          </a:xfrm>
          <a:prstGeom prst="rect">
            <a:avLst/>
          </a:prstGeom>
          <a:solidFill>
            <a:srgbClr val="FFFD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3975" dist="101600" dir="2700000" algn="tl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7" name="Group 15"/>
          <p:cNvGrpSpPr/>
          <p:nvPr/>
        </p:nvGrpSpPr>
        <p:grpSpPr>
          <a:xfrm>
            <a:off x="902748" y="3657600"/>
            <a:ext cx="7620000" cy="2442865"/>
            <a:chOff x="609600" y="3805535"/>
            <a:chExt cx="7620000" cy="2442865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4821238"/>
              <a:ext cx="3275012" cy="1427162"/>
            </a:xfrm>
            <a:prstGeom prst="rect">
              <a:avLst/>
            </a:prstGeom>
            <a:noFill/>
          </p:spPr>
        </p:pic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609600" y="3805535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solidFill>
                    <a:srgbClr val="000090"/>
                  </a:solidFill>
                </a:rPr>
                <a:t> </a:t>
              </a:r>
              <a:r>
                <a:rPr lang="en-US" sz="2400" i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Expand into </a:t>
              </a:r>
              <a:r>
                <a:rPr lang="en-US" sz="2400" i="1" dirty="0">
                  <a:solidFill>
                    <a:srgbClr val="000090"/>
                  </a:solidFill>
                  <a:latin typeface="Times New Roman"/>
                  <a:cs typeface="Times New Roman"/>
                </a:rPr>
                <a:t>B-spline </a:t>
              </a:r>
              <a:r>
                <a:rPr lang="en-US" sz="2400" i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basis            Vary </a:t>
              </a:r>
              <a:r>
                <a:rPr lang="en-US" sz="2400" i="1" dirty="0" err="1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2400" i="1" baseline="-25000" dirty="0" err="1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j</a:t>
              </a:r>
              <a:r>
                <a:rPr lang="en-US" sz="2400" i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 to minimize χ</a:t>
              </a:r>
              <a:r>
                <a:rPr lang="en-US" sz="2400" i="1" baseline="30000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2400" i="1" dirty="0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     </a:t>
              </a:r>
              <a:endParaRPr lang="en-US" sz="2400" i="1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730750" y="4600575"/>
            <a:ext cx="3498850" cy="1647825"/>
          </p:xfrm>
          <a:graphic>
            <a:graphicData uri="http://schemas.openxmlformats.org/presentationml/2006/ole">
              <p:oleObj spid="_x0000_s306209" name="Equation" r:id="rId6" imgW="1752600" imgH="825500" progId="Equation.3">
                <p:embed/>
              </p:oleObj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0316996"/>
              </p:ext>
            </p:extLst>
          </p:nvPr>
        </p:nvGraphicFramePr>
        <p:xfrm>
          <a:off x="1033272" y="4027424"/>
          <a:ext cx="2548128" cy="849376"/>
        </p:xfrm>
        <a:graphic>
          <a:graphicData uri="http://schemas.openxmlformats.org/presentationml/2006/ole">
            <p:oleObj spid="_x0000_s306210" name="Equation" r:id="rId7" imgW="1676400" imgH="558800" progId="Equation.3">
              <p:embed/>
            </p:oleObj>
          </a:graphicData>
        </a:graphic>
      </p:graphicFrame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955545" y="6248400"/>
            <a:ext cx="5188455" cy="3048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D. A. Brown, P.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Danielewicz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UCRL-MA-147919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67726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Dotted grid"/>
          <p:cNvSpPr>
            <a:spLocks noChangeArrowheads="1"/>
          </p:cNvSpPr>
          <p:nvPr/>
        </p:nvSpPr>
        <p:spPr bwMode="auto">
          <a:xfrm>
            <a:off x="5257800" y="1066800"/>
            <a:ext cx="3733800" cy="5638800"/>
          </a:xfrm>
          <a:prstGeom prst="roundRect">
            <a:avLst>
              <a:gd name="adj" fmla="val 3042"/>
            </a:avLst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hangingPunct="1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6764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Pion source shows a </a:t>
            </a:r>
            <a:r>
              <a:rPr lang="en-US" sz="2400" dirty="0" smtClean="0">
                <a:solidFill>
                  <a:srgbClr val="FF0000"/>
                </a:solidFill>
              </a:rPr>
              <a:t>heavy,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non-Gaussian tail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Interpretation </a:t>
            </a:r>
            <a:r>
              <a:rPr lang="en-US" sz="2400" dirty="0">
                <a:solidFill>
                  <a:srgbClr val="000066"/>
                </a:solidFill>
              </a:rPr>
              <a:t>is </a:t>
            </a:r>
            <a:r>
              <a:rPr lang="en-US" sz="2400" dirty="0" smtClean="0">
                <a:solidFill>
                  <a:srgbClr val="000066"/>
                </a:solidFill>
              </a:rPr>
              <a:t>problematic</a:t>
            </a:r>
          </a:p>
          <a:p>
            <a:pPr lvl="1">
              <a:spcBef>
                <a:spcPct val="20000"/>
              </a:spcBef>
            </a:pPr>
            <a:r>
              <a:rPr lang="en-US" sz="2400" dirty="0" smtClean="0"/>
              <a:t>Tail attributed </a:t>
            </a:r>
            <a:r>
              <a:rPr lang="en-US" sz="2400" dirty="0"/>
              <a:t>to </a:t>
            </a:r>
            <a:r>
              <a:rPr lang="en-US" sz="2400" dirty="0" smtClean="0"/>
              <a:t>decays of long-lived resonances, </a:t>
            </a:r>
            <a:r>
              <a:rPr lang="en-US" sz="2400" dirty="0"/>
              <a:t>non-zero emission </a:t>
            </a:r>
            <a:r>
              <a:rPr lang="en-US" sz="2400" dirty="0" smtClean="0"/>
              <a:t>duration etc. 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66"/>
                </a:solidFill>
              </a:rPr>
              <a:t>Kaons</a:t>
            </a:r>
            <a:r>
              <a:rPr lang="en-US" sz="2400" dirty="0">
                <a:solidFill>
                  <a:srgbClr val="000066"/>
                </a:solidFill>
              </a:rPr>
              <a:t>: cleaner probe</a:t>
            </a:r>
          </a:p>
          <a:p>
            <a:pPr lvl="1">
              <a:spcBef>
                <a:spcPct val="20000"/>
              </a:spcBef>
            </a:pPr>
            <a:r>
              <a:rPr lang="en-US" sz="2400" dirty="0"/>
              <a:t>less contribution from </a:t>
            </a:r>
            <a:r>
              <a:rPr lang="en-US" sz="2400" dirty="0" smtClean="0"/>
              <a:t>resonances</a:t>
            </a:r>
            <a:endParaRPr lang="en-US" sz="24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PHENIX 1D </a:t>
            </a:r>
            <a:r>
              <a:rPr lang="en-US" sz="2400" dirty="0" err="1" smtClean="0">
                <a:solidFill>
                  <a:srgbClr val="000066"/>
                </a:solidFill>
              </a:rPr>
              <a:t>kaon</a:t>
            </a:r>
            <a:r>
              <a:rPr lang="en-US" sz="2400" dirty="0" smtClean="0">
                <a:solidFill>
                  <a:srgbClr val="000066"/>
                </a:solidFill>
              </a:rPr>
              <a:t> result shows also a long non-Gaussian tail </a:t>
            </a:r>
          </a:p>
          <a:p>
            <a:pPr lvl="1">
              <a:spcBef>
                <a:spcPct val="20000"/>
              </a:spcBef>
            </a:pPr>
            <a:endParaRPr lang="en-US" sz="2400" dirty="0" smtClean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5943600" y="1096962"/>
            <a:ext cx="2667000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200" b="1" kern="0" dirty="0" smtClean="0">
                <a:solidFill>
                  <a:srgbClr val="008080"/>
                </a:solidFill>
              </a:rPr>
              <a:t>PHENIX, PRL 98:132301,2007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7893983">
            <a:off x="8466792" y="4515627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5" descr="1.pdf"/>
          <p:cNvPicPr>
            <a:picLocks/>
          </p:cNvPicPr>
          <p:nvPr/>
        </p:nvPicPr>
        <p:blipFill rotWithShape="1">
          <a:blip r:embed="rId2"/>
          <a:srcRect l="-955" r="5677"/>
          <a:stretch/>
        </p:blipFill>
        <p:spPr bwMode="auto">
          <a:xfrm>
            <a:off x="5334000" y="1371600"/>
            <a:ext cx="363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79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STAR E</a:t>
            </a:r>
            <a:r>
              <a:rPr lang="hu-H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xperiment</a:t>
            </a:r>
            <a:endParaRPr lang="en-US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6" name="Tartalom helye 8"/>
          <p:cNvSpPr>
            <a:spLocks noGrp="1"/>
          </p:cNvSpPr>
          <p:nvPr>
            <p:ph idx="4294967295"/>
          </p:nvPr>
        </p:nvSpPr>
        <p:spPr>
          <a:xfrm>
            <a:off x="-35256" y="2063750"/>
            <a:ext cx="3886200" cy="3200400"/>
          </a:xfrm>
        </p:spPr>
        <p:txBody>
          <a:bodyPr/>
          <a:lstStyle/>
          <a:p>
            <a:r>
              <a:rPr lang="hu-HU" sz="2000" dirty="0" smtClean="0">
                <a:solidFill>
                  <a:srgbClr val="FF0000"/>
                </a:solidFill>
              </a:rPr>
              <a:t>T</a:t>
            </a:r>
            <a:r>
              <a:rPr lang="en-US" sz="2000" dirty="0" err="1" smtClean="0"/>
              <a:t>ime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rojection 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hamber</a:t>
            </a:r>
            <a:endParaRPr lang="hu-HU" sz="2000" dirty="0" smtClean="0"/>
          </a:p>
          <a:p>
            <a:pPr lvl="1"/>
            <a:r>
              <a:rPr lang="en-US" sz="1800" dirty="0" smtClean="0">
                <a:latin typeface="+mj-lt"/>
                <a:cs typeface="Times New Roman" pitchFamily="18" charset="0"/>
              </a:rPr>
              <a:t>ID via energy loss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/dx)</a:t>
            </a:r>
          </a:p>
          <a:p>
            <a:pPr lvl="1"/>
            <a:r>
              <a:rPr lang="en-US" sz="1800" dirty="0" smtClean="0"/>
              <a:t>Momentum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p)</a:t>
            </a:r>
            <a:endParaRPr lang="hu-HU" sz="900" dirty="0" smtClean="0"/>
          </a:p>
          <a:p>
            <a:endParaRPr lang="en-US" sz="2000" dirty="0" smtClean="0"/>
          </a:p>
          <a:p>
            <a:r>
              <a:rPr lang="en-US" sz="2000" dirty="0" smtClean="0"/>
              <a:t>Full azimuth coverage</a:t>
            </a:r>
          </a:p>
          <a:p>
            <a:endParaRPr lang="en-US" sz="2000" dirty="0" smtClean="0">
              <a:cs typeface="Arial" charset="0"/>
            </a:endParaRPr>
          </a:p>
          <a:p>
            <a:r>
              <a:rPr lang="en-US" sz="2000" dirty="0" smtClean="0">
                <a:cs typeface="Arial" charset="0"/>
              </a:rPr>
              <a:t>Uniform acceptance</a:t>
            </a:r>
          </a:p>
          <a:p>
            <a:pPr marL="457200" lvl="1" indent="0">
              <a:buNone/>
            </a:pPr>
            <a:r>
              <a:rPr lang="en-US" sz="1800" dirty="0" smtClean="0">
                <a:cs typeface="Arial" charset="0"/>
              </a:rPr>
              <a:t>for different energies </a:t>
            </a:r>
            <a:br>
              <a:rPr lang="en-US" sz="1800" dirty="0" smtClean="0">
                <a:cs typeface="Arial" charset="0"/>
              </a:rPr>
            </a:br>
            <a:r>
              <a:rPr lang="en-US" sz="1800" dirty="0" smtClean="0">
                <a:cs typeface="Arial" charset="0"/>
              </a:rPr>
              <a:t>and particles</a:t>
            </a:r>
            <a:endParaRPr lang="en-US" sz="1800" dirty="0">
              <a:cs typeface="Arial" charset="0"/>
            </a:endParaRPr>
          </a:p>
          <a:p>
            <a:pPr marL="457200" lvl="1" indent="0">
              <a:buNone/>
            </a:pPr>
            <a:endParaRPr lang="en-US" sz="1800" dirty="0" smtClean="0">
              <a:cs typeface="Arial" charset="0"/>
            </a:endParaRPr>
          </a:p>
        </p:txBody>
      </p:sp>
      <p:sp>
        <p:nvSpPr>
          <p:cNvPr id="20482" name="AutoShape 2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20483" name="AutoShape 4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pic>
        <p:nvPicPr>
          <p:cNvPr id="8" name="Picture 9" descr="页面提取自－QuarkMatter_aschmah_V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5658132" cy="42583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13249" y="5334000"/>
            <a:ext cx="37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dirty="0" err="1" smtClean="0"/>
              <a:t>olenoidal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racker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t 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HIC</a:t>
            </a:r>
            <a:endParaRPr lang="en-US" b="1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32"/>
          <p:cNvGrpSpPr>
            <a:grpSpLocks noChangeAspect="1"/>
          </p:cNvGrpSpPr>
          <p:nvPr/>
        </p:nvGrpSpPr>
        <p:grpSpPr bwMode="auto">
          <a:xfrm>
            <a:off x="5562600" y="1066800"/>
            <a:ext cx="3502025" cy="2270125"/>
            <a:chOff x="1524000" y="1524000"/>
            <a:chExt cx="6037263" cy="3913188"/>
          </a:xfrm>
        </p:grpSpPr>
        <p:pic>
          <p:nvPicPr>
            <p:cNvPr id="211983" name="Picture 3" descr="tpcsymposium copy"/>
            <p:cNvPicPr>
              <a:picLocks noChangeAspect="1" noChangeArrowheads="1"/>
            </p:cNvPicPr>
            <p:nvPr/>
          </p:nvPicPr>
          <p:blipFill>
            <a:blip r:embed="rId3"/>
            <a:srcRect l="1123"/>
            <a:stretch>
              <a:fillRect/>
            </a:stretch>
          </p:blipFill>
          <p:spPr bwMode="auto">
            <a:xfrm>
              <a:off x="1524000" y="1524000"/>
              <a:ext cx="6037263" cy="391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984" name="Text Box 100"/>
            <p:cNvSpPr txBox="1">
              <a:spLocks noChangeArrowheads="1"/>
            </p:cNvSpPr>
            <p:nvPr/>
          </p:nvSpPr>
          <p:spPr bwMode="auto">
            <a:xfrm>
              <a:off x="3720215" y="2443462"/>
              <a:ext cx="1613336" cy="6897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TPC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femtoscopy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analyses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228600" y="9906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solidFill>
                  <a:srgbClr val="000066"/>
                </a:solidFill>
              </a:rPr>
              <a:t>Au+Au</a:t>
            </a:r>
            <a:r>
              <a:rPr lang="en-US" sz="2400" dirty="0" smtClean="0">
                <a:solidFill>
                  <a:srgbClr val="000066"/>
                </a:solidFill>
              </a:rPr>
              <a:t> @ </a:t>
            </a:r>
            <a:r>
              <a:rPr lang="en-US" sz="2400" dirty="0">
                <a:solidFill>
                  <a:srgbClr val="000066"/>
                </a:solidFill>
              </a:rPr>
              <a:t>√</a:t>
            </a:r>
            <a:r>
              <a:rPr lang="en-US" sz="2400" dirty="0" err="1">
                <a:solidFill>
                  <a:srgbClr val="000066"/>
                </a:solidFill>
              </a:rPr>
              <a:t>s</a:t>
            </a:r>
            <a:r>
              <a:rPr lang="en-US" sz="2400" baseline="-25000" dirty="0" err="1">
                <a:solidFill>
                  <a:srgbClr val="000066"/>
                </a:solidFill>
              </a:rPr>
              <a:t>NN</a:t>
            </a:r>
            <a:r>
              <a:rPr lang="en-US" sz="2400" dirty="0">
                <a:solidFill>
                  <a:srgbClr val="000066"/>
                </a:solidFill>
              </a:rPr>
              <a:t>=200 </a:t>
            </a:r>
            <a:r>
              <a:rPr lang="en-US" sz="2400" dirty="0" err="1" smtClean="0">
                <a:solidFill>
                  <a:srgbClr val="000066"/>
                </a:solidFill>
              </a:rPr>
              <a:t>GeV</a:t>
            </a:r>
            <a:endParaRPr lang="en-US" sz="2400" dirty="0" smtClean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000066"/>
                </a:solidFill>
              </a:rPr>
              <a:t>Mid-rapidity |y|&lt;0.5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Source shape: 20</a:t>
            </a:r>
            <a:r>
              <a:rPr lang="en-US" sz="2400" dirty="0">
                <a:solidFill>
                  <a:srgbClr val="000066"/>
                </a:solidFill>
              </a:rPr>
              <a:t>% most </a:t>
            </a:r>
            <a:r>
              <a:rPr lang="en-US" sz="2400" dirty="0" smtClean="0">
                <a:solidFill>
                  <a:srgbClr val="000066"/>
                </a:solidFill>
              </a:rPr>
              <a:t>central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Run </a:t>
            </a:r>
            <a:r>
              <a:rPr lang="en-US" sz="2000" dirty="0"/>
              <a:t>4: 4.6 </a:t>
            </a:r>
            <a:r>
              <a:rPr lang="en-US" sz="2000" dirty="0" err="1"/>
              <a:t>Mevts</a:t>
            </a:r>
            <a:r>
              <a:rPr lang="en-US" sz="2000" dirty="0"/>
              <a:t>, Run 7: 16 </a:t>
            </a:r>
            <a:r>
              <a:rPr lang="en-US" sz="2000" dirty="0" err="1"/>
              <a:t>Mevts</a:t>
            </a:r>
            <a:endParaRPr lang="en-US" sz="2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000066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66"/>
                </a:solidFill>
              </a:rPr>
              <a:t>T</a:t>
            </a:r>
            <a:r>
              <a:rPr lang="en-US" sz="2400" dirty="0" smtClean="0">
                <a:solidFill>
                  <a:srgbClr val="000066"/>
                </a:solidFill>
              </a:rPr>
              <a:t>-dependence: 30% most central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Run </a:t>
            </a:r>
            <a:r>
              <a:rPr lang="en-US" sz="2000" dirty="0"/>
              <a:t>4: 6.6 </a:t>
            </a:r>
            <a:r>
              <a:rPr lang="en-US" sz="2000" dirty="0" err="1" smtClean="0"/>
              <a:t>Mevts</a:t>
            </a:r>
            <a:endParaRPr lang="en-US" sz="2000" dirty="0"/>
          </a:p>
        </p:txBody>
      </p:sp>
      <p:pic>
        <p:nvPicPr>
          <p:cNvPr id="211972" name="Content Placeholder 10" descr="h_pid_kaon_00cen30_036pt048_y050_FF_m20sigk2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5038" y="3752850"/>
            <a:ext cx="43989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Content Placeholder 10" descr="h_pid_kaon_00cen30_020pt036_y050_FF_m20sigk2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52850"/>
            <a:ext cx="43989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4" name="Rectangle 9"/>
          <p:cNvSpPr>
            <a:spLocks noChangeArrowheads="1"/>
          </p:cNvSpPr>
          <p:nvPr/>
        </p:nvSpPr>
        <p:spPr bwMode="auto">
          <a:xfrm>
            <a:off x="0" y="3600450"/>
            <a:ext cx="32083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0.2&lt;</a:t>
            </a:r>
            <a:r>
              <a:rPr lang="en-US" sz="2400" b="1" dirty="0" err="1"/>
              <a:t>k</a:t>
            </a:r>
            <a:r>
              <a:rPr lang="en-US" sz="2400" b="1" baseline="-25000" dirty="0" err="1"/>
              <a:t>T</a:t>
            </a:r>
            <a:r>
              <a:rPr lang="en-US" sz="2400" b="1" dirty="0"/>
              <a:t>&lt;0.36 </a:t>
            </a:r>
            <a:r>
              <a:rPr lang="en-US" sz="2400" b="1" dirty="0" err="1"/>
              <a:t>GeV</a:t>
            </a:r>
            <a:r>
              <a:rPr lang="en-US" sz="2400" b="1" dirty="0"/>
              <a:t>/c</a:t>
            </a:r>
          </a:p>
        </p:txBody>
      </p:sp>
      <p:sp>
        <p:nvSpPr>
          <p:cNvPr id="211975" name="Rectangle 10"/>
          <p:cNvSpPr>
            <a:spLocks noChangeArrowheads="1"/>
          </p:cNvSpPr>
          <p:nvPr/>
        </p:nvSpPr>
        <p:spPr bwMode="auto">
          <a:xfrm>
            <a:off x="4792663" y="3600450"/>
            <a:ext cx="32083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0.36&lt;</a:t>
            </a:r>
            <a:r>
              <a:rPr lang="en-US" sz="2400" b="1" dirty="0" err="1" smtClean="0"/>
              <a:t>k</a:t>
            </a:r>
            <a:r>
              <a:rPr lang="en-US" sz="2400" b="1" baseline="-25000" dirty="0" err="1"/>
              <a:t>T</a:t>
            </a:r>
            <a:r>
              <a:rPr lang="en-US" sz="2400" b="1" dirty="0" smtClean="0"/>
              <a:t>&lt;0.48 </a:t>
            </a:r>
            <a:r>
              <a:rPr lang="en-US" sz="2400" b="1" dirty="0" err="1"/>
              <a:t>GeV</a:t>
            </a:r>
            <a:r>
              <a:rPr lang="en-US" sz="2400" b="1" dirty="0"/>
              <a:t>/c</a:t>
            </a:r>
          </a:p>
        </p:txBody>
      </p:sp>
      <p:sp>
        <p:nvSpPr>
          <p:cNvPr id="211976" name="TextBox 9"/>
          <p:cNvSpPr txBox="1">
            <a:spLocks noChangeArrowheads="1"/>
          </p:cNvSpPr>
          <p:nvPr/>
        </p:nvSpPr>
        <p:spPr bwMode="auto">
          <a:xfrm>
            <a:off x="1676400" y="64770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Rigidity (GeV/c)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1977" name="TextBox 9"/>
          <p:cNvSpPr txBox="1">
            <a:spLocks noChangeArrowheads="1"/>
          </p:cNvSpPr>
          <p:nvPr/>
        </p:nvSpPr>
        <p:spPr bwMode="auto">
          <a:xfrm>
            <a:off x="6451600" y="64770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Rigidity (GeV/c)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1978" name="TextBox 9"/>
          <p:cNvSpPr txBox="1">
            <a:spLocks noChangeArrowheads="1"/>
          </p:cNvSpPr>
          <p:nvPr/>
        </p:nvSpPr>
        <p:spPr bwMode="auto">
          <a:xfrm rot="-5400000">
            <a:off x="4591844" y="5106194"/>
            <a:ext cx="600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dE/dx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1979" name="TextBox 9"/>
          <p:cNvSpPr txBox="1">
            <a:spLocks noChangeArrowheads="1"/>
          </p:cNvSpPr>
          <p:nvPr/>
        </p:nvSpPr>
        <p:spPr bwMode="auto">
          <a:xfrm rot="-5400000">
            <a:off x="-162719" y="5191919"/>
            <a:ext cx="600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dE/dx</a:t>
            </a:r>
            <a:endParaRPr lang="ru-RU" sz="1200" b="1">
              <a:ea typeface="ＭＳ Ｐゴシック"/>
              <a:cs typeface="Arial" charset="0"/>
            </a:endParaRPr>
          </a:p>
        </p:txBody>
      </p:sp>
      <p:pic>
        <p:nvPicPr>
          <p:cNvPr id="17" name="Picture 2" descr="http://www.star.bnl.gov/include/graphics/starLogoMenu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86450"/>
            <a:ext cx="477294" cy="3531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tar.bnl.gov/include/graphics/starLogoMenu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76925"/>
            <a:ext cx="477294" cy="3531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16200000">
            <a:off x="-526906" y="4987293"/>
            <a:ext cx="13308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dE</a:t>
            </a:r>
            <a:r>
              <a:rPr lang="en-US" sz="1200" b="1" dirty="0" smtClean="0"/>
              <a:t>/dx (</a:t>
            </a:r>
            <a:r>
              <a:rPr lang="en-US" sz="1200" b="1" dirty="0" err="1" smtClean="0"/>
              <a:t>keV</a:t>
            </a:r>
            <a:r>
              <a:rPr lang="en-US" sz="1200" b="1" dirty="0" smtClean="0"/>
              <a:t>/cm)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225293" y="4983519"/>
            <a:ext cx="13308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dE</a:t>
            </a:r>
            <a:r>
              <a:rPr lang="en-US" sz="1200" b="1" dirty="0" smtClean="0"/>
              <a:t>/dx (</a:t>
            </a:r>
            <a:r>
              <a:rPr lang="en-US" sz="1200" b="1" dirty="0" err="1" smtClean="0"/>
              <a:t>keV</a:t>
            </a:r>
            <a:r>
              <a:rPr lang="en-US" sz="1200" b="1" dirty="0" smtClean="0"/>
              <a:t>/cm)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5715000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52578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03847" y="5715000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1371" y="54218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21356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17530</TotalTime>
  <Words>2642</Words>
  <Application>Microsoft Macintosh PowerPoint</Application>
  <PresentationFormat>On-screen Show (4:3)</PresentationFormat>
  <Paragraphs>361</Paragraphs>
  <Slides>27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1_Alapértelmezett terv</vt:lpstr>
      <vt:lpstr>Equation</vt:lpstr>
      <vt:lpstr>Egyenlet</vt:lpstr>
      <vt:lpstr>Slide 1</vt:lpstr>
      <vt:lpstr>Correlation femtoscopy in a nutshell (1/3)  </vt:lpstr>
      <vt:lpstr>Correlation femtoscopy in a nutshell (2/3) </vt:lpstr>
      <vt:lpstr>Correlation femtoscopy in a nutshell (3/3) </vt:lpstr>
      <vt:lpstr>Source Imaging</vt:lpstr>
      <vt:lpstr>Inversion procedure</vt:lpstr>
      <vt:lpstr>Why Kaons?</vt:lpstr>
      <vt:lpstr>The STAR Experiment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RHIC pion radii and perfect fluid hydrodynamics </vt:lpstr>
      <vt:lpstr>SPS results on pions and kaons</vt:lpstr>
      <vt:lpstr>Kaon RHIC result</vt:lpstr>
      <vt:lpstr>Summary</vt:lpstr>
      <vt:lpstr>Thank You!</vt:lpstr>
      <vt:lpstr>Slide 22</vt:lpstr>
      <vt:lpstr>Slide 23</vt:lpstr>
      <vt:lpstr>Slide 24</vt:lpstr>
      <vt:lpstr>Cartesian harmonics basis</vt:lpstr>
      <vt:lpstr>Spherical Harmonics basis</vt:lpstr>
      <vt:lpstr>Slide 27</vt:lpstr>
    </vt:vector>
  </TitlesOfParts>
  <Company>Debreceni Egzetem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Vértesi Róbert</dc:creator>
  <cp:lastModifiedBy>Michal Šumbera</cp:lastModifiedBy>
  <cp:revision>867</cp:revision>
  <dcterms:created xsi:type="dcterms:W3CDTF">2013-09-26T09:05:05Z</dcterms:created>
  <dcterms:modified xsi:type="dcterms:W3CDTF">2013-09-26T09:06:59Z</dcterms:modified>
</cp:coreProperties>
</file>