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30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5" r:id="rId3"/>
    <p:sldId id="358" r:id="rId4"/>
    <p:sldId id="339" r:id="rId5"/>
    <p:sldId id="311" r:id="rId6"/>
    <p:sldId id="330" r:id="rId7"/>
    <p:sldId id="331" r:id="rId8"/>
    <p:sldId id="323" r:id="rId9"/>
    <p:sldId id="340" r:id="rId10"/>
    <p:sldId id="332" r:id="rId11"/>
    <p:sldId id="341" r:id="rId12"/>
    <p:sldId id="347" r:id="rId13"/>
    <p:sldId id="342" r:id="rId14"/>
    <p:sldId id="352" r:id="rId15"/>
    <p:sldId id="312" r:id="rId16"/>
    <p:sldId id="346" r:id="rId17"/>
    <p:sldId id="313" r:id="rId18"/>
    <p:sldId id="318" r:id="rId19"/>
    <p:sldId id="344" r:id="rId20"/>
    <p:sldId id="329" r:id="rId21"/>
    <p:sldId id="355" r:id="rId22"/>
    <p:sldId id="35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432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919F1-5049-7F42-A796-69E66BBBA89F}" type="datetimeFigureOut">
              <a:rPr lang="en-US" smtClean="0"/>
              <a:t>6/1/16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6EF8F-70AB-9C44-800A-F4E3A275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676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A4DE-AB5B-464C-9435-45A6A47932B8}" type="datetimeFigureOut">
              <a:rPr lang="en-US" smtClean="0"/>
              <a:t>6/1/16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ED90C-1441-4B4C-8F88-AED551B7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467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Di-</a:t>
            </a:r>
            <a:r>
              <a:rPr lang="en-US" dirty="0" err="1" smtClean="0"/>
              <a:t>muon</a:t>
            </a:r>
            <a:r>
              <a:rPr lang="en-US" dirty="0" smtClean="0"/>
              <a:t> trigger rejection factor is 26</a:t>
            </a:r>
          </a:p>
          <a:p>
            <a:r>
              <a:rPr lang="en-US" dirty="0" err="1" smtClean="0"/>
              <a:t>Muon</a:t>
            </a:r>
            <a:r>
              <a:rPr lang="en-US" dirty="0" smtClean="0"/>
              <a:t> purity</a:t>
            </a:r>
            <a:r>
              <a:rPr lang="en-US" baseline="0" dirty="0" smtClean="0"/>
              <a:t> above 1.5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/c is &gt;~85%</a:t>
            </a:r>
          </a:p>
          <a:p>
            <a:r>
              <a:rPr lang="en-US" dirty="0" smtClean="0"/>
              <a:t>#</a:t>
            </a:r>
            <a:r>
              <a:rPr lang="en-US" baseline="0" dirty="0" smtClean="0"/>
              <a:t> of good MTD hits in MB is 1.6, and is 4 in 0-5% most </a:t>
            </a:r>
            <a:r>
              <a:rPr lang="en-US" baseline="0" smtClean="0"/>
              <a:t>central events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ED90C-1441-4B4C-8F88-AED551B711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7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S/B</a:t>
            </a:r>
            <a:r>
              <a:rPr lang="en-US" baseline="0" dirty="0" smtClean="0"/>
              <a:t> = 1:5 in 0-60% </a:t>
            </a:r>
            <a:r>
              <a:rPr lang="en-US" baseline="0" dirty="0" err="1" smtClean="0"/>
              <a:t>AuAu</a:t>
            </a:r>
            <a:r>
              <a:rPr lang="en-US" baseline="0" dirty="0" smtClean="0"/>
              <a:t> collisions for STAR</a:t>
            </a:r>
          </a:p>
          <a:p>
            <a:r>
              <a:rPr lang="en-US" baseline="0" dirty="0" smtClean="0"/>
              <a:t>Width of </a:t>
            </a:r>
            <a:r>
              <a:rPr lang="en-US" baseline="0" dirty="0" err="1" smtClean="0"/>
              <a:t>Jpsi</a:t>
            </a:r>
            <a:r>
              <a:rPr lang="en-US" baseline="0" dirty="0" smtClean="0"/>
              <a:t> is 40 MeV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ED90C-1441-4B4C-8F88-AED551B711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3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1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0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7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6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7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6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1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4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6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7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434" y="6496515"/>
            <a:ext cx="1089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06/07/2016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8737" y="6507735"/>
            <a:ext cx="6575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Takahito Todoroki, QWG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984" y="6496515"/>
            <a:ext cx="73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2"/>
                </a:solidFill>
                <a:latin typeface="Times New Roman"/>
                <a:cs typeface="Times New Roman"/>
              </a:defRPr>
            </a:lvl1pPr>
          </a:lstStyle>
          <a:p>
            <a:fld id="{E01985FB-6BE9-A642-8166-EB440601621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42435" y="6525055"/>
            <a:ext cx="878346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48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oleObject" Target="../embeddings/oleObject5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568824"/>
            <a:ext cx="9143999" cy="2228272"/>
          </a:xfrm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latin typeface="Times New Roman"/>
                <a:cs typeface="Times New Roman"/>
              </a:rPr>
              <a:t>J/</a:t>
            </a:r>
            <a:r>
              <a:rPr lang="en-US" sz="3600" b="1" i="1" dirty="0" err="1" smtClean="0">
                <a:latin typeface="Times New Roman"/>
                <a:cs typeface="Times New Roman"/>
              </a:rPr>
              <a:t>ψ</a:t>
            </a:r>
            <a:r>
              <a:rPr lang="en-US" sz="3600" b="1" i="1" dirty="0" smtClean="0">
                <a:latin typeface="Times New Roman"/>
                <a:cs typeface="Times New Roman"/>
              </a:rPr>
              <a:t> R</a:t>
            </a:r>
            <a:r>
              <a:rPr lang="en-US" sz="3600" b="1" i="1" baseline="-25000" dirty="0" smtClean="0">
                <a:latin typeface="Times New Roman"/>
                <a:cs typeface="Times New Roman"/>
              </a:rPr>
              <a:t>AA</a:t>
            </a:r>
            <a:r>
              <a:rPr lang="en-US" sz="3600" b="1" i="1" dirty="0" smtClean="0">
                <a:latin typeface="Times New Roman"/>
                <a:cs typeface="Times New Roman"/>
              </a:rPr>
              <a:t> </a:t>
            </a:r>
            <a:r>
              <a:rPr lang="en-US" sz="3600" b="1" dirty="0" smtClean="0">
                <a:latin typeface="Times New Roman"/>
                <a:cs typeface="Times New Roman"/>
              </a:rPr>
              <a:t>and</a:t>
            </a:r>
            <a:r>
              <a:rPr lang="en-US" sz="3600" b="1" i="1" dirty="0" smtClean="0">
                <a:latin typeface="Times New Roman"/>
                <a:cs typeface="Times New Roman"/>
              </a:rPr>
              <a:t> v</a:t>
            </a:r>
            <a:r>
              <a:rPr lang="en-US" sz="3600" b="1" i="1" baseline="-25000" dirty="0" smtClean="0">
                <a:latin typeface="Times New Roman"/>
                <a:cs typeface="Times New Roman"/>
              </a:rPr>
              <a:t>2</a:t>
            </a:r>
            <a:r>
              <a:rPr lang="en-US" sz="3600" b="1" dirty="0" smtClean="0">
                <a:latin typeface="Times New Roman"/>
                <a:cs typeface="Times New Roman"/>
              </a:rPr>
              <a:t> via the di-</a:t>
            </a:r>
            <a:r>
              <a:rPr lang="en-US" sz="3600" b="1" dirty="0" err="1" smtClean="0">
                <a:latin typeface="Times New Roman"/>
                <a:cs typeface="Times New Roman"/>
              </a:rPr>
              <a:t>muon</a:t>
            </a:r>
            <a:r>
              <a:rPr lang="en-US" sz="3600" b="1" dirty="0" smtClean="0">
                <a:latin typeface="Times New Roman"/>
                <a:cs typeface="Times New Roman"/>
              </a:rPr>
              <a:t> channel</a:t>
            </a:r>
            <a:br>
              <a:rPr lang="en-US" sz="3600" b="1" dirty="0" smtClean="0">
                <a:latin typeface="Times New Roman"/>
                <a:cs typeface="Times New Roman"/>
              </a:rPr>
            </a:br>
            <a:r>
              <a:rPr lang="en-US" sz="3600" b="1" dirty="0" smtClean="0">
                <a:latin typeface="Times New Roman"/>
                <a:cs typeface="Times New Roman"/>
              </a:rPr>
              <a:t>in </a:t>
            </a:r>
            <a:r>
              <a:rPr lang="en-US" sz="3600" b="1" dirty="0" err="1" smtClean="0">
                <a:latin typeface="Times New Roman"/>
                <a:cs typeface="Times New Roman"/>
              </a:rPr>
              <a:t>Au+Au</a:t>
            </a:r>
            <a:r>
              <a:rPr lang="en-US" sz="3600" b="1" dirty="0" smtClean="0">
                <a:latin typeface="Times New Roman"/>
                <a:cs typeface="Times New Roman"/>
              </a:rPr>
              <a:t> collisions at </a:t>
            </a:r>
            <a:r>
              <a:rPr lang="en-US" sz="3600" b="1" dirty="0">
                <a:latin typeface="Times New Roman"/>
                <a:cs typeface="Times New Roman"/>
              </a:rPr>
              <a:t>√</a:t>
            </a:r>
            <a:r>
              <a:rPr lang="en-US" sz="3600" b="1" dirty="0" err="1" smtClean="0">
                <a:latin typeface="Times New Roman"/>
                <a:cs typeface="Times New Roman"/>
              </a:rPr>
              <a:t>s</a:t>
            </a:r>
            <a:r>
              <a:rPr lang="en-US" sz="3600" b="1" baseline="-25000" dirty="0" err="1" smtClean="0">
                <a:latin typeface="Times New Roman"/>
                <a:cs typeface="Times New Roman"/>
              </a:rPr>
              <a:t>NN</a:t>
            </a:r>
            <a:r>
              <a:rPr lang="en-US" sz="3600" b="1" dirty="0" smtClean="0">
                <a:latin typeface="Times New Roman"/>
                <a:cs typeface="Times New Roman"/>
              </a:rPr>
              <a:t> = 200 </a:t>
            </a:r>
            <a:r>
              <a:rPr lang="en-US" sz="3600" b="1" dirty="0" err="1" smtClean="0">
                <a:latin typeface="Times New Roman"/>
                <a:cs typeface="Times New Roman"/>
              </a:rPr>
              <a:t>GeV</a:t>
            </a:r>
            <a:r>
              <a:rPr lang="en-US" sz="3600" b="1" dirty="0" smtClean="0">
                <a:latin typeface="Times New Roman"/>
                <a:cs typeface="Times New Roman"/>
              </a:rPr>
              <a:t/>
            </a:r>
            <a:br>
              <a:rPr lang="en-US" sz="3600" b="1" dirty="0" smtClean="0">
                <a:latin typeface="Times New Roman"/>
                <a:cs typeface="Times New Roman"/>
              </a:rPr>
            </a:br>
            <a:r>
              <a:rPr lang="en-US" sz="3600" b="1" dirty="0" smtClean="0">
                <a:latin typeface="Times New Roman"/>
                <a:cs typeface="Times New Roman"/>
              </a:rPr>
              <a:t>from STAR Experiment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360" y="3797096"/>
            <a:ext cx="8151038" cy="85979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Takahito Todoroki (BNL)</a:t>
            </a:r>
          </a:p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 the STAR Collaboration</a:t>
            </a:r>
          </a:p>
        </p:txBody>
      </p:sp>
      <p:pic>
        <p:nvPicPr>
          <p:cNvPr id="8" name="Picture 7" descr="Rev_Logo_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" y="6015890"/>
            <a:ext cx="2097072" cy="772103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194758" y="5124445"/>
            <a:ext cx="5219162" cy="12133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Quarkonium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 Working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Group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2016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PNNL, Richland, WA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June 6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th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– 10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th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2016</a:t>
            </a:r>
            <a:endParaRPr lang="en-US" sz="2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 descr="STAR-logo-base-r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92" y="0"/>
            <a:ext cx="1836603" cy="1416590"/>
          </a:xfrm>
          <a:prstGeom prst="rect">
            <a:avLst/>
          </a:prstGeom>
        </p:spPr>
      </p:pic>
      <p:pic>
        <p:nvPicPr>
          <p:cNvPr id="14" name="Picture 13" descr="doe_osthum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59" y="5483057"/>
            <a:ext cx="1304936" cy="1304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15" y="107295"/>
            <a:ext cx="2230755" cy="102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2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3" y="543471"/>
            <a:ext cx="4812944" cy="5454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J</a:t>
            </a:r>
            <a:r>
              <a:rPr lang="en-US" dirty="0">
                <a:latin typeface="Times New Roman"/>
                <a:cs typeface="Times New Roman"/>
              </a:rPr>
              <a:t>/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suppression: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10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8852" y="497662"/>
            <a:ext cx="3747414" cy="6105701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05633" y="5424220"/>
            <a:ext cx="8324986" cy="10722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Confirm the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rising R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AA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with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seen in the di-electron channel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185371"/>
              </p:ext>
            </p:extLst>
          </p:nvPr>
        </p:nvGraphicFramePr>
        <p:xfrm>
          <a:off x="4617633" y="407096"/>
          <a:ext cx="3802978" cy="1050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7" name="Equation" r:id="rId4" imgW="1701800" imgH="469900" progId="Equation.DSMT4">
                  <p:embed/>
                </p:oleObj>
              </mc:Choice>
              <mc:Fallback>
                <p:oleObj name="Equation" r:id="rId4" imgW="17018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7633" y="407096"/>
                        <a:ext cx="3802978" cy="1050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0" y="1455889"/>
            <a:ext cx="2262874" cy="722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Scale uncertainty for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σ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inel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coll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88737" y="2178654"/>
            <a:ext cx="797397" cy="4069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555" y="4720719"/>
            <a:ext cx="2132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i="1" dirty="0" smtClean="0">
                <a:latin typeface="Times New Roman"/>
                <a:cs typeface="Times New Roman"/>
              </a:rPr>
              <a:t>Di-electron:</a:t>
            </a: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STAR PLB 722 (2013) 55</a:t>
            </a: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STAR PRC 90, 024906 (2014)</a:t>
            </a:r>
            <a:endParaRPr lang="hu-HU" sz="1200" b="1" i="1" dirty="0">
              <a:latin typeface="Times New Roman"/>
              <a:cs typeface="Times New Roman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999246" y="2276771"/>
            <a:ext cx="730093" cy="617689"/>
            <a:chOff x="8308207" y="2178654"/>
            <a:chExt cx="730093" cy="617689"/>
          </a:xfrm>
        </p:grpSpPr>
        <p:sp>
          <p:nvSpPr>
            <p:cNvPr id="14" name="Oval 13"/>
            <p:cNvSpPr/>
            <p:nvPr/>
          </p:nvSpPr>
          <p:spPr>
            <a:xfrm>
              <a:off x="8308207" y="2178654"/>
              <a:ext cx="617689" cy="617689"/>
            </a:xfrm>
            <a:prstGeom prst="ellipse">
              <a:avLst/>
            </a:prstGeom>
            <a:solidFill>
              <a:srgbClr val="FF00FF">
                <a:alpha val="30000"/>
              </a:srgbClr>
            </a:solidFill>
            <a:ln w="28575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20611" y="2178654"/>
              <a:ext cx="617689" cy="617689"/>
            </a:xfrm>
            <a:prstGeom prst="ellipse">
              <a:avLst/>
            </a:prstGeom>
            <a:solidFill>
              <a:srgbClr val="FF00FF">
                <a:alpha val="30000"/>
              </a:srgbClr>
            </a:solidFill>
            <a:ln w="28575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81139" y="3952800"/>
            <a:ext cx="974909" cy="617689"/>
            <a:chOff x="7881139" y="3952800"/>
            <a:chExt cx="974909" cy="617689"/>
          </a:xfrm>
        </p:grpSpPr>
        <p:sp>
          <p:nvSpPr>
            <p:cNvPr id="19" name="Oval 18"/>
            <p:cNvSpPr/>
            <p:nvPr/>
          </p:nvSpPr>
          <p:spPr>
            <a:xfrm>
              <a:off x="7881139" y="3952800"/>
              <a:ext cx="617689" cy="617689"/>
            </a:xfrm>
            <a:prstGeom prst="ellipse">
              <a:avLst/>
            </a:prstGeom>
            <a:solidFill>
              <a:srgbClr val="FF00FF">
                <a:alpha val="30000"/>
              </a:srgbClr>
            </a:solidFill>
            <a:ln w="28575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238359" y="3952800"/>
              <a:ext cx="617689" cy="617689"/>
            </a:xfrm>
            <a:prstGeom prst="ellipse">
              <a:avLst/>
            </a:prstGeom>
            <a:solidFill>
              <a:srgbClr val="FF00FF">
                <a:alpha val="30000"/>
              </a:srgbClr>
            </a:solidFill>
            <a:ln w="28575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44706" y="3952800"/>
            <a:ext cx="852501" cy="617689"/>
            <a:chOff x="7881139" y="3952800"/>
            <a:chExt cx="852501" cy="617689"/>
          </a:xfrm>
        </p:grpSpPr>
        <p:sp>
          <p:nvSpPr>
            <p:cNvPr id="29" name="Oval 28"/>
            <p:cNvSpPr/>
            <p:nvPr/>
          </p:nvSpPr>
          <p:spPr>
            <a:xfrm>
              <a:off x="7881139" y="3952800"/>
              <a:ext cx="617689" cy="617689"/>
            </a:xfrm>
            <a:prstGeom prst="ellipse">
              <a:avLst/>
            </a:prstGeom>
            <a:solidFill>
              <a:srgbClr val="FF00FF">
                <a:alpha val="30000"/>
              </a:srgbClr>
            </a:solidFill>
            <a:ln w="28575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115951" y="3952800"/>
              <a:ext cx="617689" cy="617689"/>
            </a:xfrm>
            <a:prstGeom prst="ellipse">
              <a:avLst/>
            </a:prstGeom>
            <a:solidFill>
              <a:srgbClr val="FF00FF">
                <a:alpha val="30000"/>
              </a:srgbClr>
            </a:solidFill>
            <a:ln w="28575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613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34" y="593671"/>
            <a:ext cx="9001566" cy="54542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loser look at the 0-20% central collisions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11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0560" y="727792"/>
            <a:ext cx="3426001" cy="4772831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6294" y="4867720"/>
            <a:ext cx="4495694" cy="1607845"/>
          </a:xfrm>
          <a:ln>
            <a:solidFill>
              <a:srgbClr val="0000FF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Strong suppression at low </a:t>
            </a:r>
            <a:r>
              <a:rPr lang="en-US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p</a:t>
            </a:r>
            <a:r>
              <a:rPr lang="en-US" b="1" baseline="-250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T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issociation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Cold nuclear matter effect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61676" y="4867720"/>
            <a:ext cx="4426504" cy="160784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Less suppression at high </a:t>
            </a:r>
            <a:r>
              <a:rPr lang="en-US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p</a:t>
            </a:r>
            <a:r>
              <a:rPr lang="en-US" b="1" baseline="-250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T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Dissociation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Formation time effect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Feed-down from B-hadrons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10" name="Straight Arrow Connector 9"/>
          <p:cNvCxnSpPr>
            <a:stCxn id="18" idx="0"/>
          </p:cNvCxnSpPr>
          <p:nvPr/>
        </p:nvCxnSpPr>
        <p:spPr>
          <a:xfrm flipV="1">
            <a:off x="2324141" y="3849873"/>
            <a:ext cx="1432671" cy="10178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</p:cNvCxnSpPr>
          <p:nvPr/>
        </p:nvCxnSpPr>
        <p:spPr>
          <a:xfrm flipH="1" flipV="1">
            <a:off x="5513256" y="3505898"/>
            <a:ext cx="1361672" cy="13618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652" y="3526707"/>
            <a:ext cx="2132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i="1" dirty="0" smtClean="0">
                <a:latin typeface="Times New Roman"/>
                <a:cs typeface="Times New Roman"/>
              </a:rPr>
              <a:t>Di-electron:</a:t>
            </a: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STAR PLB 722 (2013) 55</a:t>
            </a: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STAR PRC 90, 024906 (2014)</a:t>
            </a:r>
            <a:endParaRPr lang="hu-HU" sz="1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477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878" y="593671"/>
            <a:ext cx="7645905" cy="5454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Compare with model calculations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12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0560" y="727792"/>
            <a:ext cx="3426000" cy="4772831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08574" y="4867720"/>
            <a:ext cx="8654324" cy="1416437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Both models include 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dissociation of the prompt J</a:t>
            </a:r>
            <a:r>
              <a:rPr lang="en-US" b="1" i="1" dirty="0">
                <a:solidFill>
                  <a:srgbClr val="800000"/>
                </a:solidFill>
                <a:latin typeface="Times New Roman"/>
                <a:cs typeface="Times New Roman"/>
              </a:rPr>
              <a:t>/</a:t>
            </a:r>
            <a:r>
              <a:rPr lang="en-US" b="1" i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ψ</a:t>
            </a:r>
            <a:r>
              <a:rPr lang="en-US" b="1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and contribution of regenerated </a:t>
            </a:r>
            <a:r>
              <a:rPr lang="en-US" b="1" dirty="0">
                <a:solidFill>
                  <a:srgbClr val="800000"/>
                </a:solidFill>
                <a:latin typeface="Times New Roman"/>
                <a:cs typeface="Times New Roman"/>
              </a:rPr>
              <a:t>J</a:t>
            </a:r>
            <a:r>
              <a:rPr lang="en-US" b="1" i="1" dirty="0">
                <a:solidFill>
                  <a:srgbClr val="800000"/>
                </a:solidFill>
                <a:latin typeface="Times New Roman"/>
                <a:cs typeface="Times New Roman"/>
              </a:rPr>
              <a:t>/</a:t>
            </a:r>
            <a:r>
              <a:rPr lang="en-US" b="1" i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 </a:t>
            </a:r>
            <a:r>
              <a:rPr lang="en-US" dirty="0" smtClean="0">
                <a:latin typeface="Times New Roman"/>
                <a:cs typeface="Times New Roman"/>
              </a:rPr>
              <a:t>qualitatively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reproduce the rising trend seen in the data.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56" y="3637323"/>
            <a:ext cx="2576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i="1" dirty="0" smtClean="0">
                <a:latin typeface="Times New Roman"/>
                <a:cs typeface="Times New Roman"/>
              </a:rPr>
              <a:t>STAR PLB 722 (2013) 55</a:t>
            </a:r>
          </a:p>
          <a:p>
            <a:r>
              <a:rPr lang="hu-HU" sz="1200" b="1" i="1" dirty="0">
                <a:latin typeface="Times New Roman"/>
                <a:cs typeface="Times New Roman"/>
              </a:rPr>
              <a:t>STAR PRC 90, 024906 (2014</a:t>
            </a:r>
            <a:r>
              <a:rPr lang="hu-HU" sz="1200" b="1" i="1" dirty="0" smtClean="0">
                <a:latin typeface="Times New Roman"/>
                <a:cs typeface="Times New Roman"/>
              </a:rPr>
              <a:t>)</a:t>
            </a:r>
            <a:endParaRPr lang="hu-HU" sz="1200" b="1" i="1" dirty="0">
              <a:latin typeface="Times New Roman"/>
              <a:cs typeface="Times New Roman"/>
            </a:endParaRP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Y.-p. Liu, et al. PLB 678 (2009) 72</a:t>
            </a: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X. Zhao et al. PRC 82 (2010) 064905</a:t>
            </a:r>
          </a:p>
        </p:txBody>
      </p:sp>
    </p:spTree>
    <p:extLst>
      <p:ext uri="{BB962C8B-B14F-4D97-AF65-F5344CB8AC3E}">
        <p14:creationId xmlns:p14="http://schemas.microsoft.com/office/powerpoint/2010/main" val="146497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0130" y="168294"/>
            <a:ext cx="9822962" cy="97079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/>
                <a:cs typeface="Times New Roman"/>
              </a:rPr>
              <a:t>J/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sz="4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AA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vs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sz="4000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part</a:t>
            </a:r>
            <a:endParaRPr lang="en-US" sz="4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13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0560" y="727792"/>
            <a:ext cx="3425999" cy="477283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08574" y="4901247"/>
            <a:ext cx="8654324" cy="1503723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Significant suppression for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lang="en-US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ψ</a:t>
            </a:r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above 4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GeV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/c in 0-20% and 20-40% centralities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 dissociation</a:t>
            </a:r>
            <a:endParaRPr lang="en-US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Both models qualitatively reproduce the centrality dependence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82504" y="2073561"/>
            <a:ext cx="2262874" cy="722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Total uncertainty of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pp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reference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69229" y="2796326"/>
            <a:ext cx="940248" cy="16277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456" y="3111557"/>
            <a:ext cx="2576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i="1" dirty="0" smtClean="0">
                <a:latin typeface="Times New Roman"/>
                <a:cs typeface="Times New Roman"/>
              </a:rPr>
              <a:t>STAR PLB 722 (2013) 55</a:t>
            </a:r>
            <a:endParaRPr lang="hu-HU" sz="1200" b="1" i="1" dirty="0">
              <a:latin typeface="Times New Roman"/>
              <a:cs typeface="Times New Roman"/>
            </a:endParaRP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Y.-p. Liu, et al. PLB 678 (2009) 72</a:t>
            </a: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X. Zhao et al. PRC 82 (2010) 064905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748782" y="4075672"/>
            <a:ext cx="730093" cy="617689"/>
            <a:chOff x="8308207" y="2178654"/>
            <a:chExt cx="730093" cy="617689"/>
          </a:xfrm>
        </p:grpSpPr>
        <p:sp>
          <p:nvSpPr>
            <p:cNvPr id="12" name="Oval 11"/>
            <p:cNvSpPr/>
            <p:nvPr/>
          </p:nvSpPr>
          <p:spPr>
            <a:xfrm>
              <a:off x="8308207" y="2178654"/>
              <a:ext cx="617689" cy="617689"/>
            </a:xfrm>
            <a:prstGeom prst="ellipse">
              <a:avLst/>
            </a:prstGeom>
            <a:solidFill>
              <a:srgbClr val="FF00FF">
                <a:alpha val="30000"/>
              </a:srgbClr>
            </a:solidFill>
            <a:ln w="28575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420611" y="2178654"/>
              <a:ext cx="617689" cy="617689"/>
            </a:xfrm>
            <a:prstGeom prst="ellipse">
              <a:avLst/>
            </a:prstGeom>
            <a:solidFill>
              <a:srgbClr val="FF00FF">
                <a:alpha val="30000"/>
              </a:srgbClr>
            </a:solidFill>
            <a:ln w="28575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08404" y="4106270"/>
            <a:ext cx="1173822" cy="632988"/>
            <a:chOff x="7819935" y="3952800"/>
            <a:chExt cx="1173822" cy="632988"/>
          </a:xfrm>
        </p:grpSpPr>
        <p:sp>
          <p:nvSpPr>
            <p:cNvPr id="17" name="Oval 16"/>
            <p:cNvSpPr/>
            <p:nvPr/>
          </p:nvSpPr>
          <p:spPr>
            <a:xfrm>
              <a:off x="7819935" y="3952800"/>
              <a:ext cx="617689" cy="617689"/>
            </a:xfrm>
            <a:prstGeom prst="ellipse">
              <a:avLst/>
            </a:prstGeom>
            <a:solidFill>
              <a:srgbClr val="FF00FF">
                <a:alpha val="30000"/>
              </a:srgbClr>
            </a:solidFill>
            <a:ln w="28575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376068" y="3968099"/>
              <a:ext cx="617689" cy="617689"/>
            </a:xfrm>
            <a:prstGeom prst="ellipse">
              <a:avLst/>
            </a:prstGeom>
            <a:solidFill>
              <a:srgbClr val="FF00FF">
                <a:alpha val="30000"/>
              </a:srgbClr>
            </a:solidFill>
            <a:ln w="28575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691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24" y="211184"/>
            <a:ext cx="7645905" cy="5454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Collective Flow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14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08574" y="1053618"/>
            <a:ext cx="8654324" cy="1425691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>
                <a:latin typeface="Times New Roman"/>
                <a:cs typeface="Times New Roman"/>
              </a:rPr>
              <a:t>Anisotropies in momentum space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originate from initial-geometry </a:t>
            </a:r>
            <a:r>
              <a:rPr lang="en-US" sz="26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via hydrodynamic expansion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12" y="4072888"/>
            <a:ext cx="3832860" cy="69342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60974" y="5202485"/>
            <a:ext cx="8654324" cy="12844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Elliptic flow (v</a:t>
            </a:r>
            <a:r>
              <a:rPr lang="en-US" sz="26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: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Low </a:t>
            </a:r>
            <a:r>
              <a:rPr lang="en-US" sz="2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sz="2200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: sensitive to medium viscosity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High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sz="2200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 : sensitive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 energy loss</a:t>
            </a:r>
            <a:endParaRPr lang="en-US" sz="2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90000"/>
              </a:lnSpc>
            </a:pPr>
            <a:endParaRPr lang="en-US" sz="2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8489" y="4818392"/>
            <a:ext cx="2830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>
                <a:latin typeface="Times New Roman"/>
                <a:cs typeface="Times New Roman"/>
              </a:rPr>
              <a:t>Voloshin</a:t>
            </a:r>
            <a:r>
              <a:rPr lang="en-US" sz="1200" b="1" i="1" dirty="0">
                <a:latin typeface="Times New Roman"/>
                <a:cs typeface="Times New Roman"/>
              </a:rPr>
              <a:t> and Zhang, Z.Phys.C70, 665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601" y="2311020"/>
            <a:ext cx="2969295" cy="23457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29860" y="4628617"/>
            <a:ext cx="1865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latin typeface="Times New Roman"/>
                <a:cs typeface="Times New Roman"/>
              </a:rPr>
              <a:t>STAR, PRL.92.062301</a:t>
            </a:r>
            <a:endParaRPr lang="en-US" sz="1200" b="1" i="1" dirty="0"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69743" y="1927742"/>
            <a:ext cx="20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Charged hadron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22540" y="2120224"/>
            <a:ext cx="5070030" cy="1934111"/>
            <a:chOff x="646035" y="2288513"/>
            <a:chExt cx="5070030" cy="1934111"/>
          </a:xfrm>
        </p:grpSpPr>
        <p:grpSp>
          <p:nvGrpSpPr>
            <p:cNvPr id="30" name="Group 29"/>
            <p:cNvGrpSpPr/>
            <p:nvPr/>
          </p:nvGrpSpPr>
          <p:grpSpPr>
            <a:xfrm>
              <a:off x="646035" y="2288513"/>
              <a:ext cx="2309150" cy="1934111"/>
              <a:chOff x="646035" y="2288513"/>
              <a:chExt cx="2309150" cy="193411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793" y="2623323"/>
                <a:ext cx="2247392" cy="1461008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 rot="18241527">
                <a:off x="-136355" y="3070903"/>
                <a:ext cx="1934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8000"/>
                    </a:solidFill>
                    <a:latin typeface="Times New Roman"/>
                    <a:cs typeface="Times New Roman"/>
                  </a:rPr>
                  <a:t>Reaction Plane</a:t>
                </a:r>
                <a:endParaRPr lang="en-US" b="1" dirty="0">
                  <a:solidFill>
                    <a:srgbClr val="008000"/>
                  </a:solidFill>
                  <a:latin typeface="Times New Roman"/>
                  <a:cs typeface="Times New Roman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0378" y="2638622"/>
              <a:ext cx="2232660" cy="152781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1816437" y="2540506"/>
              <a:ext cx="1212135" cy="495905"/>
            </a:xfrm>
            <a:prstGeom prst="line">
              <a:avLst/>
            </a:prstGeom>
            <a:ln w="28575" cmpd="sng">
              <a:solidFill>
                <a:srgbClr val="FF00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14953" y="3747168"/>
              <a:ext cx="1313619" cy="398360"/>
            </a:xfrm>
            <a:prstGeom prst="line">
              <a:avLst/>
            </a:prstGeom>
            <a:ln w="28575" cmpd="sng">
              <a:solidFill>
                <a:srgbClr val="FF00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184727" y="3099741"/>
              <a:ext cx="531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Symbol" charset="2"/>
                  <a:cs typeface="Symbol" charset="2"/>
                </a:rPr>
                <a:t>Y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28572" y="2540506"/>
              <a:ext cx="2565085" cy="1605022"/>
            </a:xfrm>
            <a:prstGeom prst="rect">
              <a:avLst/>
            </a:prstGeom>
            <a:noFill/>
            <a:ln w="28575" cmpd="sng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333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52" y="196269"/>
            <a:ext cx="8973656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Does 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flow?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261" y="1164412"/>
            <a:ext cx="3271259" cy="552024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6033" y="835996"/>
            <a:ext cx="9107729" cy="14529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Measure elliptic flow v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Primordial 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little or zero v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Regenerated 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inherit v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from the constituent charm quarks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952" y="5414143"/>
            <a:ext cx="3045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i="1" dirty="0" smtClean="0">
                <a:latin typeface="Times New Roman"/>
                <a:cs typeface="Times New Roman"/>
              </a:rPr>
              <a:t>STAR, PRL 111</a:t>
            </a:r>
            <a:r>
              <a:rPr lang="hu-HU" sz="1000" b="1" i="1" dirty="0">
                <a:latin typeface="Times New Roman"/>
                <a:cs typeface="Times New Roman"/>
              </a:rPr>
              <a:t> </a:t>
            </a:r>
            <a:r>
              <a:rPr lang="hu-HU" sz="1000" b="1" i="1" dirty="0" smtClean="0">
                <a:latin typeface="Times New Roman"/>
                <a:cs typeface="Times New Roman"/>
              </a:rPr>
              <a:t>(2013) 052301</a:t>
            </a:r>
          </a:p>
          <a:p>
            <a:r>
              <a:rPr lang="hu-HU" sz="1000" b="1" i="1" dirty="0" smtClean="0">
                <a:latin typeface="Times New Roman"/>
                <a:cs typeface="Times New Roman"/>
              </a:rPr>
              <a:t>L. Yan, P. Zhuang, and N. Xu, PRL 97 (2006) 232301</a:t>
            </a:r>
          </a:p>
          <a:p>
            <a:r>
              <a:rPr lang="hu-HU" sz="1000" b="1" i="1" dirty="0" smtClean="0">
                <a:latin typeface="Times New Roman"/>
                <a:cs typeface="Times New Roman"/>
              </a:rPr>
              <a:t>V. Greco, C.M. Ko, and R. Rapp, PLB 595 (2004) 202</a:t>
            </a:r>
          </a:p>
          <a:p>
            <a:r>
              <a:rPr lang="hu-HU" sz="1000" b="1" i="1" dirty="0" smtClean="0">
                <a:latin typeface="Times New Roman"/>
                <a:cs typeface="Times New Roman"/>
              </a:rPr>
              <a:t>X. Zhao and R. Rapp, arXiv: 0806.1239</a:t>
            </a:r>
          </a:p>
          <a:p>
            <a:r>
              <a:rPr lang="hu-HU" sz="1000" b="1" i="1" dirty="0" smtClean="0">
                <a:latin typeface="Times New Roman"/>
                <a:cs typeface="Times New Roman"/>
              </a:rPr>
              <a:t>Y. Liu, N. Xu and P. Zhuang, NPA </a:t>
            </a:r>
            <a:r>
              <a:rPr lang="hu-HU" sz="1000" b="1" i="1" dirty="0">
                <a:latin typeface="Times New Roman"/>
                <a:cs typeface="Times New Roman"/>
              </a:rPr>
              <a:t>834 (2010) 317</a:t>
            </a:r>
          </a:p>
          <a:p>
            <a:r>
              <a:rPr lang="hu-HU" sz="1000" b="1" i="1" dirty="0" smtClean="0">
                <a:latin typeface="Times New Roman"/>
                <a:cs typeface="Times New Roman"/>
              </a:rPr>
              <a:t>U.W. Heinz and C. Shen, (private communication)</a:t>
            </a:r>
            <a:endParaRPr lang="hu-HU" sz="1000" b="1" i="1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9982" y="4652893"/>
            <a:ext cx="1847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J/</a:t>
            </a:r>
            <a:r>
              <a:rPr lang="en-US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ψ</a:t>
            </a:r>
            <a:r>
              <a:rPr lang="en-US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  <a:sym typeface="Wingdings"/>
              </a:rPr>
              <a:t> e</a:t>
            </a:r>
            <a:r>
              <a:rPr lang="en-US" sz="2400" b="1" i="1" baseline="30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  <a:sym typeface="Wingdings"/>
              </a:rPr>
              <a:t>+ </a:t>
            </a:r>
            <a:r>
              <a:rPr lang="en-US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  <a:sym typeface="Wingdings"/>
              </a:rPr>
              <a:t>+ e</a:t>
            </a:r>
            <a:r>
              <a:rPr lang="en-US" sz="2400" b="1" i="1" baseline="30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  <a:sym typeface="Wingdings"/>
              </a:rPr>
              <a:t>-</a:t>
            </a:r>
            <a:endParaRPr lang="en-US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46034" y="2277479"/>
            <a:ext cx="3821692" cy="44818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For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above 2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GeV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/c, v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is consistent with zero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 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contribution of regenerated 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J/</a:t>
            </a:r>
            <a:r>
              <a:rPr lang="en-US" i="1" dirty="0" err="1">
                <a:solidFill>
                  <a:srgbClr val="FF0000"/>
                </a:solidFill>
                <a:latin typeface="Times New Roman"/>
                <a:cs typeface="Times New Roman"/>
              </a:rPr>
              <a:t>ψ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 is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small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Non</a:t>
            </a:r>
            <a:r>
              <a:rPr lang="en-US" dirty="0">
                <a:latin typeface="Times New Roman"/>
                <a:cs typeface="Times New Roman"/>
              </a:rPr>
              <a:t>-flow effects estimated using J/</a:t>
            </a:r>
            <a:r>
              <a:rPr lang="en-US" i="1" dirty="0" err="1">
                <a:latin typeface="Times New Roman"/>
                <a:cs typeface="Times New Roman"/>
              </a:rPr>
              <a:t>ψ</a:t>
            </a:r>
            <a:r>
              <a:rPr lang="en-US" dirty="0">
                <a:latin typeface="Times New Roman"/>
                <a:cs typeface="Times New Roman"/>
              </a:rPr>
              <a:t>-h correlation in </a:t>
            </a:r>
            <a:r>
              <a:rPr lang="en-US" dirty="0" err="1">
                <a:latin typeface="Times New Roman"/>
                <a:cs typeface="Times New Roman"/>
              </a:rPr>
              <a:t>pp</a:t>
            </a:r>
            <a:r>
              <a:rPr lang="en-US" dirty="0">
                <a:latin typeface="Times New Roman"/>
                <a:cs typeface="Times New Roman"/>
              </a:rPr>
              <a:t> collision can account for possible deviation of v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 from zero </a:t>
            </a:r>
            <a:r>
              <a:rPr lang="en-US" dirty="0" smtClean="0">
                <a:latin typeface="Times New Roman"/>
                <a:cs typeface="Times New Roman"/>
              </a:rPr>
              <a:t>at high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endParaRPr lang="en-US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638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52" y="196269"/>
            <a:ext cx="8973656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Does 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flow?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261" y="1164412"/>
            <a:ext cx="3271258" cy="552024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284830" y="2288907"/>
            <a:ext cx="3821692" cy="288232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Consistent results from di-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muon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channel within large error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bars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7 times more statistics are yet to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come!!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6033" y="835996"/>
            <a:ext cx="9107729" cy="14529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Measure elliptic flow v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Primordial 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little or zero v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Regenerated 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inherit v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from the constituent charm quarks</a:t>
            </a:r>
          </a:p>
        </p:txBody>
      </p:sp>
    </p:spTree>
    <p:extLst>
      <p:ext uri="{BB962C8B-B14F-4D97-AF65-F5344CB8AC3E}">
        <p14:creationId xmlns:p14="http://schemas.microsoft.com/office/powerpoint/2010/main" val="67340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889"/>
            <a:ext cx="8229600" cy="69464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Summary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4042" y="737687"/>
            <a:ext cx="9001566" cy="5276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First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J/</a:t>
            </a:r>
            <a:r>
              <a:rPr lang="en-US" i="1" dirty="0" err="1">
                <a:solidFill>
                  <a:srgbClr val="FF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measurements via di-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muon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channel at mid-rapidity by the STAR experiment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Au+Au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collisions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I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nvariant 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yield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of J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/</a:t>
            </a:r>
            <a:r>
              <a:rPr lang="en-US" i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ψ</a:t>
            </a:r>
            <a:r>
              <a:rPr lang="en-US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is obtained, and R</a:t>
            </a:r>
            <a:r>
              <a:rPr lang="en-US" baseline="-250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AA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 rises with </a:t>
            </a:r>
            <a:r>
              <a:rPr lang="en-US" dirty="0" err="1">
                <a:solidFill>
                  <a:srgbClr val="800000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>
                <a:solidFill>
                  <a:srgbClr val="800000"/>
                </a:solidFill>
                <a:latin typeface="Times New Roman"/>
                <a:cs typeface="Times New Roman"/>
              </a:rPr>
              <a:t>T</a:t>
            </a:r>
            <a:endParaRPr lang="en-US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Significant suppression in central collisions above 4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GeV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/c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 dissociation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easure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pA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(Run15) to quantify CNM, especially at low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Updated J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/</a:t>
            </a:r>
            <a:r>
              <a:rPr lang="en-US" i="1" dirty="0" err="1">
                <a:solidFill>
                  <a:srgbClr val="008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 v</a:t>
            </a:r>
            <a:r>
              <a:rPr lang="en-US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 in di-electron channel combining Run10 and Run11 data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 favors small contribution from regeneration above 2 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GeV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/c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  <a:sym typeface="Wingdings"/>
              </a:rPr>
              <a:t>Results in di-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muon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channel with 7 times more statistics are yet to come and can shrink uncertainties!!</a:t>
            </a:r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761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Backup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2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02" y="273454"/>
            <a:ext cx="8229600" cy="4273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Compare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J/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 v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011"/>
            <a:ext cx="4131314" cy="4607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3DE6-B9EC-2D48-8FBF-97994890A68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1526" y="201741"/>
            <a:ext cx="2754630" cy="4648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952" y="5426562"/>
            <a:ext cx="18473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i="1" dirty="0" smtClean="0">
                <a:latin typeface="Times New Roman"/>
                <a:cs typeface="Times New Roman"/>
              </a:rPr>
              <a:t>STAR, PRL 111</a:t>
            </a:r>
            <a:r>
              <a:rPr lang="hu-HU" sz="1000" b="1" i="1" dirty="0">
                <a:latin typeface="Times New Roman"/>
                <a:cs typeface="Times New Roman"/>
              </a:rPr>
              <a:t> </a:t>
            </a:r>
            <a:r>
              <a:rPr lang="hu-HU" sz="1000" b="1" i="1" dirty="0" smtClean="0">
                <a:latin typeface="Times New Roman"/>
                <a:cs typeface="Times New Roman"/>
              </a:rPr>
              <a:t>(2013) 052301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97742" y="3947072"/>
            <a:ext cx="4965156" cy="25494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By combining published results with Run11 analysis, the statistical error bar is reduced by a factor of </a:t>
            </a:r>
            <a:r>
              <a:rPr lang="en-US" dirty="0">
                <a:latin typeface="Times New Roman"/>
                <a:cs typeface="Times New Roman"/>
              </a:rPr>
              <a:t>√</a:t>
            </a:r>
            <a:r>
              <a:rPr lang="en-US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. </a:t>
            </a:r>
            <a:endParaRPr lang="en-US" dirty="0">
              <a:latin typeface="Times New Roman"/>
              <a:cs typeface="Times New Roman"/>
              <a:sym typeface="Wingdings"/>
            </a:endParaRP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  <a:sym typeface="Wingdings"/>
              </a:rPr>
              <a:t>Additional systematic uncertainty is assigned due to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yield extraction.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5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41" y="229161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Quark-Gluon Plasma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2439" y="943954"/>
            <a:ext cx="5427719" cy="18162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/>
                <a:cs typeface="Times New Roman"/>
              </a:rPr>
              <a:t>QCD predicts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phase transition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from confined hadrons to Quark- Gluon Plasma (QGP) where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partons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are the relevant degrees of freedom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10" name="Picture 9" descr="LQC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58" y="853947"/>
            <a:ext cx="2725058" cy="20240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2319" y="2644779"/>
            <a:ext cx="3411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>
                <a:latin typeface="Times New Roman"/>
                <a:cs typeface="Times New Roman"/>
              </a:rPr>
              <a:t>Contemp.Phys</a:t>
            </a:r>
            <a:r>
              <a:rPr lang="en-US" sz="1200" b="1" i="1" dirty="0">
                <a:latin typeface="Times New Roman"/>
                <a:cs typeface="Times New Roman"/>
              </a:rPr>
              <a:t>. 42 (2001) </a:t>
            </a:r>
            <a:r>
              <a:rPr lang="en-US" sz="1200" b="1" i="1" dirty="0" smtClean="0">
                <a:latin typeface="Times New Roman"/>
                <a:cs typeface="Times New Roman"/>
              </a:rPr>
              <a:t>209,</a:t>
            </a:r>
            <a:r>
              <a:rPr lang="en-US" sz="1200" b="1" i="1" dirty="0">
                <a:latin typeface="Times New Roman"/>
                <a:cs typeface="Times New Roman"/>
              </a:rPr>
              <a:t> courtesy F. </a:t>
            </a:r>
            <a:r>
              <a:rPr lang="en-US" sz="1200" b="1" i="1" dirty="0" err="1">
                <a:latin typeface="Times New Roman"/>
                <a:cs typeface="Times New Roman"/>
              </a:rPr>
              <a:t>Karsch</a:t>
            </a:r>
            <a:endParaRPr lang="en-US" sz="1200" b="1" i="1" dirty="0">
              <a:latin typeface="Times New Roman"/>
              <a:cs typeface="Times New Roman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2439" y="3183046"/>
            <a:ext cx="8229600" cy="672634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/>
                <a:cs typeface="Times New Roman"/>
              </a:rPr>
              <a:t>Form QGP with relativistic heavy ion collisions</a:t>
            </a:r>
            <a:endParaRPr lang="en-US" sz="2600" dirty="0">
              <a:latin typeface="Times New Roman"/>
              <a:cs typeface="Times New Roman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35927" y="3747858"/>
            <a:ext cx="9106007" cy="2593436"/>
            <a:chOff x="135927" y="3942091"/>
            <a:chExt cx="9106007" cy="259343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927" y="4415113"/>
              <a:ext cx="8875090" cy="17257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208523" y="6048719"/>
              <a:ext cx="1845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latin typeface="Times New Roman"/>
                  <a:cs typeface="Times New Roman"/>
                </a:rPr>
                <a:t>http://</a:t>
              </a:r>
              <a:r>
                <a:rPr lang="en-US" sz="1200" b="1" i="1" dirty="0" err="1">
                  <a:latin typeface="Times New Roman"/>
                  <a:cs typeface="Times New Roman"/>
                </a:rPr>
                <a:t>www.phy.duke.edu</a:t>
              </a:r>
              <a:r>
                <a:rPr lang="en-US" sz="1200" b="1" i="1" dirty="0" smtClean="0">
                  <a:latin typeface="Times New Roman"/>
                  <a:cs typeface="Times New Roman"/>
                </a:rPr>
                <a:t>/</a:t>
              </a:r>
            </a:p>
            <a:p>
              <a:r>
                <a:rPr lang="en-US" sz="1200" b="1" i="1" dirty="0" smtClean="0">
                  <a:latin typeface="Times New Roman"/>
                  <a:cs typeface="Times New Roman"/>
                </a:rPr>
                <a:t>research</a:t>
              </a:r>
              <a:r>
                <a:rPr lang="en-US" sz="1200" b="1" i="1" dirty="0">
                  <a:latin typeface="Times New Roman"/>
                  <a:cs typeface="Times New Roman"/>
                </a:rPr>
                <a:t>/</a:t>
              </a:r>
              <a:r>
                <a:rPr lang="en-US" sz="1200" b="1" i="1" dirty="0" err="1">
                  <a:latin typeface="Times New Roman"/>
                  <a:cs typeface="Times New Roman"/>
                </a:rPr>
                <a:t>NPTheory</a:t>
              </a:r>
              <a:r>
                <a:rPr lang="en-US" sz="1200" b="1" i="1" dirty="0">
                  <a:latin typeface="Times New Roman"/>
                  <a:cs typeface="Times New Roman"/>
                </a:rPr>
                <a:t>/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0048" y="4061855"/>
              <a:ext cx="1628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/>
                </a:rPr>
                <a:t>Initial </a:t>
              </a:r>
              <a:r>
                <a:rPr lang="en-US" sz="1600" b="1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/>
                </a:rPr>
                <a:t>Collision</a:t>
              </a:r>
              <a:endParaRPr lang="en-US" sz="1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83647" y="3942091"/>
              <a:ext cx="255494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/>
                </a:rPr>
                <a:t>QGP &amp;</a:t>
              </a:r>
            </a:p>
            <a:p>
              <a:pPr algn="ctr"/>
              <a:r>
                <a:rPr lang="en-US" sz="1600" b="1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/>
                </a:rPr>
                <a:t>Hydrodynamic Expansion</a:t>
              </a:r>
              <a:endParaRPr lang="en-US" sz="1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95076" y="5951062"/>
              <a:ext cx="18428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/>
                </a:rPr>
                <a:t>Pre-Equilibrium</a:t>
              </a:r>
              <a:endParaRPr lang="en-US" sz="1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86993" y="4061855"/>
              <a:ext cx="25549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/>
                </a:rPr>
                <a:t>Freeze-out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78881" y="5950751"/>
              <a:ext cx="255494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/>
                </a:rPr>
                <a:t>Hadronization</a:t>
              </a:r>
              <a:r>
                <a:rPr lang="en-US" sz="1600" b="1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/>
                </a:rPr>
                <a:t> &amp; </a:t>
              </a:r>
            </a:p>
            <a:p>
              <a:pPr algn="ctr"/>
              <a:r>
                <a:rPr lang="en-US" sz="1600" b="1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/>
                </a:rPr>
                <a:t>Hadron Gas Phase</a:t>
              </a:r>
              <a:endParaRPr lang="en-US" sz="1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15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177298" y="1013156"/>
            <a:ext cx="3763451" cy="2940403"/>
            <a:chOff x="5156706" y="3567331"/>
            <a:chExt cx="3763451" cy="294040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568230" y="3155807"/>
              <a:ext cx="2940403" cy="376345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620304" y="3972612"/>
              <a:ext cx="715315" cy="275772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252696"/>
            <a:ext cx="8973656" cy="62478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</a:rPr>
              <a:t>Muon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 Telescope 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Detector (MTD)</a:t>
            </a:r>
            <a:endParaRPr 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20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70344" y="3834031"/>
            <a:ext cx="4762682" cy="218065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Separate </a:t>
            </a:r>
            <a:r>
              <a:rPr lang="en-US" b="1" dirty="0" err="1">
                <a:solidFill>
                  <a:srgbClr val="008000"/>
                </a:solidFill>
                <a:latin typeface="Times New Roman"/>
                <a:cs typeface="Times New Roman"/>
              </a:rPr>
              <a:t>ϒ</a:t>
            </a: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2S+3S) from </a:t>
            </a:r>
            <a:r>
              <a:rPr lang="en-US" b="1" dirty="0" err="1">
                <a:solidFill>
                  <a:srgbClr val="008000"/>
                </a:solidFill>
                <a:latin typeface="Times New Roman"/>
                <a:cs typeface="Times New Roman"/>
              </a:rPr>
              <a:t>ϒ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(1S</a:t>
            </a: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) 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Potential to separate </a:t>
            </a:r>
            <a:r>
              <a:rPr lang="en-US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ϒ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(2S) and </a:t>
            </a:r>
            <a:r>
              <a:rPr lang="en-US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ϒ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(3S) </a:t>
            </a:r>
            <a:r>
              <a:rPr lang="en-US" dirty="0" smtClean="0">
                <a:latin typeface="Times New Roman"/>
                <a:cs typeface="Times New Roman"/>
              </a:rPr>
              <a:t>states as </a:t>
            </a:r>
            <a:r>
              <a:rPr lang="en-US" dirty="0" err="1" smtClean="0">
                <a:latin typeface="Times New Roman"/>
                <a:cs typeface="Times New Roman"/>
              </a:rPr>
              <a:t>muons</a:t>
            </a:r>
            <a:r>
              <a:rPr lang="en-US" dirty="0" smtClean="0">
                <a:latin typeface="Times New Roman"/>
                <a:cs typeface="Times New Roman"/>
              </a:rPr>
              <a:t> suffer less from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bremsstrahlung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1561" y="1207501"/>
            <a:ext cx="4762682" cy="16988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Relatively high efficiency for J</a:t>
            </a:r>
            <a:r>
              <a:rPr lang="en-US" b="1" dirty="0">
                <a:solidFill>
                  <a:srgbClr val="800000"/>
                </a:solidFill>
                <a:latin typeface="Times New Roman"/>
                <a:cs typeface="Times New Roman"/>
              </a:rPr>
              <a:t>/</a:t>
            </a:r>
            <a:r>
              <a:rPr lang="en-US" b="1" i="1" dirty="0" err="1">
                <a:solidFill>
                  <a:srgbClr val="800000"/>
                </a:solidFill>
                <a:latin typeface="Times New Roman"/>
                <a:cs typeface="Times New Roman"/>
              </a:rPr>
              <a:t>ψ</a:t>
            </a:r>
            <a:r>
              <a:rPr lang="en-US" b="1" i="1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at low </a:t>
            </a:r>
            <a:r>
              <a:rPr lang="en-US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p</a:t>
            </a:r>
            <a:r>
              <a:rPr lang="en-US" b="1" baseline="-250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T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 c</a:t>
            </a:r>
            <a:r>
              <a:rPr lang="en-US" dirty="0" smtClean="0">
                <a:latin typeface="Times New Roman"/>
                <a:cs typeface="Times New Roman"/>
              </a:rPr>
              <a:t>over wide kinematic range 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94107" y="3954421"/>
            <a:ext cx="4449893" cy="2344140"/>
            <a:chOff x="4694106" y="1197706"/>
            <a:chExt cx="4449893" cy="2344140"/>
          </a:xfrm>
        </p:grpSpPr>
        <p:pic>
          <p:nvPicPr>
            <p:cNvPr id="7" name="Picture 6" descr="Screen Shot 2015-09-23 at 2.01.04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106" y="1197706"/>
              <a:ext cx="4449893" cy="234414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177298" y="1880934"/>
              <a:ext cx="1269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Simulation</a:t>
              </a:r>
              <a:endParaRPr lang="en-US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72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697"/>
            <a:ext cx="8229600" cy="915449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ϒ</a:t>
            </a:r>
            <a:r>
              <a:rPr lang="en-US" dirty="0" smtClean="0">
                <a:latin typeface="Times New Roman"/>
                <a:cs typeface="Times New Roman"/>
              </a:rPr>
              <a:t> measurement</a:t>
            </a:r>
            <a:endParaRPr lang="en-US" dirty="0">
              <a:latin typeface="Times New Roman"/>
              <a:cs typeface="Times New Roman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474" y="642488"/>
            <a:ext cx="3215610" cy="4115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5857" y="636353"/>
            <a:ext cx="3220993" cy="412258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70113" y="2400180"/>
            <a:ext cx="790021" cy="3800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97209" y="3283518"/>
            <a:ext cx="187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</a:t>
            </a:r>
            <a:r>
              <a:rPr lang="en-US" sz="2400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ϒ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~ 50 ± 22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5978" y="4321370"/>
            <a:ext cx="9001566" cy="2145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Fit signal distribution after background subtraction: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Mean of </a:t>
            </a:r>
            <a:r>
              <a:rPr lang="en-US" dirty="0" err="1" smtClean="0">
                <a:latin typeface="Times New Roman"/>
                <a:cs typeface="Times New Roman"/>
              </a:rPr>
              <a:t>ϒ</a:t>
            </a:r>
            <a:r>
              <a:rPr lang="en-US" dirty="0" smtClean="0">
                <a:latin typeface="Times New Roman"/>
                <a:cs typeface="Times New Roman"/>
              </a:rPr>
              <a:t> is fixed to PDG value, while width is determined from simulation.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Ratio of </a:t>
            </a:r>
            <a:r>
              <a:rPr lang="en-US" dirty="0" err="1" smtClean="0">
                <a:latin typeface="Times New Roman"/>
                <a:cs typeface="Times New Roman"/>
              </a:rPr>
              <a:t>ϒ</a:t>
            </a:r>
            <a:r>
              <a:rPr lang="en-US" dirty="0" smtClean="0">
                <a:latin typeface="Times New Roman"/>
                <a:cs typeface="Times New Roman"/>
              </a:rPr>
              <a:t>(2S)/</a:t>
            </a:r>
            <a:r>
              <a:rPr lang="en-US" dirty="0" err="1" smtClean="0">
                <a:latin typeface="Times New Roman"/>
                <a:cs typeface="Times New Roman"/>
              </a:rPr>
              <a:t>ϒ</a:t>
            </a:r>
            <a:r>
              <a:rPr lang="en-US" dirty="0" smtClean="0">
                <a:latin typeface="Times New Roman"/>
                <a:cs typeface="Times New Roman"/>
              </a:rPr>
              <a:t>(3S) is fixed to </a:t>
            </a:r>
            <a:r>
              <a:rPr lang="en-US" dirty="0" err="1" smtClean="0">
                <a:latin typeface="Times New Roman"/>
                <a:cs typeface="Times New Roman"/>
              </a:rPr>
              <a:t>pp</a:t>
            </a:r>
            <a:r>
              <a:rPr lang="en-US" dirty="0" smtClean="0">
                <a:latin typeface="Times New Roman"/>
                <a:cs typeface="Times New Roman"/>
              </a:rPr>
              <a:t> value, and shape of bb and </a:t>
            </a:r>
            <a:r>
              <a:rPr lang="en-US" dirty="0" err="1" smtClean="0">
                <a:latin typeface="Times New Roman"/>
                <a:cs typeface="Times New Roman"/>
              </a:rPr>
              <a:t>Drell</a:t>
            </a:r>
            <a:r>
              <a:rPr lang="en-US" dirty="0" smtClean="0">
                <a:latin typeface="Times New Roman"/>
                <a:cs typeface="Times New Roman"/>
              </a:rPr>
              <a:t>-Yan background is estimated using PYTHIA</a:t>
            </a:r>
          </a:p>
          <a:p>
            <a:pPr lvl="1">
              <a:lnSpc>
                <a:spcPct val="120000"/>
              </a:lnSpc>
            </a:pPr>
            <a:endParaRPr lang="en-US" baseline="30000" dirty="0" smtClean="0">
              <a:latin typeface="Times New Roman"/>
              <a:cs typeface="Times New Roman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12503" y="2620197"/>
            <a:ext cx="1089466" cy="54003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Excess</a:t>
            </a:r>
            <a:endParaRPr lang="en-US" baseline="30000" dirty="0" smtClean="0">
              <a:latin typeface="Times New Roman"/>
              <a:cs typeface="Times New Roman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130058" y="2870209"/>
            <a:ext cx="582446" cy="19001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85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ϒ</a:t>
            </a:r>
            <a:r>
              <a:rPr lang="en-US" dirty="0" smtClean="0">
                <a:latin typeface="Times New Roman"/>
                <a:cs typeface="Times New Roman"/>
              </a:rPr>
              <a:t>(2S+3S)/</a:t>
            </a:r>
            <a:r>
              <a:rPr lang="en-US" dirty="0" err="1" smtClean="0">
                <a:latin typeface="Times New Roman"/>
                <a:cs typeface="Times New Roman"/>
              </a:rPr>
              <a:t>ϒ</a:t>
            </a:r>
            <a:r>
              <a:rPr lang="en-US" dirty="0" smtClean="0">
                <a:latin typeface="Times New Roman"/>
                <a:cs typeface="Times New Roman"/>
              </a:rPr>
              <a:t>(1S) ratio</a:t>
            </a:r>
            <a:endParaRPr lang="en-US" dirty="0">
              <a:latin typeface="Times New Roman"/>
              <a:cs typeface="Times New Roman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245" y="707738"/>
            <a:ext cx="3611617" cy="5031417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03028" y="5016026"/>
            <a:ext cx="8212198" cy="1445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The statistical error can be further reduced:</a:t>
            </a:r>
            <a:endParaRPr lang="en-US" baseline="30000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A factor of 7 more statistics with full Run14+16 data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Usage of mix-event can reduce statistical error by √2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224140" y="2002117"/>
            <a:ext cx="3491086" cy="1942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Consistent with di-electron channel within large error bars</a:t>
            </a:r>
            <a:endParaRPr lang="en-US" baseline="30000" dirty="0" smtClean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346" y="1069964"/>
            <a:ext cx="171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i="1" dirty="0" smtClean="0"/>
              <a:t>PLB </a:t>
            </a:r>
            <a:r>
              <a:rPr lang="hu-HU" sz="1200" b="1" i="1" dirty="0"/>
              <a:t>735 (2014) </a:t>
            </a:r>
            <a:r>
              <a:rPr lang="hu-HU" sz="1200" b="1" i="1" dirty="0" smtClean="0"/>
              <a:t>127</a:t>
            </a:r>
          </a:p>
          <a:p>
            <a:r>
              <a:rPr lang="en-US" sz="1200" b="1" i="1" dirty="0" smtClean="0"/>
              <a:t>PRL 1029(</a:t>
            </a:r>
            <a:r>
              <a:rPr lang="en-US" sz="1200" b="1" i="1" dirty="0"/>
              <a:t>2012</a:t>
            </a:r>
            <a:r>
              <a:rPr lang="en-US" sz="1200" b="1" i="1" dirty="0" smtClean="0"/>
              <a:t>) 222301</a:t>
            </a:r>
            <a:endParaRPr lang="hu-HU" sz="1200" b="1" i="1" dirty="0"/>
          </a:p>
        </p:txBody>
      </p:sp>
    </p:spTree>
    <p:extLst>
      <p:ext uri="{BB962C8B-B14F-4D97-AF65-F5344CB8AC3E}">
        <p14:creationId xmlns:p14="http://schemas.microsoft.com/office/powerpoint/2010/main" val="169334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276804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Probe QGP with J/</a:t>
            </a:r>
            <a:r>
              <a:rPr lang="en-US" i="1" dirty="0" err="1" smtClean="0">
                <a:latin typeface="Times New Roman"/>
                <a:cs typeface="Times New Roman"/>
              </a:rPr>
              <a:t>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181549"/>
              </p:ext>
            </p:extLst>
          </p:nvPr>
        </p:nvGraphicFramePr>
        <p:xfrm>
          <a:off x="6096000" y="3485512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8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485512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07552"/>
              </p:ext>
            </p:extLst>
          </p:nvPr>
        </p:nvGraphicFramePr>
        <p:xfrm>
          <a:off x="6096000" y="3485512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9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485512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735214"/>
              </p:ext>
            </p:extLst>
          </p:nvPr>
        </p:nvGraphicFramePr>
        <p:xfrm>
          <a:off x="6096000" y="3485512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0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485512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876768"/>
              </p:ext>
            </p:extLst>
          </p:nvPr>
        </p:nvGraphicFramePr>
        <p:xfrm>
          <a:off x="6096000" y="3485512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1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485512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160344" y="3164360"/>
            <a:ext cx="8755551" cy="111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Various production mechanisms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Prompt: direct production; decay of </a:t>
            </a:r>
            <a:r>
              <a:rPr lang="en-US" sz="2400" dirty="0" err="1" smtClean="0">
                <a:latin typeface="Times New Roman"/>
                <a:cs typeface="Times New Roman"/>
              </a:rPr>
              <a:t>ψ</a:t>
            </a:r>
            <a:r>
              <a:rPr lang="en-US" sz="2400" dirty="0" smtClean="0">
                <a:latin typeface="Times New Roman"/>
                <a:cs typeface="Times New Roman"/>
              </a:rPr>
              <a:t>(2S) and </a:t>
            </a:r>
            <a:r>
              <a:rPr lang="en-US" sz="2400" dirty="0" err="1" smtClean="0">
                <a:latin typeface="Times New Roman"/>
                <a:cs typeface="Times New Roman"/>
              </a:rPr>
              <a:t>χ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c</a:t>
            </a:r>
            <a:r>
              <a:rPr lang="en-US" sz="2400" dirty="0" smtClean="0">
                <a:latin typeface="Times New Roman"/>
                <a:cs typeface="Times New Roman"/>
              </a:rPr>
              <a:t> (40%)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Non-prompt: B-meson decay (Up to 20% at high </a:t>
            </a:r>
            <a:r>
              <a:rPr lang="en-US" sz="2400" dirty="0" err="1" smtClean="0">
                <a:latin typeface="Times New Roman"/>
                <a:cs typeface="Times New Roman"/>
              </a:rPr>
              <a:t>p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)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8255" y="4314231"/>
            <a:ext cx="8755551" cy="2068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Different effects in play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Hot nuclear matter effects</a:t>
            </a:r>
          </a:p>
          <a:p>
            <a:pPr lvl="2"/>
            <a:r>
              <a:rPr lang="en-US" b="1" i="1" dirty="0">
                <a:solidFill>
                  <a:srgbClr val="008000"/>
                </a:solidFill>
                <a:latin typeface="Times New Roman"/>
                <a:cs typeface="Times New Roman"/>
              </a:rPr>
              <a:t>Dissociation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Regeneration </a:t>
            </a:r>
            <a:r>
              <a:rPr lang="en-US" dirty="0" smtClean="0">
                <a:latin typeface="Times New Roman"/>
                <a:cs typeface="Times New Roman"/>
              </a:rPr>
              <a:t>from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uncorrelated quarks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Medium-induced energy loss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Cold nuclear matter effects</a:t>
            </a:r>
          </a:p>
        </p:txBody>
      </p:sp>
      <p:pic>
        <p:nvPicPr>
          <p:cNvPr id="9" name="Picture 8" descr="Screen Shot 2015-09-15 at 1.46.17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83" y="4309235"/>
            <a:ext cx="3131136" cy="2172136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70344" y="2776073"/>
            <a:ext cx="2209719" cy="437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HOWEVER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52261" y="4041332"/>
            <a:ext cx="17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Phys. Rev. C 82, 064905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70344" y="901590"/>
            <a:ext cx="8492952" cy="471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Color-screening</a:t>
            </a:r>
            <a:r>
              <a:rPr lang="en-US" sz="2800" dirty="0" smtClean="0">
                <a:latin typeface="Times New Roman"/>
                <a:cs typeface="Times New Roman"/>
              </a:rPr>
              <a:t>: </a:t>
            </a:r>
            <a:r>
              <a:rPr lang="en-US" sz="2800" dirty="0">
                <a:latin typeface="Times New Roman"/>
                <a:cs typeface="Times New Roman"/>
              </a:rPr>
              <a:t>J/</a:t>
            </a:r>
            <a:r>
              <a:rPr lang="en-US" sz="2800" i="1" dirty="0" err="1">
                <a:latin typeface="Times New Roman"/>
                <a:cs typeface="Times New Roman"/>
              </a:rPr>
              <a:t>ψ</a:t>
            </a:r>
            <a:r>
              <a:rPr lang="en-US" sz="2800" dirty="0" smtClean="0">
                <a:latin typeface="Times New Roman"/>
                <a:cs typeface="Times New Roman"/>
              </a:rPr>
              <a:t> dissociate in the medium</a:t>
            </a:r>
          </a:p>
        </p:txBody>
      </p:sp>
      <p:pic>
        <p:nvPicPr>
          <p:cNvPr id="20" name="Picture 19" descr="Screen Shot 2015-09-15 at 12.38.59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6" y="1353381"/>
            <a:ext cx="4970212" cy="1424282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5533531" y="1318959"/>
            <a:ext cx="3327241" cy="980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J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/</a:t>
            </a:r>
            <a:r>
              <a:rPr lang="en-US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ψ</a:t>
            </a:r>
            <a:r>
              <a:rPr lang="en-US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suppression was proposed as a direct proof of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deconfinement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84759" y="2500664"/>
            <a:ext cx="2975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latin typeface="Times New Roman"/>
                <a:cs typeface="Times New Roman"/>
              </a:rPr>
              <a:t>T. Matsui and H. </a:t>
            </a:r>
            <a:r>
              <a:rPr lang="en-US" sz="1200" b="1" i="1" dirty="0" err="1" smtClean="0">
                <a:latin typeface="Times New Roman"/>
                <a:cs typeface="Times New Roman"/>
              </a:rPr>
              <a:t>Satz</a:t>
            </a:r>
            <a:r>
              <a:rPr lang="en-US" sz="1200" b="1" i="1" dirty="0" smtClean="0">
                <a:latin typeface="Times New Roman"/>
                <a:cs typeface="Times New Roman"/>
              </a:rPr>
              <a:t> PLB 178 (1986) 416</a:t>
            </a:r>
            <a:endParaRPr lang="en-US" sz="1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957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156792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olenoid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racker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HIC (STAR)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870" y="1794061"/>
            <a:ext cx="4060728" cy="46623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TPC</a:t>
            </a:r>
            <a:r>
              <a:rPr lang="en-US" sz="2600" dirty="0" smtClean="0">
                <a:latin typeface="Times New Roman"/>
                <a:cs typeface="Times New Roman"/>
              </a:rPr>
              <a:t>: precise momentum and energy loss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TOF</a:t>
            </a:r>
            <a:r>
              <a:rPr lang="en-US" sz="2600" dirty="0" smtClean="0">
                <a:latin typeface="Times New Roman"/>
                <a:cs typeface="Times New Roman"/>
              </a:rPr>
              <a:t>: measure time-of-flight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BEMC</a:t>
            </a:r>
            <a:r>
              <a:rPr lang="en-US" sz="2600" dirty="0" smtClean="0">
                <a:latin typeface="Times New Roman"/>
                <a:cs typeface="Times New Roman"/>
              </a:rPr>
              <a:t>: trigger on and identify electrons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MTD</a:t>
            </a:r>
            <a:r>
              <a:rPr lang="en-US" sz="2600" dirty="0" smtClean="0">
                <a:latin typeface="Times New Roman"/>
                <a:cs typeface="Times New Roman"/>
              </a:rPr>
              <a:t>: trigger on and identify </a:t>
            </a:r>
            <a:r>
              <a:rPr lang="en-US" sz="2600" dirty="0" err="1" smtClean="0">
                <a:latin typeface="Times New Roman"/>
                <a:cs typeface="Times New Roman"/>
              </a:rPr>
              <a:t>muons</a:t>
            </a:r>
            <a:endParaRPr lang="en-US" sz="2600" dirty="0">
              <a:latin typeface="Times New Roman"/>
              <a:cs typeface="Times New Roman"/>
            </a:endParaRP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Fully installed in 2014 </a:t>
            </a:r>
            <a:r>
              <a:rPr lang="en-US" sz="2400" dirty="0" smtClean="0">
                <a:latin typeface="Times New Roman"/>
                <a:cs typeface="Times New Roman"/>
              </a:rPr>
              <a:t>behind magnet </a:t>
            </a:r>
          </a:p>
          <a:p>
            <a:pPr lvl="1"/>
            <a:r>
              <a:rPr lang="en-US" sz="2400" b="1" i="1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recise </a:t>
            </a:r>
            <a:r>
              <a:rPr lang="en-US" sz="2400" b="1" i="1" dirty="0">
                <a:solidFill>
                  <a:srgbClr val="0000FF"/>
                </a:solidFill>
                <a:latin typeface="Times New Roman"/>
                <a:cs typeface="Times New Roman"/>
              </a:rPr>
              <a:t>timing measurement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(σ~100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ps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</a:p>
          <a:p>
            <a:pPr lvl="1"/>
            <a:r>
              <a:rPr lang="en-US" sz="2400" b="1" i="1" dirty="0">
                <a:solidFill>
                  <a:srgbClr val="FF00FF"/>
                </a:solidFill>
                <a:latin typeface="Times New Roman"/>
                <a:cs typeface="Times New Roman"/>
              </a:rPr>
              <a:t>Relatively high efficiency for J/</a:t>
            </a:r>
            <a:r>
              <a:rPr lang="en-US" sz="2400" b="1" i="1" dirty="0" err="1">
                <a:solidFill>
                  <a:srgbClr val="FF00FF"/>
                </a:solidFill>
                <a:latin typeface="Times New Roman"/>
                <a:cs typeface="Times New Roman"/>
              </a:rPr>
              <a:t>ψ</a:t>
            </a:r>
            <a:r>
              <a:rPr lang="en-US" sz="2400" b="1" i="1" dirty="0">
                <a:solidFill>
                  <a:srgbClr val="FF00FF"/>
                </a:solidFill>
                <a:latin typeface="Times New Roman"/>
                <a:cs typeface="Times New Roman"/>
              </a:rPr>
              <a:t> at low </a:t>
            </a:r>
            <a:r>
              <a:rPr lang="en-US" sz="2400" b="1" i="1" dirty="0" err="1">
                <a:solidFill>
                  <a:srgbClr val="FF00FF"/>
                </a:solidFill>
                <a:latin typeface="Times New Roman"/>
                <a:cs typeface="Times New Roman"/>
              </a:rPr>
              <a:t>p</a:t>
            </a:r>
            <a:r>
              <a:rPr lang="en-US" sz="2400" b="1" i="1" baseline="-25000" dirty="0" err="1">
                <a:solidFill>
                  <a:srgbClr val="FF00FF"/>
                </a:solidFill>
                <a:latin typeface="Times New Roman"/>
                <a:cs typeface="Times New Roman"/>
              </a:rPr>
              <a:t>T</a:t>
            </a:r>
            <a:r>
              <a:rPr lang="en-US" sz="2400" b="1" i="1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  <a:sym typeface="Wingdings"/>
              </a:rPr>
              <a:t> c</a:t>
            </a:r>
            <a:r>
              <a:rPr lang="en-US" sz="2400" dirty="0">
                <a:latin typeface="Times New Roman"/>
                <a:cs typeface="Times New Roman"/>
              </a:rPr>
              <a:t>over wide kinematic range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4</a:t>
            </a:fld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70344" y="1022660"/>
            <a:ext cx="6280424" cy="608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/>
                <a:cs typeface="Times New Roman"/>
              </a:rPr>
              <a:t>Mid-rapidity detector: |</a:t>
            </a:r>
            <a:r>
              <a:rPr lang="en-US" sz="2800" dirty="0" err="1" smtClean="0">
                <a:latin typeface="Times New Roman"/>
                <a:cs typeface="Times New Roman"/>
              </a:rPr>
              <a:t>η</a:t>
            </a:r>
            <a:r>
              <a:rPr lang="en-US" sz="2800" dirty="0" smtClean="0">
                <a:latin typeface="Times New Roman"/>
                <a:cs typeface="Times New Roman"/>
              </a:rPr>
              <a:t>| &lt; 1, 0 &lt; </a:t>
            </a:r>
            <a:r>
              <a:rPr lang="en-US" sz="2800" dirty="0" err="1" smtClean="0">
                <a:latin typeface="Times New Roman"/>
                <a:cs typeface="Times New Roman"/>
              </a:rPr>
              <a:t>φ</a:t>
            </a:r>
            <a:r>
              <a:rPr lang="en-US" sz="2800" dirty="0" smtClean="0">
                <a:latin typeface="Times New Roman"/>
                <a:cs typeface="Times New Roman"/>
              </a:rPr>
              <a:t> &lt; 2π</a:t>
            </a:r>
            <a:endParaRPr lang="en-US" sz="280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1228" y="1707481"/>
            <a:ext cx="5157072" cy="3968369"/>
            <a:chOff x="142432" y="1731635"/>
            <a:chExt cx="5157072" cy="3968369"/>
          </a:xfrm>
        </p:grpSpPr>
        <p:pic>
          <p:nvPicPr>
            <p:cNvPr id="7" name="Picture 6" descr="starDiagra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34" y="1731635"/>
              <a:ext cx="5110542" cy="3968369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2122786" y="1938454"/>
              <a:ext cx="3176718" cy="191545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rgbClr val="FF0000"/>
                  </a:solidFill>
                </a:rPr>
                <a:t>M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uon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T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elescope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D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etector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8" idx="2"/>
            </p:cNvCxnSpPr>
            <p:nvPr/>
          </p:nvCxnSpPr>
          <p:spPr>
            <a:xfrm flipH="1">
              <a:off x="2354621" y="2129999"/>
              <a:ext cx="1356524" cy="46769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944231" y="5203131"/>
              <a:ext cx="3984378" cy="284379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arrel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lectro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M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agnetic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C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alorimeter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3081928" y="3799840"/>
              <a:ext cx="79368" cy="1403292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142432" y="4556816"/>
              <a:ext cx="2939496" cy="284379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T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ime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P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rojection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C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hamber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V="1">
              <a:off x="1612180" y="3489612"/>
              <a:ext cx="1110249" cy="1067204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34"/>
            <p:cNvSpPr/>
            <p:nvPr/>
          </p:nvSpPr>
          <p:spPr>
            <a:xfrm>
              <a:off x="170344" y="1950155"/>
              <a:ext cx="1742823" cy="300469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T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ime-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O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f-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F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light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998570" y="2250624"/>
              <a:ext cx="2001750" cy="833819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279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306803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Analysis details</a:t>
            </a:r>
            <a:endParaRPr lang="en-US" dirty="0">
              <a:latin typeface="Times New Roman"/>
              <a:cs typeface="Times New Roman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5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03056" y="3603106"/>
            <a:ext cx="8337180" cy="2757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Muon</a:t>
            </a:r>
            <a:r>
              <a:rPr lang="en-US" sz="28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identification cuts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Energy loss measurement by TPC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Match TPC tracks to MTD</a:t>
            </a:r>
          </a:p>
          <a:p>
            <a:pPr lvl="2"/>
            <a:r>
              <a:rPr lang="en-US" sz="2000" dirty="0" smtClean="0">
                <a:latin typeface="Times New Roman"/>
                <a:cs typeface="Times New Roman"/>
              </a:rPr>
              <a:t>Distance between MTD hits and projected TPC tracks along both z and </a:t>
            </a:r>
            <a:r>
              <a:rPr lang="en-US" sz="2000" dirty="0" err="1" smtClean="0">
                <a:latin typeface="Times New Roman"/>
                <a:cs typeface="Times New Roman"/>
              </a:rPr>
              <a:t>φ</a:t>
            </a:r>
            <a:r>
              <a:rPr lang="en-US" sz="2000" dirty="0" smtClean="0">
                <a:latin typeface="Times New Roman"/>
                <a:cs typeface="Times New Roman"/>
              </a:rPr>
              <a:t> directions</a:t>
            </a:r>
          </a:p>
          <a:p>
            <a:pPr lvl="2"/>
            <a:r>
              <a:rPr lang="en-US" sz="2000" dirty="0" smtClean="0">
                <a:latin typeface="Times New Roman"/>
                <a:cs typeface="Times New Roman"/>
              </a:rPr>
              <a:t>Time difference between MTD measured time and expected travel time of </a:t>
            </a:r>
            <a:r>
              <a:rPr lang="en-US" sz="2000" dirty="0" err="1" smtClean="0">
                <a:latin typeface="Times New Roman"/>
                <a:cs typeface="Times New Roman"/>
              </a:rPr>
              <a:t>muons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3056" y="1233455"/>
            <a:ext cx="8650750" cy="2206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/>
                <a:cs typeface="Times New Roman"/>
              </a:rPr>
              <a:t>Decay channel: J/</a:t>
            </a:r>
            <a:r>
              <a:rPr lang="en-US" i="1" dirty="0" err="1" smtClean="0"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 μ</a:t>
            </a:r>
            <a:r>
              <a:rPr lang="en-US" baseline="30000" dirty="0">
                <a:latin typeface="Times New Roman"/>
                <a:cs typeface="Times New Roman"/>
                <a:sym typeface="Wingdings"/>
              </a:rPr>
              <a:t>+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 + μ</a:t>
            </a:r>
            <a:r>
              <a:rPr lang="en-US" baseline="30000" dirty="0">
                <a:latin typeface="Times New Roman"/>
                <a:cs typeface="Times New Roman"/>
                <a:sym typeface="Wingdings"/>
              </a:rPr>
              <a:t>-</a:t>
            </a:r>
          </a:p>
          <a:p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Dimuon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trigger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: two hits in MTD</a:t>
            </a:r>
          </a:p>
          <a:p>
            <a:r>
              <a:rPr lang="en-US" dirty="0">
                <a:latin typeface="Times New Roman"/>
                <a:cs typeface="Times New Roman"/>
              </a:rPr>
              <a:t>Data set: </a:t>
            </a:r>
            <a:r>
              <a:rPr lang="en-US" dirty="0" err="1">
                <a:latin typeface="Times New Roman"/>
                <a:cs typeface="Times New Roman"/>
              </a:rPr>
              <a:t>Au+Au</a:t>
            </a:r>
            <a:r>
              <a:rPr lang="en-US" dirty="0">
                <a:latin typeface="Times New Roman"/>
                <a:cs typeface="Times New Roman"/>
              </a:rPr>
              <a:t> collisions at 200 </a:t>
            </a:r>
            <a:r>
              <a:rPr lang="en-US" dirty="0" err="1">
                <a:latin typeface="Times New Roman"/>
                <a:cs typeface="Times New Roman"/>
              </a:rPr>
              <a:t>GeV</a:t>
            </a:r>
            <a:r>
              <a:rPr lang="en-US" dirty="0">
                <a:latin typeface="Times New Roman"/>
                <a:cs typeface="Times New Roman"/>
              </a:rPr>
              <a:t> recorded in 2014</a:t>
            </a:r>
          </a:p>
          <a:p>
            <a:pPr lvl="1"/>
            <a:r>
              <a:rPr lang="en-US" dirty="0">
                <a:latin typeface="Times New Roman"/>
                <a:cs typeface="Times New Roman"/>
                <a:sym typeface="Wingdings"/>
              </a:rPr>
              <a:t>I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ntegrated 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luminosity ~ 14.2 nb</a:t>
            </a:r>
            <a:r>
              <a:rPr lang="en-US" baseline="30000" dirty="0">
                <a:latin typeface="Times New Roman"/>
                <a:cs typeface="Times New Roman"/>
                <a:sym typeface="Wingdings"/>
              </a:rPr>
              <a:t>-1</a:t>
            </a:r>
          </a:p>
          <a:p>
            <a:pPr lvl="1"/>
            <a:r>
              <a:rPr lang="en-US" b="1" i="1" dirty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O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nly </a:t>
            </a:r>
            <a:r>
              <a:rPr lang="en-US" b="1" i="1" dirty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30% is used 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for the results presented here</a:t>
            </a:r>
            <a:endParaRPr lang="en-US" b="1" i="1" dirty="0">
              <a:solidFill>
                <a:srgbClr val="0000FF"/>
              </a:solidFill>
              <a:latin typeface="Times New Roman"/>
              <a:cs typeface="Times New Roman"/>
              <a:sym typeface="Wingdings"/>
            </a:endParaRPr>
          </a:p>
          <a:p>
            <a:pPr lvl="1"/>
            <a:r>
              <a:rPr lang="en-US" dirty="0">
                <a:latin typeface="Times New Roman"/>
                <a:cs typeface="Times New Roman"/>
                <a:sym typeface="Wingdings"/>
              </a:rPr>
              <a:t>Equivalent </a:t>
            </a:r>
            <a:r>
              <a:rPr lang="en-US" smtClean="0">
                <a:latin typeface="Times New Roman"/>
                <a:cs typeface="Times New Roman"/>
                <a:sym typeface="Wingdings"/>
              </a:rPr>
              <a:t>amount of data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have been 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taken in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2016 experiment!!</a:t>
            </a:r>
            <a:endParaRPr lang="en-US" dirty="0">
              <a:latin typeface="Times New Roman"/>
              <a:cs typeface="Times New Roman"/>
              <a:sym typeface="Wingdings"/>
            </a:endParaRPr>
          </a:p>
          <a:p>
            <a:pPr lvl="1"/>
            <a:endParaRPr lang="en-US" dirty="0">
              <a:latin typeface="Times New Roman"/>
              <a:cs typeface="Times New Roman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6508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697"/>
            <a:ext cx="8229600" cy="9154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Extract 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yield</a:t>
            </a:r>
            <a:endParaRPr lang="en-US" dirty="0">
              <a:latin typeface="Times New Roman"/>
              <a:cs typeface="Times New Roman"/>
              <a:sym typeface="Wingding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4131588"/>
            <a:ext cx="5956099" cy="263886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rgbClr val="800000"/>
                </a:solidFill>
                <a:latin typeface="Times New Roman"/>
                <a:cs typeface="Times New Roman"/>
              </a:rPr>
              <a:t>Signal extraction</a:t>
            </a:r>
            <a:endParaRPr lang="en-US" b="1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Mixed-event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 </a:t>
            </a:r>
            <a:r>
              <a:rPr lang="en-US" dirty="0" smtClean="0">
                <a:latin typeface="Times New Roman"/>
                <a:cs typeface="Times New Roman"/>
              </a:rPr>
              <a:t>combinatorial background.</a:t>
            </a: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Fit background-subtracted unlike-sign with Gaussian+pol3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Signal = (counting in [2.9,3.3] 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/c</a:t>
            </a:r>
            <a:r>
              <a:rPr lang="en-US" baseline="30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baseline="300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– (residual background)</a:t>
            </a:r>
            <a:endParaRPr lang="en-US" baseline="30000" dirty="0" smtClean="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383" y="657579"/>
            <a:ext cx="3107781" cy="39776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3162" y="755139"/>
            <a:ext cx="3107780" cy="397767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70113" y="2400180"/>
            <a:ext cx="790021" cy="3800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91930" y="4407225"/>
            <a:ext cx="3729106" cy="181588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No bremsstrahlung tail</a:t>
            </a:r>
          </a:p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S/B = 1:23</a:t>
            </a:r>
          </a:p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 ~ 4000</a:t>
            </a:r>
          </a:p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Sig ~ 11.5σ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422" y="1693516"/>
            <a:ext cx="888594" cy="335783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1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697"/>
            <a:ext cx="8229600" cy="9154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yield in 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  <a:sym typeface="Wingdings"/>
              </a:rPr>
              <a:t>T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bins</a:t>
            </a:r>
            <a:endParaRPr lang="en-US" dirty="0">
              <a:latin typeface="Times New Roman"/>
              <a:cs typeface="Times New Roman"/>
              <a:sym typeface="Wingding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5111697"/>
            <a:ext cx="7903029" cy="10151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Good significance in each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sz="2400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bin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Larger 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J/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sz="2400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 larger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S/B, wider 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J/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peak and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fewer signal counts</a:t>
            </a:r>
            <a:endParaRPr lang="en-US" sz="2400" baseline="30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8509" y="-281501"/>
            <a:ext cx="3879902" cy="68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8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Invariant yield of </a:t>
            </a:r>
            <a:r>
              <a:rPr lang="en-US" dirty="0">
                <a:latin typeface="Times New Roman"/>
                <a:cs typeface="Times New Roman"/>
              </a:rPr>
              <a:t>J/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8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1272" y="1050173"/>
            <a:ext cx="3887971" cy="4602253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612" y="5295285"/>
            <a:ext cx="8468696" cy="120123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First mid-rapidity measurement of </a:t>
            </a:r>
            <a:r>
              <a:rPr lang="en-US" dirty="0">
                <a:latin typeface="Times New Roman"/>
                <a:cs typeface="Times New Roman"/>
              </a:rPr>
              <a:t>J/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yield in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Au+Au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collisions via the di-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muon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channel for 1 &lt;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&lt; 10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GeV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/c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4131969"/>
            <a:ext cx="2262874" cy="722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ll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branching ratio to di-lepton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71673" y="3839092"/>
            <a:ext cx="1012693" cy="30781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759906" y="3500731"/>
            <a:ext cx="730093" cy="617689"/>
            <a:chOff x="8308207" y="2178654"/>
            <a:chExt cx="730093" cy="617689"/>
          </a:xfrm>
        </p:grpSpPr>
        <p:sp>
          <p:nvSpPr>
            <p:cNvPr id="12" name="Oval 11"/>
            <p:cNvSpPr/>
            <p:nvPr/>
          </p:nvSpPr>
          <p:spPr>
            <a:xfrm>
              <a:off x="8308207" y="2178654"/>
              <a:ext cx="617689" cy="617689"/>
            </a:xfrm>
            <a:prstGeom prst="ellipse">
              <a:avLst/>
            </a:prstGeom>
            <a:solidFill>
              <a:srgbClr val="FF00FF">
                <a:alpha val="30000"/>
              </a:srgbClr>
            </a:solidFill>
            <a:ln w="28575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420611" y="2178654"/>
              <a:ext cx="617689" cy="617689"/>
            </a:xfrm>
            <a:prstGeom prst="ellipse">
              <a:avLst/>
            </a:prstGeom>
            <a:solidFill>
              <a:srgbClr val="FF00FF">
                <a:alpha val="30000"/>
              </a:srgbClr>
            </a:solidFill>
            <a:ln w="28575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88698" y="4428082"/>
            <a:ext cx="974909" cy="617689"/>
            <a:chOff x="7881139" y="3952800"/>
            <a:chExt cx="974909" cy="617689"/>
          </a:xfrm>
        </p:grpSpPr>
        <p:sp>
          <p:nvSpPr>
            <p:cNvPr id="16" name="Oval 15"/>
            <p:cNvSpPr/>
            <p:nvPr/>
          </p:nvSpPr>
          <p:spPr>
            <a:xfrm>
              <a:off x="7881139" y="3952800"/>
              <a:ext cx="617689" cy="617689"/>
            </a:xfrm>
            <a:prstGeom prst="ellipse">
              <a:avLst/>
            </a:prstGeom>
            <a:solidFill>
              <a:srgbClr val="FF00FF">
                <a:alpha val="30000"/>
              </a:srgbClr>
            </a:solidFill>
            <a:ln w="28575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238359" y="3952800"/>
              <a:ext cx="617689" cy="617689"/>
            </a:xfrm>
            <a:prstGeom prst="ellipse">
              <a:avLst/>
            </a:prstGeom>
            <a:solidFill>
              <a:srgbClr val="FF00FF">
                <a:alpha val="30000"/>
              </a:srgbClr>
            </a:solidFill>
            <a:ln w="28575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96892" y="1621747"/>
            <a:ext cx="26446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Collision Centrality</a:t>
            </a:r>
          </a:p>
          <a:p>
            <a:r>
              <a:rPr lang="en-US" sz="1600" b="1" dirty="0" smtClean="0">
                <a:latin typeface="Times New Roman"/>
                <a:cs typeface="Times New Roman"/>
              </a:rPr>
              <a:t>0%: head-head collisions</a:t>
            </a:r>
          </a:p>
          <a:p>
            <a:r>
              <a:rPr lang="en-US" sz="1600" b="1" dirty="0" smtClean="0">
                <a:latin typeface="Times New Roman"/>
                <a:cs typeface="Times New Roman"/>
              </a:rPr>
              <a:t>100%: peripheral collisions</a:t>
            </a:r>
            <a:endParaRPr lang="en-US" sz="1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133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Invariant yield of </a:t>
            </a:r>
            <a:r>
              <a:rPr lang="en-US" dirty="0">
                <a:latin typeface="Times New Roman"/>
                <a:cs typeface="Times New Roman"/>
              </a:rPr>
              <a:t>J/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Takahito Todoroki, QWG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9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1272" y="1050173"/>
            <a:ext cx="3887970" cy="4602252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40416" y="5339083"/>
            <a:ext cx="8686800" cy="10261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Consistent with the published di-electron results using Run10 data over the entire kinematic range.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52" y="4399440"/>
            <a:ext cx="2132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i="1" dirty="0" smtClean="0">
                <a:latin typeface="Times New Roman"/>
                <a:cs typeface="Times New Roman"/>
              </a:rPr>
              <a:t>Di-electron:</a:t>
            </a: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STAR PLB 722 (2013) 55</a:t>
            </a:r>
          </a:p>
          <a:p>
            <a:r>
              <a:rPr lang="hu-HU" sz="1200" b="1" i="1" dirty="0" smtClean="0">
                <a:latin typeface="Times New Roman"/>
                <a:cs typeface="Times New Roman"/>
              </a:rPr>
              <a:t>STAR PRC 90, 024906 (2014)</a:t>
            </a:r>
            <a:endParaRPr lang="hu-HU" sz="1200" b="1" i="1" dirty="0">
              <a:latin typeface="Times New Roman"/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59906" y="3500731"/>
            <a:ext cx="730093" cy="617689"/>
            <a:chOff x="8308207" y="2178654"/>
            <a:chExt cx="730093" cy="617689"/>
          </a:xfrm>
        </p:grpSpPr>
        <p:sp>
          <p:nvSpPr>
            <p:cNvPr id="11" name="Oval 10"/>
            <p:cNvSpPr/>
            <p:nvPr/>
          </p:nvSpPr>
          <p:spPr>
            <a:xfrm>
              <a:off x="8308207" y="2178654"/>
              <a:ext cx="617689" cy="617689"/>
            </a:xfrm>
            <a:prstGeom prst="ellipse">
              <a:avLst/>
            </a:prstGeom>
            <a:solidFill>
              <a:srgbClr val="FF00FF">
                <a:alpha val="30000"/>
              </a:srgbClr>
            </a:solidFill>
            <a:ln w="28575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420611" y="2178654"/>
              <a:ext cx="617689" cy="617689"/>
            </a:xfrm>
            <a:prstGeom prst="ellipse">
              <a:avLst/>
            </a:prstGeom>
            <a:solidFill>
              <a:srgbClr val="FF00FF">
                <a:alpha val="30000"/>
              </a:srgbClr>
            </a:solidFill>
            <a:ln w="28575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88698" y="4428082"/>
            <a:ext cx="974909" cy="617689"/>
            <a:chOff x="7881139" y="3952800"/>
            <a:chExt cx="974909" cy="617689"/>
          </a:xfrm>
        </p:grpSpPr>
        <p:sp>
          <p:nvSpPr>
            <p:cNvPr id="14" name="Oval 13"/>
            <p:cNvSpPr/>
            <p:nvPr/>
          </p:nvSpPr>
          <p:spPr>
            <a:xfrm>
              <a:off x="7881139" y="3952800"/>
              <a:ext cx="617689" cy="617689"/>
            </a:xfrm>
            <a:prstGeom prst="ellipse">
              <a:avLst/>
            </a:prstGeom>
            <a:solidFill>
              <a:srgbClr val="FF00FF">
                <a:alpha val="30000"/>
              </a:srgbClr>
            </a:solidFill>
            <a:ln w="28575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238359" y="3952800"/>
              <a:ext cx="617689" cy="617689"/>
            </a:xfrm>
            <a:prstGeom prst="ellipse">
              <a:avLst/>
            </a:prstGeom>
            <a:solidFill>
              <a:srgbClr val="FF00FF">
                <a:alpha val="30000"/>
              </a:srgbClr>
            </a:solidFill>
            <a:ln w="28575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96892" y="1621747"/>
            <a:ext cx="26446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Collision Centrality</a:t>
            </a:r>
          </a:p>
          <a:p>
            <a:r>
              <a:rPr lang="en-US" sz="1600" b="1" dirty="0" smtClean="0">
                <a:latin typeface="Times New Roman"/>
                <a:cs typeface="Times New Roman"/>
              </a:rPr>
              <a:t>0%: head-head collisions</a:t>
            </a:r>
          </a:p>
          <a:p>
            <a:r>
              <a:rPr lang="en-US" sz="1600" b="1" dirty="0" smtClean="0">
                <a:latin typeface="Times New Roman"/>
                <a:cs typeface="Times New Roman"/>
              </a:rPr>
              <a:t>80%: peripheral collisions</a:t>
            </a:r>
            <a:endParaRPr lang="en-US" sz="1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646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9514</TotalTime>
  <Words>1780</Words>
  <Application>Microsoft Macintosh PowerPoint</Application>
  <PresentationFormat>On-screen Show (4:3)</PresentationFormat>
  <Paragraphs>241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J/ψ RAA and v2 via the di-muon channel in Au+Au collisions at √sNN = 200 GeV from STAR Experiment</vt:lpstr>
      <vt:lpstr>Quark-Gluon Plasma</vt:lpstr>
      <vt:lpstr>Probe QGP with J/ψ</vt:lpstr>
      <vt:lpstr>The Solenoid Tracker At RHIC (STAR)</vt:lpstr>
      <vt:lpstr>Analysis details</vt:lpstr>
      <vt:lpstr>Extract J/ψ yield</vt:lpstr>
      <vt:lpstr>J/ψ yield in pT bins</vt:lpstr>
      <vt:lpstr>Invariant yield of J/ψ </vt:lpstr>
      <vt:lpstr>Invariant yield of J/ψ </vt:lpstr>
      <vt:lpstr>J/ψ suppression:</vt:lpstr>
      <vt:lpstr>Closer look at the 0-20% central collisions</vt:lpstr>
      <vt:lpstr>Compare with model calculations</vt:lpstr>
      <vt:lpstr>J/ψ RAA vs Npart</vt:lpstr>
      <vt:lpstr>Collective Flow</vt:lpstr>
      <vt:lpstr>Does J/ψ flow?</vt:lpstr>
      <vt:lpstr>Does J/ψ flow?</vt:lpstr>
      <vt:lpstr>Summary</vt:lpstr>
      <vt:lpstr>Backup</vt:lpstr>
      <vt:lpstr>Compare J/ψ v2</vt:lpstr>
      <vt:lpstr>Muon Telescope Detector (MTD)</vt:lpstr>
      <vt:lpstr>ϒ measurement</vt:lpstr>
      <vt:lpstr>ϒ(2S+3S)/ϒ(1S) ratio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MTD status and preview from Run 14</dc:title>
  <dc:creator>admin</dc:creator>
  <cp:lastModifiedBy>Takahito Todoroki</cp:lastModifiedBy>
  <cp:revision>558</cp:revision>
  <dcterms:created xsi:type="dcterms:W3CDTF">2014-10-28T14:43:19Z</dcterms:created>
  <dcterms:modified xsi:type="dcterms:W3CDTF">2016-06-02T02:26:11Z</dcterms:modified>
</cp:coreProperties>
</file>