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8" r:id="rId3"/>
    <p:sldId id="300" r:id="rId4"/>
    <p:sldId id="260" r:id="rId5"/>
    <p:sldId id="284" r:id="rId6"/>
    <p:sldId id="283" r:id="rId7"/>
    <p:sldId id="268" r:id="rId8"/>
    <p:sldId id="308" r:id="rId9"/>
    <p:sldId id="310" r:id="rId10"/>
    <p:sldId id="296" r:id="rId11"/>
    <p:sldId id="311" r:id="rId12"/>
    <p:sldId id="313" r:id="rId13"/>
    <p:sldId id="316" r:id="rId14"/>
    <p:sldId id="326" r:id="rId15"/>
    <p:sldId id="318" r:id="rId16"/>
    <p:sldId id="322" r:id="rId17"/>
    <p:sldId id="323" r:id="rId18"/>
    <p:sldId id="324" r:id="rId19"/>
    <p:sldId id="274" r:id="rId20"/>
    <p:sldId id="275" r:id="rId21"/>
    <p:sldId id="305" r:id="rId22"/>
    <p:sldId id="285" r:id="rId23"/>
    <p:sldId id="286" r:id="rId24"/>
    <p:sldId id="315" r:id="rId25"/>
    <p:sldId id="261" r:id="rId26"/>
    <p:sldId id="282" r:id="rId27"/>
    <p:sldId id="297" r:id="rId28"/>
    <p:sldId id="290" r:id="rId29"/>
    <p:sldId id="287" r:id="rId30"/>
    <p:sldId id="263" r:id="rId31"/>
    <p:sldId id="307" r:id="rId32"/>
    <p:sldId id="325" r:id="rId33"/>
    <p:sldId id="306" r:id="rId34"/>
    <p:sldId id="304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3FC91-6910-F44E-BFD5-1D0C71B54D4D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6134B-5D66-9542-AA45-7DE40BC74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58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8A967-D012-7A4D-827E-748C77A5F268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F7F32-7F10-264A-92AA-8A3E131F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88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Feed-down contribution to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ϒ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(1S)</a:t>
            </a:r>
            <a:r>
              <a:rPr lang="en-US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: smearing ratio among different states</a:t>
            </a:r>
            <a:endParaRPr lang="en-US" sz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F7F32-7F10-264A-92AA-8A3E131F52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Di-</a:t>
            </a:r>
            <a:r>
              <a:rPr lang="en-US" dirty="0" err="1" smtClean="0"/>
              <a:t>muon</a:t>
            </a:r>
            <a:r>
              <a:rPr lang="en-US" dirty="0" smtClean="0"/>
              <a:t> trigger rejection factor is 26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purity</a:t>
            </a:r>
            <a:r>
              <a:rPr lang="en-US" baseline="0" dirty="0" smtClean="0"/>
              <a:t> above 1.5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 is &gt;~85%</a:t>
            </a:r>
          </a:p>
          <a:p>
            <a:r>
              <a:rPr lang="en-US" dirty="0" smtClean="0"/>
              <a:t>#</a:t>
            </a:r>
            <a:r>
              <a:rPr lang="en-US" baseline="0" dirty="0" smtClean="0"/>
              <a:t> of good MTD hits in MB is 1.6, and is 4 in 0-5% most </a:t>
            </a:r>
            <a:r>
              <a:rPr lang="en-US" baseline="0" smtClean="0"/>
              <a:t>central events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D90C-1441-4B4C-8F88-AED551B71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7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Expect to reduce the systematic uncertainties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F7F32-7F10-264A-92AA-8A3E131F52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6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Uncertainty @ LHC : charm cross section (I</a:t>
            </a:r>
            <a:r>
              <a:rPr lang="en-US" baseline="0" dirty="0" smtClean="0"/>
              <a:t> &amp; II</a:t>
            </a:r>
            <a:r>
              <a:rPr lang="en-US" dirty="0" smtClean="0"/>
              <a:t>), shadowing (II)</a:t>
            </a:r>
          </a:p>
          <a:p>
            <a:r>
              <a:rPr lang="en-US" dirty="0" smtClean="0"/>
              <a:t>Model</a:t>
            </a:r>
            <a:r>
              <a:rPr lang="en-US" baseline="0" dirty="0" smtClean="0"/>
              <a:t> I @ RHIC : dissociation + regeneration; Cronin effect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Model II @ RHIC : dissociation + regeneration + formation time effect + B feed-down; Cronin + Shadowing + Nuclear absorption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Model</a:t>
            </a:r>
            <a:r>
              <a:rPr lang="en-US" baseline="0" dirty="0" smtClean="0"/>
              <a:t> I @ LHC : dissociation + regeneration; Cronin effect + Shadowing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Model II @ LHC : dissociation + regeneration + formation time effect + B feed-down; Shadowing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F7F32-7F10-264A-92AA-8A3E131F52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Uncertainty @ LHC : charm cross section (I</a:t>
            </a:r>
            <a:r>
              <a:rPr lang="en-US" baseline="0" dirty="0" smtClean="0"/>
              <a:t> &amp; II</a:t>
            </a:r>
            <a:r>
              <a:rPr lang="en-US" dirty="0" smtClean="0"/>
              <a:t>), shadowing (II)</a:t>
            </a:r>
          </a:p>
          <a:p>
            <a:r>
              <a:rPr lang="en-US" dirty="0" smtClean="0"/>
              <a:t>Model</a:t>
            </a:r>
            <a:r>
              <a:rPr lang="en-US" baseline="0" dirty="0" smtClean="0"/>
              <a:t> I @ RHIC : dissociation + regeneration; Cronin effect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Model II @ RHIC : dissociation + regeneration + formation time effect + B feed-down; Cronin + Shadowing + Nuclear absorption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Model</a:t>
            </a:r>
            <a:r>
              <a:rPr lang="en-US" baseline="0" dirty="0" smtClean="0"/>
              <a:t> I @ LHC : dissociation + regeneration; Cronin effect + Shadowing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Model II @ LHC : dissociation + regeneration + formation time effect + B feed-down; Shadowing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F7F32-7F10-264A-92AA-8A3E131F52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Uncertainty @ LHC : charm cross section (I</a:t>
            </a:r>
            <a:r>
              <a:rPr lang="en-US" baseline="0" dirty="0" smtClean="0"/>
              <a:t> &amp; II</a:t>
            </a:r>
            <a:r>
              <a:rPr lang="en-US" dirty="0" smtClean="0"/>
              <a:t>), shadowing (II)</a:t>
            </a:r>
          </a:p>
          <a:p>
            <a:r>
              <a:rPr lang="en-US" dirty="0" smtClean="0"/>
              <a:t>Model</a:t>
            </a:r>
            <a:r>
              <a:rPr lang="en-US" baseline="0" dirty="0" smtClean="0"/>
              <a:t> I @ RHIC : dissociation + regeneration; Cronin effect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Model II @ RHIC : dissociation + regeneration + formation time effect + B feed-down; Cronin + Shadowing + Nuclear absorption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Model</a:t>
            </a:r>
            <a:r>
              <a:rPr lang="en-US" baseline="0" dirty="0" smtClean="0"/>
              <a:t> I @ LHC : dissociation + regeneration; Cronin effect + Shadowing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Model II @ LHC : dissociation + regeneration + formation time effect + B feed-down; Shadowing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F7F32-7F10-264A-92AA-8A3E131F52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7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3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5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2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3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4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7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8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555"/>
            <a:ext cx="8229600" cy="81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4674"/>
            <a:ext cx="8229600" cy="530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1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fld id="{2BEB0065-7EC6-C044-BBA6-A7BDB2FDE3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533" y="1636894"/>
            <a:ext cx="7931385" cy="1878894"/>
          </a:xfrm>
        </p:spPr>
        <p:txBody>
          <a:bodyPr>
            <a:noAutofit/>
          </a:bodyPr>
          <a:lstStyle/>
          <a:p>
            <a:r>
              <a:rPr lang="en-US" sz="3200" b="1" dirty="0" err="1"/>
              <a:t>Quarkonium</a:t>
            </a:r>
            <a:r>
              <a:rPr lang="en-US" sz="3200" b="1" dirty="0"/>
              <a:t> measurements via the di-</a:t>
            </a:r>
            <a:r>
              <a:rPr lang="en-US" sz="3200" b="1" dirty="0" err="1" smtClean="0"/>
              <a:t>muon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/>
              <a:t>decay channel in </a:t>
            </a:r>
            <a:r>
              <a:rPr lang="en-US" sz="3200" b="1" dirty="0" err="1"/>
              <a:t>p+p</a:t>
            </a:r>
            <a:r>
              <a:rPr lang="en-US" sz="3200" b="1" dirty="0"/>
              <a:t> and </a:t>
            </a:r>
            <a:r>
              <a:rPr lang="en-US" sz="3200" b="1" dirty="0" err="1"/>
              <a:t>Au+Au</a:t>
            </a:r>
            <a:r>
              <a:rPr lang="en-US" sz="3200" b="1" dirty="0"/>
              <a:t> </a:t>
            </a:r>
            <a:r>
              <a:rPr lang="en-US" sz="3200" b="1" dirty="0" smtClean="0"/>
              <a:t>collisions</a:t>
            </a:r>
            <a:br>
              <a:rPr lang="en-US" sz="3200" b="1" dirty="0" smtClean="0"/>
            </a:br>
            <a:r>
              <a:rPr lang="en-US" sz="3200" b="1" dirty="0" smtClean="0"/>
              <a:t>with </a:t>
            </a:r>
            <a:r>
              <a:rPr lang="en-US" sz="3200" b="1" dirty="0"/>
              <a:t>the STAR experiment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1378"/>
            <a:ext cx="6400800" cy="2492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Takahito Todoroki (BNL)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for the STAR Collaboration</a:t>
            </a:r>
          </a:p>
          <a:p>
            <a:endParaRPr lang="en-US" dirty="0" smtClean="0"/>
          </a:p>
          <a:p>
            <a:r>
              <a:rPr lang="en-US" b="1" dirty="0" smtClean="0"/>
              <a:t>Strangeness in Quark Matter 2016</a:t>
            </a:r>
            <a:endParaRPr lang="en-US" b="1" dirty="0"/>
          </a:p>
          <a:p>
            <a:r>
              <a:rPr lang="en-US" b="1" dirty="0" smtClean="0"/>
              <a:t>From June 27</a:t>
            </a:r>
            <a:r>
              <a:rPr lang="en-US" b="1" baseline="30000" dirty="0" smtClean="0"/>
              <a:t>th</a:t>
            </a:r>
            <a:r>
              <a:rPr lang="en-US" b="1" dirty="0" smtClean="0"/>
              <a:t> to July 1</a:t>
            </a:r>
            <a:r>
              <a:rPr lang="en-US" b="1" baseline="30000" dirty="0" smtClean="0"/>
              <a:t>st</a:t>
            </a:r>
            <a:r>
              <a:rPr lang="en-US" b="1" dirty="0" smtClean="0"/>
              <a:t> 2016</a:t>
            </a:r>
            <a:endParaRPr lang="en-US" b="1" dirty="0"/>
          </a:p>
          <a:p>
            <a:r>
              <a:rPr lang="en-US" b="1" dirty="0"/>
              <a:t>UC </a:t>
            </a:r>
            <a:r>
              <a:rPr lang="en-US" b="1" dirty="0" smtClean="0"/>
              <a:t>Berkeley </a:t>
            </a:r>
            <a:endParaRPr lang="en-US" b="1" dirty="0"/>
          </a:p>
        </p:txBody>
      </p:sp>
      <p:pic>
        <p:nvPicPr>
          <p:cNvPr id="4" name="Picture 3" descr="Rev_Logo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" y="6015890"/>
            <a:ext cx="2097072" cy="772103"/>
          </a:xfrm>
          <a:prstGeom prst="rect">
            <a:avLst/>
          </a:prstGeom>
        </p:spPr>
      </p:pic>
      <p:pic>
        <p:nvPicPr>
          <p:cNvPr id="5" name="Picture 4" descr="doe_os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64" y="5553064"/>
            <a:ext cx="1304936" cy="1304936"/>
          </a:xfrm>
          <a:prstGeom prst="rect">
            <a:avLst/>
          </a:prstGeom>
        </p:spPr>
      </p:pic>
      <p:pic>
        <p:nvPicPr>
          <p:cNvPr id="6" name="Picture 5" descr="STAR-logo-base-re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92" y="0"/>
            <a:ext cx="1836603" cy="1416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65" y="78296"/>
            <a:ext cx="2016608" cy="1338294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73" y="1069848"/>
            <a:ext cx="6264783" cy="3845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/>
              <a:t>J/</a:t>
            </a:r>
            <a:r>
              <a:rPr lang="en-US" i="1" dirty="0" err="1">
                <a:solidFill>
                  <a:srgbClr val="000000"/>
                </a:solidFill>
              </a:rPr>
              <a:t>ψ</a:t>
            </a:r>
            <a:r>
              <a:rPr lang="en-US" dirty="0">
                <a:solidFill>
                  <a:srgbClr val="000000"/>
                </a:solidFill>
              </a:rPr>
              <a:t> suppression: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956108"/>
              </p:ext>
            </p:extLst>
          </p:nvPr>
        </p:nvGraphicFramePr>
        <p:xfrm>
          <a:off x="4428544" y="94490"/>
          <a:ext cx="3137159" cy="86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4" imgW="1701800" imgH="469900" progId="Equation.3">
                  <p:embed/>
                </p:oleObj>
              </mc:Choice>
              <mc:Fallback>
                <p:oleObj name="Equation" r:id="rId4" imgW="1701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8544" y="94490"/>
                        <a:ext cx="3137159" cy="86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71401" y="5152571"/>
            <a:ext cx="7838456" cy="1219654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200" b="1" dirty="0" smtClean="0">
                <a:solidFill>
                  <a:srgbClr val="0000FF"/>
                </a:solidFill>
                <a:sym typeface="Wingdings"/>
              </a:rPr>
              <a:t>Consistent with di-electron channel results for the entire </a:t>
            </a:r>
            <a:r>
              <a:rPr lang="en-US" sz="2200" b="1" dirty="0" err="1" smtClean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200" b="1" baseline="-25000" dirty="0" err="1" smtClean="0">
                <a:solidFill>
                  <a:srgbClr val="0000FF"/>
                </a:solidFill>
                <a:sym typeface="Wingdings"/>
              </a:rPr>
              <a:t>T</a:t>
            </a:r>
            <a:r>
              <a:rPr lang="en-US" sz="22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sym typeface="Wingdings"/>
              </a:rPr>
              <a:t>range within uncertainties in all centralities</a:t>
            </a:r>
            <a:endParaRPr lang="en-US" sz="2000" dirty="0">
              <a:sym typeface="Wingding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602" y="4275561"/>
            <a:ext cx="18093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0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32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: RHIC </a:t>
            </a:r>
            <a:r>
              <a:rPr lang="en-US" dirty="0" err="1" smtClean="0"/>
              <a:t>vs</a:t>
            </a:r>
            <a:r>
              <a:rPr lang="en-US" dirty="0" smtClean="0"/>
              <a:t>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7346"/>
            <a:ext cx="8229600" cy="13890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Less suppressed at LHC in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→ </a:t>
            </a:r>
            <a:r>
              <a:rPr lang="en-US" b="1" dirty="0" smtClean="0">
                <a:solidFill>
                  <a:srgbClr val="0000FF"/>
                </a:solidFill>
              </a:rPr>
              <a:t>larger regeneration contribution due </a:t>
            </a:r>
            <a:r>
              <a:rPr lang="en-US" b="1" dirty="0">
                <a:solidFill>
                  <a:srgbClr val="0000FF"/>
                </a:solidFill>
              </a:rPr>
              <a:t>to higher </a:t>
            </a:r>
            <a:r>
              <a:rPr lang="en-US" b="1" dirty="0" smtClean="0">
                <a:solidFill>
                  <a:srgbClr val="0000FF"/>
                </a:solidFill>
              </a:rPr>
              <a:t>charm cross</a:t>
            </a:r>
            <a:r>
              <a:rPr lang="en-US" b="1" dirty="0">
                <a:solidFill>
                  <a:srgbClr val="0000FF"/>
                </a:solidFill>
              </a:rPr>
              <a:t>-</a:t>
            </a:r>
            <a:r>
              <a:rPr lang="en-US" b="1" dirty="0" smtClean="0">
                <a:solidFill>
                  <a:srgbClr val="0000FF"/>
                </a:solidFill>
              </a:rPr>
              <a:t>section</a:t>
            </a:r>
          </a:p>
          <a:p>
            <a:r>
              <a:rPr lang="en-US" dirty="0" smtClean="0"/>
              <a:t>More suppressed at LHC in </a:t>
            </a:r>
            <a:r>
              <a:rPr lang="en-US" dirty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b="1" dirty="0" smtClean="0">
                <a:solidFill>
                  <a:srgbClr val="0000FF"/>
                </a:solidFill>
              </a:rPr>
              <a:t>larger dissociation rate due to higher temperature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9" y="824674"/>
            <a:ext cx="5771242" cy="41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7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11" y="838201"/>
            <a:ext cx="5835275" cy="418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dirty="0"/>
              <a:t>vs.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95" y="4885766"/>
            <a:ext cx="8387976" cy="173317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Central collisions : </a:t>
            </a:r>
            <a:r>
              <a:rPr lang="en-US" sz="2200" b="1" dirty="0" smtClean="0">
                <a:solidFill>
                  <a:srgbClr val="0000FF"/>
                </a:solidFill>
              </a:rPr>
              <a:t>significant suppression is observed for </a:t>
            </a:r>
            <a:r>
              <a:rPr lang="en-US" sz="2200" b="1" dirty="0" err="1" smtClean="0">
                <a:solidFill>
                  <a:srgbClr val="0000FF"/>
                </a:solidFill>
              </a:rPr>
              <a:t>p</a:t>
            </a:r>
            <a:r>
              <a:rPr lang="en-US" sz="2200" b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200" b="1" dirty="0" smtClean="0">
                <a:solidFill>
                  <a:srgbClr val="0000FF"/>
                </a:solidFill>
              </a:rPr>
              <a:t> &gt; 0 </a:t>
            </a:r>
            <a:r>
              <a:rPr lang="en-US" sz="2200" b="1" dirty="0" err="1" smtClean="0">
                <a:solidFill>
                  <a:srgbClr val="0000FF"/>
                </a:solidFill>
              </a:rPr>
              <a:t>GeV</a:t>
            </a:r>
            <a:r>
              <a:rPr lang="en-US" sz="2200" b="1" dirty="0" smtClean="0">
                <a:solidFill>
                  <a:srgbClr val="0000FF"/>
                </a:solidFill>
              </a:rPr>
              <a:t>/c and </a:t>
            </a:r>
            <a:r>
              <a:rPr lang="en-US" sz="2200" b="1" dirty="0" err="1" smtClean="0">
                <a:solidFill>
                  <a:srgbClr val="0000FF"/>
                </a:solidFill>
              </a:rPr>
              <a:t>p</a:t>
            </a:r>
            <a:r>
              <a:rPr lang="en-US" sz="2200" b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200" b="1" dirty="0" smtClean="0">
                <a:solidFill>
                  <a:srgbClr val="0000FF"/>
                </a:solidFill>
              </a:rPr>
              <a:t> &gt; 5 </a:t>
            </a:r>
            <a:r>
              <a:rPr lang="en-US" sz="2200" b="1" dirty="0" err="1" smtClean="0">
                <a:solidFill>
                  <a:srgbClr val="0000FF"/>
                </a:solidFill>
              </a:rPr>
              <a:t>GeV</a:t>
            </a:r>
            <a:r>
              <a:rPr lang="en-US" sz="2200" b="1" dirty="0" smtClean="0">
                <a:solidFill>
                  <a:srgbClr val="0000FF"/>
                </a:solidFill>
              </a:rPr>
              <a:t>/c  </a:t>
            </a:r>
            <a:r>
              <a:rPr lang="en-US" sz="2200" dirty="0" smtClean="0"/>
              <a:t>→ interplay of different effects</a:t>
            </a:r>
          </a:p>
          <a:p>
            <a:r>
              <a:rPr lang="en-US" sz="2200" dirty="0" smtClean="0"/>
              <a:t>Peripheral collisions : R</a:t>
            </a:r>
            <a:r>
              <a:rPr lang="en-US" sz="2200" baseline="-25000" dirty="0" smtClean="0"/>
              <a:t>AA</a:t>
            </a:r>
            <a:r>
              <a:rPr lang="en-US" sz="2200" dirty="0" smtClean="0"/>
              <a:t> </a:t>
            </a:r>
            <a:r>
              <a:rPr lang="en-US" sz="2200" dirty="0"/>
              <a:t>of </a:t>
            </a:r>
            <a:r>
              <a:rPr lang="en-US" sz="2200" dirty="0" smtClean="0"/>
              <a:t>J/</a:t>
            </a:r>
            <a:r>
              <a:rPr lang="en-US" sz="2200" dirty="0" err="1" smtClean="0"/>
              <a:t>ψ</a:t>
            </a:r>
            <a:r>
              <a:rPr lang="en-US" sz="2200" dirty="0" smtClean="0"/>
              <a:t> for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&gt; 0 </a:t>
            </a:r>
            <a:r>
              <a:rPr lang="en-US" sz="2200" dirty="0" err="1" smtClean="0"/>
              <a:t>GeV</a:t>
            </a:r>
            <a:r>
              <a:rPr lang="en-US" sz="2200" dirty="0" smtClean="0"/>
              <a:t>/c is </a:t>
            </a:r>
            <a:r>
              <a:rPr lang="en-US" sz="2200" dirty="0"/>
              <a:t>smaller than that </a:t>
            </a:r>
            <a:r>
              <a:rPr lang="en-US" sz="2200" dirty="0" smtClean="0"/>
              <a:t>for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&gt; 5 </a:t>
            </a:r>
            <a:r>
              <a:rPr lang="en-US" sz="2200" dirty="0" err="1" smtClean="0"/>
              <a:t>GeV</a:t>
            </a:r>
            <a:r>
              <a:rPr lang="en-US" sz="2200" dirty="0" smtClean="0"/>
              <a:t>/c probably </a:t>
            </a:r>
            <a:r>
              <a:rPr lang="en-US" sz="2200" dirty="0"/>
              <a:t>due </a:t>
            </a:r>
            <a:r>
              <a:rPr lang="en-US" sz="2200" dirty="0" smtClean="0"/>
              <a:t>to </a:t>
            </a:r>
            <a:r>
              <a:rPr lang="en-US" sz="2200" dirty="0"/>
              <a:t>cold nuclear matter </a:t>
            </a:r>
            <a:r>
              <a:rPr lang="en-US" sz="2200" dirty="0" smtClean="0"/>
              <a:t>effects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124"/>
            <a:ext cx="4680585" cy="3359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Centrality</a:t>
            </a:r>
            <a:r>
              <a:rPr lang="en-US" sz="4000" dirty="0" smtClean="0"/>
              <a:t> </a:t>
            </a:r>
            <a:r>
              <a:rPr lang="en-US" sz="4000" dirty="0"/>
              <a:t>dependence : RHIC </a:t>
            </a:r>
            <a:r>
              <a:rPr lang="en-US" sz="4000" dirty="0" err="1"/>
              <a:t>vs</a:t>
            </a:r>
            <a:r>
              <a:rPr lang="en-US" sz="4000" dirty="0"/>
              <a:t> LHC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13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70510" y="1032795"/>
            <a:ext cx="267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/>
                <a:cs typeface="Times New Roman"/>
              </a:rPr>
              <a:t>ALICE : PLB 734 (2014) 314</a:t>
            </a:r>
          </a:p>
          <a:p>
            <a:r>
              <a:rPr lang="en-US" sz="1000" b="1" dirty="0" smtClean="0">
                <a:latin typeface="Times New Roman"/>
                <a:cs typeface="Times New Roman"/>
              </a:rPr>
              <a:t>PHENIX : </a:t>
            </a:r>
            <a:r>
              <a:rPr lang="en-US" sz="1000" b="1" dirty="0">
                <a:latin typeface="Times New Roman"/>
                <a:cs typeface="Times New Roman"/>
              </a:rPr>
              <a:t>PRL 98 (2007) </a:t>
            </a:r>
            <a:r>
              <a:rPr lang="en-US" sz="1000" b="1" dirty="0" smtClean="0">
                <a:latin typeface="Times New Roman"/>
                <a:cs typeface="Times New Roman"/>
              </a:rPr>
              <a:t>232301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530" y="986629"/>
            <a:ext cx="1742980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0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4799910"/>
            <a:ext cx="8229600" cy="1556440"/>
          </a:xfrm>
        </p:spPr>
        <p:txBody>
          <a:bodyPr>
            <a:noAutofit/>
          </a:bodyPr>
          <a:lstStyle/>
          <a:p>
            <a:pPr marL="349250" indent="-349250">
              <a:lnSpc>
                <a:spcPct val="90000"/>
              </a:lnSpc>
            </a:pPr>
            <a:r>
              <a:rPr lang="en-US" sz="2200" dirty="0"/>
              <a:t>STAR data are consistent with PHENIX with </a:t>
            </a:r>
            <a:r>
              <a:rPr lang="en-US" sz="2200" dirty="0" smtClean="0"/>
              <a:t>better statistical precision </a:t>
            </a:r>
            <a:r>
              <a:rPr lang="en-US" sz="2200" dirty="0"/>
              <a:t>for </a:t>
            </a:r>
            <a:r>
              <a:rPr lang="en-US" sz="2200" dirty="0" err="1"/>
              <a:t>p</a:t>
            </a:r>
            <a:r>
              <a:rPr lang="en-US" sz="2200" baseline="-25000" dirty="0" err="1"/>
              <a:t>T</a:t>
            </a:r>
            <a:r>
              <a:rPr lang="en-US" sz="2200" dirty="0"/>
              <a:t> </a:t>
            </a:r>
            <a:r>
              <a:rPr lang="en-US" sz="2200" dirty="0" smtClean="0"/>
              <a:t>&gt; 0 </a:t>
            </a:r>
            <a:r>
              <a:rPr lang="en-US" sz="2200" dirty="0" err="1" smtClean="0"/>
              <a:t>GeV</a:t>
            </a:r>
            <a:r>
              <a:rPr lang="en-US" sz="2200" dirty="0" smtClean="0"/>
              <a:t>/c</a:t>
            </a:r>
          </a:p>
        </p:txBody>
      </p:sp>
    </p:spTree>
    <p:extLst>
      <p:ext uri="{BB962C8B-B14F-4D97-AF65-F5344CB8AC3E}">
        <p14:creationId xmlns:p14="http://schemas.microsoft.com/office/powerpoint/2010/main" val="362929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124"/>
            <a:ext cx="4680585" cy="3359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Centrality</a:t>
            </a:r>
            <a:r>
              <a:rPr lang="en-US" sz="4000" dirty="0" smtClean="0"/>
              <a:t> </a:t>
            </a:r>
            <a:r>
              <a:rPr lang="en-US" sz="4000" dirty="0"/>
              <a:t>dependence : RHIC </a:t>
            </a:r>
            <a:r>
              <a:rPr lang="en-US" sz="4000" dirty="0" err="1"/>
              <a:t>vs</a:t>
            </a:r>
            <a:r>
              <a:rPr lang="en-US" sz="4000" dirty="0"/>
              <a:t> LHC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70510" y="1032795"/>
            <a:ext cx="267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/>
                <a:cs typeface="Times New Roman"/>
              </a:rPr>
              <a:t>ALICE : PLB 734 (2014) 314</a:t>
            </a:r>
          </a:p>
          <a:p>
            <a:r>
              <a:rPr lang="en-US" sz="1000" b="1" dirty="0" smtClean="0">
                <a:latin typeface="Times New Roman"/>
                <a:cs typeface="Times New Roman"/>
              </a:rPr>
              <a:t>PHENIX : </a:t>
            </a:r>
            <a:r>
              <a:rPr lang="en-US" sz="1000" b="1" dirty="0">
                <a:latin typeface="Times New Roman"/>
                <a:cs typeface="Times New Roman"/>
              </a:rPr>
              <a:t>PRL 98 (2007) </a:t>
            </a:r>
            <a:r>
              <a:rPr lang="en-US" sz="1000" b="1" dirty="0" smtClean="0">
                <a:latin typeface="Times New Roman"/>
                <a:cs typeface="Times New Roman"/>
              </a:rPr>
              <a:t>232301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530" y="986629"/>
            <a:ext cx="1742980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0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4799910"/>
            <a:ext cx="8229600" cy="1556440"/>
          </a:xfrm>
        </p:spPr>
        <p:txBody>
          <a:bodyPr>
            <a:noAutofit/>
          </a:bodyPr>
          <a:lstStyle/>
          <a:p>
            <a:pPr marL="349250" indent="-349250">
              <a:lnSpc>
                <a:spcPct val="90000"/>
              </a:lnSpc>
            </a:pPr>
            <a:r>
              <a:rPr lang="en-US" sz="2200" dirty="0"/>
              <a:t>STAR data are consistent with PHENIX with </a:t>
            </a:r>
            <a:r>
              <a:rPr lang="en-US" sz="2200" dirty="0" smtClean="0"/>
              <a:t>better statistical precision </a:t>
            </a:r>
            <a:r>
              <a:rPr lang="en-US" sz="2200" dirty="0"/>
              <a:t>for </a:t>
            </a:r>
            <a:r>
              <a:rPr lang="en-US" sz="2200" dirty="0" err="1"/>
              <a:t>p</a:t>
            </a:r>
            <a:r>
              <a:rPr lang="en-US" sz="2200" baseline="-25000" dirty="0" err="1"/>
              <a:t>T</a:t>
            </a:r>
            <a:r>
              <a:rPr lang="en-US" sz="2200" dirty="0"/>
              <a:t> </a:t>
            </a:r>
            <a:r>
              <a:rPr lang="en-US" sz="2200" dirty="0" smtClean="0"/>
              <a:t>&gt; 0 </a:t>
            </a:r>
            <a:r>
              <a:rPr lang="en-US" sz="2200" dirty="0" err="1" smtClean="0"/>
              <a:t>GeV</a:t>
            </a:r>
            <a:r>
              <a:rPr lang="en-US" sz="2200" dirty="0" smtClean="0"/>
              <a:t>/c</a:t>
            </a:r>
          </a:p>
          <a:p>
            <a:pPr marL="349250" indent="-349250">
              <a:lnSpc>
                <a:spcPct val="90000"/>
              </a:lnSpc>
            </a:pP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&gt; 0 </a:t>
            </a:r>
            <a:r>
              <a:rPr lang="en-US" sz="2200" dirty="0" err="1" smtClean="0"/>
              <a:t>GeV</a:t>
            </a:r>
            <a:r>
              <a:rPr lang="en-US" sz="2200" dirty="0" smtClean="0"/>
              <a:t>/c : more suppressed </a:t>
            </a:r>
            <a:r>
              <a:rPr lang="en-US" sz="2200" dirty="0"/>
              <a:t>at RHIC in </a:t>
            </a:r>
            <a:r>
              <a:rPr lang="en-US" sz="2200" dirty="0" smtClean="0"/>
              <a:t>central collisions </a:t>
            </a:r>
          </a:p>
        </p:txBody>
      </p:sp>
    </p:spTree>
    <p:extLst>
      <p:ext uri="{BB962C8B-B14F-4D97-AF65-F5344CB8AC3E}">
        <p14:creationId xmlns:p14="http://schemas.microsoft.com/office/powerpoint/2010/main" val="354222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0124"/>
            <a:ext cx="4680585" cy="3359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Centrality dependence : RHIC </a:t>
            </a:r>
            <a:r>
              <a:rPr lang="en-US" sz="4000" dirty="0" err="1"/>
              <a:t>vs</a:t>
            </a:r>
            <a:r>
              <a:rPr lang="en-US" sz="4000" dirty="0"/>
              <a:t> LHC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15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4799910"/>
            <a:ext cx="8229600" cy="1556440"/>
          </a:xfrm>
        </p:spPr>
        <p:txBody>
          <a:bodyPr>
            <a:noAutofit/>
          </a:bodyPr>
          <a:lstStyle/>
          <a:p>
            <a:pPr marL="349250" indent="-349250">
              <a:lnSpc>
                <a:spcPct val="90000"/>
              </a:lnSpc>
            </a:pPr>
            <a:r>
              <a:rPr lang="en-US" sz="2200" dirty="0"/>
              <a:t>STAR data are consistent with PHENIX with </a:t>
            </a:r>
            <a:r>
              <a:rPr lang="en-US" sz="2200" dirty="0" smtClean="0"/>
              <a:t>better statistical precision </a:t>
            </a:r>
            <a:r>
              <a:rPr lang="en-US" sz="2200" dirty="0"/>
              <a:t>for </a:t>
            </a:r>
            <a:r>
              <a:rPr lang="en-US" sz="2200" dirty="0" err="1"/>
              <a:t>p</a:t>
            </a:r>
            <a:r>
              <a:rPr lang="en-US" sz="2200" baseline="-25000" dirty="0" err="1"/>
              <a:t>T</a:t>
            </a:r>
            <a:r>
              <a:rPr lang="en-US" sz="2200" dirty="0"/>
              <a:t> </a:t>
            </a:r>
            <a:r>
              <a:rPr lang="en-US" sz="2200" dirty="0" smtClean="0"/>
              <a:t>&gt; 0 </a:t>
            </a:r>
            <a:r>
              <a:rPr lang="en-US" sz="2200" dirty="0" err="1" smtClean="0"/>
              <a:t>GeV</a:t>
            </a:r>
            <a:r>
              <a:rPr lang="en-US" sz="2200" dirty="0" smtClean="0"/>
              <a:t>/c</a:t>
            </a:r>
          </a:p>
          <a:p>
            <a:pPr marL="349250" indent="-349250">
              <a:lnSpc>
                <a:spcPct val="90000"/>
              </a:lnSpc>
            </a:pP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&gt; 0 </a:t>
            </a:r>
            <a:r>
              <a:rPr lang="en-US" sz="2200" dirty="0" err="1" smtClean="0"/>
              <a:t>GeV</a:t>
            </a:r>
            <a:r>
              <a:rPr lang="en-US" sz="2200" dirty="0" smtClean="0"/>
              <a:t>/c : more suppressed </a:t>
            </a:r>
            <a:r>
              <a:rPr lang="en-US" sz="2200" dirty="0"/>
              <a:t>at RHIC in </a:t>
            </a:r>
            <a:r>
              <a:rPr lang="en-US" sz="2200" dirty="0" smtClean="0"/>
              <a:t>central collisions </a:t>
            </a:r>
          </a:p>
          <a:p>
            <a:pPr marL="349250" indent="-349250">
              <a:lnSpc>
                <a:spcPct val="90000"/>
              </a:lnSpc>
            </a:pPr>
            <a:r>
              <a:rPr lang="en-US" sz="2200" dirty="0" smtClean="0"/>
              <a:t>High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: less suppressed at RHIC in all centralities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036033" y="1108396"/>
            <a:ext cx="2107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/>
                <a:cs typeface="Times New Roman"/>
              </a:rPr>
              <a:t>CMS</a:t>
            </a:r>
            <a:r>
              <a:rPr lang="en-US" sz="1000" b="1" dirty="0">
                <a:latin typeface="Times New Roman"/>
                <a:cs typeface="Times New Roman"/>
              </a:rPr>
              <a:t>: JHEP 05 (2012) </a:t>
            </a:r>
            <a:r>
              <a:rPr lang="en-US" sz="1000" b="1" dirty="0" smtClean="0">
                <a:latin typeface="Times New Roman"/>
                <a:cs typeface="Times New Roman"/>
              </a:rPr>
              <a:t>063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762" y="1440124"/>
            <a:ext cx="4680585" cy="33597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70510" y="1032795"/>
            <a:ext cx="267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/>
                <a:cs typeface="Times New Roman"/>
              </a:rPr>
              <a:t>ALICE : PLB 734 (2014) 314</a:t>
            </a:r>
          </a:p>
          <a:p>
            <a:r>
              <a:rPr lang="en-US" sz="1000" b="1" dirty="0" smtClean="0">
                <a:latin typeface="Times New Roman"/>
                <a:cs typeface="Times New Roman"/>
              </a:rPr>
              <a:t>PHENIX : </a:t>
            </a:r>
            <a:r>
              <a:rPr lang="en-US" sz="1000" b="1" dirty="0">
                <a:latin typeface="Times New Roman"/>
                <a:cs typeface="Times New Roman"/>
              </a:rPr>
              <a:t>PRL 98 (2007) </a:t>
            </a:r>
            <a:r>
              <a:rPr lang="en-US" sz="1000" b="1" dirty="0" smtClean="0">
                <a:latin typeface="Times New Roman"/>
                <a:cs typeface="Times New Roman"/>
              </a:rPr>
              <a:t>232301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4699" y="986629"/>
            <a:ext cx="1742262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5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530" y="986629"/>
            <a:ext cx="1742980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0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92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44" y="941832"/>
            <a:ext cx="5184648" cy="3721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Transport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1526"/>
            <a:ext cx="8229600" cy="17633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Transport models including </a:t>
            </a:r>
            <a:r>
              <a:rPr lang="en-US" sz="2200" b="1" dirty="0">
                <a:solidFill>
                  <a:srgbClr val="0000FF"/>
                </a:solidFill>
              </a:rPr>
              <a:t>dissociation and regeneration </a:t>
            </a:r>
            <a:r>
              <a:rPr lang="en-US" sz="2200" b="1" dirty="0" smtClean="0">
                <a:solidFill>
                  <a:srgbClr val="0000FF"/>
                </a:solidFill>
              </a:rPr>
              <a:t>effects </a:t>
            </a:r>
            <a:r>
              <a:rPr lang="en-US" sz="2200" dirty="0">
                <a:solidFill>
                  <a:srgbClr val="000000"/>
                </a:solidFill>
              </a:rPr>
              <a:t>qualitatively describe </a:t>
            </a:r>
            <a:r>
              <a:rPr lang="en-US" sz="2200" dirty="0" err="1">
                <a:solidFill>
                  <a:srgbClr val="000000"/>
                </a:solidFill>
              </a:rPr>
              <a:t>p</a:t>
            </a:r>
            <a:r>
              <a:rPr lang="en-US" sz="2200" baseline="-25000" dirty="0" err="1">
                <a:solidFill>
                  <a:srgbClr val="000000"/>
                </a:solidFill>
              </a:rPr>
              <a:t>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dependence shape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Model I : below data at low-</a:t>
            </a:r>
            <a:r>
              <a:rPr lang="en-US" sz="2200" dirty="0" err="1" smtClean="0">
                <a:solidFill>
                  <a:srgbClr val="000000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2200" dirty="0" smtClean="0">
                <a:solidFill>
                  <a:srgbClr val="000000"/>
                </a:solidFill>
              </a:rPr>
              <a:t> for LHC and shows different trend at high </a:t>
            </a:r>
            <a:r>
              <a:rPr lang="en-US" sz="2200" dirty="0" err="1" smtClean="0">
                <a:solidFill>
                  <a:srgbClr val="000000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2200" dirty="0" smtClean="0">
                <a:solidFill>
                  <a:srgbClr val="000000"/>
                </a:solidFill>
              </a:rPr>
              <a:t> for RHIC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623" y="3408582"/>
            <a:ext cx="2107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/>
                <a:cs typeface="Times New Roman"/>
              </a:rPr>
              <a:t>ALICE : PLB 734 (2014) </a:t>
            </a:r>
            <a:r>
              <a:rPr lang="en-US" sz="1000" b="1" dirty="0" smtClean="0">
                <a:latin typeface="Times New Roman"/>
                <a:cs typeface="Times New Roman"/>
              </a:rPr>
              <a:t>314</a:t>
            </a:r>
          </a:p>
          <a:p>
            <a:r>
              <a:rPr lang="en-US" sz="1000" b="1" dirty="0" smtClean="0">
                <a:latin typeface="Times New Roman"/>
                <a:cs typeface="Times New Roman"/>
              </a:rPr>
              <a:t>CMS</a:t>
            </a:r>
            <a:r>
              <a:rPr lang="en-US" sz="1000" b="1" dirty="0">
                <a:latin typeface="Times New Roman"/>
                <a:cs typeface="Times New Roman"/>
              </a:rPr>
              <a:t>: JHEP 05 (2012) </a:t>
            </a:r>
            <a:r>
              <a:rPr lang="en-US" sz="1000" b="1" dirty="0" smtClean="0">
                <a:latin typeface="Times New Roman"/>
                <a:cs typeface="Times New Roman"/>
              </a:rPr>
              <a:t>063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51924" y="62303"/>
            <a:ext cx="25549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Times New Roman"/>
                <a:cs typeface="Times New Roman"/>
              </a:rPr>
              <a:t>Transport model: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 at RHIC: PLB 678 (2009) 72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 at LHC: PRC 89 (2014) 054911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II at RHIC: PRC 82 (2010) 064905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II at LHC: NPA 859 (2011) 114</a:t>
            </a:r>
            <a:endParaRPr lang="en-US" sz="10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6300" y="1295400"/>
            <a:ext cx="191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Model I : Tsinghua Group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Model II  :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TAMU Group 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359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2905"/>
            <a:ext cx="4680585" cy="3359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Transport </a:t>
            </a:r>
            <a:r>
              <a:rPr lang="en-US" dirty="0"/>
              <a:t>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0510" y="1032795"/>
            <a:ext cx="267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/>
                <a:cs typeface="Times New Roman"/>
              </a:rPr>
              <a:t>ALICE : PLB 734 (2014) 314</a:t>
            </a:r>
          </a:p>
          <a:p>
            <a:r>
              <a:rPr lang="en-US" sz="1000" b="1" dirty="0" smtClean="0">
                <a:latin typeface="Times New Roman"/>
                <a:cs typeface="Times New Roman"/>
              </a:rPr>
              <a:t>PHENIX : </a:t>
            </a:r>
            <a:r>
              <a:rPr lang="en-US" sz="1000" b="1" dirty="0">
                <a:latin typeface="Times New Roman"/>
                <a:cs typeface="Times New Roman"/>
              </a:rPr>
              <a:t>PRL 98 (2007) </a:t>
            </a:r>
            <a:r>
              <a:rPr lang="en-US" sz="1000" b="1" dirty="0" smtClean="0">
                <a:latin typeface="Times New Roman"/>
                <a:cs typeface="Times New Roman"/>
              </a:rPr>
              <a:t>232301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530" y="986629"/>
            <a:ext cx="1742980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0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51924" y="62303"/>
            <a:ext cx="25549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Times New Roman"/>
                <a:cs typeface="Times New Roman"/>
              </a:rPr>
              <a:t>Transport model: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 at RHIC: PLB 678 (2009) 72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 at LHC: PRC 89 (2014) 054911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II at RHIC: PRC 82 (2010) 064905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II at LHC: NPA 859 (2011) 114</a:t>
            </a:r>
            <a:endParaRPr lang="en-US" sz="1000" b="1" dirty="0">
              <a:latin typeface="Times New Roman"/>
              <a:cs typeface="Times New Roman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5717" y="4846192"/>
            <a:ext cx="8551333" cy="172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&gt; 0 </a:t>
            </a:r>
            <a:r>
              <a:rPr lang="en-US" sz="2400" dirty="0" err="1" smtClean="0"/>
              <a:t>GeV</a:t>
            </a:r>
            <a:r>
              <a:rPr lang="en-US" sz="2400" dirty="0" smtClean="0"/>
              <a:t>/c : both models can describe centrality dependence at RHIC, but tends to overestimate suppression at LHC</a:t>
            </a:r>
          </a:p>
        </p:txBody>
      </p:sp>
    </p:spTree>
    <p:extLst>
      <p:ext uri="{BB962C8B-B14F-4D97-AF65-F5344CB8AC3E}">
        <p14:creationId xmlns:p14="http://schemas.microsoft.com/office/powerpoint/2010/main" val="303468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281" y="1435609"/>
            <a:ext cx="4680585" cy="3359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2905"/>
            <a:ext cx="4680585" cy="3359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Transport </a:t>
            </a:r>
            <a:r>
              <a:rPr lang="en-US" dirty="0"/>
              <a:t>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36033" y="1108396"/>
            <a:ext cx="2107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/>
                <a:cs typeface="Times New Roman"/>
              </a:rPr>
              <a:t>CMS</a:t>
            </a:r>
            <a:r>
              <a:rPr lang="en-US" sz="1000" b="1" dirty="0">
                <a:latin typeface="Times New Roman"/>
                <a:cs typeface="Times New Roman"/>
              </a:rPr>
              <a:t>: JHEP 05 (2012) </a:t>
            </a:r>
            <a:r>
              <a:rPr lang="en-US" sz="1000" b="1" dirty="0" smtClean="0">
                <a:latin typeface="Times New Roman"/>
                <a:cs typeface="Times New Roman"/>
              </a:rPr>
              <a:t>063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0510" y="1032795"/>
            <a:ext cx="267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/>
                <a:cs typeface="Times New Roman"/>
              </a:rPr>
              <a:t>ALICE : PLB 734 (2014) 314</a:t>
            </a:r>
          </a:p>
          <a:p>
            <a:r>
              <a:rPr lang="en-US" sz="1000" b="1" dirty="0" smtClean="0">
                <a:latin typeface="Times New Roman"/>
                <a:cs typeface="Times New Roman"/>
              </a:rPr>
              <a:t>PHENIX : </a:t>
            </a:r>
            <a:r>
              <a:rPr lang="en-US" sz="1000" b="1" dirty="0">
                <a:latin typeface="Times New Roman"/>
                <a:cs typeface="Times New Roman"/>
              </a:rPr>
              <a:t>PRL 98 (2007) </a:t>
            </a:r>
            <a:r>
              <a:rPr lang="en-US" sz="1000" b="1" dirty="0" smtClean="0">
                <a:latin typeface="Times New Roman"/>
                <a:cs typeface="Times New Roman"/>
              </a:rPr>
              <a:t>232301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530" y="986629"/>
            <a:ext cx="1742980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0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4699" y="986629"/>
            <a:ext cx="1742262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5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5717" y="4846192"/>
            <a:ext cx="8551333" cy="17245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/>
              <a:t>&gt; 0 </a:t>
            </a:r>
            <a:r>
              <a:rPr lang="en-US" sz="2400" dirty="0" err="1"/>
              <a:t>GeV</a:t>
            </a:r>
            <a:r>
              <a:rPr lang="en-US" sz="2400" dirty="0"/>
              <a:t>/</a:t>
            </a:r>
            <a:r>
              <a:rPr lang="en-US" sz="2400" dirty="0" smtClean="0"/>
              <a:t>c : both models can describe centrality dependence at RHIC, but tends to overestimate suppression at LHC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&gt; 5 </a:t>
            </a:r>
            <a:r>
              <a:rPr lang="en-US" sz="2400" dirty="0" err="1" smtClean="0"/>
              <a:t>GeV</a:t>
            </a:r>
            <a:r>
              <a:rPr lang="en-US" sz="2400" dirty="0" smtClean="0"/>
              <a:t>/c : there is tension among models and data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651924" y="62303"/>
            <a:ext cx="25549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Times New Roman"/>
                <a:cs typeface="Times New Roman"/>
              </a:rPr>
              <a:t>Transport model: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 at RHIC: PLB 678 (2009) 72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 at LHC: PRC 89 (2014) 054911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II at RHIC: PRC 82 (2010) 064905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II at LHC: NPA 859 (2011) 114</a:t>
            </a:r>
            <a:endParaRPr lang="en-US" sz="1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689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2" y="196269"/>
            <a:ext cx="8973656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Does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flow?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261" y="1164412"/>
            <a:ext cx="3271259" cy="55202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6033" y="835996"/>
            <a:ext cx="9107729" cy="145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Measure the second-order Fourier coefficient (v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Primordial: little or zero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Regenerated: inherit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from the constituent charm quarks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952" y="5414143"/>
            <a:ext cx="3045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STAR, PRL 111</a:t>
            </a:r>
            <a:r>
              <a:rPr lang="hu-HU" sz="1000" b="1" i="1" dirty="0">
                <a:latin typeface="Times New Roman"/>
                <a:cs typeface="Times New Roman"/>
              </a:rPr>
              <a:t> </a:t>
            </a:r>
            <a:r>
              <a:rPr lang="hu-HU" sz="1000" b="1" i="1" dirty="0" smtClean="0">
                <a:latin typeface="Times New Roman"/>
                <a:cs typeface="Times New Roman"/>
              </a:rPr>
              <a:t>(2013) 052301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L. Yan, P. Zhuang, and N. Xu, PRL 97 (2006) 232301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V. Greco, C.M. Ko, and R. Rapp, PLB 595 (2004) 202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X. Zhao and R. Rapp, arXiv: 0806.1239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Y. Liu, N. Xu and P. Zhuang, NPA </a:t>
            </a:r>
            <a:r>
              <a:rPr lang="hu-HU" sz="1000" b="1" i="1" dirty="0">
                <a:latin typeface="Times New Roman"/>
                <a:cs typeface="Times New Roman"/>
              </a:rPr>
              <a:t>834 (2010) 317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U.W. Heinz and C. Shen, (private communication)</a:t>
            </a:r>
            <a:endParaRPr lang="hu-HU" sz="1000" b="1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9982" y="4652893"/>
            <a:ext cx="184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J/</a:t>
            </a:r>
            <a:r>
              <a:rPr lang="en-US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ψ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 e</a:t>
            </a:r>
            <a:r>
              <a:rPr lang="en-US" sz="2400" b="1" i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+ 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+ e</a:t>
            </a:r>
            <a:r>
              <a:rPr lang="en-US" sz="2400" b="1" i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-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6034" y="2277479"/>
            <a:ext cx="3821692" cy="390051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above 2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/c, v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is consistent with zero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contribution of regenerated 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J/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 is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small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Non</a:t>
            </a:r>
            <a:r>
              <a:rPr lang="en-US" dirty="0">
                <a:latin typeface="Times New Roman"/>
                <a:cs typeface="Times New Roman"/>
              </a:rPr>
              <a:t>-flow effects estimated using J/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-h correlation in </a:t>
            </a:r>
            <a:r>
              <a:rPr lang="en-US" dirty="0" err="1">
                <a:latin typeface="Times New Roman"/>
                <a:cs typeface="Times New Roman"/>
              </a:rPr>
              <a:t>pp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collision can account for possible deviation of 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from zero at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1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941" y="3981568"/>
            <a:ext cx="3438646" cy="265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76804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Probe QGP with </a:t>
            </a:r>
            <a:r>
              <a:rPr lang="en-US" i="1" dirty="0"/>
              <a:t>J/</a:t>
            </a:r>
            <a:r>
              <a:rPr lang="en-US" i="1" dirty="0" err="1" smtClean="0"/>
              <a:t>ψ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90000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456259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995065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497385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160344" y="3164360"/>
            <a:ext cx="8755551" cy="111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Various production mechanisms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Prompt: direct production; decay of </a:t>
            </a:r>
            <a:r>
              <a:rPr lang="en-US" sz="2400" dirty="0" err="1" smtClean="0">
                <a:latin typeface="Times New Roman"/>
                <a:cs typeface="Times New Roman"/>
              </a:rPr>
              <a:t>ψ</a:t>
            </a:r>
            <a:r>
              <a:rPr lang="en-US" sz="2400" dirty="0" smtClean="0">
                <a:latin typeface="Times New Roman"/>
                <a:cs typeface="Times New Roman"/>
              </a:rPr>
              <a:t>(2S) and </a:t>
            </a:r>
            <a:r>
              <a:rPr lang="en-US" sz="2400" dirty="0" err="1" smtClean="0">
                <a:latin typeface="Times New Roman"/>
                <a:cs typeface="Times New Roman"/>
              </a:rPr>
              <a:t>χ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 (40%)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Non-prompt: B-meson decay (up to 20% at high </a:t>
            </a:r>
            <a:r>
              <a:rPr lang="en-US" sz="2400" dirty="0" err="1" smtClean="0">
                <a:latin typeface="Times New Roman"/>
                <a:cs typeface="Times New Roman"/>
              </a:rPr>
              <a:t>p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)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8255" y="4314231"/>
            <a:ext cx="8755551" cy="2068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Different effects in play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Hot nuclear matter effects</a:t>
            </a:r>
          </a:p>
          <a:p>
            <a:pPr lvl="2"/>
            <a:r>
              <a:rPr lang="en-US" b="1" i="1" dirty="0">
                <a:solidFill>
                  <a:srgbClr val="0000FF"/>
                </a:solidFill>
                <a:latin typeface="Times New Roman"/>
                <a:cs typeface="Times New Roman"/>
              </a:rPr>
              <a:t>Dissociation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Regeneration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>
                <a:latin typeface="Times New Roman"/>
                <a:cs typeface="Times New Roman"/>
              </a:rPr>
              <a:t>Medium-induced energy loss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Cold nuclear matter effects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70344" y="2776073"/>
            <a:ext cx="2209719" cy="437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HOWEVER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0175" y="4130978"/>
            <a:ext cx="2130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Times New Roman"/>
                <a:cs typeface="Times New Roman"/>
              </a:rPr>
              <a:t>Phys. Rev. C 82, </a:t>
            </a:r>
            <a:r>
              <a:rPr lang="en-US" sz="1000" b="1" i="1" dirty="0" smtClean="0">
                <a:latin typeface="Times New Roman"/>
                <a:cs typeface="Times New Roman"/>
              </a:rPr>
              <a:t>064905, (Modified)</a:t>
            </a:r>
            <a:endParaRPr lang="en-US" sz="1000" b="1" i="1" dirty="0">
              <a:latin typeface="Times New Roman"/>
              <a:cs typeface="Times New Roman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0344" y="901590"/>
            <a:ext cx="8492952" cy="471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Color-screening </a:t>
            </a:r>
            <a:r>
              <a:rPr lang="en-US" sz="2800" dirty="0" smtClean="0">
                <a:latin typeface="Times New Roman"/>
                <a:cs typeface="Times New Roman"/>
              </a:rPr>
              <a:t>: </a:t>
            </a:r>
            <a:r>
              <a:rPr lang="en-US" sz="2800" i="1" dirty="0">
                <a:latin typeface="Times New Roman"/>
                <a:cs typeface="Times New Roman"/>
              </a:rPr>
              <a:t>J/</a:t>
            </a:r>
            <a:r>
              <a:rPr lang="en-US" sz="2800" i="1" dirty="0" err="1">
                <a:latin typeface="Times New Roman"/>
                <a:cs typeface="Times New Roman"/>
              </a:rPr>
              <a:t>ψ</a:t>
            </a:r>
            <a:r>
              <a:rPr lang="en-US" sz="2800" i="1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dissociates in the medium</a:t>
            </a:r>
          </a:p>
        </p:txBody>
      </p:sp>
      <p:pic>
        <p:nvPicPr>
          <p:cNvPr id="20" name="Picture 19" descr="Screen Shot 2015-09-15 at 12.38.59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6" y="1353381"/>
            <a:ext cx="4970212" cy="1424282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533531" y="1318959"/>
            <a:ext cx="3327241" cy="98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J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/</a:t>
            </a:r>
            <a:r>
              <a:rPr lang="en-US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ψ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suppression was proposed as a direct proof of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deconfinement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4759" y="2500664"/>
            <a:ext cx="2975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Times New Roman"/>
                <a:cs typeface="Times New Roman"/>
              </a:rPr>
              <a:t>T. Matsui and H. </a:t>
            </a:r>
            <a:r>
              <a:rPr lang="en-US" sz="1200" b="1" i="1" dirty="0" err="1" smtClean="0">
                <a:latin typeface="Times New Roman"/>
                <a:cs typeface="Times New Roman"/>
              </a:rPr>
              <a:t>Satz</a:t>
            </a:r>
            <a:r>
              <a:rPr lang="en-US" sz="1200" b="1" i="1" dirty="0" smtClean="0">
                <a:latin typeface="Times New Roman"/>
                <a:cs typeface="Times New Roman"/>
              </a:rPr>
              <a:t> PLB 178 (1986) 416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038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2" y="196269"/>
            <a:ext cx="8973656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Does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flow?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6033" y="835996"/>
            <a:ext cx="9107729" cy="145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 the second-order Fourier coefficient (v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Primordial: little or zero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Regenerated: inherit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from the constituent charm quarks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40814" y="2759246"/>
            <a:ext cx="3821692" cy="19417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Consistent results from di-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muon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channel within large error 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bars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56" y="2279798"/>
            <a:ext cx="5544693" cy="32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0" y="854556"/>
            <a:ext cx="5045400" cy="3256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79" y="1051443"/>
            <a:ext cx="4262727" cy="3059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ϒ</a:t>
            </a:r>
            <a:r>
              <a:rPr lang="en-US" dirty="0"/>
              <a:t>(2S+3S)/</a:t>
            </a:r>
            <a:r>
              <a:rPr lang="en-US" dirty="0" err="1"/>
              <a:t>ϒ</a:t>
            </a:r>
            <a:r>
              <a:rPr lang="en-US" dirty="0"/>
              <a:t>(1S)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62" y="4176762"/>
            <a:ext cx="8229600" cy="2179588"/>
          </a:xfrm>
        </p:spPr>
        <p:txBody>
          <a:bodyPr>
            <a:normAutofit fontScale="92500"/>
          </a:bodyPr>
          <a:lstStyle/>
          <a:p>
            <a:endParaRPr lang="en-US" b="1" dirty="0" smtClean="0">
              <a:solidFill>
                <a:srgbClr val="953735"/>
              </a:solidFill>
            </a:endParaRPr>
          </a:p>
          <a:p>
            <a:r>
              <a:rPr lang="en-US" b="1" dirty="0" smtClean="0">
                <a:solidFill>
                  <a:srgbClr val="953735"/>
                </a:solidFill>
              </a:rPr>
              <a:t>Signs </a:t>
            </a:r>
            <a:r>
              <a:rPr lang="en-US" b="1" dirty="0">
                <a:solidFill>
                  <a:srgbClr val="953735"/>
                </a:solidFill>
              </a:rPr>
              <a:t>of Y(</a:t>
            </a:r>
            <a:r>
              <a:rPr lang="en-US" b="1" dirty="0" smtClean="0">
                <a:solidFill>
                  <a:srgbClr val="953735"/>
                </a:solidFill>
              </a:rPr>
              <a:t>2S+3S</a:t>
            </a:r>
            <a:r>
              <a:rPr lang="en-US" b="1" dirty="0">
                <a:solidFill>
                  <a:srgbClr val="953735"/>
                </a:solidFill>
              </a:rPr>
              <a:t>) </a:t>
            </a:r>
            <a:r>
              <a:rPr lang="en-US" b="1" dirty="0" smtClean="0">
                <a:solidFill>
                  <a:srgbClr val="953735"/>
                </a:solidFill>
              </a:rPr>
              <a:t>from the di-</a:t>
            </a:r>
            <a:r>
              <a:rPr lang="en-US" b="1" dirty="0" err="1" smtClean="0">
                <a:solidFill>
                  <a:srgbClr val="953735"/>
                </a:solidFill>
              </a:rPr>
              <a:t>muon</a:t>
            </a:r>
            <a:r>
              <a:rPr lang="en-US" b="1" dirty="0" smtClean="0">
                <a:solidFill>
                  <a:srgbClr val="953735"/>
                </a:solidFill>
              </a:rPr>
              <a:t> channel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Challenging for di-electron channel due to Bremsstrahlung 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Hint of less melting of </a:t>
            </a:r>
            <a:r>
              <a:rPr lang="en-US" dirty="0" err="1"/>
              <a:t>ϒ</a:t>
            </a:r>
            <a:r>
              <a:rPr lang="en-US" dirty="0"/>
              <a:t>(2S+3S</a:t>
            </a:r>
            <a:r>
              <a:rPr lang="en-US" dirty="0" smtClean="0"/>
              <a:t>) at RHIC than at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00264" y="3995215"/>
            <a:ext cx="20331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World-wide PRC 88(2013) 067901</a:t>
            </a:r>
          </a:p>
          <a:p>
            <a:r>
              <a:rPr lang="en-US" sz="1000" b="1" i="1" dirty="0" smtClean="0">
                <a:latin typeface="Times New Roman"/>
                <a:cs typeface="Times New Roman"/>
              </a:rPr>
              <a:t>CMS : PRL 109(</a:t>
            </a:r>
            <a:r>
              <a:rPr lang="en-US" sz="1000" b="1" i="1" dirty="0">
                <a:latin typeface="Times New Roman"/>
                <a:cs typeface="Times New Roman"/>
              </a:rPr>
              <a:t>2012</a:t>
            </a:r>
            <a:r>
              <a:rPr lang="en-US" sz="1000" b="1" i="1" dirty="0" smtClean="0">
                <a:latin typeface="Times New Roman"/>
                <a:cs typeface="Times New Roman"/>
              </a:rPr>
              <a:t>) 222301</a:t>
            </a:r>
          </a:p>
          <a:p>
            <a:r>
              <a:rPr lang="en-US" sz="1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CMS : </a:t>
            </a:r>
            <a:r>
              <a:rPr lang="hu-HU" sz="1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JHEP </a:t>
            </a:r>
            <a:r>
              <a:rPr lang="hu-HU" sz="1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04 (2014) 103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6675" y="2290395"/>
            <a:ext cx="197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Υ(1S)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~ 157 ± 24</a:t>
            </a:r>
            <a:endParaRPr lang="en-US" b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6038" y="2782541"/>
            <a:ext cx="59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95% Upper Limit</a:t>
            </a:r>
            <a:endParaRPr lang="en-US" sz="12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441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83" y="839615"/>
            <a:ext cx="8688411" cy="530718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First J/</a:t>
            </a:r>
            <a:r>
              <a:rPr lang="en-US" b="1" i="1" dirty="0" err="1">
                <a:solidFill>
                  <a:srgbClr val="FF0000"/>
                </a:solidFill>
              </a:rPr>
              <a:t>ψ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 err="1" smtClean="0">
                <a:solidFill>
                  <a:srgbClr val="FF0000"/>
                </a:solidFill>
              </a:rPr>
              <a:t>ϒ</a:t>
            </a:r>
            <a:r>
              <a:rPr lang="en-US" b="1" dirty="0" smtClean="0">
                <a:solidFill>
                  <a:srgbClr val="FF0000"/>
                </a:solidFill>
              </a:rPr>
              <a:t> measurements </a:t>
            </a:r>
            <a:r>
              <a:rPr lang="en-US" b="1" dirty="0">
                <a:solidFill>
                  <a:srgbClr val="FF0000"/>
                </a:solidFill>
              </a:rPr>
              <a:t>via di-</a:t>
            </a:r>
            <a:r>
              <a:rPr lang="en-US" b="1" dirty="0" err="1">
                <a:solidFill>
                  <a:srgbClr val="FF0000"/>
                </a:solidFill>
              </a:rPr>
              <a:t>muon</a:t>
            </a:r>
            <a:r>
              <a:rPr lang="en-US" b="1" dirty="0">
                <a:solidFill>
                  <a:srgbClr val="FF0000"/>
                </a:solidFill>
              </a:rPr>
              <a:t> channel at mid-rapidity </a:t>
            </a:r>
            <a:r>
              <a:rPr lang="en-US" b="1" dirty="0" smtClean="0">
                <a:solidFill>
                  <a:srgbClr val="FF0000"/>
                </a:solidFill>
              </a:rPr>
              <a:t>at RHIC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dirty="0" err="1">
                <a:solidFill>
                  <a:srgbClr val="0000FF"/>
                </a:solidFill>
              </a:rPr>
              <a:t>+p</a:t>
            </a:r>
            <a:r>
              <a:rPr lang="en-US" b="1" dirty="0">
                <a:solidFill>
                  <a:srgbClr val="0000FF"/>
                </a:solidFill>
              </a:rPr>
              <a:t> collisions at √s = 500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627063" lvl="1" indent="-169863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Inclusive J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 err="1" smtClean="0">
                <a:solidFill>
                  <a:srgbClr val="000000"/>
                </a:solidFill>
              </a:rPr>
              <a:t>ψ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cross section can be described by CGC+NRQCD &amp; NLO NRQCD for 0&lt;</a:t>
            </a:r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&lt;20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/c</a:t>
            </a: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0000FF"/>
                </a:solidFill>
              </a:rPr>
              <a:t>Au+Au</a:t>
            </a:r>
            <a:r>
              <a:rPr lang="en-US" b="1" dirty="0" smtClean="0">
                <a:solidFill>
                  <a:srgbClr val="0000FF"/>
                </a:solidFill>
              </a:rPr>
              <a:t> collisions at </a:t>
            </a:r>
            <a:r>
              <a:rPr lang="en-US" b="1" dirty="0">
                <a:solidFill>
                  <a:srgbClr val="0000FF"/>
                </a:solidFill>
              </a:rPr>
              <a:t>√</a:t>
            </a:r>
            <a:r>
              <a:rPr lang="en-US" b="1" dirty="0" err="1" smtClean="0">
                <a:solidFill>
                  <a:srgbClr val="0000FF"/>
                </a:solidFill>
              </a:rPr>
              <a:t>s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NN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dirty="0" smtClean="0">
                <a:solidFill>
                  <a:srgbClr val="0000FF"/>
                </a:solidFill>
              </a:rPr>
              <a:t>200 </a:t>
            </a:r>
            <a:r>
              <a:rPr lang="en-US" b="1" dirty="0" err="1">
                <a:solidFill>
                  <a:srgbClr val="0000FF"/>
                </a:solidFill>
              </a:rPr>
              <a:t>GeV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( Run 14 full statistics )</a:t>
            </a:r>
          </a:p>
          <a:p>
            <a:pPr marL="627063" lvl="1" indent="-169863">
              <a:lnSpc>
                <a:spcPct val="120000"/>
              </a:lnSpc>
            </a:pPr>
            <a:r>
              <a:rPr lang="en-US" dirty="0" smtClean="0"/>
              <a:t>Clear J/</a:t>
            </a:r>
            <a:r>
              <a:rPr lang="en-US" dirty="0" err="1" smtClean="0"/>
              <a:t>ψ</a:t>
            </a:r>
            <a:r>
              <a:rPr lang="en-US" dirty="0" smtClean="0"/>
              <a:t> suppression above 5 </a:t>
            </a:r>
            <a:r>
              <a:rPr lang="en-US" dirty="0" err="1" smtClean="0"/>
              <a:t>GeV</a:t>
            </a:r>
            <a:r>
              <a:rPr lang="en-US" dirty="0" smtClean="0"/>
              <a:t>/c in central collisions → Dissociation</a:t>
            </a:r>
          </a:p>
          <a:p>
            <a:pPr marL="627063" lvl="1" indent="-169863">
              <a:lnSpc>
                <a:spcPct val="120000"/>
              </a:lnSpc>
            </a:pPr>
            <a:r>
              <a:rPr lang="en-US" dirty="0"/>
              <a:t>J/</a:t>
            </a:r>
            <a:r>
              <a:rPr lang="en-US" dirty="0" err="1"/>
              <a:t>ψ</a:t>
            </a:r>
            <a:r>
              <a:rPr lang="en-US" dirty="0"/>
              <a:t> </a:t>
            </a: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can be qualitatively described by transport </a:t>
            </a:r>
            <a:r>
              <a:rPr lang="en-US" dirty="0"/>
              <a:t>m</a:t>
            </a:r>
            <a:r>
              <a:rPr lang="en-US" dirty="0" smtClean="0"/>
              <a:t>odels including </a:t>
            </a:r>
            <a:r>
              <a:rPr lang="en-US" dirty="0"/>
              <a:t>dissociation and </a:t>
            </a:r>
            <a:r>
              <a:rPr lang="en-US" dirty="0" smtClean="0"/>
              <a:t>regeneration. However there is tension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</a:p>
          <a:p>
            <a:pPr marL="627063" lvl="1" indent="-169863">
              <a:lnSpc>
                <a:spcPct val="120000"/>
              </a:lnSpc>
            </a:pPr>
            <a:r>
              <a:rPr lang="en-US" dirty="0" smtClean="0"/>
              <a:t>Updated </a:t>
            </a:r>
            <a:r>
              <a:rPr lang="en-US" dirty="0"/>
              <a:t>J/</a:t>
            </a:r>
            <a:r>
              <a:rPr lang="en-US" i="1" dirty="0" err="1"/>
              <a:t>ψ</a:t>
            </a:r>
            <a:r>
              <a:rPr lang="en-US" dirty="0"/>
              <a:t> v</a:t>
            </a:r>
            <a:r>
              <a:rPr lang="en-US" baseline="-25000" dirty="0"/>
              <a:t>2</a:t>
            </a:r>
            <a:r>
              <a:rPr lang="en-US" dirty="0"/>
              <a:t> in di-electron channel </a:t>
            </a:r>
            <a:r>
              <a:rPr lang="en-US" dirty="0" smtClean="0"/>
              <a:t>using Run10+11 </a:t>
            </a:r>
            <a:r>
              <a:rPr lang="en-US" dirty="0"/>
              <a:t>data </a:t>
            </a:r>
            <a:r>
              <a:rPr lang="en-US" dirty="0" smtClean="0"/>
              <a:t>→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favors small contribution from regeneration above 2 </a:t>
            </a:r>
            <a:r>
              <a:rPr lang="en-US" dirty="0" err="1">
                <a:sym typeface="Wingdings"/>
              </a:rPr>
              <a:t>GeV</a:t>
            </a:r>
            <a:r>
              <a:rPr lang="en-US" dirty="0">
                <a:sym typeface="Wingdings"/>
              </a:rPr>
              <a:t>/</a:t>
            </a:r>
            <a:r>
              <a:rPr lang="en-US" dirty="0" smtClean="0">
                <a:sym typeface="Wingdings"/>
              </a:rPr>
              <a:t>c</a:t>
            </a:r>
          </a:p>
          <a:p>
            <a:pPr marL="627063" lvl="1" indent="-169863">
              <a:lnSpc>
                <a:spcPct val="120000"/>
              </a:lnSpc>
            </a:pPr>
            <a:r>
              <a:rPr lang="en-US" dirty="0" smtClean="0"/>
              <a:t>Hint </a:t>
            </a:r>
            <a:r>
              <a:rPr lang="en-US" dirty="0"/>
              <a:t>of less melting of </a:t>
            </a:r>
            <a:r>
              <a:rPr lang="en-US" dirty="0" err="1"/>
              <a:t>ϒ</a:t>
            </a:r>
            <a:r>
              <a:rPr lang="en-US" dirty="0"/>
              <a:t>(2S+3S) at RHIC compared to that at </a:t>
            </a:r>
            <a:r>
              <a:rPr lang="en-US" dirty="0" smtClean="0"/>
              <a:t>LHC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6600"/>
                </a:solidFill>
              </a:rPr>
              <a:t>Similar amount of data from Run16 on tape. Stay tuned!!</a:t>
            </a:r>
          </a:p>
          <a:p>
            <a:pPr marL="227013" indent="-169863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5294"/>
            <a:ext cx="8229600" cy="810119"/>
          </a:xfrm>
        </p:spPr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77" y="824674"/>
            <a:ext cx="5045400" cy="3256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ϒ</a:t>
            </a:r>
            <a:r>
              <a:rPr lang="en-US" dirty="0"/>
              <a:t>(2S+3S)/</a:t>
            </a:r>
            <a:r>
              <a:rPr lang="en-US" dirty="0" err="1"/>
              <a:t>ϒ</a:t>
            </a:r>
            <a:r>
              <a:rPr lang="en-US" dirty="0"/>
              <a:t>(1S)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7646"/>
            <a:ext cx="8229600" cy="19487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Fit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like-sign and unlike-sign simultaneously: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Mean of </a:t>
            </a:r>
            <a:r>
              <a:rPr lang="en-US" dirty="0" err="1"/>
              <a:t>ϒ</a:t>
            </a:r>
            <a:r>
              <a:rPr lang="en-US" dirty="0"/>
              <a:t> is fixed to PDG value, while width is determined from simulation.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Ratio of </a:t>
            </a:r>
            <a:r>
              <a:rPr lang="en-US" dirty="0" err="1"/>
              <a:t>ϒ</a:t>
            </a:r>
            <a:r>
              <a:rPr lang="en-US" dirty="0"/>
              <a:t>(2S)/</a:t>
            </a:r>
            <a:r>
              <a:rPr lang="en-US" dirty="0" err="1"/>
              <a:t>ϒ</a:t>
            </a:r>
            <a:r>
              <a:rPr lang="en-US" dirty="0"/>
              <a:t>(3S) is fixed to </a:t>
            </a:r>
            <a:r>
              <a:rPr lang="en-US" dirty="0" err="1"/>
              <a:t>pp</a:t>
            </a:r>
            <a:r>
              <a:rPr lang="en-US" dirty="0"/>
              <a:t> value, and shape of bb and </a:t>
            </a:r>
            <a:r>
              <a:rPr lang="en-US" dirty="0" err="1"/>
              <a:t>Drell</a:t>
            </a:r>
            <a:r>
              <a:rPr lang="en-US" dirty="0"/>
              <a:t>-Yan background is estimated using </a:t>
            </a:r>
            <a:r>
              <a:rPr lang="en-US" dirty="0" smtClean="0"/>
              <a:t>PYTHIA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5777" y="2001142"/>
            <a:ext cx="197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Υ(1S)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~ 157 ± 24</a:t>
            </a:r>
            <a:endParaRPr lang="en-US" b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183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Muon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 Telescope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Detector (MTD)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1561" y="4014782"/>
            <a:ext cx="4762682" cy="2180651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Separate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2S+3S) from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(1S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) 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Potential to separate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(2S) and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(3S) </a:t>
            </a:r>
            <a:r>
              <a:rPr lang="en-US" dirty="0" smtClean="0">
                <a:latin typeface="Times New Roman"/>
                <a:cs typeface="Times New Roman"/>
              </a:rPr>
              <a:t>states as </a:t>
            </a:r>
            <a:r>
              <a:rPr lang="en-US" dirty="0" err="1" smtClean="0">
                <a:latin typeface="Times New Roman"/>
                <a:cs typeface="Times New Roman"/>
              </a:rPr>
              <a:t>muons</a:t>
            </a:r>
            <a:r>
              <a:rPr lang="en-US" dirty="0" smtClean="0">
                <a:latin typeface="Times New Roman"/>
                <a:cs typeface="Times New Roman"/>
              </a:rPr>
              <a:t> suffer less from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bremsstrahlung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7764" y="1464011"/>
            <a:ext cx="4762682" cy="1698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Relatively high efficiency for J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at low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c</a:t>
            </a:r>
            <a:r>
              <a:rPr lang="en-US" dirty="0" smtClean="0">
                <a:latin typeface="Times New Roman"/>
                <a:cs typeface="Times New Roman"/>
              </a:rPr>
              <a:t>over wide kinematic range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5-09-23 at 2.0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06" y="4012210"/>
            <a:ext cx="4449893" cy="2344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4433" y="603409"/>
            <a:ext cx="2940403" cy="3763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7298" y="4710379"/>
            <a:ext cx="126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Simulation</a:t>
            </a:r>
            <a:endParaRPr lang="en-US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6507" y="1420214"/>
            <a:ext cx="715315" cy="27577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Run13 </a:t>
            </a:r>
            <a:r>
              <a:rPr lang="en-US" dirty="0" err="1"/>
              <a:t>p</a:t>
            </a:r>
            <a:r>
              <a:rPr lang="en-US" dirty="0" err="1" smtClean="0"/>
              <a:t>+p</a:t>
            </a:r>
            <a:r>
              <a:rPr lang="en-US" dirty="0" smtClean="0"/>
              <a:t> </a:t>
            </a:r>
            <a:r>
              <a:rPr lang="en-US" dirty="0"/>
              <a:t>5</a:t>
            </a:r>
            <a:r>
              <a:rPr lang="en-US" dirty="0" smtClean="0"/>
              <a:t>00 </a:t>
            </a:r>
            <a:r>
              <a:rPr lang="en-US" dirty="0" err="1"/>
              <a:t>GeV</a:t>
            </a:r>
            <a:r>
              <a:rPr lang="en-US" dirty="0"/>
              <a:t> Analysis details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26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9763" y="2871631"/>
            <a:ext cx="4906624" cy="1240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Muon</a:t>
            </a:r>
            <a:r>
              <a:rPr lang="en-US" sz="2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identification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Match TPC tracks to MTD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Require z residual below 20 cm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3056" y="993439"/>
            <a:ext cx="8650750" cy="187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Decay channel: J/</a:t>
            </a:r>
            <a:r>
              <a:rPr lang="en-US" sz="28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 μ</a:t>
            </a:r>
            <a:r>
              <a:rPr lang="en-US" sz="2800" baseline="30000" dirty="0" smtClean="0">
                <a:latin typeface="Times New Roman"/>
                <a:cs typeface="Times New Roman"/>
                <a:sym typeface="Wingdings"/>
              </a:rPr>
              <a:t>+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+ μ</a:t>
            </a:r>
            <a:r>
              <a:rPr lang="en-US" sz="2800" baseline="30000" dirty="0" smtClean="0">
                <a:latin typeface="Times New Roman"/>
                <a:cs typeface="Times New Roman"/>
                <a:sym typeface="Wingdings"/>
              </a:rPr>
              <a:t>-</a:t>
            </a:r>
            <a:endParaRPr lang="en-US" sz="2800" dirty="0" smtClean="0">
              <a:latin typeface="Times New Roman"/>
              <a:cs typeface="Times New Roman"/>
              <a:sym typeface="Wingdings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Data set: </a:t>
            </a:r>
            <a:r>
              <a:rPr lang="en-US" sz="2800" dirty="0" err="1" smtClean="0">
                <a:latin typeface="Times New Roman"/>
                <a:cs typeface="Times New Roman"/>
              </a:rPr>
              <a:t>p+p</a:t>
            </a:r>
            <a:r>
              <a:rPr lang="en-US" sz="2800" dirty="0" smtClean="0">
                <a:latin typeface="Times New Roman"/>
                <a:cs typeface="Times New Roman"/>
              </a:rPr>
              <a:t> collisions at 500 </a:t>
            </a:r>
            <a:r>
              <a:rPr lang="en-US" sz="2800" dirty="0" err="1" smtClean="0">
                <a:latin typeface="Times New Roman"/>
                <a:cs typeface="Times New Roman"/>
              </a:rPr>
              <a:t>GeV</a:t>
            </a:r>
            <a:r>
              <a:rPr lang="en-US" sz="2800" dirty="0" smtClean="0">
                <a:latin typeface="Times New Roman"/>
                <a:cs typeface="Times New Roman"/>
              </a:rPr>
              <a:t> taken in 2013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MTD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dimuon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 trigger: two hits in MTD</a:t>
            </a:r>
          </a:p>
          <a:p>
            <a:pPr marL="800100" lvl="2" indent="-400050"/>
            <a:r>
              <a:rPr lang="en-US" i="1" dirty="0">
                <a:latin typeface="Times New Roman"/>
                <a:cs typeface="Times New Roman"/>
                <a:sym typeface="Wingdings"/>
              </a:rPr>
              <a:t>Sampled integrated luminosity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~ 28.3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pb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-</a:t>
            </a:r>
            <a:r>
              <a:rPr lang="en-US" baseline="30000" dirty="0" smtClean="0">
                <a:latin typeface="Times New Roman"/>
                <a:cs typeface="Times New Roman"/>
                <a:sym typeface="Wingdings"/>
              </a:rPr>
              <a:t>1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4194" y="4271368"/>
            <a:ext cx="5050937" cy="19336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ackground</a:t>
            </a:r>
            <a:r>
              <a:rPr lang="en-US" dirty="0" smtClean="0">
                <a:latin typeface="Times New Roman"/>
                <a:cs typeface="Times New Roman"/>
              </a:rPr>
              <a:t>: fitting Gaussian (signal) &amp; pol3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Signal extraction</a:t>
            </a:r>
            <a:r>
              <a:rPr lang="en-US" dirty="0" smtClean="0">
                <a:latin typeface="Times New Roman"/>
                <a:cs typeface="Times New Roman"/>
              </a:rPr>
              <a:t>: Integral of Gaussian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31" y="2871630"/>
            <a:ext cx="3667375" cy="3544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7645" y="4166781"/>
            <a:ext cx="1494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02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A closer look: event multiplicity dependence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27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2435" y="5353641"/>
            <a:ext cx="8783461" cy="1154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/>
                <a:cs typeface="Times New Roman"/>
              </a:rPr>
              <a:t>C</a:t>
            </a:r>
            <a:r>
              <a:rPr lang="en-US" sz="2800" dirty="0" smtClean="0">
                <a:latin typeface="Times New Roman"/>
                <a:cs typeface="Times New Roman"/>
              </a:rPr>
              <a:t>ollective effects in high-multiplicity </a:t>
            </a:r>
            <a:r>
              <a:rPr lang="en-US" sz="2800" dirty="0" err="1" smtClean="0">
                <a:latin typeface="Times New Roman"/>
                <a:cs typeface="Times New Roman"/>
              </a:rPr>
              <a:t>pp</a:t>
            </a:r>
            <a:r>
              <a:rPr lang="en-US" sz="2800" dirty="0" smtClean="0">
                <a:latin typeface="Times New Roman"/>
                <a:cs typeface="Times New Roman"/>
              </a:rPr>
              <a:t> collisions?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 we see similar or different behavior at RHIC?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69612" y="824401"/>
            <a:ext cx="4884194" cy="4725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Stronger-than-linear rise of open charm production </a:t>
            </a:r>
            <a:r>
              <a:rPr lang="en-US" sz="28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vs</a:t>
            </a: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event activity.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Similar behavior seen for inclusive 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J/</a:t>
            </a:r>
            <a:r>
              <a:rPr lang="en-US" sz="28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ψ</a:t>
            </a:r>
            <a:r>
              <a:rPr lang="en-US" sz="28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at both mid- and forward-rapidity.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Several ideas on the market: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PYTHIA 8: c and b quarks produced in Multi-Parton-Interaction -&gt;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underestimate yield at large multiplicity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Percolation model: string screening -&gt;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quadratic rise at high multiplicity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Hard </a:t>
            </a:r>
            <a:r>
              <a:rPr lang="en-US" sz="2400" dirty="0">
                <a:latin typeface="Times New Roman"/>
                <a:cs typeface="Times New Roman"/>
              </a:rPr>
              <a:t>process is associated with larger gluon radiation</a:t>
            </a:r>
            <a:endParaRPr lang="en-US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86" y="824401"/>
            <a:ext cx="237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ALICE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pp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@ 7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TeV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7185" y="885957"/>
            <a:ext cx="172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i="1" dirty="0" smtClean="0"/>
              <a:t>arXiv:1505.00664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254" y="2389393"/>
            <a:ext cx="128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 meson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912" y="1267607"/>
            <a:ext cx="4069612" cy="4086034"/>
            <a:chOff x="0" y="1267607"/>
            <a:chExt cx="4069612" cy="4086034"/>
          </a:xfrm>
        </p:grpSpPr>
        <p:pic>
          <p:nvPicPr>
            <p:cNvPr id="10" name="Picture 9" descr="ALICE_D_vs_mod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94" y="1267608"/>
              <a:ext cx="3381618" cy="3496574"/>
            </a:xfrm>
            <a:prstGeom prst="rect">
              <a:avLst/>
            </a:prstGeom>
          </p:spPr>
        </p:pic>
        <p:pic>
          <p:nvPicPr>
            <p:cNvPr id="8" name="Picture 7" descr="Screen Shot 2015-06-25 at 11.36.5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93" y="4764182"/>
              <a:ext cx="3381619" cy="589459"/>
            </a:xfrm>
            <a:prstGeom prst="rect">
              <a:avLst/>
            </a:prstGeom>
          </p:spPr>
        </p:pic>
        <p:pic>
          <p:nvPicPr>
            <p:cNvPr id="9" name="Picture 8" descr="Screen Shot 2015-06-25 at 11.37.5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67607"/>
              <a:ext cx="696916" cy="3496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03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335" y="884006"/>
            <a:ext cx="4320540" cy="3688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83" y="884006"/>
            <a:ext cx="4320540" cy="3688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J/</a:t>
            </a:r>
            <a:r>
              <a:rPr lang="en-US" i="1" dirty="0" err="1" smtClean="0"/>
              <a:t>ψ</a:t>
            </a:r>
            <a:r>
              <a:rPr lang="en-US" i="1" dirty="0" smtClean="0"/>
              <a:t> </a:t>
            </a:r>
            <a:r>
              <a:rPr lang="en-US" dirty="0" smtClean="0"/>
              <a:t>yield </a:t>
            </a:r>
            <a:r>
              <a:rPr lang="en-US" dirty="0" err="1" smtClean="0"/>
              <a:t>vs</a:t>
            </a:r>
            <a:r>
              <a:rPr lang="en-US" dirty="0" smtClean="0"/>
              <a:t> event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5302"/>
            <a:ext cx="8229600" cy="18874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Stronger-than-linear </a:t>
            </a:r>
            <a:r>
              <a:rPr lang="en-US" dirty="0"/>
              <a:t>growth for relative </a:t>
            </a:r>
            <a:r>
              <a:rPr lang="en-US" i="1" dirty="0"/>
              <a:t>J/</a:t>
            </a:r>
            <a:r>
              <a:rPr lang="en-US" i="1" dirty="0" err="1"/>
              <a:t>ψ</a:t>
            </a:r>
            <a:r>
              <a:rPr lang="en-US" dirty="0"/>
              <a:t> </a:t>
            </a:r>
            <a:r>
              <a:rPr lang="en-US" dirty="0" smtClean="0"/>
              <a:t>yield</a:t>
            </a:r>
            <a:r>
              <a:rPr lang="en-US" dirty="0"/>
              <a:t> </a:t>
            </a:r>
            <a:r>
              <a:rPr lang="en-US" dirty="0" smtClean="0"/>
              <a:t>→ </a:t>
            </a:r>
            <a:r>
              <a:rPr lang="en-US" b="1" dirty="0">
                <a:solidFill>
                  <a:srgbClr val="0000FF"/>
                </a:solidFill>
              </a:rPr>
              <a:t>Soft and hard processes are </a:t>
            </a:r>
            <a:r>
              <a:rPr lang="en-US" b="1" dirty="0" smtClean="0">
                <a:solidFill>
                  <a:srgbClr val="0000FF"/>
                </a:solidFill>
              </a:rPr>
              <a:t>correlated</a:t>
            </a: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/>
              <a:t>D</a:t>
            </a:r>
            <a:r>
              <a:rPr lang="en-US" dirty="0" smtClean="0"/>
              <a:t>ifferent trends for </a:t>
            </a:r>
            <a:r>
              <a:rPr lang="en-US" dirty="0"/>
              <a:t>low and high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i="1" dirty="0"/>
              <a:t>J/</a:t>
            </a:r>
            <a:r>
              <a:rPr lang="en-US" i="1" dirty="0" err="1" smtClean="0"/>
              <a:t>ψ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PYTHIA8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Percolation model </a:t>
            </a:r>
            <a:r>
              <a:rPr lang="en-US" dirty="0" smtClean="0"/>
              <a:t>reproduce trends in data</a:t>
            </a:r>
          </a:p>
          <a:p>
            <a:pPr>
              <a:lnSpc>
                <a:spcPct val="110000"/>
              </a:lnSpc>
            </a:pPr>
            <a:r>
              <a:rPr lang="en-US" dirty="0"/>
              <a:t>Measurements at high multiplicities can help distinguish different </a:t>
            </a:r>
            <a:r>
              <a:rPr lang="en-US" dirty="0" smtClean="0"/>
              <a:t>models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28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46542" y="1011956"/>
            <a:ext cx="1725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ALICE : </a:t>
            </a:r>
            <a:r>
              <a:rPr lang="ro-RO" sz="1000" b="1" i="1" dirty="0" smtClean="0">
                <a:latin typeface="Times New Roman"/>
                <a:cs typeface="Times New Roman"/>
              </a:rPr>
              <a:t>JHEP09</a:t>
            </a:r>
            <a:r>
              <a:rPr lang="ro-RO" sz="1000" b="1" i="1" dirty="0">
                <a:latin typeface="Times New Roman"/>
                <a:cs typeface="Times New Roman"/>
              </a:rPr>
              <a:t>(2015)148</a:t>
            </a:r>
            <a:endParaRPr lang="hu-HU" sz="1000" b="1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42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Characterize event activity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4655" y="1417638"/>
            <a:ext cx="3720763" cy="1143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ultiplicity of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TOF matched tracks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505514"/>
            <a:ext cx="10149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|</a:t>
            </a:r>
            <a:r>
              <a:rPr lang="en-US" sz="2000" dirty="0" err="1" smtClean="0">
                <a:latin typeface="Times New Roman"/>
                <a:cs typeface="Times New Roman"/>
              </a:rPr>
              <a:t>η</a:t>
            </a:r>
            <a:r>
              <a:rPr lang="en-US" sz="2000" dirty="0" smtClean="0">
                <a:latin typeface="Times New Roman"/>
                <a:cs typeface="Times New Roman"/>
              </a:rPr>
              <a:t>| &lt; 0.9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87098" y="1778787"/>
            <a:ext cx="1061106" cy="385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366" y="2271249"/>
            <a:ext cx="3540554" cy="49324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82049" y="2967180"/>
            <a:ext cx="492804" cy="3529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617651" y="4045976"/>
            <a:ext cx="4308245" cy="15949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Insensitive to pile-up effects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191760"/>
              </p:ext>
            </p:extLst>
          </p:nvPr>
        </p:nvGraphicFramePr>
        <p:xfrm>
          <a:off x="5986534" y="1510138"/>
          <a:ext cx="2203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4" imgW="825500" imgH="393700" progId="Equation.3">
                  <p:embed/>
                </p:oleObj>
              </mc:Choice>
              <mc:Fallback>
                <p:oleObj name="Equation" r:id="rId4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6534" y="1510138"/>
                        <a:ext cx="220345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7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5" y="312393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 : A </a:t>
            </a:r>
            <a:r>
              <a:rPr lang="en-US" dirty="0" smtClean="0"/>
              <a:t>cleaner</a:t>
            </a:r>
            <a:r>
              <a:rPr lang="en-US" dirty="0" smtClean="0">
                <a:latin typeface="Times New Roman"/>
                <a:cs typeface="Times New Roman"/>
              </a:rPr>
              <a:t> but rarer probe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49" y="1888620"/>
            <a:ext cx="8633458" cy="1641979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Clr>
                <a:schemeClr val="tx1"/>
              </a:buClr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Much smaller effects from co-mover absorption and regeneratio</a:t>
            </a:r>
            <a:r>
              <a:rPr lang="en-US" dirty="0" smtClean="0"/>
              <a:t>n </a:t>
            </a:r>
            <a:r>
              <a:rPr lang="en-US" dirty="0">
                <a:solidFill>
                  <a:srgbClr val="000000"/>
                </a:solidFill>
              </a:rPr>
              <a:t>→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 </a:t>
            </a:r>
            <a:r>
              <a:rPr lang="en-US" dirty="0" err="1">
                <a:solidFill>
                  <a:srgbClr val="000000"/>
                </a:solidFill>
              </a:rPr>
              <a:t>σ</a:t>
            </a:r>
            <a:r>
              <a:rPr lang="en-US" baseline="-25000" dirty="0" err="1">
                <a:solidFill>
                  <a:srgbClr val="000000"/>
                </a:solidFill>
              </a:rPr>
              <a:t>cc</a:t>
            </a:r>
            <a:r>
              <a:rPr lang="en-US" dirty="0">
                <a:solidFill>
                  <a:srgbClr val="000000"/>
                </a:solidFill>
              </a:rPr>
              <a:t> ~ </a:t>
            </a:r>
            <a:r>
              <a:rPr lang="en-US" dirty="0" smtClean="0">
                <a:solidFill>
                  <a:srgbClr val="000000"/>
                </a:solidFill>
              </a:rPr>
              <a:t>800μb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σ</a:t>
            </a:r>
            <a:r>
              <a:rPr lang="en-US" baseline="-25000" dirty="0" err="1">
                <a:solidFill>
                  <a:srgbClr val="000000"/>
                </a:solidFill>
              </a:rPr>
              <a:t>bb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~ </a:t>
            </a: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μ</a:t>
            </a:r>
            <a:r>
              <a:rPr lang="en-US" dirty="0" smtClean="0">
                <a:solidFill>
                  <a:srgbClr val="000000"/>
                </a:solidFill>
              </a:rPr>
              <a:t>b )</a:t>
            </a:r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Sequential melting of different </a:t>
            </a:r>
            <a:r>
              <a:rPr lang="en-US" sz="2800" dirty="0" err="1" smtClean="0">
                <a:latin typeface="Times New Roman"/>
                <a:cs typeface="Times New Roman"/>
              </a:rPr>
              <a:t>ϒ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states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Low combinatorial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92437" y="4161984"/>
            <a:ext cx="6017735" cy="2008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Much lower production rates (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28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&gt;&gt; m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Feed-down contribution to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ϒ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(1S)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Separation of different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ϒ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states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via the di-electron channel is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challenging due to bremsstrahlung.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275623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4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6101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5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722004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6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794168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7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292438" y="1350106"/>
            <a:ext cx="1767617" cy="43712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Advantage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38090" y="3532996"/>
            <a:ext cx="2071976" cy="43712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Disadvantage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915542"/>
            <a:ext cx="3019952" cy="2335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76177" y="3720271"/>
            <a:ext cx="2036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>
                <a:latin typeface="Times New Roman"/>
                <a:cs typeface="Times New Roman"/>
              </a:rPr>
              <a:t>Phys. Lett. B 735 (2014) </a:t>
            </a:r>
            <a:r>
              <a:rPr lang="hu-HU" sz="1200" b="1" i="1" dirty="0" smtClean="0">
                <a:latin typeface="Times New Roman"/>
                <a:cs typeface="Times New Roman"/>
              </a:rPr>
              <a:t>127</a:t>
            </a:r>
            <a:endParaRPr lang="hu-HU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517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306803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Run14 </a:t>
            </a:r>
            <a:r>
              <a:rPr lang="en-US" dirty="0" err="1" smtClean="0">
                <a:latin typeface="Times New Roman"/>
                <a:cs typeface="Times New Roman"/>
              </a:rPr>
              <a:t>Au+Au</a:t>
            </a:r>
            <a:r>
              <a:rPr lang="en-US" dirty="0" smtClean="0">
                <a:latin typeface="Times New Roman"/>
                <a:cs typeface="Times New Roman"/>
              </a:rPr>
              <a:t> 200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 Analysis details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30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3056" y="3603106"/>
            <a:ext cx="8337180" cy="2757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Muon</a:t>
            </a:r>
            <a:r>
              <a:rPr lang="en-US" sz="2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identification cuts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Energy loss measurement by TPC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Match TPC tracks to MTD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Distance between MTD hits and projected TPC tracks along both z and </a:t>
            </a:r>
            <a:r>
              <a:rPr lang="en-US" sz="2000" dirty="0" err="1" smtClean="0">
                <a:latin typeface="Times New Roman"/>
                <a:cs typeface="Times New Roman"/>
              </a:rPr>
              <a:t>φ</a:t>
            </a:r>
            <a:r>
              <a:rPr lang="en-US" sz="2000" dirty="0" smtClean="0">
                <a:latin typeface="Times New Roman"/>
                <a:cs typeface="Times New Roman"/>
              </a:rPr>
              <a:t> directions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Time difference between MTD measured time and expected travel time of </a:t>
            </a:r>
            <a:r>
              <a:rPr lang="en-US" sz="2000" dirty="0" err="1" smtClean="0">
                <a:latin typeface="Times New Roman"/>
                <a:cs typeface="Times New Roman"/>
              </a:rPr>
              <a:t>muons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3056" y="1233455"/>
            <a:ext cx="8650750" cy="2206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/>
                <a:cs typeface="Times New Roman"/>
              </a:rPr>
              <a:t>Decay channel: J/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ϒ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 μ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+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 + μ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-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Dimuon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trigger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: two hits in MTD</a:t>
            </a:r>
          </a:p>
          <a:p>
            <a:r>
              <a:rPr lang="en-US" dirty="0">
                <a:latin typeface="Times New Roman"/>
                <a:cs typeface="Times New Roman"/>
              </a:rPr>
              <a:t>Data set: </a:t>
            </a:r>
            <a:r>
              <a:rPr lang="en-US" dirty="0" err="1">
                <a:latin typeface="Times New Roman"/>
                <a:cs typeface="Times New Roman"/>
              </a:rPr>
              <a:t>Au+Au</a:t>
            </a:r>
            <a:r>
              <a:rPr lang="en-US" dirty="0">
                <a:latin typeface="Times New Roman"/>
                <a:cs typeface="Times New Roman"/>
              </a:rPr>
              <a:t> collisions at 200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 recorded in 2014</a:t>
            </a:r>
          </a:p>
          <a:p>
            <a:pPr lvl="1"/>
            <a:r>
              <a:rPr lang="en-US" dirty="0">
                <a:latin typeface="Times New Roman"/>
                <a:cs typeface="Times New Roman"/>
                <a:sym typeface="Wingdings"/>
              </a:rPr>
              <a:t>I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ntegrated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luminosity ~ 14.2 nb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-1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  <a:sym typeface="Wingdings"/>
              </a:rPr>
              <a:t>Equivalent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or more data will be taken in 2016</a:t>
            </a:r>
          </a:p>
          <a:p>
            <a:pPr lvl="1"/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3136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di-electron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838200"/>
            <a:ext cx="72009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7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J/</a:t>
            </a:r>
            <a:r>
              <a:rPr lang="en-US" sz="3600" dirty="0" err="1"/>
              <a:t>ψ</a:t>
            </a:r>
            <a:r>
              <a:rPr lang="en-US" sz="3600" dirty="0"/>
              <a:t> R</a:t>
            </a:r>
            <a:r>
              <a:rPr lang="en-US" sz="3600" baseline="-25000" dirty="0"/>
              <a:t>AA</a:t>
            </a:r>
            <a:r>
              <a:rPr lang="en-US" sz="3600" dirty="0"/>
              <a:t> </a:t>
            </a:r>
            <a:r>
              <a:rPr lang="en-US" sz="3600" dirty="0" err="1"/>
              <a:t>vs</a:t>
            </a:r>
            <a:r>
              <a:rPr lang="en-US" sz="3600" dirty="0"/>
              <a:t> </a:t>
            </a:r>
            <a:r>
              <a:rPr lang="en-US" sz="3600" dirty="0" err="1"/>
              <a:t>p</a:t>
            </a:r>
            <a:r>
              <a:rPr lang="en-US" sz="3600" baseline="-25000" dirty="0" err="1"/>
              <a:t>T</a:t>
            </a:r>
            <a:r>
              <a:rPr lang="en-US" sz="3600" dirty="0"/>
              <a:t> : STAR </a:t>
            </a:r>
            <a:r>
              <a:rPr lang="en-US" sz="3600" dirty="0" err="1"/>
              <a:t>vs</a:t>
            </a:r>
            <a:r>
              <a:rPr lang="en-US" sz="3600" dirty="0"/>
              <a:t> </a:t>
            </a:r>
            <a:r>
              <a:rPr lang="en-US" sz="3600" dirty="0" smtClean="0"/>
              <a:t>Transport Models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219200"/>
            <a:ext cx="7200900" cy="441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453" y="5264390"/>
            <a:ext cx="25549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Times New Roman"/>
                <a:cs typeface="Times New Roman"/>
              </a:rPr>
              <a:t>Transport model: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 at RHIC: PLB 678 (2009) 72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 at LHC: PRC 89 (2014) 054911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II at RHIC: PRC 82 (2010) 064905</a:t>
            </a:r>
          </a:p>
          <a:p>
            <a:r>
              <a:rPr lang="da-DK" sz="1000" b="1" dirty="0">
                <a:latin typeface="Times New Roman"/>
                <a:cs typeface="Times New Roman"/>
              </a:rPr>
              <a:t>Model II at LHC: NPA 859 (2011) 114</a:t>
            </a:r>
            <a:endParaRPr lang="en-US" sz="10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574830"/>
            <a:ext cx="18093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0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015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r>
              <a:rPr lang="en-US" dirty="0"/>
              <a:t> R</a:t>
            </a:r>
            <a:r>
              <a:rPr lang="en-US" baseline="-25000" dirty="0"/>
              <a:t>AA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: </a:t>
            </a:r>
            <a:r>
              <a:rPr lang="en-US" dirty="0" smtClean="0"/>
              <a:t>STAR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33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219200"/>
            <a:ext cx="7200900" cy="441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60470" y="1773971"/>
            <a:ext cx="239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Times New Roman"/>
                <a:cs typeface="Times New Roman"/>
              </a:rPr>
              <a:t>PHENIX PRL </a:t>
            </a:r>
            <a:r>
              <a:rPr lang="en-US" sz="1200" b="1" i="1" dirty="0">
                <a:latin typeface="Times New Roman"/>
                <a:cs typeface="Times New Roman"/>
              </a:rPr>
              <a:t>98 (2007) 232301</a:t>
            </a:r>
          </a:p>
        </p:txBody>
      </p:sp>
    </p:spTree>
    <p:extLst>
      <p:ext uri="{BB962C8B-B14F-4D97-AF65-F5344CB8AC3E}">
        <p14:creationId xmlns:p14="http://schemas.microsoft.com/office/powerpoint/2010/main" val="386875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J/</a:t>
            </a:r>
            <a:r>
              <a:rPr lang="en-US" sz="3800" dirty="0" err="1"/>
              <a:t>ψ</a:t>
            </a:r>
            <a:r>
              <a:rPr lang="en-US" sz="3800" dirty="0"/>
              <a:t> R</a:t>
            </a:r>
            <a:r>
              <a:rPr lang="en-US" sz="3800" baseline="-25000" dirty="0"/>
              <a:t>AA</a:t>
            </a:r>
            <a:r>
              <a:rPr lang="en-US" sz="3800" dirty="0"/>
              <a:t> </a:t>
            </a:r>
            <a:r>
              <a:rPr lang="en-US" sz="3800" dirty="0" err="1"/>
              <a:t>vs</a:t>
            </a:r>
            <a:r>
              <a:rPr lang="en-US" sz="3800" dirty="0"/>
              <a:t> </a:t>
            </a:r>
            <a:r>
              <a:rPr lang="en-US" sz="3800" dirty="0" err="1"/>
              <a:t>p</a:t>
            </a:r>
            <a:r>
              <a:rPr lang="en-US" sz="3800" baseline="-25000" dirty="0" err="1"/>
              <a:t>T</a:t>
            </a:r>
            <a:r>
              <a:rPr lang="en-US" sz="3800" dirty="0"/>
              <a:t> : </a:t>
            </a:r>
            <a:r>
              <a:rPr lang="en-US" sz="3800" dirty="0" smtClean="0"/>
              <a:t>Mid </a:t>
            </a:r>
            <a:r>
              <a:rPr lang="en-US" sz="3800" dirty="0" err="1"/>
              <a:t>vs</a:t>
            </a:r>
            <a:r>
              <a:rPr lang="en-US" sz="3800" dirty="0"/>
              <a:t> </a:t>
            </a:r>
            <a:r>
              <a:rPr lang="en-US" sz="3800" dirty="0" smtClean="0"/>
              <a:t>Forward rapidity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20626"/>
            <a:ext cx="8229600" cy="17055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33" y="854274"/>
            <a:ext cx="6395320" cy="4590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1266" y="1961522"/>
            <a:ext cx="2561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Times New Roman"/>
                <a:cs typeface="Times New Roman"/>
              </a:rPr>
              <a:t>PHENIX </a:t>
            </a:r>
            <a:r>
              <a:rPr lang="en-US" sz="1200" b="1" i="1" dirty="0" smtClean="0">
                <a:latin typeface="Times New Roman"/>
                <a:cs typeface="Times New Roman"/>
              </a:rPr>
              <a:t>: </a:t>
            </a:r>
            <a:r>
              <a:rPr lang="en-US" sz="1200" b="1" i="1" dirty="0">
                <a:latin typeface="Times New Roman"/>
                <a:cs typeface="Times New Roman"/>
              </a:rPr>
              <a:t>PRC 84 (2011) </a:t>
            </a:r>
            <a:r>
              <a:rPr lang="en-US" sz="1200" b="1" i="1" dirty="0" smtClean="0">
                <a:latin typeface="Times New Roman"/>
                <a:cs typeface="Times New Roman"/>
              </a:rPr>
              <a:t>054912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4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02" y="273454"/>
            <a:ext cx="8229600" cy="4273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Compare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011"/>
            <a:ext cx="4131314" cy="4607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3DE6-B9EC-2D48-8FBF-97994890A68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1526" y="201741"/>
            <a:ext cx="2754630" cy="4648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52" y="5426562"/>
            <a:ext cx="1847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STAR, PRL 111</a:t>
            </a:r>
            <a:r>
              <a:rPr lang="hu-HU" sz="1000" b="1" i="1" dirty="0">
                <a:latin typeface="Times New Roman"/>
                <a:cs typeface="Times New Roman"/>
              </a:rPr>
              <a:t> </a:t>
            </a:r>
            <a:r>
              <a:rPr lang="hu-HU" sz="1000" b="1" i="1" dirty="0" smtClean="0">
                <a:latin typeface="Times New Roman"/>
                <a:cs typeface="Times New Roman"/>
              </a:rPr>
              <a:t>(2013) 052301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97742" y="3947072"/>
            <a:ext cx="4965156" cy="2549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By combining published results with Run11 analysis, the statistical error bar is reduced by a factor of </a:t>
            </a:r>
            <a:r>
              <a:rPr lang="en-US" dirty="0">
                <a:latin typeface="Times New Roman"/>
                <a:cs typeface="Times New Roman"/>
              </a:rPr>
              <a:t>√</a:t>
            </a:r>
            <a:r>
              <a:rPr lang="en-US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. </a:t>
            </a:r>
            <a:endParaRPr lang="en-US" dirty="0">
              <a:latin typeface="Times New Roman"/>
              <a:cs typeface="Times New Roman"/>
              <a:sym typeface="Wingdings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Additional systematic uncertainty is assigned due to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yield extraction.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3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olenoid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racker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HIC (STAR)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977" y="1550130"/>
            <a:ext cx="3700829" cy="41498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TPC</a:t>
            </a:r>
            <a:r>
              <a:rPr lang="en-US" sz="2200" dirty="0" smtClean="0">
                <a:latin typeface="Times New Roman"/>
                <a:cs typeface="Times New Roman"/>
              </a:rPr>
              <a:t>: precisely measure  momentum and energy loss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TOF</a:t>
            </a:r>
            <a:r>
              <a:rPr lang="en-US" sz="2200" dirty="0" smtClean="0">
                <a:latin typeface="Times New Roman"/>
                <a:cs typeface="Times New Roman"/>
              </a:rPr>
              <a:t>: measure time-of-flight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BEMC</a:t>
            </a:r>
            <a:r>
              <a:rPr lang="en-US" sz="2200" dirty="0" smtClean="0">
                <a:latin typeface="Times New Roman"/>
                <a:cs typeface="Times New Roman"/>
              </a:rPr>
              <a:t>: trigger on and identify electrons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MTD (|</a:t>
            </a:r>
            <a:r>
              <a:rPr lang="en-US" sz="22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η</a:t>
            </a: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|&lt;0.5) </a:t>
            </a:r>
            <a:r>
              <a:rPr lang="en-US" sz="2200" dirty="0" smtClean="0">
                <a:latin typeface="Times New Roman"/>
                <a:cs typeface="Times New Roman"/>
              </a:rPr>
              <a:t>: trigger on and identify </a:t>
            </a:r>
            <a:r>
              <a:rPr lang="en-US" sz="2200" dirty="0" err="1" smtClean="0">
                <a:latin typeface="Times New Roman"/>
                <a:cs typeface="Times New Roman"/>
              </a:rPr>
              <a:t>muons</a:t>
            </a:r>
            <a:endParaRPr lang="en-US" sz="2200" dirty="0">
              <a:latin typeface="Times New Roman"/>
              <a:cs typeface="Times New Roman"/>
            </a:endParaRP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Installed 63% in 2013 and 100% in </a:t>
            </a:r>
            <a:r>
              <a:rPr lang="en-US" sz="2000" b="1" dirty="0" smtClean="0">
                <a:solidFill>
                  <a:srgbClr val="FF0000"/>
                </a:solidFill>
              </a:rPr>
              <a:t>2014 </a:t>
            </a:r>
            <a:r>
              <a:rPr lang="en-US" sz="2200" dirty="0" smtClean="0"/>
              <a:t>behind magnet </a:t>
            </a:r>
          </a:p>
          <a:p>
            <a:pPr lvl="1"/>
            <a:r>
              <a:rPr lang="en-US" sz="2200" b="1" i="1" dirty="0">
                <a:solidFill>
                  <a:srgbClr val="0000FF"/>
                </a:solidFill>
              </a:rPr>
              <a:t>P</a:t>
            </a:r>
            <a:r>
              <a:rPr lang="en-US" sz="2200" b="1" i="1" dirty="0" smtClean="0">
                <a:solidFill>
                  <a:srgbClr val="0000FF"/>
                </a:solidFill>
              </a:rPr>
              <a:t>recise </a:t>
            </a:r>
            <a:r>
              <a:rPr lang="en-US" sz="2200" b="1" i="1" dirty="0">
                <a:solidFill>
                  <a:srgbClr val="0000FF"/>
                </a:solidFill>
              </a:rPr>
              <a:t>timing measurement </a:t>
            </a:r>
            <a:r>
              <a:rPr lang="en-US" sz="2200" b="1" i="1" dirty="0" smtClean="0">
                <a:solidFill>
                  <a:srgbClr val="0000FF"/>
                </a:solidFill>
              </a:rPr>
              <a:t>(σ~100 </a:t>
            </a:r>
            <a:r>
              <a:rPr lang="en-US" sz="2200" b="1" i="1" dirty="0" err="1" smtClean="0">
                <a:solidFill>
                  <a:srgbClr val="0000FF"/>
                </a:solidFill>
              </a:rPr>
              <a:t>ps</a:t>
            </a:r>
            <a:r>
              <a:rPr lang="en-US" sz="2200" b="1" i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200" b="1" i="1" dirty="0" err="1">
                <a:solidFill>
                  <a:srgbClr val="800080"/>
                </a:solidFill>
              </a:rPr>
              <a:t>D</a:t>
            </a:r>
            <a:r>
              <a:rPr lang="en-US" sz="2200" b="1" i="1" dirty="0" err="1" smtClean="0">
                <a:solidFill>
                  <a:srgbClr val="800080"/>
                </a:solidFill>
              </a:rPr>
              <a:t>imuon</a:t>
            </a:r>
            <a:r>
              <a:rPr lang="en-US" sz="2200" b="1" i="1" dirty="0" smtClean="0">
                <a:solidFill>
                  <a:srgbClr val="800080"/>
                </a:solidFill>
              </a:rPr>
              <a:t> trigger for </a:t>
            </a:r>
            <a:r>
              <a:rPr lang="en-US" sz="2200" b="1" i="1" dirty="0" err="1" smtClean="0">
                <a:solidFill>
                  <a:srgbClr val="800080"/>
                </a:solidFill>
              </a:rPr>
              <a:t>quarkonia</a:t>
            </a:r>
            <a:endParaRPr lang="en-US" sz="2200" b="1" i="1" dirty="0">
              <a:solidFill>
                <a:srgbClr val="80008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42432" y="1731635"/>
            <a:ext cx="5157072" cy="3968369"/>
            <a:chOff x="6903" y="952401"/>
            <a:chExt cx="5957364" cy="4430102"/>
          </a:xfrm>
        </p:grpSpPr>
        <p:pic>
          <p:nvPicPr>
            <p:cNvPr id="7" name="Picture 6" descr="starDiagra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" y="952401"/>
              <a:ext cx="5903613" cy="4430102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2294575" y="1183284"/>
              <a:ext cx="3669692" cy="21383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FFFF00"/>
                  </a:solidFill>
                </a:rPr>
                <a:t>M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uon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dirty="0" smtClean="0">
                  <a:solidFill>
                    <a:srgbClr val="FFFF00"/>
                  </a:solidFill>
                </a:rPr>
                <a:t>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elescope </a:t>
              </a:r>
              <a:r>
                <a:rPr lang="en-US" sz="1400" b="1" dirty="0" smtClean="0">
                  <a:solidFill>
                    <a:srgbClr val="FFFF00"/>
                  </a:solidFill>
                </a:rPr>
                <a:t>D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etector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2"/>
            </p:cNvCxnSpPr>
            <p:nvPr/>
          </p:nvCxnSpPr>
          <p:spPr>
            <a:xfrm flipH="1">
              <a:off x="2562387" y="1397116"/>
              <a:ext cx="1567034" cy="522114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933128" y="4827817"/>
              <a:ext cx="4602687" cy="31746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B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arrel </a:t>
              </a:r>
              <a:r>
                <a:rPr lang="en-US" sz="1400" b="1" dirty="0" err="1" smtClean="0">
                  <a:solidFill>
                    <a:srgbClr val="FFFF00"/>
                  </a:solidFill>
                </a:rPr>
                <a:t>E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lectro</a:t>
              </a:r>
              <a:r>
                <a:rPr lang="en-US" sz="1400" b="1" dirty="0" err="1" smtClean="0">
                  <a:solidFill>
                    <a:srgbClr val="FFFF00"/>
                  </a:solidFill>
                </a:rPr>
                <a:t>M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agnetic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dirty="0" smtClean="0">
                  <a:solidFill>
                    <a:srgbClr val="FFFF00"/>
                  </a:solidFill>
                </a:rPr>
                <a:t>C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alorimeter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3402560" y="3261249"/>
              <a:ext cx="91685" cy="156657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6903" y="4106301"/>
              <a:ext cx="3395657" cy="3174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T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ime </a:t>
              </a:r>
              <a:r>
                <a:rPr lang="en-US" sz="1400" b="1" dirty="0" smtClean="0">
                  <a:solidFill>
                    <a:srgbClr val="FFFF00"/>
                  </a:solidFill>
                </a:rPr>
                <a:t>P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rojection </a:t>
              </a:r>
              <a:r>
                <a:rPr lang="en-US" sz="1400" b="1" dirty="0" smtClean="0">
                  <a:solidFill>
                    <a:srgbClr val="FFFF00"/>
                  </a:solidFill>
                </a:rPr>
                <a:t>C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hamber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1704732" y="2914925"/>
              <a:ext cx="1282541" cy="119137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70344" y="1123309"/>
            <a:ext cx="6280424" cy="608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Mid-rapidity detector: |</a:t>
            </a:r>
            <a:r>
              <a:rPr lang="en-US" sz="2800" dirty="0" err="1" smtClean="0">
                <a:latin typeface="Times New Roman"/>
                <a:cs typeface="Times New Roman"/>
              </a:rPr>
              <a:t>η</a:t>
            </a:r>
            <a:r>
              <a:rPr lang="en-US" sz="2800" dirty="0" smtClean="0">
                <a:latin typeface="Times New Roman"/>
                <a:cs typeface="Times New Roman"/>
              </a:rPr>
              <a:t>| &lt; 1, 0 &lt; </a:t>
            </a:r>
            <a:r>
              <a:rPr lang="en-US" sz="2800" dirty="0" err="1" smtClean="0">
                <a:latin typeface="Times New Roman"/>
                <a:cs typeface="Times New Roman"/>
              </a:rPr>
              <a:t>φ</a:t>
            </a:r>
            <a:r>
              <a:rPr lang="en-US" sz="2800" dirty="0" smtClean="0">
                <a:latin typeface="Times New Roman"/>
                <a:cs typeface="Times New Roman"/>
              </a:rPr>
              <a:t> &lt; 2π</a:t>
            </a:r>
            <a:endParaRPr lang="en-US" sz="28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70344" y="1950155"/>
            <a:ext cx="1742823" cy="30046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T</a:t>
            </a:r>
            <a:r>
              <a:rPr lang="en-US" sz="1400" b="1" dirty="0" smtClean="0">
                <a:solidFill>
                  <a:schemeClr val="bg1"/>
                </a:solidFill>
              </a:rPr>
              <a:t>ime-</a:t>
            </a:r>
            <a:r>
              <a:rPr lang="en-US" sz="1400" b="1" dirty="0" smtClean="0">
                <a:solidFill>
                  <a:srgbClr val="FFFF00"/>
                </a:solidFill>
              </a:rPr>
              <a:t>O</a:t>
            </a:r>
            <a:r>
              <a:rPr lang="en-US" sz="1400" b="1" dirty="0" smtClean="0">
                <a:solidFill>
                  <a:schemeClr val="bg1"/>
                </a:solidFill>
              </a:rPr>
              <a:t>f-</a:t>
            </a:r>
            <a:r>
              <a:rPr lang="en-US" sz="1400" b="1" dirty="0" smtClean="0">
                <a:solidFill>
                  <a:srgbClr val="FFFF00"/>
                </a:solidFill>
              </a:rPr>
              <a:t>F</a:t>
            </a:r>
            <a:r>
              <a:rPr lang="en-US" sz="1400" b="1" dirty="0" smtClean="0">
                <a:solidFill>
                  <a:schemeClr val="bg1"/>
                </a:solidFill>
              </a:rPr>
              <a:t>light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998570" y="2250624"/>
            <a:ext cx="2001750" cy="83381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80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722" y="1175482"/>
            <a:ext cx="3489661" cy="3366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41" y="1014267"/>
            <a:ext cx="3821873" cy="3693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smtClean="0"/>
              <a:t>J/</a:t>
            </a:r>
            <a:r>
              <a:rPr lang="en-US" sz="3200" i="1" dirty="0" err="1" smtClean="0"/>
              <a:t>ψ</a:t>
            </a:r>
            <a:r>
              <a:rPr lang="en-US" sz="3200" i="1" dirty="0" smtClean="0"/>
              <a:t> </a:t>
            </a:r>
            <a:r>
              <a:rPr lang="en-US" sz="3200" dirty="0" smtClean="0"/>
              <a:t>cross section and 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/>
              <a:t> </a:t>
            </a:r>
            <a:r>
              <a:rPr lang="en-US" sz="3200" dirty="0" smtClean="0"/>
              <a:t>scaling in </a:t>
            </a:r>
            <a:r>
              <a:rPr lang="en-US" sz="3200" dirty="0" err="1" smtClean="0"/>
              <a:t>p+p</a:t>
            </a:r>
            <a:r>
              <a:rPr lang="en-US" sz="3200" dirty="0" smtClean="0"/>
              <a:t> collisions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36951"/>
            <a:ext cx="8229600" cy="15162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Inclusive </a:t>
            </a:r>
            <a:r>
              <a:rPr lang="en-US" i="1" dirty="0" smtClean="0"/>
              <a:t>J/</a:t>
            </a:r>
            <a:r>
              <a:rPr lang="en-US" i="1" dirty="0" err="1" smtClean="0"/>
              <a:t>ψ</a:t>
            </a:r>
            <a:r>
              <a:rPr lang="en-US" dirty="0" smtClean="0"/>
              <a:t> cross section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measured in </a:t>
            </a:r>
            <a:r>
              <a:rPr lang="en-US" b="1" dirty="0" smtClean="0">
                <a:solidFill>
                  <a:srgbClr val="FF0000"/>
                </a:solidFill>
              </a:rPr>
              <a:t>0 &lt; 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 &lt; 20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/c</a:t>
            </a:r>
          </a:p>
          <a:p>
            <a:pPr lvl="1">
              <a:lnSpc>
                <a:spcPct val="11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CGC+NRQCD and NLO NRQCD agree with data</a:t>
            </a:r>
          </a:p>
          <a:p>
            <a:pPr>
              <a:lnSpc>
                <a:spcPct val="110000"/>
              </a:lnSpc>
            </a:pP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scaling of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i="1" dirty="0" smtClean="0"/>
              <a:t>J/</a:t>
            </a:r>
            <a:r>
              <a:rPr lang="en-US" i="1" dirty="0" err="1" smtClean="0"/>
              <a:t>ψ</a:t>
            </a:r>
            <a:r>
              <a:rPr lang="en-US" dirty="0" smtClean="0"/>
              <a:t> observed </a:t>
            </a:r>
            <a:r>
              <a:rPr lang="en-US" dirty="0"/>
              <a:t>for 500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p+p</a:t>
            </a:r>
            <a:r>
              <a:rPr lang="en-US" dirty="0"/>
              <a:t> collisions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Breaking of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scaling : affected by soft process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80955" y="4381371"/>
            <a:ext cx="1429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latin typeface="Times New Roman"/>
                <a:cs typeface="Times New Roman"/>
              </a:rPr>
              <a:t>PRC </a:t>
            </a:r>
            <a:r>
              <a:rPr lang="en-US" sz="1000" b="1" i="1" dirty="0">
                <a:latin typeface="Times New Roman"/>
                <a:cs typeface="Times New Roman"/>
              </a:rPr>
              <a:t>80, 041902(2009)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3072" y="3633304"/>
            <a:ext cx="164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PRL 113 </a:t>
            </a:r>
            <a:r>
              <a:rPr lang="hu-HU" sz="1000" b="1" i="1" dirty="0">
                <a:latin typeface="Times New Roman"/>
                <a:cs typeface="Times New Roman"/>
              </a:rPr>
              <a:t>(2014) 192301 </a:t>
            </a:r>
            <a:endParaRPr lang="en-US" sz="1000" b="1" i="1" dirty="0" smtClean="0">
              <a:latin typeface="Times New Roman"/>
              <a:cs typeface="Times New Roman"/>
            </a:endParaRPr>
          </a:p>
          <a:p>
            <a:r>
              <a:rPr lang="en-US" sz="1000" b="1" i="1" dirty="0" smtClean="0">
                <a:latin typeface="Times New Roman"/>
                <a:cs typeface="Times New Roman"/>
              </a:rPr>
              <a:t>JHEP 05 (2015) 103</a:t>
            </a:r>
            <a:endParaRPr lang="hu-HU" sz="1000" b="1" i="1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7281" y="700610"/>
            <a:ext cx="237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J/</a:t>
            </a:r>
            <a:r>
              <a:rPr lang="en-US" sz="2400" b="1" i="1" dirty="0" err="1">
                <a:solidFill>
                  <a:srgbClr val="0000FF"/>
                </a:solidFill>
                <a:latin typeface="Times New Roman"/>
                <a:cs typeface="Times New Roman"/>
              </a:rPr>
              <a:t>ψ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cross section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700948"/>
            <a:ext cx="148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scaling</a:t>
            </a:r>
            <a:endParaRPr lang="en-US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39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4" y="1132575"/>
            <a:ext cx="4320540" cy="3375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39" y="1132575"/>
            <a:ext cx="4320540" cy="3375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J</a:t>
            </a:r>
            <a:r>
              <a:rPr lang="en-US" sz="3200" dirty="0"/>
              <a:t>/</a:t>
            </a:r>
            <a:r>
              <a:rPr lang="en-US" sz="3200" i="1" dirty="0" err="1">
                <a:solidFill>
                  <a:srgbClr val="000000"/>
                </a:solidFill>
              </a:rPr>
              <a:t>ψ</a:t>
            </a:r>
            <a:r>
              <a:rPr lang="en-US" sz="3200" dirty="0"/>
              <a:t> </a:t>
            </a:r>
            <a:r>
              <a:rPr lang="en-US" sz="3200" dirty="0" smtClean="0">
                <a:sym typeface="Wingdings"/>
              </a:rPr>
              <a:t>yield extraction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64" y="4508235"/>
            <a:ext cx="5107719" cy="171893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Signal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extraction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Mixed-event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/>
              <a:t>combinatorial background.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Fit background-subtracted unlike-sign with Gaussian+pol3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Signal = (counting in[2.9,3.3] </a:t>
            </a:r>
            <a:r>
              <a:rPr lang="en-US" sz="2000" dirty="0" err="1"/>
              <a:t>GeV</a:t>
            </a:r>
            <a:r>
              <a:rPr lang="en-US" sz="2000" dirty="0"/>
              <a:t>/c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r>
              <a:rPr lang="en-US" sz="2000" baseline="30000" dirty="0"/>
              <a:t> </a:t>
            </a:r>
            <a:r>
              <a:rPr lang="en-US" sz="2000" dirty="0"/>
              <a:t>– (residual background</a:t>
            </a:r>
            <a:r>
              <a:rPr lang="en-US" sz="2000" dirty="0" smtClean="0"/>
              <a:t>)</a:t>
            </a:r>
            <a:endParaRPr lang="en-US" sz="2000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48401" y="4784124"/>
            <a:ext cx="3913568" cy="1631216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No bremsstrahlung tail</a:t>
            </a:r>
          </a:p>
          <a:p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 ~ 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25000 </a:t>
            </a:r>
            <a:endParaRPr lang="en-US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S/B ratio &amp; Significance</a:t>
            </a:r>
          </a:p>
          <a:p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S/B = 1: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29, 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~ 22σ 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@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</a:t>
            </a:r>
            <a:r>
              <a:rPr lang="en-US" sz="2000" b="1" baseline="-250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</a:t>
            </a:r>
            <a:r>
              <a:rPr lang="en-US" sz="2000" b="1" baseline="-25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&gt; 0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GeV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/c</a:t>
            </a:r>
          </a:p>
          <a:p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S/B = 1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:1.8, 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~ 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15σ  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@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</a:t>
            </a:r>
            <a:r>
              <a:rPr lang="en-US" sz="2000" b="1" baseline="-250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</a:t>
            </a:r>
            <a:r>
              <a:rPr lang="en-US" sz="2000" b="1" baseline="-25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&gt; 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5 </a:t>
            </a:r>
            <a:r>
              <a:rPr lang="en-US" sz="2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GeV</a:t>
            </a: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/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</a:t>
            </a:r>
            <a:endParaRPr lang="en-U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565" y="1640039"/>
            <a:ext cx="174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0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7005" y="1640039"/>
            <a:ext cx="174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5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/c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032" y="684009"/>
            <a:ext cx="731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Full statistics from 2014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Au+Au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200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run 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382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Invariant yield of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612" y="4860587"/>
            <a:ext cx="8317188" cy="14749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First mid-rapidity measurement of </a:t>
            </a:r>
            <a:r>
              <a:rPr lang="en-US" sz="2000" b="1" dirty="0">
                <a:solidFill>
                  <a:srgbClr val="0000FF"/>
                </a:solidFill>
              </a:rPr>
              <a:t>J/</a:t>
            </a:r>
            <a:r>
              <a:rPr lang="en-US" sz="2000" b="1" i="1" dirty="0" err="1">
                <a:solidFill>
                  <a:srgbClr val="0000FF"/>
                </a:solidFill>
              </a:rPr>
              <a:t>ψ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yield in </a:t>
            </a:r>
            <a:r>
              <a:rPr lang="en-US" sz="2000" b="1" dirty="0" err="1" smtClean="0">
                <a:solidFill>
                  <a:srgbClr val="0000FF"/>
                </a:solidFill>
              </a:rPr>
              <a:t>Au+Au</a:t>
            </a:r>
            <a:r>
              <a:rPr lang="en-US" sz="2000" b="1" dirty="0" smtClean="0">
                <a:solidFill>
                  <a:srgbClr val="0000FF"/>
                </a:solidFill>
              </a:rPr>
              <a:t> collisions via the di-</a:t>
            </a:r>
            <a:r>
              <a:rPr lang="en-US" sz="2000" b="1" dirty="0" err="1" smtClean="0">
                <a:solidFill>
                  <a:srgbClr val="0000FF"/>
                </a:solidFill>
              </a:rPr>
              <a:t>muon</a:t>
            </a:r>
            <a:r>
              <a:rPr lang="en-US" sz="2000" b="1" dirty="0" smtClean="0">
                <a:solidFill>
                  <a:srgbClr val="0000FF"/>
                </a:solidFill>
              </a:rPr>
              <a:t> channel for 0 &lt; </a:t>
            </a:r>
            <a:r>
              <a:rPr lang="en-US" sz="2000" b="1" dirty="0" err="1" smtClean="0">
                <a:solidFill>
                  <a:srgbClr val="0000FF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</a:rPr>
              <a:t> &lt; 15 </a:t>
            </a:r>
            <a:r>
              <a:rPr lang="en-US" sz="2000" b="1" dirty="0" err="1" smtClean="0">
                <a:solidFill>
                  <a:srgbClr val="0000FF"/>
                </a:solidFill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</a:rPr>
              <a:t>/c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70316"/>
            <a:ext cx="432054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6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70432"/>
            <a:ext cx="4320540" cy="3649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Invariant yield of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8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612" y="4860587"/>
            <a:ext cx="8317188" cy="14749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First mid-rapidity measurement of </a:t>
            </a:r>
            <a:r>
              <a:rPr lang="en-US" sz="2000" b="1" dirty="0">
                <a:solidFill>
                  <a:srgbClr val="0000FF"/>
                </a:solidFill>
              </a:rPr>
              <a:t>J/</a:t>
            </a:r>
            <a:r>
              <a:rPr lang="en-US" sz="2000" b="1" i="1" dirty="0" err="1">
                <a:solidFill>
                  <a:srgbClr val="0000FF"/>
                </a:solidFill>
              </a:rPr>
              <a:t>ψ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yield in </a:t>
            </a:r>
            <a:r>
              <a:rPr lang="en-US" sz="2000" b="1" dirty="0" err="1" smtClean="0">
                <a:solidFill>
                  <a:srgbClr val="0000FF"/>
                </a:solidFill>
              </a:rPr>
              <a:t>Au+Au</a:t>
            </a:r>
            <a:r>
              <a:rPr lang="en-US" sz="2000" b="1" dirty="0" smtClean="0">
                <a:solidFill>
                  <a:srgbClr val="0000FF"/>
                </a:solidFill>
              </a:rPr>
              <a:t> collisions via the di-</a:t>
            </a:r>
            <a:r>
              <a:rPr lang="en-US" sz="2000" b="1" dirty="0" err="1" smtClean="0">
                <a:solidFill>
                  <a:srgbClr val="0000FF"/>
                </a:solidFill>
              </a:rPr>
              <a:t>muon</a:t>
            </a:r>
            <a:r>
              <a:rPr lang="en-US" sz="2000" b="1" dirty="0" smtClean="0">
                <a:solidFill>
                  <a:srgbClr val="0000FF"/>
                </a:solidFill>
              </a:rPr>
              <a:t> channel for 0 &lt; </a:t>
            </a:r>
            <a:r>
              <a:rPr lang="en-US" sz="2000" b="1" dirty="0" err="1" smtClean="0">
                <a:solidFill>
                  <a:srgbClr val="0000FF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</a:rPr>
              <a:t> &lt; 15 </a:t>
            </a:r>
            <a:r>
              <a:rPr lang="en-US" sz="2000" b="1" dirty="0" err="1" smtClean="0">
                <a:solidFill>
                  <a:srgbClr val="0000FF"/>
                </a:solidFill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</a:rPr>
              <a:t>/c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</a:rPr>
              <a:t>Consistent with the published di-electron results using Run10 data over the entire kinematic range.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8371" y="3743069"/>
            <a:ext cx="213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82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/>
              <a:t>J/</a:t>
            </a:r>
            <a:r>
              <a:rPr lang="en-US" i="1" dirty="0" err="1">
                <a:solidFill>
                  <a:srgbClr val="000000"/>
                </a:solidFill>
              </a:rPr>
              <a:t>ψ</a:t>
            </a:r>
            <a:r>
              <a:rPr lang="en-US" dirty="0">
                <a:solidFill>
                  <a:srgbClr val="000000"/>
                </a:solidFill>
              </a:rPr>
              <a:t> suppression: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sQM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065-7EC6-C044-BBA6-A7BDB2FDE30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344849"/>
              </p:ext>
            </p:extLst>
          </p:nvPr>
        </p:nvGraphicFramePr>
        <p:xfrm>
          <a:off x="4428544" y="94490"/>
          <a:ext cx="3137159" cy="86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" name="Equation" r:id="rId3" imgW="1701800" imgH="469900" progId="Equation.3">
                  <p:embed/>
                </p:oleObj>
              </mc:Choice>
              <mc:Fallback>
                <p:oleObj name="Equation" r:id="rId3" imgW="1701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8544" y="94490"/>
                        <a:ext cx="3137159" cy="86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0974" y="4807857"/>
            <a:ext cx="4148915" cy="1763941"/>
          </a:xfrm>
        </p:spPr>
        <p:txBody>
          <a:bodyPr/>
          <a:lstStyle/>
          <a:p>
            <a:pPr marL="285750" indent="-285750"/>
            <a:r>
              <a:rPr lang="en-US" sz="2200" b="1" dirty="0" smtClean="0">
                <a:solidFill>
                  <a:srgbClr val="0000FF"/>
                </a:solidFill>
                <a:sym typeface="Wingdings"/>
              </a:rPr>
              <a:t>Suppression at </a:t>
            </a:r>
            <a:r>
              <a:rPr lang="en-US" sz="2200" b="1" dirty="0">
                <a:solidFill>
                  <a:srgbClr val="0000FF"/>
                </a:solidFill>
                <a:sym typeface="Wingdings"/>
              </a:rPr>
              <a:t>Low-</a:t>
            </a:r>
            <a:r>
              <a:rPr lang="en-US" sz="2200" b="1" dirty="0" err="1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200" b="1" baseline="-25000" dirty="0" err="1">
                <a:solidFill>
                  <a:srgbClr val="0000FF"/>
                </a:solidFill>
                <a:sym typeface="Wingdings"/>
              </a:rPr>
              <a:t>T</a:t>
            </a:r>
            <a:endParaRPr lang="en-US" sz="2200" b="1" dirty="0">
              <a:solidFill>
                <a:srgbClr val="0000FF"/>
              </a:solidFill>
              <a:sym typeface="Wingdings"/>
            </a:endParaRPr>
          </a:p>
          <a:p>
            <a:pPr lvl="1"/>
            <a:r>
              <a:rPr lang="en-US" sz="2000" dirty="0" smtClean="0">
                <a:sym typeface="Wingdings"/>
              </a:rPr>
              <a:t>Dissociation</a:t>
            </a:r>
          </a:p>
          <a:p>
            <a:pPr lvl="1"/>
            <a:r>
              <a:rPr lang="en-US" sz="2000" dirty="0" smtClean="0">
                <a:sym typeface="Wingdings"/>
              </a:rPr>
              <a:t>Regeneration</a:t>
            </a:r>
            <a:endParaRPr lang="en-US" sz="2000" dirty="0">
              <a:sym typeface="Wingdings"/>
            </a:endParaRPr>
          </a:p>
          <a:p>
            <a:pPr lvl="1"/>
            <a:r>
              <a:rPr lang="en-US" sz="2000" dirty="0">
                <a:sym typeface="Wingdings"/>
              </a:rPr>
              <a:t>Cold nuclear matter </a:t>
            </a:r>
            <a:r>
              <a:rPr lang="en-US" sz="2000" dirty="0" smtClean="0">
                <a:sym typeface="Wingdings"/>
              </a:rPr>
              <a:t>effect</a:t>
            </a:r>
            <a:endParaRPr lang="en-US" sz="2000" dirty="0">
              <a:sym typeface="Wingding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65390" y="4807857"/>
            <a:ext cx="4148915" cy="1620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At high </a:t>
            </a:r>
            <a:r>
              <a:rPr lang="en-US" sz="2400" b="1" dirty="0" err="1" smtClean="0">
                <a:solidFill>
                  <a:srgbClr val="0000FF"/>
                </a:solidFill>
              </a:rPr>
              <a:t>p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>
                <a:solidFill>
                  <a:srgbClr val="0000FF"/>
                </a:solidFill>
              </a:rPr>
              <a:t>strong suppression in 0-20</a:t>
            </a:r>
            <a:r>
              <a:rPr lang="en-US" sz="2400" b="1" dirty="0" smtClean="0">
                <a:solidFill>
                  <a:srgbClr val="0000FF"/>
                </a:solidFill>
              </a:rPr>
              <a:t>% </a:t>
            </a:r>
            <a:r>
              <a:rPr lang="en-US" sz="2400" b="1" dirty="0">
                <a:solidFill>
                  <a:srgbClr val="0000FF"/>
                </a:solidFill>
              </a:rPr>
              <a:t>and a rising </a:t>
            </a:r>
            <a:r>
              <a:rPr lang="en-US" sz="2400" b="1" dirty="0" smtClean="0">
                <a:solidFill>
                  <a:srgbClr val="0000FF"/>
                </a:solidFill>
              </a:rPr>
              <a:t>trend </a:t>
            </a:r>
            <a:r>
              <a:rPr lang="en-US" sz="2200" b="1" dirty="0" smtClean="0">
                <a:solidFill>
                  <a:srgbClr val="0000FF"/>
                </a:solidFill>
                <a:sym typeface="Wingdings"/>
              </a:rPr>
              <a:t>in </a:t>
            </a:r>
            <a:r>
              <a:rPr lang="en-US" sz="2200" b="1" dirty="0">
                <a:solidFill>
                  <a:srgbClr val="0000FF"/>
                </a:solidFill>
                <a:sym typeface="Wingdings"/>
              </a:rPr>
              <a:t>20-60% central collisions </a:t>
            </a:r>
          </a:p>
          <a:p>
            <a:pPr lvl="1"/>
            <a:r>
              <a:rPr lang="en-US" sz="2000" dirty="0" smtClean="0">
                <a:sym typeface="Wingdings"/>
              </a:rPr>
              <a:t>Dissociation</a:t>
            </a:r>
          </a:p>
          <a:p>
            <a:pPr lvl="1"/>
            <a:r>
              <a:rPr lang="en-US" sz="2000" dirty="0" smtClean="0">
                <a:sym typeface="Wingdings"/>
              </a:rPr>
              <a:t>Formation time effect; B feed down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472" y="1069848"/>
            <a:ext cx="6264783" cy="384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0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MyTheme.thmx</Template>
  <TotalTime>1722</TotalTime>
  <Words>3186</Words>
  <Application>Microsoft Macintosh PowerPoint</Application>
  <PresentationFormat>On-screen Show (4:3)</PresentationFormat>
  <Paragraphs>394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MyTheme</vt:lpstr>
      <vt:lpstr>Equation</vt:lpstr>
      <vt:lpstr>Quarkonium measurements via the di-muon  decay channel in p+p and Au+Au collisions with the STAR experiment</vt:lpstr>
      <vt:lpstr>Probe QGP with J/ψ</vt:lpstr>
      <vt:lpstr>ϒ : A cleaner but rarer probe</vt:lpstr>
      <vt:lpstr>The Solenoid Tracker At RHIC (STAR)</vt:lpstr>
      <vt:lpstr>J/ψ cross section and xT scaling in p+p collisions</vt:lpstr>
      <vt:lpstr>J/ψ yield extraction</vt:lpstr>
      <vt:lpstr>Invariant yield of J/ψ </vt:lpstr>
      <vt:lpstr>Invariant yield of J/ψ </vt:lpstr>
      <vt:lpstr>J/ψ suppression:</vt:lpstr>
      <vt:lpstr>J/ψ suppression:</vt:lpstr>
      <vt:lpstr>J/ψ RAA vs pT : RHIC vs LHC</vt:lpstr>
      <vt:lpstr>RAA vs. centrality</vt:lpstr>
      <vt:lpstr>Centrality dependence : RHIC vs LHC</vt:lpstr>
      <vt:lpstr>Centrality dependence : RHIC vs LHC</vt:lpstr>
      <vt:lpstr>Centrality dependence : RHIC vs LHC</vt:lpstr>
      <vt:lpstr>Transport Models</vt:lpstr>
      <vt:lpstr>Transport Models</vt:lpstr>
      <vt:lpstr>Transport Models</vt:lpstr>
      <vt:lpstr>Does J/ψ flow?</vt:lpstr>
      <vt:lpstr>Does J/ψ flow?</vt:lpstr>
      <vt:lpstr>ϒ(2S+3S)/ϒ(1S) ratio</vt:lpstr>
      <vt:lpstr>Summary</vt:lpstr>
      <vt:lpstr>Back Up</vt:lpstr>
      <vt:lpstr>ϒ(2S+3S)/ϒ(1S) ratio</vt:lpstr>
      <vt:lpstr>Muon Telescope Detector (MTD)</vt:lpstr>
      <vt:lpstr>Run13 p+p 500 GeV Analysis details</vt:lpstr>
      <vt:lpstr>A closer look: event multiplicity dependence</vt:lpstr>
      <vt:lpstr>J/ψ yield vs event activity</vt:lpstr>
      <vt:lpstr>Characterize event activity</vt:lpstr>
      <vt:lpstr>Run14 Au+Au 200 GeV Analysis details</vt:lpstr>
      <vt:lpstr>Comparison to di-electron</vt:lpstr>
      <vt:lpstr>J/ψ RAA vs pT : STAR vs Transport Models</vt:lpstr>
      <vt:lpstr>J/ψ RAA vs pT : STAR vs PHENIX</vt:lpstr>
      <vt:lpstr>J/ψ RAA vs pT : Mid vs Forward rapidity</vt:lpstr>
      <vt:lpstr>Compare J/ψ v2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Quarkonium measurements via the di-muon decay channel in p+p and Au+Au collisions with the STAR experiment</dc:title>
  <dc:creator>Takahito Todoroki</dc:creator>
  <cp:lastModifiedBy>Takahito Todoroki</cp:lastModifiedBy>
  <cp:revision>1052</cp:revision>
  <dcterms:created xsi:type="dcterms:W3CDTF">2016-06-16T21:35:10Z</dcterms:created>
  <dcterms:modified xsi:type="dcterms:W3CDTF">2016-07-01T06:16:01Z</dcterms:modified>
</cp:coreProperties>
</file>