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1"/>
  </p:notesMasterIdLst>
  <p:handoutMasterIdLst>
    <p:handoutMasterId r:id="rId22"/>
  </p:handoutMasterIdLst>
  <p:sldIdLst>
    <p:sldId id="279" r:id="rId3"/>
    <p:sldId id="260" r:id="rId4"/>
    <p:sldId id="262" r:id="rId5"/>
    <p:sldId id="275" r:id="rId6"/>
    <p:sldId id="281" r:id="rId7"/>
    <p:sldId id="285" r:id="rId8"/>
    <p:sldId id="283" r:id="rId9"/>
    <p:sldId id="284" r:id="rId10"/>
    <p:sldId id="287" r:id="rId11"/>
    <p:sldId id="267" r:id="rId12"/>
    <p:sldId id="286" r:id="rId13"/>
    <p:sldId id="290" r:id="rId14"/>
    <p:sldId id="282" r:id="rId15"/>
    <p:sldId id="271" r:id="rId16"/>
    <p:sldId id="269" r:id="rId17"/>
    <p:sldId id="264" r:id="rId18"/>
    <p:sldId id="288" r:id="rId19"/>
    <p:sldId id="28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280" autoAdjust="0"/>
  </p:normalViewPr>
  <p:slideViewPr>
    <p:cSldViewPr snapToGrid="0" showGuides="1">
      <p:cViewPr varScale="1">
        <p:scale>
          <a:sx n="86" d="100"/>
          <a:sy n="86" d="100"/>
        </p:scale>
        <p:origin x="466" y="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3EB10-C8F0-4100-A16B-627FDC57C13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77C09-DC47-4FBB-864F-9D99C86EB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5611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C2526-272E-4E01-9117-9B2E8990A37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E5A13-37E4-499B-8008-DED3FE68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600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B73C04-9C35-44D0-B199-EBE37753DD35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D6E8C6B0-9C55-426E-89B7-3D3751511E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7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337F1FF-7663-41E0-83B1-A424D043DA08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1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949852-1AEC-4EB7-B780-0535CD112F70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34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64128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2919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282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1445" y="907093"/>
            <a:ext cx="11813991" cy="5623976"/>
          </a:xfrm>
          <a:prstGeom prst="roundRect">
            <a:avLst>
              <a:gd name="adj" fmla="val 7526"/>
            </a:avLst>
          </a:prstGeom>
          <a:solidFill>
            <a:schemeClr val="tx1"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29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850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0653D1F-65FD-487A-918D-0839428BA881}" type="datetime1">
              <a:rPr lang="en-US" smtClean="0">
                <a:solidFill>
                  <a:prstClr val="black"/>
                </a:solidFill>
                <a:latin typeface="Calibri"/>
              </a:rPr>
              <a:t>10/26/2017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248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7287E5-75FC-49DA-8EF3-EA6D5C153F78}" type="datetime1">
              <a:rPr lang="en-US" smtClean="0">
                <a:solidFill>
                  <a:prstClr val="black"/>
                </a:solidFill>
                <a:latin typeface="Calibri"/>
              </a:rPr>
              <a:t>10/26/2017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1526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680C1-572E-49A6-936A-F5E03412A0F0}" type="datetime1">
              <a:rPr lang="en-US" smtClean="0">
                <a:solidFill>
                  <a:prstClr val="black"/>
                </a:solidFill>
                <a:latin typeface="Calibri"/>
              </a:rPr>
              <a:t>10/26/2017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3295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18000"/>
            </a:srgbClr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218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476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AC815AF-AAEF-43A1-83F5-2D3BF51B1B5C}" type="datetime1">
              <a:rPr lang="en-US" smtClean="0">
                <a:solidFill>
                  <a:prstClr val="black"/>
                </a:solidFill>
                <a:latin typeface="Calibri"/>
              </a:rPr>
              <a:t>10/26/2017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61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6DD09AA-7B8D-4BEA-B7D5-AF0F7059BD9B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D6E8C6B0-9C55-426E-89B7-3D3751511E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58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E27C8D-B8DE-4F3E-8219-37BADE0DAB3B}" type="datetime1">
              <a:rPr lang="en-US" smtClean="0">
                <a:solidFill>
                  <a:prstClr val="black"/>
                </a:solidFill>
                <a:latin typeface="Calibri"/>
              </a:rPr>
              <a:t>10/26/2017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044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D2C3BA0-8F96-4AB9-9ECE-5F497AF9F79E}" type="datetime1">
              <a:rPr lang="en-US" smtClean="0">
                <a:solidFill>
                  <a:prstClr val="black"/>
                </a:solidFill>
                <a:latin typeface="Calibri"/>
              </a:rPr>
              <a:t>10/26/2017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579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0200FAC-93C3-4116-B85A-ED55326CB6B6}" type="datetime1">
              <a:rPr lang="en-US" smtClean="0">
                <a:solidFill>
                  <a:prstClr val="black"/>
                </a:solidFill>
                <a:latin typeface="Calibri"/>
              </a:rPr>
              <a:t>10/26/2017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93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A0D343-0DDE-44E8-89A2-44D9D2E608C2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D6E8C6B0-9C55-426E-89B7-3D3751511E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6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F30A4FF-4652-4D04-B56B-175EE4E9D0F4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Ewigleben,  APS April 2017 Meeting 1/29/2017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13849" cy="8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24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36EF63C-749F-4BF5-8008-D8F142E01E21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Ewigleben,  APS April 2017 Meeting 1/29/2017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7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A315DB0-6CBF-4476-AB7F-DD847390338D}" type="datetime1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Justin Ewigleben,  APS April 2017 Meeting 1/29/2017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D6E8C6B0-9C55-426E-89B7-3D3751511E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40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0A9C547-AE96-43E8-9434-805001377FF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Justin Ewigleben,  APS April 2017 Meeting 1/29/2017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D6E8C6B0-9C55-426E-89B7-3D3751511E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2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37EB3DA-3AC5-47C7-A4D6-9003A39AD9BA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Ewigleben,  APS April 2017 Meeting 1/29/2017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9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CCB23-CB34-40CC-BF03-3AAF456AB5AC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Ewigleben,  APS April 2017 Meeting 1/29/2017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6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5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32715"/>
            <a:ext cx="10972800" cy="5393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" y="6578144"/>
            <a:ext cx="8531415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78144"/>
            <a:ext cx="28448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8C6B0-9C55-426E-89B7-3D3751511E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ull_EPD_wire.png"/>
          <p:cNvPicPr>
            <a:picLocks noChangeAspect="1"/>
          </p:cNvPicPr>
          <p:nvPr/>
        </p:nvPicPr>
        <p:blipFill rotWithShape="1">
          <a:blip r:embed="rId1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775" y="-124002"/>
            <a:ext cx="10098476" cy="698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9144000" cy="6709410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7868"/>
            <a:ext cx="10972800" cy="72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73394"/>
            <a:ext cx="10972800" cy="5052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59" y="6676122"/>
            <a:ext cx="10538519" cy="181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Justin Ewigleben,  APS April 2017 Meeting 1/29/2017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678" y="6676121"/>
            <a:ext cx="1633321" cy="182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0E529-6157-7045-882B-FF1F3F4120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29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63513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tmp"/><Relationship Id="rId5" Type="http://schemas.openxmlformats.org/officeDocument/2006/relationships/image" Target="../media/image25.tm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628" y="-1080"/>
            <a:ext cx="9144000" cy="68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5232052"/>
            <a:ext cx="6858000" cy="165576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Catherine Tomkiel, Lehigh University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For the STAR Collaboration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" y="5943600"/>
            <a:ext cx="890954" cy="914400"/>
          </a:xfrm>
          <a:prstGeom prst="rect">
            <a:avLst/>
          </a:prstGeom>
        </p:spPr>
      </p:pic>
      <p:pic>
        <p:nvPicPr>
          <p:cNvPr id="1026" name="Picture 2" descr="https://www.nsfgrfp.org/images/nsf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394" y="5851601"/>
            <a:ext cx="985406" cy="98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7"/>
          <p:cNvSpPr>
            <a:spLocks noChangeArrowheads="1"/>
          </p:cNvSpPr>
          <p:nvPr/>
        </p:nvSpPr>
        <p:spPr bwMode="auto">
          <a:xfrm>
            <a:off x="7866684" y="2716651"/>
            <a:ext cx="735013" cy="1411288"/>
          </a:xfrm>
          <a:custGeom>
            <a:avLst/>
            <a:gdLst>
              <a:gd name="T0" fmla="*/ 1 w 2048"/>
              <a:gd name="T1" fmla="*/ 3 h 3924"/>
              <a:gd name="T2" fmla="*/ 1 w 2048"/>
              <a:gd name="T3" fmla="*/ 3 h 3924"/>
              <a:gd name="T4" fmla="*/ 0 w 2048"/>
              <a:gd name="T5" fmla="*/ 4 h 3924"/>
              <a:gd name="T6" fmla="*/ 0 w 2048"/>
              <a:gd name="T7" fmla="*/ 5 h 3924"/>
              <a:gd name="T8" fmla="*/ 0 w 2048"/>
              <a:gd name="T9" fmla="*/ 6 h 3924"/>
              <a:gd name="T10" fmla="*/ 0 w 2048"/>
              <a:gd name="T11" fmla="*/ 7 h 3924"/>
              <a:gd name="T12" fmla="*/ 0 w 2048"/>
              <a:gd name="T13" fmla="*/ 8 h 3924"/>
              <a:gd name="T14" fmla="*/ 0 w 2048"/>
              <a:gd name="T15" fmla="*/ 9 h 3924"/>
              <a:gd name="T16" fmla="*/ 0 w 2048"/>
              <a:gd name="T17" fmla="*/ 10 h 3924"/>
              <a:gd name="T18" fmla="*/ 1 w 2048"/>
              <a:gd name="T19" fmla="*/ 10 h 3924"/>
              <a:gd name="T20" fmla="*/ 1 w 2048"/>
              <a:gd name="T21" fmla="*/ 10 h 3924"/>
              <a:gd name="T22" fmla="*/ 2 w 2048"/>
              <a:gd name="T23" fmla="*/ 10 h 3924"/>
              <a:gd name="T24" fmla="*/ 3 w 2048"/>
              <a:gd name="T25" fmla="*/ 10 h 3924"/>
              <a:gd name="T26" fmla="*/ 3 w 2048"/>
              <a:gd name="T27" fmla="*/ 9 h 3924"/>
              <a:gd name="T28" fmla="*/ 4 w 2048"/>
              <a:gd name="T29" fmla="*/ 8 h 3924"/>
              <a:gd name="T30" fmla="*/ 4 w 2048"/>
              <a:gd name="T31" fmla="*/ 7 h 3924"/>
              <a:gd name="T32" fmla="*/ 5 w 2048"/>
              <a:gd name="T33" fmla="*/ 7 h 3924"/>
              <a:gd name="T34" fmla="*/ 5 w 2048"/>
              <a:gd name="T35" fmla="*/ 6 h 3924"/>
              <a:gd name="T36" fmla="*/ 5 w 2048"/>
              <a:gd name="T37" fmla="*/ 5 h 3924"/>
              <a:gd name="T38" fmla="*/ 5 w 2048"/>
              <a:gd name="T39" fmla="*/ 4 h 3924"/>
              <a:gd name="T40" fmla="*/ 5 w 2048"/>
              <a:gd name="T41" fmla="*/ 3 h 3924"/>
              <a:gd name="T42" fmla="*/ 5 w 2048"/>
              <a:gd name="T43" fmla="*/ 2 h 3924"/>
              <a:gd name="T44" fmla="*/ 5 w 2048"/>
              <a:gd name="T45" fmla="*/ 2 h 3924"/>
              <a:gd name="T46" fmla="*/ 5 w 2048"/>
              <a:gd name="T47" fmla="*/ 1 h 3924"/>
              <a:gd name="T48" fmla="*/ 5 w 2048"/>
              <a:gd name="T49" fmla="*/ 0 h 3924"/>
              <a:gd name="T50" fmla="*/ 4 w 2048"/>
              <a:gd name="T51" fmla="*/ 0 h 3924"/>
              <a:gd name="T52" fmla="*/ 4 w 2048"/>
              <a:gd name="T53" fmla="*/ 0 h 3924"/>
              <a:gd name="T54" fmla="*/ 3 w 2048"/>
              <a:gd name="T55" fmla="*/ 0 h 3924"/>
              <a:gd name="T56" fmla="*/ 3 w 2048"/>
              <a:gd name="T57" fmla="*/ 0 h 3924"/>
              <a:gd name="T58" fmla="*/ 2 w 2048"/>
              <a:gd name="T59" fmla="*/ 1 h 3924"/>
              <a:gd name="T60" fmla="*/ 2 w 2048"/>
              <a:gd name="T61" fmla="*/ 1 h 3924"/>
              <a:gd name="T62" fmla="*/ 2 w 2048"/>
              <a:gd name="T63" fmla="*/ 2 h 3924"/>
              <a:gd name="T64" fmla="*/ 1 w 2048"/>
              <a:gd name="T65" fmla="*/ 3 h 392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48"/>
              <a:gd name="T100" fmla="*/ 0 h 3924"/>
              <a:gd name="T101" fmla="*/ 2048 w 2048"/>
              <a:gd name="T102" fmla="*/ 3924 h 392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48" h="3924">
                <a:moveTo>
                  <a:pt x="443" y="990"/>
                </a:moveTo>
                <a:lnTo>
                  <a:pt x="307" y="1331"/>
                </a:lnTo>
                <a:lnTo>
                  <a:pt x="170" y="1672"/>
                </a:lnTo>
                <a:lnTo>
                  <a:pt x="68" y="2081"/>
                </a:lnTo>
                <a:lnTo>
                  <a:pt x="34" y="2422"/>
                </a:lnTo>
                <a:lnTo>
                  <a:pt x="0" y="2763"/>
                </a:lnTo>
                <a:lnTo>
                  <a:pt x="0" y="3104"/>
                </a:lnTo>
                <a:lnTo>
                  <a:pt x="34" y="3343"/>
                </a:lnTo>
                <a:lnTo>
                  <a:pt x="204" y="3719"/>
                </a:lnTo>
                <a:lnTo>
                  <a:pt x="375" y="3923"/>
                </a:lnTo>
                <a:lnTo>
                  <a:pt x="546" y="3923"/>
                </a:lnTo>
                <a:lnTo>
                  <a:pt x="853" y="3855"/>
                </a:lnTo>
                <a:lnTo>
                  <a:pt x="1057" y="3684"/>
                </a:lnTo>
                <a:lnTo>
                  <a:pt x="1228" y="3446"/>
                </a:lnTo>
                <a:lnTo>
                  <a:pt x="1433" y="3173"/>
                </a:lnTo>
                <a:lnTo>
                  <a:pt x="1569" y="2866"/>
                </a:lnTo>
                <a:lnTo>
                  <a:pt x="1705" y="2525"/>
                </a:lnTo>
                <a:lnTo>
                  <a:pt x="1842" y="2183"/>
                </a:lnTo>
                <a:lnTo>
                  <a:pt x="1944" y="1842"/>
                </a:lnTo>
                <a:lnTo>
                  <a:pt x="1978" y="1535"/>
                </a:lnTo>
                <a:lnTo>
                  <a:pt x="2047" y="1194"/>
                </a:lnTo>
                <a:lnTo>
                  <a:pt x="2047" y="955"/>
                </a:lnTo>
                <a:lnTo>
                  <a:pt x="2012" y="648"/>
                </a:lnTo>
                <a:lnTo>
                  <a:pt x="1944" y="376"/>
                </a:lnTo>
                <a:lnTo>
                  <a:pt x="1808" y="137"/>
                </a:lnTo>
                <a:lnTo>
                  <a:pt x="1637" y="34"/>
                </a:lnTo>
                <a:lnTo>
                  <a:pt x="1398" y="0"/>
                </a:lnTo>
                <a:lnTo>
                  <a:pt x="1228" y="34"/>
                </a:lnTo>
                <a:lnTo>
                  <a:pt x="1057" y="137"/>
                </a:lnTo>
                <a:lnTo>
                  <a:pt x="818" y="376"/>
                </a:lnTo>
                <a:lnTo>
                  <a:pt x="750" y="512"/>
                </a:lnTo>
                <a:lnTo>
                  <a:pt x="580" y="717"/>
                </a:lnTo>
                <a:lnTo>
                  <a:pt x="443" y="990"/>
                </a:lnTo>
              </a:path>
            </a:pathLst>
          </a:custGeom>
          <a:solidFill>
            <a:srgbClr val="FF0000">
              <a:alpha val="34901"/>
            </a:srgbClr>
          </a:solidFill>
          <a:ln w="3672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BA8CDED-425C-4A96-A33F-E16B711E0DF3}"/>
              </a:ext>
            </a:extLst>
          </p:cNvPr>
          <p:cNvSpPr txBox="1">
            <a:spLocks/>
          </p:cNvSpPr>
          <p:nvPr/>
        </p:nvSpPr>
        <p:spPr>
          <a:xfrm>
            <a:off x="7884" y="21326"/>
            <a:ext cx="12179494" cy="1045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Optical Fibers and Electronics for the STAR 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rgbClr val="FF0000"/>
                </a:solidFill>
              </a:rPr>
              <a:t>E</a:t>
            </a:r>
            <a:r>
              <a:rPr lang="en-US" sz="4400">
                <a:solidFill>
                  <a:schemeClr val="bg1"/>
                </a:solidFill>
              </a:rPr>
              <a:t>vent </a:t>
            </a:r>
            <a:r>
              <a:rPr lang="en-US" sz="4400">
                <a:solidFill>
                  <a:srgbClr val="FF0000"/>
                </a:solidFill>
              </a:rPr>
              <a:t>P</a:t>
            </a:r>
            <a:r>
              <a:rPr lang="en-US" sz="4400">
                <a:solidFill>
                  <a:schemeClr val="bg1"/>
                </a:solidFill>
              </a:rPr>
              <a:t>lane </a:t>
            </a:r>
            <a:r>
              <a:rPr lang="en-US" sz="4400">
                <a:solidFill>
                  <a:srgbClr val="FF0000"/>
                </a:solidFill>
              </a:rPr>
              <a:t>D</a:t>
            </a:r>
            <a:r>
              <a:rPr lang="en-US" sz="4400">
                <a:solidFill>
                  <a:schemeClr val="bg1"/>
                </a:solidFill>
              </a:rPr>
              <a:t>etector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Footer Placeholder 11">
            <a:extLst>
              <a:ext uri="{FF2B5EF4-FFF2-40B4-BE49-F238E27FC236}">
                <a16:creationId xmlns:a16="http://schemas.microsoft.com/office/drawing/2014/main" id="{B25CCF74-7DC3-42A0-9D12-EC0BCC74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2377" y="6520069"/>
            <a:ext cx="5939319" cy="404191"/>
          </a:xfrm>
        </p:spPr>
        <p:txBody>
          <a:bodyPr/>
          <a:lstStyle/>
          <a:p>
            <a:r>
              <a:rPr lang="en-US" dirty="0"/>
              <a:t>Catherine Tomkiel,  APS DNP October 2017 Meeting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F52717-3EFF-4968-BA7F-54E075FEA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53" y="5851601"/>
            <a:ext cx="1199119" cy="9913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9B9CF2-95B9-4CA8-9188-69C28C1BF374}"/>
              </a:ext>
            </a:extLst>
          </p:cNvPr>
          <p:cNvSpPr/>
          <p:nvPr/>
        </p:nvSpPr>
        <p:spPr>
          <a:xfrm>
            <a:off x="958996" y="5943600"/>
            <a:ext cx="994091" cy="9143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TAR-logo-base-black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8" y="5900909"/>
            <a:ext cx="133370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0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650" y="629074"/>
            <a:ext cx="3747726" cy="451225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Picture 20" descr="IMG_57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4" y="702891"/>
            <a:ext cx="3351252" cy="4632676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855370" y="4938817"/>
            <a:ext cx="1362054" cy="988890"/>
          </a:xfrm>
          <a:prstGeom prst="line">
            <a:avLst/>
          </a:prstGeom>
          <a:ln>
            <a:solidFill>
              <a:srgbClr val="FD49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456250" y="4803676"/>
            <a:ext cx="15613" cy="705275"/>
          </a:xfrm>
          <a:prstGeom prst="line">
            <a:avLst/>
          </a:prstGeom>
          <a:ln>
            <a:solidFill>
              <a:srgbClr val="FD49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30056" y="626105"/>
            <a:ext cx="3017066" cy="315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9514" y="5927707"/>
            <a:ext cx="4003966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EPD </a:t>
            </a:r>
            <a:r>
              <a:rPr lang="en-US" sz="2000" dirty="0" err="1"/>
              <a:t>SiPM</a:t>
            </a:r>
            <a:r>
              <a:rPr lang="en-US" sz="2000" dirty="0"/>
              <a:t> card: 16, 25-μm </a:t>
            </a:r>
            <a:r>
              <a:rPr lang="en-US" sz="2000" dirty="0" err="1"/>
              <a:t>SiPMs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1997897" y="5416187"/>
            <a:ext cx="2383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EPD FSC spacer block</a:t>
            </a:r>
          </a:p>
        </p:txBody>
      </p:sp>
      <p:pic>
        <p:nvPicPr>
          <p:cNvPr id="36" name="Picture 35" descr="IMG_574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02" y="3910093"/>
            <a:ext cx="3472332" cy="2604250"/>
          </a:xfrm>
          <a:prstGeom prst="rect">
            <a:avLst/>
          </a:prstGeom>
        </p:spPr>
      </p:pic>
      <p:cxnSp>
        <p:nvCxnSpPr>
          <p:cNvPr id="37" name="Elbow Connector 36"/>
          <p:cNvCxnSpPr/>
          <p:nvPr/>
        </p:nvCxnSpPr>
        <p:spPr>
          <a:xfrm>
            <a:off x="7381461" y="3193774"/>
            <a:ext cx="1305339" cy="66331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036603" y="5970235"/>
            <a:ext cx="141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FEE Box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226683" y="5139619"/>
            <a:ext cx="18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 Designed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ront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nd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lectronics Card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  <p:cxnSp>
        <p:nvCxnSpPr>
          <p:cNvPr id="19" name="Elbow Connector 18"/>
          <p:cNvCxnSpPr>
            <a:stCxn id="2" idx="2"/>
          </p:cNvCxnSpPr>
          <p:nvPr/>
        </p:nvCxnSpPr>
        <p:spPr>
          <a:xfrm rot="5400000">
            <a:off x="8938246" y="4239683"/>
            <a:ext cx="367625" cy="217091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9A6B7647-1E16-42A1-9CAC-A0A572311C60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1" cy="653466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FFFF"/>
                </a:solidFill>
              </a:rPr>
              <a:t>Clear fiber bundle meets readout electronics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8F19ABEE-B137-4A2D-9155-F0F85B3760EA}"/>
              </a:ext>
            </a:extLst>
          </p:cNvPr>
          <p:cNvSpPr txBox="1">
            <a:spLocks/>
          </p:cNvSpPr>
          <p:nvPr/>
        </p:nvSpPr>
        <p:spPr>
          <a:xfrm>
            <a:off x="410817" y="6495283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</a:t>
            </a:r>
          </a:p>
        </p:txBody>
      </p:sp>
    </p:spTree>
    <p:extLst>
      <p:ext uri="{BB962C8B-B14F-4D97-AF65-F5344CB8AC3E}">
        <p14:creationId xmlns:p14="http://schemas.microsoft.com/office/powerpoint/2010/main" val="315407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-18035"/>
            <a:ext cx="9143999" cy="133695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Read-Out</a:t>
            </a: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>
                <a:solidFill>
                  <a:srgbClr val="FFFFFF"/>
                </a:solidFill>
              </a:rPr>
              <a:t> Silicon Photomultipliers – (</a:t>
            </a:r>
            <a:r>
              <a:rPr lang="en-US" sz="4400" b="1" dirty="0" err="1">
                <a:solidFill>
                  <a:srgbClr val="FFFFFF"/>
                </a:solidFill>
              </a:rPr>
              <a:t>SiPM</a:t>
            </a:r>
            <a:r>
              <a:rPr lang="en-US" sz="4400" b="1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8706" y="1488795"/>
            <a:ext cx="5929294" cy="282106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Clear fiber leads into photosensitive area of </a:t>
            </a:r>
            <a:r>
              <a:rPr lang="en-US" sz="2800" dirty="0" err="1">
                <a:solidFill>
                  <a:srgbClr val="000000"/>
                </a:solidFill>
              </a:rPr>
              <a:t>SiPM</a:t>
            </a:r>
            <a:r>
              <a:rPr lang="en-US" sz="2800" dirty="0">
                <a:solidFill>
                  <a:srgbClr val="000000"/>
                </a:solidFill>
              </a:rPr>
              <a:t>, which digitizes the signal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New technology for hadron colliders – Used in medical technology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Rosi Reed - Drexel - October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69900" y="3948827"/>
            <a:ext cx="53941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solidFill>
                  <a:srgbClr val="000000"/>
                </a:solidFill>
              </a:rPr>
              <a:t>Advantages: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– No sensitivity to magnetic fields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– very compact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Disadvantages: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– Neutron radiation sensitive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400" dirty="0">
                <a:solidFill>
                  <a:srgbClr val="000000"/>
                </a:solidFill>
              </a:rPr>
              <a:t>Placement is important!</a:t>
            </a:r>
          </a:p>
          <a:p>
            <a:pPr lvl="1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1F22A47-62CC-48D8-9F40-40CD5E142219}"/>
              </a:ext>
            </a:extLst>
          </p:cNvPr>
          <p:cNvSpPr txBox="1">
            <a:spLocks/>
          </p:cNvSpPr>
          <p:nvPr/>
        </p:nvSpPr>
        <p:spPr>
          <a:xfrm>
            <a:off x="10058400" y="6578144"/>
            <a:ext cx="21336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77130-5C39-A942-AE1B-8A24CE87DCBB}" type="slidenum">
              <a:rPr lang="en-US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A655AB5-902C-449D-82F3-E8B4F0F6705E}"/>
              </a:ext>
            </a:extLst>
          </p:cNvPr>
          <p:cNvSpPr txBox="1">
            <a:spLocks/>
          </p:cNvSpPr>
          <p:nvPr/>
        </p:nvSpPr>
        <p:spPr>
          <a:xfrm>
            <a:off x="410817" y="6495283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A40191-3E43-4756-A1B5-C0F7003F2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  <p:pic>
        <p:nvPicPr>
          <p:cNvPr id="13" name="Picture 12" descr="IMG_5714.jpg">
            <a:extLst>
              <a:ext uri="{FF2B5EF4-FFF2-40B4-BE49-F238E27FC236}">
                <a16:creationId xmlns:a16="http://schemas.microsoft.com/office/drawing/2014/main" id="{FC53F4CF-8A1F-4C5F-B0E2-4BEEC28F2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1300" y="1160024"/>
            <a:ext cx="2214100" cy="3060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8120D-EBB8-473A-B986-EBE7D272C1A3}"/>
              </a:ext>
            </a:extLst>
          </p:cNvPr>
          <p:cNvSpPr txBox="1"/>
          <p:nvPr/>
        </p:nvSpPr>
        <p:spPr>
          <a:xfrm>
            <a:off x="6464063" y="5952671"/>
            <a:ext cx="4397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Hamamatsu SiPM:S13360-1325PE</a:t>
            </a:r>
          </a:p>
          <a:p>
            <a:pPr algn="ctr"/>
            <a:r>
              <a:rPr lang="en-US" sz="2400" dirty="0"/>
              <a:t>25x25 micron pixels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63E78-80C8-4ADE-863F-C27C9F945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7" b="16336"/>
          <a:stretch/>
        </p:blipFill>
        <p:spPr>
          <a:xfrm>
            <a:off x="7175276" y="3948827"/>
            <a:ext cx="2975404" cy="20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7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omforMik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/>
          <a:stretch/>
        </p:blipFill>
        <p:spPr>
          <a:xfrm>
            <a:off x="1717266" y="1376856"/>
            <a:ext cx="5468111" cy="4911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4093" y="1387334"/>
            <a:ext cx="255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on (“light current”)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5706111" y="1646694"/>
            <a:ext cx="1645177" cy="10997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6467232" y="2219811"/>
            <a:ext cx="884056" cy="55321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85359" y="1930396"/>
            <a:ext cx="257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off (“dark current”)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85359" y="2616681"/>
            <a:ext cx="348044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Data from pp 500 GeV run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Radiation here is greater than it will be for BES-II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Tile 1, closest to be beampipe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End of run I</a:t>
            </a:r>
            <a:r>
              <a:rPr lang="en-US" baseline="-25000" dirty="0"/>
              <a:t>d</a:t>
            </a:r>
            <a:r>
              <a:rPr lang="en-US" dirty="0"/>
              <a:t>~ 1 </a:t>
            </a:r>
            <a:r>
              <a:rPr lang="en-US" dirty="0" err="1"/>
              <a:t>μA</a:t>
            </a:r>
            <a:endParaRPr lang="en-US" dirty="0"/>
          </a:p>
          <a:p>
            <a:pPr marL="285750" indent="-285750">
              <a:spcAft>
                <a:spcPts val="1200"/>
              </a:spcAft>
              <a:buFontTx/>
              <a:buChar char="•"/>
            </a:pPr>
            <a:r>
              <a:rPr lang="en-US" dirty="0"/>
              <a:t>Operational until I</a:t>
            </a:r>
            <a:r>
              <a:rPr lang="en-US" baseline="-25000" dirty="0"/>
              <a:t>d</a:t>
            </a:r>
            <a:r>
              <a:rPr lang="en-US" dirty="0"/>
              <a:t> &lt; ~15 </a:t>
            </a:r>
            <a:r>
              <a:rPr lang="en-US" dirty="0" err="1"/>
              <a:t>μA</a:t>
            </a:r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err="1">
                <a:sym typeface="Wingdings"/>
              </a:rPr>
              <a:t>SiPMs</a:t>
            </a:r>
            <a:r>
              <a:rPr lang="en-US" dirty="0">
                <a:sym typeface="Wingdings"/>
              </a:rPr>
              <a:t> good for equivalent of  </a:t>
            </a:r>
          </a:p>
          <a:p>
            <a:r>
              <a:rPr lang="en-US" dirty="0">
                <a:sym typeface="Wingdings"/>
              </a:rPr>
              <a:t>     12 more </a:t>
            </a:r>
            <a:r>
              <a:rPr lang="en-US" dirty="0" err="1">
                <a:sym typeface="Wingdings"/>
              </a:rPr>
              <a:t>pp</a:t>
            </a:r>
            <a:r>
              <a:rPr lang="en-US" dirty="0">
                <a:sym typeface="Wingdings"/>
              </a:rPr>
              <a:t> runs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5937661-56D4-4BD1-B84F-3DA15D211BE8}"/>
              </a:ext>
            </a:extLst>
          </p:cNvPr>
          <p:cNvSpPr txBox="1">
            <a:spLocks/>
          </p:cNvSpPr>
          <p:nvPr/>
        </p:nvSpPr>
        <p:spPr>
          <a:xfrm>
            <a:off x="1524001" y="-18035"/>
            <a:ext cx="9143999" cy="1255721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FFFF"/>
                </a:solidFill>
              </a:rPr>
              <a:t>Dark Current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 Silicon Photomultipliers – (</a:t>
            </a:r>
            <a:r>
              <a:rPr lang="en-US" sz="4000" b="1" dirty="0" err="1">
                <a:solidFill>
                  <a:srgbClr val="FFFFFF"/>
                </a:solidFill>
              </a:rPr>
              <a:t>SiPM</a:t>
            </a:r>
            <a:r>
              <a:rPr lang="en-US" sz="4000" b="1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5E5AE631-D411-4EC0-AF3B-4CE3FE05C9E8}"/>
              </a:ext>
            </a:extLst>
          </p:cNvPr>
          <p:cNvSpPr txBox="1">
            <a:spLocks/>
          </p:cNvSpPr>
          <p:nvPr/>
        </p:nvSpPr>
        <p:spPr>
          <a:xfrm>
            <a:off x="10058400" y="6578144"/>
            <a:ext cx="21336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77130-5C39-A942-AE1B-8A24CE87DCBB}" type="slidenum">
              <a:rPr lang="en-US">
                <a:solidFill>
                  <a:schemeClr val="tx1"/>
                </a:solidFill>
              </a:rPr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051702-FCA2-438B-A4BA-821459291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16BD8818-220B-4FA4-8541-578A1E79491B}"/>
              </a:ext>
            </a:extLst>
          </p:cNvPr>
          <p:cNvSpPr txBox="1">
            <a:spLocks/>
          </p:cNvSpPr>
          <p:nvPr/>
        </p:nvSpPr>
        <p:spPr>
          <a:xfrm>
            <a:off x="410817" y="6495283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</a:t>
            </a:r>
          </a:p>
        </p:txBody>
      </p:sp>
    </p:spTree>
    <p:extLst>
      <p:ext uri="{BB962C8B-B14F-4D97-AF65-F5344CB8AC3E}">
        <p14:creationId xmlns:p14="http://schemas.microsoft.com/office/powerpoint/2010/main" val="274007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STAR Collaboration Meeting - BNL - May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t>13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032000" y="653466"/>
            <a:ext cx="8128000" cy="5820875"/>
            <a:chOff x="561884" y="704209"/>
            <a:chExt cx="8128000" cy="5820875"/>
          </a:xfrm>
        </p:grpSpPr>
        <p:grpSp>
          <p:nvGrpSpPr>
            <p:cNvPr id="12" name="Group 11"/>
            <p:cNvGrpSpPr/>
            <p:nvPr/>
          </p:nvGrpSpPr>
          <p:grpSpPr>
            <a:xfrm>
              <a:off x="561884" y="704209"/>
              <a:ext cx="8128000" cy="5820875"/>
              <a:chOff x="561884" y="241038"/>
              <a:chExt cx="8128000" cy="5820875"/>
            </a:xfrm>
          </p:grpSpPr>
          <p:pic>
            <p:nvPicPr>
              <p:cNvPr id="5" name="Picture 4" descr="IMG_6351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13"/>
              <a:stretch/>
            </p:blipFill>
            <p:spPr>
              <a:xfrm>
                <a:off x="561884" y="241038"/>
                <a:ext cx="8128000" cy="582087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449748" y="1271582"/>
                <a:ext cx="195438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Clear fiber bundles</a:t>
                </a: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H="1">
                <a:off x="3995503" y="1640914"/>
                <a:ext cx="1038274" cy="778739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1307616" y="2152300"/>
                <a:ext cx="91563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FEE box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1765434" y="2520883"/>
                <a:ext cx="0" cy="439792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1515135" y="3869951"/>
                <a:ext cx="617036" cy="283322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991995" y="3968607"/>
                <a:ext cx="2176159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power/control/signal</a:t>
                </a:r>
              </a:p>
              <a:p>
                <a:r>
                  <a:rPr lang="en-US" dirty="0"/>
                  <a:t>cables to TUFF &amp; Rx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712635" y="5542369"/>
              <a:ext cx="5693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BBC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29173" y="5559491"/>
              <a:ext cx="7647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EPD/8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6383155" y="5078109"/>
              <a:ext cx="355316" cy="407664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7871845" y="4781176"/>
              <a:ext cx="0" cy="704597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08005582-C771-49C5-8ABD-C064D9374D08}"/>
              </a:ext>
            </a:extLst>
          </p:cNvPr>
          <p:cNvSpPr txBox="1">
            <a:spLocks/>
          </p:cNvSpPr>
          <p:nvPr/>
        </p:nvSpPr>
        <p:spPr>
          <a:xfrm>
            <a:off x="10110680" y="6577935"/>
            <a:ext cx="21336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77130-5C39-A942-AE1B-8A24CE87DCBB}" type="slidenum">
              <a:rPr lang="en-US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0C540CC0-A627-40C5-93A3-5F97E190BD0F}"/>
              </a:ext>
            </a:extLst>
          </p:cNvPr>
          <p:cNvSpPr txBox="1">
            <a:spLocks/>
          </p:cNvSpPr>
          <p:nvPr/>
        </p:nvSpPr>
        <p:spPr>
          <a:xfrm>
            <a:off x="410817" y="6495283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D17B595-DDDB-4B69-A000-D4ECD1B6C575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1" cy="65346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2017 – Quarter Wheel in place at STAR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D8F9797-F258-4CE9-91EF-341223E82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39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53008"/>
            <a:ext cx="10972800" cy="653466"/>
          </a:xfrm>
        </p:spPr>
        <p:txBody>
          <a:bodyPr>
            <a:no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817" y="557543"/>
            <a:ext cx="11582399" cy="5393449"/>
          </a:xfrm>
        </p:spPr>
        <p:txBody>
          <a:bodyPr>
            <a:normAutofit/>
          </a:bodyPr>
          <a:lstStyle/>
          <a:p>
            <a:r>
              <a:rPr lang="en-US" sz="2800" dirty="0"/>
              <a:t>Updated electronics and increased number of channels is an important upgrade for many measurements, including those for BES-II</a:t>
            </a:r>
          </a:p>
          <a:p>
            <a:r>
              <a:rPr lang="en-US" sz="2800" dirty="0"/>
              <a:t>Data from Run 17 will be discussed by Justin </a:t>
            </a:r>
            <a:r>
              <a:rPr lang="en-US" sz="2800" dirty="0" err="1"/>
              <a:t>Ewigleben</a:t>
            </a:r>
            <a:endParaRPr lang="en-US" sz="2800" dirty="0"/>
          </a:p>
          <a:p>
            <a:r>
              <a:rPr lang="en-US" sz="2800" dirty="0"/>
              <a:t>All super sectors have been constructed: 24 SS plus extra 6 as spares.  They are to be installed before Run 18.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54" y="3615456"/>
            <a:ext cx="5119692" cy="287982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C37B440-D58B-4BD9-9DDC-1F2C9A50BE33}"/>
              </a:ext>
            </a:extLst>
          </p:cNvPr>
          <p:cNvSpPr txBox="1">
            <a:spLocks/>
          </p:cNvSpPr>
          <p:nvPr/>
        </p:nvSpPr>
        <p:spPr>
          <a:xfrm>
            <a:off x="410817" y="6495283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</a:t>
            </a:r>
          </a:p>
        </p:txBody>
      </p:sp>
    </p:spTree>
    <p:extLst>
      <p:ext uri="{BB962C8B-B14F-4D97-AF65-F5344CB8AC3E}">
        <p14:creationId xmlns:p14="http://schemas.microsoft.com/office/powerpoint/2010/main" val="1636532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38432" y="683263"/>
            <a:ext cx="9129569" cy="344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mill isolation grooves (</a:t>
            </a:r>
            <a:r>
              <a:rPr lang="en-US" dirty="0">
                <a:solidFill>
                  <a:srgbClr val="000000"/>
                </a:solidFill>
              </a:rPr>
              <a:t>1.65 mm wide</a:t>
            </a:r>
            <a:r>
              <a:rPr lang="en-US" dirty="0"/>
              <a:t>) on back ½-way (6 mm deep)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TiO</a:t>
            </a:r>
            <a:r>
              <a:rPr lang="en-US" baseline="-25000" dirty="0"/>
              <a:t>2</a:t>
            </a:r>
            <a:r>
              <a:rPr lang="en-US" dirty="0"/>
              <a:t> + epoxy mixture for isolation grooves, mill the front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/>
              <a:t>remaining isolation grooves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/>
              <a:t>WLS fiber grooves (3.5mm), with ramps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epoxy FFC with WLS fibers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optical glue WLS in sigma grooves and central channel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TiO</a:t>
            </a:r>
            <a:r>
              <a:rPr lang="en-US" baseline="-25000" dirty="0"/>
              <a:t>2</a:t>
            </a:r>
            <a:r>
              <a:rPr lang="en-US" dirty="0"/>
              <a:t> + epoxy mixture for front isolation grooves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polish edges, touch-up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wrap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bench tests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53466"/>
          </a:xfrm>
        </p:spPr>
        <p:txBody>
          <a:bodyPr/>
          <a:lstStyle/>
          <a:p>
            <a:r>
              <a:rPr lang="en-US" dirty="0" err="1"/>
              <a:t>Supersector</a:t>
            </a:r>
            <a:r>
              <a:rPr lang="en-US" dirty="0"/>
              <a:t> production</a:t>
            </a:r>
          </a:p>
        </p:txBody>
      </p:sp>
      <p:pic>
        <p:nvPicPr>
          <p:cNvPr id="8" name="Picture 7" descr="IMG_52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67" y="1288787"/>
            <a:ext cx="3444246" cy="4592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023D5F9-B045-4B1D-A61F-7BC6158ACE21}"/>
              </a:ext>
            </a:extLst>
          </p:cNvPr>
          <p:cNvSpPr txBox="1">
            <a:spLocks/>
          </p:cNvSpPr>
          <p:nvPr/>
        </p:nvSpPr>
        <p:spPr>
          <a:xfrm>
            <a:off x="410817" y="6495283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 </a:t>
            </a:r>
          </a:p>
        </p:txBody>
      </p:sp>
    </p:spTree>
    <p:extLst>
      <p:ext uri="{BB962C8B-B14F-4D97-AF65-F5344CB8AC3E}">
        <p14:creationId xmlns:p14="http://schemas.microsoft.com/office/powerpoint/2010/main" val="1386848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53466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7" name="Picture 6" descr="SuperSector13_complexconnectorodification_6_16_16b_di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4" t="10656" r="31149" b="12187"/>
          <a:stretch/>
        </p:blipFill>
        <p:spPr>
          <a:xfrm>
            <a:off x="1538430" y="1333365"/>
            <a:ext cx="3344602" cy="4730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0307" y="1515183"/>
            <a:ext cx="4944507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Wheels, each composed of 12 </a:t>
            </a:r>
            <a:r>
              <a:rPr lang="en-US" dirty="0" err="1"/>
              <a:t>supersectors</a:t>
            </a:r>
            <a:endParaRPr lang="en-US" dirty="0"/>
          </a:p>
          <a:p>
            <a:endParaRPr lang="en-US" dirty="0"/>
          </a:p>
          <a:p>
            <a:r>
              <a:rPr lang="en-US" dirty="0"/>
              <a:t>Each </a:t>
            </a:r>
            <a:r>
              <a:rPr lang="en-US" dirty="0" err="1"/>
              <a:t>supersector</a:t>
            </a:r>
            <a:r>
              <a:rPr lang="en-US" dirty="0"/>
              <a:t>: 31 optically-isolated tiles</a:t>
            </a:r>
          </a:p>
          <a:p>
            <a:pPr marL="285750" indent="-285750"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1.2-cm-thick scintillator 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Eljen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EJ-200)</a:t>
            </a:r>
          </a:p>
          <a:p>
            <a:pPr marL="285750" indent="-285750"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3 turns of WLS fiber (Kuraray Y-11, 1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mmD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742950" lvl="1" indent="-285750"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(3 turns ~doubles light output rel. 1 turn)</a:t>
            </a:r>
          </a:p>
          <a:p>
            <a:pPr marL="285750" indent="-285750">
              <a:buFontTx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in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=4.5 cm, R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out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=90 cm,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z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mount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=375 cm</a:t>
            </a:r>
          </a:p>
          <a:p>
            <a:endParaRPr lang="en-US" dirty="0"/>
          </a:p>
          <a:p>
            <a:r>
              <a:rPr lang="en-US" dirty="0"/>
              <a:t>Each of 12x31x2=744 channels</a:t>
            </a:r>
          </a:p>
          <a:p>
            <a:pPr marL="285750" indent="-285750">
              <a:buFontTx/>
              <a:buChar char="•"/>
            </a:pPr>
            <a:r>
              <a:rPr lang="en-US" dirty="0"/>
              <a:t>optical signal transported 5.5 m on clear fiber </a:t>
            </a:r>
            <a:r>
              <a:rPr lang="en-US" dirty="0">
                <a:solidFill>
                  <a:srgbClr val="7F7F7F"/>
                </a:solidFill>
              </a:rPr>
              <a:t>(Kuraray 1.15 </a:t>
            </a:r>
            <a:r>
              <a:rPr lang="en-US" dirty="0" err="1">
                <a:solidFill>
                  <a:srgbClr val="7F7F7F"/>
                </a:solidFill>
              </a:rPr>
              <a:t>mmD</a:t>
            </a:r>
            <a:r>
              <a:rPr lang="en-US" dirty="0">
                <a:solidFill>
                  <a:srgbClr val="7F7F7F"/>
                </a:solidFill>
              </a:rPr>
              <a:t> BJ round)</a:t>
            </a:r>
          </a:p>
          <a:p>
            <a:pPr marL="285750" indent="-285750"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coupled to </a:t>
            </a:r>
            <a:r>
              <a:rPr lang="en-US" dirty="0" err="1">
                <a:solidFill>
                  <a:srgbClr val="000000"/>
                </a:solidFill>
              </a:rPr>
              <a:t>SiPM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7F7F7F"/>
                </a:solidFill>
              </a:rPr>
              <a:t>(Hamamatsu S13360-1325PE)</a:t>
            </a:r>
          </a:p>
          <a:p>
            <a:pPr marL="742950" lvl="1" indent="-285750">
              <a:buFontTx/>
              <a:buChar char="•"/>
            </a:pPr>
            <a:r>
              <a:rPr lang="en-US" dirty="0">
                <a:solidFill>
                  <a:srgbClr val="7F7F7F"/>
                </a:solidFill>
              </a:rPr>
              <a:t>25-μm pixels </a:t>
            </a:r>
            <a:r>
              <a:rPr lang="en-US" dirty="0">
                <a:solidFill>
                  <a:srgbClr val="7F7F7F"/>
                </a:solidFill>
                <a:sym typeface="Wingdings"/>
              </a:rPr>
              <a:t> 1600+ illuminated pixels</a:t>
            </a:r>
          </a:p>
          <a:p>
            <a:pPr marL="285750" indent="-285750">
              <a:buFontTx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read out by STAR FEEs/QTs, similar FPS</a:t>
            </a:r>
          </a:p>
          <a:p>
            <a:pPr marL="285750" indent="-285750">
              <a:buFontTx/>
              <a:buChar char="•"/>
            </a:pP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Custom-built connector components</a:t>
            </a:r>
          </a:p>
          <a:p>
            <a:pPr marL="285750" indent="-285750">
              <a:buFontTx/>
              <a:buChar char="•"/>
            </a:pPr>
            <a:r>
              <a:rPr lang="en-US" dirty="0">
                <a:solidFill>
                  <a:srgbClr val="7F7F7F"/>
                </a:solidFill>
                <a:sym typeface="Wingdings"/>
              </a:rPr>
              <a:t>3D-printed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4494949-A155-4641-A782-3CD536D953AA}"/>
              </a:ext>
            </a:extLst>
          </p:cNvPr>
          <p:cNvSpPr txBox="1">
            <a:spLocks/>
          </p:cNvSpPr>
          <p:nvPr/>
        </p:nvSpPr>
        <p:spPr>
          <a:xfrm>
            <a:off x="410817" y="6495283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 </a:t>
            </a:r>
          </a:p>
        </p:txBody>
      </p:sp>
    </p:spTree>
    <p:extLst>
      <p:ext uri="{BB962C8B-B14F-4D97-AF65-F5344CB8AC3E}">
        <p14:creationId xmlns:p14="http://schemas.microsoft.com/office/powerpoint/2010/main" val="3880249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Front isolation grooves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Rosi Reed - Drexel - October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IMG_51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440" y="774462"/>
            <a:ext cx="4146037" cy="31095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9440" y="3993619"/>
            <a:ext cx="44880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Mill “half-way” and fill groves with TiO</a:t>
            </a:r>
            <a:r>
              <a:rPr lang="en-US" sz="2800" baseline="-25000" dirty="0"/>
              <a:t>2</a:t>
            </a:r>
            <a:r>
              <a:rPr lang="en-US" sz="2800" dirty="0"/>
              <a:t> + epoxy mixture (reflective epoxy)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Optical isolation!</a:t>
            </a:r>
          </a:p>
          <a:p>
            <a:r>
              <a:rPr lang="en-US" sz="2800" dirty="0"/>
              <a:t>Flip over and finish milling the groves + Fiber channels</a:t>
            </a:r>
          </a:p>
        </p:txBody>
      </p:sp>
      <p:pic>
        <p:nvPicPr>
          <p:cNvPr id="5" name="Picture 4" descr="20170731_11393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76724" y="1803615"/>
            <a:ext cx="5915350" cy="363371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202309" y="3061030"/>
            <a:ext cx="1979719" cy="822960"/>
          </a:xfrm>
          <a:prstGeom prst="righ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5C1D133-8E5F-48D6-9708-282F5B3A838E}"/>
              </a:ext>
            </a:extLst>
          </p:cNvPr>
          <p:cNvSpPr txBox="1">
            <a:spLocks/>
          </p:cNvSpPr>
          <p:nvPr/>
        </p:nvSpPr>
        <p:spPr>
          <a:xfrm>
            <a:off x="9347200" y="6578144"/>
            <a:ext cx="28448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E8C6B0-9C55-426E-89B7-3D3751511E09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2C7974-FC11-46EA-AF4B-9C1BD8C95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E0847C6-91ED-48FD-B00D-A13CEBA96A10}"/>
              </a:ext>
            </a:extLst>
          </p:cNvPr>
          <p:cNvSpPr txBox="1">
            <a:spLocks/>
          </p:cNvSpPr>
          <p:nvPr/>
        </p:nvSpPr>
        <p:spPr>
          <a:xfrm>
            <a:off x="197753" y="6578144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 </a:t>
            </a:r>
          </a:p>
        </p:txBody>
      </p:sp>
    </p:spTree>
    <p:extLst>
      <p:ext uri="{BB962C8B-B14F-4D97-AF65-F5344CB8AC3E}">
        <p14:creationId xmlns:p14="http://schemas.microsoft.com/office/powerpoint/2010/main" val="1968945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/>
              <a:t>Fiber bundle construction at Lehigh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STAR Collaboration Meeting - BNL - May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35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5" y="775856"/>
            <a:ext cx="4351717" cy="5802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65352" y="1445171"/>
            <a:ext cx="1736473" cy="36933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Justin </a:t>
            </a:r>
            <a:r>
              <a:rPr lang="en-US" dirty="0" err="1"/>
              <a:t>Ewigleben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00392" y="1814503"/>
            <a:ext cx="1445565" cy="36933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Daniel Brown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7060" y="5569920"/>
            <a:ext cx="3012138" cy="64633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Coming to join them:</a:t>
            </a:r>
          </a:p>
          <a:p>
            <a:r>
              <a:rPr lang="en-US" dirty="0"/>
              <a:t>Catherine </a:t>
            </a:r>
            <a:r>
              <a:rPr lang="en-US" dirty="0" err="1"/>
              <a:t>Tomkiel</a:t>
            </a:r>
            <a:r>
              <a:rPr lang="en-US" dirty="0"/>
              <a:t>,  </a:t>
            </a:r>
            <a:r>
              <a:rPr lang="en-US" dirty="0" err="1"/>
              <a:t>Prashanth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683" y="3443410"/>
            <a:ext cx="4656460" cy="2772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"/>
            <a:ext cx="2685226" cy="3085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945065" y="4477034"/>
            <a:ext cx="191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transmission (</a:t>
            </a:r>
            <a:r>
              <a:rPr lang="en-US" dirty="0" err="1"/>
              <a:t>a.u</a:t>
            </a:r>
            <a:r>
              <a:rPr lang="en-US" dirty="0"/>
              <a:t>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7700" y="5911850"/>
            <a:ext cx="7821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22900" y="5904584"/>
            <a:ext cx="6651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16200" y="6369050"/>
            <a:ext cx="4032250" cy="0"/>
          </a:xfrm>
          <a:prstGeom prst="straightConnector1">
            <a:avLst/>
          </a:prstGeom>
          <a:ln>
            <a:solidFill>
              <a:srgbClr val="FD49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21051" y="6451600"/>
            <a:ext cx="262272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D49FF"/>
                </a:solidFill>
              </a:rPr>
              <a:t>fineness of polishing cloth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14885" y="5689600"/>
            <a:ext cx="39265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25985" y="4241800"/>
            <a:ext cx="496650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1B4932-D796-4AC6-956C-93C144066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7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9" descr="STAR_BE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57" y="0"/>
            <a:ext cx="81318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37252" y="0"/>
            <a:ext cx="5532782" cy="653466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Beam Energy Scan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9901" y="861391"/>
            <a:ext cx="441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measurements and goals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Location of critical point and first order phase transition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62958" y="1908344"/>
            <a:ext cx="3981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The EPD will improve Centrality and Event Plane measurements, and Triggering</a:t>
            </a:r>
          </a:p>
        </p:txBody>
      </p:sp>
      <p:sp>
        <p:nvSpPr>
          <p:cNvPr id="16" name="Footer Placeholder 11">
            <a:extLst>
              <a:ext uri="{FF2B5EF4-FFF2-40B4-BE49-F238E27FC236}">
                <a16:creationId xmlns:a16="http://schemas.microsoft.com/office/drawing/2014/main" id="{5AEF7304-A209-436C-84A4-A278289C3A85}"/>
              </a:ext>
            </a:extLst>
          </p:cNvPr>
          <p:cNvSpPr txBox="1">
            <a:spLocks/>
          </p:cNvSpPr>
          <p:nvPr/>
        </p:nvSpPr>
        <p:spPr>
          <a:xfrm>
            <a:off x="1445755" y="6496910"/>
            <a:ext cx="5939319" cy="4041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Catherine Tomkiel,  APS DNP October 2017 Meeting </a:t>
            </a:r>
          </a:p>
        </p:txBody>
      </p:sp>
      <p:pic>
        <p:nvPicPr>
          <p:cNvPr id="4" name="Picture 3" descr="Fwd: QCD diagram with fixed target points? - cat416@lehigh.edu - Lehigh University Mail - Mozilla Firefox">
            <a:extLst>
              <a:ext uri="{FF2B5EF4-FFF2-40B4-BE49-F238E27FC236}">
                <a16:creationId xmlns:a16="http://schemas.microsoft.com/office/drawing/2014/main" id="{20808A7D-86AF-4620-BED3-E79E542B8A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t="23847" r="34981" b="10982"/>
          <a:stretch/>
        </p:blipFill>
        <p:spPr>
          <a:xfrm>
            <a:off x="7971865" y="3143224"/>
            <a:ext cx="3764070" cy="36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1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ull_EPD_wire.pn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6" t="-302" r="4509" b="712"/>
          <a:stretch/>
        </p:blipFill>
        <p:spPr>
          <a:xfrm>
            <a:off x="6230400" y="576468"/>
            <a:ext cx="5936974" cy="5894005"/>
          </a:xfrm>
          <a:prstGeom prst="rect">
            <a:avLst/>
          </a:prstGeom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53466"/>
          </a:xfrm>
        </p:spPr>
        <p:txBody>
          <a:bodyPr>
            <a:noAutofit/>
          </a:bodyPr>
          <a:lstStyle/>
          <a:p>
            <a:r>
              <a:rPr lang="en-US" sz="4000" dirty="0"/>
              <a:t>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Catherine Tomkiel,  APS DNP October 2017 Meeting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198886" y="1104074"/>
            <a:ext cx="0" cy="2438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198887" y="1395622"/>
            <a:ext cx="1232455" cy="21468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>
            <a:off x="6694225" y="1090822"/>
            <a:ext cx="4969565" cy="4929808"/>
          </a:xfrm>
          <a:prstGeom prst="arc">
            <a:avLst>
              <a:gd name="adj1" fmla="val 16199835"/>
              <a:gd name="adj2" fmla="val 17989394"/>
            </a:avLst>
          </a:prstGeom>
          <a:noFill/>
          <a:ln>
            <a:solidFill>
              <a:srgbClr val="FF11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14356" y="1518797"/>
            <a:ext cx="52530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Replacement for Beam-Beam Counter (BBC)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Made of plastic scintillator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Two, 1.8m diameter wheels of </a:t>
            </a:r>
            <a:r>
              <a:rPr lang="en-US" sz="2400" dirty="0">
                <a:solidFill>
                  <a:srgbClr val="FF0000"/>
                </a:solidFill>
              </a:rPr>
              <a:t>12 super sectors</a:t>
            </a:r>
            <a:r>
              <a:rPr lang="en-US" sz="2400" dirty="0"/>
              <a:t>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Each super sector contains </a:t>
            </a:r>
            <a:r>
              <a:rPr lang="en-US" sz="2400" dirty="0">
                <a:solidFill>
                  <a:srgbClr val="FF0000"/>
                </a:solidFill>
              </a:rPr>
              <a:t>31 optically isolated channels </a:t>
            </a:r>
            <a:r>
              <a:rPr lang="en-US" sz="2400" dirty="0"/>
              <a:t>(744 total)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Optical fiber coupled to Silicon Photomultipliers (</a:t>
            </a:r>
            <a:r>
              <a:rPr lang="en-US" sz="2400" dirty="0" err="1"/>
              <a:t>SiPMs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Read out by STAR electronics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331946" y="721490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 sector</a:t>
            </a:r>
          </a:p>
        </p:txBody>
      </p:sp>
      <p:cxnSp>
        <p:nvCxnSpPr>
          <p:cNvPr id="32" name="Straight Arrow Connector 31"/>
          <p:cNvCxnSpPr>
            <a:cxnSpLocks/>
            <a:stCxn id="28" idx="1"/>
          </p:cNvCxnSpPr>
          <p:nvPr/>
        </p:nvCxnSpPr>
        <p:spPr>
          <a:xfrm flipH="1">
            <a:off x="10033774" y="906156"/>
            <a:ext cx="298172" cy="290683"/>
          </a:xfrm>
          <a:prstGeom prst="straightConnector1">
            <a:avLst/>
          </a:prstGeom>
          <a:ln>
            <a:solidFill>
              <a:srgbClr val="FF111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0ADA78-5C07-4A01-B39F-E85D000CDE5A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1" cy="65346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002749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06" y="1006963"/>
            <a:ext cx="3635375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591397"/>
            <a:ext cx="6398561" cy="2798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Catherine Tomkiel,  APS DNP October 2017 Meeting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981200" y="-79512"/>
            <a:ext cx="8229600" cy="653466"/>
          </a:xfrm>
        </p:spPr>
        <p:txBody>
          <a:bodyPr>
            <a:noAutofit/>
          </a:bodyPr>
          <a:lstStyle/>
          <a:p>
            <a:r>
              <a:rPr lang="en-US" sz="4000" dirty="0"/>
              <a:t>Super Sector Construction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2211" y="4194810"/>
            <a:ext cx="4186693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0000"/>
              </a:lnSpc>
              <a:buFont typeface="Arial"/>
              <a:buChar char="•"/>
            </a:pPr>
            <a:r>
              <a:rPr lang="en-US" sz="2400" dirty="0"/>
              <a:t>Connected to 5.5 meters of clear fiber with </a:t>
            </a:r>
            <a:r>
              <a:rPr lang="en-US" sz="2400" dirty="0">
                <a:solidFill>
                  <a:srgbClr val="FF0000"/>
                </a:solidFill>
              </a:rPr>
              <a:t>3D-printed custom connectors</a:t>
            </a:r>
          </a:p>
          <a:p>
            <a:pPr marL="228600" indent="-228600">
              <a:lnSpc>
                <a:spcPct val="110000"/>
              </a:lnSpc>
              <a:buFont typeface="Arial"/>
              <a:buChar char="•"/>
            </a:pPr>
            <a:r>
              <a:rPr lang="en-US" sz="2400" dirty="0"/>
              <a:t>Super Sector wrapped in Tyvek and 2 layers of black paper </a:t>
            </a:r>
            <a:r>
              <a:rPr lang="en-US" sz="2400" dirty="0">
                <a:solidFill>
                  <a:srgbClr val="FF0000"/>
                </a:solidFill>
              </a:rPr>
              <a:t>(light tight)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2702" y="580791"/>
            <a:ext cx="2925225" cy="359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9830540" y="6584805"/>
            <a:ext cx="21336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77130-5C39-A942-AE1B-8A24CE87DCBB}" type="slidenum">
              <a:rPr lang="en-US">
                <a:solidFill>
                  <a:schemeClr val="tx1"/>
                </a:solidFill>
              </a:rPr>
              <a:pPr/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 24"/>
          <p:cNvSpPr>
            <a:spLocks noChangeArrowheads="1"/>
          </p:cNvSpPr>
          <p:nvPr/>
        </p:nvSpPr>
        <p:spPr bwMode="auto">
          <a:xfrm>
            <a:off x="2651105" y="1395900"/>
            <a:ext cx="939800" cy="1689100"/>
          </a:xfrm>
          <a:custGeom>
            <a:avLst/>
            <a:gdLst>
              <a:gd name="T0" fmla="*/ 0 w 939800"/>
              <a:gd name="T1" fmla="*/ 0 h 1689100"/>
              <a:gd name="T2" fmla="*/ 0 w 939800"/>
              <a:gd name="T3" fmla="*/ 1392767 h 1689100"/>
              <a:gd name="T4" fmla="*/ 16933 w 939800"/>
              <a:gd name="T5" fmla="*/ 1460500 h 1689100"/>
              <a:gd name="T6" fmla="*/ 33866 w 939800"/>
              <a:gd name="T7" fmla="*/ 1502834 h 1689100"/>
              <a:gd name="T8" fmla="*/ 80433 w 939800"/>
              <a:gd name="T9" fmla="*/ 1566334 h 1689100"/>
              <a:gd name="T10" fmla="*/ 110066 w 939800"/>
              <a:gd name="T11" fmla="*/ 1587500 h 1689100"/>
              <a:gd name="T12" fmla="*/ 186266 w 939800"/>
              <a:gd name="T13" fmla="*/ 1608667 h 1689100"/>
              <a:gd name="T14" fmla="*/ 808566 w 939800"/>
              <a:gd name="T15" fmla="*/ 1689100 h 1689100"/>
              <a:gd name="T16" fmla="*/ 859366 w 939800"/>
              <a:gd name="T17" fmla="*/ 1680634 h 1689100"/>
              <a:gd name="T18" fmla="*/ 893233 w 939800"/>
              <a:gd name="T19" fmla="*/ 1651000 h 1689100"/>
              <a:gd name="T20" fmla="*/ 918633 w 939800"/>
              <a:gd name="T21" fmla="*/ 1621367 h 1689100"/>
              <a:gd name="T22" fmla="*/ 931333 w 939800"/>
              <a:gd name="T23" fmla="*/ 1595967 h 1689100"/>
              <a:gd name="T24" fmla="*/ 939800 w 939800"/>
              <a:gd name="T25" fmla="*/ 1553634 h 1689100"/>
              <a:gd name="T26" fmla="*/ 935566 w 939800"/>
              <a:gd name="T27" fmla="*/ 1511300 h 1689100"/>
              <a:gd name="T28" fmla="*/ 918633 w 939800"/>
              <a:gd name="T29" fmla="*/ 1477434 h 1689100"/>
              <a:gd name="T30" fmla="*/ 897466 w 939800"/>
              <a:gd name="T31" fmla="*/ 1452034 h 1689100"/>
              <a:gd name="T32" fmla="*/ 859366 w 939800"/>
              <a:gd name="T33" fmla="*/ 1430867 h 1689100"/>
              <a:gd name="T34" fmla="*/ 791633 w 939800"/>
              <a:gd name="T35" fmla="*/ 1413934 h 1689100"/>
              <a:gd name="T36" fmla="*/ 194733 w 939800"/>
              <a:gd name="T37" fmla="*/ 1337734 h 1689100"/>
              <a:gd name="T38" fmla="*/ 143933 w 939800"/>
              <a:gd name="T39" fmla="*/ 1346200 h 1689100"/>
              <a:gd name="T40" fmla="*/ 101600 w 939800"/>
              <a:gd name="T41" fmla="*/ 1375834 h 1689100"/>
              <a:gd name="T42" fmla="*/ 76200 w 939800"/>
              <a:gd name="T43" fmla="*/ 1418167 h 1689100"/>
              <a:gd name="T44" fmla="*/ 67733 w 939800"/>
              <a:gd name="T45" fmla="*/ 1460500 h 1689100"/>
              <a:gd name="T46" fmla="*/ 76200 w 939800"/>
              <a:gd name="T47" fmla="*/ 1524000 h 1689100"/>
              <a:gd name="T48" fmla="*/ 105833 w 939800"/>
              <a:gd name="T49" fmla="*/ 1566334 h 16891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39800"/>
              <a:gd name="T76" fmla="*/ 0 h 1689100"/>
              <a:gd name="T77" fmla="*/ 939800 w 939800"/>
              <a:gd name="T78" fmla="*/ 1689100 h 16891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39800" h="1689100">
                <a:moveTo>
                  <a:pt x="0" y="0"/>
                </a:moveTo>
                <a:lnTo>
                  <a:pt x="0" y="1392767"/>
                </a:lnTo>
                <a:lnTo>
                  <a:pt x="16933" y="1460500"/>
                </a:lnTo>
                <a:lnTo>
                  <a:pt x="33866" y="1502834"/>
                </a:lnTo>
                <a:lnTo>
                  <a:pt x="80433" y="1566334"/>
                </a:lnTo>
                <a:lnTo>
                  <a:pt x="110066" y="1587500"/>
                </a:lnTo>
                <a:cubicBezTo>
                  <a:pt x="183387" y="1609065"/>
                  <a:pt x="157028" y="1608667"/>
                  <a:pt x="186266" y="1608667"/>
                </a:cubicBezTo>
                <a:lnTo>
                  <a:pt x="808566" y="1689100"/>
                </a:lnTo>
                <a:lnTo>
                  <a:pt x="859366" y="1680634"/>
                </a:lnTo>
                <a:lnTo>
                  <a:pt x="893233" y="1651000"/>
                </a:lnTo>
                <a:lnTo>
                  <a:pt x="918633" y="1621367"/>
                </a:lnTo>
                <a:lnTo>
                  <a:pt x="931333" y="1595967"/>
                </a:lnTo>
                <a:lnTo>
                  <a:pt x="939800" y="1553634"/>
                </a:lnTo>
                <a:lnTo>
                  <a:pt x="935566" y="1511300"/>
                </a:lnTo>
                <a:lnTo>
                  <a:pt x="918633" y="1477434"/>
                </a:lnTo>
                <a:lnTo>
                  <a:pt x="897466" y="1452034"/>
                </a:lnTo>
                <a:lnTo>
                  <a:pt x="859366" y="1430867"/>
                </a:lnTo>
                <a:cubicBezTo>
                  <a:pt x="794503" y="1413570"/>
                  <a:pt x="817772" y="1413934"/>
                  <a:pt x="791633" y="1413934"/>
                </a:cubicBezTo>
                <a:lnTo>
                  <a:pt x="194733" y="1337734"/>
                </a:lnTo>
                <a:lnTo>
                  <a:pt x="143933" y="1346200"/>
                </a:lnTo>
                <a:lnTo>
                  <a:pt x="101600" y="1375834"/>
                </a:lnTo>
                <a:lnTo>
                  <a:pt x="76200" y="1418167"/>
                </a:lnTo>
                <a:lnTo>
                  <a:pt x="67733" y="1460500"/>
                </a:lnTo>
                <a:lnTo>
                  <a:pt x="76200" y="1524000"/>
                </a:lnTo>
                <a:lnTo>
                  <a:pt x="105833" y="1566334"/>
                </a:lnTo>
              </a:path>
            </a:pathLst>
          </a:custGeom>
          <a:noFill/>
          <a:ln w="15875">
            <a:solidFill>
              <a:srgbClr val="00E2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4395767" y="1710435"/>
            <a:ext cx="33714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r>
              <a:rPr lang="en-US" dirty="0">
                <a:latin typeface="Calibri (Body)"/>
                <a:cs typeface="Book Antiqua" charset="0"/>
              </a:rPr>
              <a:t>Embedded 32-channel </a:t>
            </a:r>
          </a:p>
          <a:p>
            <a:pPr eaLnBrk="1"/>
            <a:r>
              <a:rPr lang="en-US" dirty="0">
                <a:latin typeface="Calibri (Body)"/>
                <a:cs typeface="Book Antiqua" charset="0"/>
              </a:rPr>
              <a:t>fiber-to-fiber connector</a:t>
            </a:r>
          </a:p>
        </p:txBody>
      </p:sp>
      <p:sp>
        <p:nvSpPr>
          <p:cNvPr id="13" name="TextBox 31"/>
          <p:cNvSpPr txBox="1">
            <a:spLocks noChangeArrowheads="1"/>
          </p:cNvSpPr>
          <p:nvPr/>
        </p:nvSpPr>
        <p:spPr bwMode="auto">
          <a:xfrm>
            <a:off x="4182836" y="2644366"/>
            <a:ext cx="3239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r>
              <a:rPr lang="en-US" dirty="0">
                <a:latin typeface="Calibri (Body)"/>
                <a:cs typeface="Book Antiqua" charset="0"/>
              </a:rPr>
              <a:t>Embedded Wavelength Shifting (WLS) fibers</a:t>
            </a:r>
          </a:p>
        </p:txBody>
      </p:sp>
      <p:cxnSp>
        <p:nvCxnSpPr>
          <p:cNvPr id="14" name="Straight Arrow Connector 34"/>
          <p:cNvCxnSpPr>
            <a:cxnSpLocks noChangeShapeType="1"/>
          </p:cNvCxnSpPr>
          <p:nvPr/>
        </p:nvCxnSpPr>
        <p:spPr bwMode="auto">
          <a:xfrm flipH="1" flipV="1">
            <a:off x="2701905" y="1303827"/>
            <a:ext cx="1693862" cy="657495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35"/>
          <p:cNvCxnSpPr>
            <a:cxnSpLocks noChangeShapeType="1"/>
            <a:stCxn id="13" idx="1"/>
            <a:endCxn id="11" idx="11"/>
          </p:cNvCxnSpPr>
          <p:nvPr/>
        </p:nvCxnSpPr>
        <p:spPr bwMode="auto">
          <a:xfrm flipH="1" flipV="1">
            <a:off x="3582438" y="2991867"/>
            <a:ext cx="600398" cy="6799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44"/>
          <p:cNvCxnSpPr>
            <a:cxnSpLocks noChangeShapeType="1"/>
          </p:cNvCxnSpPr>
          <p:nvPr/>
        </p:nvCxnSpPr>
        <p:spPr bwMode="auto">
          <a:xfrm rot="10800000">
            <a:off x="2690792" y="886313"/>
            <a:ext cx="2128838" cy="1778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" name="TextBox 46"/>
          <p:cNvSpPr txBox="1">
            <a:spLocks noChangeArrowheads="1"/>
          </p:cNvSpPr>
          <p:nvPr/>
        </p:nvSpPr>
        <p:spPr bwMode="auto">
          <a:xfrm>
            <a:off x="4855038" y="863919"/>
            <a:ext cx="1760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r>
              <a:rPr lang="en-US" dirty="0">
                <a:latin typeface="Calibri (Body)"/>
                <a:cs typeface="Book Antiqua" charset="0"/>
              </a:rPr>
              <a:t>Clear fibers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9492" y="1162539"/>
            <a:ext cx="361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 bwMode="auto">
          <a:xfrm rot="5400000" flipH="1" flipV="1">
            <a:off x="2468543" y="984739"/>
            <a:ext cx="366713" cy="1587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89396" y="6529763"/>
            <a:ext cx="2844800" cy="279856"/>
          </a:xfrm>
        </p:spPr>
        <p:txBody>
          <a:bodyPr/>
          <a:lstStyle/>
          <a:p>
            <a:fld id="{D6E8C6B0-9C55-426E-89B7-3D3751511E0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577"/>
          <a:stretch/>
        </p:blipFill>
        <p:spPr bwMode="auto">
          <a:xfrm>
            <a:off x="3720888" y="4486358"/>
            <a:ext cx="2901149" cy="189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922968" y="4011439"/>
            <a:ext cx="142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test tile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8FB99BE-CB50-444D-AF93-30837A0FC182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1" cy="65346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Super Sector Construction</a:t>
            </a:r>
          </a:p>
        </p:txBody>
      </p:sp>
    </p:spTree>
    <p:extLst>
      <p:ext uri="{BB962C8B-B14F-4D97-AF65-F5344CB8AC3E}">
        <p14:creationId xmlns:p14="http://schemas.microsoft.com/office/powerpoint/2010/main" val="1329664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1" cy="653466"/>
          </a:xfrm>
          <a:solidFill>
            <a:schemeClr val="tx1"/>
          </a:solidFill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>
                <a:solidFill>
                  <a:schemeClr val="bg1"/>
                </a:solidFill>
              </a:rPr>
              <a:t>ave 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>
                <a:solidFill>
                  <a:schemeClr val="bg1"/>
                </a:solidFill>
              </a:rPr>
              <a:t>ength 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>
                <a:solidFill>
                  <a:schemeClr val="bg1"/>
                </a:solidFill>
              </a:rPr>
              <a:t>hifting Fiber Preparation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24000" y="6529351"/>
            <a:ext cx="6398561" cy="279856"/>
          </a:xfrm>
        </p:spPr>
        <p:txBody>
          <a:bodyPr/>
          <a:lstStyle/>
          <a:p>
            <a:r>
              <a:rPr lang="en-US" dirty="0" err="1"/>
              <a:t>Rosi</a:t>
            </a:r>
            <a:r>
              <a:rPr lang="en-US" dirty="0"/>
              <a:t> Reed - Drexel - October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IMG_20171011_122220648_HD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600" y="754065"/>
            <a:ext cx="4828184" cy="3621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4531" y="754065"/>
            <a:ext cx="3797166" cy="42990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25072" y="5066706"/>
            <a:ext cx="3185728" cy="89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</a:rPr>
              <a:t>Fibers must be polished for optimal coupling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1372" y="3243380"/>
            <a:ext cx="141623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3D-printed custom connectors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545888" y="1799354"/>
            <a:ext cx="111046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Reflective Paint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4863" y="3243380"/>
            <a:ext cx="111046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Reflective Paint on Ends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545887" y="3583828"/>
            <a:ext cx="495486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050401" y="2076350"/>
            <a:ext cx="495486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918816" y="2332510"/>
            <a:ext cx="339482" cy="91087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088557" y="2892212"/>
            <a:ext cx="471502" cy="35116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88594" y="4460642"/>
            <a:ext cx="5133966" cy="211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</a:rPr>
              <a:t>WLS</a:t>
            </a:r>
            <a:r>
              <a:rPr lang="en-US" sz="2400" dirty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400" dirty="0">
                <a:solidFill>
                  <a:srgbClr val="000000"/>
                </a:solidFill>
              </a:rPr>
              <a:t> reflective paint for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</a:rPr>
              <a:t>            “Central Channel”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Decreases cross-talk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</a:rPr>
              <a:t>WLS Fiber ends painted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Increases light yield by ~30-50%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5" name="Picture 24" descr="IMG_20171011_122250384_HDR-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070" y="4508927"/>
            <a:ext cx="1094524" cy="1546705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DA17491-1008-4B21-9925-C793C25F6011}"/>
              </a:ext>
            </a:extLst>
          </p:cNvPr>
          <p:cNvSpPr txBox="1">
            <a:spLocks/>
          </p:cNvSpPr>
          <p:nvPr/>
        </p:nvSpPr>
        <p:spPr>
          <a:xfrm>
            <a:off x="1524000" y="6591397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A5DE8E5-588B-4B44-9D16-09D8BC56F7B2}"/>
              </a:ext>
            </a:extLst>
          </p:cNvPr>
          <p:cNvSpPr txBox="1">
            <a:spLocks/>
          </p:cNvSpPr>
          <p:nvPr/>
        </p:nvSpPr>
        <p:spPr>
          <a:xfrm>
            <a:off x="9347200" y="6578144"/>
            <a:ext cx="28448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E8C6B0-9C55-426E-89B7-3D3751511E0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52BF7729-B4D3-413B-8B38-8C5E82862412}"/>
              </a:ext>
            </a:extLst>
          </p:cNvPr>
          <p:cNvSpPr txBox="1">
            <a:spLocks/>
          </p:cNvSpPr>
          <p:nvPr/>
        </p:nvSpPr>
        <p:spPr>
          <a:xfrm>
            <a:off x="10006613" y="6568930"/>
            <a:ext cx="21336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77130-5C39-A942-AE1B-8A24CE87DCBB}" type="slidenum">
              <a:rPr lang="en-US">
                <a:solidFill>
                  <a:schemeClr val="tx1"/>
                </a:solidFill>
              </a:rPr>
              <a:pPr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8BDE9C-10A1-49B9-8DBC-BC5C0445F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1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Front WLS grooves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Rosi</a:t>
            </a:r>
            <a:r>
              <a:rPr lang="en-US" dirty="0"/>
              <a:t> Reed - Drexel - October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IMG_363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1034" y="2096250"/>
            <a:ext cx="3571314" cy="4481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9379" y="637009"/>
            <a:ext cx="3858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 Loops of WLS per tile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Increases yield by ~2x compared to 1 loop</a:t>
            </a:r>
          </a:p>
        </p:txBody>
      </p:sp>
      <p:pic>
        <p:nvPicPr>
          <p:cNvPr id="11" name="Picture 10" descr="20170731_16084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27505" y="378796"/>
            <a:ext cx="4336488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5121453"/>
            <a:ext cx="5143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Central channel and front grooves filled with reflective epoxy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70A2CC8-5AF5-43C1-B363-07137F5E15E2}"/>
              </a:ext>
            </a:extLst>
          </p:cNvPr>
          <p:cNvSpPr txBox="1">
            <a:spLocks/>
          </p:cNvSpPr>
          <p:nvPr/>
        </p:nvSpPr>
        <p:spPr>
          <a:xfrm>
            <a:off x="10058400" y="6578143"/>
            <a:ext cx="21336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77130-5C39-A942-AE1B-8A24CE87DCBB}" type="slidenum">
              <a:rPr lang="en-US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EE3695F-5C3C-41F9-833F-CA6C10744247}"/>
              </a:ext>
            </a:extLst>
          </p:cNvPr>
          <p:cNvSpPr txBox="1">
            <a:spLocks/>
          </p:cNvSpPr>
          <p:nvPr/>
        </p:nvSpPr>
        <p:spPr>
          <a:xfrm>
            <a:off x="410817" y="6495283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EA09C0-20DC-4880-BDDF-FFA072EF0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1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5.5-m-long </a:t>
            </a:r>
            <a:r>
              <a:rPr lang="en-US" sz="4400" b="1" dirty="0">
                <a:solidFill>
                  <a:srgbClr val="FF0000"/>
                </a:solidFill>
              </a:rPr>
              <a:t>C</a:t>
            </a:r>
            <a:r>
              <a:rPr lang="en-US" sz="4400" b="1" dirty="0">
                <a:solidFill>
                  <a:srgbClr val="FFFFFF"/>
                </a:solidFill>
              </a:rPr>
              <a:t>lear </a:t>
            </a:r>
            <a:r>
              <a:rPr lang="en-US" sz="4400" b="1" dirty="0">
                <a:solidFill>
                  <a:srgbClr val="FF0000"/>
                </a:solidFill>
              </a:rPr>
              <a:t>F</a:t>
            </a:r>
            <a:r>
              <a:rPr lang="en-US" sz="4400" b="1" dirty="0">
                <a:solidFill>
                  <a:srgbClr val="FFFFFF"/>
                </a:solidFill>
              </a:rPr>
              <a:t>iber Bundles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Rosi Reed - Drexel - October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IMG_177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71"/>
          <a:stretch/>
        </p:blipFill>
        <p:spPr>
          <a:xfrm>
            <a:off x="1646834" y="2280295"/>
            <a:ext cx="5014648" cy="4205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9638" y="736327"/>
            <a:ext cx="5081844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Connected to 5.5 meters of clear fiber</a:t>
            </a:r>
            <a:endParaRPr lang="en-US" sz="2400" dirty="0">
              <a:sym typeface="Wingdings"/>
            </a:endParaRPr>
          </a:p>
          <a:p>
            <a:pPr marL="685800" lvl="1" indent="-22860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CF attenuation length: &gt;10 m</a:t>
            </a:r>
          </a:p>
          <a:p>
            <a:pPr marL="685800" lvl="1" indent="-22860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WLS attenuation length: &gt;3.5m</a:t>
            </a:r>
          </a:p>
        </p:txBody>
      </p:sp>
      <p:pic>
        <p:nvPicPr>
          <p:cNvPr id="9" name="Picture 8" descr="IMG_20171011_122813857_HD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483" y="653466"/>
            <a:ext cx="3772907" cy="2364494"/>
          </a:xfrm>
          <a:prstGeom prst="rect">
            <a:avLst/>
          </a:prstGeom>
        </p:spPr>
      </p:pic>
      <p:pic>
        <p:nvPicPr>
          <p:cNvPr id="11" name="Picture 10" descr="IMG_20171011_122800362_HDR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4170" y="4868454"/>
            <a:ext cx="3726643" cy="17096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44169" y="3168382"/>
            <a:ext cx="3690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CF Connector epoxied together for mechanical stability and light-tightness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Alignment pins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33151" y="2562761"/>
            <a:ext cx="13076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Fiber-to-</a:t>
            </a:r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49697" y="4738043"/>
            <a:ext cx="9910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Fiber-to-Fiber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EDAA402-E01D-445A-A6BC-18404339E35F}"/>
              </a:ext>
            </a:extLst>
          </p:cNvPr>
          <p:cNvSpPr txBox="1">
            <a:spLocks/>
          </p:cNvSpPr>
          <p:nvPr/>
        </p:nvSpPr>
        <p:spPr>
          <a:xfrm>
            <a:off x="10058400" y="6591397"/>
            <a:ext cx="21336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77130-5C39-A942-AE1B-8A24CE87DCBB}" type="slidenum">
              <a:rPr lang="en-US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357481E-E72A-4823-A376-411A5456FDC1}"/>
              </a:ext>
            </a:extLst>
          </p:cNvPr>
          <p:cNvSpPr txBox="1">
            <a:spLocks/>
          </p:cNvSpPr>
          <p:nvPr/>
        </p:nvSpPr>
        <p:spPr>
          <a:xfrm>
            <a:off x="410817" y="6495283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FCADB7-4D41-4CF2-8EDB-1C1D32B07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5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5BE4EA7-D3EF-4891-AA9F-2F0BBDCA7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1" b="3283"/>
          <a:stretch/>
        </p:blipFill>
        <p:spPr>
          <a:xfrm>
            <a:off x="745990" y="3716988"/>
            <a:ext cx="4614361" cy="282091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13D3FD-FE67-4994-A008-F43C44385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Justin Ewigleben,  APS April 2017 Meeting 1/29/2017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68C3C-C52F-49E4-98F6-8E5B3A1F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C6B0-9C55-426E-89B7-3D3751511E0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53808-8577-402C-A717-257D031DA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90" y="653466"/>
            <a:ext cx="4656460" cy="2772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CB3E92-C2E6-4214-B0A8-3EEB3D89E25D}"/>
              </a:ext>
            </a:extLst>
          </p:cNvPr>
          <p:cNvSpPr txBox="1"/>
          <p:nvPr/>
        </p:nvSpPr>
        <p:spPr>
          <a:xfrm rot="16200000">
            <a:off x="-528628" y="1687090"/>
            <a:ext cx="191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transmission (</a:t>
            </a:r>
            <a:r>
              <a:rPr lang="en-US" dirty="0" err="1"/>
              <a:t>a.u</a:t>
            </a:r>
            <a:r>
              <a:rPr lang="en-US" dirty="0"/>
              <a:t>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550BF-75F5-4AF8-A608-9FDFD51A69FC}"/>
              </a:ext>
            </a:extLst>
          </p:cNvPr>
          <p:cNvSpPr txBox="1"/>
          <p:nvPr/>
        </p:nvSpPr>
        <p:spPr>
          <a:xfrm>
            <a:off x="1714007" y="3121906"/>
            <a:ext cx="7821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FA8AAC-800F-4D3A-9591-B43D10DCE4CA}"/>
              </a:ext>
            </a:extLst>
          </p:cNvPr>
          <p:cNvSpPr txBox="1"/>
          <p:nvPr/>
        </p:nvSpPr>
        <p:spPr>
          <a:xfrm>
            <a:off x="3949207" y="3114640"/>
            <a:ext cx="6651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867678-471C-4629-9CBF-5D044D3F3373}"/>
              </a:ext>
            </a:extLst>
          </p:cNvPr>
          <p:cNvCxnSpPr/>
          <p:nvPr/>
        </p:nvCxnSpPr>
        <p:spPr>
          <a:xfrm>
            <a:off x="1142507" y="3579106"/>
            <a:ext cx="4032250" cy="0"/>
          </a:xfrm>
          <a:prstGeom prst="straightConnector1">
            <a:avLst/>
          </a:prstGeom>
          <a:ln>
            <a:solidFill>
              <a:srgbClr val="FD49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AA5C55B-3B86-4AF9-BB10-65DA45E995EF}"/>
              </a:ext>
            </a:extLst>
          </p:cNvPr>
          <p:cNvSpPr txBox="1"/>
          <p:nvPr/>
        </p:nvSpPr>
        <p:spPr>
          <a:xfrm>
            <a:off x="641192" y="2899656"/>
            <a:ext cx="39265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F049F3-DDE7-4368-A794-0131659BFC22}"/>
              </a:ext>
            </a:extLst>
          </p:cNvPr>
          <p:cNvSpPr txBox="1"/>
          <p:nvPr/>
        </p:nvSpPr>
        <p:spPr>
          <a:xfrm>
            <a:off x="552292" y="1451856"/>
            <a:ext cx="496650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89A245-03E1-40CC-A728-83CF89C4842D}"/>
              </a:ext>
            </a:extLst>
          </p:cNvPr>
          <p:cNvSpPr txBox="1"/>
          <p:nvPr/>
        </p:nvSpPr>
        <p:spPr>
          <a:xfrm>
            <a:off x="6312022" y="869754"/>
            <a:ext cx="5335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Better polish improves transmission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Correlation between visual inspection and transmission test</a:t>
            </a:r>
          </a:p>
          <a:p>
            <a:endParaRPr lang="en-US" sz="2800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B95DB31-63E1-49FE-A04B-3BF242815909}"/>
              </a:ext>
            </a:extLst>
          </p:cNvPr>
          <p:cNvSpPr txBox="1">
            <a:spLocks/>
          </p:cNvSpPr>
          <p:nvPr/>
        </p:nvSpPr>
        <p:spPr>
          <a:xfrm>
            <a:off x="10058400" y="6591397"/>
            <a:ext cx="21336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77130-5C39-A942-AE1B-8A24CE87DCBB}" type="slidenum">
              <a:rPr lang="en-US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9AAF3CA-0604-4774-B53E-D3C7C7B070A2}"/>
              </a:ext>
            </a:extLst>
          </p:cNvPr>
          <p:cNvSpPr txBox="1">
            <a:spLocks/>
          </p:cNvSpPr>
          <p:nvPr/>
        </p:nvSpPr>
        <p:spPr>
          <a:xfrm>
            <a:off x="408743" y="6551316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156C54-413A-4B2D-81C0-F36263F6B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E6F55A9-3892-43F4-9C0C-96DE42D42E9C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1" cy="653466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FF"/>
                </a:solidFill>
              </a:rPr>
              <a:t>Effect of Polishing on Transmission</a:t>
            </a:r>
          </a:p>
        </p:txBody>
      </p:sp>
      <p:pic>
        <p:nvPicPr>
          <p:cNvPr id="5" name="Picture 4" descr="GeorgeHalalPolishingEffects07-20-17.pdf - Mozilla Firefox">
            <a:extLst>
              <a:ext uri="{FF2B5EF4-FFF2-40B4-BE49-F238E27FC236}">
                <a16:creationId xmlns:a16="http://schemas.microsoft.com/office/drawing/2014/main" id="{B6043E41-1562-4BE5-A170-0F347B26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9" t="35153" r="18664" b="17183"/>
          <a:stretch/>
        </p:blipFill>
        <p:spPr>
          <a:xfrm>
            <a:off x="5703995" y="3547410"/>
            <a:ext cx="2920782" cy="2855231"/>
          </a:xfrm>
          <a:prstGeom prst="rect">
            <a:avLst/>
          </a:prstGeom>
        </p:spPr>
      </p:pic>
      <p:pic>
        <p:nvPicPr>
          <p:cNvPr id="26" name="Picture 25" descr="GeorgeHalalPolishingEffects07-20-17.pdf - Mozilla Firefox">
            <a:extLst>
              <a:ext uri="{FF2B5EF4-FFF2-40B4-BE49-F238E27FC236}">
                <a16:creationId xmlns:a16="http://schemas.microsoft.com/office/drawing/2014/main" id="{195C4284-B3DF-4944-8CDE-1D9DDE30A0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4" t="37983" r="19248" b="16239"/>
          <a:stretch/>
        </p:blipFill>
        <p:spPr>
          <a:xfrm>
            <a:off x="8795621" y="3579106"/>
            <a:ext cx="2851881" cy="2752628"/>
          </a:xfrm>
          <a:prstGeom prst="rect">
            <a:avLst/>
          </a:prstGeom>
        </p:spPr>
      </p:pic>
      <p:sp>
        <p:nvSpPr>
          <p:cNvPr id="2" name="AutoShape 2" descr="data:image/png;base64,iVBORw0KGgoAAAANSUhEUgAAAxkAAAHrCAYAAACjJlDEAAAgAElEQVR4nOzd/3MbZ37gef8FWZd/vSqfzd+Su6tFlSu756tZSnMXbbLDKOf13F6NWS6tK1OL8o4qGd35EJ/NzdohfDW8rB24vEfLDsLICVeikfGOuRKc0DklNOLYwxsLokDZskhAEiWakgxQpkSZGslD+XM/IA03Gv0FQDfQn0a/X1VdyVhks0lKZL/xPE8/9wgAAAAABOiesC8AAAAAwGAhMgAAAAAEisgAAAAAECgiAwAAAECgiAwAAAAAgSIyAAAAAASKyAAAAAAQKCIDAAAAQKCIDAAAAACBIjIAAAAABIrIAAAAABAoIgMAAABAoIgMAAAAAIEiMgAAAAAEisgAAAAAECgiAwAAAECgiAwAAAAAgSIyAAAAAASKyAAAAAAQKCIDAAAAQKCIDAAAAACBIjIAAAAABIrIAAAAABAoIgMAAABAoPoSGblcruOjUqn049KgXKVSafp7AQAAAP36EhmpVKrjY2FhoR+XplatVpPJyUnJZDIyOzvbt487PT0tmUxGpqam+vYx3SwsLDT9vQAAAIB+RIZSuVyu6etRq9V6/jGtN/Tz8/M9/5idXhMAAAD060tkLCwstBzmG8fZ2dmWP+/HTbVmc3Nzja/P2NhYXz5mpVJp+r6USqW+fFw3RAYAAED0hLbwm1ELb3Nzc31fn7KwsCC5XE7N94TIAAAAiB7VkWFd8FsqlSSXy8nc3FzT25VKpcYNeS6Xk/n5eduREOv5KpWKzM7OSi6Xk9nZWceb+VqtJvPz8433nZubs31b6/lrtVrjuqzn9/rYXgue270m89fI+HhuEeG1+N76cZ2+1ubvR6VSafpa5HK5tkdJ/ERGu9fq9PZBfU0BAADiRnVkWKdUGf9/JpMRkfpNXiaTsV3TMTY21hIj5j+3rnkwDuv7zM3NydjYmO3bTk5ONt20Ws9v935zc3NNU6GcPrbbzXUn11Sr1Vy/RtZ1F27fF6fPaWxsrCWEzB9zenra9v3aWVzebWR0cq29/poCAADETWQiw3wYkTE+Pu74Nnbn9npb4ybRuKGcn59v+rPx8XGZmJhouQHt9PztfGynm+tOr8n6Z5lMpuUazKMKTl+76elpz8/NfPPudBPu9v2x001kdHqtvf6aAgAAxE2kImNiYkIymYxMT0+3TCcybs5rtVrTTaBTBExMTDQWmZtHSczXMzk52fhv09PTjfNYb0qNKTXW88/PzzfWOFhjwvgzp4/tdHPdyTWVSqWm/2b+GpkjwDyiYHct1gXhU1NTja+d+XrMXwvz+c2f7/z8fNMNudfeF51GRjfX2uuvKQAAQNxEJjI62SvCfFNvjHp4fUzzqIhx42u+abROmbF7Epbb+c1/Zp2SZfexnW6uO7km6znM11SpVBpv6zWSYf56jo+Pt3y9vb521pCYmpqy/f7Y6TQy/F5rL76mAAAAcROZyHCbVmNdgGu+aWw3Muxuiq2vZBvnm56etp13325ktPOx250u5XVN1qk94+PjMjk56bjQ3e46resrrMzTk4yvt1tkOEWgnU4jo5tr7fXXFAAAIG4iHRmlUslzXYafyBARmZ2ddVxHMT4+3tZ6hm4+ttvNdSfXVKlUXNdHWG/EvSLDbnqTXTRoiIx2r1Wkt19TAACAuIlsZFQqlaabwkwmE/hIhsF4/OrU1JTtq9jtnD/IyOjkmgzG43/tFimbp291ExlaRzLavVZDr76mAAAAcRPZyDAvmJ6YmGj6s27WZFhvTt32qXCal9/ryOj0msz7Upg/Zq1Wa1rs7PU1CnpNRi8jo9Nr7cfXFAAAIG4iGxnmm8mxsbHGXPhSqdT0KrSfkQzzq9PmV6atTxgyptL0YySjk2uyhph5QbP5htjpCVxuT5cqlUpSKpWaFnGnUvZPlwoyMswLsa1HrVbr6lp7/TUFAACIm8hGhvVm0ukwj3J0eqNvffTs+Ph4y1z8diMmqMjo5JpqtVrLNJ5MJtOyjsVpL5FO98kwr0XoVWS4Hcb1dnqtvf6aAgAAxE1kI0PEeZdm6yvW7ZzP6abYaedo49Vqpx2/e7kmo5Nr8toVvR87fvc7Mjq91l5/TQEAAOImtMgwz4N3euxnO29jLNbN5XJNjxC1e1+38znNtTc+xvz8fOPP5+bmbK/H7fydfmy3tQKdXJPB+phfp7Dz+pqbv97GxzXfgLt9TgZjg0Lj/d1Yvw5uh/V6271W89v34msKAAAQN6FFBgAAAIDBRGQAAAAACBSRAQAAACBQRAYAAACAQBEZAAAAAAJFZAAAAAAIFJEBAAAAIFBEBgAAAIBAERkAAAAAAkVkAAAAAAgUkQEAAAAgUEQGAAAAgEARGQAAAAACRWQAAAAACBSRAQAAACBQRAYAAACAQBEZAAAAAAJFZAAAAAAIFJEBAAAAIFBEBgAAAIBAERkAAACAT8uXtuXYhxvy+rF1ObG8JVvbO2FfUqhURka1WpWZmRnJZDKSyWQkn8/7Olc+n2+cK5vNSrFY9Hy/YrHY9D7lcrnrawAAAMBg2trekaderchDyRMtx7EPN9o+z9zcnORyuaZDRGRhYaHpv5VKpab3M/58bm6u6b9XKpXG+1QqFf+faIfURUYmk5GhoaGWY3h4uK04sJ4rkUjYnm90dNT2fMViUUZGRmzfJ51OB/VpAgAAIOK2tndk94FF28AwjtePrbd1rkwmI1NTUy2RkcvlJJPJNP7b2NiYLCwsiIjI/Py8jI+PSy6Xk4mJCZmenhaRemCMjY3J9PS0TE9Py/j4eN9DQ1VkZLNZ25t740gkEm2PKDjFivV81Wq18T7ValWGh4dd34fQAAAAgIjI84cuuAaGcSxf2vY8VyaTacSDmTk4rP87k8nI/Py8iHwTFiL1+JidnfU8dy+piYxqtdo06pBKpaRQKEihUGgaWUilUm2dyxwGyWRSisWilMvllpDJZrON9zOHSSKRkHw+L4VCoeV9mDoFAAAQb1vbO20FRrujGW6RYYxkTE9Py8TERGNUIpPJSK1Wa7yt9T7ZeB/r2/WDmsiYmZlpmhplVigUmm7+vZjffmhoqGm0QkRkdHS08WeZTKbx382jGDMzM47vYw4TAAAAxM+J5a22I+OpV72nKlmnSxnBYZ0uNT4+3liXYY0Ku8iYmpqSiYmJ+EaGeRQhmUy2/Lk5GgqFQtcfxzolyhwT5o9hXa9hvr7R0dGuPz4AAACib35xs+3IeCx9xvN8bpFhni41Nzcnk5OTIiIt8eA042dqaqpp+lQ/qIkMp9EFg5/IMD+pyhwYIyMjjbexjn5YERkAAAAwdDJd6sXcJc/ztbsmwxwZTmsy5ubmmqJienqayOhFZJjPbV7bYZ5GRWQAAACgE4+lz7QVGSeWtzzP1e6ajLGxsUZYWJ8uZcRIpVKR8fHxxtOlxsbG4vt0qX5HhnWqFJEBAACATqxv3AlkFEOkPvpgFwJ+98mYnZ0d3H0yyuVyY7qS9TD0MjIM1Wq15UlRxrmIDAAAAHRq+dK2/OYzS46BEdedv/sSGdYbeLub+X5EhiGZTLY8EreXkVGtVqVUKnEEeJw6dSr0a+Dg+6HtWFxcDP0aOOoH/yZ0HPyb0HP089/EnTt3fN0nduvYhxvy+rF1eerVirx+bL2tvTEGWSwjwy4Yej2S8fXXX3MEeFy4cEG++OKL0K+D42u5ceOGnDt3LvTr4PhaPv30U/n5z38e+nXE/ajVanLp0qXQr4PjaymVSnL37t3Qr4Pja7l06ZLUarW+fCzooGZNRpCPsC2Xy42N/KyPorV+LHMw8Ajb6FhdXZXNzc2wLwMisrW1JefOnQv7MiAin376qdy+fTvsy4i9jY0NWVtbC/syICKlUombTiXW1tZkY2Mj7MtAH6mJjHw+77jhntcog5U5CKwb+4k0j5qYg8a8s7h1wz2vkRb0F5GhB5GhB5GhA5GhB5GhB5ERP2oio1qtSiKRaForUS6XpVgsNt382+1saI2FYrHYFCXJZFKKxWJjAbrTE6bMf5ZIJCSfz9suFi+Xy337usAekaEHkaEHkaEDkaEHkaEHkRE/aiJDpL5pntPaDePG33yDbx3hME+jMuLD7bAGS7VabQoauyOdTvft6wFnRIYeRIYeRIYORIYeRIYeREb8qIoMEWkZNTBPe7Kuk7COWFj/PJ1OdxwL5XLZMTQIDD2IDD2IDD2IDB2IDD2IDD2IjPhRFxki9RGFmZmZxl4a+Xze8W0LhYJkMhnHxeDWc83MzLQ13alYLDbeJ5vNMkVKGSJDDyJDDyJDByJDDyJDDyIjflRGBuCFyNCDyNCDyNCByNCDyNCDyIgfIgORRGToQWToQWToQGToQWToQWTED5GBSCIy9CAy9CAydCAy9CAy9Bj0yLi9clqu/cmErO0bltVHE3Ll6cdl650jYV9WqIgMRBKRoQeRoQeRoQORoQeRoccgR8b1Nw/K+T0PSuXh+1qOtX3Dcvfm9bbOk8lkJJVKNR0iIrlcrum/TU5OSq1WExGRWq3WeL/x8XEplUqN801PT8vY2JikUimZnp4O/hP3QGQgkogMPYgMPYgMHYgMPYgMPQY1Mm4V/942LszH+g/2tnWuTCYjCwsLLf89l8tJLpdr/O/JyUmZnZ0VEZGpqalGQMzOzsrExISIiMzNzcnExITUajWp1WoyPj4uc3Nzfj/djhAZiCQiQw8iQw8iQwciQw8iQ49BjYy1fcOekVF5+L62pk61Exm1Wk0mJycbwZDJZJpGL4zRj4WFhaZzTU9PExlAO4gMPYgMPYgMHYgMPYgMPQYxMm6vnG4rMCoP3ydXnn7c83xukWGeLmWMVoiIjI+PN72tdaNpkfq/A2NUo5+IDEQSkaEHkaEHkaEDkaEHkaHHIEZGO1OljGP10YTn+axrMozRC7vpUsb/HhsbazqHNTJqtZpMTEw0jXb0C5GBSCIy9CAy9CAydCAy9CAy9BjEyOhkJKOddRntrslYWFiQTCbTeB+76VIi3wSG3Tn7gchAJBEZehAZehAZOhAZehAZegxiZNy9eb3tyKi9/Kzn+TpZk2Es9rYu/DbiwwiMfq/DMCMyEElEhh5aI+Oryxdl882Dci07IV8W3gn7cvqCyNCByNCDyNBjECNDRKT28rOegXF+z4Nye+W057naXZPRziNsFxYWWh6HawRIvxAZiCQiQw+NkbFp88zytX275PbKUtiX1lNEhg5Ehh5Ehh6DGhki7k+YOr/nwdhuykdkIJKIDD20Rcat4vuOmyKd3/Ng2JfXU0SGDkSGHkSGHoMcGSIi1/5kwnYjvnZGMAYVkYFIIjL00BYZV55+3HXY+kZ+cF9RIjJ0IDL0IDL0GPTIMNwq/r3cKv5927t8DzIiA5FEZOihLTLW9u1yjYxr2Qnvk0QUkaEDkaEHkaFHXCID3yAyEElEhh7aImN9/15GMhAqIkMPIkMPIiN+iAxEEpGhh7bI+LLwjusCvK8uXwz7EnuGyNCByNCDyNCDyIgfIgORRGTooS0y1jduy5/91mMtgVH61v3yyu/8UdiX11NEhg5Ehh5Ehh5ERvwQGYgkIkMPbZHxUm5NHkqekN9/dEyO/tq35fi3f1Vmfv035bv7cvJQ8oQsX9oO+xJ7hsjQgcjQg8jQg8iIHyIDkURk6KEtMp56tSIPJU84HoePXw37EnuGyNCByNCDyNCDyIgfIgORRGTooS0yki8uu0bGa0fXw77EniEydCAy9CAy9CAy4ofIQCQRGXpoi4zXjq67RsaJs1thX2LPEBk6EBl6EBl6EBnxQ2QgkogMPbRFxtb2jux9Zsk2MF7KDfaNH5GhA5GhB5GhR2wiY2NRZH0+7KtQgchAJBEZemiLDJF6aDz/xmojLnYfWJTDx6/K1vZO2JfWU0SGDkSGHkSGHgMdGXc2RT48IHLoXpHX7/nmOLZbZOtC26cplUqysLDQdIiIVCqVlv9mVqvVZGFhQSqViu15nf57rxEZiCQiQw+NkWE26GFhRmToQGToQWToMbCRcWdT5N1HmuPCelx4u61TZTIZmZiYkEwm0zhERHK5nIyPjzf+29jYWCMcSqWSjI2NNf773Nxc43yzs7MyMTEhqVQq+M+7DUQGIonI0EN7ZMQJkaEDkaEHkaHHwEbGiefdA+P1e+ojHG2MaGQyGduRilwuJ7lcrvG/p6enG/97cnKyERYLCwsyPj7e9HaVSoXIADpBZOhBZOhBZOhAZOhBZOgxsJFhnSLldJx43vNUbpExNTUlCwsLMj8/LxMTE423y2QyTdOh7IKCyAA6QGToQWToQWToQGToQWToMZCRsbHYXmC8fk99SpWHTCYjs7OzjbUXRjxYp0tNTExIrVYTEZGxsbGmcxAZgE9Ehh5Ehh5Ehg5Ehh5Ehh4DGRkX3m4/Mt5KeJ7OuibDmAZlnS5ljGyISNP0KBEiA/CNyNCDyNCDyNCByNCDyNBjICPjzmb7kTH/hOfp2l2TMT8/31gUbn6fWq1GZAB+ERl6EBl6EBk6EBl6EBl6DGRkiIgceSCUNRmzs7ONPzPeb2pqqjHCYUZkAB0gMvQgMvQgMnQgMvQgMvQY2MhYn/cOjGO766MeHqanp6VUKrX897m5uabH2hqBYTBCY2pqqrFWw8wY9eg3tZFRLpelUChIoVCQarUa2HmNcxYKBSmXy229bbFYDOzjIxhEhh5Ehh5Ehg5Ehh5Ehh4DGxkiIksZ98DoYEO+QaIuMgqFgoyMjMjQ0FDTkUqlfMdGoVBoOqdd2VWrVUmn05JIJJrednh4WPL5vK+Pj+AQGXoQGXoQGToQGXoQGXoMdGSI1J809eGB+gLvQ/fW42Ip09YIxqBSFRnWCLAeIyMjvkLDGi92kTE6Oup6DTMzM34+RQSEyNCDyNCDyNCByNCDyNBj4CMDLVRFxvDwcFNQGHPPzKMK3c4ry2azLcFgPdfMzEzTn6fTaclkMpJMJhv/LZFIBDp9C90hMvQgMvQgMnQgMvQgMvQgMuJHTWTk83nHG3nzzf/w8HDH565Wqy3Tn+wiwzzSYf0zcwAxmhE+IkMPIkMPIkMHIkMPIkMPIiN+1ERGJpNp3MSPjo62/Lk5DjpdiJ1KpZoixSkkzB+jUCg4Xl8ymez8E0SgiAw9iAw9iAwdiAw9iAw9iIz4URMZ5ilJdlOi3ALATbFYbJr+ZF5zYf445rcbGhpqOY9XBKG/iAw9iAw9iAwdiAw9iAw9iIz4URMZTjf/hm4jwzivMQXL6eNYF51bERm6EBl6EBl6EBk6EBl6EBl6EBnxM9CRYV7LYZyTyBgMRIYeRIYeRIYORIYeRIYeREb89CUyqtVq0yZ45sMQdGSYF3ubF4sTGYOByNCDyNCDyNCByNCDyNCDyIifvkSG2/4XhqAjwxwF5k30woqMzc1NjgCPlZUV+eyzz0K/Do5NuXz5spw9ezb06+DYlNOnT0u1Wg39OuJ+XLp0SSqVSujXwbEpi4uL8sUXX4R+HRybUqlU5NKlS335WNBhICOjXC43PU3KPHJifkxtKpWSQqHQGGnpVWTcuXNHVldXOQI8Pv74Y1leXg79OjhWpVwuy+nTp0O/Do5VOXXqlJw7dy7064j7cfbsWfnkk09Cvw6OVTl58qRcuHAh9OvgWJVPPvlEzp4925ePBR3UTJdKp9NNN/9WnUSG+VztHEZomP9buVxuOifTpXRZXWW6lBZMl9KD6VI6MF1KD6ZL6cF0qfhRs/DbbcM988jE0NCQ547b5iBoNzJE3DfcM++1kU6ng/3k0TEiQw8iQw8iQwciQw8iQw8iI37URIY1JMw3+eY9NKyjCDMzMzI6OirZbLbpXE4jJ07TpUSaQ2JkZKTx3617aHTyCF30BpGhB5GhB5GhA5GhB5GhB5ERP2oiQ6R1mtPw8HDjCVF2N/jWm/92dgJ3W/tRLpdbPp45SpgqpQeRoQeRoQeRoQORoQeRoQeRET+qIkOkedTCelinMFkXa7czwuC1wLxQKLSEht3oBsJFZOhBZOhBZOhAZOhBZOhBZMSPusgQEcnn85JKpWR0dFRGR0clnU63LMQ2ZDIZGR0dtQ0GO+l0unFea7QYyuWyZLPZxtslk0nHt0U4iAw9iAw9iAwdiAw9iAw9iIz4URkZgBciQw8iQw8iQwciQw8iQw8iI36IDEQSkaEHkaEHkaEDkaEHkaEHkRE/RAYiicjQg8jQg8jQgcjQg8jQg8iIHyIDkURk6EFk6EFk6EBk6EFk6EFkxA+RgUgiMvQgMvQgMnQgMvQgMvQgMuKHyEAkERl6EBl6EBk6EBl6EBl6EBnxQ2QgkogMPYgMPYgMHYgMPYgMPYiM+CEyEElEhh5Ehh5Ehg5Ehh5Ehh5ERvwQGYgkIkMPIkMPIkMHIkMPIkMPIiN+iAxEEpGhB5GhB5GhA5GhB5GhB5ERP0QGIonI0IPI0IPI0IHI0IPI0IPIiB8iA5FEZOhBZOhBZOhAZOhBZOhBZMQPkYFIIjL0IDL0IDJ0IDL0IDL0IDLih8gIya3i+7L55kHZePlZ2XzzYNiXEzlEhh5Ehh5Ehg5Ehh5Ehh5ERvwQGSG4lp2Q83selMrD9zWOtX275PbKUtiXFhlEhh5Ehh5Ehg5Ehh5Ehh5ERvwQGX32ZeGdprgwH6uPJsK+vMggMvQgMvQgMnQgMvQgMvQgMuKHyOizK08/7hgZlYfvk1vF98O+xEi48NGHUi38VdiXASEyNCEydCAy9CAy9CAy4ofI6LPVRxOukcH6DHe3iu/L2r5dTV+za9mJsC8r1ogMPYgMHYgMPYgMPYiM+CEy+sx6g2w9viy8E/YlqnV7ZallLYtxbLz8bNiXF1tEhh5Ehg5Ehh5Ehh5ERvwQGX22+eZB1zUZd29eD/sS1fKaavbV5YthX2IsERl6EBk6EBl6EBl6EBnxQ2SEwO5m+fyeBxnF8OA11exG/kjYlxhLRIYeRIYORIYeRIYeREb8EBkh2XzzoFx5+nFZ379XNl5+llfh2/DJv/jvmGqmEJGhB5GhA5GhB5GhB5ERP0QGIuOdx/c5BkbpW/fLcvFs2JcYS0SGHkSGDkSGHkSGHkRG/BAZiIzv/M77jpHxo0d+KEc/qIV9ibEUh8jY2t6R599YlcfSZ2T3gUV56tWKrG/ou5knMnQgMvQgMvQgMuKHyEBk7H1mSb67LydHf+3bTSMYv//omDyUPCHzi2zOF4ZBj4z1jduy+8CiPJQ80XKcOLsV9uU1ITJ0IDL0IDL0IDLih8hAZLx2dL3pBu+7+3KN/3/vM0uytb0T9iXG0qBHxvNvrNoGxkPJE7L7wGLYl9eEyNCByNCDyNCDyIgfIgORknxx2fZGT9srynEy6JHhNIphHJqmTREZOhAZehAZehAZ8UNkIHIOH78q//bFJfntiU/kpdyaqpu8OBrkyNja3nENDG3T9IgMHYgMPYgMPYiM+CEyEEmrq6uyuann5i7OBjkyROprgRjJQCeIDD2IDD2IjPghMhBJRIYegx4Z84ubjoHxUk7XjSSRoQORoQeRoQeRET9EBiKJyNBj0CNDpD5FzxoYz7+xqu5hA0SGDkSGHkSGHkRG/BAZiCQiQ484RIZIfX3G/OKmHP2gJsuXtsO+HFtEhg5Ehh5Ehh5ERvwQGYgkIkOPuERGFBAZOhAZehAZehAZ8aMuMqrVqqTTaRkeHpahoSEZGhqSkZERmZmZ6fhco6OjjXM4HZlMpuX98vm8JJPJxtskEglJpVJSLpeD+BQRACJDDyJDDyJDhzhFxtb2jqqHH1gRGXoQGfGjKjLK5bIkEgnHIEilUh2dzxwq7UZGOp12fNtEIiHFYjHITxldIjL0IDL0IDJ0iENkbG3vyEu5taZ9ZLQ9CEGEyNCEyIgfVZFhHnlIJBIyOjraMhrRyYiG+f2Mc1kP8/kKhULT+4yMjMjo6GhTrAwPD/fiU0eHiAw9iAw9iAwdBj0ytrZ3bDdGfSh5QpIvLod9eU2IDD2IjPhRExnFYrHpBt88YpDJZJpu/NtRrVY7DgPzFKlkMtl0LvMISz6f7+yTQ+CIjO4F/UQkIkMPIkOHQY8Mu6etad2gksjQg8iIHzWRYQ6J0dHRpj8zB8PQ0FBbayPMoxLW8zkxf4xCodD0Z+ZpVJ1O20LwiIzOLV/alsfSZxrTGx5Ln5GjH9R8nzcOkXH35nW5lp2QtX275MrTj8vGy8/K3ZvXw76sFkSGDoMeGU+9WnGNjNeOrod9iQ1Ehh5ERvyoiYxUKtW4iU+n0y1/7hYAdsyRYR6VcFIul5s+RrVabfpztwhC/xEZnVnfuN00dzrIVx0HPTLu3rwuq48mpPLwfU3H+T0Pyu2VpbAvrwmRoUPcI0PT2gwiQw8iI37URIZ57YXdE586jQxrFIyMjDRNucpms01vb12P4XU+bU6c3ZLXjq7LS7k1VUPVvUJkdMbtpmD3gUVfU6gGPTI+f2F/S2AYx+qjibAvrwmRocOgR8ZrR9ddIyOIEdKgEBl6EBnxE4vIaOdpVVGNjK3tHdsbyMfSZ8K+tJ4iMjqz95kl15uCE2e3uj73oEeG3SiG+fjq8sWwL7GByNBh0CNja3vH8WdK8sXlwNd9+UFk6EFkxM/ARkY2m21a+J3JZCSTyTg+rSqqkfFSbs3xxvH5N1bDvrye0RoZxq7Qrx1dl8PHr6p5frxbYPidMjXIkXH35nXXwKg8fJ/cKr4f9mU2EBk6DHpkiNTXeFmfMJV8cVnNzzwDkaEHkRE/fYkM6w283c180JFh/tjW9RXmj2UEQxQjY2t7x/XGcfeBxbAvUUTqU7mSLy7LY+kz8tSrlUCmc2mMDGNhtcapA3bXZf574ufGYJAjQ4SRDHQuDpFh2NrekRNnt1SNXpgRGXoQGfEz8JFhJ5/Pt1xDLyPj1q1bcu7cucCPv/nQ/jnl5uNvPlzuycdu9/jRn31se12v5D7xdd7Tp0/Lp59+GurnZj6WPqnId3//lOP34dh8uN+HY/POf+htEfMAACAASURBVFf+/R9/7OvcZ8+elaWlpdC/B706KpMvOAbGuT/YH/r1mY9Tp07JyspK6NcR9+PMmTNy+vTp0K+D45ycPHlSKpVK6NfBUf+9febMmb58LOjQl8gol8uN6UrWwxD006Xc2AVFr58utbW1Ffhx+fPrnpFx+fPrPfnY7Rx/+eFl12s7+Wm163OXy2W5fPlyaJ9bp5/rD185G/o1/t3Jq7Lrhycb17TrhyflT9+56PvvyNWrV2V5eTn0z6+Xx+U//D9aAuPSk9+RG1c+C/3azMfHH38sGxsboV9H3I/PPvtMzp07F/p1cGzJqVOn5MaNG6FfB0d9xPuzz/rzMxM6qFmTYV5DYd1wr5t9Msy7eps39hMRmZmZaZwrkfjm6TBuG+5p3SfD7alBT71aCfXann9j1fXG28+z1LVNl/LanGrvM3oedbp8aVuWL20HNr3B+OUx6G6vLMnmmwflWnZC1ToMM6ZL6RCn6VLaMV1KD6ZLxY+ayGh3x2/r7t3GKIk1JIaHhx2jwDw1y7yHRrs7fhuLxTVwesrHY+kzXd9E3r15XW4V35fNNw/Kl4V3ut50zOtZ6n4WpmuLjPnFTdfPNfnictiX2DNxiYwoIDJ0IDL0IDL0IDLiR01kiDTf/CcSCUmlUk03/tYbfOsUJ/MIh3m0whgdSaVSTfFhnXplnUY1MjIi6XS66X2skaPF4eNXJfnisjz1akUOH7/adWB8dfmiXHn68ZapITfyRzo+l9uTrwZtJMNrEf7h41fDvsSeITL0IDJ0IDL0IDL0IDLiR1VkVKvVlghw2tdCpDUKrGs1zOs87A67EQnztC3rkUgkWkZMumU8kePoBzVZvrQdyDmDsL5/r+Mi1053N3a78fa7AZy2yBBxHs0Y5EcJixAZmhAZOhAZehAZehAZ8aMqMkTqoWEdPRgZGbENgmq12hj9GB0dbVmsLVIPkWQy2ZjulEgkJJlMui4ez+fzTSMoxqhKO2tB2nHi7JbsPrDYciMa9iMAbxXfd31U55WnH+/4nCfObtkGht/H2GqMDJH6eoeXcmuNx/UO8giGgcjoztb2jixf2g5kX4Gt7R05fPyqjB0syeRPLqnbqyBuiAw9iAw9iIz4URcZg2750nZLYGiZt7/55kHXyFh9NOF9EgdHP6jJa0fX5egHtUBiSmtkxBGR0Zmt7R15KbfW9HPgsfSZrkc0j35Qs/2ZomF/lrgiMvQgMvQgMuKHyOgzr8XQYb4C+WXhHdfIWNu3K7RrsyIy9CAyOvPa0XXHf/+dhsb6xm3HFy26OR+CQWToQWToQWTED5HRZ3ZPgtKyQPjuzeuukXEtOxHatVkRGXoQGe3b2t5xjYJOHzvt9ehkPw9XQPeIDD2IDD2IjPghMvrMKzL8rlXwy2k0Y23frq4fZdsLRIYeREb7vB51vPvAYkfn83qCW9h75cRVUJFx9+Z1uZadkLV9u+TK04/LxsvPBnB18UJk6EFkxA+R0WduNwW7DyyqWLB5e2VJ1vfvldVHE7K+f69svnlQVWCIEBnd+rLwjnz+wn658vTjgY1MERntCzoy3KZePZQ8IS/ldLyafuLslrx2dF1eO7oe+gsp/RBEZHx1+aKc3/Ngyws+5/c8KF9dvhjQlQ4+IkMPIiN+iIw+29rekcfSZ5ja4JPWyLhVfF/W9++V83seDPRG3q+7N6/b7n9yfs+DHT+a2IrIaJ/Xfiqdjjysb9x2Pd+Js1s9+kzas7W9Y7sO7bH0mVCvq9eCiAy3x4mv798b0JUOPiJDDyIjfoiMkDz/xqrsfWZJdh9YlOSLy7F4dS9IGiNj882Dtq88algwfy070ZOnhokQGZ06fPyqDH//PXnye6/Ijx75ofzokR/Kbzzxjuw+sNjVQu2jH9TUjmK4jbQM8lQuv5HhtT6u8vB96kaXtSIy9CAy4ofIQAvjmfsv5dbktaPrKqZwWWmLDKepDX52TA/S6qMJ1xsWP9MviIzOfHX5oiw9+j+0fA/K6d/r+pzG/iyPjy/KHx5ZDX0Ew+C2yP2h5InQ9wbqFb+RcXtlyTMymDLVHiJDDyIjfogMNFm+tG27OF3bVC5tkXEjfyTwjQyD5HXD8mXhna7PTWR0xm7aWhDfBxFdO34vX9p2DYxBfsRuz0cyfu2BAK+2e7eK78uVpx+XtX275PMX9sut4vthX1ILIkMPIiN+iAw0uK0X0fDkKzNtkeE2HUnDlClGMnTweoX6/J4HfZ1fU2R4rT95KBnuvkC9FMSajOnHnnT8e/L/PPa/B3Sl3XP6mRf2qK0VkaEHkRE/RAYaTpzdiszjMLVFhtdGhp+/sD/U63Pbzd3vIlIio31eI16Vh+/zdX5NkSFSX3sWhZ8nQfMbGcaC/qnvfK/l78fUd74nw99/L9SpZl4/7zRN5SIy9CAy4ofIQIPXxl57n/H3FKIgBRUZXyydkoUffF8++s2H5dQ//2/lZ0//b10vqFzbt8vx1WkN0wg+f2G/7QiL3xsCIqN9t4rv93TES1tkbG3v2E6/fCx9ZmCnSon4jwzzKNCT33tFfv/RMfnRIz+U7+7LqRgFsvtZYj423zwY2rVZERl6EBnxQ2SgwesZ/skXl8O+xIYgIuPS/N/Kx8P3t/yC/Hj4/q5uvL+6fLElNM7veVDV9IEvC+/IteyEbLz8rNzIHwnkCTVERvvu3rzuOnXN72Zr2iLDcPj4VUm+uCzJF5fltaPrA7vg2xDEdKkg91MJmtvjdTWM3JoRGTosX9qWt45X5G9/9lnYl4I+IjLQ4PSqo3EcPn417EtsCCIyFr7z3zv+kvzgu/+86/MaN/K3iu+rmjbQK0RGZ5xGM9b37/UdfVojI26CiAy3keWwfxZvvPwsIxloy/Kl7Za9cgZ9JBPfIDLQxGldhrb5034j44ulUz2dGx8nREbn7t68LhsvPyvr+/fKlacfl803DwYyqkRk6BBEZIi07jOy+8Bi6IEhUh+1dXt4gaY9PIiM7pw4uyWHj1+Vw8evdj01b2t7R5IvLjuOxg36iCaIDNjY2t6R146uS/LFZXnq1YqKX2pWfiPj1Oxfe0bG5rkLwV1wl27kj8javl2NHcQ1Tb0yBBUZW9s7Mr+4KYePX1X1JLMoITJ0CCoyRL75d3Hi7JaqV3/tFn+f3/Og78cwB43I6MzW9k7LyEO3j7F32ihU66PxETwiA5HkNzJufH7NNTAWdv9KgFfbHaf9FDRNRRAJJjKWL223PD5594FFYqNDRIYOQUaGZndvXpcb+SNyLTsR2Ghc0IiMzrg9Ea7Tn8cv5dYi88RK9AaRgUgKYk3GT377B46RMft/TgR0pd3xetSpprUefiPDa38WTa/eakdk6BCXyIgCIqN9XhtodvrAAet0PyIjfogM9MXdm9fl9kpwj8ANIjK2tnfkx/+qebSg9K375Y+fHA99rqjbrtDaRjP8RobXkPrzb6wGeLWDLS6Rsb5xuzGFSCMiQw8io31ee2U9lDzR0e9Gr2hhutTgIzLQU3dvXm+5Yf78hf2+h9WD3Izv7en35MfPTcqPn5uUv/7x34UeGCLej4j0+6jToNy9eV2uLf5Uzp0+1fU5vF7teix9JsArHmyDHhlb2zstUzA0TqsjMvQgMtrnFQXd7JVlt77DeCS+ht+16C0iAz1z9+Z1xw3qVh9N+Dq3th2/g+b1iEgNC8Bv5I/I+T0PNq5pbd+urjYdZEg9OIMeGW7zxTVNqyMy9CAy2uf1GPuXct39nT58/GpjSuzI06disVcO6ogM9Mzmmwd7dqM86JFx9+Z1x6/b6qOJ0BdYun1vO50Wt75x2zUyND7dTKsgIsNYzLu+f6+sPpqQz1/YH+hUx255vcqqKUaJDD2IjM44TZl6LH3Gdxiw43f8EBnoGa91BX52hR30yBCpb9pmHikwRgvCXvR99+b1luuyXmOnzBuP/cYT77Aeo0t+I8NueqNxdPto0rs3r8u17ISs7dsl6/v3ysbLz3YVyV5rd8LeBduMyNCDyOjc8qdX5Ce/84wU9vwTOfbI/yx/M/6HgYw8EBnxQ2SgZ7ym/PhZVxCHyDB8WXhHNt88KLeK74c+giHivGO1+Vn5nbp787qU078nnwzf/81jhH/wfYbUO+Q3MtxGqM7vebDjwP3q8kVZfTQRyLnmFzcjs3aHyNCDyOjM7ZUl2xeRunnxyIrIiB8iAz3jNV3Kz6ZNcYoMbew24bIencaQU5D6XbsTN34jw2v0sdMpjm4PMOj0e7u1vROZJ9UQGXpojAxjw9vH0mdk94FFeerVihz9oOb7vHdvXvf9QpTTOsogHjhCZMQPkYGecvqBtb5/r6/zEhnhcVsv0s331itaND2uVzu/keF2g9Hp98Lr70k3Meo0ZWrvM0uqRr2IDD00RobTE5e6XX92q/i+rO3b1RiBWH000dWax9srS4GPUpsRGfFDZKDnPn9hf9MPKW2PsEXnnDYLPL/nwY6fMOU14nXl6cd79FkMHr+R4fXo5E5GH9uJjG4WlP/1j/9O/uz7vyfHv/2r8uPv7JVXfuePVAWGiN7I2NrekRNnt+Tw8asyv7ip7uvWC9oiw2tt0fpGZ/9+naY3dTNboBej1GZERvwQGeibry5fDGxNAZERPmscrO/f29UUOK+1O35HveLEb2S4rbdZ27er43+/bg8I6OaG5cvCOz2bLx4kjZGxvnFbXnruL+T4t39VSt+6X36665fllb3fV7fHSNC0RYbTKEa3oxluUxzP73mwo39jXi8M+P13RmTED5GBSCIy9Ngsn/G1GZ/Xq2fXshMBXu1gC+IRtnajVN0+1cwtIDud3+31VDNN0+q0RcbW9o788ZPjtl+349/+VVV7jARNW2QY+0UEtReFV8h3/Ehxl9FMv//GiIz4ITIQSUSGHltbW3Lu3Dlf53D6xaZhT5AoCWozvtsrS3IjfySQp5qZp0saRzdTJr1iVNNDArRFxsm/PyOlb93v+LX7yW//IOxL7JmgIuPoB7XGQu29zyx1vTGddcd669HJyFI7UxI7HV122kTX76JvESIjjogMRBKRoUcQkXH35vWWm9H1/XtVbAKnnXkfisrD98mFf/mPfd0Q2D355sTZLV/XeHtlSTbfPCibbx7s+nvqtXbHb2R0OhfejbbIePcP3b92hT3/JOxL7JkgIuO1o+uBPTbZeEra8Pffkye/94r86JEfypPfe6XrDe/cHtbQzaOiDTfyR+RadkKuZScC+zlMZMQPkYFIIjL0CCIyzG4V3ycuOmA3UmBEWqe2tnck+eKy7Q1VEI/Y9MNrJKPbz/el3JrsPrDY9XQVO9oi4+T/9QeuX7v3f/2fhn2JPeM3MpYvbTf9/QjiiVBLf/KncvqfNY8sffgv/qms/azY8bnc1lFpm2pKZMQPkYFIIjL0CDoy0D6vG+9OH2Pp9IqtsaN2kK/2d8PtVdtuHjrgFFTJF5d9Xae2yNj4sOD69+Sn//p/CfsSe2Zp4QNfkXH4+FXX6U1PvVrp6HxuT4Pq9hGxt1eWmja9PL/nQdl886C6qaZBRYbxhLTn31jt+rG/6A+VkVGtVmVmZkYymYxkMhnJ5/OBnLdcLjfOOzMz4/q2xWKx8fGz2ayUy+VArgHBIDLCt7W9I4ePX5UfTZ+Tf//HHw/8U2o0upadcL157PTxv0E/+SZoX12+2BIaxg1Vp7weJepn5EZbZIiIfPKvv2P7d+ST4ftl48NC2JcXOGPviPL/eH/j30I3U4e81lB0OmXKaeTROPwsrv7q8kW5vbKkLi4MQUTGa0fXW0aWdh9Y9D2lE72hLjIymYwMDQ21HMPDw1Isdj6UKFIPhtHR0abzjY6OOr7tyMiI7TWk02k/n1rPBbHbZ1QQGeFa37ht+5SU599YDfvSYsXr8b+dRobXk2/CjgzDl4V3fM8Xf/6N1UBfoTbTGBl3b16X8u8+1vT3Y/nb/7V8/pP/FPalBc7pUceVh+/rODTmFzcDfRqU11402qY4BclvZLh9L3YfWAzwShEUVZGRzWZtb+6NI5FIdDyiMDMzY3suu8ioVqsyPDzseg0aQ8N4xcb4IbW2b1dXUweiJC6RsbW9I/OLm/La0XVVIwVur3hruRGNA6dNEbu9YfG68db0d9Avr1eo/QSzxsgwGE8O8/vUMM3cHuvazeaeTvG9+8Bix4//7cVIhvF74vk3VuWpVyvy2tH1js/RD34jw2ukNex1Y2ilJjKq1aokEonGzXwqlZJCoSCFQqFpZCGVSrV9znw+3zIaks1mpVAo2I6KmEdREomE5PN5KRQKLfGjaeqU25zsQQ6NOETG0Q9qLcPCj6XPhD4svHxp2/UHPa8o9ZfTOoVuHv+7vnHb8fvqd52CNl7TpfzEsubIGHS3V5Zcb+K7Wfewtb3TcoP7WPpMV9Ht9jv7/J4HOx6Zs7s24+dw2GuorPxGxt5nllz/zWqNqzhTExnmEYfh4eGmPysUCk03/+2wjkqMjIxItVp1fR/z21vXbJinW2Wz2c4+uR4yL/YKahFZFAx6ZKxv3HZ8oknYN/Enzm65/qB/KHmi48cwont26xTW9u3qehqR3ZSE5IvL6m5YguD0CnU3jxI1IzLC4/UwhG6mTBmWL23L0Q9qsnxp29ffD6fRjG6mSrmNyHXziN1e8hsZTg9qGMSR1kGhJjLMowjJZLLlz80jCYWC9yI1c7QkEgnPwLB+DOtIh/n6nNZz9JvXKzZ+fphqN+iR4TVtJcwpScZz3p2Ovc/w+NkwfHX5opzNviRbH58IZBrM/OKmHD5+1fcNlWZ2rwIHEVRERni8Nqhb27cr7EsUkfq+L+v798ravl1y5enHu5554PXqvpYXB+7evC4X3/9/e7omY1B/TkWZmsgwjxRkMpmWP+80MpLJZNM6inK5LNls1vFpUebRkqGhoZbzaYyMdnb7JDKiyWvuaRDP8vfDbYFw2NcWZ0Ht+B03W9s7cuLsVmA3KURGuH7y2z9w/J049fwbYV9eYLxe8NHw6v7dm9dl4+Vnm9bJfP7C/q5fCLEbudl9YJH1GEoNbGSY3z6VStkuIjdPiYpiZIi4T5fyuwOuZoMeGV6LUsOee7q+cdv2FbTki8u8mhQiIkMHIiM8xrqiHz3yw6bfh6Vv3S+//+hY6NNNg6Z9JOPK048Hfn9y9INaY5H7S7m1jhffo39iERluh3GuqEYGC78Hk9ewcNiLvw2vHV2X7//fZ+TJ/1CSw8evEhghIzJ0IDLCY14zNvz99+TJ770i392Xk+HvvzeQa8bcXpDy8xjmIHitj+l2T5DbK0uy+eZBuZad6HjDUfRXXyKjXC43NrazHoYgI6NcLrc8VSqfzzc24zM/xcpY/9HryPj66697dlw/drhlwff1Y4d7+jHDPi5cuCBffPFF6NfRy8NpXcbB//JZ6NdmPm7cuCHnzp0L/To4vpZPP/1Ufv7zn4d+HXE/arWaXLp0KfTriONx48tfuL6yv/vAYujXGPRh97visfQZ+awW7s+CjT/+kWtkXHn68a7OaX1E8dq+XfLz5VLT20GHvkSG9Qbe7mY+yMgoFotNb2/dMdy6d4bdNVr5iYxqtSqlUqnnx9Lfviun3/nPfflYYR8nT56UxcXF0K+j18d/+POTMvp8UR55tij/ZuKkHHpb3+e8uLgoJ0+eDP06OEpSLBbl1KlToV9H3A/+TYR7/JuJk46R8cykvp+hQRyH3l6UP8ielGcmF2XyzZPy05+Ff01n/13SNTKW/+1vdXS+j/9s0vFcK7/5K01ve+fOnY7u09AbAxkZXm9vHekol8uRnS4VV4M+XSpKtra25Ny5c2FfBoTpUlowXao7xgJ8v4vwt7Z3Al8zdvfmdfmy8I5svnlQbuSPDOxDVYLkNV2q00f2Oq3viMMU8ahSsyYj6EfYdhoZ1veJwiNs44zI0IPI0IPI0IHI6NyJs1stewP5fVLd4eNX5ZnJRXkpt+br6UO3V5ZsN73kptbb+v69jgu/O33ClNuDbrrdZwS9pSYyzLtzWzfc8xplsGN+hK11ZMS6h4bBvLO4dcM9r5EW9BeRoQeRoQeRoQOR0Rm3DT79Ll4ulUq+5ujfvXndNjCMo9tNL+PEuvng+v69XY0EOQUL0aeXmsioVqtNC7JTqZSUy2UpFotNN/+pVKrp/YzH01pHP6zRMjMzI+VyWfL5fMvHMZhHKxKJhOTzealWq5LNZm1HPhAeIkMPIkMPIkMHIqMzXvsC+XkMq9/I8Jryc+Xpx7s+d9xcnPuJ1C6e7/r93b4X5/c8GMgmpAiWmsgQaV2QbT0SiUTTDb51hMM6Lcpufwzr+cw7gVer1aagsTvS6XTfvh5wRmToQWToQWToQGR0xjpNKsgN5fxGxuabB10jY5D3owra2tqarx2/RezXZZzf8yCPslVKVWSISMuogfkxtNZ1EtanSFn/XEQknU7bnm90dNR2RKJcLjuGBoGhB5GhB5GhB5HRGWM34rV9u+T8ngdl9dFEIPO6iYzOaI6MG/kjjGQEJIjIEKmH35WnH5e1fbtk4+VnmbKmmLrIEKmPKMzMzDT20rA+gtasUChIJpNxXQxeLpclm802zmcXI1bFYrHx9tlslilSyhAZehAZehAZnXF6Ws36/r2+zktkdMZpTyBjX4swp0vdvXm9JxvKxVFQkYHoUBkZgBciQw8iQw8io31ec+39LCIlMjqztb0j3/md9+VHj/xQjn/7V+Wnu35Zpr7zPfmNJ96Rw8ev+jq338gQcR7N+PyF/b7OGzdERvwQGYgkIkMPIkMPIqN91ifeBHkDSWR05u7N63LpSfsnB90qvu/r3EFEhkj9MbZXnn5cVh9NyPr+vbL55kEWGneIyIgfIgORRGToQWToQWS0b+PlZ3s2157I6Izb9+L8ngd9nTuoyIB/REb8EBmIJCJDDyJDDyKjfdeyEz3b2IvI6IzXJmt+RjOIDD2IjPghMhBJRIYeRIYeREb77t687nhz281uxGZERmfcAsPv+hgiQw8iI36IDEQSkaEHkaEHkdGZ2ytLLbs5r+/f6/uRmERGZ9x21K48fF9Xu0MbiAw9iIz4ITIQSUSGHkSGHkRGd24V35cb+SNye2UpkMW8REZn3J705XcfCiJDDyIjfogMRBKRoQeRoQeRoQOR0Tm7NTLr+/f6jj4iQw8iI36IDEQSkaEHkaEHkaEDkdGd2ytLciN/RDbfPCi3iu8HMqpEZOhBZMQPkYFIIjL0IDL0IDJ0IDL0IDL0IDLih8hAJBEZehAZehAZOhAZehAZehAZ8UNkIJKIDD2IDD2IDB2IDD2IDD2IjPghMhBJRIYeRIYeRIYORIYeRIYeREb8EBmIJCJDDyJDDyJDByJDDyJDDyIjfogMRBKRoQeRoQeRoQORoQeRoQeRET9EBiKJyNCDyNCDyNCByNCDyNCDyIgfIgORRGToQWToQWToQGToQWToQWTED5GBSCIy9CAy9CAydCAy9CAy9CAy4ofIQCQRGXoQGXoQGToQGXoQGXoQGfFDZCCSiAw9iAw9iAwdiAw9iAw9iIz4ITIQSUSGHkSGHkSGDkSGHkSGHkRG/BAZiCQiQw8iQw8iQwciQw8iQw8iI36IDEQSkaEHkaEHkaEDkaEHkaEHkRE/RAYiicjQg8jQg8gI392b1+Xq/Dty8Sd/Ll9dvhj25cQekaEHkRE/RAYiicjQg8jQg8gI163i+3LhX/5jqTx8X+P4/IX9YV9WrBEZehAZ8UNkIJKIDD2IDD2IjPDcXlmS8v/0QFNgGMeVpx8P+/Jii8jQg8iIHyIDkURk6EFk6EFkhKf8u4/ZBoZxMHUqHESGHkRG/BAZiCQiQw8iQw8iIzyLe/4b18i4OPUfw77EWCIy9CAy4ofIQCQRGXoQGXoQGeH52bd/xTUy/vI/Hg77EmOJyNCDyIgfIgORRGToQWToQWSEZ+pfJR0Do/St++Xvjp8O+xJjicjQg8iIHyIDkURk6EFk6EFkhOeVPz8jP931y7aR8cL3/p2sb/B9CQORoQeRET9EBiKJyNCDyNCDyAjP1vaO/K+pD2XqO9+T0rful9K37pfj3/5VefJ7r8jh41fDvrzYIjL0IDLiR21klMtlKRQKUigUpFqtdv2+7RxOjD8vFot+Px0EjMjQg8jQg8gI19b2jjz/xqrs+uFJGf7dojyWPiPzi/ycChORoQeRET/qIqNQKMjIyIgMDQ01HalUqu3YyGQyLe/vdphVq1VJp9OSSCSa3mZ4eFjy+XwvPmV0gcjQg8jQg8jQYWNjQ9bW1sK+DAiRoQmRET+qIqNQKLjGwMjISFuh0UlkJBKJpvcdHR11ffuZmZleffroAJGhB5GhB5GhA5GhB5GhB5ERP6oiY3h4uCkoMpmMZDKZplGFTCbjeZ5CodB4X7vDPFKSSqUa7zczM9MUFOl0WjKZjCSTyaYo6XT6FoJHZOhBZOhBZOhAZOhBZOhBZMSPmsjI5/OON/Lmm//h4WHfH8scLeb1Fub4sMaMOYAYzQgfkaEHkaEHkaEDkaEHkaEHkRE/aiLDPMVpdHS05c/NIwx+FmKbg8X6ccwfw7og3Hx9yWSy64+PYBAZehAZehAZOhAZehAZehAZ8aMmMsxTkuymRLkFQCfMoxXmEYlisei4GFzEO4LQX0SGHkSGHkSGDkSGHkSGHkRG/KiJDPOC615FhnlhuXXBt3XRuRWRoQuRoQeRoQeRoQORoQeRoQeRET+xigy30RIiI1o++/Tv5ebysbAvA0JkaEJk6EBk6EFk6EFkxE9fIqNarXpuhNfryCiXy03nKJfLTX9OZETE+rzIWwmR1+/55vjoubCvKtaIDD2IDB1iExnr8/Wfv+8+Uv+/WxfCvR4bRIYeREb89CUy3Pa/MPQ6MlKplOvC7V5HxsbGBofP4/q59+TrP/1HzYHxD8fP//bJ0K8vrsdnn30mn376aejXwbEhp0+flitXroR+HXE/VldXkmLSFgAAIABJREFUZWVlJfTr6OXx5U9fsP15vLX056Ffm/lYXFyUWq0W+nVwbMjKyoqsrq725WNBh1hERrVabXpsrd379zIydnZ2ZG1tjcPncWv2120DwziuLP809GuM43Hu3Dn5+OOPQ78OjjUplUqyuroa+nXE/VhZWZEzZ86Efh29Oqqn/kLuTv2S7c/hu1O/pOpn8cmTJ+XSpUuhXwfHmpw5c0ZWVlb68rGgg5rpUul02naDPIOfyMhms577bFSrVdfpVEyXUuDIA66RIWcPhX2FscR0KT2YLqXDxsaAT5d67wn3n8VL3pvm9gvTpfRYW2O6VNyoWfjttuGedT1FpztumzfSy2azbb2ddcM983SrdDrd0cdHQLwi48LbYV9hLBEZehAZOgx8ZLz7iPvP4veeCPsKG4iMLm0s1n+nrs+L3AnmSY5ERvyoiQxrSJhv8s1PhbKOIszMzMjo6KhjPJjjxbqTuJU5JEZGRhpva91Dw88+HfDB7dWzQ/eqXHQYB0SGHkSGDgMfGR8ecI8MRQ/jIDI6dGfT/vsbwOgUkRE/aiJDpHnKlDGiYV5LYb3Bt9782+0Ebl7rYTcNy6xcLrd8PPPmfbGbKhXQqxeBubMZiV9qcRObyNhYrE/JW8rUX91TiMjQYeAjY2PR/QWfjcWwr7CByOiQW0D6nC1AZMSPqsgQaR61sB7WKUzWxdrWEQbrn9tFiFWhUGgJDbvRjYG2lKn/ojB+sBzbrWeUYGOxfj3mX2iK5v+qtz5f/3p99FxgN8qxiIwPDzT/m1A2JcRAZOgw8JEhUv85YhcYytbGrfz0L+Tr21+EfRnRsHXBfYTq0L2+Tk9kxI+6yBARyefzkkqlZHR0VEZHRyWdTrcsxDZkMhkZHR21fSJVNpttnMNrFMOsXC43vW8ymWwJnIH10XPOP1wUjWysrq7K1oW/C/syosXuRvmthO/v68BHht3NlHG8+0jYV9eEyNAhFpEhUn/Rx7xPhqIRDDl7qPnn3ZEH1I5AqnHhbffIeN3fLSORET8qIwMh2VhsvQlV+srt6uqqbG7qiR713G6Uj+32deqBjwyvBw4oim8iQ4fYRIZWbj/vtITQnc36Tf1Hz+l5aMn6PCMZCBSRgW+cPdTTHzBBIjI65HWj7GM63EBHhts6IONQ9OookaEDkREytxfLjjwQ9tW1jrIYo8phB9CdTfffFT5HbomM+CEy8A2vyHgrEfYVNhAZHfK6UfbxStpAR4aI+w2Lz0ALGpGhA5ERIrdF6RpGH91mDGh4Ic9pylQAU6aJjPghMvANr1dtFc0/JzI65DWS4eMVtMAiwzy/+70n9EwhcHt0soZXRU2IDB2IjBB5LV4O+4WBKGxkaH7AypEH6j+TA/iaERnxQ2SgmdMmS8oeS0hkdMjrRtnHK1SBRIb1iWbGoeHRxE5TCA7dq2qqlAiRoQWRESKvF8vCHpE3Px3R7tDwM69HiIz4ITLQyvqcbA1zRS2IjA7d2ax/H3two+w7MrYuuE9J0jCiYWxQ9VaifgT0yl7QiAwdiIyQuT0lKewXBqIwktEjREb8EBlwtj6vLi4MREaXljL1V9LeStRvmgO4UfYdGW5PglE2TU871ZGh6ClcvUZkKGBdY/hWQscLFm4BpGzGQNCIjPghMhBJRIYeviPDbYdZDdMbIkRlZKzP17+HxmjVsd0DfSMlQmRo8unP/kq+vnE+7Mto5jSaMcBTpUSIjDgiMhBJRIYeviPDawMoRfuzaKcuMtbnnafChT1tpYeIDD1KpZJ8/fXXYV9GK/Oo8ruP6Bhl6TEiI36IDEQSkaGH78jwejb7AN+MBk1dZNitAzJPDRlQRIYeaiMjhoiM+CEyEElEhh6BPF3K7hXvQ/cO9CLIXlAVGe1sZKhw8XwQiAw9iAw9iIz4ITLCdGdzYH/J9hqRoUdg+2Tc2axHxXtP1OcmD/i8/V4gMnQgMvQgMvQgMuKHyAjDxmLrNIIBX/AVNCJDj4Hf8TsK1udFju2Wr/7sv5K7f/Vb9SfraOA2DY7pUugDIkMPIiN+iIx+c9sT4MMDYV9dZBAZehAZIXN6BLCGR/+6Leof4KlwgUXGnc36C1DHdte/n7wY1TEiQw8iI36IjH7z2ohnQKcPBI3I0ENtZNzZrI8ars8P7h4Nbk9v0rKRoTWCYrDWJpDI2LpgPxL0VoLfEx0gMvQgMuKHyOg3t+kDA/7qXpCIDD1URoaxN4P1UbiDFhtR2sjwwtv16Bu074GNQCLj3Uei8X1VjsjQg8iIHyKj37wiQ8tcauWIDD3URYbblMRju8O+umB5bWQ4aJ9v0O5s1r+Gxs/lQ/cGMm3Vd2S0s2gebSEy9CAy4oefVP3GdKlAEBl6qIsMrxvvQdp3w2skg3Ve7pxGC3zGme/IWJ/3jgx+V7SFyNCDyIgfIqPf3F6h4oagbUSGHuoiw22ayaBNSXTbyPDQvTwG2I3XTvM+RpV7PpIxwE/mChqRoQeRET9ERhg2FuuvlFkXQsZgrnJQiAw91EWG+d+W3TFoT+jZWGwNjUP3MvXSi9eo8ntPdH3qnq/J4AWpthEZegQWGXc26y8SLGUGa2R6ABEZYYvJQsigERl6qIuMj56Lz3QpswtvS+2v9stXK3/Bz5R2eE2rCzsy7mzaB/Ox3Xx/O0Bk6BFIZNg9UY8nrqlFZCCSiAw91EWGSOuTpWLyCrCqHb+181rP4mPEK9DN+C68Xb+WDw8MbiD3EJGhh+/I2Fh0fqjHkQeCu1AEhshAJBEZeqiMDJHm6TBHHojFlEQio0NO61mOPODr7wo7futBZOjhOzK81tsR4eoQGYgkIkMPtZFhGPCwMCMyOrSx2DrqdWy376kXRIYeRIYeviODfcYih8hAJBEZeqiPjBghMrq0daH+KmhAT+MiMvQgMvTwHRleD/XgYRfqEBmIJCJDDyJDDyJDByJDDyJDD9+R4fZQj0P3svhbISIDkURk6EFk6EFk6EBk6EFk6BHI06WcHuoxaI8mHxBEBiKJyNCDyNCDyNCByNCDyNAjsH0yljL1qVOH7q3/3wtv+z8neoLIQCQRGXoQGXoQGToQGXoQGXqw43f8EBmIJCJDDyJDDyJDByJDDyJDDyIjfogMRBKRoQeRoQeRoQORoQeRoQeRET9EBiKJyNCDyNCDyNCByNCDyNCDyIgfIgORRGToQWToQWToQGToQWToQWTEj7rIqFarkk6nZXh4WIaGhmRoaEhGRkZkZmamq/Nls1kZGRlpnCuRSEgymZR8Pu/4Pvl8XpLJZNP7pFIpKZfL3X5aCJjayLizWX/yxXtP1B+pF9DmXpoRGXoQGToQGXoQGXoQGfGjKjLK5bIkEonGzb31SKVSbZ+rWq02xYXdkU6nW94vnU47vn0ikZBisRjkp4wuqYyMjUWRIw/E7vndRIYeRIYORIYeRIYeREb8qIqM0dHRphv60dHRpv82NDTU9ohGJpNper+RkZGWEZKhoaGmaCgUCi3vMzo62vQ+w8PDvfr00QF1kXFn03mToNfvGejneBMZehAZOhAZehAZehAZ8aMmMorFouPNvzkYRkZG2jqfOU7MIyDVarUpGjKZTOPPzFOkkslk0/uYR1jcplqhP9RFxoW3nQPj9XtE3n0k7CvsGSJDDyJDByJDDyJDDyIjftREhjkkRkdHm/6sWq02BUg7ayPMkWEOCbc/M3+MQqHQ9D7maVSdTNtCb6iLjKWMe2QceSDsK+wZIkMPIkMHIkMPIkMPIiN+1ERGKpVyXSvhFgB2rKMfRphYp0QZIyblcrnpv1erVcfzWSMI/acuMhjJCPsyIESGFkSGHkSGHkRG/KiJDLeRB5HOI0OkefqT3WFe32GNDysiQxd1kXFn037Rt3GcPRT2FfYMkaEHkaEDkaEHkaEHkRE/Ax0ZxWKxZaG3ORTMoxVERrSoiwwRkfV5+8D48EDYV9ZTRIYeRIYORIYeRIYeREb8DGxkFIvFpsXaIyMjkkqlWvbfMBAZ0aIyMkTqIxofPVefHvXhgXp4DDgiQw8iQwciQw8iQw8iI376EhnWG3i7m/mgI8N8PuuTosyhYUyZIjKiRW1kxBCRoQeRoQORoQeRoQeRET8DGRnWp1FZN9CzC4ZeRsbNmzdlZWWFI8CjVCrJJ598Evp1cKzImTNnpFQqhX4dHCuyuLgoZ8+eDf064n588sknsrS0FPp1cKxIsViU5eXlQM518eR/kauFCVn7/6ZD/7yieCwtLfXt9zZ06EtklMtlyWQytochyKdLdRIMxpSpXj9dant7myPAo1KpyNWrV0O/Do5tqVarsrKyEvp1cGzLJ598Ipubm6FfR9yP9fV1OX/+fOjXwbEtp06dki+//NLXOW59fkZ2/nJv01q7r//0H8nPz/1V6J9flI7z58/L+vp6Xz4WdFCzJiObzdqulRDpfJ8Mt439RJyDwW3DPfbJ0IXpUnowXUoPpkvpwHQpPXxPl7qzKXJst/1DPQ7dK7J1IbBrHXRMl4ofNZHR7o7fw8PDTe9njJJYQ8IcDG5rMszB0O6O3+ZH3yIcRIYeRIYeRIYORIYeviPDaw+k954I7mIHHJERP2oiQ6R5XUYikZBUKtWy14X5Bt86xck8wmEOE2N0JJ1OtzzS1jz1yjrNyu59rJGDcBAZehAZehAZOhAZeviOjKWMe2QceSC4ix1wREb8qIoM6yiD9bBOU7JGgXWthjla7A67EQnztC3rkUgkWkZMEA4iQw8iQw8iQwciQw/fkfHRc+6RcWx3YNc66IiM+FEVGSL10LCOHoyMjNgGQbVabYSEdXM9w8zMTMsISTKZdF08ns/nm0ZQjFEVr7Ug6B8iQw8iQw8iQwciQw/fkbGx6B4ZHz0X2LUOOiIjftRFBtAOIkMPIkMPIkMHIkOPQPbJcBrNeCtRXxiOthAZ8UNkIJKIDAXubIqcPSR33vuBfPHXv1tfIIlQERk6EBl6BLYZ39lD3zxl6q1EPTwIjI4QGfFDZCCSiIyQbV2o/6LlSSuqEBk6qI6MO5v1KUAxuUFmx289iIz4ITIQSURGyN59xHmO8lLG+/3RE0SGDioj486myIcH6ns7mKf7DPg+D7GKDOXhSGTED5ExCDYW668gv5WoP07v3UcG/hcHkREir4WQh+4N+wpjK1aRofiGSmVkfHgglhvKxSIyNhbrv/+NgHwroXL6KpERP0RG1G0sNr8yZT42FsO+up4hMkK0Pu8eGa/fo/oGcJDFIjLW55tvqN57Qt3fN3WR4fXCgIZpjnc26+scjBfL3nsikPgZ+MhwuwdQFhpERvwQGVFnLESL2SZBREaI7myyOZVSAx8ZThujHbpXVWioiwyvDeXCHn28s+n8u8znjfLAR4bb1NWwv68WREb8EBlR5nWzN8CvKBMZIbNb9G0cHx4I++piK7DIWJ+v35h+eKD+VB0Nti44v2Kr5dX4f6AuMs4ecv898VYi3OtzmsoVwI3ywEeG278JZTMaiIz4ITKirJ3IGNC5tkRGyLYu1EcsrH/fju0e2LCNgkAi46PnWm9c3kqEf7Ny4W3dr8abqIsMr98VYQea3c8S87E+3/WpBzoy2rkHUDRlisiIHyIj6txexVD0SzdoRIYSHz0nO7P/TL78yZ76K98ERqh8R4bbjXzY0+C8IiPs6zNRFxki7gu/w/5328Mb5YGODBH3QNOyqP/sIZG3EnJ36pfk7n+6n9HuGCEyos5pJ9LX76n/2YAiMvRgx289fEeG2/xun68o++b1qu27j4R3bRYqI0OkeW3GoXvrI48abkLdpl/6HJEf+MhwexCHhnsAp7g9tjvsK0MfEBmDwPqP+NC99f8W9qtThvX5+vW8+0h9WD6AaRdEhh5Ehh6+I8Nr2krYe6A4RdChe8MNIAu1kWHYuqDn94OI+yiVz3gc+MgQqX/9zLMaDt2rY2TZa/RRy3ov9AyRMSjubNb/wZ49FP7caTOnkRafP1yIDD2IDD18R4bb0+q0zO9+74nWwNBwXSbqI0Mju98VAazxikVkGC68rWs3d6+nmikafURvEBnoHa/9FHwMgRMZehAZeviODLenEGmYu2+4s6nvhsqEyOjSxmL97+BSJrCRqVhFhjZuTw1jylQsEBnoHa8fMD7mixIZehAZXTBukj96rn4ENC8+kKdL2U1JUjhaoBmRoQeRESKv6VIsAB94RAZ6x2sRqY/HJhIZehAZHdq6YL/QNYBfuIHtk7GUqf/7Pba7fl2apmBGAJGhB5ERMqdF/ZpGRtEzRAZ6h5EM/9bn61+ndx8J9BXvIBEZHXKLb5+jBQO/43dEEBl6EBkhs3tR5a0EI6MxQWSgd7YuuM/v9vHqaCwiw25TNC2Lb02IjA5sLLqHt8+9bYgMHYgMPYgMJdbn5Yuf/pFcP/ceIxgxQmSgt+zmZB66l6dLeXFbNK9lg6V/QGR0wG1htXH4QGToQGToQWTowY7f8UNkoPfubNbneL/3RP3/BnCDPPCRYX1Mp/UIe78CEyKjA15PXHsr4ev0RIYORIYeRIYeREb8EBmIpIGPDK/9Cnwsmg8akdGBO5vuG975XPxNZOhAZOhBZOhBZMQPkYFICjwytM0R9Vo0z0hGdDmNZgSw8RiRoQORoQeRoQeRET9EBiIpsMhYn69PUTEWWL/7iI71Dl5rMhQ9UpTI6MKdzXpIHttd/zu3lAkkdIkMHYgMPYgMPYiM+CEyEEmBRMaFt+2f3vT6PTpu4pcyPVk0HzQiQw8iQwciQw8iQw8iI36IDERSIJHhtEnQ6/fU581rsLHIPhloG5Ghw7Ur5+TK8k/DvgwIkaEJkRE/RAYiyXdkeO1X8Po9+tZpKEVk6EFkhMyYfhnQpqPwj8jQg8iIHyIDkeQ7Mtw2CjQOhaMGGhEZehAZIdq64Dz90udTw9A9IkMPIiN+iAxEku/IuLPpHhhapktFAJGhB5ERoncf4UULhYgMPYiM+CEyEEmBrMmwW1it8BGx2hEZehAZIXLb/4SfKaEhMvQgMuKHyEAkBfYI24+ea316EzcDHSEy9CAyQuQVGRfeDvsKY4nI0IPIiB8iA5EU+GZ8F96uL9pksXfHiAw9iIwQvfcE06UUIjL0IDLih8hAJAUeGegakaEHkREit3VeLPwODZGhB5ERP0QGIonI0IPI0IPICNnGYn0Xd+v0S0ZIQ0Nk6EFkxI/KyKhWqzIzMyOZTEYymYzk83lf5ysUCo1zzczMSLVa9XyfYrHYeJ9sNivlctnXNSBYRIYeRIYeRIYOGxsbcvWTOeJCASJDDyIjftRFRiaTkaGhoZZjeHhYisViR+cqFosyPDzccq5EIiEzMzOO7zMyMmJ7Del0OohPEQEgMvQgMvQgMnTY2NiQtbW1sC8DQmRoQmTEj6rIyGaztjf35jhod0ShWCxKIpFwPZ91hKRardpGCaGhD5GhB5GhB5GhA5GhB5GhB5ERP2oio1qtNkVBKpWSQqEghUKhaWQhlUq1db7R0dHG+4yMjEg+n5dyuSypVKopWszMoyiJRELy+bwUCoWW+GHqVPiIDD2IDD2IDB2IDD2IDD2IjPhRExkzMzNNU6PMCoWCYxjYKZfLTVFQKBSa/twcLeZpU+ZRDOt0KnO0ZLNZH58pgkBk6EFk6EFk6EBk6EFk6EFkxI+ayDCPIiSTyZY/d4sGK3OUDA0NuX4s8/Qn8/tY13+Y32d0dLTLzxJBITL0IDL0IDJ0IDL0IDL0IDLiR01kmEcKMpnWHZd7FRlGMHTzPggPkaEHkaEHkaEDkaEHkaEHkRE/AxkZ1ulS1ulNyWSSyIg4IkMPIkMPIkMHIkMPIkMPIiN+BjIyrOczFoxnMpmW/05kRBORoQeRoQeRoQORoQeRoQeRET99iYxyudzY2M56GIKOjHK57PgIW/N/71dk/OIXv+AI8Dh//rxsbGyEfh0cv5DNzU2pVCqhXwfHL+TMmTPy5Zdfhn4dcT8+//xzuXjxYujXwfELKZVK8tVXX4V+HRy/kIsXL8rnn3/el48FHfoSGdYbeLub+aAjQ0Qaj6w1omJ4eFgymUzTY2yNhd+9jIxr167Jxx9/zBHgcfr06dCvgYPvh7ZjaWkp9Gvg4NB0lEql0K+Bo//Hzs5OR/dp6I2Bjgwn5kfVGus1mC4FAAAABEPNmowgH2HrxhoT5o31eIQtAAAA4J+ayMjn801rJsy8RhnaVS6Xm0YxrLuHmzfpsz6RymukBQAAAECdmsioVqtNC7JTqZSUy2UpFotNN//WMDDWV9iNfoiIFItFKRQKkk6nm86fSCSaRjFEmkcrEomE5PN5qVarks1mHUc/AAAAADRTExkiIjMzM45rN+zCwDrCYTeNyvrIWuM81ulQIvXQMQeN3WHeIRwAAABAK1WRISItowbGMTw83BIGxWLRdR2FiP1+GW4jEeVy2TE0CAwAAADAm7rIEKmPKMzMzDT20sjn845vWygUJJPJOC4GN85TKBSkWq22fQ3FYrHx8bPZLFOkAAAAgDapjAwAAAAA0UVkAAAAAAgUkQEAAAAgUEQGAAAAgEARGQAAAAACRWQgMjKZjKRSKdcjl8uFfZkDq1arSS6Xk7GxMde3m5+fl8nJycb3ZGxsTKampqRSqfTpSgdfpVKRqakpyWQyjm/j9W8llUrJwsJCH696MBhf+/Hx8cbXcWJiQnK5nNRqNdv3qdVqMj093fI+c3Nzfb76wbKwsCCTk5MyNjbW+LpmMhnHr2sul/P8N+H2bwr2jN8NExMTTT/3JycnXX/GzM7ONr3P+Pi4678jRA+Rgcgw/4ImMvrHuKkyf52dTE9PO35vxsbGpFQq9fHKB8/CwkJTbDvdEFUqFSKjB+bm5ppuaK3HxMREyw1SpVJxfZ+pqamQPptoc/tZ4/R1tf4cIzL8K5VKrn+/nb4X5rho598RoonIQGRYfxHYHbwyGBzrDa1XZCwsLLT8oshkMk1xOD4+3ufPYjDMzc3ZRrbTDZH5ezE2Nub474Xoa581FsbHx2V6errlZsl6Q2X+N2T+Xpjfh59bnZmfn2/5WWMdKbL7upq/7sbPJ+sxPT0d0mcVTda//5OTky0jfdYXNKwjSsbX3vzvi/geDEQGIqFWq3Gj2kfWYGgnMsxTpCYnJxv/vVarNf3ymJ+f79NnMRjcpng4RYb5Joxf1sEwvwo+Pj7e9EqrdXqgoVQqNX2/zFFn/r5OTEz09XOJOvMNrPVnjdOfiTTfEDN90z/r329zSFi/F+ZZBubfB7Ozs43/bv29w2hG9BEZiATzDx+Gs3vP/PWenJxsmZpgx+mXjUjz1AZuejtj3Iwaa1vMN7RO/xbMN7BMIQyG+YbJfGMk0npzZDB/H6zfK/MLJ9z0ts86FdA6Guf2Nff6GYbOVCoVyeVyjcPKPHJk/LnTvxWDOQQZ4Ys+IgORYL3pRW+VSiWZnZ1tvJLk9YvB+ovf+gqU2y9+uJufn2/6ZdvO19L8NtYbYnTHfDNlDQKnfx/m0Q+7aThuYQ57Xje27USG18Mr4N/s7KxtRM/NzbmO4NmFCaKLyEAkWH9xmF/tmJiY4Eaqx7wiw+vPiYzgtPO1NP+inpycbJlCwpS1YJljwvwiiNcNE5ERPKcRJ/PPqPHx8aYRQWN9DdNz/LFbwzc2NtbRiyRExmAhMhAJ7Tx6kGk4vUNk6NFpZDgdTEUIhtu8dCKjv8yvno+NjTVFg9c6M+MFK0Kje3Y/dyYnJ5u+pkRGvBAZiATzLw/jWdq5XI6ntPQJkaFHO19L67oN49+L9YkvrAPwx2uhMZHRP9bYs1s3Yyw4Hhsbk+npacnlci2PteXFqu7Nzc1JLpez3RPGCA0iI16IDETKwsJCyytN7ewbAH+IDD3a/VrWarWWG1frk774Jd69Wq3WspGY288mIqN3rHs1uK3bK5VKLXFtHSmHf9YAN6KPyIgXIgORZ31mOoJHZOjh92tpftIX34vuWfe/sNtzhMjoPWs4dzPlyfqkL74XwbD7WUNkxAuRgcjzusGFfzxdSg+/X0u+F/6Zp9i47WTP06V6yzqa5GdNBd+L4Nn9rOHpUvFCZCAS3HYpNv/Q4tGEvdFOyLltuMc+GcHxioRSqdT078XK6UlIaI91Dr/bk7rMa8msN1Tsk+GPNTDGxsZcv4bT09ONfxPWtXtee2/A3tzcnOtO6XYjGda1M9YoZJ+MwUJkIBLMczutN6nWx3UieO1ERrs7fvOLwx+vyLDeMJm/3tbvBY9+7oz12f9ef5fb3fF7fHy815c+cKy7rHuFgTkOrSMe5u8FL1S1z/wCn/Xvt/VnjTlC2t3xm/COPiIDkWD9YTYxMSFTU1MtT8thmLs32okM69tMTEy0PGWEmyn/2pnuZH21PZPJyNTUVNMvd+sjPuHO7meQeVM48+H0GFu7XdsJ785Z/35PTk46fi+MG1VrfI+Pj8vU1FTTK+dM0emMNSSM74XdzxpzMFgX2tu9DyPeg4HIQGRYf7FYD35R9067616sr/Saj3ZebYS3diLDOpWE74V/7ew9Ynejan3KjvXgZqpz7X4frC88WUOR74V/1id7tfuzxhra1oDnBZDBQGQgUhYWFmRycrLpeeeTk5OMYPRYJ4vr5+fnW6YyTE1NMfQdkE4Wbhtzpq2v3vK96Fy3kSFSDw27vQN4YaQ73UaGSH1EwzoKbrdOA+2rVCq2o9ZeP2tmZ2dbHgOdy+UIjAFCZAAAAAAIFJEBAAAAIFBEBgAAAIBAERkAAAAAAkVkAAAAAAgUkQEAAAAgUEQGAAAAgEARGQAAAAACRWQAAAAACBSRAQAAACBQRAYAAACAQBEZAAAAAAJFZAAAAAAIFJEBAAAAIFBEBgAAAIBAERkAAAAAAkVkAAAAAAgUkQEAAAAgUEQGAAAAgEARGQAAAAACRWQAAAAACBSRAQAAACBQRAYA/P/t3S2Wo1oUgNG5ofH4eDQ+Ho1G49szgAyAKTCJ80Svy7sVPqNuAAAES0lEQVSh/lKpm1fw1t5rYRJCbrfKV3AAAChKZAAAAEWJDAAAoCiRAQAAFCUyAACAokQGAABQlMgAAACKEhkAAEBRIgMAAChKZAAAAEWJDAAAoCiRAQAAFCUyAACAokQGAABQlMgAAACKEhkAAEBRIgMAAChKZAAczDRN0bbtQ9tnbrfbw/v+tr7vo23buN1uEfHv/8E0Tb+8MgCeITIADmYYhqiq6qEtImJd17hcLlFVVTRNE+u6RkTEPM9v9j2qpmmiqqotMrqui6qqRAbASYkMgIP5bmTsY+LPnz/vvn5k+zWmaJrn+RdXBcCzRAbAweSR8chlTuu6Rl3XUVVV1HUdy7JExHkiI63zcrlsr6U1p7MyAJyLyAA4mO9GRsTf0Jjn+e5H+VkiY5qmqKoquq6LiL+zJCmYADgnkQFwMM9ERj7gneYa9pGxrmsMw7Dt1/f9dtZjb13XGMcxuq6Ltm2j67oYx/HNmYV8SH2aprjdbnG9Xu/W8Z78c2keo2maaNt2u1Sqrus3/yYAzkFkABzMM5GRx0SaY9hHRvrxnm91Xb/5AX+73bbLr77af7/W/HOfzVN8Z+7EbAbA+YgMgIPJf4Dnf83fb/mP/Uci46OtaZrtOMuyfBgY+f7pjMZnsfBZGCzLEvM8361xmqaY53mLoWEYtn3MZgCci8gAOJhH/8qf/4h/JDLGcdz2T3MQ+ztSXa/XuzMf6XKq/Da5+bH2a23bNoZhiGEYPrwUK7eu64d3lnKJFMB5iQyAg3lVZOy1bbu91/f9m+Ok8EjGcdzeS0Pa+Vrzu0M9Kq0xvyzs6IPqAHxNZAAczKtmMr76nnRXpzwa8suz8jMZaV3PrDV/Enka+k6Xhe2/w1O/Ac5JZAAczG9FxqMzHD+NjO98T5rNAOBcRAbAwfxXkZHPX3RdF8uy3O3f9/02X7Hf0tmFnzzTIx/yHscx5nmOruuiqqq4Xq/bPo/MdgBwLCID4GBeFRn7OzSlS5XyswXvvZZbluXuOM+s9b11p2OmOZH9PAgA5yIyAA7mVZHRNE2M47g9CC9/L50t2A+dp4fwTdMUfd9HXddxuVzevYXtdyMjP3OSpNvnurMUwLmJDICDeVVkfLSlO0sl+WVUH23pTMNPIsOdpQD+v0QGwMG8IjLato2+778MjGQcx7tLp/YD4j9Z6/6z1+v1br3P3AoXgGMRGQAHkz8N+9HLhtL++dOx8wHrdJz8tUeeop2v5b39n1nr/rP5A/+eOQ4AxyMyAACAokQGAABQlMgAAACKEhkAAEBRIgMAAChKZAAAAEWJDAAAoCiRAQAAFCUyAACAokQGAABQlMgAAACKEhkAAEBRIgMAAChKZAAAAEWJDAAAoCiRAQAAFCUyAACAokQGAABQlMgAAACKEhkAAEBRIgMAAChKZAAAAEWJDAAAoCiRAQAAFCUyAACAokQGAABQlMgAAACKEhkAAEBR/wBfSs5W1QgNJAAAAABJRU5ErkJggg==">
            <a:extLst>
              <a:ext uri="{FF2B5EF4-FFF2-40B4-BE49-F238E27FC236}">
                <a16:creationId xmlns:a16="http://schemas.microsoft.com/office/drawing/2014/main" id="{E4307067-71F8-4C98-9CE3-3BC705DC29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46050"/>
            <a:ext cx="1335350" cy="13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ata:image/png;base64,iVBORw0KGgoAAAANSUhEUgAAAxkAAAHrCAYAAACjJlDEAAAgAElEQVR4nOzd/3MbZ37gef8FWZd/vSqfzd+Su6tFlSu756tZSnMXbbLDKOf13F6NWS6tK1OL8o4qGd35EJ/NzdohfDW8rB24vEfLDsLICVeikfGOuRKc0DklNOLYwxsLokDZskhAEiWakgxQpkSZGslD+XM/IA03Gv0FQDfQn0a/X1VdyVhks0lKZL/xPE8/9wgAAAAABOiesC8AAAAAwGAhMgAAAAAEisgAAAAAECgiAwAAAECgiAwAAAAAgSIyAAAAAASKyAAAAAAQKCIDAAAAQKCIDAAAAACBIjIAAAAABIrIAAAAABAoIgMAAABAoIgMAAAAAIEiMgAAAAAEisgAAAAAECgiAwAAAECgiAwAAAAAgSIyAAAAAASKyAAAAAAQKCIDAAAAQKCIDAAAAACBIjIAAAAABIrIAAAAABAoIgMAAABAoPoSGblcruOjUqn049KgXKVSafp7AQAAAP36EhmpVKrjY2FhoR+XplatVpPJyUnJZDIyOzvbt487PT0tmUxGpqam+vYx3SwsLDT9vQAAAIB+RIZSuVyu6etRq9V6/jGtN/Tz8/M9/5idXhMAAAD060tkLCwstBzmG8fZ2dmWP+/HTbVmc3Nzja/P2NhYXz5mpVJp+r6USqW+fFw3RAYAAED0hLbwm1ELb3Nzc31fn7KwsCC5XE7N94TIAAAAiB7VkWFd8FsqlSSXy8nc3FzT25VKpcYNeS6Xk/n5eduREOv5KpWKzM7OSi6Xk9nZWceb+VqtJvPz8433nZubs31b6/lrtVrjuqzn9/rYXgue270m89fI+HhuEeG1+N76cZ2+1ubvR6VSafpa5HK5tkdJ/ERGu9fq9PZBfU0BAADiRnVkWKdUGf9/JpMRkfpNXiaTsV3TMTY21hIj5j+3rnkwDuv7zM3NydjYmO3bTk5ONt20Ws9v935zc3NNU6GcPrbbzXUn11Sr1Vy/RtZ1F27fF6fPaWxsrCWEzB9zenra9v3aWVzebWR0cq29/poCAADETWQiw3wYkTE+Pu74Nnbn9npb4ybRuKGcn59v+rPx8XGZmJhouQHt9PztfGynm+tOr8n6Z5lMpuUazKMKTl+76elpz8/NfPPudBPu9v2x001kdHqtvf6aAgAAxE2kImNiYkIymYxMT0+3TCcybs5rtVrTTaBTBExMTDQWmZtHSczXMzk52fhv09PTjfNYb0qNKTXW88/PzzfWOFhjwvgzp4/tdHPdyTWVSqWm/2b+GpkjwDyiYHct1gXhU1NTja+d+XrMXwvz+c2f7/z8fNMNudfeF51GRjfX2uuvKQAAQNxEJjI62SvCfFNvjHp4fUzzqIhx42u+abROmbF7Epbb+c1/Zp2SZfexnW6uO7km6znM11SpVBpv6zWSYf56jo+Pt3y9vb521pCYmpqy/f7Y6TQy/F5rL76mAAAAcROZyHCbVmNdgGu+aWw3Muxuiq2vZBvnm56etp13325ktPOx250u5XVN1qk94+PjMjk56bjQ3e46resrrMzTk4yvt1tkOEWgnU4jo5tr7fXXFAAAIG4iHRmlUslzXYafyBARmZ2ddVxHMT4+3tZ6hm4+ttvNdSfXVKlUXNdHWG/EvSLDbnqTXTRoiIx2r1Wkt19TAACAuIlsZFQqlaabwkwmE/hIhsF4/OrU1JTtq9jtnD/IyOjkmgzG43/tFimbp291ExlaRzLavVZDr76mAAAAcRPZyDAvmJ6YmGj6s27WZFhvTt32qXCal9/ryOj0msz7Upg/Zq1Wa1rs7PU1CnpNRi8jo9Nr7cfXFAAAIG4iGxnmm8mxsbHGXPhSqdT0KrSfkQzzq9PmV6atTxgyptL0YySjk2uyhph5QbP5htjpCVxuT5cqlUpSKpWaFnGnUvZPlwoyMswLsa1HrVbr6lp7/TUFAACIm8hGhvVm0ukwj3J0eqNvffTs+Ph4y1z8diMmqMjo5JpqtVrLNJ5MJtOyjsVpL5FO98kwr0XoVWS4Hcb1dnqtvf6aAgAAxE1kI0PEeZdm6yvW7ZzP6abYaedo49Vqpx2/e7kmo5Nr8toVvR87fvc7Mjq91l5/TQEAAOImtMgwz4N3euxnO29jLNbN5XJNjxC1e1+38znNtTc+xvz8fOPP5+bmbK/H7fydfmy3tQKdXJPB+phfp7Dz+pqbv97GxzXfgLt9TgZjg0Lj/d1Yvw5uh/V6271W89v34msKAAAQN6FFBgAAAIDBRGQAAAAACBSRAQAAACBQRAYAAACAQBEZAAAAAAJFZAAAAAAIFJEBAAAAIFBEBgAAAIBAERkAAAAAAkVkAAAAAAgUkQEAAAAgUEQGAAAAgEARGQAAAAACRWQAAAAACBSRAQAAACBQRAYAAACAQBEZAAAAAAJFZAAAAAAIFJEBAAAAIFBEBgAAAIBAERkAAACAT8uXtuXYhxvy+rF1ObG8JVvbO2FfUqhURka1WpWZmRnJZDKSyWQkn8/7Olc+n2+cK5vNSrFY9Hy/YrHY9D7lcrnrawAAAMBg2trekaderchDyRMtx7EPN9o+z9zcnORyuaZDRGRhYaHpv5VKpab3M/58bm6u6b9XKpXG+1QqFf+faIfURUYmk5GhoaGWY3h4uK04sJ4rkUjYnm90dNT2fMViUUZGRmzfJ51OB/VpAgAAIOK2tndk94FF28AwjtePrbd1rkwmI1NTUy2RkcvlJJPJNP7b2NiYLCwsiIjI/Py8jI+PSy6Xk4mJCZmenhaRemCMjY3J9PS0TE9Py/j4eN9DQ1VkZLNZ25t740gkEm2PKDjFivV81Wq18T7ValWGh4dd34fQAAAAgIjI84cuuAaGcSxf2vY8VyaTacSDmTk4rP87k8nI/Py8iHwTFiL1+JidnfU8dy+piYxqtdo06pBKpaRQKEihUGgaWUilUm2dyxwGyWRSisWilMvllpDJZrON9zOHSSKRkHw+L4VCoeV9mDoFAAAQb1vbO20FRrujGW6RYYxkTE9Py8TERGNUIpPJSK1Wa7yt9T7ZeB/r2/WDmsiYmZlpmhplVigUmm7+vZjffmhoqGm0QkRkdHS08WeZTKbx382jGDMzM47vYw4TAAAAxM+J5a22I+OpV72nKlmnSxnBYZ0uNT4+3liXYY0Ku8iYmpqSiYmJ+EaGeRQhmUy2/Lk5GgqFQtcfxzolyhwT5o9hXa9hvr7R0dGuPz4AAACib35xs+3IeCx9xvN8bpFhni41Nzcnk5OTIiIt8eA042dqaqpp+lQ/qIkMp9EFg5/IMD+pyhwYIyMjjbexjn5YERkAAAAwdDJd6sXcJc/ztbsmwxwZTmsy5ubmmqJienqayOhFZJjPbV7bYZ5GRWQAAACgE4+lz7QVGSeWtzzP1e6ajLGxsUZYWJ8uZcRIpVKR8fHxxtOlxsbG4vt0qX5HhnWqFJEBAACATqxv3AlkFEOkPvpgFwJ+98mYnZ0d3H0yyuVyY7qS9TD0MjIM1Wq15UlRxrmIDAAAAHRq+dK2/OYzS46BEdedv/sSGdYbeLub+X5EhiGZTLY8EreXkVGtVqVUKnEEeJw6dSr0a+Dg+6HtWFxcDP0aOOoH/yZ0HPyb0HP089/EnTt3fN0nduvYhxvy+rF1eerVirx+bL2tvTEGWSwjwy4Yej2S8fXXX3MEeFy4cEG++OKL0K+D42u5ceOGnDt3LvTr4PhaPv30U/n5z38e+nXE/ajVanLp0qXQr4PjaymVSnL37t3Qr4Pja7l06ZLUarW+fCzooGZNRpCPsC2Xy42N/KyPorV+LHMw8Ajb6FhdXZXNzc2wLwMisrW1JefOnQv7MiAin376qdy+fTvsy4i9jY0NWVtbC/syICKlUombTiXW1tZkY2Mj7MtAH6mJjHw+77jhntcog5U5CKwb+4k0j5qYg8a8s7h1wz2vkRb0F5GhB5GhB5GhA5GhB5GhB5ERP2oio1qtSiKRaForUS6XpVgsNt382+1saI2FYrHYFCXJZFKKxWJjAbrTE6bMf5ZIJCSfz9suFi+Xy337usAekaEHkaEHkaEDkaEHkaEHkRE/aiJDpL5pntPaDePG33yDbx3hME+jMuLD7bAGS7VabQoauyOdTvft6wFnRIYeRIYeRIYORIYeRIYeREb8qIoMEWkZNTBPe7Kuk7COWFj/PJ1OdxwL5XLZMTQIDD2IDD2IDD2IDB2IDD2IDD2IjPhRFxki9RGFmZmZxl4a+Xze8W0LhYJkMhnHxeDWc83MzLQ13alYLDbeJ5vNMkVKGSJDDyJDDyJDByJDDyJDDyIjflRGBuCFyNCDyNCDyNCByNCDyNCDyIgfIgORRGToQWToQWToQGToQWToQWTED5GBSCIy9CAy9CAydCAy9CAy9Bj0yLi9clqu/cmErO0bltVHE3Ll6cdl650jYV9WqIgMRBKRoQeRoQeRoQORoQeRoccgR8b1Nw/K+T0PSuXh+1qOtX3Dcvfm9bbOk8lkJJVKNR0iIrlcrum/TU5OSq1WExGRWq3WeL/x8XEplUqN801PT8vY2JikUimZnp4O/hP3QGQgkogMPYgMPYgMHYgMPYgMPQY1Mm4V/942LszH+g/2tnWuTCYjCwsLLf89l8tJLpdr/O/JyUmZnZ0VEZGpqalGQMzOzsrExISIiMzNzcnExITUajWp1WoyPj4uc3Nzfj/djhAZiCQiQw8iQw8iQwciQw8iQ49BjYy1fcOekVF5+L62pk61Exm1Wk0mJycbwZDJZJpGL4zRj4WFhaZzTU9PExlAO4gMPYgMPYgMHYgMPYgMPQYxMm6vnG4rMCoP3ydXnn7c83xukWGeLmWMVoiIjI+PN72tdaNpkfq/A2NUo5+IDEQSkaEHkaEHkaEDkaEHkaHHIEZGO1OljGP10YTn+axrMozRC7vpUsb/HhsbazqHNTJqtZpMTEw0jXb0C5GBSCIy9CAy9CAydCAy9CAy9BjEyOhkJKOddRntrslYWFiQTCbTeB+76VIi3wSG3Tn7gchAJBEZehAZehAZOhAZehAZegxiZNy9eb3tyKi9/Kzn+TpZk2Es9rYu/DbiwwiMfq/DMCMyEElEhh5aI+Oryxdl882Dci07IV8W3gn7cvqCyNCByNCDyNBjECNDRKT28rOegXF+z4Nye+W057naXZPRziNsFxYWWh6HawRIvxAZiCQiQw+NkbFp88zytX275PbKUtiX1lNEhg5Ehh5Ehh6DGhki7k+YOr/nwdhuykdkIJKIDD20Rcat4vuOmyKd3/Ng2JfXU0SGDkSGHkSGHoMcGSIi1/5kwnYjvnZGMAYVkYFIIjL00BYZV55+3HXY+kZ+cF9RIjJ0IDL0IDL0GPTIMNwq/r3cKv5927t8DzIiA5FEZOihLTLW9u1yjYxr2Qnvk0QUkaEDkaEHkaFHXCID3yAyEElEhh7aImN9/15GMhAqIkMPIkMPIiN+iAxEEpGhh7bI+LLwjusCvK8uXwz7EnuGyNCByNCDyNCDyIgfIgORRGTooS0y1jduy5/91mMtgVH61v3yyu/8UdiX11NEhg5Ehh5Ehh5ERvwQGYgkIkMPbZHxUm5NHkqekN9/dEyO/tq35fi3f1Vmfv035bv7cvJQ8oQsX9oO+xJ7hsjQgcjQg8jQg8iIHyIDkURk6KEtMp56tSIPJU84HoePXw37EnuGyNCByNCDyNCDyIgfIgORRGTooS0yki8uu0bGa0fXw77EniEydCAy9CAy9CAy4ofIQCQRGXpoi4zXjq67RsaJs1thX2LPEBk6EBl6EBl6EBnxQ2QgkogMPbRFxtb2jux9Zsk2MF7KDfaNH5GhA5GhB5GhR2wiY2NRZH0+7KtQgchAJBEZemiLDJF6aDz/xmojLnYfWJTDx6/K1vZO2JfWU0SGDkSGHkSGHgMdGXc2RT48IHLoXpHX7/nmOLZbZOtC26cplUqysLDQdIiIVCqVlv9mVqvVZGFhQSqViu15nf57rxEZiCQiQw+NkWE26GFhRmToQGToQWToMbCRcWdT5N1HmuPCelx4u61TZTIZmZiYkEwm0zhERHK5nIyPjzf+29jYWCMcSqWSjI2NNf773Nxc43yzs7MyMTEhqVQq+M+7DUQGIonI0EN7ZMQJkaEDkaEHkaHHwEbGiefdA+P1e+ojHG2MaGQyGduRilwuJ7lcrvG/p6enG/97cnKyERYLCwsyPj7e9HaVSoXIADpBZOhBZOhBZOhAZOhBZOgxsJFhnSLldJx43vNUbpExNTUlCwsLMj8/LxMTE423y2QyTdOh7IKCyAA6QGToQWToQWToQGToQWToMZCRsbHYXmC8fk99SpWHTCYjs7OzjbUXRjxYp0tNTExIrVYTEZGxsbGmcxAZgE9Ehh5Ehh5Ehg5Ehh5Ehh4DGRkX3m4/Mt5KeJ7OuibDmAZlnS5ljGyISNP0KBEiA/CNyNCDyNCDyNCByNCDyNBjICPjzmb7kTH/hOfp2l2TMT8/31gUbn6fWq1GZAB+ERl6EBl6EBk6EBl6EBl6DGRkiIgceSCUNRmzs7ONPzPeb2pqqjHCYUZkAB0gMvQgMvQgMnQgMvQgMvQY2MhYn/cOjGO766MeHqanp6VUKrX897m5uabH2hqBYTBCY2pqqrFWw8wY9eg3tZFRLpelUChIoVCQarUa2HmNcxYKBSmXy229bbFYDOzjIxhEhh5Ehh5Ehg5Ehh5Ehh4DGxkiIksZ98DoYEO+QaIuMgqFgoyMjMjQ0FDTkUqlfMdGoVBoOqdd2VWrVUmn05JIJJrednh4WPL5vK+Pj+AQGXoQGXoQGToQGXoQGXoMdGSI1J809eGB+gLvQ/fW42Ip09YIxqBSFRnWCLAeIyMjvkLDGi92kTE6Oup6DTMzM34+RQSEyNCDyNCDyNCByNCDyNBj4CMDLVRFxvDwcFNQGHPPzKMK3c4ry2azLcFgPdfMzEzTn6fTaclkMpJMJhv/LZFIBDp9C90hMvQgMvQgMnQgMvQgMvQgMuJHTWTk83nHG3nzzf/w8HDH565Wqy3Tn+wiwzzSYf0zcwAxmhE+IkMPIkMPIkMHIkMPIkMPIiN+1ERGJpNp3MSPjo62/Lk5DjpdiJ1KpZoixSkkzB+jUCg4Xl8ymez8E0SgiAw9iAw9iAwdiAw9iAw9iIz4URMZ5ilJdlOi3ALATbFYbJr+ZF5zYf445rcbGhpqOY9XBKG/iAw9iAw9iAwdiAw9iAw9iIz4URMZTjf/hm4jwzivMQXL6eNYF51bERm6EBl6EBl6EBk6EBl6EBl6EBnxM9CRYV7LYZyTyBgMRIYeRIYeRIYORIYeRIYeREb89CUyqtVq0yZ45sMQdGSYF3ubF4sTGYOByNCDyNCDyNCByNCDyNCDyIifvkSG2/4XhqAjwxwF5k30woqMzc1NjgCPlZUV+eyzz0K/Do5NuXz5spw9ezb06+DYlNOnT0u1Wg39OuJ+XLp0SSqVSujXwbEpi4uL8sUXX4R+HRybUqlU5NKlS335WNBhICOjXC43PU3KPHJifkxtKpWSQqHQGGnpVWTcuXNHVldXOQI8Pv74Y1leXg79OjhWpVwuy+nTp0O/Do5VOXXqlJw7dy7064j7cfbsWfnkk09Cvw6OVTl58qRcuHAh9OvgWJVPPvlEzp4925ePBR3UTJdKp9NNN/9WnUSG+VztHEZomP9buVxuOifTpXRZXWW6lBZMl9KD6VI6MF1KD6ZL6cF0qfhRs/DbbcM988jE0NCQ547b5iBoNzJE3DfcM++1kU6ng/3k0TEiQw8iQw8iQwciQw8iQw8iI37URIY1JMw3+eY9NKyjCDMzMzI6OirZbLbpXE4jJ07TpUSaQ2JkZKTx3617aHTyCF30BpGhB5GhB5GhA5GhB5GhB5ERP2oiQ6R1mtPw8HDjCVF2N/jWm/92dgJ3W/tRLpdbPp45SpgqpQeRoQeRoQeRoQORoQeRoQeRET+qIkOkedTCelinMFkXa7czwuC1wLxQKLSEht3oBsJFZOhBZOhBZOhAZOhBZOhBZMSPusgQEcnn85JKpWR0dFRGR0clnU63LMQ2ZDIZGR0dtQ0GO+l0unFea7QYyuWyZLPZxtslk0nHt0U4iAw9iAw9iAwdiAw9iAw9iIz4URkZgBciQw8iQw8iQwciQw8iQw8iI36IDEQSkaEHkaEHkaEDkaEHkaEHkRE/RAYiicjQg8jQg8jQgcjQg8jQg8iIHyIDkURk6EFk6EFk6EBk6EFk6EFkxA+RgUgiMvQgMvQgMnQgMvQgMvQgMuKHyEAkERl6EBl6EBk6EBl6EBl6EBnxQ2QgkogMPYgMPYgMHYgMPYgMPYiM+CEyEElEhh5Ehh5Ehg5Ehh5Ehh5ERvwQGYgkIkMPIkMPIkMHIkMPIkMPIiN+iAxEEpGhB5GhB5GhA5GhB5GhB5ERP0QGIonI0IPI0IPI0IHI0IPI0IPIiB8iA5FEZOhBZOhBZOhAZOhBZOhBZMQPkYFIIjL0IDL0IDJ0IDL0IDL0IDLih8gIya3i+7L55kHZePlZ2XzzYNiXEzlEhh5Ehh5Ehg5Ehh5Ehh5ERvwQGSG4lp2Q83selMrD9zWOtX275PbKUtiXFhlEhh5Ehh5Ehg5Ehh5Ehh5ERvwQGX32ZeGdprgwH6uPJsK+vMggMvQgMvQgMnQgMvQgMvQgMuKHyOizK08/7hgZlYfvk1vF98O+xEi48NGHUi38VdiXASEyNCEydCAy9CAy9CAy4ofI6LPVRxOukcH6DHe3iu/L2r5dTV+za9mJsC8r1ogMPYgMHYgMPYgMPYiM+CEy+sx6g2w9viy8E/YlqnV7ZallLYtxbLz8bNiXF1tEhh5Ehg5Ehh5Ehh5ERvwQGX22+eZB1zUZd29eD/sS1fKaavbV5YthX2IsERl6EBk6EBl6EBl6EBnxQ2SEwO5m+fyeBxnF8OA11exG/kjYlxhLRIYeRIYORIYeRIYeREb8EBkh2XzzoFx5+nFZ379XNl5+llfh2/DJv/jvmGqmEJGhB5GhA5GhB5GhB5ERP0QGIuOdx/c5BkbpW/fLcvFs2JcYS0SGHkSGDkSGHkSGHkRG/BAZiIzv/M77jpHxo0d+KEc/qIV9ibEUh8jY2t6R599YlcfSZ2T3gUV56tWKrG/ou5knMnQgMvQgMvQgMuKHyEBk7H1mSb67LydHf+3bTSMYv//omDyUPCHzi2zOF4ZBj4z1jduy+8CiPJQ80XKcOLsV9uU1ITJ0IDL0IDL0IDLih8hAZLx2dL3pBu+7+3KN/3/vM0uytb0T9iXG0qBHxvNvrNoGxkPJE7L7wGLYl9eEyNCByNCDyNCDyIgfIgORknxx2fZGT9srynEy6JHhNIphHJqmTREZOhAZehAZehAZ8UNkIHIOH78q//bFJfntiU/kpdyaqpu8OBrkyNja3nENDG3T9IgMHYgMPYgMPYiM+CEyEEmrq6uyuann5i7OBjkyROprgRjJQCeIDD2IDD2IjPghMhBJRIYegx4Z84ubjoHxUk7XjSSRoQORoQeRoQeRET9EBiKJyNBj0CNDpD5FzxoYz7+xqu5hA0SGDkSGHkSGHkRG/BAZiCQiQ484RIZIfX3G/OKmHP2gJsuXtsO+HFtEhg5Ehh5Ehh5ERvwQGYgkIkOPuERGFBAZOhAZehAZehAZ8aMuMqrVqqTTaRkeHpahoSEZGhqSkZERmZmZ6fhco6OjjXM4HZlMpuX98vm8JJPJxtskEglJpVJSLpeD+BQRACJDDyJDDyJDhzhFxtb2jqqHH1gRGXoQGfGjKjLK5bIkEgnHIEilUh2dzxwq7UZGOp12fNtEIiHFYjHITxldIjL0IDL0IDJ0iENkbG3vyEu5taZ9ZLQ9CEGEyNCEyIgfVZFhHnlIJBIyOjraMhrRyYiG+f2Mc1kP8/kKhULT+4yMjMjo6GhTrAwPD/fiU0eHiAw9iAw9iAwdBj0ytrZ3bDdGfSh5QpIvLod9eU2IDD2IjPhRExnFYrHpBt88YpDJZJpu/NtRrVY7DgPzFKlkMtl0LvMISz6f7+yTQ+CIjO4F/UQkIkMPIkOHQY8Mu6etad2gksjQg8iIHzWRYQ6J0dHRpj8zB8PQ0FBbayPMoxLW8zkxf4xCodD0Z+ZpVJ1O20LwiIzOLV/alsfSZxrTGx5Ln5GjH9R8nzcOkXH35nW5lp2QtX275MrTj8vGy8/K3ZvXw76sFkSGDoMeGU+9WnGNjNeOrod9iQ1Ehh5ERvyoiYxUKtW4iU+n0y1/7hYAdsyRYR6VcFIul5s+RrVabfpztwhC/xEZnVnfuN00dzrIVx0HPTLu3rwuq48mpPLwfU3H+T0Pyu2VpbAvrwmRoUPcI0PT2gwiQw8iI37URIZ57YXdE586jQxrFIyMjDRNucpms01vb12P4XU+bU6c3ZLXjq7LS7k1VUPVvUJkdMbtpmD3gUVfU6gGPTI+f2F/S2AYx+qjibAvrwmRocOgR8ZrR9ddIyOIEdKgEBl6EBnxE4vIaOdpVVGNjK3tHdsbyMfSZ8K+tJ4iMjqz95kl15uCE2e3uj73oEeG3SiG+fjq8sWwL7GByNBh0CNja3vH8WdK8sXlwNd9+UFk6EFkxM/ARkY2m21a+J3JZCSTyTg+rSqqkfFSbs3xxvH5N1bDvrye0RoZxq7Qrx1dl8PHr6p5frxbYPidMjXIkXH35nXXwKg8fJ/cKr4f9mU2EBk6DHpkiNTXeFmfMJV8cVnNzzwDkaEHkRE/fYkM6w283c180JFh/tjW9RXmj2UEQxQjY2t7x/XGcfeBxbAvUUTqU7mSLy7LY+kz8tSrlUCmc2mMDGNhtcapA3bXZf574ufGYJAjQ4SRDHQuDpFh2NrekRNnt1SNXpgRGXoQGfEz8JFhJ5/Pt1xDLyPj1q1bcu7cucCPv/nQ/jnl5uNvPlzuycdu9/jRn31se12v5D7xdd7Tp0/Lp59+GurnZj6WPqnId3//lOP34dh8uN+HY/POf+htEfMAACAASURBVFf+/R9/7OvcZ8+elaWlpdC/B706KpMvOAbGuT/YH/r1mY9Tp07JyspK6NcR9+PMmTNy+vTp0K+D45ycPHlSKpVK6NfBUf+9febMmb58LOjQl8gol8uN6UrWwxD006Xc2AVFr58utbW1Ffhx+fPrnpFx+fPrPfnY7Rx/+eFl12s7+Wm163OXy2W5fPlyaJ9bp5/rD185G/o1/t3Jq7Lrhycb17TrhyflT9+56PvvyNWrV2V5eTn0z6+Xx+U//D9aAuPSk9+RG1c+C/3azMfHH38sGxsboV9H3I/PPvtMzp07F/p1cGzJqVOn5MaNG6FfB0d9xPuzz/rzMxM6qFmTYV5DYd1wr5t9Msy7eps39hMRmZmZaZwrkfjm6TBuG+5p3SfD7alBT71aCfXann9j1fXG28+z1LVNl/LanGrvM3oedbp8aVuWL20HNr3B+OUx6G6vLMnmmwflWnZC1ToMM6ZL6RCn6VLaMV1KD6ZLxY+ayGh3x2/r7t3GKIk1JIaHhx2jwDw1y7yHRrs7fhuLxTVwesrHY+kzXd9E3r15XW4V35fNNw/Kl4V3ut50zOtZ6n4WpmuLjPnFTdfPNfnictiX2DNxiYwoIDJ0IDL0IDL0IDLiR01kiDTf/CcSCUmlUk03/tYbfOsUJ/MIh3m0whgdSaVSTfFhnXplnUY1MjIi6XS66X2skaPF4eNXJfnisjz1akUOH7/adWB8dfmiXHn68ZapITfyRzo+l9uTrwZtJMNrEf7h41fDvsSeITL0IDJ0IDL0IDL0IDLiR1VkVKvVlghw2tdCpDUKrGs1zOs87A67EQnztC3rkUgkWkZMumU8kePoBzVZvrQdyDmDsL5/r+Mi1053N3a78fa7AZy2yBBxHs0Y5EcJixAZmhAZOhAZehAZehAZ8aMqMkTqoWEdPRgZGbENgmq12hj9GB0dbVmsLVIPkWQy2ZjulEgkJJlMui4ez+fzTSMoxqhKO2tB2nHi7JbsPrDYciMa9iMAbxXfd31U55WnH+/4nCfObtkGht/H2GqMDJH6eoeXcmuNx/UO8giGgcjoztb2jixf2g5kX4Gt7R05fPyqjB0syeRPLqnbqyBuiAw9iAw9iIz4URcZg2750nZLYGiZt7/55kHXyFh9NOF9EgdHP6jJa0fX5egHtUBiSmtkxBGR0Zmt7R15KbfW9HPgsfSZrkc0j35Qs/2ZomF/lrgiMvQgMvQgMuKHyOgzr8XQYb4C+WXhHdfIWNu3K7RrsyIy9CAyOvPa0XXHf/+dhsb6xm3HFy26OR+CQWToQWToQWTED5HRZ3ZPgtKyQPjuzeuukXEtOxHatVkRGXoQGe3b2t5xjYJOHzvt9ehkPw9XQPeIDD2IDD2IjPghMvrMKzL8rlXwy2k0Y23frq4fZdsLRIYeREb7vB51vPvAYkfn83qCW9h75cRVUJFx9+Z1uZadkLV9u+TK04/LxsvPBnB18UJk6EFkxA+R0WduNwW7DyyqWLB5e2VJ1vfvldVHE7K+f69svnlQVWCIEBnd+rLwjnz+wn658vTjgY1MERntCzoy3KZePZQ8IS/ldLyafuLslrx2dF1eO7oe+gsp/RBEZHx1+aKc3/Ngyws+5/c8KF9dvhjQlQ4+IkMPIiN+iIw+29rekcfSZ5ja4JPWyLhVfF/W9++V83seDPRG3q+7N6/b7n9yfs+DHT+a2IrIaJ/Xfiqdjjysb9x2Pd+Js1s9+kzas7W9Y7sO7bH0mVCvq9eCiAy3x4mv798b0JUOPiJDDyIjfoiMkDz/xqrsfWZJdh9YlOSLy7F4dS9IGiNj882Dtq88algwfy070ZOnhokQGZ06fPyqDH//PXnye6/Ijx75ofzokR/Kbzzxjuw+sNjVQu2jH9TUjmK4jbQM8lQuv5HhtT6u8vB96kaXtSIy9CAy4ofIQAvjmfsv5dbktaPrKqZwWWmLDKepDX52TA/S6qMJ1xsWP9MviIzOfHX5oiw9+j+0fA/K6d/r+pzG/iyPjy/KHx5ZDX0Ew+C2yP2h5InQ9wbqFb+RcXtlyTMymDLVHiJDDyIjfogMNFm+tG27OF3bVC5tkXEjfyTwjQyD5HXD8mXhna7PTWR0xm7aWhDfBxFdO34vX9p2DYxBfsRuz0cyfu2BAK+2e7eK78uVpx+XtX275PMX9sut4vthX1ILIkMPIiN+iAw0uK0X0fDkKzNtkeE2HUnDlClGMnTweoX6/J4HfZ1fU2R4rT95KBnuvkC9FMSajOnHnnT8e/L/PPa/B3Sl3XP6mRf2qK0VkaEHkRE/RAYaTpzdiszjMLVFhtdGhp+/sD/U63Pbzd3vIlIio31eI16Vh+/zdX5NkSFSX3sWhZ8nQfMbGcaC/qnvfK/l78fUd74nw99/L9SpZl4/7zRN5SIy9CAy4ofIQIPXxl57n/H3FKIgBRUZXyydkoUffF8++s2H5dQ//2/lZ0//b10vqFzbt8vx1WkN0wg+f2G/7QiL3xsCIqN9t4rv93TES1tkbG3v2E6/fCx9ZmCnSon4jwzzKNCT33tFfv/RMfnRIz+U7+7LqRgFsvtZYj423zwY2rVZERl6EBnxQ2SgwesZ/skXl8O+xIYgIuPS/N/Kx8P3t/yC/Hj4/q5uvL+6fLElNM7veVDV9IEvC+/IteyEbLz8rNzIHwnkCTVERvvu3rzuOnXN72Zr2iLDcPj4VUm+uCzJF5fltaPrA7vg2xDEdKkg91MJmtvjdTWM3JoRGTosX9qWt45X5G9/9lnYl4I+IjLQ4PSqo3EcPn417EtsCCIyFr7z3zv+kvzgu/+86/MaN/K3iu+rmjbQK0RGZ5xGM9b37/UdfVojI26CiAy3keWwfxZvvPwsIxloy/Kl7Za9cgZ9JBPfIDLQxGldhrb5034j44ulUz2dGx8nREbn7t68LhsvPyvr+/fKlacfl803DwYyqkRk6BBEZIi07jOy+8Bi6IEhUh+1dXt4gaY9PIiM7pw4uyWHj1+Vw8evdj01b2t7R5IvLjuOxg36iCaIDNjY2t6R146uS/LFZXnq1YqKX2pWfiPj1Oxfe0bG5rkLwV1wl27kj8javl2NHcQ1Tb0yBBUZW9s7Mr+4KYePX1X1JLMoITJ0CCoyRL75d3Hi7JaqV3/tFn+f3/Og78cwB43I6MzW9k7LyEO3j7F32ihU66PxETwiA5HkNzJufH7NNTAWdv9KgFfbHaf9FDRNRRAJJjKWL223PD5594FFYqNDRIYOQUaGZndvXpcb+SNyLTsR2Ghc0IiMzrg9Ea7Tn8cv5dYi88RK9AaRgUgKYk3GT377B46RMft/TgR0pd3xetSpprUefiPDa38WTa/eakdk6BCXyIgCIqN9XhtodvrAAet0PyIjfogM9MXdm9fl9kpwj8ANIjK2tnfkx/+qebSg9K375Y+fHA99rqjbrtDaRjP8RobXkPrzb6wGeLWDLS6Rsb5xuzGFSCMiQw8io31ee2U9lDzR0e9Gr2hhutTgIzLQU3dvXm+5Yf78hf2+h9WD3Izv7en35MfPTcqPn5uUv/7x34UeGCLej4j0+6jToNy9eV2uLf5Uzp0+1fU5vF7teix9JsArHmyDHhlb2zstUzA0TqsjMvQgMtrnFQXd7JVlt77DeCS+ht+16C0iAz1z9+Z1xw3qVh9N+Dq3th2/g+b1iEgNC8Bv5I/I+T0PNq5pbd+urjYdZEg9OIMeGW7zxTVNqyMy9CAy2uf1GPuXct39nT58/GpjSuzI06disVcO6ogM9Mzmmwd7dqM86JFx9+Z1x6/b6qOJ0BdYun1vO50Wt75x2zUyND7dTKsgIsNYzLu+f6+sPpqQz1/YH+hUx255vcqqKUaJDD2IjM44TZl6LH3Gdxiw43f8EBnoGa91BX52hR30yBCpb9pmHikwRgvCXvR99+b1luuyXmOnzBuP/cYT77Aeo0t+I8NueqNxdPto0rs3r8u17ISs7dsl6/v3ysbLz3YVyV5rd8LeBduMyNCDyOjc8qdX5Ce/84wU9vwTOfbI/yx/M/6HgYw8EBnxQ2SgZ7ym/PhZVxCHyDB8WXhHNt88KLeK74c+giHivGO1+Vn5nbp787qU078nnwzf/81jhH/wfYbUO+Q3MtxGqM7vebDjwP3q8kVZfTQRyLnmFzcjs3aHyNCDyOjM7ZUl2xeRunnxyIrIiB8iAz3jNV3Kz6ZNcYoMbew24bIencaQU5D6XbsTN34jw2v0sdMpjm4PMOj0e7u1vROZJ9UQGXpojAxjw9vH0mdk94FFeerVihz9oOb7vHdvXvf9QpTTOsogHjhCZMQPkYGecvqBtb5/r6/zEhnhcVsv0s331itaND2uVzu/keF2g9Hp98Lr70k3Meo0ZWrvM0uqRr2IDD00RobTE5e6XX92q/i+rO3b1RiBWH000dWax9srS4GPUpsRGfFDZKDnPn9hf9MPKW2PsEXnnDYLPL/nwY6fMOU14nXl6cd79FkMHr+R4fXo5E5GH9uJjG4WlP/1j/9O/uz7vyfHv/2r8uPv7JVXfuePVAWGiN7I2NrekRNnt+Tw8asyv7ip7uvWC9oiw2tt0fpGZ/9+naY3dTNboBej1GZERvwQGeibry5fDGxNAZERPmscrO/f29UUOK+1O35HveLEb2S4rbdZ27er43+/bg8I6OaG5cvCOz2bLx4kjZGxvnFbXnruL+T4t39VSt+6X36665fllb3fV7fHSNC0RYbTKEa3oxluUxzP73mwo39jXi8M+P13RmTED5GBSCIy9Ngsn/G1GZ/Xq2fXshMBXu1gC+IRtnajVN0+1cwtIDud3+31VDNN0+q0RcbW9o788ZPjtl+349/+VVV7jARNW2QY+0UEtReFV8h3/Ehxl9FMv//GiIz4ITIQSUSGHltbW3Lu3Dlf53D6xaZhT5AoCWozvtsrS3IjfySQp5qZp0saRzdTJr1iVNNDArRFxsm/PyOlb93v+LX7yW//IOxL7JmgIuPoB7XGQu29zyx1vTGddcd669HJyFI7UxI7HV122kTX76JvESIjjogMRBKRoUcQkXH35vWWm9H1/XtVbAKnnXkfisrD98mFf/mPfd0Q2D355sTZLV/XeHtlSTbfPCibbx7s+nvqtXbHb2R0OhfejbbIePcP3b92hT3/JOxL7JkgIuO1o+uBPTbZeEra8Pffkye/94r86JEfypPfe6XrDe/cHtbQzaOiDTfyR+RadkKuZScC+zlMZMQPkYFIIjL0CCIyzG4V3ycuOmA3UmBEWqe2tnck+eKy7Q1VEI/Y9MNrJKPbz/el3JrsPrDY9XQVO9oi4+T/9QeuX7v3f/2fhn2JPeM3MpYvbTf9/QjiiVBLf/KncvqfNY8sffgv/qms/azY8bnc1lFpm2pKZMQPkYFIIjL0CDoy0D6vG+9OH2Pp9IqtsaN2kK/2d8PtVdtuHjrgFFTJF5d9Xae2yNj4sOD69+Sn//p/CfsSe2Zp4QNfkXH4+FXX6U1PvVrp6HxuT4Pq9hGxt1eWmja9PL/nQdl886C6qaZBRYbxhLTn31jt+rG/6A+VkVGtVmVmZkYymYxkMhnJ5/OBnLdcLjfOOzMz4/q2xWKx8fGz2ayUy+VArgHBIDLCt7W9I4ePX5UfTZ+Tf//HHw/8U2o0upadcL157PTxv0E/+SZoX12+2BIaxg1Vp7weJepn5EZbZIiIfPKvv2P7d+ST4ftl48NC2JcXOGPviPL/eH/j30I3U4e81lB0OmXKaeTROPwsrv7q8kW5vbKkLi4MQUTGa0fXW0aWdh9Y9D2lE72hLjIymYwMDQ21HMPDw1Isdj6UKFIPhtHR0abzjY6OOr7tyMiI7TWk02k/n1rPBbHbZ1QQGeFa37ht+5SU599YDfvSYsXr8b+dRobXk2/CjgzDl4V3fM8Xf/6N1UBfoTbTGBl3b16X8u8+1vT3Y/nb/7V8/pP/FPalBc7pUceVh+/rODTmFzcDfRqU11402qY4BclvZLh9L3YfWAzwShEUVZGRzWZtb+6NI5FIdDyiMDMzY3suu8ioVqsyPDzseg0aQ8N4xcb4IbW2b1dXUweiJC6RsbW9I/OLm/La0XVVIwVur3hruRGNA6dNEbu9YfG68db0d9Avr1eo/QSzxsgwGE8O8/vUMM3cHuvazeaeTvG9+8Bix4//7cVIhvF74vk3VuWpVyvy2tH1js/RD34jw2ukNex1Y2ilJjKq1aokEonGzXwqlZJCoSCFQqFpZCGVSrV9znw+3zIaks1mpVAo2I6KmEdREomE5PN5KRQKLfGjaeqU25zsQQ6NOETG0Q9qLcPCj6XPhD4svHxp2/UHPa8o9ZfTOoVuHv+7vnHb8fvqd52CNl7TpfzEsubIGHS3V5Zcb+K7Wfewtb3TcoP7WPpMV9Ht9jv7/J4HOx6Zs7s24+dw2GuorPxGxt5nllz/zWqNqzhTExnmEYfh4eGmPysUCk03/+2wjkqMjIxItVp1fR/z21vXbJinW2Wz2c4+uR4yL/YKahFZFAx6ZKxv3HZ8oknYN/Enzm65/qB/KHmi48cwont26xTW9u3qehqR3ZSE5IvL6m5YguD0CnU3jxI1IzLC4/UwhG6mTBmWL23L0Q9qsnxp29ffD6fRjG6mSrmNyHXziN1e8hsZTg9qGMSR1kGhJjLMowjJZLLlz80jCYWC9yI1c7QkEgnPwLB+DOtIh/n6nNZz9JvXKzZ+fphqN+iR4TVtJcwpScZz3p2Ovc/w+NkwfHX5opzNviRbH58IZBrM/OKmHD5+1fcNlWZ2rwIHEVRERni8Nqhb27cr7EsUkfq+L+v798ravl1y5enHu5554PXqvpYXB+7evC4X3/9/e7omY1B/TkWZmsgwjxRkMpmWP+80MpLJZNM6inK5LNls1vFpUebRkqGhoZbzaYyMdnb7JDKiyWvuaRDP8vfDbYFw2NcWZ0Ht+B03W9s7cuLsVmA3KURGuH7y2z9w/J049fwbYV9eYLxe8NHw6v7dm9dl4+Vnm9bJfP7C/q5fCLEbudl9YJH1GEoNbGSY3z6VStkuIjdPiYpiZIi4T5fyuwOuZoMeGV6LUsOee7q+cdv2FbTki8u8mhQiIkMHIiM8xrqiHz3yw6bfh6Vv3S+//+hY6NNNg6Z9JOPK048Hfn9y9INaY5H7S7m1jhffo39iERluh3GuqEYGC78Hk9ewcNiLvw2vHV2X7//fZ+TJ/1CSw8evEhghIzJ0IDLCY14zNvz99+TJ770i392Xk+HvvzeQa8bcXpDy8xjmIHitj+l2T5DbK0uy+eZBuZad6HjDUfRXXyKjXC43NrazHoYgI6NcLrc8VSqfzzc24zM/xcpY/9HryPj66697dlw/drhlwff1Y4d7+jHDPi5cuCBffPFF6NfRy8NpXcbB//JZ6NdmPm7cuCHnzp0L/To4vpZPP/1Ufv7zn4d+HXE/arWaXLp0KfTriONx48tfuL6yv/vAYujXGPRh97visfQZ+awW7s+CjT/+kWtkXHn68a7OaX1E8dq+XfLz5VLT20GHvkSG9Qbe7mY+yMgoFotNb2/dMdy6d4bdNVr5iYxqtSqlUqnnx9Lfviun3/nPfflYYR8nT56UxcXF0K+j18d/+POTMvp8UR55tij/ZuKkHHpb3+e8uLgoJ0+eDP06OEpSLBbl1KlToV9H3A/+TYR7/JuJk46R8cykvp+hQRyH3l6UP8ielGcmF2XyzZPy05+Ff01n/13SNTKW/+1vdXS+j/9s0vFcK7/5K01ve+fOnY7u09AbAxkZXm9vHekol8uRnS4VV4M+XSpKtra25Ny5c2FfBoTpUlowXao7xgJ8v4vwt7Z3Al8zdvfmdfmy8I5svnlQbuSPDOxDVYLkNV2q00f2Oq3viMMU8ahSsyYj6EfYdhoZ1veJwiNs44zI0IPI0IPI0IHI6NyJs1stewP5fVLd4eNX5ZnJRXkpt+br6UO3V5ZsN73kptbb+v69jgu/O33ClNuDbrrdZwS9pSYyzLtzWzfc8xplsGN+hK11ZMS6h4bBvLO4dcM9r5EW9BeRoQeRoQeRoQOR0Rm3DT79Ll4ulUq+5ujfvXndNjCMo9tNL+PEuvng+v69XY0EOQUL0aeXmsioVqtNC7JTqZSUy2UpFotNN/+pVKrp/YzH01pHP6zRMjMzI+VyWfL5fMvHMZhHKxKJhOTzealWq5LNZm1HPhAeIkMPIkMPIkMHIqMzXvsC+XkMq9/I8Jryc+Xpx7s+d9xcnPuJ1C6e7/r93b4X5/c8GMgmpAiWmsgQaV2QbT0SiUTTDb51hMM6Lcpufwzr+cw7gVer1aagsTvS6XTfvh5wRmToQWToQWToQGR0xjpNKsgN5fxGxuabB10jY5D3owra2tqarx2/RezXZZzf8yCPslVKVWSISMuogfkxtNZ1EtanSFn/XEQknU7bnm90dNR2RKJcLjuGBoGhB5GhB5GhB5HRGWM34rV9u+T8ngdl9dFEIPO6iYzOaI6MG/kjjGQEJIjIEKmH35WnH5e1fbtk4+VnmbKmmLrIEKmPKMzMzDT20rA+gtasUChIJpNxXQxeLpclm802zmcXI1bFYrHx9tlslilSyhAZehAZehAZnXF6Ws36/r2+zktkdMZpTyBjX4swp0vdvXm9JxvKxVFQkYHoUBkZgBciQw8iQw8io31ec+39LCIlMjqztb0j3/md9+VHj/xQjn/7V+Wnu35Zpr7zPfmNJ96Rw8ev+jq338gQcR7N+PyF/b7OGzdERvwQGYgkIkMPIkMPIqN91ifeBHkDSWR05u7N63LpSfsnB90qvu/r3EFEhkj9MbZXnn5cVh9NyPr+vbL55kEWGneIyIgfIgORRGToQWToQWS0b+PlZ3s2157I6Izb9+L8ngd9nTuoyIB/REb8EBmIJCJDDyJDDyKjfdeyEz3b2IvI6IzXJmt+RjOIDD2IjPghMhBJRIYeRIYeREb77t687nhz281uxGZERmfcAsPv+hgiQw8iI36IDEQSkaEHkaEHkdGZ2ytLLbs5r+/f6/uRmERGZ9x21K48fF9Xu0MbiAw9iIz4ITIQSUSGHkSGHkRGd24V35cb+SNye2UpkMW8REZn3J705XcfCiJDDyIjfogMRBKRoQeRoQeRoQOR0Tm7NTLr+/f6jj4iQw8iI36IDEQSkaEHkaEHkaEDkdGd2ytLciN/RDbfPCi3iu8HMqpEZOhBZMQPkYFIIjL0IDL0IDJ0IDL0IDL0IDLih8hAJBEZehAZehAZOhAZehAZehAZ8UNkIJKIDD2IDD2IDB2IDD2IDD2IjPghMhBJRIYeRIYeRIYORIYeRIYeREb8EBmIJCJDDyJDDyJDByJDDyJDDyIjfogMRBKRoQeRoQeRoQORoQeRoQeRET9EBiKJyNCDyNCDyNCByNCDyNCDyIgfIgORRGToQWToQWToQGToQWToQWTED5GBSCIy9CAy9CAydCAy9CAy9CAy4ofIQCQRGXoQGXoQGToQGXoQGXoQGfFDZCCSiAw9iAw9iAwdiAw9iAw9iIz4ITIQSUSGHkSGHkSGDkSGHkSGHkRG/BAZiCQiQw8iQw8iQwciQw8iQw8iI36IDEQSkaEHkaEHkaEDkaEHkaEHkRE/RAYiicjQg8jQg8gI392b1+Xq/Dty8Sd/Ll9dvhj25cQekaEHkRE/RAYiicjQg8jQg8gI163i+3LhX/5jqTx8X+P4/IX9YV9WrBEZehAZ8UNkIJKIDD2IDD2IjPDcXlmS8v/0QFNgGMeVpx8P+/Jii8jQg8iIHyIDkURk6EFk6EFkhKf8u4/ZBoZxMHUqHESGHkRG/BAZiCQiQw8iQw8iIzyLe/4b18i4OPUfw77EWCIy9CAy4ofIQCQRGXoQGXoQGeH52bd/xTUy/vI/Hg77EmOJyNCDyIgfIgORRGToQWToQWSEZ+pfJR0Do/St++Xvjp8O+xJjicjQg8iIHyIDkURk6EFk6EFkhOeVPz8jP931y7aR8cL3/p2sb/B9CQORoQeRET9EBiKJyNCDyNCDyAjP1vaO/K+pD2XqO9+T0rful9K37pfj3/5VefJ7r8jh41fDvrzYIjL0IDLiR21klMtlKRQKUigUpFqtdv2+7RxOjD8vFot+Px0EjMjQg8jQg8gI19b2jjz/xqrs+uFJGf7dojyWPiPzi/ycChORoQeRET/qIqNQKMjIyIgMDQ01HalUqu3YyGQyLe/vdphVq1VJp9OSSCSa3mZ4eFjy+XwvPmV0gcjQg8jQg8jQYWNjQ9bW1sK+DAiRoQmRET+qIqNQKLjGwMjISFuh0UlkJBKJpvcdHR11ffuZmZleffroAJGhB5GhB5GhA5GhB5GhB5ERP6oiY3h4uCkoMpmMZDKZplGFTCbjeZ5CodB4X7vDPFKSSqUa7zczM9MUFOl0WjKZjCSTyaYo6XT6FoJHZOhBZOhBZOhAZOhBZOhBZMSPmsjI5/OON/Lmm//h4WHfH8scLeb1Fub4sMaMOYAYzQgfkaEHkaEHkaEDkaEHkaEHkRE/aiLDPMVpdHS05c/NIwx+FmKbg8X6ccwfw7og3Hx9yWSy64+PYBAZehAZehAZOhAZehAZehAZ8aMmMsxTkuymRLkFQCfMoxXmEYlisei4GFzEO4LQX0SGHkSGHkSGDkSGHkSGHkRG/KiJDPOC615FhnlhuXXBt3XRuRWRoQuRoQeRoQeRoQORoQeRoQeRET+xigy30RIiI1o++/Tv5ebysbAvA0JkaEJk6EBk6EFk6EFkxE9fIqNarXpuhNfryCiXy03nKJfLTX9OZETE+rzIWwmR1+/55vjoubCvKtaIDD2IDB1iExnr8/Wfv+8+Uv+/WxfCvR4bRIYeREb89CUy3Pa/MPQ6MlKplOvC7V5HxsbGBofP4/q59+TrP/1HzYHxD8fP//bJ0K8vrsdnn30mn376aejXwbEhp0+flitXroR+HXE/VldXkmLSFgAAIABJREFUZWVlJfTr6OXx5U9fsP15vLX056Ffm/lYXFyUWq0W+nVwbMjKyoqsrq725WNBh1hERrVabXpsrd379zIydnZ2ZG1tjcPncWv2120DwziuLP809GuM43Hu3Dn5+OOPQ78OjjUplUqyuroa+nXE/VhZWZEzZ86Efh29Oqqn/kLuTv2S7c/hu1O/pOpn8cmTJ+XSpUuhXwfHmpw5c0ZWVlb68rGgg5rpUul02naDPIOfyMhms577bFSrVdfpVEyXUuDIA66RIWcPhX2FscR0KT2YLqXDxsaAT5d67wn3n8VL3pvm9gvTpfRYW2O6VNyoWfjttuGedT1FpztumzfSy2azbb2ddcM983SrdDrd0cdHQLwi48LbYV9hLBEZehAZOgx8ZLz7iPvP4veeCPsKG4iMLm0s1n+nrs+L3AnmSY5ERvyoiQxrSJhv8s1PhbKOIszMzMjo6KhjPJjjxbqTuJU5JEZGRhpva91Dw88+HfDB7dWzQ/eqXHQYB0SGHkSGDgMfGR8ecI8MRQ/jIDI6dGfT/vsbwOgUkRE/aiJDpHnKlDGiYV5LYb3Bt9782+0Ebl7rYTcNy6xcLrd8PPPmfbGbKhXQqxeBubMZiV9qcRObyNhYrE/JW8rUX91TiMjQYeAjY2PR/QWfjcWwr7CByOiQW0D6nC1AZMSPqsgQaR61sB7WKUzWxdrWEQbrn9tFiFWhUGgJDbvRjYG2lKn/ojB+sBzbrWeUYGOxfj3mX2iK5v+qtz5f/3p99FxgN8qxiIwPDzT/m1A2JcRAZOgw8JEhUv85YhcYytbGrfz0L+Tr21+EfRnRsHXBfYTq0L2+Tk9kxI+6yBARyefzkkqlZHR0VEZHRyWdTrcsxDZkMhkZHR21fSJVNpttnMNrFMOsXC43vW8ymWwJnIH10XPOP1wUjWysrq7K1oW/C/syosXuRvmthO/v68BHht3NlHG8+0jYV9eEyNAhFpEhUn/Rx7xPhqIRDDl7qPnn3ZEH1I5AqnHhbffIeN3fLSORET8qIwMh2VhsvQlV+srt6uqqbG7qiR713G6Uj+32deqBjwyvBw4oim8iQ4fYRIZWbj/vtITQnc36Tf1Hz+l5aMn6PCMZCBSRgW+cPdTTHzBBIjI65HWj7GM63EBHhts6IONQ9OookaEDkREytxfLjjwQ9tW1jrIYo8phB9CdTfffFT5HbomM+CEy8A2vyHgrEfYVNhAZHfK6UfbxStpAR4aI+w2Lz0ALGpGhA5ERIrdF6RpGH91mDGh4Ic9pylQAU6aJjPghMvANr1dtFc0/JzI65DWS4eMVtMAiwzy/+70n9EwhcHt0soZXRU2IDB2IjBB5LV4O+4WBKGxkaH7AypEH6j+TA/iaERnxQ2SgmdMmS8oeS0hkdMjrRtnHK1SBRIb1iWbGoeHRxE5TCA7dq2qqlAiRoQWRESKvF8vCHpE3Px3R7tDwM69HiIz4ITLQyvqcbA1zRS2IjA7d2ax/H3two+w7MrYuuE9J0jCiYWxQ9VaifgT0yl7QiAwdiIyQuT0lKewXBqIwktEjREb8EBlwtj6vLi4MREaXljL1V9LeStRvmgO4UfYdGW5PglE2TU871ZGh6ClcvUZkKGBdY/hWQscLFm4BpGzGQNCIjPghMhBJRIYeviPDbYdZDdMbIkRlZKzP17+HxmjVsd0DfSMlQmRo8unP/kq+vnE+7Mto5jSaMcBTpUSIjDgiMhBJRIYeviPDawMoRfuzaKcuMtbnnafChT1tpYeIDD1KpZJ8/fXXYV9GK/Oo8ruP6Bhl6TEiI36IDEQSkaGH78jwejb7AN+MBk1dZNitAzJPDRlQRIYeaiMjhoiM+CEyEElEhh6BPF3K7hXvQ/cO9CLIXlAVGe1sZKhw8XwQiAw9iAw9iIz4ITLCdGdzYH/J9hqRoUdg+2Tc2axHxXtP1OcmD/i8/V4gMnQgMvQgMvQgMuKHyAjDxmLrNIIBX/AVNCJDj4Hf8TsK1udFju2Wr/7sv5K7f/Vb9SfraOA2DY7pUugDIkMPIiN+iIx+c9sT4MMDYV9dZBAZehAZIXN6BLCGR/+6Leof4KlwgUXGnc36C1DHdte/n7wY1TEiQw8iI36IjH7z2ohnQKcPBI3I0ENtZNzZrI8ars8P7h4Nbk9v0rKRoTWCYrDWJpDI2LpgPxL0VoLfEx0gMvQgMuKHyOg3t+kDA/7qXpCIDD1URoaxN4P1UbiDFhtR2sjwwtv16Bu074GNQCLj3Uei8X1VjsjQg8iIHyKj37wiQ8tcauWIDD3URYbblMRju8O+umB5bWQ4aJ9v0O5s1r+Gxs/lQ/cGMm3Vd2S0s2gebSEy9CAy4oefVP3GdKlAEBl6qIsMrxvvQdp3w2skg3Ve7pxGC3zGme/IWJ/3jgx+V7SFyNCDyIgfIqPf3F6h4oagbUSGHuoiw22ayaBNSXTbyPDQvTwG2I3XTvM+RpV7PpIxwE/mChqRoQeRET9ERhg2FuuvlFkXQsZgrnJQiAw91EWG+d+W3TFoT+jZWGwNjUP3MvXSi9eo8ntPdH3qnq/J4AWpthEZegQWGXc26y8SLGUGa2R6ABEZYYvJQsigERl6qIuMj56Lz3QpswtvS+2v9stXK3/Bz5R2eE2rCzsy7mzaB/Ox3Xx/O0Bk6BFIZNg9UY8nrqlFZCCSiAw91EWGSOuTpWLyCrCqHb+181rP4mPEK9DN+C68Xb+WDw8MbiD3EJGhh+/I2Fh0fqjHkQeCu1AEhshAJBEZeqiMDJHm6TBHHojFlEQio0NO61mOPODr7wo7futBZOjhOzK81tsR4eoQGYgkIkMPtZFhGPCwMCMyOrSx2DrqdWy376kXRIYeRIYeviODfcYih8hAJBEZeqiPjBghMrq0daH+KmhAT+MiMvQgMvTwHRleD/XgYRfqEBmIJCJDDyJDDyJDByJDDyJDD9+R4fZQj0P3svhbISIDkURk6EFk6EFk6EBk6EFk6BHI06WcHuoxaI8mHxBEBiKJyNCDyNCDyNCByNCDyNAjsH0yljL1qVOH7q3/3wtv+z8neoLIQCQRGXoQGXoQGToQGXoQGXqw43f8EBmIJCJDDyJDDyJDByJDDyJDDyIjfogMRBKRoQeRoQeRoQORoQeRoQeRET9EBiKJyNCDyNCDyNCByNCDyNCDyIgfIgORRGToQWToQWToQGToQWToQWTEj7rIqFarkk6nZXh4WIaGhmRoaEhGRkZkZmamq/Nls1kZGRlpnCuRSEgymZR8Pu/4Pvl8XpLJZNP7pFIpKZfL3X5aCJjayLizWX/yxXtP1B+pF9DmXpoRGXoQGToQGXoQGXoQGfGjKjLK5bIkEonGzb31SKVSbZ+rWq02xYXdkU6nW94vnU47vn0ikZBisRjkp4wuqYyMjUWRIw/E7vndRIYeRIYORIYeRIYeREb8qIqM0dHRphv60dHRpv82NDTU9ohGJpNper+RkZGWEZKhoaGmaCgUCi3vMzo62vQ+w8PDvfr00QF1kXFn03mToNfvGejneBMZehAZOhAZehAZehAZ8aMmMorFouPNvzkYRkZG2jqfOU7MIyDVarUpGjKZTOPPzFOkkslk0/uYR1jcplqhP9RFxoW3nQPj9XtE3n0k7CvsGSJDDyJDByJDDyJDDyIjftREhjkkRkdHm/6sWq02BUg7ayPMkWEOCbc/M3+MQqHQ9D7maVSdTNtCb6iLjKWMe2QceSDsK+wZIkMPIkMHIkMPIkMPIiN+1ERGKpVyXSvhFgB2rKMfRphYp0QZIyblcrnpv1erVcfzWSMI/acuMhjJCPsyIESGFkSGHkSGHkRG/KiJDLeRB5HOI0OkefqT3WFe32GNDysiQxd1kXFn037Rt3GcPRT2FfYMkaEHkaEDkaEHkaEHkRE/Ax0ZxWKxZaG3ORTMoxVERrSoiwwRkfV5+8D48EDYV9ZTRIYeRIYORIYeRIYeREb8DGxkFIvFpsXaIyMjkkqlWvbfMBAZ0aIyMkTqIxofPVefHvXhgXp4DDgiQw8iQwciQw8iQw8iI376EhnWG3i7m/mgI8N8PuuTosyhYUyZIjKiRW1kxBCRoQeRoQORoQeRoQeRET8DGRnWp1FZN9CzC4ZeRsbNmzdlZWWFI8CjVCrJJ598Evp1cKzImTNnpFQqhX4dHCuyuLgoZ8+eDf064n588sknsrS0FPp1cKxIsViU5eXlQM518eR/kauFCVn7/6ZD/7yieCwtLfXt9zZ06EtklMtlyWQytochyKdLdRIMxpSpXj9dant7myPAo1KpyNWrV0O/Do5tqVarsrKyEvp1cGzLJ598Ipubm6FfR9yP9fV1OX/+fOjXwbEtp06dki+//NLXOW59fkZ2/nJv01q7r//0H8nPz/1V6J9flI7z58/L+vp6Xz4WdFCzJiObzdqulRDpfJ8Mt439RJyDwW3DPfbJ0IXpUnowXUoPpkvpwHQpPXxPl7qzKXJst/1DPQ7dK7J1IbBrHXRMl4ofNZHR7o7fw8PDTe9njJJYQ8IcDG5rMszB0O6O3+ZH3yIcRIYeRIYeRIYORIYeviPDaw+k954I7mIHHJERP2oiQ6R5XUYikZBUKtWy14X5Bt86xck8wmEOE2N0JJ1OtzzS1jz1yjrNyu59rJGDcBAZehAZehAZOhAZeviOjKWMe2QceSC4ix1wREb8qIoM6yiD9bBOU7JGgXWthjla7A67EQnztC3rkUgkWkZMEA4iQw8iQw8iQwciQw/fkfHRc+6RcWx3YNc66IiM+FEVGSL10LCOHoyMjNgGQbVabYSEdXM9w8zMTMsISTKZdF08ns/nm0ZQjFEVr7Ug6B8iQw8iQw8iQwciQw/fkbGx6B4ZHz0X2LUOOiIjftRFBtAOIkMPIkMPIkMHIkOPQPbJcBrNeCtRXxiOthAZ8UNkIJKIDAXubIqcPSR33vuBfPHXv1tfIIlQERk6EBl6BLYZ39lD3zxl6q1EPTwIjI4QGfFDZCCSiIyQbV2o/6LlSSuqEBk6qI6MO5v1KUAxuUFmx289iIz4ITIQSURGyN59xHmO8lLG+/3RE0SGDioj486myIcH6ns7mKf7DPg+D7GKDOXhSGTED5ExCDYW668gv5WoP07v3UcG/hcHkREir4WQh+4N+wpjK1aRofiGSmVkfHgglhvKxSIyNhbrv/+NgHwroXL6KpERP0RG1G0sNr8yZT42FsO+up4hMkK0Pu8eGa/fo/oGcJDFIjLW55tvqN57Qt3fN3WR4fXCgIZpjnc26+scjBfL3nsikPgZ+MhwuwdQFhpERvwQGVFnLESL2SZBREaI7myyOZVSAx8ZThujHbpXVWioiwyvDeXCHn28s+n8u8znjfLAR4bb1NWwv68WREb8EBlR5nWzN8CvKBMZIbNb9G0cHx4I++piK7DIWJ+v35h+eKD+VB0Nti44v2Kr5dX4f6AuMs4ecv898VYi3OtzmsoVwI3ywEeG278JZTMaiIz4ITKirJ3IGNC5tkRGyLYu1EcsrH/fju0e2LCNgkAi46PnWm9c3kqEf7Ny4W3dr8abqIsMr98VYQea3c8S87E+3/WpBzoy2rkHUDRlisiIHyIj6txexVD0SzdoRIYSHz0nO7P/TL78yZ76K98ERqh8R4bbjXzY0+C8IiPs6zNRFxki7gu/w/5328Mb5YGODBH3QNOyqP/sIZG3EnJ36pfk7n+6n9HuGCEyos5pJ9LX76n/2YAiMvRgx289fEeG2/xun68o++b1qu27j4R3bRYqI0OkeW3GoXvrI48abkLdpl/6HJEf+MhwexCHhnsAp7g9tjvsK0MfEBmDwPqP+NC99f8W9qtThvX5+vW8+0h9WD6AaRdEhh5Ehh6+I8Nr2krYe6A4RdChe8MNIAu1kWHYuqDn94OI+yiVz3gc+MgQqX/9zLMaDt2rY2TZa/RRy3ov9AyRMSjubNb/wZ49FP7caTOnkRafP1yIDD2IDD18R4bb0+q0zO9+74nWwNBwXSbqI0Mju98VAazxikVkGC68rWs3d6+nmikafURvEBnoHa/9FHwMgRMZehAZeviODLenEGmYu2+4s6nvhsqEyOjSxmL97+BSJrCRqVhFhjZuTw1jylQsEBnoHa8fMD7mixIZehAZXTBukj96rn4ENC8+kKdL2U1JUjhaoBmRoQeRESKv6VIsAB94RAZ6x2sRqY/HJhIZehAZHdq6YL/QNYBfuIHtk7GUqf/7Pba7fl2apmBGAJGhB5ERMqdF/ZpGRtEzRAZ6h5EM/9bn61+ndx8J9BXvIBEZHXKLb5+jBQO/43dEEBl6EBkhs3tR5a0EI6MxQWSgd7YuuM/v9vHqaCwiw25TNC2Lb02IjA5sLLqHt8+9bYgMHYgMPYgMJdbn5Yuf/pFcP/ceIxgxQmSgt+zmZB66l6dLeXFbNK9lg6V/QGR0wG1htXH4QGToQGToQWTowY7f8UNkoPfubNbneL/3RP3/BnCDPPCRYX1Mp/UIe78CEyKjA15PXHsr4ev0RIYORIYeRIYeREb8EBmIpIGPDK/9Cnwsmg8akdGBO5vuG975XPxNZOhAZOhBZOhBZMQPkYFICjwytM0R9Vo0z0hGdDmNZgSw8RiRoQORoQeRoQeRET9EBiIpsMhYn69PUTEWWL/7iI71Dl5rMhQ9UpTI6MKdzXpIHttd/zu3lAkkdIkMHYgMPYgMPYiM+CEyEEmBRMaFt+2f3vT6PTpu4pcyPVk0HzQiQw8iQwciQw8iQw8iI36IDERSIJHhtEnQ6/fU581rsLHIPhloG5Ghw7Ur5+TK8k/DvgwIkaEJkRE/RAYiyXdkeO1X8Po9+tZpKEVk6EFkhMyYfhnQpqPwj8jQg8iIHyIDkeQ7Mtw2CjQOhaMGGhEZehAZIdq64Dz90udTw9A9IkMPIiN+iAxEku/IuLPpHhhapktFAJGhB5ERoncf4UULhYgMPYiM+CEyEEmBrMmwW1it8BGx2hEZehAZIXLb/4SfKaEhMvQgMuKHyEAkBfYI24+ea316EzcDHSEy9CAyQuQVGRfeDvsKY4nI0IPIiB8iA5EU+GZ8F96uL9pksXfHiAw9iIwQvfcE06UUIjL0IDLih8hAJAUeGegakaEHkREit3VeLPwODZGhB5ERP0QGIonI0IPI0IPICNnGYn0Xd+v0S0ZIQ0Nk6EFkxI/KyKhWqzIzMyOZTEYymYzk83lf5ysUCo1zzczMSLVa9XyfYrHYeJ9sNivlctnXNSBYRIYeRIYeRIYOGxsbcvWTOeJCASJDDyIjftRFRiaTkaGhoZZjeHhYisViR+cqFosyPDzccq5EIiEzMzOO7zMyMmJ7Del0OohPEQEgMvQgMvQgMnTY2NiQtbW1sC8DQmRoQmTEj6rIyGaztjf35jhod0ShWCxKIpFwPZ91hKRardpGCaGhD5GhB5GhB5GhA5GhB5GhB5ERP2oio1qtNkVBKpWSQqEghUKhaWQhlUq1db7R0dHG+4yMjEg+n5dyuSypVKopWszMoyiJRELy+bwUCoWW+GHqVPiIDD2IDD2IDB2IDD2IDD2IjPhRExkzMzNNU6PMCoWCYxjYKZfLTVFQKBSa/twcLeZpU+ZRDOt0KnO0ZLNZH58pgkBk6EFk6EFk6EBk6EFk6EFkxI+ayDCPIiSTyZY/d4sGK3OUDA0NuX4s8/Qn8/tY13+Y32d0dLTLzxJBITL0IDL0IDJ0IDL0IDL0IDLiR01kmEcKMpnWHZd7FRlGMHTzPggPkaEHkaEHkaEDkaEHkaEHkRE/AxkZ1ulS1ulNyWSSyIg4IkMPIkMPIkMHIkMPIkMPIiN+BjIyrOczFoxnMpmW/05kRBORoQeRoQeRoQORoQeRoQeRET99iYxyudzY2M56GIKOjHK57PgIW/N/71dk/OIXv+AI8Dh//rxsbGyEfh0cv5DNzU2pVCqhXwfHL+TMmTPy5Zdfhn4dcT8+//xzuXjxYujXwfELKZVK8tVXX4V+HRy/kIsXL8rnn3/el48FHfoSGdYbeLub+aAjQ0Qaj6w1omJ4eFgymUzTY2yNhd+9jIxr167Jxx9/zBHgcfr06dCvgYPvh7ZjaWkp9Gvg4NB0lEql0K+Bo//Hzs5OR/dp6I2Bjgwn5kfVGus1mC4FAAAABEPNmowgH2HrxhoT5o31eIQtAAAA4J+ayMjn801rJsy8RhnaVS6Xm0YxrLuHmzfpsz6RymukBQAAAECdmsioVqtNC7JTqZSUy2UpFotNN//WMDDWV9iNfoiIFItFKRQKkk6nm86fSCSaRjFEmkcrEomE5PN5qVarks1mHUc/AAAAADRTExkiIjMzM45rN+zCwDrCYTeNyvrIWuM81ulQIvXQMQeN3WHeIRwAAABAK1WRISItowbGMTw83BIGxWLRdR2FiP1+GW4jEeVy2TE0CAwAAADAm7rIEKmPKMzMzDT20sjn845vWygUJJPJOC4GN85TKBSkWq22fQ3FYrHx8bPZLFOkAAAAgDapjAwAAAAA0UVkAAAAAAgUkQEAAAAgUEQGAAAAgEARGQAAAAACRWQgMjKZjKRSKdcjl8uFfZkDq1arSS6Xk7GxMde3m5+fl8nJycb3ZGxsTKampqRSqfTpSgdfpVKRqakpyWQyjm/j9W8llUrJwsJCH696MBhf+/Hx8cbXcWJiQnK5nNRqNdv3qdVqMj093fI+c3Nzfb76wbKwsCCTk5MyNjbW+LpmMhnHr2sul/P8N+H2bwr2jN8NExMTTT/3JycnXX/GzM7ONr3P+Pi4678jRA+Rgcgw/4ImMvrHuKkyf52dTE9PO35vxsbGpFQq9fHKB8/CwkJTbDvdEFUqFSKjB+bm5ppuaK3HxMREyw1SpVJxfZ+pqamQPptoc/tZ4/R1tf4cIzL8K5VKrn+/nb4X5rho598RoonIQGRYfxHYHbwyGBzrDa1XZCwsLLT8oshkMk1xOD4+3ufPYjDMzc3ZRrbTDZH5ezE2Nub474Xoa581FsbHx2V6errlZsl6Q2X+N2T+Xpjfh59bnZmfn2/5WWMdKbL7upq/7sbPJ+sxPT0d0mcVTda//5OTky0jfdYXNKwjSsbX3vzvi/geDEQGIqFWq3Gj2kfWYGgnMsxTpCYnJxv/vVarNf3ymJ+f79NnMRjcpng4RYb5Joxf1sEwvwo+Pj7e9EqrdXqgoVQqNX2/zFFn/r5OTEz09XOJOvMNrPVnjdOfiTTfEDN90z/r329zSFi/F+ZZBubfB7Ozs43/bv29w2hG9BEZiATzDx+Gs3vP/PWenJxsmZpgx+mXjUjz1AZuejtj3Iwaa1vMN7RO/xbMN7BMIQyG+YbJfGMk0npzZDB/H6zfK/MLJ9z0ts86FdA6Guf2Nff6GYbOVCoVyeVyjcPKPHJk/LnTvxWDOQQZ4Ys+IgORYL3pRW+VSiWZnZ1tvJLk9YvB+ovf+gqU2y9+uJufn2/6ZdvO19L8NtYbYnTHfDNlDQKnfx/m0Q+7aThuYQ57Xje27USG18Mr4N/s7KxtRM/NzbmO4NmFCaKLyEAkWH9xmF/tmJiY4Eaqx7wiw+vPiYzgtPO1NP+inpycbJlCwpS1YJljwvwiiNcNE5ERPKcRJ/PPqPHx8aYRQWN9DdNz/LFbwzc2NtbRiyRExmAhMhAJ7Tx6kGk4vUNk6NFpZDgdTEUIhtu8dCKjv8yvno+NjTVFg9c6M+MFK0Kje3Y/dyYnJ5u+pkRGvBAZiATzLw/jWdq5XI6ntPQJkaFHO19L67oN49+L9YkvrAPwx2uhMZHRP9bYs1s3Yyw4Hhsbk+npacnlci2PteXFqu7Nzc1JLpez3RPGCA0iI16IDETKwsJCyytN7ewbAH+IDD3a/VrWarWWG1frk774Jd69Wq3WspGY288mIqN3rHs1uK3bK5VKLXFtHSmHf9YAN6KPyIgXIgORZ31mOoJHZOjh92tpftIX34vuWfe/sNtzhMjoPWs4dzPlyfqkL74XwbD7WUNkxAuRgcjzusGFfzxdSg+/X0u+F/6Zp9i47WTP06V6yzqa5GdNBd+L4Nn9rOHpUvFCZCAS3HYpNv/Q4tGEvdFOyLltuMc+GcHxioRSqdT078XK6UlIaI91Dr/bk7rMa8msN1Tsk+GPNTDGxsZcv4bT09ONfxPWtXtee2/A3tzcnOtO6XYjGda1M9YoZJ+MwUJkIBLMczutN6nWx3UieO1ERrs7fvOLwx+vyLDeMJm/3tbvBY9+7oz12f9ef5fb3fF7fHy815c+cKy7rHuFgTkOrSMe5u8FL1S1z/wCn/Xvt/VnjTlC2t3xm/COPiIDkWD9YTYxMSFTU1MtT8thmLs32okM69tMTEy0PGWEmyn/2pnuZH21PZPJyNTUVNMvd+sjPuHO7meQeVM48+H0GFu7XdsJ785Z/35PTk46fi+MG1VrfI+Pj8vU1FTTK+dM0emMNSSM74XdzxpzMFgX2tu9DyPeg4HIQGRYf7FYD35R9067616sr/Saj3ZebYS3diLDOpWE74V/7ew9Ynejan3KjvXgZqpz7X4frC88WUOR74V/1id7tfuzxhra1oDnBZDBQGQgUhYWFmRycrLpeeeTk5OMYPRYJ4vr5+fnW6YyTE1NMfQdkE4Wbhtzpq2v3vK96Fy3kSFSDw27vQN4YaQ73UaGSH1EwzoKbrdOA+2rVCq2o9ZeP2tmZ2dbHgOdy+UIjAFCZAAAAAAIFJEBAAAAIFBEBgAAAIBAERkAAAAAAkVkAAAAAAgUkQEAAAAgUEQGAAAAgEARGQAAAAACRWQAAAAACBSRAQAAACBQRAYAAACAQBEZAAAAAAJFZAAAAAAIFJEBAAAAIFBEBgAAAIBAERkAAAAAAkVkAAAAAAgUkQEAAAAgUEQGAAAAgEARGQAAAAACRWQAAAAACBSRAQAAACBQRAYA/P/t3S2Wo1oUgNG5ofH4eDQ+Ho1G49szgAyAKTCJ80Svy7sVPqNuAAAES0lEQVSh/lKpm1fw1t5rYRJCbrfKV3AAAChKZAAAAEWJDAAAoCiRAQAAFCUyAACAokQGAABQlMgAAACKEhkAAEBRIgMAAChKZAAAAEWJDAAAoCiRAQAAFCUyAACAokQGAABQlMgAAACKEhkAAEBRIgMAAChKZAAczDRN0bbtQ9tnbrfbw/v+tr7vo23buN1uEfHv/8E0Tb+8MgCeITIADmYYhqiq6qEtImJd17hcLlFVVTRNE+u6RkTEPM9v9j2qpmmiqqotMrqui6qqRAbASYkMgIP5bmTsY+LPnz/vvn5k+zWmaJrn+RdXBcCzRAbAweSR8chlTuu6Rl3XUVVV1HUdy7JExHkiI63zcrlsr6U1p7MyAJyLyAA4mO9GRsTf0Jjn+e5H+VkiY5qmqKoquq6LiL+zJCmYADgnkQFwMM9ERj7gneYa9pGxrmsMw7Dt1/f9dtZjb13XGMcxuq6Ltm2j67oYx/HNmYV8SH2aprjdbnG9Xu/W8Z78c2keo2maaNt2u1Sqrus3/yYAzkFkABzMM5GRx0SaY9hHRvrxnm91Xb/5AX+73bbLr77af7/W/HOfzVN8Z+7EbAbA+YgMgIPJf4Dnf83fb/mP/Uci46OtaZrtOMuyfBgY+f7pjMZnsfBZGCzLEvM8361xmqaY53mLoWEYtn3MZgCci8gAOJhH/8qf/4h/JDLGcdz2T3MQ+ztSXa/XuzMf6XKq/Da5+bH2a23bNoZhiGEYPrwUK7eu64d3lnKJFMB5iQyAg3lVZOy1bbu91/f9m+Ok8EjGcdzeS0Pa+Vrzu0M9Kq0xvyzs6IPqAHxNZAAczKtmMr76nnRXpzwa8suz8jMZaV3PrDV/Enka+k6Xhe2/w1O/Ac5JZAAczG9FxqMzHD+NjO98T5rNAOBcRAbAwfxXkZHPX3RdF8uy3O3f9/02X7Hf0tmFnzzTIx/yHscx5nmOruuiqqq4Xq/bPo/MdgBwLCID4GBeFRn7OzSlS5XyswXvvZZbluXuOM+s9b11p2OmOZH9PAgA5yIyAA7mVZHRNE2M47g9CC9/L50t2A+dp4fwTdMUfd9HXddxuVzevYXtdyMjP3OSpNvnurMUwLmJDICDeVVkfLSlO0sl+WVUH23pTMNPIsOdpQD+v0QGwMG8IjLato2+778MjGQcx7tLp/YD4j9Z6/6z1+v1br3P3AoXgGMRGQAHkz8N+9HLhtL++dOx8wHrdJz8tUeeop2v5b39n1nr/rP5A/+eOQ4AxyMyAACAokQGAABQlMgAAACKEhkAAEBRIgMAAChKZAAAAEWJDAAAoCiRAQAAFCUyAACAokQGAABQlMgAAACKEhkAAEBRIgMAAChKZAAAAEWJDAAAoCiRAQAAFCUyAACAokQGAABQlMgAAACKEhkAAEBRIgMAAChKZAAAAEWJDAAAoCiRAQAAFCUyAACAokQGAABQlMgAAACKEhkAAEBR/wBfSs5W1QgNJAAAAABJRU5ErkJggg==">
            <a:extLst>
              <a:ext uri="{FF2B5EF4-FFF2-40B4-BE49-F238E27FC236}">
                <a16:creationId xmlns:a16="http://schemas.microsoft.com/office/drawing/2014/main" id="{8EBB1153-663D-4BF7-BFC1-8327C90E36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0BD68B-4449-4012-900A-7B79C829DF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9" b="3767"/>
          <a:stretch/>
        </p:blipFill>
        <p:spPr>
          <a:xfrm>
            <a:off x="615571" y="3801531"/>
            <a:ext cx="4786879" cy="27306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F25F8F-143E-4171-B4EE-38D90AADE392}"/>
              </a:ext>
            </a:extLst>
          </p:cNvPr>
          <p:cNvSpPr txBox="1"/>
          <p:nvPr/>
        </p:nvSpPr>
        <p:spPr>
          <a:xfrm>
            <a:off x="2255644" y="3616865"/>
            <a:ext cx="262272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D49FF"/>
                </a:solidFill>
              </a:rPr>
              <a:t>fineness of polishing cloth</a:t>
            </a:r>
          </a:p>
        </p:txBody>
      </p:sp>
    </p:spTree>
    <p:extLst>
      <p:ext uri="{BB962C8B-B14F-4D97-AF65-F5344CB8AC3E}">
        <p14:creationId xmlns:p14="http://schemas.microsoft.com/office/powerpoint/2010/main" val="125694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1" cy="65346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Clear fiber bundle meets readout electronics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Rosi</a:t>
            </a:r>
            <a:r>
              <a:rPr lang="en-US" dirty="0"/>
              <a:t> Reed - Drexel - October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7130-5C39-A942-AE1B-8A24CE87DCBB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IMG_009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493634"/>
            <a:ext cx="5372667" cy="2989415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044614" y="590052"/>
            <a:ext cx="2807811" cy="29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0087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35377" y="1497071"/>
            <a:ext cx="2703669" cy="2652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1638" y="653467"/>
            <a:ext cx="4203908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Fiber-to-</a:t>
            </a:r>
            <a:r>
              <a:rPr lang="en-US" sz="2400" b="1" dirty="0">
                <a:solidFill>
                  <a:srgbClr val="FF0000"/>
                </a:solidFill>
              </a:rPr>
              <a:t>Si</a:t>
            </a:r>
            <a:r>
              <a:rPr lang="en-US" sz="2400" b="1" dirty="0"/>
              <a:t>licon </a:t>
            </a:r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en-US" sz="2400" b="1" dirty="0"/>
              <a:t>hoto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/>
              <a:t>ultiplier</a:t>
            </a:r>
          </a:p>
          <a:p>
            <a:r>
              <a:rPr lang="en-US" sz="2400" b="1" dirty="0"/>
              <a:t> connector (FSC)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5730" y="2742392"/>
            <a:ext cx="83854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SiPM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441029" y="3012363"/>
            <a:ext cx="534701" cy="0"/>
          </a:xfrm>
          <a:prstGeom prst="line">
            <a:avLst/>
          </a:prstGeom>
          <a:ln w="38100" cmpd="sng">
            <a:solidFill>
              <a:srgbClr val="2D1266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75730" y="2190601"/>
            <a:ext cx="104036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Spacer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5899" y="1475337"/>
            <a:ext cx="150864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Connector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41029" y="2473147"/>
            <a:ext cx="534701" cy="0"/>
          </a:xfrm>
          <a:prstGeom prst="line">
            <a:avLst/>
          </a:prstGeom>
          <a:ln w="38100" cmpd="sng">
            <a:solidFill>
              <a:srgbClr val="2D1266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26078" y="1731232"/>
            <a:ext cx="534701" cy="0"/>
          </a:xfrm>
          <a:prstGeom prst="line">
            <a:avLst/>
          </a:prstGeom>
          <a:ln w="38100" cmpd="sng">
            <a:solidFill>
              <a:srgbClr val="2D1266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78784" y="4258207"/>
            <a:ext cx="83394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15 </a:t>
            </a:r>
            <a:r>
              <a:rPr lang="en-US" dirty="0" err="1"/>
              <a:t>ch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73958" y="4989049"/>
            <a:ext cx="833949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16 </a:t>
            </a:r>
            <a:r>
              <a:rPr lang="en-US" dirty="0" err="1"/>
              <a:t>ch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63704" y="4175399"/>
            <a:ext cx="3155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CF Connector epoxied together for mechanical stability and light-tightness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Alignment pins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99BB6F20-B12C-438B-9529-9A876B77AA28}"/>
              </a:ext>
            </a:extLst>
          </p:cNvPr>
          <p:cNvSpPr txBox="1">
            <a:spLocks/>
          </p:cNvSpPr>
          <p:nvPr/>
        </p:nvSpPr>
        <p:spPr>
          <a:xfrm>
            <a:off x="10058400" y="6577935"/>
            <a:ext cx="2133600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C77130-5C39-A942-AE1B-8A24CE87DCBB}" type="slidenum">
              <a:rPr lang="en-US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FE7B183-290F-41FC-B485-2F265EACECF3}"/>
              </a:ext>
            </a:extLst>
          </p:cNvPr>
          <p:cNvSpPr txBox="1">
            <a:spLocks/>
          </p:cNvSpPr>
          <p:nvPr/>
        </p:nvSpPr>
        <p:spPr>
          <a:xfrm>
            <a:off x="410817" y="6495283"/>
            <a:ext cx="6398561" cy="279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Catherine Tomkiel,  APS DNP October 2017 Meeting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99B8BC4-AA8C-40FF-A0A5-527E491A2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" y="0"/>
            <a:ext cx="1060387" cy="8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94018"/>
      </p:ext>
    </p:extLst>
  </p:cSld>
  <p:clrMapOvr>
    <a:masterClrMapping/>
  </p:clrMapOvr>
</p:sld>
</file>

<file path=ppt/theme/theme1.xml><?xml version="1.0" encoding="utf-8"?>
<a:theme xmlns:a="http://schemas.openxmlformats.org/drawingml/2006/main" name="EPD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PD Theme" id="{D9D37F34-31CE-422C-A5DD-A0F6E73784D2}" vid="{3AB040A7-3627-4584-9C76-985468B4A37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EPD Theme</Template>
  <TotalTime>2401</TotalTime>
  <Words>1013</Words>
  <Application>Microsoft Office PowerPoint</Application>
  <PresentationFormat>Widescreen</PresentationFormat>
  <Paragraphs>200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SimSun</vt:lpstr>
      <vt:lpstr>Arial</vt:lpstr>
      <vt:lpstr>Book Antiqua</vt:lpstr>
      <vt:lpstr>Calibri</vt:lpstr>
      <vt:lpstr>Calibri (Body)</vt:lpstr>
      <vt:lpstr>Wingdings</vt:lpstr>
      <vt:lpstr>EPD Theme</vt:lpstr>
      <vt:lpstr>1_Office Theme</vt:lpstr>
      <vt:lpstr>PowerPoint Presentation</vt:lpstr>
      <vt:lpstr>Beam Energy Scan</vt:lpstr>
      <vt:lpstr>Overview</vt:lpstr>
      <vt:lpstr>Super Sector Construction</vt:lpstr>
      <vt:lpstr>Wave Length Shifting Fiber Preparation</vt:lpstr>
      <vt:lpstr>Front WLS grooves</vt:lpstr>
      <vt:lpstr>5.5-m-long Clear Fiber Bundles</vt:lpstr>
      <vt:lpstr>PowerPoint Presentation</vt:lpstr>
      <vt:lpstr>Clear fiber bundle meets readout electronics</vt:lpstr>
      <vt:lpstr>PowerPoint Presentation</vt:lpstr>
      <vt:lpstr>Read-Out  Silicon Photomultipliers – (SiPM)</vt:lpstr>
      <vt:lpstr>PowerPoint Presentation</vt:lpstr>
      <vt:lpstr>PowerPoint Presentation</vt:lpstr>
      <vt:lpstr>Summary</vt:lpstr>
      <vt:lpstr>Supersector production</vt:lpstr>
      <vt:lpstr>Design</vt:lpstr>
      <vt:lpstr>Front isolation grooves</vt:lpstr>
      <vt:lpstr>Fiber bundle construction at Lehigh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Ewigleben</dc:creator>
  <cp:lastModifiedBy>Catherine Tomkiel</cp:lastModifiedBy>
  <cp:revision>103</cp:revision>
  <dcterms:created xsi:type="dcterms:W3CDTF">2017-01-08T16:10:21Z</dcterms:created>
  <dcterms:modified xsi:type="dcterms:W3CDTF">2017-10-27T03:00:20Z</dcterms:modified>
</cp:coreProperties>
</file>