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407" r:id="rId3"/>
    <p:sldId id="412" r:id="rId4"/>
    <p:sldId id="561" r:id="rId5"/>
    <p:sldId id="578" r:id="rId6"/>
    <p:sldId id="563" r:id="rId7"/>
    <p:sldId id="576" r:id="rId8"/>
    <p:sldId id="579" r:id="rId9"/>
    <p:sldId id="580" r:id="rId10"/>
    <p:sldId id="564" r:id="rId11"/>
    <p:sldId id="565" r:id="rId12"/>
    <p:sldId id="568" r:id="rId13"/>
    <p:sldId id="581" r:id="rId14"/>
    <p:sldId id="562" r:id="rId15"/>
    <p:sldId id="571" r:id="rId16"/>
    <p:sldId id="577" r:id="rId17"/>
    <p:sldId id="382" r:id="rId18"/>
  </p:sldIdLst>
  <p:sldSz cx="9144000" cy="6858000" type="screen4x3"/>
  <p:notesSz cx="7102475" cy="102330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1B7"/>
    <a:srgbClr val="FF0066"/>
    <a:srgbClr val="FF3300"/>
    <a:srgbClr val="9F2D21"/>
    <a:srgbClr val="BB4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96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B4A2E-02ED-49CF-900A-E9C18B75D104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035F1-2B27-4E1A-9DEA-5281F2B28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8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8F2C03A7-8C02-4E82-946C-46B42D56C092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E99DD9C-A245-4EDE-A82A-C2D8CAA051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4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2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2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188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7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1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439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08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3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47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2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3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80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41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87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07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95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DD9C-A245-4EDE-A82A-C2D8CAA0516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84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1EE2E-E2CF-47CC-96B5-BEC71A244A6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47625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0979" y="6553200"/>
            <a:ext cx="3447875" cy="476250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4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aseline="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33339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76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C7D877-149C-4B09-B57E-E020E8D01754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9525" y="65246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053" y="1702500"/>
            <a:ext cx="8323894" cy="1764927"/>
          </a:xfrm>
        </p:spPr>
        <p:txBody>
          <a:bodyPr/>
          <a:lstStyle/>
          <a:p>
            <a:pPr eaLnBrk="1" hangingPunct="1"/>
            <a:r>
              <a:rPr lang="en-US" altLang="zh-CN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measurements of photon induced reactions from ultra-peripheral to central collisions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D4B190-FC73-42A4-9A60-3B34EE5FB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" y="1714500"/>
            <a:ext cx="9144000" cy="5143500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5858" y="4299252"/>
            <a:ext cx="6871062" cy="969289"/>
          </a:xfrm>
        </p:spPr>
        <p:txBody>
          <a:bodyPr/>
          <a:lstStyle/>
          <a:p>
            <a:pPr eaLnBrk="1" hangingPunct="1"/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Wangmei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STAR Collaboration</a:t>
            </a:r>
          </a:p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Science and Technology of China</a:t>
            </a: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75" y="1502"/>
            <a:ext cx="1579225" cy="15665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2274" y="5429210"/>
            <a:ext cx="8848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international workshop on the physics of Ultra Peripheral Collisions, Playa del Carmen, Mexico, Dec. 12, 2023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0847C7-B635-4A25-8858-B2DB97E25D3F}"/>
              </a:ext>
            </a:extLst>
          </p:cNvPr>
          <p:cNvSpPr txBox="1"/>
          <p:nvPr/>
        </p:nvSpPr>
        <p:spPr>
          <a:xfrm>
            <a:off x="1740452" y="636104"/>
            <a:ext cx="5861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7" name="Picture 2" descr="Home - TIDC">
            <a:extLst>
              <a:ext uri="{FF2B5EF4-FFF2-40B4-BE49-F238E27FC236}">
                <a16:creationId xmlns:a16="http://schemas.microsoft.com/office/drawing/2014/main" id="{10F87F86-3B0C-4B33-BBB4-2FA8951C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5"/>
            <a:ext cx="2215015" cy="17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EFC0AC2-9BEF-4972-809B-D89157CF0F01}"/>
              </a:ext>
            </a:extLst>
          </p:cNvPr>
          <p:cNvSpPr/>
          <p:nvPr/>
        </p:nvSpPr>
        <p:spPr>
          <a:xfrm>
            <a:off x="130629" y="3369207"/>
            <a:ext cx="9217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 Pair Production via Two-Photon Process  at STAR</a:t>
            </a:r>
            <a:endParaRPr lang="zh-CN" alt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28F255-B381-484E-9931-08BEFED9A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273" y="68925"/>
            <a:ext cx="4277186" cy="15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6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Broadening of transverse momentum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B8E02DA-EC12-432A-936F-CC81F72F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2" y="1256497"/>
            <a:ext cx="5621539" cy="409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395DC4F-3402-491B-900B-6B0FF7072E1F}"/>
              </a:ext>
            </a:extLst>
          </p:cNvPr>
          <p:cNvSpPr/>
          <p:nvPr/>
        </p:nvSpPr>
        <p:spPr>
          <a:xfrm>
            <a:off x="1200434" y="5764060"/>
            <a:ext cx="6743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effects </a:t>
            </a:r>
            <a:r>
              <a:rPr lang="en-US" altLang="zh-CN" sz="20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magnetic field trapped in the QGP?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7E10E8-A12A-4022-AF66-351C8643B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688" y="2106116"/>
            <a:ext cx="2528048" cy="24556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D55EAB-016A-4616-8088-F86E8F0D6A14}"/>
              </a:ext>
            </a:extLst>
          </p:cNvPr>
          <p:cNvSpPr txBox="1"/>
          <p:nvPr/>
        </p:nvSpPr>
        <p:spPr>
          <a:xfrm>
            <a:off x="6695506" y="2456798"/>
            <a:ext cx="156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Au+Au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200GeV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40-60% y=0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2C848B-E882-40CB-8929-CC4A48256B3E}"/>
              </a:ext>
            </a:extLst>
          </p:cNvPr>
          <p:cNvSpPr txBox="1"/>
          <p:nvPr/>
        </p:nvSpPr>
        <p:spPr>
          <a:xfrm>
            <a:off x="6609617" y="1532505"/>
            <a:ext cx="181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 in nuclear overlap region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E29AA6-0C19-4F77-A9BD-BB94C6E6536B}"/>
              </a:ext>
            </a:extLst>
          </p:cNvPr>
          <p:cNvSpPr txBox="1"/>
          <p:nvPr/>
        </p:nvSpPr>
        <p:spPr>
          <a:xfrm>
            <a:off x="6428174" y="4891081"/>
            <a:ext cx="252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probe for QGP?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 descr=" 11">
            <a:extLst>
              <a:ext uri="{FF2B5EF4-FFF2-40B4-BE49-F238E27FC236}">
                <a16:creationId xmlns:a16="http://schemas.microsoft.com/office/drawing/2014/main" id="{A7D13BAB-6FD3-49A0-8F1C-838F078BE72A}"/>
              </a:ext>
            </a:extLst>
          </p:cNvPr>
          <p:cNvSpPr/>
          <p:nvPr/>
        </p:nvSpPr>
        <p:spPr>
          <a:xfrm>
            <a:off x="6182342" y="4542678"/>
            <a:ext cx="2670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</a:rPr>
              <a:t>W. Zha </a:t>
            </a:r>
            <a:r>
              <a:rPr lang="en-US" altLang="zh-CN" sz="1400" dirty="0" err="1">
                <a:solidFill>
                  <a:srgbClr val="2801B7"/>
                </a:solidFill>
                <a:latin typeface="Times New Roman" panose="02020603050405020304" pitchFamily="18" charset="0"/>
              </a:rPr>
              <a:t>etal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</a:rPr>
              <a:t>., PLB </a:t>
            </a:r>
            <a:r>
              <a:rPr lang="en-US" altLang="zh-CN" sz="1400" b="1" dirty="0">
                <a:solidFill>
                  <a:srgbClr val="2801B7"/>
                </a:solidFill>
                <a:latin typeface="Times New Roman" panose="02020603050405020304" pitchFamily="18" charset="0"/>
              </a:rPr>
              <a:t>781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</a:rPr>
              <a:t> (2018)  182</a:t>
            </a:r>
            <a:endParaRPr lang="zh-CN" altLang="en-US" sz="1400" dirty="0">
              <a:solidFill>
                <a:srgbClr val="2801B7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31320B0-AB12-4D99-9186-0FA619E5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35" y="3983229"/>
            <a:ext cx="3447875" cy="2467329"/>
          </a:xfrm>
          <a:prstGeom prst="rect">
            <a:avLst/>
          </a:prstGeom>
        </p:spPr>
      </p:pic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dependent broadening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ABF9C1-70E4-4B7C-AA59-A6C2C5023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9729"/>
            <a:ext cx="4185251" cy="303959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6F3C88F-DC31-45AE-B846-C46340385374}"/>
              </a:ext>
            </a:extLst>
          </p:cNvPr>
          <p:cNvSpPr txBox="1"/>
          <p:nvPr/>
        </p:nvSpPr>
        <p:spPr>
          <a:xfrm>
            <a:off x="5547305" y="926952"/>
            <a:ext cx="305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CMS, PRL 127 (2021) 122001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A85D9B0-DFFA-4F9A-9662-8A403FB26F99}"/>
              </a:ext>
            </a:extLst>
          </p:cNvPr>
          <p:cNvSpPr/>
          <p:nvPr/>
        </p:nvSpPr>
        <p:spPr>
          <a:xfrm>
            <a:off x="1154497" y="5467840"/>
            <a:ext cx="1883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J.D. </a:t>
            </a:r>
            <a:r>
              <a:rPr lang="en-US" altLang="zh-CN" sz="1400" dirty="0" err="1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Brandenberg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arXiv:2006.07365</a:t>
            </a:r>
            <a:endParaRPr lang="zh-CN" altLang="en-US" sz="1400" dirty="0">
              <a:solidFill>
                <a:srgbClr val="2801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AF1A64-0987-4507-A696-42E7730BD3D1}"/>
              </a:ext>
            </a:extLst>
          </p:cNvPr>
          <p:cNvSpPr txBox="1"/>
          <p:nvPr/>
        </p:nvSpPr>
        <p:spPr>
          <a:xfrm>
            <a:off x="4707163" y="4806121"/>
            <a:ext cx="4364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“broadening” 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 originates from the lack of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dependence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traditional EPA approaches.</a:t>
            </a:r>
            <a:endParaRPr lang="zh-CN" alt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A7B51EF-15E1-4952-B906-21EC34D93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97" y="1426638"/>
            <a:ext cx="3709392" cy="2612703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166A6E0D-8E98-4AAE-AF17-1D73281A5D44}"/>
              </a:ext>
            </a:extLst>
          </p:cNvPr>
          <p:cNvSpPr txBox="1"/>
          <p:nvPr/>
        </p:nvSpPr>
        <p:spPr>
          <a:xfrm>
            <a:off x="457615" y="1258861"/>
            <a:ext cx="32489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PLB 800 (2020) 135089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0D0BBEC7-AB90-4C06-A8C7-F9A476C92919}"/>
              </a:ext>
            </a:extLst>
          </p:cNvPr>
          <p:cNvSpPr txBox="1"/>
          <p:nvPr/>
        </p:nvSpPr>
        <p:spPr>
          <a:xfrm>
            <a:off x="4634916" y="4539070"/>
            <a:ext cx="38541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W. Zha </a:t>
            </a:r>
            <a:r>
              <a:rPr lang="en-US" altLang="zh-CN" sz="1400" dirty="0" err="1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PLB 800 (2020) 135089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24B12FB-9061-422E-AD41-DB1AADF9881E}"/>
              </a:ext>
            </a:extLst>
          </p:cNvPr>
          <p:cNvSpPr txBox="1"/>
          <p:nvPr/>
        </p:nvSpPr>
        <p:spPr>
          <a:xfrm>
            <a:off x="5094293" y="6142781"/>
            <a:ext cx="4583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 Pu </a:t>
            </a:r>
            <a:r>
              <a:rPr lang="en-US" altLang="zh-CN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Acta Phys. Sin. 72 (2023) 072503.</a:t>
            </a:r>
          </a:p>
        </p:txBody>
      </p:sp>
    </p:spTree>
    <p:extLst>
      <p:ext uri="{BB962C8B-B14F-4D97-AF65-F5344CB8AC3E}">
        <p14:creationId xmlns:p14="http://schemas.microsoft.com/office/powerpoint/2010/main" val="16518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room for QGP effect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C137D2-EB57-43CE-95DF-9F6F6BA43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51" y="1615486"/>
            <a:ext cx="4793266" cy="352645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3657399-BFEF-4F09-891B-DF82074493F1}"/>
              </a:ext>
            </a:extLst>
          </p:cNvPr>
          <p:cNvSpPr/>
          <p:nvPr/>
        </p:nvSpPr>
        <p:spPr>
          <a:xfrm>
            <a:off x="1700142" y="1087588"/>
            <a:ext cx="7333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J.D. Brandenburg, J. Seger, Z. Xu and W. Zha, Rep. Prog. Phys. </a:t>
            </a:r>
            <a:r>
              <a:rPr lang="en-US" altLang="zh-CN" sz="1400" b="1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(2023) 083901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49C74D-3A48-47B3-A4E6-9B2E72D67269}"/>
              </a:ext>
            </a:extLst>
          </p:cNvPr>
          <p:cNvSpPr/>
          <p:nvPr/>
        </p:nvSpPr>
        <p:spPr>
          <a:xfrm>
            <a:off x="2964667" y="5247404"/>
            <a:ext cx="279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~20 times more statistics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775A45-DA12-4FF7-88E0-F56ED3BF28D3}"/>
              </a:ext>
            </a:extLst>
          </p:cNvPr>
          <p:cNvSpPr/>
          <p:nvPr/>
        </p:nvSpPr>
        <p:spPr>
          <a:xfrm>
            <a:off x="1665356" y="5824405"/>
            <a:ext cx="635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 for more precise multi-differential measurements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Birefringence and linear polarization 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B282A8-1DD3-4E72-AD22-3AF2F161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499" y="1325320"/>
            <a:ext cx="3947543" cy="261795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492222A-B4E9-42D8-9E94-D706BA7A12B9}"/>
              </a:ext>
            </a:extLst>
          </p:cNvPr>
          <p:cNvSpPr txBox="1"/>
          <p:nvPr/>
        </p:nvSpPr>
        <p:spPr>
          <a:xfrm>
            <a:off x="5065044" y="889202"/>
            <a:ext cx="3935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photons are linearly polarized!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629A198-1869-441E-84AC-5C65610B8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794" y="4741329"/>
            <a:ext cx="2209248" cy="158270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0773941-3675-429A-A5E1-26B128FB9062}"/>
              </a:ext>
            </a:extLst>
          </p:cNvPr>
          <p:cNvSpPr txBox="1"/>
          <p:nvPr/>
        </p:nvSpPr>
        <p:spPr>
          <a:xfrm>
            <a:off x="7393410" y="4950082"/>
            <a:ext cx="1510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to Vacuum Birefringence!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AD69FD-7777-406E-855C-692C6238B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320"/>
            <a:ext cx="4920331" cy="16361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D272EA-915F-4328-AB31-BCCF832BF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" y="4320337"/>
            <a:ext cx="5024676" cy="181247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3D31BC-B7AD-4B1A-B96C-FAA698312B13}"/>
              </a:ext>
            </a:extLst>
          </p:cNvPr>
          <p:cNvSpPr/>
          <p:nvPr/>
        </p:nvSpPr>
        <p:spPr>
          <a:xfrm>
            <a:off x="1100682" y="3759784"/>
            <a:ext cx="2841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 Vacuum Birefringence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7CAAC1-BDCE-4DB4-B78A-34220391E4F6}"/>
              </a:ext>
            </a:extLst>
          </p:cNvPr>
          <p:cNvSpPr/>
          <p:nvPr/>
        </p:nvSpPr>
        <p:spPr>
          <a:xfrm>
            <a:off x="1704188" y="933341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Birefringence 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354608-5EFE-4A26-A3CA-D9DB31B80C31}"/>
              </a:ext>
            </a:extLst>
          </p:cNvPr>
          <p:cNvSpPr/>
          <p:nvPr/>
        </p:nvSpPr>
        <p:spPr>
          <a:xfrm>
            <a:off x="4883426" y="432033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Li, J. Zhou, Y.-j. Zhou, Phys. Lett. B 795, 576 (2019) </a:t>
            </a:r>
            <a:br>
              <a:rPr lang="en-US" altLang="zh-CN" dirty="0">
                <a:solidFill>
                  <a:schemeClr val="accent2"/>
                </a:solidFill>
              </a:rPr>
            </a:br>
            <a:endParaRPr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Birefringence of the QED vacuum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56D4E63-C3E5-4607-8569-1CBF2881E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096" y="1031855"/>
            <a:ext cx="5655570" cy="40993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AE9E58-4DE0-4CC4-BCD2-6550594B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21" y="3016704"/>
            <a:ext cx="2814068" cy="182063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492222A-B4E9-42D8-9E94-D706BA7A12B9}"/>
              </a:ext>
            </a:extLst>
          </p:cNvPr>
          <p:cNvSpPr txBox="1"/>
          <p:nvPr/>
        </p:nvSpPr>
        <p:spPr>
          <a:xfrm>
            <a:off x="873578" y="5422233"/>
            <a:ext cx="764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observation of angular modulation for B-W process in heavy-ion collisions (both for UPC and non-UPC).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F0C48FD-1419-4AD5-8BEF-104491591889}"/>
                  </a:ext>
                </a:extLst>
              </p:cNvPr>
              <p:cNvSpPr/>
              <p:nvPr/>
            </p:nvSpPr>
            <p:spPr>
              <a:xfrm>
                <a:off x="408214" y="1209108"/>
                <a:ext cx="3151415" cy="929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zh-CN" alt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2801B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leads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solidFill>
                              <a:srgbClr val="2801B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solidFill>
                              <a:srgbClr val="2801B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b="0" i="1" smtClean="0">
                            <a:solidFill>
                              <a:srgbClr val="2801B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zh-CN" altLang="en-US" b="0" i="1" smtClean="0">
                            <a:solidFill>
                              <a:srgbClr val="2801B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2801B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modulation for polarized two gamma fusion</a:t>
                </a:r>
                <a:endParaRPr lang="zh-CN" altLang="en-US" dirty="0">
                  <a:solidFill>
                    <a:srgbClr val="2801B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F0C48FD-1419-4AD5-8BEF-104491591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" y="1209108"/>
                <a:ext cx="3151415" cy="929229"/>
              </a:xfrm>
              <a:prstGeom prst="rect">
                <a:avLst/>
              </a:prstGeom>
              <a:blipFill>
                <a:blip r:embed="rId5"/>
                <a:stretch>
                  <a:fillRect l="-1741" t="-3268" b="-9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10DEEC2B-BC9C-45FA-958F-2C7A461D9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20" y="2138337"/>
            <a:ext cx="3245195" cy="7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826052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Double slits interference in polarization space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6418B64-EB4E-43DA-98EF-9BA15DFC3A92}"/>
              </a:ext>
            </a:extLst>
          </p:cNvPr>
          <p:cNvSpPr txBox="1"/>
          <p:nvPr/>
        </p:nvSpPr>
        <p:spPr>
          <a:xfrm>
            <a:off x="4814340" y="1022289"/>
            <a:ext cx="379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801B7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Linearly polarized photons</a:t>
            </a:r>
            <a:endParaRPr lang="zh-CN" altLang="en-US" sz="2400" dirty="0">
              <a:solidFill>
                <a:srgbClr val="2801B7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9C1CD8-1321-4908-9222-58CBC5102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40" y="1483954"/>
            <a:ext cx="3469611" cy="17439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286AE6-5515-4403-9F4A-EC982C345C8A}"/>
              </a:ext>
            </a:extLst>
          </p:cNvPr>
          <p:cNvSpPr txBox="1"/>
          <p:nvPr/>
        </p:nvSpPr>
        <p:spPr>
          <a:xfrm>
            <a:off x="4814340" y="3318419"/>
            <a:ext cx="416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Decay along the impact parameter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397DF64-B794-42F5-9160-A0DB21A2F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74" y="4568158"/>
            <a:ext cx="1992403" cy="185254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91995E2-1844-41B2-B015-4FE492258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85" y="4654021"/>
            <a:ext cx="2144254" cy="1766679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72960717-6E93-4E44-9807-B846D4E5B7EC}"/>
              </a:ext>
            </a:extLst>
          </p:cNvPr>
          <p:cNvSpPr/>
          <p:nvPr/>
        </p:nvSpPr>
        <p:spPr>
          <a:xfrm>
            <a:off x="3604803" y="4676201"/>
            <a:ext cx="1247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ea typeface="华文楷体" panose="02010600040101010101" pitchFamily="2" charset="-122"/>
              </a:rPr>
              <a:t>The second order modulation</a:t>
            </a:r>
            <a:endParaRPr lang="zh-CN" altLang="en-US" sz="1400" dirty="0">
              <a:solidFill>
                <a:srgbClr val="FF0000"/>
              </a:solidFill>
              <a:ea typeface="华文楷体" panose="02010600040101010101" pitchFamily="2" charset="-122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B5079648-5A29-4017-817E-C4EAF79E2A56}"/>
              </a:ext>
            </a:extLst>
          </p:cNvPr>
          <p:cNvSpPr/>
          <p:nvPr/>
        </p:nvSpPr>
        <p:spPr>
          <a:xfrm>
            <a:off x="3604803" y="5418068"/>
            <a:ext cx="1184856" cy="199640"/>
          </a:xfrm>
          <a:prstGeom prst="rightArrow">
            <a:avLst>
              <a:gd name="adj1" fmla="val 45575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DEF28D-199D-4BEA-A7AE-73D4DFCBA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360" y="3785934"/>
            <a:ext cx="3604591" cy="65219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D9B29656-AA73-4AC6-ABE4-F7D3D859AD65}"/>
              </a:ext>
            </a:extLst>
          </p:cNvPr>
          <p:cNvSpPr txBox="1"/>
          <p:nvPr/>
        </p:nvSpPr>
        <p:spPr>
          <a:xfrm>
            <a:off x="860049" y="3500182"/>
            <a:ext cx="233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2801B7"/>
                </a:solidFill>
                <a:cs typeface="Times New Roman" panose="02020603050405020304" pitchFamily="18" charset="0"/>
              </a:rPr>
              <a:t>PRD </a:t>
            </a:r>
            <a:r>
              <a:rPr lang="zh-CN" altLang="en-US" sz="1400" dirty="0">
                <a:solidFill>
                  <a:srgbClr val="2801B7"/>
                </a:solidFill>
                <a:cs typeface="Times New Roman" panose="02020603050405020304" pitchFamily="18" charset="0"/>
              </a:rPr>
              <a:t> </a:t>
            </a:r>
            <a:r>
              <a:rPr lang="en-US" altLang="zh-CN" sz="1400" dirty="0">
                <a:solidFill>
                  <a:srgbClr val="2801B7"/>
                </a:solidFill>
                <a:cs typeface="Times New Roman" panose="02020603050405020304" pitchFamily="18" charset="0"/>
              </a:rPr>
              <a:t>103 (2021), 033007 </a:t>
            </a:r>
            <a:endParaRPr lang="zh-CN" altLang="en-US" sz="1400" dirty="0">
              <a:solidFill>
                <a:srgbClr val="2801B7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73067-DFA0-4314-A5DF-3BFC89A8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691C744-1FCA-4DF9-9CE6-9A359EBE8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439" y="1312308"/>
            <a:ext cx="3248684" cy="191877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9337740-72EA-46BA-9F5D-692D55AF4068}"/>
              </a:ext>
            </a:extLst>
          </p:cNvPr>
          <p:cNvSpPr txBox="1"/>
          <p:nvPr/>
        </p:nvSpPr>
        <p:spPr>
          <a:xfrm>
            <a:off x="2250371" y="1912472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33BD42B-4EB8-454B-9C31-DE603BDEDACD}"/>
              </a:ext>
            </a:extLst>
          </p:cNvPr>
          <p:cNvSpPr txBox="1"/>
          <p:nvPr/>
        </p:nvSpPr>
        <p:spPr>
          <a:xfrm>
            <a:off x="2250371" y="2838014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65D1B17E-A0EC-4EB9-8218-BDEBBB52D7B0}"/>
              </a:ext>
            </a:extLst>
          </p:cNvPr>
          <p:cNvSpPr/>
          <p:nvPr/>
        </p:nvSpPr>
        <p:spPr>
          <a:xfrm>
            <a:off x="2111513" y="3965869"/>
            <a:ext cx="260626" cy="55312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826052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Double slits interference in polarization space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73067-DFA0-4314-A5DF-3BFC89A8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04E699-1EF8-4B06-B9ED-168BF3E6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335" y="1321498"/>
            <a:ext cx="4068417" cy="29272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83C2A06-B62D-457B-A848-B51ED3864E3A}"/>
              </a:ext>
            </a:extLst>
          </p:cNvPr>
          <p:cNvSpPr txBox="1"/>
          <p:nvPr/>
        </p:nvSpPr>
        <p:spPr>
          <a:xfrm>
            <a:off x="3248992" y="923822"/>
            <a:ext cx="3304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fr-FR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Sci. Adv.</a:t>
            </a:r>
            <a:r>
              <a:rPr lang="fr-FR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fr-FR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(2023) eabq3903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20EA25-4515-4169-A32C-1696177A2CB6}"/>
              </a:ext>
            </a:extLst>
          </p:cNvPr>
          <p:cNvSpPr/>
          <p:nvPr/>
        </p:nvSpPr>
        <p:spPr>
          <a:xfrm>
            <a:off x="4799508" y="438532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Xing, H et.al. J. High Ener. Phys. </a:t>
            </a:r>
            <a:r>
              <a:rPr lang="en-US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64 (2020).</a:t>
            </a:r>
            <a:b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W., JDB, </a:t>
            </a:r>
            <a:r>
              <a:rPr lang="en-US" altLang="zh-CN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&amp; Tang, Z. Phys. Rev. D </a:t>
            </a:r>
            <a:r>
              <a:rPr lang="en-US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033007 (2021)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44C6F70-F01E-40C7-B3D5-6987F9F1A0D1}"/>
              </a:ext>
            </a:extLst>
          </p:cNvPr>
          <p:cNvSpPr/>
          <p:nvPr/>
        </p:nvSpPr>
        <p:spPr>
          <a:xfrm>
            <a:off x="1194349" y="5766653"/>
            <a:ext cx="712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nuclear geometry / gluon distribution </a:t>
            </a:r>
            <a:br>
              <a:rPr lang="en-US" altLang="zh-C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E671D9A-FAD0-47C6-A3B8-122443AAF365}"/>
              </a:ext>
            </a:extLst>
          </p:cNvPr>
          <p:cNvSpPr txBox="1"/>
          <p:nvPr/>
        </p:nvSpPr>
        <p:spPr>
          <a:xfrm>
            <a:off x="5247861" y="5192831"/>
            <a:ext cx="350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for U?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peak?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DF44B52-AAE2-428A-A6FA-0D80E209E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3" y="1941018"/>
            <a:ext cx="3596557" cy="212736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1309A65-594A-40D5-819D-ABDB8C010519}"/>
              </a:ext>
            </a:extLst>
          </p:cNvPr>
          <p:cNvSpPr txBox="1"/>
          <p:nvPr/>
        </p:nvSpPr>
        <p:spPr>
          <a:xfrm>
            <a:off x="1413576" y="4068379"/>
            <a:ext cx="273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from</a:t>
            </a: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Zhangbu</a:t>
            </a:r>
            <a:endParaRPr lang="en-US" altLang="zh-CN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511D5DD-A137-452B-99AE-8AFAC398379F}"/>
              </a:ext>
            </a:extLst>
          </p:cNvPr>
          <p:cNvSpPr txBox="1"/>
          <p:nvPr/>
        </p:nvSpPr>
        <p:spPr>
          <a:xfrm>
            <a:off x="841544" y="4557102"/>
            <a:ext cx="306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life time </a:t>
            </a:r>
            <a:r>
              <a:rPr lang="en-US" altLang="zh-CN" sz="20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~1fm/c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54D63F3-C50A-49DD-AF4D-AA11DFDCA245}"/>
              </a:ext>
            </a:extLst>
          </p:cNvPr>
          <p:cNvSpPr txBox="1"/>
          <p:nvPr/>
        </p:nvSpPr>
        <p:spPr>
          <a:xfrm>
            <a:off x="1497127" y="5115676"/>
            <a:ext cx="37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 ~20fm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775E98F-D476-44AB-AB13-DA91C8C2B211}"/>
              </a:ext>
            </a:extLst>
          </p:cNvPr>
          <p:cNvSpPr txBox="1"/>
          <p:nvPr/>
        </p:nvSpPr>
        <p:spPr>
          <a:xfrm>
            <a:off x="1024835" y="1412545"/>
            <a:ext cx="330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EPR paradox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0" y="-7202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32831" y="918509"/>
            <a:ext cx="8554117" cy="552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0">
              <a:buNone/>
            </a:pPr>
            <a:endParaRPr lang="en-US" altLang="zh-CN" sz="400" kern="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-Wheeler process in HIC</a:t>
            </a:r>
          </a:p>
          <a:p>
            <a:pPr marL="300038" lvl="1" indent="0">
              <a:buNone/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B-W process in non-UPCs –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probe for QGP</a:t>
            </a:r>
            <a:r>
              <a:rPr lang="en-US" altLang="zh-CN" sz="500" kern="0" dirty="0">
                <a:solidFill>
                  <a:schemeClr val="accent2"/>
                </a:solidFill>
              </a:rPr>
              <a:t>    </a:t>
            </a:r>
            <a:endParaRPr lang="en-US" altLang="zh-CN" sz="400" kern="0" dirty="0">
              <a:solidFill>
                <a:schemeClr val="accent2"/>
              </a:solidFill>
            </a:endParaRPr>
          </a:p>
          <a:p>
            <a:pPr marL="342900" lvl="1" indent="0">
              <a:buNone/>
            </a:pPr>
            <a:r>
              <a:rPr lang="en-US" altLang="zh-CN" sz="2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-Impact parameter dependence</a:t>
            </a:r>
          </a:p>
          <a:p>
            <a:pPr marL="342900" lvl="1" indent="0">
              <a:buNone/>
            </a:pPr>
            <a:r>
              <a:rPr lang="en-US" altLang="zh-CN" sz="2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-More precise measurement toward central collision</a:t>
            </a:r>
          </a:p>
          <a:p>
            <a:pPr marL="342900" lvl="1" indent="0">
              <a:buNone/>
            </a:pPr>
            <a:r>
              <a:rPr lang="en-US" altLang="zh-CN" sz="2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-More solid theoretical baseline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0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2" indent="-342900">
              <a:buFont typeface="Wingdings" panose="05000000000000000000" pitchFamily="2" charset="2"/>
              <a:buChar char="l"/>
            </a:pPr>
            <a:r>
              <a:rPr lang="en-US" altLang="zh-CN" sz="23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linearly polarized photons in HIC</a:t>
            </a:r>
          </a:p>
          <a:p>
            <a:pPr marL="342900" lvl="1" indent="0">
              <a:buNone/>
            </a:pPr>
            <a:r>
              <a:rPr lang="en-US" altLang="zh-CN" sz="2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-Angular modulation for B-W process --- link to Vacuum Birefringence</a:t>
            </a:r>
          </a:p>
          <a:p>
            <a:pPr marL="342900" lvl="1" indent="0">
              <a:buNone/>
            </a:pPr>
            <a:r>
              <a:rPr lang="en-US" altLang="zh-CN" sz="2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-Double-slit interference in polarization space for photoproduction</a:t>
            </a:r>
          </a:p>
          <a:p>
            <a:pPr marL="0" indent="0">
              <a:buNone/>
            </a:pPr>
            <a:endParaRPr lang="en-US" altLang="zh-CN" sz="2300" kern="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300" kern="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5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78F29DD-EBA1-4D35-B8DA-02AC2EB54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39" y="1219286"/>
            <a:ext cx="3117924" cy="2238087"/>
          </a:xfrm>
          <a:prstGeom prst="rect">
            <a:avLst/>
          </a:prstGeom>
        </p:spPr>
      </p:pic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-99592" y="10216"/>
            <a:ext cx="935222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 electromagnetic field in heavy-ion collisions</a:t>
            </a: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8" name="矩形 7" descr=" 16"/>
          <p:cNvSpPr/>
          <p:nvPr/>
        </p:nvSpPr>
        <p:spPr>
          <a:xfrm>
            <a:off x="687187" y="4376892"/>
            <a:ext cx="9035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Clouds of quasi-real photons being present with heavy nuclei</a:t>
            </a:r>
          </a:p>
        </p:txBody>
      </p:sp>
      <p:pic>
        <p:nvPicPr>
          <p:cNvPr id="10" name="图片 9" descr="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986" y="1041623"/>
            <a:ext cx="2953005" cy="2593414"/>
          </a:xfrm>
          <a:prstGeom prst="rect">
            <a:avLst/>
          </a:prstGeom>
        </p:spPr>
      </p:pic>
      <p:sp>
        <p:nvSpPr>
          <p:cNvPr id="11" name="矩形 10" descr=" 4"/>
          <p:cNvSpPr/>
          <p:nvPr/>
        </p:nvSpPr>
        <p:spPr>
          <a:xfrm>
            <a:off x="6576118" y="842929"/>
            <a:ext cx="219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Klein and J. </a:t>
            </a:r>
            <a:r>
              <a:rPr lang="en-US" altLang="zh-CN" sz="1400" dirty="0" err="1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Nystrand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Today </a:t>
            </a:r>
            <a:r>
              <a:rPr lang="en-US" altLang="zh-CN" sz="1400" b="1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(2017) 40</a:t>
            </a:r>
            <a:endParaRPr lang="zh-CN" altLang="en-US" sz="1400" dirty="0">
              <a:solidFill>
                <a:srgbClr val="2801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C80DD69-0BC0-4B00-84FA-835236FD2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44" y="1025742"/>
            <a:ext cx="2289477" cy="30835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802C80-7E40-4845-B742-445927A3A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983" y="4977021"/>
            <a:ext cx="4216744" cy="12577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414D478-6B01-4322-A313-2DFC7BCB96D7}"/>
              </a:ext>
            </a:extLst>
          </p:cNvPr>
          <p:cNvSpPr txBox="1"/>
          <p:nvPr/>
        </p:nvSpPr>
        <p:spPr>
          <a:xfrm>
            <a:off x="5808891" y="5190377"/>
            <a:ext cx="264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Photon Approximation</a:t>
            </a:r>
            <a:endParaRPr lang="zh-CN" alt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C9D0C9-0F40-4C46-BFFB-7476C9194BE0}"/>
              </a:ext>
            </a:extLst>
          </p:cNvPr>
          <p:cNvSpPr txBox="1"/>
          <p:nvPr/>
        </p:nvSpPr>
        <p:spPr>
          <a:xfrm>
            <a:off x="6275661" y="3809193"/>
            <a:ext cx="278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Ultra-Peripheral Collisions</a:t>
            </a:r>
          </a:p>
          <a:p>
            <a:pPr algn="ctr"/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(UPC)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0278D1F-1771-40BF-B40C-BE345246F225}"/>
                  </a:ext>
                </a:extLst>
              </p:cNvPr>
              <p:cNvSpPr txBox="1"/>
              <p:nvPr/>
            </p:nvSpPr>
            <p:spPr>
              <a:xfrm>
                <a:off x="2562721" y="3652204"/>
                <a:ext cx="3209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:3.3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0278D1F-1771-40BF-B40C-BE345246F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721" y="3652204"/>
                <a:ext cx="320909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7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-257318" y="10216"/>
            <a:ext cx="9805676" cy="857251"/>
          </a:xfrm>
        </p:spPr>
        <p:txBody>
          <a:bodyPr/>
          <a:lstStyle/>
          <a:p>
            <a:r>
              <a:rPr lang="en-US" altLang="zh-C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 in Ultra-</a:t>
            </a:r>
            <a:r>
              <a:rPr lang="en-US" altLang="zh-CN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peripherial</a:t>
            </a:r>
            <a:r>
              <a:rPr lang="en-US" altLang="zh-C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Heavy-ion Collisions</a:t>
            </a:r>
          </a:p>
        </p:txBody>
      </p:sp>
      <p:pic>
        <p:nvPicPr>
          <p:cNvPr id="5" name="Picture 5" descr="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" y="1135621"/>
            <a:ext cx="2127070" cy="19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Rectangle 11" descr=" 12"/>
          <p:cNvSpPr>
            <a:spLocks noChangeArrowheads="1"/>
          </p:cNvSpPr>
          <p:nvPr/>
        </p:nvSpPr>
        <p:spPr bwMode="auto">
          <a:xfrm>
            <a:off x="3396332" y="1279319"/>
            <a:ext cx="1828800" cy="150336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zh-CN" sz="10600"/>
          </a:p>
        </p:txBody>
      </p:sp>
      <p:pic>
        <p:nvPicPr>
          <p:cNvPr id="8" name="Picture 6" descr="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29" y="1276509"/>
            <a:ext cx="13779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Text Box 14" descr=" 15"/>
          <p:cNvSpPr txBox="1">
            <a:spLocks noChangeArrowheads="1"/>
          </p:cNvSpPr>
          <p:nvPr/>
        </p:nvSpPr>
        <p:spPr bwMode="auto">
          <a:xfrm>
            <a:off x="2847612" y="1714827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 dirty="0">
                <a:ea typeface="MS PGothic" panose="020B0600070205080204" pitchFamily="34" charset="-128"/>
              </a:rPr>
              <a:t>=</a:t>
            </a:r>
          </a:p>
        </p:txBody>
      </p:sp>
      <p:sp>
        <p:nvSpPr>
          <p:cNvPr id="10" name="Text Box 15" descr=" 16"/>
          <p:cNvSpPr txBox="1">
            <a:spLocks noChangeArrowheads="1"/>
          </p:cNvSpPr>
          <p:nvPr/>
        </p:nvSpPr>
        <p:spPr bwMode="auto">
          <a:xfrm>
            <a:off x="5392694" y="1735676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 dirty="0">
                <a:ea typeface="MS PGothic" panose="020B0600070205080204" pitchFamily="34" charset="-128"/>
              </a:rPr>
              <a:t>+</a:t>
            </a:r>
          </a:p>
        </p:txBody>
      </p:sp>
      <p:sp>
        <p:nvSpPr>
          <p:cNvPr id="12" name="Text Box 9" descr=" 17"/>
          <p:cNvSpPr txBox="1">
            <a:spLocks noChangeArrowheads="1"/>
          </p:cNvSpPr>
          <p:nvPr/>
        </p:nvSpPr>
        <p:spPr bwMode="auto">
          <a:xfrm>
            <a:off x="548855" y="3371915"/>
            <a:ext cx="2558393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Electromagnetic interaction</a:t>
            </a:r>
          </a:p>
        </p:txBody>
      </p:sp>
      <p:sp>
        <p:nvSpPr>
          <p:cNvPr id="13" name="Text Box 7" descr=" 18"/>
          <p:cNvSpPr txBox="1">
            <a:spLocks noChangeArrowheads="1"/>
          </p:cNvSpPr>
          <p:nvPr/>
        </p:nvSpPr>
        <p:spPr bwMode="auto">
          <a:xfrm>
            <a:off x="3669433" y="3181957"/>
            <a:ext cx="1429879" cy="5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Photon-photon </a:t>
            </a:r>
          </a:p>
          <a:p>
            <a:pPr algn="ctr">
              <a:lnSpc>
                <a:spcPct val="10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interactions</a:t>
            </a:r>
          </a:p>
        </p:txBody>
      </p:sp>
      <p:sp>
        <p:nvSpPr>
          <p:cNvPr id="14" name="Text Box 8" descr=" 19"/>
          <p:cNvSpPr txBox="1">
            <a:spLocks noChangeArrowheads="1"/>
          </p:cNvSpPr>
          <p:nvPr/>
        </p:nvSpPr>
        <p:spPr bwMode="auto">
          <a:xfrm>
            <a:off x="6193813" y="3224812"/>
            <a:ext cx="1436291" cy="5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Photon-nucleus</a:t>
            </a:r>
          </a:p>
          <a:p>
            <a:pPr algn="ctr">
              <a:lnSpc>
                <a:spcPct val="10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interactions</a:t>
            </a:r>
          </a:p>
        </p:txBody>
      </p:sp>
      <p:sp>
        <p:nvSpPr>
          <p:cNvPr id="11" name="Text Box 10" descr=" 20"/>
          <p:cNvSpPr txBox="1">
            <a:spLocks noChangeArrowheads="1"/>
          </p:cNvSpPr>
          <p:nvPr/>
        </p:nvSpPr>
        <p:spPr bwMode="auto">
          <a:xfrm>
            <a:off x="7494507" y="2451460"/>
            <a:ext cx="1649491" cy="5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/>
              <a:t>V=</a:t>
            </a:r>
            <a:r>
              <a:rPr lang="en-GB" altLang="zh-CN" sz="1800" dirty="0">
                <a:latin typeface="Symbol" panose="05050102010706020507" pitchFamily="18" charset="2"/>
              </a:rPr>
              <a:t>r , w  , f ,  </a:t>
            </a:r>
            <a:r>
              <a:rPr lang="en-GB" altLang="zh-CN" sz="1800" dirty="0"/>
              <a:t>J/</a:t>
            </a:r>
            <a:r>
              <a:rPr lang="en-GB" altLang="zh-CN" sz="1800" dirty="0">
                <a:latin typeface="Symbol" panose="05050102010706020507" pitchFamily="18" charset="2"/>
              </a:rPr>
              <a:t>y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800" dirty="0">
                <a:latin typeface="Symbol" panose="05050102010706020507" pitchFamily="18" charset="2"/>
                <a:ea typeface="Andale Mono" pitchFamily="1" charset="0"/>
                <a:cs typeface="Andale Mono" pitchFamily="1" charset="0"/>
              </a:rPr>
              <a:t>              ...</a:t>
            </a:r>
          </a:p>
        </p:txBody>
      </p:sp>
      <p:sp>
        <p:nvSpPr>
          <p:cNvPr id="9" name="文本框 8" descr=" 2"/>
          <p:cNvSpPr txBox="1"/>
          <p:nvPr/>
        </p:nvSpPr>
        <p:spPr>
          <a:xfrm>
            <a:off x="7683175" y="867467"/>
            <a:ext cx="1460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C.A. </a:t>
            </a:r>
            <a:r>
              <a:rPr lang="en-US" altLang="zh-CN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Bertulani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S.R. Klein and J. </a:t>
            </a:r>
            <a:r>
              <a:rPr lang="en-US" altLang="zh-CN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Nystrand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Ann. Rev. </a:t>
            </a:r>
            <a:r>
              <a:rPr lang="en-US" altLang="zh-CN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Sci.</a:t>
            </a:r>
            <a:r>
              <a:rPr lang="en-US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:271</a:t>
            </a:r>
          </a:p>
          <a:p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(2005)</a:t>
            </a:r>
            <a:endParaRPr lang="zh-CN" altLang="en-US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E0E2688-2C17-4079-9907-E1DE24D4A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616" y="4258279"/>
            <a:ext cx="4237947" cy="212781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8BC5808-0C20-4A8D-9116-C87827B2A6BB}"/>
              </a:ext>
            </a:extLst>
          </p:cNvPr>
          <p:cNvSpPr/>
          <p:nvPr/>
        </p:nvSpPr>
        <p:spPr>
          <a:xfrm>
            <a:off x="4533411" y="3913541"/>
            <a:ext cx="3066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Fischer </a:t>
            </a:r>
            <a:r>
              <a:rPr lang="en-US" altLang="zh-CN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altLang="zh-CN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PRC 89 (2014) 014906</a:t>
            </a:r>
            <a:endParaRPr lang="zh-CN" altLang="en-US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312BBA1-A4B8-4BA6-AB21-2C4E89B86A84}"/>
              </a:ext>
            </a:extLst>
          </p:cNvPr>
          <p:cNvSpPr txBox="1"/>
          <p:nvPr/>
        </p:nvSpPr>
        <p:spPr>
          <a:xfrm>
            <a:off x="725808" y="4222486"/>
            <a:ext cx="307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abundant photon induced reactions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AC9B2CC-BCDE-4815-A62F-0875B19E4AB4}"/>
              </a:ext>
            </a:extLst>
          </p:cNvPr>
          <p:cNvSpPr txBox="1"/>
          <p:nvPr/>
        </p:nvSpPr>
        <p:spPr>
          <a:xfrm>
            <a:off x="812437" y="5193608"/>
            <a:ext cx="240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 related physics</a:t>
            </a:r>
            <a:endParaRPr lang="zh-CN" alt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E3EF06-A0FB-4B02-958D-15226543CFC0}"/>
              </a:ext>
            </a:extLst>
          </p:cNvPr>
          <p:cNvSpPr txBox="1"/>
          <p:nvPr/>
        </p:nvSpPr>
        <p:spPr>
          <a:xfrm>
            <a:off x="1551052" y="5620349"/>
            <a:ext cx="553998" cy="4457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=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0C336E9-9C2B-4D2C-9A24-6C3A524BA562}"/>
              </a:ext>
            </a:extLst>
          </p:cNvPr>
          <p:cNvSpPr txBox="1"/>
          <p:nvPr/>
        </p:nvSpPr>
        <p:spPr>
          <a:xfrm>
            <a:off x="287293" y="5913002"/>
            <a:ext cx="3635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physics of photoproduction</a:t>
            </a:r>
            <a:endParaRPr lang="zh-CN" alt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equipment (STAR) to photograph the collisions</a:t>
            </a: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EF1D637-377A-44BB-A41D-F46D96F6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86" y="923763"/>
            <a:ext cx="7016685" cy="5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Identification at STAR</a:t>
            </a:r>
          </a:p>
        </p:txBody>
      </p:sp>
      <p:sp>
        <p:nvSpPr>
          <p:cNvPr id="3" name="页脚占位符 2" descr="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9DA5744-F509-4718-84EE-57AFDAEB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" y="1134836"/>
            <a:ext cx="4523045" cy="33596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AC3A3F-2CD4-4B87-8742-1496588B3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10" y="1069522"/>
            <a:ext cx="3889847" cy="3461658"/>
          </a:xfrm>
          <a:prstGeom prst="rect">
            <a:avLst/>
          </a:prstGeom>
        </p:spPr>
      </p:pic>
      <p:sp>
        <p:nvSpPr>
          <p:cNvPr id="8" name="矩形 7" descr=" 16">
            <a:extLst>
              <a:ext uri="{FF2B5EF4-FFF2-40B4-BE49-F238E27FC236}">
                <a16:creationId xmlns:a16="http://schemas.microsoft.com/office/drawing/2014/main" id="{9F7682BF-B066-403E-AEA3-11E2EB551661}"/>
              </a:ext>
            </a:extLst>
          </p:cNvPr>
          <p:cNvSpPr/>
          <p:nvPr/>
        </p:nvSpPr>
        <p:spPr>
          <a:xfrm>
            <a:off x="1319920" y="4892167"/>
            <a:ext cx="9035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2801B7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Excellent electron identification in MB and UPC </a:t>
            </a:r>
          </a:p>
          <a:p>
            <a:pPr lvl="1"/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Purity &gt; 99%</a:t>
            </a:r>
          </a:p>
        </p:txBody>
      </p:sp>
    </p:spTree>
    <p:extLst>
      <p:ext uri="{BB962C8B-B14F-4D97-AF65-F5344CB8AC3E}">
        <p14:creationId xmlns:p14="http://schemas.microsoft.com/office/powerpoint/2010/main" val="23503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 of </a:t>
            </a:r>
            <a:r>
              <a:rPr lang="en-US" altLang="zh-CN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-Wheeler process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851003-0C3A-466B-BA5C-978D949E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" y="1682253"/>
            <a:ext cx="5114247" cy="34934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855B86-F237-4B7A-8314-31E51BB387EA}"/>
              </a:ext>
            </a:extLst>
          </p:cNvPr>
          <p:cNvSpPr/>
          <p:nvPr/>
        </p:nvSpPr>
        <p:spPr>
          <a:xfrm>
            <a:off x="1828798" y="12317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STAR, PRL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(2021) 052302 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7D5545-EDA5-4E4D-88AA-51B68A738C1F}"/>
              </a:ext>
            </a:extLst>
          </p:cNvPr>
          <p:cNvSpPr/>
          <p:nvPr/>
        </p:nvSpPr>
        <p:spPr>
          <a:xfrm>
            <a:off x="5696225" y="2932975"/>
            <a:ext cx="3368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gEPA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QED </a:t>
            </a:r>
          </a:p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0.22 mb     0.26 mb  0.26 mb 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03E4A8-1C1A-4D66-BEEB-D3518E584822}"/>
              </a:ext>
            </a:extLst>
          </p:cNvPr>
          <p:cNvSpPr/>
          <p:nvPr/>
        </p:nvSpPr>
        <p:spPr>
          <a:xfrm>
            <a:off x="5830956" y="1903856"/>
            <a:ext cx="2924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: 0.261±0.004 (stat.) ± 0.013 (sys.) ± 0.034 (scale) mb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F36B63-7A2F-4DE8-A2D9-D111C8674288}"/>
              </a:ext>
            </a:extLst>
          </p:cNvPr>
          <p:cNvSpPr txBox="1"/>
          <p:nvPr/>
        </p:nvSpPr>
        <p:spPr>
          <a:xfrm>
            <a:off x="6816034" y="1527254"/>
            <a:ext cx="140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992BAD-2222-4962-B091-C15CB7B1AF44}"/>
                  </a:ext>
                </a:extLst>
              </p:cNvPr>
              <p:cNvSpPr txBox="1"/>
              <p:nvPr/>
            </p:nvSpPr>
            <p:spPr>
              <a:xfrm>
                <a:off x="5775739" y="4004424"/>
                <a:ext cx="30347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with theoretical calculations at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level! </a:t>
                </a:r>
                <a:endParaRPr lang="zh-CN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992BAD-2222-4962-B091-C15CB7B1A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39" y="4004424"/>
                <a:ext cx="3034748" cy="707886"/>
              </a:xfrm>
              <a:prstGeom prst="rect">
                <a:avLst/>
              </a:prstGeom>
              <a:blipFill>
                <a:blip r:embed="rId4"/>
                <a:stretch>
                  <a:fillRect l="-2008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 descr=" 16">
            <a:extLst>
              <a:ext uri="{FF2B5EF4-FFF2-40B4-BE49-F238E27FC236}">
                <a16:creationId xmlns:a16="http://schemas.microsoft.com/office/drawing/2014/main" id="{3980AE1F-ED98-44E5-8024-BBC130E987D7}"/>
              </a:ext>
            </a:extLst>
          </p:cNvPr>
          <p:cNvSpPr/>
          <p:nvPr/>
        </p:nvSpPr>
        <p:spPr>
          <a:xfrm>
            <a:off x="1479124" y="5458608"/>
            <a:ext cx="9035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2801B7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The simplest process to convert energy to matter </a:t>
            </a:r>
            <a:endParaRPr lang="en-US" altLang="ja-JP" sz="2400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 of </a:t>
            </a:r>
            <a:r>
              <a:rPr lang="en-US" altLang="zh-CN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-Wheeler process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851003-0C3A-466B-BA5C-978D949E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" y="1682253"/>
            <a:ext cx="5114247" cy="349349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DCFCC2D-B460-43B0-9F9B-EE171B8BD182}"/>
              </a:ext>
            </a:extLst>
          </p:cNvPr>
          <p:cNvSpPr/>
          <p:nvPr/>
        </p:nvSpPr>
        <p:spPr>
          <a:xfrm>
            <a:off x="3096827" y="5494415"/>
            <a:ext cx="47862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Wheeler :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“Collision of two Light Quanta”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(1934): 1087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855B86-F237-4B7A-8314-31E51BB387EA}"/>
              </a:ext>
            </a:extLst>
          </p:cNvPr>
          <p:cNvSpPr/>
          <p:nvPr/>
        </p:nvSpPr>
        <p:spPr>
          <a:xfrm>
            <a:off x="1828798" y="12317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STAR, PRL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(2021) 052302 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7D5545-EDA5-4E4D-88AA-51B68A738C1F}"/>
              </a:ext>
            </a:extLst>
          </p:cNvPr>
          <p:cNvSpPr/>
          <p:nvPr/>
        </p:nvSpPr>
        <p:spPr>
          <a:xfrm>
            <a:off x="5696225" y="2932975"/>
            <a:ext cx="3368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gEPA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QED </a:t>
            </a:r>
          </a:p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0.22 mb     0.26 mb  0.26 mb 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03E4A8-1C1A-4D66-BEEB-D3518E584822}"/>
              </a:ext>
            </a:extLst>
          </p:cNvPr>
          <p:cNvSpPr/>
          <p:nvPr/>
        </p:nvSpPr>
        <p:spPr>
          <a:xfrm>
            <a:off x="5830956" y="1903856"/>
            <a:ext cx="2924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: 0.261±0.004 (stat.) ± 0.013 (sys.) ± 0.034 (scale) mb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F36B63-7A2F-4DE8-A2D9-D111C8674288}"/>
              </a:ext>
            </a:extLst>
          </p:cNvPr>
          <p:cNvSpPr txBox="1"/>
          <p:nvPr/>
        </p:nvSpPr>
        <p:spPr>
          <a:xfrm>
            <a:off x="6816034" y="1527254"/>
            <a:ext cx="140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992BAD-2222-4962-B091-C15CB7B1AF44}"/>
                  </a:ext>
                </a:extLst>
              </p:cNvPr>
              <p:cNvSpPr txBox="1"/>
              <p:nvPr/>
            </p:nvSpPr>
            <p:spPr>
              <a:xfrm>
                <a:off x="5775739" y="4004424"/>
                <a:ext cx="30347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with theoretical calculations with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level! </a:t>
                </a:r>
                <a:endParaRPr lang="zh-CN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992BAD-2222-4962-B091-C15CB7B1A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39" y="4004424"/>
                <a:ext cx="3034748" cy="707886"/>
              </a:xfrm>
              <a:prstGeom prst="rect">
                <a:avLst/>
              </a:prstGeom>
              <a:blipFill>
                <a:blip r:embed="rId4"/>
                <a:stretch>
                  <a:fillRect l="-2008" t="-5172" r="-7028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3BE64396-27B2-4064-ACE9-28BE6B978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296" y="1738122"/>
            <a:ext cx="5199270" cy="3293799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459AF80D-20B0-4EAE-9114-5416AA90741F}"/>
              </a:ext>
            </a:extLst>
          </p:cNvPr>
          <p:cNvSpPr/>
          <p:nvPr/>
        </p:nvSpPr>
        <p:spPr>
          <a:xfrm>
            <a:off x="2310296" y="1479561"/>
            <a:ext cx="5477565" cy="109067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37E4F75-341A-439B-9D66-CA4D6CB30644}"/>
              </a:ext>
            </a:extLst>
          </p:cNvPr>
          <p:cNvSpPr/>
          <p:nvPr/>
        </p:nvSpPr>
        <p:spPr>
          <a:xfrm>
            <a:off x="2142435" y="3187556"/>
            <a:ext cx="5477565" cy="172153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59DB27B-9F95-467E-8B78-DE505B7C5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15" y="5267952"/>
            <a:ext cx="2788736" cy="9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-385978" y="10216"/>
            <a:ext cx="9874601" cy="857251"/>
          </a:xfrm>
        </p:spPr>
        <p:txBody>
          <a:bodyPr/>
          <a:lstStyle/>
          <a:p>
            <a:r>
              <a:rPr lang="en-US" altLang="zh-CN" sz="2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began from the peripheral heavy-ion collisions (Non-UPCs)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6" name="Image 9" descr=" 13">
            <a:extLst>
              <a:ext uri="{FF2B5EF4-FFF2-40B4-BE49-F238E27FC236}">
                <a16:creationId xmlns:a16="http://schemas.microsoft.com/office/drawing/2014/main" id="{68F6E886-7834-4B55-8327-C61FFB89A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67" y="1459928"/>
            <a:ext cx="3349747" cy="320505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BE334E4-23BC-498C-A796-86B07121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293572"/>
            <a:ext cx="4268192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56584FC4-4069-416A-81E7-A0636024A16C}"/>
              </a:ext>
            </a:extLst>
          </p:cNvPr>
          <p:cNvSpPr txBox="1"/>
          <p:nvPr/>
        </p:nvSpPr>
        <p:spPr>
          <a:xfrm>
            <a:off x="5332897" y="1139683"/>
            <a:ext cx="2781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STAR: PRL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(2019) 132302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 descr=" 2">
            <a:extLst>
              <a:ext uri="{FF2B5EF4-FFF2-40B4-BE49-F238E27FC236}">
                <a16:creationId xmlns:a16="http://schemas.microsoft.com/office/drawing/2014/main" id="{2D8B63D0-4DBE-4BE9-8116-50FA0539E742}"/>
              </a:ext>
            </a:extLst>
          </p:cNvPr>
          <p:cNvSpPr txBox="1"/>
          <p:nvPr/>
        </p:nvSpPr>
        <p:spPr>
          <a:xfrm>
            <a:off x="1151801" y="1117219"/>
            <a:ext cx="351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ALICE: PRL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222301 (2016)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 descr=" 3">
            <a:extLst>
              <a:ext uri="{FF2B5EF4-FFF2-40B4-BE49-F238E27FC236}">
                <a16:creationId xmlns:a16="http://schemas.microsoft.com/office/drawing/2014/main" id="{92BCB000-57B2-4E6C-BAE6-0EF7F7E36527}"/>
              </a:ext>
            </a:extLst>
          </p:cNvPr>
          <p:cNvSpPr txBox="1"/>
          <p:nvPr/>
        </p:nvSpPr>
        <p:spPr>
          <a:xfrm>
            <a:off x="1035443" y="4808870"/>
            <a:ext cx="79711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enhancement of J/</a:t>
            </a:r>
            <a:r>
              <a:rPr lang="en-US" altLang="zh-CN" sz="2000" dirty="0">
                <a:solidFill>
                  <a:schemeClr val="accent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y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observed at very low </a:t>
            </a:r>
            <a:r>
              <a:rPr lang="en-US" altLang="zh-CN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peripheral heavy-ion collisions.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from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 photon-nucleus interactions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probe for QGP?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57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 descr=" 19458"/>
          <p:cNvSpPr>
            <a:spLocks noGrp="1"/>
          </p:cNvSpPr>
          <p:nvPr>
            <p:ph type="title"/>
          </p:nvPr>
        </p:nvSpPr>
        <p:spPr>
          <a:xfrm>
            <a:off x="0" y="10216"/>
            <a:ext cx="9143999" cy="857251"/>
          </a:xfrm>
        </p:spPr>
        <p:txBody>
          <a:bodyPr/>
          <a:lstStyle/>
          <a:p>
            <a:r>
              <a:rPr lang="en-US" altLang="zh-CN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-Wheeler process in non-UPCs</a:t>
            </a:r>
          </a:p>
        </p:txBody>
      </p:sp>
      <p:sp>
        <p:nvSpPr>
          <p:cNvPr id="4" name="页脚占位符 3" descr="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333399"/>
                </a:solidFill>
              </a:rPr>
              <a:t>UPC2023- Wangmei Zha</a:t>
            </a:r>
            <a:endParaRPr lang="en-US" altLang="zh-CN" dirty="0">
              <a:solidFill>
                <a:srgbClr val="333399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704B-1F4D-41CE-8020-9C7B183D685B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" name="文本框 13" descr=" 10">
            <a:extLst>
              <a:ext uri="{FF2B5EF4-FFF2-40B4-BE49-F238E27FC236}">
                <a16:creationId xmlns:a16="http://schemas.microsoft.com/office/drawing/2014/main" id="{DE3C08E8-0021-4534-97F8-7198AFC4703C}"/>
              </a:ext>
            </a:extLst>
          </p:cNvPr>
          <p:cNvSpPr txBox="1"/>
          <p:nvPr/>
        </p:nvSpPr>
        <p:spPr>
          <a:xfrm>
            <a:off x="419223" y="5366645"/>
            <a:ext cx="859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Significant excess </a:t>
            </a: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in 60-80% central Au + Au and U + U collisions for the whole invariant mass range!</a:t>
            </a:r>
          </a:p>
        </p:txBody>
      </p:sp>
      <p:pic>
        <p:nvPicPr>
          <p:cNvPr id="15" name="图片 14" descr=" 5">
            <a:extLst>
              <a:ext uri="{FF2B5EF4-FFF2-40B4-BE49-F238E27FC236}">
                <a16:creationId xmlns:a16="http://schemas.microsoft.com/office/drawing/2014/main" id="{28012A80-02AD-412A-BBCA-AF10A918C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" y="919926"/>
            <a:ext cx="4448955" cy="4320000"/>
          </a:xfrm>
          <a:prstGeom prst="rect">
            <a:avLst/>
          </a:prstGeom>
        </p:spPr>
      </p:pic>
      <p:pic>
        <p:nvPicPr>
          <p:cNvPr id="21" name="图片 20" descr=" 6">
            <a:extLst>
              <a:ext uri="{FF2B5EF4-FFF2-40B4-BE49-F238E27FC236}">
                <a16:creationId xmlns:a16="http://schemas.microsoft.com/office/drawing/2014/main" id="{D500690C-F1D0-4078-82A6-AFD94AED5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66" y="1083461"/>
            <a:ext cx="4911634" cy="2180534"/>
          </a:xfrm>
          <a:prstGeom prst="rect">
            <a:avLst/>
          </a:prstGeom>
        </p:spPr>
      </p:pic>
      <p:sp>
        <p:nvSpPr>
          <p:cNvPr id="22" name="矩形 21" descr=" 7">
            <a:extLst>
              <a:ext uri="{FF2B5EF4-FFF2-40B4-BE49-F238E27FC236}">
                <a16:creationId xmlns:a16="http://schemas.microsoft.com/office/drawing/2014/main" id="{DEC3C2C0-0A42-4E8A-B73D-722450FE1F0A}"/>
              </a:ext>
            </a:extLst>
          </p:cNvPr>
          <p:cNvSpPr/>
          <p:nvPr/>
        </p:nvSpPr>
        <p:spPr>
          <a:xfrm>
            <a:off x="5666069" y="3390763"/>
            <a:ext cx="246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STAR, PRL 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121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 (2018) 132301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矩形 22" descr=" 11">
            <a:extLst>
              <a:ext uri="{FF2B5EF4-FFF2-40B4-BE49-F238E27FC236}">
                <a16:creationId xmlns:a16="http://schemas.microsoft.com/office/drawing/2014/main" id="{C6957075-075A-4320-BAEE-7BF082021C40}"/>
              </a:ext>
            </a:extLst>
          </p:cNvPr>
          <p:cNvSpPr/>
          <p:nvPr/>
        </p:nvSpPr>
        <p:spPr>
          <a:xfrm>
            <a:off x="5560962" y="4059824"/>
            <a:ext cx="2670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</a:rPr>
              <a:t>W. Zha </a:t>
            </a:r>
            <a:r>
              <a:rPr lang="en-US" altLang="zh-CN" sz="1400" dirty="0" err="1">
                <a:solidFill>
                  <a:srgbClr val="2801B7"/>
                </a:solidFill>
                <a:latin typeface="Times New Roman" panose="02020603050405020304" pitchFamily="18" charset="0"/>
              </a:rPr>
              <a:t>etal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</a:rPr>
              <a:t>., PLB </a:t>
            </a:r>
            <a:r>
              <a:rPr lang="en-US" altLang="zh-CN" sz="1400" b="1" dirty="0">
                <a:solidFill>
                  <a:srgbClr val="2801B7"/>
                </a:solidFill>
                <a:latin typeface="Times New Roman" panose="02020603050405020304" pitchFamily="18" charset="0"/>
              </a:rPr>
              <a:t>781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</a:rPr>
              <a:t> (2018)  182</a:t>
            </a:r>
            <a:endParaRPr lang="zh-CN" altLang="en-US" sz="1400" dirty="0">
              <a:solidFill>
                <a:srgbClr val="2801B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矩形 23" descr=" 9">
            <a:extLst>
              <a:ext uri="{FF2B5EF4-FFF2-40B4-BE49-F238E27FC236}">
                <a16:creationId xmlns:a16="http://schemas.microsoft.com/office/drawing/2014/main" id="{3475A508-A52C-441E-9017-82D9DE5AF2F6}"/>
              </a:ext>
            </a:extLst>
          </p:cNvPr>
          <p:cNvSpPr/>
          <p:nvPr/>
        </p:nvSpPr>
        <p:spPr>
          <a:xfrm>
            <a:off x="419222" y="5968085"/>
            <a:ext cx="850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The excess can be described by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coherent photon-photon process!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F5CA7B-1887-4F76-A259-9D86DC0C2221}"/>
              </a:ext>
            </a:extLst>
          </p:cNvPr>
          <p:cNvSpPr txBox="1"/>
          <p:nvPr/>
        </p:nvSpPr>
        <p:spPr>
          <a:xfrm>
            <a:off x="5128591" y="4347372"/>
            <a:ext cx="3675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2801B7"/>
                </a:solidFill>
                <a:latin typeface="Times New Roman" panose="02020603050405020304" pitchFamily="18" charset="0"/>
              </a:rPr>
              <a:t>Negligible</a:t>
            </a:r>
            <a:r>
              <a:rPr lang="en-US" altLang="zh-CN" sz="2000" dirty="0">
                <a:solidFill>
                  <a:srgbClr val="2801B7"/>
                </a:solidFill>
                <a:latin typeface="Symbol" panose="05050102010706020507" pitchFamily="18" charset="2"/>
              </a:rPr>
              <a:t> r </a:t>
            </a:r>
            <a:r>
              <a:rPr lang="en-US" altLang="zh-CN" sz="2000" dirty="0">
                <a:solidFill>
                  <a:srgbClr val="2801B7"/>
                </a:solidFill>
                <a:latin typeface="Times New Roman" panose="02020603050405020304" pitchFamily="18" charset="0"/>
              </a:rPr>
              <a:t>photoproduction! </a:t>
            </a:r>
            <a:endParaRPr lang="zh-CN" altLang="en-US" sz="2000" dirty="0">
              <a:solidFill>
                <a:srgbClr val="2801B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矩形 25" descr=" 11">
            <a:extLst>
              <a:ext uri="{FF2B5EF4-FFF2-40B4-BE49-F238E27FC236}">
                <a16:creationId xmlns:a16="http://schemas.microsoft.com/office/drawing/2014/main" id="{CF8E4D00-44B7-4464-8C1F-717002CAA7A9}"/>
              </a:ext>
            </a:extLst>
          </p:cNvPr>
          <p:cNvSpPr/>
          <p:nvPr/>
        </p:nvSpPr>
        <p:spPr>
          <a:xfrm>
            <a:off x="5560962" y="3738875"/>
            <a:ext cx="2743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</a:rPr>
              <a:t>S.R. Klein, PRC </a:t>
            </a:r>
            <a:r>
              <a:rPr lang="en-US" altLang="zh-CN" sz="1400" b="1" dirty="0">
                <a:solidFill>
                  <a:srgbClr val="2801B7"/>
                </a:solidFill>
                <a:latin typeface="Times New Roman" panose="02020603050405020304" pitchFamily="18" charset="0"/>
              </a:rPr>
              <a:t>97</a:t>
            </a:r>
            <a:r>
              <a:rPr lang="en-US" altLang="zh-CN" sz="1400" dirty="0">
                <a:solidFill>
                  <a:srgbClr val="2801B7"/>
                </a:solidFill>
                <a:latin typeface="Times New Roman" panose="02020603050405020304" pitchFamily="18" charset="0"/>
              </a:rPr>
              <a:t> (2018) 054903 </a:t>
            </a:r>
            <a:endParaRPr lang="zh-CN" altLang="en-US" sz="1400" dirty="0">
              <a:solidFill>
                <a:srgbClr val="2801B7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36857</TotalTime>
  <Words>985</Words>
  <Application>Microsoft Office PowerPoint</Application>
  <PresentationFormat>全屏显示(4:3)</PresentationFormat>
  <Paragraphs>170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华文楷体</vt:lpstr>
      <vt:lpstr>Arial</vt:lpstr>
      <vt:lpstr>Calibri</vt:lpstr>
      <vt:lpstr>Cambria Math</vt:lpstr>
      <vt:lpstr>Symbol</vt:lpstr>
      <vt:lpstr>Times New Roman</vt:lpstr>
      <vt:lpstr>Wingdings</vt:lpstr>
      <vt:lpstr>默认设计模板</vt:lpstr>
      <vt:lpstr>Experimental measurements of photon induced reactions from ultra-peripheral to central collisions</vt:lpstr>
      <vt:lpstr>Giant electromagnetic field in heavy-ion collisions</vt:lpstr>
      <vt:lpstr>Photoproduction in Ultra-peripherial Heavy-ion Collisions</vt:lpstr>
      <vt:lpstr>The equipment (STAR) to photograph the collisions</vt:lpstr>
      <vt:lpstr>Electron Identification at STAR</vt:lpstr>
      <vt:lpstr>The observation of Breit-Wheeler process</vt:lpstr>
      <vt:lpstr>The observation of Breit-Wheeler process</vt:lpstr>
      <vt:lpstr>Story began from the peripheral heavy-ion collisions (Non-UPCs)</vt:lpstr>
      <vt:lpstr>Breit-Wheeler process in non-UPCs</vt:lpstr>
      <vt:lpstr>Broadening of transverse momentum</vt:lpstr>
      <vt:lpstr>Impact parameter dependent broadening</vt:lpstr>
      <vt:lpstr>The room for QGP effect</vt:lpstr>
      <vt:lpstr>Birefringence and linear polarization </vt:lpstr>
      <vt:lpstr>Birefringence of the QED vacuum</vt:lpstr>
      <vt:lpstr>Double slits interference in polarization space </vt:lpstr>
      <vt:lpstr>Double slits interference in polarization space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Excess of J/y yield at very low pT in Au+Au collisions at √(s_NN )  = 200 GeV and U+U at √(s_NN ) = 193 GeV with STAR</dc:title>
  <dc:creator>thinkpad</dc:creator>
  <cp:lastModifiedBy>wangmei zha</cp:lastModifiedBy>
  <cp:revision>867</cp:revision>
  <cp:lastPrinted>2018-09-11T09:52:46Z</cp:lastPrinted>
  <dcterms:created xsi:type="dcterms:W3CDTF">2016-06-18T17:07:25Z</dcterms:created>
  <dcterms:modified xsi:type="dcterms:W3CDTF">2023-12-12T05:13:35Z</dcterms:modified>
</cp:coreProperties>
</file>