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27"/>
  </p:notesMasterIdLst>
  <p:sldIdLst>
    <p:sldId id="256" r:id="rId3"/>
    <p:sldId id="272" r:id="rId4"/>
    <p:sldId id="478" r:id="rId5"/>
    <p:sldId id="494" r:id="rId6"/>
    <p:sldId id="495" r:id="rId7"/>
    <p:sldId id="479" r:id="rId8"/>
    <p:sldId id="439" r:id="rId9"/>
    <p:sldId id="480" r:id="rId10"/>
    <p:sldId id="481" r:id="rId11"/>
    <p:sldId id="444" r:id="rId12"/>
    <p:sldId id="443" r:id="rId13"/>
    <p:sldId id="499" r:id="rId14"/>
    <p:sldId id="500" r:id="rId15"/>
    <p:sldId id="497" r:id="rId16"/>
    <p:sldId id="306" r:id="rId17"/>
    <p:sldId id="456" r:id="rId18"/>
    <p:sldId id="461" r:id="rId19"/>
    <p:sldId id="485" r:id="rId20"/>
    <p:sldId id="498" r:id="rId21"/>
    <p:sldId id="467" r:id="rId22"/>
    <p:sldId id="468" r:id="rId23"/>
    <p:sldId id="490" r:id="rId24"/>
    <p:sldId id="492" r:id="rId25"/>
    <p:sldId id="4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291581"/>
    <a:srgbClr val="1D2979"/>
    <a:srgbClr val="DADAE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 autoAdjust="0"/>
  </p:normalViewPr>
  <p:slideViewPr>
    <p:cSldViewPr>
      <p:cViewPr varScale="1">
        <p:scale>
          <a:sx n="60" d="100"/>
          <a:sy n="60" d="100"/>
        </p:scale>
        <p:origin x="912" y="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31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ED0CB-A8AD-4DBE-8A9F-01E29A8C25D7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A876-C050-4276-8D6E-D7685F81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8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A876-C050-4276-8D6E-D7685F811B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A876-C050-4276-8D6E-D7685F811B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3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A876-C050-4276-8D6E-D7685F811B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4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A876-C050-4276-8D6E-D7685F811B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A876-C050-4276-8D6E-D7685F811B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6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793A-21BE-403A-858E-1E4A1977BA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A876-C050-4276-8D6E-D7685F811B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A876-C050-4276-8D6E-D7685F811B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9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7A5B-461B-4E4E-9417-A05643C5E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49E0B-087C-47BD-B4D5-123181405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9BB91-D918-4F16-B558-D132AE36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A9D71-0433-44D9-AC6E-46458A0D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B5B00-3E80-4762-8969-C48F3C2F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1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A304-A209-4590-8120-1D066C8C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23C81-A118-41A4-95E2-96335D646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F15F-C1C9-4F58-8C90-4E9038CD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1FE7-039B-408E-B1FA-B25A3F9B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272F-1B16-49F6-9B8E-522644DE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3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7E67D-ACD3-491B-ADD3-E8A7E6CB6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45EDA-9556-41CA-930B-6448EA101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00159-B0FD-49BC-8AC1-D052700B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3779C-80D9-472C-9778-CA54780F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4D24A-A981-4E4A-856B-24AE02B8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2F88-E157-4EF2-9142-A26BE97A4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FA153-ABB4-4F43-8AFE-2CC9BE9FD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D07B9-8D6B-45DA-BFDC-36997130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EC358-82C3-4F44-BF0E-BB2283F6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E4A05-73A4-490F-8448-DE7DE910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3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56B7-BBDE-4DAF-9D21-BD749050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AEDB2-F850-4B95-851D-F1DEBD5E8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498EB-F572-43DB-9326-5066E093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41C5A-3269-46FF-8C08-3B3D3296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9E647-396A-46DD-8D6A-8C3FB69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93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44D1-23D9-4602-97DC-7C920E45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B143E-EA29-4D41-9996-E6549C937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43007-48B4-4668-8C6D-57F5897C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F4664-0538-4080-9F31-69F38A84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3A737-4981-4BA5-8960-037B5106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4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374A-249B-44F1-BB90-6692C84D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0CAF-9386-414A-9991-51A777EAB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25537-6193-408D-BE59-FA4EE77F5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B7C10-DB95-4DDC-9861-1108B46B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8E35C-5E7E-4617-B08B-DE760060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209A3-3015-4CDD-8B8A-73CC59A7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6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A2FF-06E6-46F4-A138-F914B141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4F39F-586C-4DE6-824C-32FC49518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68AC6-22E6-4C1B-8913-A4F0D9884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C4FAB-2728-4FDC-9DF6-5F0F581E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7F68F-E721-45A2-9961-4D92FF816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CF7EF-AE52-4369-9419-FA46FE0C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C324F-ABC9-474F-92F7-2B8AFE7B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D707E-EBF2-411B-B30F-6F34E47F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8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488B-41F8-4E0B-A66C-937161F9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752A7-7EE0-4EA9-A67E-18EAA208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45704-4B91-4987-A575-EAFB0FF7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055D2-DD29-4997-A045-B7A94520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70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CC8ED-18CB-463F-A01C-8B6FE3B1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321383-B6EA-46AA-B685-D29A6305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FE520-AEBF-47CA-96C7-22551F18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8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74E4-83C7-4729-A057-45DAA0CC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714F-3BB4-4F44-AB1D-9970C0442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9D203-C53D-4FDC-8C32-063CCF500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38886-4109-44D9-BFE5-D107EF92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EA9F-6209-44FD-9307-49654765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9281F-C0F6-4B6B-946C-6745393D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9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D4CCA0-3A78-406E-9D63-263F90BBB16D}"/>
              </a:ext>
            </a:extLst>
          </p:cNvPr>
          <p:cNvSpPr/>
          <p:nvPr userDrawn="1"/>
        </p:nvSpPr>
        <p:spPr>
          <a:xfrm>
            <a:off x="6626" y="6375727"/>
            <a:ext cx="12192000" cy="501650"/>
          </a:xfrm>
          <a:prstGeom prst="rect">
            <a:avLst/>
          </a:prstGeom>
          <a:solidFill>
            <a:srgbClr val="2915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2E475-A4DC-434A-B821-24607319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A3AE2-69C8-4AE2-BF35-6C72E4A7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8308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A2AAA-AF57-4432-B2FC-C14BB505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4531" y="6446093"/>
            <a:ext cx="1752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A145D-CF6F-4EDB-B7A5-20A7631B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41" y="6439366"/>
            <a:ext cx="1056257" cy="342434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nb-NO" dirty="0"/>
              <a:t>J. Seger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059F4-56B5-4961-A093-03E2E0ADB6E2}"/>
              </a:ext>
            </a:extLst>
          </p:cNvPr>
          <p:cNvSpPr txBox="1"/>
          <p:nvPr userDrawn="1"/>
        </p:nvSpPr>
        <p:spPr>
          <a:xfrm>
            <a:off x="10992678" y="644188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13E14B6-6FFB-4D73-B93E-D6CC6E223F06}" type="slidenum">
              <a:rPr lang="en-US" smtClean="0">
                <a:solidFill>
                  <a:schemeClr val="bg1"/>
                </a:solidFill>
              </a:rPr>
              <a:t>‹#›</a:t>
            </a:fld>
            <a:r>
              <a:rPr lang="en-US" dirty="0">
                <a:solidFill>
                  <a:schemeClr val="bg1"/>
                </a:solidFill>
              </a:rPr>
              <a:t>/24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CDF97D-A464-4AAE-AB9E-D3F95EBD0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6477000"/>
            <a:ext cx="1547811" cy="304800"/>
          </a:xfrm>
          <a:prstGeom prst="rect">
            <a:avLst/>
          </a:prstGeom>
        </p:spPr>
      </p:pic>
      <p:pic>
        <p:nvPicPr>
          <p:cNvPr id="11" name="Picture 2" descr="http://drupal.star.bnl.gov/STAR/files/userfiles/10/image/Miscellaneous/logos/STAR-logo-base-red.gif">
            <a:extLst>
              <a:ext uri="{FF2B5EF4-FFF2-40B4-BE49-F238E27FC236}">
                <a16:creationId xmlns:a16="http://schemas.microsoft.com/office/drawing/2014/main" id="{0717CCB0-FF2B-450B-8EA4-7413DC3F9D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881" y="6277045"/>
            <a:ext cx="908719" cy="699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92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9F26-7B9B-4AAC-A743-ECDD2187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62CC6-1DEC-426F-B35F-D1AEE48A5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796A0-7D06-429E-B571-0F96B27A7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2A637-2637-42FE-8C48-87B6988C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76513-CF78-42E2-A43A-F27C0226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20BB9-45F2-47B8-8195-70A6D04C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3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1E82-548D-4932-8561-7A244BD6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62D41-2EF5-46F8-B1DF-A44531A2B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808D-E72B-4B63-BB61-63D65653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2F39C-4245-4D9C-8894-F75B1DEE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DE6E8-CC9D-4B78-8077-3C74A60E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85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462B9-BC67-414F-B327-1816C42E5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E5974-EE4C-49A4-A30E-01385F307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1FDF9-66FD-435C-8B40-E4A31726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43DFA-FD9D-47A4-AE1A-8E182EADF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B08DC-E383-4950-BB5D-071409EC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5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F0A4-B5FD-4AFD-A342-2638AFA0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AEA90-1CE9-48A5-8A01-E9167266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B2C17-52EC-4165-BC30-CF155B77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DD08A-62C4-47DA-8221-66F50AB2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6D879-EF94-46E1-AB38-8C489AF6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2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F685-2EAD-4E7E-8C3E-98ECF05A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33F7-9893-4E46-8D76-D700F8D8B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CA455-E1CA-46B1-96B8-5733A42AE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01CF4-3E94-4E3A-8153-979CDD323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C4391-4376-4DDF-9A52-08B05C06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20C35-2A95-4AE5-8B42-3F2874EC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B622-20A8-4FFB-A5CB-D0460E86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36E93-F066-487B-92F2-9273AECDE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3A82C-9ED0-4B0A-B515-317DEE27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86F38-5158-4E90-BB79-E19CE96CB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73E4C-FB27-43C2-B730-BE0F7661F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5642B-B408-47A9-8468-293B26B5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52024-AE4E-4DD0-815B-1447C56C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6E8D2-0090-477A-8126-E5568FB4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8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EE06-3EFA-4BB1-A08D-69DD6476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4DFB8-AFDD-4586-8E8F-018D786E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252BE-978B-42C5-A063-502398E7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D35CD-03D8-458E-A075-E9E52031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9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21FEA-55A1-44AF-A629-6B492D93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58C58-02AB-418D-9356-B59FCF9C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B4198-9F7A-4A29-A368-7A976E22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2704-DBEC-4697-AE8D-164CFBAB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81BF7-C594-4929-92C7-74FB711B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0A758-633A-4A71-8CB5-896BDAF62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A7D74-4739-49DA-AF25-9EE9D9A1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5E50B-67B8-44AE-88A0-D8F76093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CE2FB-A171-4B88-92B2-45F59569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2E19-6A76-4101-A0CD-59C64B61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C0EBE-36A5-49AA-B832-991A19D87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EBB10-A125-48D0-A592-7381EE1E1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66979-8635-4D2F-A9EF-6DE698E8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A7D91-6632-4247-BA09-AEC4C8AB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A94B-3BA1-4A22-BAA8-FC895FD2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2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7B1F55-3CFB-43A9-A8A6-01344F070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619B9-6C5D-4F8F-8B1C-620871BA3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B065F-9CD8-4043-BC83-040BC8CC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45C9-6919-4A6A-BB3B-24185869A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J. Seger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77FF8-1239-45EA-B41C-CD6BD1F58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9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DBB8D-08A3-4C27-B99F-3FDCC59E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B1002-8093-45F8-BAF9-3EFE891AE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00B06-7FE1-4774-B8DE-A83DCC4C6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06CFC-81CE-4F8F-9958-681B689D5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J. Seger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4538-CA5B-41B5-B30A-69130FF7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BAE862-2051-4D90-B4A0-42E9A9CA4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2" y="-53476"/>
            <a:ext cx="12196011" cy="69114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96791" y="1240348"/>
            <a:ext cx="67818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Janet </a:t>
            </a:r>
            <a:r>
              <a:rPr lang="en-US" sz="3200" dirty="0" err="1">
                <a:solidFill>
                  <a:srgbClr val="FFC000"/>
                </a:solidFill>
              </a:rPr>
              <a:t>Seger</a:t>
            </a:r>
            <a:r>
              <a:rPr lang="en-US" sz="3200" dirty="0">
                <a:solidFill>
                  <a:srgbClr val="FFC000"/>
                </a:solidFill>
              </a:rPr>
              <a:t> (for the STAR Collaboration)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Creighton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04800"/>
            <a:ext cx="9601200" cy="10334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Ultra-peripheral Collisions 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5F452-FAD8-4298-888F-CF77FB96F49D}"/>
              </a:ext>
            </a:extLst>
          </p:cNvPr>
          <p:cNvSpPr/>
          <p:nvPr/>
        </p:nvSpPr>
        <p:spPr>
          <a:xfrm>
            <a:off x="5867399" y="6168138"/>
            <a:ext cx="2102246" cy="744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6172200"/>
            <a:ext cx="2438399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Apr. 10-12, 2019</a:t>
            </a:r>
          </a:p>
          <a:p>
            <a:r>
              <a:rPr lang="en-US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      Denver, CO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0AA66C-F4B2-40C9-A7E5-CEF3617914EE}"/>
              </a:ext>
            </a:extLst>
          </p:cNvPr>
          <p:cNvGrpSpPr/>
          <p:nvPr/>
        </p:nvGrpSpPr>
        <p:grpSpPr>
          <a:xfrm>
            <a:off x="10752220" y="174595"/>
            <a:ext cx="1050758" cy="2209801"/>
            <a:chOff x="1849594" y="762000"/>
            <a:chExt cx="2646206" cy="4760023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56709C9-9BD7-4638-8583-8E6FFC9F6C3C}"/>
                </a:ext>
              </a:extLst>
            </p:cNvPr>
            <p:cNvCxnSpPr/>
            <p:nvPr/>
          </p:nvCxnSpPr>
          <p:spPr>
            <a:xfrm flipH="1">
              <a:off x="1849594" y="1744579"/>
              <a:ext cx="126331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tailEnd type="arrow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73271CB-525E-4B55-9283-FC901DF63DB4}"/>
                </a:ext>
              </a:extLst>
            </p:cNvPr>
            <p:cNvCxnSpPr/>
            <p:nvPr/>
          </p:nvCxnSpPr>
          <p:spPr>
            <a:xfrm>
              <a:off x="3232484" y="4411581"/>
              <a:ext cx="126331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tailEnd type="arrow"/>
            </a:ln>
            <a:effectLst/>
          </p:spPr>
        </p:cxnSp>
        <p:grpSp>
          <p:nvGrpSpPr>
            <p:cNvPr id="19" name="Group 116">
              <a:extLst>
                <a:ext uri="{FF2B5EF4-FFF2-40B4-BE49-F238E27FC236}">
                  <a16:creationId xmlns:a16="http://schemas.microsoft.com/office/drawing/2014/main" id="{8A1E7F6E-634D-404A-8E39-0782D6101BC9}"/>
                </a:ext>
              </a:extLst>
            </p:cNvPr>
            <p:cNvGrpSpPr/>
            <p:nvPr/>
          </p:nvGrpSpPr>
          <p:grpSpPr>
            <a:xfrm>
              <a:off x="3232484" y="762000"/>
              <a:ext cx="561474" cy="2093023"/>
              <a:chOff x="3232484" y="762000"/>
              <a:chExt cx="561474" cy="2093023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CF3D4F8-C12B-40CB-A3CE-2533CD5A4F0D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8D67588-B7D2-40EB-AA08-A2C62DCB4BBB}"/>
                  </a:ext>
                </a:extLst>
              </p:cNvPr>
              <p:cNvSpPr/>
              <p:nvPr/>
            </p:nvSpPr>
            <p:spPr>
              <a:xfrm>
                <a:off x="3529735" y="244642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21B5429-825D-4E2B-9FC3-9D0581B17928}"/>
                  </a:ext>
                </a:extLst>
              </p:cNvPr>
              <p:cNvSpPr/>
              <p:nvPr/>
            </p:nvSpPr>
            <p:spPr>
              <a:xfrm>
                <a:off x="3364596" y="158769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FFAB138-D2C1-4924-853B-C1B8CCDAD270}"/>
                  </a:ext>
                </a:extLst>
              </p:cNvPr>
              <p:cNvSpPr/>
              <p:nvPr/>
            </p:nvSpPr>
            <p:spPr>
              <a:xfrm>
                <a:off x="3331568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321D810-009B-4BCC-BFBB-7363A5BAA7A2}"/>
                  </a:ext>
                </a:extLst>
              </p:cNvPr>
              <p:cNvSpPr/>
              <p:nvPr/>
            </p:nvSpPr>
            <p:spPr>
              <a:xfrm>
                <a:off x="3496707" y="228128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89A4D7B-6117-4D54-A2DE-F699EAF4A00B}"/>
                  </a:ext>
                </a:extLst>
              </p:cNvPr>
              <p:cNvSpPr/>
              <p:nvPr/>
            </p:nvSpPr>
            <p:spPr>
              <a:xfrm>
                <a:off x="3364596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860474-C99D-4ABA-A283-26CB864F08C6}"/>
                  </a:ext>
                </a:extLst>
              </p:cNvPr>
              <p:cNvSpPr/>
              <p:nvPr/>
            </p:nvSpPr>
            <p:spPr>
              <a:xfrm>
                <a:off x="3298540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D58FA1D-64FC-4054-B4FC-6593A1327A9C}"/>
                  </a:ext>
                </a:extLst>
              </p:cNvPr>
              <p:cNvSpPr/>
              <p:nvPr/>
            </p:nvSpPr>
            <p:spPr>
              <a:xfrm>
                <a:off x="3496707" y="152164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2FAD8B0-A9F1-4865-8C30-518E5D768837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7D652D9-7C95-42FB-AF15-1651C51B61C0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950F0DD-6FE9-4768-B494-BD33BC7C8551}"/>
                  </a:ext>
                </a:extLst>
              </p:cNvPr>
              <p:cNvSpPr/>
              <p:nvPr/>
            </p:nvSpPr>
            <p:spPr>
              <a:xfrm>
                <a:off x="3496707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C0C19F9-0CB1-4940-A02F-363A46CC43C6}"/>
                  </a:ext>
                </a:extLst>
              </p:cNvPr>
              <p:cNvSpPr/>
              <p:nvPr/>
            </p:nvSpPr>
            <p:spPr>
              <a:xfrm>
                <a:off x="3298540" y="181889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2ECF129-8B25-4F3B-9C09-F38C48EF5124}"/>
                  </a:ext>
                </a:extLst>
              </p:cNvPr>
              <p:cNvSpPr/>
              <p:nvPr/>
            </p:nvSpPr>
            <p:spPr>
              <a:xfrm>
                <a:off x="3430651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FFD66AA-A379-4FCE-B548-83DC1845F7FF}"/>
                  </a:ext>
                </a:extLst>
              </p:cNvPr>
              <p:cNvSpPr/>
              <p:nvPr/>
            </p:nvSpPr>
            <p:spPr>
              <a:xfrm>
                <a:off x="3298540" y="224825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2470A9F-2596-4949-A0C6-7272E8BB9C06}"/>
                  </a:ext>
                </a:extLst>
              </p:cNvPr>
              <p:cNvSpPr/>
              <p:nvPr/>
            </p:nvSpPr>
            <p:spPr>
              <a:xfrm>
                <a:off x="3397623" y="221522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1A0B4E4-1BCF-4C7E-AA4C-ECCE15AB5A17}"/>
                  </a:ext>
                </a:extLst>
              </p:cNvPr>
              <p:cNvSpPr/>
              <p:nvPr/>
            </p:nvSpPr>
            <p:spPr>
              <a:xfrm>
                <a:off x="3265512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85B86B1-ECBB-4773-9558-D9F27F489DE5}"/>
                  </a:ext>
                </a:extLst>
              </p:cNvPr>
              <p:cNvSpPr/>
              <p:nvPr/>
            </p:nvSpPr>
            <p:spPr>
              <a:xfrm>
                <a:off x="3331568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821579A-1F87-4F63-9134-696E8AB195DB}"/>
                  </a:ext>
                </a:extLst>
              </p:cNvPr>
              <p:cNvSpPr/>
              <p:nvPr/>
            </p:nvSpPr>
            <p:spPr>
              <a:xfrm>
                <a:off x="3232484" y="148861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2487233-4BEF-4E17-8AD1-4DD533DF0384}"/>
                  </a:ext>
                </a:extLst>
              </p:cNvPr>
              <p:cNvSpPr/>
              <p:nvPr/>
            </p:nvSpPr>
            <p:spPr>
              <a:xfrm>
                <a:off x="3430651" y="125741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0D6F8AB-4A58-48BD-98B7-8B4A618B42FB}"/>
                  </a:ext>
                </a:extLst>
              </p:cNvPr>
              <p:cNvSpPr/>
              <p:nvPr/>
            </p:nvSpPr>
            <p:spPr>
              <a:xfrm>
                <a:off x="3430651" y="86108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48BCAA1-7878-4D14-812D-B62F4A338CE6}"/>
                  </a:ext>
                </a:extLst>
              </p:cNvPr>
              <p:cNvSpPr/>
              <p:nvPr/>
            </p:nvSpPr>
            <p:spPr>
              <a:xfrm>
                <a:off x="3232484" y="119136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5E86F91-F328-4C92-9DCF-003C01FAE8DD}"/>
                  </a:ext>
                </a:extLst>
              </p:cNvPr>
              <p:cNvSpPr/>
              <p:nvPr/>
            </p:nvSpPr>
            <p:spPr>
              <a:xfrm>
                <a:off x="3364596" y="171980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D091C9-8440-46C1-B4FF-729F4914E372}"/>
                  </a:ext>
                </a:extLst>
              </p:cNvPr>
              <p:cNvSpPr/>
              <p:nvPr/>
            </p:nvSpPr>
            <p:spPr>
              <a:xfrm>
                <a:off x="3529735" y="211614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BA8D304-13D0-4915-9D06-24D61FAD2E17}"/>
                  </a:ext>
                </a:extLst>
              </p:cNvPr>
              <p:cNvSpPr/>
              <p:nvPr/>
            </p:nvSpPr>
            <p:spPr>
              <a:xfrm>
                <a:off x="3265512" y="168678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E5FD280-B34B-4801-97FF-F5862BEB2B6E}"/>
                  </a:ext>
                </a:extLst>
              </p:cNvPr>
              <p:cNvSpPr/>
              <p:nvPr/>
            </p:nvSpPr>
            <p:spPr>
              <a:xfrm>
                <a:off x="3496707" y="247945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B7A0C43-4523-48A8-8711-0BFD45A0CB0A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6F6CB26-E5B5-42B0-9263-3C52A22B8721}"/>
                  </a:ext>
                </a:extLst>
              </p:cNvPr>
              <p:cNvSpPr/>
              <p:nvPr/>
            </p:nvSpPr>
            <p:spPr>
              <a:xfrm>
                <a:off x="3331568" y="7620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99FED01-89A4-4CD0-B905-0E57B5370C00}"/>
                  </a:ext>
                </a:extLst>
              </p:cNvPr>
              <p:cNvSpPr/>
              <p:nvPr/>
            </p:nvSpPr>
            <p:spPr>
              <a:xfrm>
                <a:off x="3463679" y="1917976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156DBB8-9713-4875-921F-58C32DE7C06A}"/>
                  </a:ext>
                </a:extLst>
              </p:cNvPr>
              <p:cNvSpPr/>
              <p:nvPr/>
            </p:nvSpPr>
            <p:spPr>
              <a:xfrm>
                <a:off x="3430651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D9772C5-C365-4E47-8D5D-83D0C3E411FD}"/>
                  </a:ext>
                </a:extLst>
              </p:cNvPr>
              <p:cNvSpPr/>
              <p:nvPr/>
            </p:nvSpPr>
            <p:spPr>
              <a:xfrm>
                <a:off x="3364596" y="109227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145D305-759E-43CC-AE70-80B2B0B3A1FF}"/>
                  </a:ext>
                </a:extLst>
              </p:cNvPr>
              <p:cNvSpPr/>
              <p:nvPr/>
            </p:nvSpPr>
            <p:spPr>
              <a:xfrm>
                <a:off x="3430651" y="231431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AA9840E-CA79-4705-8F6B-D2111EA0D359}"/>
                  </a:ext>
                </a:extLst>
              </p:cNvPr>
              <p:cNvSpPr/>
              <p:nvPr/>
            </p:nvSpPr>
            <p:spPr>
              <a:xfrm>
                <a:off x="3364596" y="241339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186A350-BEA5-473C-AEF1-B37CA50AA2EA}"/>
                  </a:ext>
                </a:extLst>
              </p:cNvPr>
              <p:cNvSpPr/>
              <p:nvPr/>
            </p:nvSpPr>
            <p:spPr>
              <a:xfrm>
                <a:off x="3352800" y="24384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FD59F3C-EDC4-44B3-870B-7428290D00D2}"/>
                  </a:ext>
                </a:extLst>
              </p:cNvPr>
              <p:cNvSpPr/>
              <p:nvPr/>
            </p:nvSpPr>
            <p:spPr>
              <a:xfrm>
                <a:off x="3352800" y="25908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17">
              <a:extLst>
                <a:ext uri="{FF2B5EF4-FFF2-40B4-BE49-F238E27FC236}">
                  <a16:creationId xmlns:a16="http://schemas.microsoft.com/office/drawing/2014/main" id="{B07EAC0F-D003-4DD4-A878-310F07E7B3FE}"/>
                </a:ext>
              </a:extLst>
            </p:cNvPr>
            <p:cNvGrpSpPr/>
            <p:nvPr/>
          </p:nvGrpSpPr>
          <p:grpSpPr>
            <a:xfrm>
              <a:off x="2590800" y="3429000"/>
              <a:ext cx="561474" cy="2093023"/>
              <a:chOff x="3232484" y="762000"/>
              <a:chExt cx="561474" cy="209302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AD6236E-2919-4AD8-8CFE-2B4C72987781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84C06F0-B7D9-4BFE-BFE6-D0F945EAD51D}"/>
                  </a:ext>
                </a:extLst>
              </p:cNvPr>
              <p:cNvSpPr/>
              <p:nvPr/>
            </p:nvSpPr>
            <p:spPr>
              <a:xfrm>
                <a:off x="3529735" y="244642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C0A6577-CA3A-49CE-8B4D-D971AF60F69A}"/>
                  </a:ext>
                </a:extLst>
              </p:cNvPr>
              <p:cNvSpPr/>
              <p:nvPr/>
            </p:nvSpPr>
            <p:spPr>
              <a:xfrm>
                <a:off x="3364596" y="158769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2876A8-0D6A-4B21-914D-40E707092382}"/>
                  </a:ext>
                </a:extLst>
              </p:cNvPr>
              <p:cNvSpPr/>
              <p:nvPr/>
            </p:nvSpPr>
            <p:spPr>
              <a:xfrm>
                <a:off x="3331568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C99105A-1D8D-432E-B580-E249BE303611}"/>
                  </a:ext>
                </a:extLst>
              </p:cNvPr>
              <p:cNvSpPr/>
              <p:nvPr/>
            </p:nvSpPr>
            <p:spPr>
              <a:xfrm>
                <a:off x="3496707" y="228128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BFCD8DC-568D-4602-898E-69A6F47F83EA}"/>
                  </a:ext>
                </a:extLst>
              </p:cNvPr>
              <p:cNvSpPr/>
              <p:nvPr/>
            </p:nvSpPr>
            <p:spPr>
              <a:xfrm>
                <a:off x="3364596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400E05C-6931-447B-A1C7-57F280283067}"/>
                  </a:ext>
                </a:extLst>
              </p:cNvPr>
              <p:cNvSpPr/>
              <p:nvPr/>
            </p:nvSpPr>
            <p:spPr>
              <a:xfrm>
                <a:off x="3298540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C861DD4-EBE8-46F2-B2C9-5DFDAF119EE0}"/>
                  </a:ext>
                </a:extLst>
              </p:cNvPr>
              <p:cNvSpPr/>
              <p:nvPr/>
            </p:nvSpPr>
            <p:spPr>
              <a:xfrm>
                <a:off x="3496707" y="152164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C497465-C954-454D-9ACE-053DB6009B8A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B58CC3C-8FED-4445-84C5-CF4B20B9A705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3EB99CF-05B2-45E2-9F65-07E58AEB06A2}"/>
                  </a:ext>
                </a:extLst>
              </p:cNvPr>
              <p:cNvSpPr/>
              <p:nvPr/>
            </p:nvSpPr>
            <p:spPr>
              <a:xfrm>
                <a:off x="3496707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3E9D3F3-4329-42F6-8FA5-53F7628554EC}"/>
                  </a:ext>
                </a:extLst>
              </p:cNvPr>
              <p:cNvSpPr/>
              <p:nvPr/>
            </p:nvSpPr>
            <p:spPr>
              <a:xfrm>
                <a:off x="3298540" y="181889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EF2081A-9146-4D1D-85C1-23FD040F0291}"/>
                  </a:ext>
                </a:extLst>
              </p:cNvPr>
              <p:cNvSpPr/>
              <p:nvPr/>
            </p:nvSpPr>
            <p:spPr>
              <a:xfrm>
                <a:off x="3430651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D2372BA-3613-4464-8D3B-E1CA123A1236}"/>
                  </a:ext>
                </a:extLst>
              </p:cNvPr>
              <p:cNvSpPr/>
              <p:nvPr/>
            </p:nvSpPr>
            <p:spPr>
              <a:xfrm>
                <a:off x="3298540" y="224825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DAB7C87-91CC-4605-867F-C6DCD9617471}"/>
                  </a:ext>
                </a:extLst>
              </p:cNvPr>
              <p:cNvSpPr/>
              <p:nvPr/>
            </p:nvSpPr>
            <p:spPr>
              <a:xfrm>
                <a:off x="3397623" y="221522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AF70698-3414-4E27-B1C8-EDE4BFD12B8C}"/>
                  </a:ext>
                </a:extLst>
              </p:cNvPr>
              <p:cNvSpPr/>
              <p:nvPr/>
            </p:nvSpPr>
            <p:spPr>
              <a:xfrm>
                <a:off x="3265512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844F67B-65D5-4D4F-BBDD-2C1204B7635F}"/>
                  </a:ext>
                </a:extLst>
              </p:cNvPr>
              <p:cNvSpPr/>
              <p:nvPr/>
            </p:nvSpPr>
            <p:spPr>
              <a:xfrm>
                <a:off x="3331568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CA94C80-9CDD-46EA-BD0A-453E9136092F}"/>
                  </a:ext>
                </a:extLst>
              </p:cNvPr>
              <p:cNvSpPr/>
              <p:nvPr/>
            </p:nvSpPr>
            <p:spPr>
              <a:xfrm>
                <a:off x="3232484" y="148861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67854D0-D816-4C07-98D0-9475D03F87A0}"/>
                  </a:ext>
                </a:extLst>
              </p:cNvPr>
              <p:cNvSpPr/>
              <p:nvPr/>
            </p:nvSpPr>
            <p:spPr>
              <a:xfrm>
                <a:off x="3430651" y="125741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2333AE6-A891-46C2-A1FB-88424C25029B}"/>
                  </a:ext>
                </a:extLst>
              </p:cNvPr>
              <p:cNvSpPr/>
              <p:nvPr/>
            </p:nvSpPr>
            <p:spPr>
              <a:xfrm>
                <a:off x="3430651" y="86108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C23BC3A-AD7B-4943-A37C-3C6CF06424A0}"/>
                  </a:ext>
                </a:extLst>
              </p:cNvPr>
              <p:cNvSpPr/>
              <p:nvPr/>
            </p:nvSpPr>
            <p:spPr>
              <a:xfrm>
                <a:off x="3232484" y="119136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0EF66BB-F86A-4356-A9C7-E51DA574ECF8}"/>
                  </a:ext>
                </a:extLst>
              </p:cNvPr>
              <p:cNvSpPr/>
              <p:nvPr/>
            </p:nvSpPr>
            <p:spPr>
              <a:xfrm>
                <a:off x="3364596" y="171980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459AC51-EAEA-4C73-B96A-E9EEFBD1A3E9}"/>
                  </a:ext>
                </a:extLst>
              </p:cNvPr>
              <p:cNvSpPr/>
              <p:nvPr/>
            </p:nvSpPr>
            <p:spPr>
              <a:xfrm>
                <a:off x="3529735" y="211614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BC4E63D-9744-4283-88ED-2B6E74FE4E51}"/>
                  </a:ext>
                </a:extLst>
              </p:cNvPr>
              <p:cNvSpPr/>
              <p:nvPr/>
            </p:nvSpPr>
            <p:spPr>
              <a:xfrm>
                <a:off x="3265512" y="168678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7318458-B1FA-49ED-9E88-AB9146CECAE0}"/>
                  </a:ext>
                </a:extLst>
              </p:cNvPr>
              <p:cNvSpPr/>
              <p:nvPr/>
            </p:nvSpPr>
            <p:spPr>
              <a:xfrm>
                <a:off x="3496707" y="247945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146B453-54FA-47F2-B8A6-43610BDEDC99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3E0D7-89EC-43BF-AD9A-0FCA773AC426}"/>
                  </a:ext>
                </a:extLst>
              </p:cNvPr>
              <p:cNvSpPr/>
              <p:nvPr/>
            </p:nvSpPr>
            <p:spPr>
              <a:xfrm>
                <a:off x="3331568" y="7620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8DAB903-1EFA-4CF4-8AA5-12A96033301D}"/>
                  </a:ext>
                </a:extLst>
              </p:cNvPr>
              <p:cNvSpPr/>
              <p:nvPr/>
            </p:nvSpPr>
            <p:spPr>
              <a:xfrm>
                <a:off x="3463679" y="1917976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9711BC7-25C9-467E-9FD8-D699D3149CFD}"/>
                  </a:ext>
                </a:extLst>
              </p:cNvPr>
              <p:cNvSpPr/>
              <p:nvPr/>
            </p:nvSpPr>
            <p:spPr>
              <a:xfrm>
                <a:off x="3430651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099FE01-75A7-47AB-9A95-6DE6B34A70C3}"/>
                  </a:ext>
                </a:extLst>
              </p:cNvPr>
              <p:cNvSpPr/>
              <p:nvPr/>
            </p:nvSpPr>
            <p:spPr>
              <a:xfrm>
                <a:off x="3364596" y="109227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DD7E935-DB74-4596-A3C9-F9259BBDFCC4}"/>
                  </a:ext>
                </a:extLst>
              </p:cNvPr>
              <p:cNvSpPr/>
              <p:nvPr/>
            </p:nvSpPr>
            <p:spPr>
              <a:xfrm>
                <a:off x="3430651" y="231431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5A79CD9-E54F-432C-AC69-74CB9BF95106}"/>
                  </a:ext>
                </a:extLst>
              </p:cNvPr>
              <p:cNvSpPr/>
              <p:nvPr/>
            </p:nvSpPr>
            <p:spPr>
              <a:xfrm>
                <a:off x="3364596" y="241339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30A08B6-54AC-4C3D-98D0-A70AA1B42FBC}"/>
                  </a:ext>
                </a:extLst>
              </p:cNvPr>
              <p:cNvSpPr/>
              <p:nvPr/>
            </p:nvSpPr>
            <p:spPr>
              <a:xfrm>
                <a:off x="3352800" y="24384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A30AA2B-304C-4850-8197-7CF9C1661063}"/>
                  </a:ext>
                </a:extLst>
              </p:cNvPr>
              <p:cNvSpPr/>
              <p:nvPr/>
            </p:nvSpPr>
            <p:spPr>
              <a:xfrm>
                <a:off x="3352800" y="25908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5561851-A2B9-4FD9-B9DB-BCBD50FF0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3" y="6181960"/>
            <a:ext cx="3433013" cy="676040"/>
          </a:xfrm>
          <a:prstGeom prst="rect">
            <a:avLst/>
          </a:prstGeom>
        </p:spPr>
      </p:pic>
      <p:pic>
        <p:nvPicPr>
          <p:cNvPr id="91" name="Picture 2" descr="http://drupal.star.bnl.gov/STAR/files/userfiles/10/image/Miscellaneous/logos/STAR-logo-base-red.gif">
            <a:extLst>
              <a:ext uri="{FF2B5EF4-FFF2-40B4-BE49-F238E27FC236}">
                <a16:creationId xmlns:a16="http://schemas.microsoft.com/office/drawing/2014/main" id="{A3371485-7DFF-4FBB-98C3-F04CB447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9645" y="-107918"/>
            <a:ext cx="2326047" cy="1789266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812E71-F27E-474D-8229-D69606D6D6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172200"/>
            <a:ext cx="1831968" cy="6782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4E133-5DF3-4D05-80D9-D5BBC11E29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172200"/>
            <a:ext cx="4343401" cy="72907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062B9-1E2A-4352-A061-E4351D19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B1322B-588C-4923-8CA2-7DA3DCA7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39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19EE-1B8C-4A44-8C76-DD296415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momentum of J/</a:t>
            </a:r>
            <a:r>
              <a:rPr lang="en-US" dirty="0">
                <a:latin typeface="Symbol" panose="05050102010706020507" pitchFamily="18" charset="2"/>
              </a:rPr>
              <a:t>y</a:t>
            </a:r>
            <a:r>
              <a:rPr lang="en-US" dirty="0"/>
              <a:t> candidates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6E935-DBCA-4EAA-B640-12C76BC66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88"/>
            <a:ext cx="5486400" cy="4830832"/>
          </a:xfrm>
        </p:spPr>
        <p:txBody>
          <a:bodyPr/>
          <a:lstStyle/>
          <a:p>
            <a:r>
              <a:rPr lang="en-US" dirty="0"/>
              <a:t>Select candidates within J/</a:t>
            </a:r>
            <a:r>
              <a:rPr lang="en-US" dirty="0">
                <a:latin typeface="Symbol" panose="05050102010706020507" pitchFamily="18" charset="2"/>
              </a:rPr>
              <a:t>y</a:t>
            </a:r>
            <a:r>
              <a:rPr lang="en-US" dirty="0"/>
              <a:t> mass peak</a:t>
            </a:r>
          </a:p>
          <a:p>
            <a:r>
              <a:rPr lang="en-US" dirty="0"/>
              <a:t>Distribution is mostly well reproduced by the template from STARLIGHT for different contributions</a:t>
            </a:r>
          </a:p>
          <a:p>
            <a:pPr lvl="1"/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 </a:t>
            </a:r>
            <a:r>
              <a:rPr lang="en-US" dirty="0"/>
              <a:t>normalized using mass fit</a:t>
            </a:r>
          </a:p>
          <a:p>
            <a:pPr lvl="1"/>
            <a:r>
              <a:rPr lang="en-US" dirty="0"/>
              <a:t>Discrepancy in region                           0.2 GeV/c &lt;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&lt; 0.4 GeV/c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2243F-9A8C-4D33-AA65-B17B37D6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94E3-7664-4547-9963-10812314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E58D5-771A-474D-B144-F1B4DBC0F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066800"/>
            <a:ext cx="52292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3D7B-E515-4FF8-8E5F-CEDA21CC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incoherent from coherent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2B93F-8F89-4F53-9140-FFDD688C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6449-C973-4FDD-8565-83785E14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16DD3-E6B8-4931-B498-C33CB2592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851708"/>
            <a:ext cx="5581650" cy="53721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98177-37D5-498C-87F5-998DC67E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88"/>
            <a:ext cx="5181600" cy="4830832"/>
          </a:xfrm>
        </p:spPr>
        <p:txBody>
          <a:bodyPr/>
          <a:lstStyle/>
          <a:p>
            <a:r>
              <a:rPr lang="en-US" dirty="0"/>
              <a:t>Plot as a function of log</a:t>
            </a:r>
            <a:r>
              <a:rPr lang="en-US" baseline="-25000" dirty="0"/>
              <a:t>10</a:t>
            </a:r>
            <a:r>
              <a:rPr lang="en-US" dirty="0"/>
              <a:t>(p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Parametrize the incoherent contribution at high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(well above coherent peak)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Extrapolate to lower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and subtract to get coherent sample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F2E47-4AA1-4C64-92DB-B3BF73DD8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531" y="3124200"/>
            <a:ext cx="2892067" cy="8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3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957441-F48C-4D97-89AA-34BE3BD15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219200"/>
            <a:ext cx="5134467" cy="4967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E701E-14CB-4AF2-8C83-5B48EA7C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Diffractive dip seen in coherent d</a:t>
            </a:r>
            <a:r>
              <a:rPr lang="en-US" sz="3600" baseline="30000" dirty="0"/>
              <a:t>2</a:t>
            </a:r>
            <a:r>
              <a:rPr lang="en-US" sz="3600" dirty="0">
                <a:latin typeface="Symbol" panose="05050102010706020507" pitchFamily="18" charset="2"/>
              </a:rPr>
              <a:t>s</a:t>
            </a:r>
            <a:r>
              <a:rPr lang="en-US" sz="3600" dirty="0"/>
              <a:t>/</a:t>
            </a:r>
            <a:r>
              <a:rPr lang="en-US" sz="3600" dirty="0" err="1"/>
              <a:t>dtdy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1BECB-8546-4CAC-986D-950E0079C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112815"/>
            <a:ext cx="5726898" cy="483083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After subtraction of incoherent contribution</a:t>
            </a:r>
          </a:p>
          <a:p>
            <a:r>
              <a:rPr lang="en-US" sz="2400" dirty="0"/>
              <a:t>t≈ - p</a:t>
            </a:r>
            <a:r>
              <a:rPr lang="en-US" sz="2400" baseline="-25000" dirty="0"/>
              <a:t>T</a:t>
            </a:r>
            <a:r>
              <a:rPr lang="en-US" sz="2400" baseline="30000" dirty="0"/>
              <a:t>2</a:t>
            </a:r>
          </a:p>
          <a:p>
            <a:pPr marL="0" indent="0">
              <a:buNone/>
            </a:pPr>
            <a:r>
              <a:rPr lang="en-US" sz="2400" b="1" dirty="0"/>
              <a:t>Model comparisons: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STARLIGHT:</a:t>
            </a:r>
            <a:r>
              <a:rPr lang="en-US" sz="2400" b="1" dirty="0"/>
              <a:t> </a:t>
            </a:r>
            <a:r>
              <a:rPr lang="en-US" sz="2400" dirty="0"/>
              <a:t>Klein, </a:t>
            </a:r>
            <a:r>
              <a:rPr lang="en-US" sz="2400" dirty="0" err="1"/>
              <a:t>Nystrand</a:t>
            </a:r>
            <a:r>
              <a:rPr lang="en-US" sz="2400" dirty="0"/>
              <a:t>, CPC 212 (2017) 258-268</a:t>
            </a:r>
          </a:p>
          <a:p>
            <a:pPr lvl="1"/>
            <a:r>
              <a:rPr lang="en-US" sz="2000" dirty="0"/>
              <a:t>Vector meson dominance and</a:t>
            </a:r>
          </a:p>
          <a:p>
            <a:pPr lvl="1"/>
            <a:r>
              <a:rPr lang="en-US" sz="2000" dirty="0"/>
              <a:t>Glauber approach</a:t>
            </a:r>
          </a:p>
          <a:p>
            <a:r>
              <a:rPr lang="fi-FI" sz="2400" b="1" dirty="0">
                <a:solidFill>
                  <a:srgbClr val="7030A0"/>
                </a:solidFill>
              </a:rPr>
              <a:t>MS:</a:t>
            </a:r>
            <a:r>
              <a:rPr lang="fi-FI" sz="2400" b="1" dirty="0"/>
              <a:t> </a:t>
            </a:r>
            <a:r>
              <a:rPr lang="fi-FI" sz="2400" dirty="0"/>
              <a:t>Mäntysaari, Schenke, Phys.Lett. </a:t>
            </a:r>
            <a:r>
              <a:rPr lang="en-US" sz="2400" dirty="0"/>
              <a:t>B772 (2017) 832-838</a:t>
            </a:r>
          </a:p>
          <a:p>
            <a:pPr lvl="1"/>
            <a:r>
              <a:rPr lang="en-US" sz="2000" dirty="0"/>
              <a:t>Dipole approach with </a:t>
            </a:r>
            <a:r>
              <a:rPr lang="en-US" sz="2000" dirty="0" err="1"/>
              <a:t>IPsat</a:t>
            </a:r>
            <a:r>
              <a:rPr lang="en-US" sz="2000" dirty="0"/>
              <a:t> amplitude</a:t>
            </a:r>
          </a:p>
          <a:p>
            <a:pPr lvl="1"/>
            <a:r>
              <a:rPr lang="en-US" sz="2000" dirty="0"/>
              <a:t>Scaled to </a:t>
            </a:r>
            <a:r>
              <a:rPr lang="en-US" sz="2000" dirty="0" err="1"/>
              <a:t>XnXn</a:t>
            </a:r>
            <a:r>
              <a:rPr lang="en-US" sz="2000" dirty="0"/>
              <a:t> using STARLIGHT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CCK:</a:t>
            </a:r>
            <a:r>
              <a:rPr lang="en-US" sz="2400" b="1" dirty="0"/>
              <a:t> </a:t>
            </a:r>
            <a:r>
              <a:rPr lang="en-US" sz="2400" dirty="0" err="1"/>
              <a:t>Cepila</a:t>
            </a:r>
            <a:r>
              <a:rPr lang="en-US" sz="2400" dirty="0"/>
              <a:t>, Contreras, </a:t>
            </a:r>
            <a:r>
              <a:rPr lang="en-US" sz="2400" dirty="0" err="1"/>
              <a:t>Krelina</a:t>
            </a:r>
            <a:r>
              <a:rPr lang="en-US" sz="2400" dirty="0"/>
              <a:t>, </a:t>
            </a:r>
            <a:r>
              <a:rPr lang="en-US" sz="2400" dirty="0" err="1"/>
              <a:t>Phys.Rev</a:t>
            </a:r>
            <a:r>
              <a:rPr lang="en-US" sz="2400" dirty="0"/>
              <a:t>. C97 (2018) no.2, 024901</a:t>
            </a:r>
          </a:p>
          <a:p>
            <a:pPr lvl="1"/>
            <a:r>
              <a:rPr lang="en-US" sz="2000" dirty="0"/>
              <a:t>Hot spot model for nucleons, dipole approach</a:t>
            </a:r>
          </a:p>
          <a:p>
            <a:pPr lvl="1"/>
            <a:r>
              <a:rPr lang="en-US" sz="2000" dirty="0"/>
              <a:t>Scaled to </a:t>
            </a:r>
            <a:r>
              <a:rPr lang="en-US" sz="2000" dirty="0" err="1"/>
              <a:t>XnXn</a:t>
            </a:r>
            <a:r>
              <a:rPr lang="en-US" sz="2000" dirty="0"/>
              <a:t> using STARLIGHT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6D013-5253-41BD-AC3B-C70A634B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36C2E-DC10-48D3-8E3E-0D37A31B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957441-F48C-4D97-89AA-34BE3BD15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219200"/>
            <a:ext cx="5134467" cy="4967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E701E-14CB-4AF2-8C83-5B48EA7C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Diffractive dip seen in coherent d</a:t>
            </a:r>
            <a:r>
              <a:rPr lang="en-US" sz="3600" dirty="0">
                <a:latin typeface="Symbol" panose="05050102010706020507" pitchFamily="18" charset="2"/>
              </a:rPr>
              <a:t>s</a:t>
            </a:r>
            <a:r>
              <a:rPr lang="en-US" sz="3600" dirty="0"/>
              <a:t>/</a:t>
            </a:r>
            <a:r>
              <a:rPr lang="en-US" sz="3600" dirty="0" err="1"/>
              <a:t>dtdy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1BECB-8546-4CAC-986D-950E0079C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112815"/>
            <a:ext cx="5726898" cy="483083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After subtraction of incoherent contribution</a:t>
            </a:r>
          </a:p>
          <a:p>
            <a:r>
              <a:rPr lang="en-US" sz="2400" dirty="0"/>
              <a:t>t≈ - p</a:t>
            </a:r>
            <a:r>
              <a:rPr lang="en-US" sz="2400" baseline="-25000" dirty="0"/>
              <a:t>T</a:t>
            </a:r>
            <a:r>
              <a:rPr lang="en-US" sz="2400" baseline="30000" dirty="0"/>
              <a:t>2</a:t>
            </a:r>
          </a:p>
          <a:p>
            <a:pPr marL="0" indent="0">
              <a:buNone/>
            </a:pPr>
            <a:r>
              <a:rPr lang="en-US" sz="2400" b="1" dirty="0"/>
              <a:t>Model comparisons: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STARLIGHT:</a:t>
            </a:r>
            <a:r>
              <a:rPr lang="en-US" sz="2400" b="1" dirty="0"/>
              <a:t> </a:t>
            </a:r>
            <a:r>
              <a:rPr lang="en-US" sz="2400" dirty="0"/>
              <a:t>Klein, </a:t>
            </a:r>
            <a:r>
              <a:rPr lang="en-US" sz="2400" dirty="0" err="1"/>
              <a:t>Nystrand</a:t>
            </a:r>
            <a:r>
              <a:rPr lang="en-US" sz="2400" dirty="0"/>
              <a:t>, CPC 212 (2017) 258-268</a:t>
            </a:r>
          </a:p>
          <a:p>
            <a:pPr lvl="1"/>
            <a:r>
              <a:rPr lang="en-US" sz="2000" dirty="0"/>
              <a:t>Vector meson dominance and</a:t>
            </a:r>
          </a:p>
          <a:p>
            <a:pPr lvl="1"/>
            <a:r>
              <a:rPr lang="en-US" sz="2000" dirty="0"/>
              <a:t>Glauber approach</a:t>
            </a:r>
          </a:p>
          <a:p>
            <a:r>
              <a:rPr lang="fi-FI" sz="2400" b="1" dirty="0">
                <a:solidFill>
                  <a:srgbClr val="7030A0"/>
                </a:solidFill>
              </a:rPr>
              <a:t>MS:</a:t>
            </a:r>
            <a:r>
              <a:rPr lang="fi-FI" sz="2400" b="1" dirty="0"/>
              <a:t> </a:t>
            </a:r>
            <a:r>
              <a:rPr lang="fi-FI" sz="2400" dirty="0"/>
              <a:t>Mäntysaari, Schenke, Phys.Lett. </a:t>
            </a:r>
            <a:r>
              <a:rPr lang="en-US" sz="2400" dirty="0"/>
              <a:t>B772 (2017) 832-838</a:t>
            </a:r>
          </a:p>
          <a:p>
            <a:pPr lvl="1"/>
            <a:r>
              <a:rPr lang="en-US" sz="2000" dirty="0"/>
              <a:t>Dipole approach with </a:t>
            </a:r>
            <a:r>
              <a:rPr lang="en-US" sz="2000" dirty="0" err="1"/>
              <a:t>IPsat</a:t>
            </a:r>
            <a:r>
              <a:rPr lang="en-US" sz="2000" dirty="0"/>
              <a:t> amplitude</a:t>
            </a:r>
          </a:p>
          <a:p>
            <a:pPr lvl="1"/>
            <a:r>
              <a:rPr lang="en-US" sz="2000" dirty="0"/>
              <a:t>Scaled to </a:t>
            </a:r>
            <a:r>
              <a:rPr lang="en-US" sz="2000" dirty="0" err="1"/>
              <a:t>XnXn</a:t>
            </a:r>
            <a:r>
              <a:rPr lang="en-US" sz="2000" dirty="0"/>
              <a:t> using STARLIGHT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CCK:</a:t>
            </a:r>
            <a:r>
              <a:rPr lang="en-US" sz="2400" b="1" dirty="0"/>
              <a:t> </a:t>
            </a:r>
            <a:r>
              <a:rPr lang="en-US" sz="2400" dirty="0" err="1"/>
              <a:t>Cepila</a:t>
            </a:r>
            <a:r>
              <a:rPr lang="en-US" sz="2400" dirty="0"/>
              <a:t>, Contreras, </a:t>
            </a:r>
            <a:r>
              <a:rPr lang="en-US" sz="2400" dirty="0" err="1"/>
              <a:t>Krelina</a:t>
            </a:r>
            <a:r>
              <a:rPr lang="en-US" sz="2400" dirty="0"/>
              <a:t>, </a:t>
            </a:r>
            <a:r>
              <a:rPr lang="en-US" sz="2400" dirty="0" err="1"/>
              <a:t>Phys.Rev</a:t>
            </a:r>
            <a:r>
              <a:rPr lang="en-US" sz="2400" dirty="0"/>
              <a:t>. C97 (2018) no.2, 024901</a:t>
            </a:r>
          </a:p>
          <a:p>
            <a:pPr lvl="1"/>
            <a:r>
              <a:rPr lang="en-US" sz="2000" dirty="0"/>
              <a:t>Hot spot model for nucleons, dipole approach</a:t>
            </a:r>
          </a:p>
          <a:p>
            <a:pPr lvl="1"/>
            <a:r>
              <a:rPr lang="en-US" sz="2000" dirty="0"/>
              <a:t>Scaled to </a:t>
            </a:r>
            <a:r>
              <a:rPr lang="en-US" sz="2000" dirty="0" err="1"/>
              <a:t>XnXn</a:t>
            </a:r>
            <a:r>
              <a:rPr lang="en-US" sz="2000" dirty="0"/>
              <a:t> using STARLIGHT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6D013-5253-41BD-AC3B-C70A634B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36C2E-DC10-48D3-8E3E-0D37A31B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FB9AE6-E6BE-4AB9-99ED-C35B080CE8D2}"/>
              </a:ext>
            </a:extLst>
          </p:cNvPr>
          <p:cNvSpPr/>
          <p:nvPr/>
        </p:nvSpPr>
        <p:spPr>
          <a:xfrm>
            <a:off x="7969525" y="261778"/>
            <a:ext cx="3583679" cy="923330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NimbusSanL-Regu"/>
              </a:rPr>
              <a:t>Slope below first diffractive minimum is consistent with the Glauber approach in </a:t>
            </a:r>
            <a:r>
              <a:rPr lang="en-US" sz="1600" dirty="0">
                <a:solidFill>
                  <a:srgbClr val="0000FF"/>
                </a:solidFill>
              </a:rPr>
              <a:t>STARLIGHT</a:t>
            </a:r>
            <a:endParaRPr lang="en-US" sz="1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1FFFD4-66D0-4547-BB2B-73B62D733CB6}"/>
              </a:ext>
            </a:extLst>
          </p:cNvPr>
          <p:cNvSpPr/>
          <p:nvPr/>
        </p:nvSpPr>
        <p:spPr>
          <a:xfrm rot="20688451">
            <a:off x="7198294" y="1584503"/>
            <a:ext cx="587940" cy="1281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CDF9B6-D858-45C3-995A-08687D990E1D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7324387" y="794540"/>
            <a:ext cx="644404" cy="812351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4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957441-F48C-4D97-89AA-34BE3BD15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219200"/>
            <a:ext cx="5134467" cy="4967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E701E-14CB-4AF2-8C83-5B48EA7C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Diffractive dip seen in coherent d</a:t>
            </a:r>
            <a:r>
              <a:rPr lang="en-US" sz="3600" dirty="0">
                <a:latin typeface="Symbol" panose="05050102010706020507" pitchFamily="18" charset="2"/>
              </a:rPr>
              <a:t>s</a:t>
            </a:r>
            <a:r>
              <a:rPr lang="en-US" sz="3600" dirty="0"/>
              <a:t>/</a:t>
            </a:r>
            <a:r>
              <a:rPr lang="en-US" sz="3600" dirty="0" err="1"/>
              <a:t>dtdy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1BECB-8546-4CAC-986D-950E0079C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112815"/>
            <a:ext cx="5726898" cy="483083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After subtraction of incoherent contribution</a:t>
            </a:r>
          </a:p>
          <a:p>
            <a:r>
              <a:rPr lang="en-US" sz="2400" dirty="0"/>
              <a:t>t≈ - p</a:t>
            </a:r>
            <a:r>
              <a:rPr lang="en-US" sz="2400" baseline="-25000" dirty="0"/>
              <a:t>T</a:t>
            </a:r>
            <a:r>
              <a:rPr lang="en-US" sz="2400" baseline="30000" dirty="0"/>
              <a:t>2</a:t>
            </a:r>
          </a:p>
          <a:p>
            <a:pPr marL="0" indent="0">
              <a:buNone/>
            </a:pPr>
            <a:r>
              <a:rPr lang="en-US" sz="2400" b="1" dirty="0"/>
              <a:t>Model comparisons: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STARLIGHT:</a:t>
            </a:r>
            <a:r>
              <a:rPr lang="en-US" sz="2400" b="1" dirty="0"/>
              <a:t> </a:t>
            </a:r>
            <a:r>
              <a:rPr lang="en-US" sz="2400" dirty="0"/>
              <a:t>Klein, </a:t>
            </a:r>
            <a:r>
              <a:rPr lang="en-US" sz="2400" dirty="0" err="1"/>
              <a:t>Nystrand</a:t>
            </a:r>
            <a:r>
              <a:rPr lang="en-US" sz="2400" dirty="0"/>
              <a:t>, CPC 212 (2017) 258-268</a:t>
            </a:r>
          </a:p>
          <a:p>
            <a:pPr lvl="1"/>
            <a:r>
              <a:rPr lang="en-US" sz="2000" dirty="0"/>
              <a:t>Vector meson dominance and</a:t>
            </a:r>
          </a:p>
          <a:p>
            <a:pPr lvl="1"/>
            <a:r>
              <a:rPr lang="en-US" sz="2000" dirty="0"/>
              <a:t>Glauber approach</a:t>
            </a:r>
          </a:p>
          <a:p>
            <a:r>
              <a:rPr lang="fi-FI" sz="2400" b="1" dirty="0">
                <a:solidFill>
                  <a:srgbClr val="7030A0"/>
                </a:solidFill>
              </a:rPr>
              <a:t>MS:</a:t>
            </a:r>
            <a:r>
              <a:rPr lang="fi-FI" sz="2400" b="1" dirty="0"/>
              <a:t> </a:t>
            </a:r>
            <a:r>
              <a:rPr lang="fi-FI" sz="2400" dirty="0"/>
              <a:t>Mäntysaari, Schenke, Phys.Lett. </a:t>
            </a:r>
            <a:r>
              <a:rPr lang="en-US" sz="2400" dirty="0"/>
              <a:t>B772 (2017) 832-838</a:t>
            </a:r>
          </a:p>
          <a:p>
            <a:pPr lvl="1"/>
            <a:r>
              <a:rPr lang="en-US" sz="2000" dirty="0"/>
              <a:t>Dipole approach with </a:t>
            </a:r>
            <a:r>
              <a:rPr lang="en-US" sz="2000" dirty="0" err="1"/>
              <a:t>IPsat</a:t>
            </a:r>
            <a:r>
              <a:rPr lang="en-US" sz="2000" dirty="0"/>
              <a:t> amplitude</a:t>
            </a:r>
          </a:p>
          <a:p>
            <a:pPr lvl="1"/>
            <a:r>
              <a:rPr lang="en-US" sz="2000" dirty="0"/>
              <a:t>Scaled to </a:t>
            </a:r>
            <a:r>
              <a:rPr lang="en-US" sz="2000" dirty="0" err="1"/>
              <a:t>XnXn</a:t>
            </a:r>
            <a:r>
              <a:rPr lang="en-US" sz="2000" dirty="0"/>
              <a:t> using STARLIGHT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CCK:</a:t>
            </a:r>
            <a:r>
              <a:rPr lang="en-US" sz="2400" b="1" dirty="0"/>
              <a:t> </a:t>
            </a:r>
            <a:r>
              <a:rPr lang="en-US" sz="2400" dirty="0" err="1"/>
              <a:t>Cepila</a:t>
            </a:r>
            <a:r>
              <a:rPr lang="en-US" sz="2400" dirty="0"/>
              <a:t>, Contreras, </a:t>
            </a:r>
            <a:r>
              <a:rPr lang="en-US" sz="2400" dirty="0" err="1"/>
              <a:t>Krelina</a:t>
            </a:r>
            <a:r>
              <a:rPr lang="en-US" sz="2400" dirty="0"/>
              <a:t>, </a:t>
            </a:r>
            <a:r>
              <a:rPr lang="en-US" sz="2400" dirty="0" err="1"/>
              <a:t>Phys.Rev</a:t>
            </a:r>
            <a:r>
              <a:rPr lang="en-US" sz="2400" dirty="0"/>
              <a:t>. C97 (2018) no.2, 024901</a:t>
            </a:r>
          </a:p>
          <a:p>
            <a:pPr lvl="1"/>
            <a:r>
              <a:rPr lang="en-US" sz="2000" dirty="0"/>
              <a:t>Hot spot model for nucleons, dipole approach</a:t>
            </a:r>
          </a:p>
          <a:p>
            <a:pPr lvl="1"/>
            <a:r>
              <a:rPr lang="en-US" sz="2000" dirty="0"/>
              <a:t>Scaled to </a:t>
            </a:r>
            <a:r>
              <a:rPr lang="en-US" sz="2000" dirty="0" err="1"/>
              <a:t>XnXn</a:t>
            </a:r>
            <a:r>
              <a:rPr lang="en-US" sz="2000" dirty="0"/>
              <a:t> using STARLIGHT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6D013-5253-41BD-AC3B-C70A634B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36C2E-DC10-48D3-8E3E-0D37A31B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FB9AE6-E6BE-4AB9-99ED-C35B080CE8D2}"/>
              </a:ext>
            </a:extLst>
          </p:cNvPr>
          <p:cNvSpPr/>
          <p:nvPr/>
        </p:nvSpPr>
        <p:spPr>
          <a:xfrm>
            <a:off x="7969525" y="261778"/>
            <a:ext cx="3583679" cy="923330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NimbusSanL-Regu"/>
              </a:rPr>
              <a:t>Slope below first diffractive minimum is consistent with the Glauber approach in </a:t>
            </a:r>
            <a:r>
              <a:rPr lang="en-US" sz="1600" dirty="0">
                <a:solidFill>
                  <a:srgbClr val="0000FF"/>
                </a:solidFill>
              </a:rPr>
              <a:t>STARLIGHT</a:t>
            </a:r>
            <a:endParaRPr lang="en-US" sz="1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1FFFD4-66D0-4547-BB2B-73B62D733CB6}"/>
              </a:ext>
            </a:extLst>
          </p:cNvPr>
          <p:cNvSpPr/>
          <p:nvPr/>
        </p:nvSpPr>
        <p:spPr>
          <a:xfrm rot="20688451">
            <a:off x="7198294" y="1584503"/>
            <a:ext cx="587940" cy="1281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CDF9B6-D858-45C3-995A-08687D990E1D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7324387" y="794540"/>
            <a:ext cx="644404" cy="812351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B34AB-F4FD-47A5-BC96-ACC117FB0EE2}"/>
              </a:ext>
            </a:extLst>
          </p:cNvPr>
          <p:cNvSpPr/>
          <p:nvPr/>
        </p:nvSpPr>
        <p:spPr>
          <a:xfrm>
            <a:off x="2208189" y="5548539"/>
            <a:ext cx="4847729" cy="646331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NimbusSanL-Regu"/>
              </a:rPr>
              <a:t>Diffractive dip around </a:t>
            </a:r>
            <a:r>
              <a:rPr lang="en-US" dirty="0">
                <a:solidFill>
                  <a:srgbClr val="000000"/>
                </a:solidFill>
                <a:latin typeface="CMSY9"/>
              </a:rPr>
              <a:t>|</a:t>
            </a:r>
            <a:r>
              <a:rPr lang="en-US" dirty="0">
                <a:solidFill>
                  <a:srgbClr val="000000"/>
                </a:solidFill>
                <a:latin typeface="NimbusSanL-ReguItal"/>
              </a:rPr>
              <a:t>t</a:t>
            </a:r>
            <a:r>
              <a:rPr lang="en-US" dirty="0">
                <a:solidFill>
                  <a:srgbClr val="000000"/>
                </a:solidFill>
                <a:latin typeface="CMSY9"/>
              </a:rPr>
              <a:t>| </a:t>
            </a:r>
            <a:r>
              <a:rPr lang="en-US" dirty="0">
                <a:solidFill>
                  <a:srgbClr val="000000"/>
                </a:solidFill>
                <a:latin typeface="CMSS9"/>
              </a:rPr>
              <a:t>≈ </a:t>
            </a:r>
            <a:r>
              <a:rPr lang="en-US" dirty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US" dirty="0">
                <a:solidFill>
                  <a:srgbClr val="000000"/>
                </a:solidFill>
                <a:latin typeface="CMMI9"/>
              </a:rPr>
              <a:t>.</a:t>
            </a:r>
            <a:r>
              <a:rPr lang="en-US" dirty="0">
                <a:solidFill>
                  <a:srgbClr val="000000"/>
                </a:solidFill>
                <a:latin typeface="NimbusSanL-Regu"/>
              </a:rPr>
              <a:t>02 GeV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sz="800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US" dirty="0">
                <a:solidFill>
                  <a:srgbClr val="000000"/>
                </a:solidFill>
                <a:latin typeface="NimbusSanL-Regu"/>
              </a:rPr>
              <a:t>is correctly predicted by the dipole </a:t>
            </a:r>
            <a:r>
              <a:rPr lang="en-US" dirty="0">
                <a:solidFill>
                  <a:srgbClr val="8A2CE3"/>
                </a:solidFill>
                <a:latin typeface="NimbusSanL-Regu"/>
              </a:rPr>
              <a:t>MS </a:t>
            </a:r>
            <a:r>
              <a:rPr lang="en-US" dirty="0">
                <a:solidFill>
                  <a:srgbClr val="000000"/>
                </a:solidFill>
                <a:latin typeface="NimbusSanL-Regu"/>
              </a:rPr>
              <a:t>and </a:t>
            </a:r>
            <a:r>
              <a:rPr lang="en-US" dirty="0">
                <a:solidFill>
                  <a:srgbClr val="FF0000"/>
                </a:solidFill>
                <a:latin typeface="NimbusSanL-Regu"/>
              </a:rPr>
              <a:t>CCK </a:t>
            </a:r>
            <a:r>
              <a:rPr lang="en-US" dirty="0">
                <a:solidFill>
                  <a:srgbClr val="000000"/>
                </a:solidFill>
                <a:latin typeface="NimbusSanL-Regu"/>
              </a:rPr>
              <a:t>models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6CBCCE-442E-4B5F-B16F-ED1889765550}"/>
              </a:ext>
            </a:extLst>
          </p:cNvPr>
          <p:cNvCxnSpPr/>
          <p:nvPr/>
        </p:nvCxnSpPr>
        <p:spPr>
          <a:xfrm flipV="1">
            <a:off x="6036969" y="3585408"/>
            <a:ext cx="1906869" cy="197719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2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83" y="1"/>
            <a:ext cx="10515600" cy="1054748"/>
          </a:xfrm>
        </p:spPr>
        <p:txBody>
          <a:bodyPr/>
          <a:lstStyle/>
          <a:p>
            <a:r>
              <a:rPr lang="en-US" dirty="0"/>
              <a:t>Coherent </a:t>
            </a:r>
            <a:r>
              <a:rPr lang="el-GR" dirty="0"/>
              <a:t>ρ</a:t>
            </a:r>
            <a:r>
              <a:rPr lang="en-US" dirty="0"/>
              <a:t> photoproduction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59" y="920426"/>
            <a:ext cx="4953000" cy="4754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 statistics 200 GeV </a:t>
            </a:r>
            <a:r>
              <a:rPr lang="en-US" dirty="0" err="1"/>
              <a:t>Au+Au</a:t>
            </a:r>
            <a:r>
              <a:rPr lang="en-US" dirty="0"/>
              <a:t> dataset</a:t>
            </a:r>
            <a:endParaRPr lang="en-US" baseline="30000" dirty="0"/>
          </a:p>
          <a:p>
            <a:r>
              <a:rPr lang="en-US" dirty="0"/>
              <a:t>Like-sign background has been subtracted</a:t>
            </a:r>
          </a:p>
          <a:p>
            <a:r>
              <a:rPr lang="en-US" dirty="0"/>
              <a:t>Incoherent fit to dipole form factor at high t, extrapolated to lower t and subtracted to reveal coherent signal</a:t>
            </a:r>
          </a:p>
          <a:p>
            <a:r>
              <a:rPr lang="en-US" dirty="0"/>
              <a:t>Diffractive dips evident</a:t>
            </a:r>
          </a:p>
          <a:p>
            <a:r>
              <a:rPr lang="en-US" dirty="0">
                <a:sym typeface="Wingdings" panose="05000000000000000000" pitchFamily="2" charset="2"/>
              </a:rPr>
              <a:t>Fourier-Bessel transform of d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dt</a:t>
            </a:r>
            <a:r>
              <a:rPr lang="en-US" dirty="0">
                <a:sym typeface="Wingdings" panose="05000000000000000000" pitchFamily="2" charset="2"/>
              </a:rPr>
              <a:t> gives nuclear density profile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3352800" cy="17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233FAF-9AD3-453B-B372-37D0EDEC1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529477"/>
            <a:ext cx="2852981" cy="327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41E9AA-17A3-4F1E-A29E-329FFB0E3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954" y="2767337"/>
            <a:ext cx="3789691" cy="29076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5036BF-70E3-459D-B499-9B3AECF7AAAE}"/>
              </a:ext>
            </a:extLst>
          </p:cNvPr>
          <p:cNvSpPr/>
          <p:nvPr/>
        </p:nvSpPr>
        <p:spPr>
          <a:xfrm>
            <a:off x="7124826" y="5803252"/>
            <a:ext cx="377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</a:rPr>
              <a:t>STAR:  Phys. Rev. C </a:t>
            </a:r>
            <a:r>
              <a:rPr lang="en-US" b="1" dirty="0">
                <a:solidFill>
                  <a:srgbClr val="000000"/>
                </a:solidFill>
                <a:latin typeface="Lucida Grande"/>
              </a:rPr>
              <a:t>96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 (2017) 54904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2FA54D-D7A0-4201-97F1-3EA04C1A9B0C}"/>
                  </a:ext>
                </a:extLst>
              </p:cNvPr>
              <p:cNvSpPr txBox="1"/>
              <p:nvPr/>
            </p:nvSpPr>
            <p:spPr>
              <a:xfrm>
                <a:off x="6066183" y="2263632"/>
                <a:ext cx="5059017" cy="37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𝑋𝑛𝑋𝑛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=200 GeV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2FA54D-D7A0-4201-97F1-3EA04C1A9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183" y="2263632"/>
                <a:ext cx="5059017" cy="376578"/>
              </a:xfrm>
              <a:prstGeom prst="rect">
                <a:avLst/>
              </a:prstGeom>
              <a:blipFill>
                <a:blip r:embed="rId6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6C5B256-74A8-42C2-A860-AAF786BD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5542960"/>
            <a:ext cx="3305175" cy="6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3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048DB6-1494-46A6-BD59-BD82EA19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Shadowing changes effective shape of nucleus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C6EB56E-C0B6-4ECE-9320-CBEDC6215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Photon </a:t>
                </a:r>
                <a:r>
                  <a:rPr lang="en-US" dirty="0">
                    <a:sym typeface="Wingdings" panose="05000000000000000000" pitchFamily="2" charset="2"/>
                  </a:rPr>
                  <a:t>fluctuates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dipole, scatters off nucleus to emerge as </a:t>
                </a:r>
                <a:r>
                  <a:rPr lang="en-US" dirty="0">
                    <a:latin typeface="Symbol" panose="05050102010706020507" pitchFamily="18" charset="2"/>
                    <a:sym typeface="Wingdings" panose="05000000000000000000" pitchFamily="2" charset="2"/>
                  </a:rPr>
                  <a:t>r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Smaller mass  larger dipole  interacts on the front of the nucleus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“black disk”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Higher mass  smaller dipole  penetrates further, sees internal nucleons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Woods-Saxon distribution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Do we see a difference in shape for different dipole size (mass) ?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C6EB56E-C0B6-4ECE-9320-CBEDC6215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F94DE9-410E-4764-AAF1-0E063C2E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6B8CE-3730-4FB2-A202-C20E4E0F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832709-81FC-4C27-89AD-2A732C4E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114800"/>
            <a:ext cx="39052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8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EAD0C5-2CFB-474F-98AB-69156A878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393" y="1640975"/>
            <a:ext cx="5515340" cy="35760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26EEF46-0E0F-4117-87F7-D84CBF30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selection and mass binning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30580-B492-4E49-8316-2D3F8E59B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90" y="1378911"/>
            <a:ext cx="6019800" cy="4830832"/>
          </a:xfrm>
        </p:spPr>
        <p:txBody>
          <a:bodyPr/>
          <a:lstStyle/>
          <a:p>
            <a:r>
              <a:rPr lang="en-US" dirty="0"/>
              <a:t>Exactly 2 tracks from a common vertex</a:t>
            </a:r>
          </a:p>
          <a:p>
            <a:r>
              <a:rPr lang="en-US" dirty="0"/>
              <a:t>|</a:t>
            </a:r>
            <a:r>
              <a:rPr lang="en-US" dirty="0" err="1"/>
              <a:t>Z</a:t>
            </a:r>
            <a:r>
              <a:rPr lang="en-US" baseline="-25000" dirty="0" err="1"/>
              <a:t>vtx</a:t>
            </a:r>
            <a:r>
              <a:rPr lang="en-US" dirty="0"/>
              <a:t>| &lt; 50 cm</a:t>
            </a:r>
          </a:p>
          <a:p>
            <a:r>
              <a:rPr lang="en-US" dirty="0"/>
              <a:t>|</a:t>
            </a:r>
            <a:r>
              <a:rPr lang="en-US" dirty="0" err="1"/>
              <a:t>y</a:t>
            </a:r>
            <a:r>
              <a:rPr lang="en-US" baseline="-25000" dirty="0" err="1">
                <a:latin typeface="Symbol" panose="05050102010706020507" pitchFamily="18" charset="2"/>
              </a:rPr>
              <a:t>pp</a:t>
            </a:r>
            <a:r>
              <a:rPr lang="en-US" dirty="0"/>
              <a:t>| &gt; 0.04 (removes cosmic rays)</a:t>
            </a:r>
          </a:p>
          <a:p>
            <a:r>
              <a:rPr lang="en-US" dirty="0"/>
              <a:t>Each track has  &gt; 25 space points</a:t>
            </a:r>
          </a:p>
          <a:p>
            <a:r>
              <a:rPr lang="en-US" dirty="0"/>
              <a:t>0.62 GeV/c</a:t>
            </a:r>
            <a:r>
              <a:rPr lang="en-US" baseline="30000" dirty="0"/>
              <a:t>2</a:t>
            </a:r>
            <a:r>
              <a:rPr lang="en-US" dirty="0"/>
              <a:t> &lt; </a:t>
            </a:r>
            <a:r>
              <a:rPr lang="en-US" dirty="0" err="1"/>
              <a:t>M</a:t>
            </a:r>
            <a:r>
              <a:rPr lang="en-US" baseline="-25000" dirty="0" err="1">
                <a:latin typeface="Symbol" panose="05050102010706020507" pitchFamily="18" charset="2"/>
              </a:rPr>
              <a:t>pp</a:t>
            </a:r>
            <a:r>
              <a:rPr lang="en-US" dirty="0"/>
              <a:t> &lt; 0.95 GeV/c</a:t>
            </a:r>
            <a:r>
              <a:rPr lang="en-US" baseline="30000" dirty="0"/>
              <a:t>2</a:t>
            </a:r>
          </a:p>
          <a:p>
            <a:r>
              <a:rPr lang="en-US" dirty="0"/>
              <a:t>Divide into three mass bins of ~ equal statistic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6653D-B1E0-4AD3-BBCF-CBDFBE18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69D34-9567-4EFB-B6FA-CBF309B2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F9137F-5217-454F-95A6-400FC8ADD23F}"/>
                  </a:ext>
                </a:extLst>
              </p:cNvPr>
              <p:cNvSpPr txBox="1"/>
              <p:nvPr/>
            </p:nvSpPr>
            <p:spPr>
              <a:xfrm>
                <a:off x="7010400" y="1378911"/>
                <a:ext cx="5059017" cy="37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𝑋𝑛𝑋𝑛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=200 GeV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F9137F-5217-454F-95A6-400FC8AD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378911"/>
                <a:ext cx="5059017" cy="376578"/>
              </a:xfrm>
              <a:prstGeom prst="rect">
                <a:avLst/>
              </a:prstGeom>
              <a:blipFill>
                <a:blip r:embed="rId3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ADB30D9-291B-4423-8575-EAC55961076E}"/>
              </a:ext>
            </a:extLst>
          </p:cNvPr>
          <p:cNvSpPr/>
          <p:nvPr/>
        </p:nvSpPr>
        <p:spPr>
          <a:xfrm>
            <a:off x="8534400" y="5032359"/>
            <a:ext cx="179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(DIS2018)047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12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BAD5-3D1E-42C1-91C3-F5A1C430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 like-sign and incoherent backgrounds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1A86F-545B-4CAB-9D0B-8E761964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5445-ACDE-4DC9-800F-3B6C8627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383E4-4522-4E32-8C07-C1AC47118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50649"/>
          <a:stretch/>
        </p:blipFill>
        <p:spPr>
          <a:xfrm>
            <a:off x="603285" y="1406566"/>
            <a:ext cx="4876799" cy="4952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5568F6-E1E9-44D0-8108-15454D78358F}"/>
              </a:ext>
            </a:extLst>
          </p:cNvPr>
          <p:cNvSpPr txBox="1"/>
          <p:nvPr/>
        </p:nvSpPr>
        <p:spPr>
          <a:xfrm>
            <a:off x="1371600" y="1062722"/>
            <a:ext cx="2633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Red:  like-sign background</a:t>
            </a:r>
          </a:p>
          <a:p>
            <a:r>
              <a:rPr lang="en-US" dirty="0"/>
              <a:t>Blue: opposite sign pairs</a:t>
            </a:r>
          </a:p>
        </p:txBody>
      </p:sp>
    </p:spTree>
    <p:extLst>
      <p:ext uri="{BB962C8B-B14F-4D97-AF65-F5344CB8AC3E}">
        <p14:creationId xmlns:p14="http://schemas.microsoft.com/office/powerpoint/2010/main" val="203908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A3EA4-C281-4913-977E-82674DFC8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44"/>
          <a:stretch/>
        </p:blipFill>
        <p:spPr>
          <a:xfrm>
            <a:off x="5943600" y="1349444"/>
            <a:ext cx="4995797" cy="4952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F8BAD5-3D1E-42C1-91C3-F5A1C430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 like-sign and incoherent backgrounds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1A86F-545B-4CAB-9D0B-8E761964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5445-ACDE-4DC9-800F-3B6C8627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383E4-4522-4E32-8C07-C1AC47118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50649"/>
          <a:stretch/>
        </p:blipFill>
        <p:spPr>
          <a:xfrm>
            <a:off x="603285" y="1406566"/>
            <a:ext cx="4876799" cy="4952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5568F6-E1E9-44D0-8108-15454D78358F}"/>
              </a:ext>
            </a:extLst>
          </p:cNvPr>
          <p:cNvSpPr txBox="1"/>
          <p:nvPr/>
        </p:nvSpPr>
        <p:spPr>
          <a:xfrm>
            <a:off x="1371600" y="1062722"/>
            <a:ext cx="2633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Red:  like-sign background</a:t>
            </a:r>
          </a:p>
          <a:p>
            <a:r>
              <a:rPr lang="en-US" dirty="0"/>
              <a:t>Blue: opposite sign pairs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20AD3-BF20-4D0C-A052-04E7E31BCDF0}"/>
              </a:ext>
            </a:extLst>
          </p:cNvPr>
          <p:cNvSpPr txBox="1"/>
          <p:nvPr/>
        </p:nvSpPr>
        <p:spPr>
          <a:xfrm>
            <a:off x="6096000" y="954762"/>
            <a:ext cx="399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subtraction of like-sign background</a:t>
            </a:r>
          </a:p>
          <a:p>
            <a:r>
              <a:rPr lang="en-US" dirty="0"/>
              <a:t>Fit with dipole form factor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FC9AE9-53D2-471B-9C06-DB72232A5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988" y="937047"/>
            <a:ext cx="1789617" cy="6817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3B5D72-8F17-4E23-B99C-06DD027BFCF6}"/>
              </a:ext>
            </a:extLst>
          </p:cNvPr>
          <p:cNvSpPr/>
          <p:nvPr/>
        </p:nvSpPr>
        <p:spPr>
          <a:xfrm rot="16200000">
            <a:off x="10194977" y="4674069"/>
            <a:ext cx="179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(DIS2018)047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6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4D767-84D0-4F85-9AA5-6C40B3E4D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335" y="1544370"/>
            <a:ext cx="6941340" cy="46278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 impact parameter(</a:t>
            </a:r>
            <a:r>
              <a:rPr lang="en-US" i="1" dirty="0"/>
              <a:t>b &gt; R</a:t>
            </a:r>
            <a:r>
              <a:rPr lang="en-US" baseline="-25000" dirty="0"/>
              <a:t>1</a:t>
            </a:r>
            <a:r>
              <a:rPr lang="en-US" i="1" dirty="0"/>
              <a:t> + R</a:t>
            </a:r>
            <a:r>
              <a:rPr lang="en-US" i="1" baseline="-25000" dirty="0"/>
              <a:t>2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 nuclear overlap </a:t>
            </a:r>
            <a:r>
              <a:rPr lang="en-US" dirty="0">
                <a:sym typeface="Wingdings" panose="05000000000000000000" pitchFamily="2" charset="2"/>
              </a:rPr>
              <a:t> no “collision”  electromagnetic interactions dominate</a:t>
            </a:r>
            <a:endParaRPr lang="en-US" dirty="0"/>
          </a:p>
          <a:p>
            <a:r>
              <a:rPr lang="en-US" dirty="0"/>
              <a:t>Relativistic heavy ions are intense source of quasi-real photons</a:t>
            </a:r>
          </a:p>
          <a:p>
            <a:pPr lvl="1"/>
            <a:r>
              <a:rPr lang="en-US" dirty="0"/>
              <a:t>Q ~ 1/R ~ 0.06 GeV (Au) or 0.28 GeV (p)</a:t>
            </a:r>
          </a:p>
          <a:p>
            <a:pPr lvl="1"/>
            <a:r>
              <a:rPr lang="en-US" dirty="0"/>
              <a:t>Photon flux ~ Z</a:t>
            </a:r>
            <a:r>
              <a:rPr lang="en-US" baseline="30000" dirty="0"/>
              <a:t>2</a:t>
            </a:r>
            <a:r>
              <a:rPr lang="en-US" dirty="0"/>
              <a:t>  from each nucleus</a:t>
            </a:r>
          </a:p>
          <a:p>
            <a:pPr lvl="1"/>
            <a:r>
              <a:rPr lang="en-US" dirty="0"/>
              <a:t>Experimentally: very low multiplicity events with small momentum transfer, rapidity gaps</a:t>
            </a:r>
          </a:p>
          <a:p>
            <a:r>
              <a:rPr lang="en-US" dirty="0"/>
              <a:t>Photoproduction in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p</a:t>
            </a:r>
            <a:r>
              <a:rPr lang="en-US" dirty="0"/>
              <a:t> and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A</a:t>
            </a:r>
            <a:r>
              <a:rPr lang="en-US" dirty="0"/>
              <a:t> interactions</a:t>
            </a:r>
          </a:p>
          <a:p>
            <a:r>
              <a:rPr lang="en-US" dirty="0"/>
              <a:t>QED processes in </a:t>
            </a:r>
            <a:r>
              <a:rPr lang="en-US" dirty="0">
                <a:latin typeface="Symbol" panose="05050102010706020507" pitchFamily="18" charset="2"/>
              </a:rPr>
              <a:t>gg</a:t>
            </a:r>
            <a:r>
              <a:rPr lang="en-US" dirty="0"/>
              <a:t> interactions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DD9223-BF2E-4F34-A274-85BD2564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6192"/>
            <a:ext cx="10515600" cy="1325563"/>
          </a:xfrm>
        </p:spPr>
        <p:txBody>
          <a:bodyPr/>
          <a:lstStyle/>
          <a:p>
            <a:r>
              <a:rPr lang="en-US" dirty="0"/>
              <a:t>Ultra-peripheral Collisions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67285-01BB-44E1-8C85-A76867D7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554EB-6D01-4FB1-853F-F1BC7CBC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E721F9-ED7D-46D3-B9CF-8F4F29AAC340}"/>
              </a:ext>
            </a:extLst>
          </p:cNvPr>
          <p:cNvGrpSpPr/>
          <p:nvPr/>
        </p:nvGrpSpPr>
        <p:grpSpPr>
          <a:xfrm>
            <a:off x="152400" y="1524000"/>
            <a:ext cx="4754503" cy="3344985"/>
            <a:chOff x="152400" y="1524000"/>
            <a:chExt cx="4754503" cy="33449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1A3DCB-FA2A-4128-B2B2-1CA833BD2CA3}"/>
                </a:ext>
              </a:extLst>
            </p:cNvPr>
            <p:cNvGrpSpPr/>
            <p:nvPr/>
          </p:nvGrpSpPr>
          <p:grpSpPr>
            <a:xfrm>
              <a:off x="152400" y="1524000"/>
              <a:ext cx="4754503" cy="3344985"/>
              <a:chOff x="447307" y="228600"/>
              <a:chExt cx="5884541" cy="414001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3F48596-5E34-4BA1-BF05-C9D8AE91A894}"/>
                  </a:ext>
                </a:extLst>
              </p:cNvPr>
              <p:cNvGrpSpPr/>
              <p:nvPr/>
            </p:nvGrpSpPr>
            <p:grpSpPr>
              <a:xfrm>
                <a:off x="3200400" y="228600"/>
                <a:ext cx="1081088" cy="2667000"/>
                <a:chOff x="3200400" y="228600"/>
                <a:chExt cx="1081088" cy="2667000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4266CBF-09EA-439C-B9D1-26F625C2A344}"/>
                    </a:ext>
                  </a:extLst>
                </p:cNvPr>
                <p:cNvGrpSpPr/>
                <p:nvPr/>
              </p:nvGrpSpPr>
              <p:grpSpPr>
                <a:xfrm>
                  <a:off x="3200400" y="228600"/>
                  <a:ext cx="381000" cy="2616012"/>
                  <a:chOff x="3200400" y="228600"/>
                  <a:chExt cx="381000" cy="2616012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F5B79E4B-C61E-498C-8620-73B944B6708B}"/>
                      </a:ext>
                    </a:extLst>
                  </p:cNvPr>
                  <p:cNvCxnSpPr/>
                  <p:nvPr/>
                </p:nvCxnSpPr>
                <p:spPr>
                  <a:xfrm>
                    <a:off x="3390900" y="228600"/>
                    <a:ext cx="0" cy="2590800"/>
                  </a:xfrm>
                  <a:prstGeom prst="line">
                    <a:avLst/>
                  </a:prstGeom>
                  <a:ln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5F43388-CA92-4EDF-AD76-5EB53B947D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200400" y="228601"/>
                    <a:ext cx="381000" cy="2616011"/>
                  </a:xfrm>
                  <a:prstGeom prst="line">
                    <a:avLst/>
                  </a:prstGeom>
                  <a:ln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9CC0EBC8-181B-42A0-8B80-A2EF32DD06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480000">
                    <a:off x="3380685" y="241206"/>
                    <a:ext cx="0" cy="2590800"/>
                  </a:xfrm>
                  <a:prstGeom prst="line">
                    <a:avLst/>
                  </a:prstGeom>
                  <a:ln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818A707-8603-4FA2-8F7D-7D8E15B304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20440" y="1490980"/>
                  <a:ext cx="518160" cy="0"/>
                </a:xfrm>
                <a:prstGeom prst="straightConnector1">
                  <a:avLst/>
                </a:prstGeom>
                <a:ln w="5715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EFC87BC-67DE-4304-BA5A-3B0A76C29B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81400" y="2254444"/>
                  <a:ext cx="700088" cy="168178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A663B33C-9DB3-4711-9F94-47391F0F09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81400" y="2483044"/>
                  <a:ext cx="700088" cy="168178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8F97D589-BDBD-45D2-BFE6-4ACCE9097C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81400" y="2727422"/>
                  <a:ext cx="700088" cy="168178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EC1D2E2-5E32-4125-BDFB-F1A08A69C3DF}"/>
                  </a:ext>
                </a:extLst>
              </p:cNvPr>
              <p:cNvGrpSpPr/>
              <p:nvPr/>
            </p:nvGrpSpPr>
            <p:grpSpPr>
              <a:xfrm rot="10800000">
                <a:off x="4786312" y="1676401"/>
                <a:ext cx="1081088" cy="2692211"/>
                <a:chOff x="3200400" y="228600"/>
                <a:chExt cx="1081088" cy="2692211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2C23C19-6EDB-49DB-8E8D-51DFE4AA5A5A}"/>
                    </a:ext>
                  </a:extLst>
                </p:cNvPr>
                <p:cNvGrpSpPr/>
                <p:nvPr/>
              </p:nvGrpSpPr>
              <p:grpSpPr>
                <a:xfrm>
                  <a:off x="3200400" y="228600"/>
                  <a:ext cx="381000" cy="2616012"/>
                  <a:chOff x="3200400" y="228600"/>
                  <a:chExt cx="381000" cy="2616012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2226B83B-FC9D-4286-A67C-357DB2273584}"/>
                      </a:ext>
                    </a:extLst>
                  </p:cNvPr>
                  <p:cNvCxnSpPr/>
                  <p:nvPr/>
                </p:nvCxnSpPr>
                <p:spPr>
                  <a:xfrm>
                    <a:off x="3390900" y="228600"/>
                    <a:ext cx="0" cy="2590800"/>
                  </a:xfrm>
                  <a:prstGeom prst="line">
                    <a:avLst/>
                  </a:prstGeom>
                  <a:ln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4B965FE2-84CF-4806-85BE-62FAF6637C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200400" y="228601"/>
                    <a:ext cx="381000" cy="2616011"/>
                  </a:xfrm>
                  <a:prstGeom prst="line">
                    <a:avLst/>
                  </a:prstGeom>
                  <a:ln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2D228AB1-9F6B-44B2-8C5D-CEF3D389CA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480000">
                    <a:off x="3380685" y="241206"/>
                    <a:ext cx="0" cy="2590800"/>
                  </a:xfrm>
                  <a:prstGeom prst="line">
                    <a:avLst/>
                  </a:prstGeom>
                  <a:ln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56D70133-5AA5-44BC-9409-BB3953D035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20440" y="1490980"/>
                  <a:ext cx="518160" cy="0"/>
                </a:xfrm>
                <a:prstGeom prst="straightConnector1">
                  <a:avLst/>
                </a:prstGeom>
                <a:ln w="5715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C29FCCBB-FD37-4335-B6F5-F99B55C564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81400" y="2279655"/>
                  <a:ext cx="700088" cy="16817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EE10D767-3752-45A6-9506-67E90F5FEA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81400" y="2508255"/>
                  <a:ext cx="700088" cy="16817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794D6216-5EA3-4F76-BEB4-F9D56AD70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81400" y="2752633"/>
                  <a:ext cx="700088" cy="168178"/>
                </a:xfrm>
                <a:prstGeom prst="rect">
                  <a:avLst/>
                </a:prstGeom>
              </p:spPr>
            </p:pic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F53C42D-691B-48FE-B3CF-B037362CDAC3}"/>
                  </a:ext>
                </a:extLst>
              </p:cNvPr>
              <p:cNvCxnSpPr/>
              <p:nvPr/>
            </p:nvCxnSpPr>
            <p:spPr>
              <a:xfrm>
                <a:off x="3048000" y="1490980"/>
                <a:ext cx="0" cy="5506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70CAD8-516E-4B12-AE1C-BC9AF15A7EAD}"/>
                  </a:ext>
                </a:extLst>
              </p:cNvPr>
              <p:cNvSpPr txBox="1"/>
              <p:nvPr/>
            </p:nvSpPr>
            <p:spPr>
              <a:xfrm>
                <a:off x="447307" y="1996857"/>
                <a:ext cx="2387004" cy="495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 &gt;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+ R</a:t>
                </a:r>
                <a:r>
                  <a:rPr lang="en-US" sz="2000" baseline="-25000" dirty="0"/>
                  <a:t>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E8B727-8D19-4703-BFC4-CCFBBD37C7C2}"/>
                  </a:ext>
                </a:extLst>
              </p:cNvPr>
              <p:cNvSpPr txBox="1"/>
              <p:nvPr/>
            </p:nvSpPr>
            <p:spPr>
              <a:xfrm>
                <a:off x="5943600" y="3072152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AAA70E6-3074-4B8A-B9AB-21C65A549707}"/>
                  </a:ext>
                </a:extLst>
              </p:cNvPr>
              <p:cNvCxnSpPr/>
              <p:nvPr/>
            </p:nvCxnSpPr>
            <p:spPr>
              <a:xfrm>
                <a:off x="5943600" y="3030758"/>
                <a:ext cx="0" cy="5506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F92F54-91B0-499F-A612-774BDEC16938}"/>
                  </a:ext>
                </a:extLst>
              </p:cNvPr>
              <p:cNvSpPr txBox="1"/>
              <p:nvPr/>
            </p:nvSpPr>
            <p:spPr>
              <a:xfrm>
                <a:off x="2562237" y="1572356"/>
                <a:ext cx="645971" cy="45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6" name="Left Brace 15">
                <a:extLst>
                  <a:ext uri="{FF2B5EF4-FFF2-40B4-BE49-F238E27FC236}">
                    <a16:creationId xmlns:a16="http://schemas.microsoft.com/office/drawing/2014/main" id="{936571A4-D07B-4B47-9784-1D83C46FB1A4}"/>
                  </a:ext>
                </a:extLst>
              </p:cNvPr>
              <p:cNvSpPr/>
              <p:nvPr/>
            </p:nvSpPr>
            <p:spPr>
              <a:xfrm>
                <a:off x="2291463" y="1490979"/>
                <a:ext cx="299316" cy="1581171"/>
              </a:xfrm>
              <a:prstGeom prst="leftBrace">
                <a:avLst>
                  <a:gd name="adj1" fmla="val 41894"/>
                  <a:gd name="adj2" fmla="val 48468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16">
              <a:extLst>
                <a:ext uri="{FF2B5EF4-FFF2-40B4-BE49-F238E27FC236}">
                  <a16:creationId xmlns:a16="http://schemas.microsoft.com/office/drawing/2014/main" id="{39EEA253-C6C5-4E7E-B599-047D7FA957DE}"/>
                </a:ext>
              </a:extLst>
            </p:cNvPr>
            <p:cNvGrpSpPr/>
            <p:nvPr/>
          </p:nvGrpSpPr>
          <p:grpSpPr>
            <a:xfrm>
              <a:off x="2427569" y="2133600"/>
              <a:ext cx="239431" cy="892535"/>
              <a:chOff x="3232484" y="762000"/>
              <a:chExt cx="561474" cy="2093023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33BC4363-D0B5-473C-A080-701E212349B5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73404D01-AD6E-4421-8F92-53FAD294D1B2}"/>
                  </a:ext>
                </a:extLst>
              </p:cNvPr>
              <p:cNvSpPr/>
              <p:nvPr/>
            </p:nvSpPr>
            <p:spPr>
              <a:xfrm>
                <a:off x="3529735" y="244642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6ED496-6855-4A3C-AE22-3D22FA1C058E}"/>
                  </a:ext>
                </a:extLst>
              </p:cNvPr>
              <p:cNvSpPr/>
              <p:nvPr/>
            </p:nvSpPr>
            <p:spPr>
              <a:xfrm>
                <a:off x="3364596" y="158769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48219296-71A1-4D20-8BE5-8B3AC32CE4EE}"/>
                  </a:ext>
                </a:extLst>
              </p:cNvPr>
              <p:cNvSpPr/>
              <p:nvPr/>
            </p:nvSpPr>
            <p:spPr>
              <a:xfrm>
                <a:off x="3331568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D0BCE2AE-B4B2-4771-BFF0-20304DCEFE61}"/>
                  </a:ext>
                </a:extLst>
              </p:cNvPr>
              <p:cNvSpPr/>
              <p:nvPr/>
            </p:nvSpPr>
            <p:spPr>
              <a:xfrm>
                <a:off x="3496707" y="228128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685CADA-9702-4BF3-ADCA-3BFFA093B8F7}"/>
                  </a:ext>
                </a:extLst>
              </p:cNvPr>
              <p:cNvSpPr/>
              <p:nvPr/>
            </p:nvSpPr>
            <p:spPr>
              <a:xfrm>
                <a:off x="3364596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1D7A8D7A-4044-4A19-9551-398463ED77A0}"/>
                  </a:ext>
                </a:extLst>
              </p:cNvPr>
              <p:cNvSpPr/>
              <p:nvPr/>
            </p:nvSpPr>
            <p:spPr>
              <a:xfrm>
                <a:off x="3298540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A755656A-5348-481B-A8B2-69181A8E4769}"/>
                  </a:ext>
                </a:extLst>
              </p:cNvPr>
              <p:cNvSpPr/>
              <p:nvPr/>
            </p:nvSpPr>
            <p:spPr>
              <a:xfrm>
                <a:off x="3496707" y="152164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1CB46BCC-43CC-4F4E-94D5-45C217715DDC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A8945E0-360A-42DF-A0DA-E0E2D222F95C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714F589F-D0F2-46BB-A5D2-C74CD2C8A3F7}"/>
                  </a:ext>
                </a:extLst>
              </p:cNvPr>
              <p:cNvSpPr/>
              <p:nvPr/>
            </p:nvSpPr>
            <p:spPr>
              <a:xfrm>
                <a:off x="3496707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7BDFB912-8B4E-4646-8525-41CF1A1AE157}"/>
                  </a:ext>
                </a:extLst>
              </p:cNvPr>
              <p:cNvSpPr/>
              <p:nvPr/>
            </p:nvSpPr>
            <p:spPr>
              <a:xfrm>
                <a:off x="3298540" y="181889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912BAA05-C987-4B34-B48E-7643A8CA0C3B}"/>
                  </a:ext>
                </a:extLst>
              </p:cNvPr>
              <p:cNvSpPr/>
              <p:nvPr/>
            </p:nvSpPr>
            <p:spPr>
              <a:xfrm>
                <a:off x="3430651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C25541E-53DC-4560-96F2-252059F5BB16}"/>
                  </a:ext>
                </a:extLst>
              </p:cNvPr>
              <p:cNvSpPr/>
              <p:nvPr/>
            </p:nvSpPr>
            <p:spPr>
              <a:xfrm>
                <a:off x="3298540" y="224825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0FE5DCEC-828D-4FDF-ABEB-789032DCCF3B}"/>
                  </a:ext>
                </a:extLst>
              </p:cNvPr>
              <p:cNvSpPr/>
              <p:nvPr/>
            </p:nvSpPr>
            <p:spPr>
              <a:xfrm>
                <a:off x="3397623" y="221522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65C66214-C0A5-41D5-93EE-1461B8B6D770}"/>
                  </a:ext>
                </a:extLst>
              </p:cNvPr>
              <p:cNvSpPr/>
              <p:nvPr/>
            </p:nvSpPr>
            <p:spPr>
              <a:xfrm>
                <a:off x="3265512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9BA38F30-290F-4630-A74A-83ADB6E58DAF}"/>
                  </a:ext>
                </a:extLst>
              </p:cNvPr>
              <p:cNvSpPr/>
              <p:nvPr/>
            </p:nvSpPr>
            <p:spPr>
              <a:xfrm>
                <a:off x="3331568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A956171A-30DD-4FEB-8AF6-BD7E64C90F64}"/>
                  </a:ext>
                </a:extLst>
              </p:cNvPr>
              <p:cNvSpPr/>
              <p:nvPr/>
            </p:nvSpPr>
            <p:spPr>
              <a:xfrm>
                <a:off x="3232484" y="148861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B10BEE26-046B-457C-8B51-B70190430954}"/>
                  </a:ext>
                </a:extLst>
              </p:cNvPr>
              <p:cNvSpPr/>
              <p:nvPr/>
            </p:nvSpPr>
            <p:spPr>
              <a:xfrm>
                <a:off x="3430651" y="125741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CCC8A9C2-9F55-4BCD-A8BE-03089B2DB5B8}"/>
                  </a:ext>
                </a:extLst>
              </p:cNvPr>
              <p:cNvSpPr/>
              <p:nvPr/>
            </p:nvSpPr>
            <p:spPr>
              <a:xfrm>
                <a:off x="3430651" y="86108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A9CB7A4-FF30-4532-8E64-8E3B64982AB8}"/>
                  </a:ext>
                </a:extLst>
              </p:cNvPr>
              <p:cNvSpPr/>
              <p:nvPr/>
            </p:nvSpPr>
            <p:spPr>
              <a:xfrm>
                <a:off x="3232484" y="119136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06ECF6C6-439E-4CEF-B9C8-E359C9BDD525}"/>
                  </a:ext>
                </a:extLst>
              </p:cNvPr>
              <p:cNvSpPr/>
              <p:nvPr/>
            </p:nvSpPr>
            <p:spPr>
              <a:xfrm>
                <a:off x="3364596" y="171980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D78793A6-363A-4E41-91AA-90D5C6FC2DC2}"/>
                  </a:ext>
                </a:extLst>
              </p:cNvPr>
              <p:cNvSpPr/>
              <p:nvPr/>
            </p:nvSpPr>
            <p:spPr>
              <a:xfrm>
                <a:off x="3529735" y="211614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39E894D4-27A3-44BE-B988-5C68ECC0FE37}"/>
                  </a:ext>
                </a:extLst>
              </p:cNvPr>
              <p:cNvSpPr/>
              <p:nvPr/>
            </p:nvSpPr>
            <p:spPr>
              <a:xfrm>
                <a:off x="3265512" y="168678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D630BB44-8B8E-4300-90DE-7D7D5732AFF6}"/>
                  </a:ext>
                </a:extLst>
              </p:cNvPr>
              <p:cNvSpPr/>
              <p:nvPr/>
            </p:nvSpPr>
            <p:spPr>
              <a:xfrm>
                <a:off x="3496707" y="247945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5EA4A1C-0FE7-4A34-93FF-B2AD0DB629AF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D57A3024-481F-46B0-80CD-45C6D22B1598}"/>
                  </a:ext>
                </a:extLst>
              </p:cNvPr>
              <p:cNvSpPr/>
              <p:nvPr/>
            </p:nvSpPr>
            <p:spPr>
              <a:xfrm>
                <a:off x="3331568" y="7620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AFE25AF-2D72-4C81-8CB4-4F3168503B65}"/>
                  </a:ext>
                </a:extLst>
              </p:cNvPr>
              <p:cNvSpPr/>
              <p:nvPr/>
            </p:nvSpPr>
            <p:spPr>
              <a:xfrm>
                <a:off x="3463679" y="1917976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30443942-A9BC-43E1-8973-B58B97B22E75}"/>
                  </a:ext>
                </a:extLst>
              </p:cNvPr>
              <p:cNvSpPr/>
              <p:nvPr/>
            </p:nvSpPr>
            <p:spPr>
              <a:xfrm>
                <a:off x="3430651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C4C70568-05C3-4E0B-8ECF-20B17E2DD1C3}"/>
                  </a:ext>
                </a:extLst>
              </p:cNvPr>
              <p:cNvSpPr/>
              <p:nvPr/>
            </p:nvSpPr>
            <p:spPr>
              <a:xfrm>
                <a:off x="3364596" y="109227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83631E1E-C8BF-4BCB-8E79-431CFD5F01D9}"/>
                  </a:ext>
                </a:extLst>
              </p:cNvPr>
              <p:cNvSpPr/>
              <p:nvPr/>
            </p:nvSpPr>
            <p:spPr>
              <a:xfrm>
                <a:off x="3430651" y="231431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57644D39-CDB3-43AD-A60F-D97B5EB92029}"/>
                  </a:ext>
                </a:extLst>
              </p:cNvPr>
              <p:cNvSpPr/>
              <p:nvPr/>
            </p:nvSpPr>
            <p:spPr>
              <a:xfrm>
                <a:off x="3364596" y="241339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AA0FD45-B59E-490D-9154-9234F5B07634}"/>
                  </a:ext>
                </a:extLst>
              </p:cNvPr>
              <p:cNvSpPr/>
              <p:nvPr/>
            </p:nvSpPr>
            <p:spPr>
              <a:xfrm>
                <a:off x="3352800" y="24384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BF564692-809D-4559-B28C-41FB92AF64D7}"/>
                  </a:ext>
                </a:extLst>
              </p:cNvPr>
              <p:cNvSpPr/>
              <p:nvPr/>
            </p:nvSpPr>
            <p:spPr>
              <a:xfrm>
                <a:off x="3352800" y="25908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</p:grpSp>
        <p:grpSp>
          <p:nvGrpSpPr>
            <p:cNvPr id="179" name="Group 116">
              <a:extLst>
                <a:ext uri="{FF2B5EF4-FFF2-40B4-BE49-F238E27FC236}">
                  <a16:creationId xmlns:a16="http://schemas.microsoft.com/office/drawing/2014/main" id="{6E15647B-2DB2-47E0-AA46-27BE27D91F96}"/>
                </a:ext>
              </a:extLst>
            </p:cNvPr>
            <p:cNvGrpSpPr/>
            <p:nvPr/>
          </p:nvGrpSpPr>
          <p:grpSpPr>
            <a:xfrm>
              <a:off x="4267200" y="3375221"/>
              <a:ext cx="239431" cy="892535"/>
              <a:chOff x="3232484" y="762000"/>
              <a:chExt cx="561474" cy="2093023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90D015C3-5968-424C-9566-632E419768D7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6647748E-A735-4929-9C40-05A4CF69BBB3}"/>
                  </a:ext>
                </a:extLst>
              </p:cNvPr>
              <p:cNvSpPr/>
              <p:nvPr/>
            </p:nvSpPr>
            <p:spPr>
              <a:xfrm>
                <a:off x="3529735" y="244642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E1E782E-332A-45B7-9EC6-6D8B972DD414}"/>
                  </a:ext>
                </a:extLst>
              </p:cNvPr>
              <p:cNvSpPr/>
              <p:nvPr/>
            </p:nvSpPr>
            <p:spPr>
              <a:xfrm>
                <a:off x="3364596" y="158769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F74A092-5885-460B-9623-491CB4A64237}"/>
                  </a:ext>
                </a:extLst>
              </p:cNvPr>
              <p:cNvSpPr/>
              <p:nvPr/>
            </p:nvSpPr>
            <p:spPr>
              <a:xfrm>
                <a:off x="3331568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43333EB-6E36-4F36-8609-D5C3967D7896}"/>
                  </a:ext>
                </a:extLst>
              </p:cNvPr>
              <p:cNvSpPr/>
              <p:nvPr/>
            </p:nvSpPr>
            <p:spPr>
              <a:xfrm>
                <a:off x="3496707" y="228128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DC836F2D-70B2-4CE4-9538-773CB5778B68}"/>
                  </a:ext>
                </a:extLst>
              </p:cNvPr>
              <p:cNvSpPr/>
              <p:nvPr/>
            </p:nvSpPr>
            <p:spPr>
              <a:xfrm>
                <a:off x="3364596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82926FD7-8D92-4CB4-8FDB-4E83DCACD389}"/>
                  </a:ext>
                </a:extLst>
              </p:cNvPr>
              <p:cNvSpPr/>
              <p:nvPr/>
            </p:nvSpPr>
            <p:spPr>
              <a:xfrm>
                <a:off x="3298540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1800E394-9E5A-4415-BF18-304F1FAEC2BE}"/>
                  </a:ext>
                </a:extLst>
              </p:cNvPr>
              <p:cNvSpPr/>
              <p:nvPr/>
            </p:nvSpPr>
            <p:spPr>
              <a:xfrm>
                <a:off x="3496707" y="152164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54D190E0-8EDC-41B2-832E-FBF751845842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BCE3BD2-E040-4F54-9181-A64084B0C123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25AFF1C1-21D6-4E61-8975-8575F6819F33}"/>
                  </a:ext>
                </a:extLst>
              </p:cNvPr>
              <p:cNvSpPr/>
              <p:nvPr/>
            </p:nvSpPr>
            <p:spPr>
              <a:xfrm>
                <a:off x="3496707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9FD47945-EC84-47EF-8DCD-F67530BE5865}"/>
                  </a:ext>
                </a:extLst>
              </p:cNvPr>
              <p:cNvSpPr/>
              <p:nvPr/>
            </p:nvSpPr>
            <p:spPr>
              <a:xfrm>
                <a:off x="3298540" y="181889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8232EF1A-B550-4393-AB66-DB567B7284CF}"/>
                  </a:ext>
                </a:extLst>
              </p:cNvPr>
              <p:cNvSpPr/>
              <p:nvPr/>
            </p:nvSpPr>
            <p:spPr>
              <a:xfrm>
                <a:off x="3430651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841BFBB3-EECF-4F19-9CF0-2414C31F0726}"/>
                  </a:ext>
                </a:extLst>
              </p:cNvPr>
              <p:cNvSpPr/>
              <p:nvPr/>
            </p:nvSpPr>
            <p:spPr>
              <a:xfrm>
                <a:off x="3298540" y="224825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4DBCA6D1-FA35-4123-8DF2-91DBFA211FA9}"/>
                  </a:ext>
                </a:extLst>
              </p:cNvPr>
              <p:cNvSpPr/>
              <p:nvPr/>
            </p:nvSpPr>
            <p:spPr>
              <a:xfrm>
                <a:off x="3397623" y="221522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3A19222-90F2-4D6C-82E1-F499A7F304E6}"/>
                  </a:ext>
                </a:extLst>
              </p:cNvPr>
              <p:cNvSpPr/>
              <p:nvPr/>
            </p:nvSpPr>
            <p:spPr>
              <a:xfrm>
                <a:off x="3265512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F01D602-8983-40E9-BE7B-066E8FEC0435}"/>
                  </a:ext>
                </a:extLst>
              </p:cNvPr>
              <p:cNvSpPr/>
              <p:nvPr/>
            </p:nvSpPr>
            <p:spPr>
              <a:xfrm>
                <a:off x="3331568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F99EF3F2-7E68-4C49-8058-56561B06D727}"/>
                  </a:ext>
                </a:extLst>
              </p:cNvPr>
              <p:cNvSpPr/>
              <p:nvPr/>
            </p:nvSpPr>
            <p:spPr>
              <a:xfrm>
                <a:off x="3232484" y="148861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E9BF1D8D-3BE6-4B2A-B886-62A81D1C1237}"/>
                  </a:ext>
                </a:extLst>
              </p:cNvPr>
              <p:cNvSpPr/>
              <p:nvPr/>
            </p:nvSpPr>
            <p:spPr>
              <a:xfrm>
                <a:off x="3430651" y="125741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DF55A4AF-E6FC-4883-A0FC-F20001215423}"/>
                  </a:ext>
                </a:extLst>
              </p:cNvPr>
              <p:cNvSpPr/>
              <p:nvPr/>
            </p:nvSpPr>
            <p:spPr>
              <a:xfrm>
                <a:off x="3430651" y="86108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F9C45F90-B356-45CC-8A70-4DCEE681ADAC}"/>
                  </a:ext>
                </a:extLst>
              </p:cNvPr>
              <p:cNvSpPr/>
              <p:nvPr/>
            </p:nvSpPr>
            <p:spPr>
              <a:xfrm>
                <a:off x="3232484" y="119136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1FCC7D8A-84EE-48C7-A41C-6C6DDACD54D4}"/>
                  </a:ext>
                </a:extLst>
              </p:cNvPr>
              <p:cNvSpPr/>
              <p:nvPr/>
            </p:nvSpPr>
            <p:spPr>
              <a:xfrm>
                <a:off x="3364596" y="171980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BF7846FF-96E1-496D-A137-6C05FE93A6A4}"/>
                  </a:ext>
                </a:extLst>
              </p:cNvPr>
              <p:cNvSpPr/>
              <p:nvPr/>
            </p:nvSpPr>
            <p:spPr>
              <a:xfrm>
                <a:off x="3529735" y="211614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70D87A83-7FAD-4CD6-BBEA-26EAF4890A33}"/>
                  </a:ext>
                </a:extLst>
              </p:cNvPr>
              <p:cNvSpPr/>
              <p:nvPr/>
            </p:nvSpPr>
            <p:spPr>
              <a:xfrm>
                <a:off x="3265512" y="168678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AF2F47A8-2A49-4D8B-AFC7-4507FED9E4D7}"/>
                  </a:ext>
                </a:extLst>
              </p:cNvPr>
              <p:cNvSpPr/>
              <p:nvPr/>
            </p:nvSpPr>
            <p:spPr>
              <a:xfrm>
                <a:off x="3496707" y="247945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B51DB7D-11E8-42CC-B1D2-3A097CB527B7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95F3C94-A042-44C0-A2DA-1912C83D9938}"/>
                  </a:ext>
                </a:extLst>
              </p:cNvPr>
              <p:cNvSpPr/>
              <p:nvPr/>
            </p:nvSpPr>
            <p:spPr>
              <a:xfrm>
                <a:off x="3331568" y="7620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D87F17F-5B9B-4458-A975-29E654EAA486}"/>
                  </a:ext>
                </a:extLst>
              </p:cNvPr>
              <p:cNvSpPr/>
              <p:nvPr/>
            </p:nvSpPr>
            <p:spPr>
              <a:xfrm>
                <a:off x="3463679" y="1917976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C6AFE63-5175-47DC-A5A6-EAF53D10A870}"/>
                  </a:ext>
                </a:extLst>
              </p:cNvPr>
              <p:cNvSpPr/>
              <p:nvPr/>
            </p:nvSpPr>
            <p:spPr>
              <a:xfrm>
                <a:off x="3430651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9604641C-13A0-49CD-A3F4-D6A7BC44CB11}"/>
                  </a:ext>
                </a:extLst>
              </p:cNvPr>
              <p:cNvSpPr/>
              <p:nvPr/>
            </p:nvSpPr>
            <p:spPr>
              <a:xfrm>
                <a:off x="3364596" y="109227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150AA56D-7055-496C-A394-9CACA68A3ACC}"/>
                  </a:ext>
                </a:extLst>
              </p:cNvPr>
              <p:cNvSpPr/>
              <p:nvPr/>
            </p:nvSpPr>
            <p:spPr>
              <a:xfrm>
                <a:off x="3430651" y="231431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10E8B449-3C82-4999-9370-72BA8408335D}"/>
                  </a:ext>
                </a:extLst>
              </p:cNvPr>
              <p:cNvSpPr/>
              <p:nvPr/>
            </p:nvSpPr>
            <p:spPr>
              <a:xfrm>
                <a:off x="3364596" y="241339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44BE00EB-CA30-43CA-8095-85770A8518C3}"/>
                  </a:ext>
                </a:extLst>
              </p:cNvPr>
              <p:cNvSpPr/>
              <p:nvPr/>
            </p:nvSpPr>
            <p:spPr>
              <a:xfrm>
                <a:off x="3352800" y="24384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70AB48B-BFEE-4924-A24A-DEAC0466A8DF}"/>
                  </a:ext>
                </a:extLst>
              </p:cNvPr>
              <p:cNvSpPr/>
              <p:nvPr/>
            </p:nvSpPr>
            <p:spPr>
              <a:xfrm>
                <a:off x="3352800" y="25908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461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73ADA8-658C-48E2-A548-2E056E86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for Coherent </a:t>
            </a:r>
            <a:r>
              <a:rPr lang="el-GR" dirty="0"/>
              <a:t>ρ</a:t>
            </a:r>
            <a:r>
              <a:rPr lang="en-US" dirty="0"/>
              <a:t> mesons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DE731-C0AB-458C-9D9D-C2A579FA0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88"/>
            <a:ext cx="5257800" cy="4830832"/>
          </a:xfrm>
        </p:spPr>
        <p:txBody>
          <a:bodyPr/>
          <a:lstStyle/>
          <a:p>
            <a:r>
              <a:rPr lang="en-US" dirty="0"/>
              <a:t>After subtraction of incoherent contribution</a:t>
            </a:r>
          </a:p>
          <a:p>
            <a:r>
              <a:rPr lang="en-US" dirty="0"/>
              <a:t>Normalized to same number of events/</a:t>
            </a:r>
            <a:r>
              <a:rPr lang="en-US" dirty="0" err="1"/>
              <a:t>M</a:t>
            </a:r>
            <a:r>
              <a:rPr lang="en-US" baseline="-25000" dirty="0" err="1">
                <a:latin typeface="Symbol" panose="05050102010706020507" pitchFamily="18" charset="2"/>
              </a:rPr>
              <a:t>pp</a:t>
            </a:r>
            <a:r>
              <a:rPr lang="en-US" dirty="0"/>
              <a:t> bin</a:t>
            </a:r>
          </a:p>
          <a:p>
            <a:r>
              <a:rPr lang="en-US" dirty="0"/>
              <a:t>Depth of diffractive dip varies with mass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82432-2227-4D48-A26D-2C3DA3D4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EC144-5F45-42F7-8610-036255E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84B0E2-E0C5-4E0A-BFE8-4AA935E795D1}"/>
              </a:ext>
            </a:extLst>
          </p:cNvPr>
          <p:cNvGrpSpPr/>
          <p:nvPr/>
        </p:nvGrpSpPr>
        <p:grpSpPr>
          <a:xfrm>
            <a:off x="6126126" y="1046132"/>
            <a:ext cx="5886565" cy="5198941"/>
            <a:chOff x="6126126" y="1046132"/>
            <a:chExt cx="5886565" cy="51989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669991-916B-4C87-AEE0-6F4C85985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6126" y="1198170"/>
              <a:ext cx="5886565" cy="50469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F9B3DD-9E11-49E6-B242-6346FAEF77CC}"/>
                    </a:ext>
                  </a:extLst>
                </p:cNvPr>
                <p:cNvSpPr txBox="1"/>
                <p:nvPr/>
              </p:nvSpPr>
              <p:spPr>
                <a:xfrm>
                  <a:off x="6609320" y="1046132"/>
                  <a:ext cx="5059017" cy="3765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𝑋𝑛𝑋𝑛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</m:oMath>
                  </a14:m>
                  <a:r>
                    <a:rPr lang="en-US" dirty="0"/>
                    <a:t>=200 GeV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F9B3DD-9E11-49E6-B242-6346FAEF7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9320" y="1046132"/>
                  <a:ext cx="5059017" cy="376578"/>
                </a:xfrm>
                <a:prstGeom prst="rect">
                  <a:avLst/>
                </a:prstGeom>
                <a:blipFill>
                  <a:blip r:embed="rId3"/>
                  <a:stretch>
                    <a:fillRect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EBDDB25-70CD-4AF0-BC75-374A94ABA8AD}"/>
              </a:ext>
            </a:extLst>
          </p:cNvPr>
          <p:cNvSpPr/>
          <p:nvPr/>
        </p:nvSpPr>
        <p:spPr>
          <a:xfrm rot="16200000">
            <a:off x="10931690" y="3270309"/>
            <a:ext cx="179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(DIS2018)047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9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C6AFD2-10CB-48EA-B054-11B58AFE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to F(b)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49BC8-F277-4360-976A-2DE5B297B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400"/>
            <a:ext cx="5562600" cy="4142320"/>
          </a:xfrm>
        </p:spPr>
        <p:txBody>
          <a:bodyPr>
            <a:normAutofit fontScale="92500"/>
          </a:bodyPr>
          <a:lstStyle/>
          <a:p>
            <a:r>
              <a:rPr lang="en-US" dirty="0"/>
              <a:t>Use 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 = 0.006 GeV</a:t>
            </a:r>
            <a:r>
              <a:rPr lang="en-US" baseline="30000" dirty="0"/>
              <a:t>2</a:t>
            </a:r>
            <a:r>
              <a:rPr lang="en-US" dirty="0"/>
              <a:t> for baseline</a:t>
            </a:r>
          </a:p>
          <a:p>
            <a:pPr lvl="1"/>
            <a:r>
              <a:rPr lang="en-US" dirty="0"/>
              <a:t>Below first dip</a:t>
            </a:r>
          </a:p>
          <a:p>
            <a:pPr lvl="1"/>
            <a:r>
              <a:rPr lang="en-US" dirty="0"/>
              <a:t>Vary as systematic</a:t>
            </a:r>
          </a:p>
          <a:p>
            <a:pPr lvl="1"/>
            <a:endParaRPr lang="en-US" dirty="0"/>
          </a:p>
          <a:p>
            <a:r>
              <a:rPr lang="en-US" dirty="0"/>
              <a:t>If saturation is present, the profile will broaden, since</a:t>
            </a:r>
            <a:r>
              <a:rPr lang="en-US" sz="800" dirty="0"/>
              <a:t> </a:t>
            </a:r>
            <a:r>
              <a:rPr lang="en-US" dirty="0"/>
              <a:t>absorption in the center cannot increase above one</a:t>
            </a:r>
          </a:p>
          <a:p>
            <a:pPr lvl="1"/>
            <a:r>
              <a:rPr lang="en-US" dirty="0"/>
              <a:t>In the black disk limit, F(b) would be constant</a:t>
            </a:r>
          </a:p>
          <a:p>
            <a:pPr lvl="1"/>
            <a:r>
              <a:rPr lang="en-US" dirty="0"/>
              <a:t>Expect lower-mass to be broader, flatter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CC11D-ADE5-4301-91A2-2C204C13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0D6ADD-482C-42E9-A242-0214DCB4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FEC02-E814-4AD8-A181-3AE7BD084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6" y="940152"/>
            <a:ext cx="5086350" cy="90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F05AD9-72A7-4A52-A66E-4F3A4063E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098" y="1171575"/>
            <a:ext cx="5019675" cy="451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411347-E124-4E19-A43E-8904813EB786}"/>
                  </a:ext>
                </a:extLst>
              </p:cNvPr>
              <p:cNvSpPr txBox="1"/>
              <p:nvPr/>
            </p:nvSpPr>
            <p:spPr>
              <a:xfrm>
                <a:off x="7132983" y="940152"/>
                <a:ext cx="5059017" cy="37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𝑋𝑛𝑋𝑛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=200 GeV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411347-E124-4E19-A43E-8904813EB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983" y="940152"/>
                <a:ext cx="5059017" cy="376578"/>
              </a:xfrm>
              <a:prstGeom prst="rect">
                <a:avLst/>
              </a:prstGeom>
              <a:blipFill>
                <a:blip r:embed="rId4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389603-05E0-46F5-8CD6-C349CF8BEB54}"/>
              </a:ext>
            </a:extLst>
          </p:cNvPr>
          <p:cNvSpPr/>
          <p:nvPr/>
        </p:nvSpPr>
        <p:spPr>
          <a:xfrm>
            <a:off x="7486402" y="5572869"/>
            <a:ext cx="179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(DIS2018)047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7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21ED90-FFBE-4B5C-8594-0570DFF9F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589" y="1584799"/>
            <a:ext cx="3704735" cy="35216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50324-3E78-405E-A371-4FACB7DC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1"/>
            <a:ext cx="105156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Windowing effect from choosing </a:t>
            </a:r>
            <a:r>
              <a:rPr lang="en-US" sz="4000" dirty="0" err="1"/>
              <a:t>t</a:t>
            </a:r>
            <a:r>
              <a:rPr lang="en-US" sz="4000" baseline="-25000" dirty="0" err="1"/>
              <a:t>max</a:t>
            </a:r>
            <a:endParaRPr lang="en-US" sz="4000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0CBB7-5949-4F1B-BD54-BA14C3DC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7910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Choice of 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 affects the shape, particularly at b = 0 </a:t>
            </a:r>
            <a:r>
              <a:rPr lang="en-US" dirty="0" err="1"/>
              <a:t>fm</a:t>
            </a:r>
            <a:endParaRPr lang="en-US" dirty="0"/>
          </a:p>
          <a:p>
            <a:r>
              <a:rPr lang="en-US" dirty="0"/>
              <a:t>Does not change the general trend that lower-mass </a:t>
            </a:r>
            <a:r>
              <a:rPr lang="en-US" dirty="0">
                <a:sym typeface="Wingdings" panose="05000000000000000000" pitchFamily="2" charset="2"/>
              </a:rPr>
              <a:t> wider distribution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C19D-E1D4-429E-9BF8-43A0A94E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7B4CE-1C01-48FF-9DD3-23F29168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EA8E4-45EE-4BC6-8CE7-0BE69DC22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971" y="1643131"/>
            <a:ext cx="3611201" cy="3248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FDA54A-612C-4DEF-A460-6DA179868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030" y="843316"/>
            <a:ext cx="4495800" cy="7998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281E6F-14FC-48A5-A577-DA4525D059BB}"/>
              </a:ext>
            </a:extLst>
          </p:cNvPr>
          <p:cNvSpPr/>
          <p:nvPr/>
        </p:nvSpPr>
        <p:spPr>
          <a:xfrm rot="16200000">
            <a:off x="4184595" y="3082477"/>
            <a:ext cx="179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(DIS2018)047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518308-7E7E-4E4F-AE79-450C8986E705}"/>
              </a:ext>
            </a:extLst>
          </p:cNvPr>
          <p:cNvSpPr/>
          <p:nvPr/>
        </p:nvSpPr>
        <p:spPr>
          <a:xfrm rot="16200000">
            <a:off x="9638655" y="3151340"/>
            <a:ext cx="179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(DIS2018)047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3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62FE-5889-490A-A2FB-DD7D4A1A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STARLIGHT, for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B0DCC-D585-4490-A269-0D59FA9CF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69" y="1143000"/>
            <a:ext cx="10515600" cy="4830832"/>
          </a:xfrm>
        </p:spPr>
        <p:txBody>
          <a:bodyPr/>
          <a:lstStyle/>
          <a:p>
            <a:r>
              <a:rPr lang="en-US" dirty="0"/>
              <a:t>No shadowing effects included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3256F-9FBF-492F-BFA1-5E51930E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A5672-2DDD-4483-A4D7-965F255A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6B7D06-08FA-4B72-B4BC-36ABA5170DA5}"/>
              </a:ext>
            </a:extLst>
          </p:cNvPr>
          <p:cNvGrpSpPr/>
          <p:nvPr/>
        </p:nvGrpSpPr>
        <p:grpSpPr>
          <a:xfrm>
            <a:off x="1257144" y="1544707"/>
            <a:ext cx="4251697" cy="4429125"/>
            <a:chOff x="1257144" y="1544707"/>
            <a:chExt cx="4251697" cy="44291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AA610B-CCDB-4022-9101-23C1A09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7144" y="1544707"/>
              <a:ext cx="4251697" cy="44291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292C67-6AD2-4251-BB68-414F43E1429C}"/>
                </a:ext>
              </a:extLst>
            </p:cNvPr>
            <p:cNvSpPr txBox="1"/>
            <p:nvPr/>
          </p:nvSpPr>
          <p:spPr>
            <a:xfrm>
              <a:off x="1828800" y="4495800"/>
              <a:ext cx="222440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STARLIGHT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EBC61C-DF54-4182-9B86-024CC424E6D3}"/>
              </a:ext>
            </a:extLst>
          </p:cNvPr>
          <p:cNvGrpSpPr/>
          <p:nvPr/>
        </p:nvGrpSpPr>
        <p:grpSpPr>
          <a:xfrm>
            <a:off x="6400800" y="1416925"/>
            <a:ext cx="4729672" cy="4454083"/>
            <a:chOff x="6400800" y="1416925"/>
            <a:chExt cx="4729672" cy="44540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0080CEE-389E-4C77-B344-396E80097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0" y="1518083"/>
              <a:ext cx="4714875" cy="43529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A31711-11E6-4AE6-A57E-C88BE64494C7}"/>
                </a:ext>
              </a:extLst>
            </p:cNvPr>
            <p:cNvSpPr txBox="1"/>
            <p:nvPr/>
          </p:nvSpPr>
          <p:spPr>
            <a:xfrm>
              <a:off x="7010400" y="1416925"/>
              <a:ext cx="41200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STARLIGHT variation with </a:t>
              </a:r>
              <a:r>
                <a:rPr lang="en-US" sz="2400" dirty="0" err="1"/>
                <a:t>M</a:t>
              </a:r>
              <a:r>
                <a:rPr lang="en-US" sz="2400" baseline="-25000" dirty="0" err="1">
                  <a:latin typeface="Symbol" panose="05050102010706020507" pitchFamily="18" charset="2"/>
                </a:rPr>
                <a:t>pp</a:t>
              </a:r>
              <a:endParaRPr lang="en-US" sz="2400" baseline="-25000" dirty="0"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766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C320DD-9DEF-4954-8151-5A7427B5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E3D25C-BCC7-485D-8397-DEF5F40FE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has a high statistics sample of coherently produced </a:t>
            </a:r>
            <a:r>
              <a:rPr lang="el-GR" dirty="0"/>
              <a:t>ρ</a:t>
            </a:r>
            <a:r>
              <a:rPr lang="en-US" dirty="0"/>
              <a:t> mesons</a:t>
            </a:r>
          </a:p>
          <a:p>
            <a:pPr lvl="1"/>
            <a:r>
              <a:rPr lang="en-US" dirty="0"/>
              <a:t>Allows clear observation of diffractive dips</a:t>
            </a:r>
          </a:p>
          <a:p>
            <a:pPr lvl="1"/>
            <a:r>
              <a:rPr lang="en-US" dirty="0"/>
              <a:t>Shape of d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sensitive to distribution of interaction sites</a:t>
            </a:r>
          </a:p>
          <a:p>
            <a:pPr lvl="1"/>
            <a:r>
              <a:rPr lang="en-US" dirty="0" err="1"/>
              <a:t>M</a:t>
            </a:r>
            <a:r>
              <a:rPr lang="en-US" baseline="-25000" dirty="0" err="1">
                <a:latin typeface="Symbol" panose="05050102010706020507" pitchFamily="18" charset="2"/>
              </a:rPr>
              <a:t>pp</a:t>
            </a:r>
            <a:r>
              <a:rPr lang="en-US" dirty="0"/>
              <a:t> serves as a proxy for dipole size</a:t>
            </a:r>
          </a:p>
          <a:p>
            <a:pPr lvl="1"/>
            <a:r>
              <a:rPr lang="en-US" dirty="0"/>
              <a:t>Pilot study shows shape difference with mass (dipole size)</a:t>
            </a:r>
          </a:p>
          <a:p>
            <a:pPr lvl="2"/>
            <a:r>
              <a:rPr lang="en-US" dirty="0"/>
              <a:t>Systematic effects due to choice of 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endParaRPr lang="en-US" baseline="-25000" dirty="0"/>
          </a:p>
          <a:p>
            <a:r>
              <a:rPr lang="en-US" dirty="0"/>
              <a:t>Diffractive structure also seen in lower-statistics sample of coherently produced J/</a:t>
            </a:r>
            <a:r>
              <a:rPr lang="en-US" dirty="0">
                <a:latin typeface="Symbol" panose="05050102010706020507" pitchFamily="18" charset="2"/>
              </a:rPr>
              <a:t>y</a:t>
            </a:r>
            <a:endParaRPr lang="en-US" dirty="0"/>
          </a:p>
          <a:p>
            <a:pPr lvl="1"/>
            <a:r>
              <a:rPr lang="en-US" dirty="0"/>
              <a:t>Location of diffractive dip in d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consistent with dipole models</a:t>
            </a:r>
          </a:p>
          <a:p>
            <a:pPr lvl="1"/>
            <a:r>
              <a:rPr lang="en-US" dirty="0"/>
              <a:t>Slope of d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at low t reproduced by Glauber 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1A2D09-44CD-45C5-BD61-3090D8F0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5D329-AA72-42C2-82FC-5A6FA069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1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4518-BF38-4E0F-82F2-D6D94FE1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Photoproduction of vector mesons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68307-DDA6-4E80-93F7-542EC510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0600"/>
            <a:ext cx="7820457" cy="2057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Has been extensively studied at HERA, RHIC, LHC</a:t>
            </a:r>
          </a:p>
          <a:p>
            <a:r>
              <a:rPr lang="en-US" dirty="0"/>
              <a:t>Factorize into </a:t>
            </a:r>
          </a:p>
          <a:p>
            <a:pPr lvl="1"/>
            <a:r>
              <a:rPr lang="en-US" dirty="0"/>
              <a:t>photon emission</a:t>
            </a:r>
          </a:p>
          <a:p>
            <a:pPr lvl="1"/>
            <a:r>
              <a:rPr lang="en-US" dirty="0"/>
              <a:t>interactions with nuclear target</a:t>
            </a:r>
          </a:p>
          <a:p>
            <a:r>
              <a:rPr lang="en-US" dirty="0"/>
              <a:t>Allows one to probe the nucleus via QCD to learn about shadowing, saturation effects, </a:t>
            </a:r>
            <a:r>
              <a:rPr lang="en-US" dirty="0" err="1"/>
              <a:t>nPDFs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475A-3D93-498C-B1A8-64CC6DA8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1099-EA46-4D09-9A81-B9DD9A8D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4060BA-795B-4030-93A7-A076F2BD88E9}"/>
              </a:ext>
            </a:extLst>
          </p:cNvPr>
          <p:cNvSpPr txBox="1">
            <a:spLocks/>
          </p:cNvSpPr>
          <p:nvPr/>
        </p:nvSpPr>
        <p:spPr>
          <a:xfrm>
            <a:off x="2209800" y="2971800"/>
            <a:ext cx="6172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1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4518-BF38-4E0F-82F2-D6D94FE1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Photoproduction of vector mesons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68307-DDA6-4E80-93F7-542EC510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0600"/>
            <a:ext cx="7820457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Has been extensively studied at HERA, RHIC, LHC</a:t>
            </a:r>
          </a:p>
          <a:p>
            <a:r>
              <a:rPr lang="en-US" dirty="0"/>
              <a:t>Factorize into </a:t>
            </a:r>
          </a:p>
          <a:p>
            <a:pPr lvl="1"/>
            <a:r>
              <a:rPr lang="en-US" dirty="0"/>
              <a:t>photon emission</a:t>
            </a:r>
          </a:p>
          <a:p>
            <a:pPr lvl="1"/>
            <a:r>
              <a:rPr lang="en-US" dirty="0"/>
              <a:t>interactions with nuclear target</a:t>
            </a:r>
          </a:p>
          <a:p>
            <a:r>
              <a:rPr lang="en-US" dirty="0"/>
              <a:t>Allows one to probe the nucleus via QCD to learn about shadowing, saturation effects, </a:t>
            </a:r>
            <a:r>
              <a:rPr lang="en-US" dirty="0" err="1"/>
              <a:t>nPDFs</a:t>
            </a:r>
            <a:endParaRPr lang="en-US" dirty="0"/>
          </a:p>
          <a:p>
            <a:r>
              <a:rPr lang="en-US" dirty="0"/>
              <a:t>Coherent interaction: Photon interacts with entire nucleus</a:t>
            </a:r>
          </a:p>
          <a:p>
            <a:pPr lvl="1"/>
            <a:r>
              <a:rPr lang="en-US" dirty="0"/>
              <a:t>Nucleus generally remains intact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Small momentum transfer:  </a:t>
            </a:r>
            <a:r>
              <a:rPr lang="en-US" altLang="en-US" dirty="0" err="1">
                <a:sym typeface="Wingdings" panose="05000000000000000000" pitchFamily="2" charset="2"/>
              </a:rPr>
              <a:t>p</a:t>
            </a:r>
            <a:r>
              <a:rPr lang="en-US" altLang="en-US" baseline="-25000" dirty="0" err="1">
                <a:sym typeface="Wingdings" panose="05000000000000000000" pitchFamily="2" charset="2"/>
              </a:rPr>
              <a:t>T</a:t>
            </a:r>
            <a:r>
              <a:rPr lang="en-US" altLang="en-US" dirty="0">
                <a:sym typeface="Wingdings" panose="05000000000000000000" pitchFamily="2" charset="2"/>
              </a:rPr>
              <a:t> ~ ħ/R</a:t>
            </a:r>
            <a:r>
              <a:rPr lang="en-US" altLang="en-US" baseline="-25000" dirty="0">
                <a:sym typeface="Wingdings" panose="05000000000000000000" pitchFamily="2" charset="2"/>
              </a:rPr>
              <a:t>A </a:t>
            </a:r>
            <a:r>
              <a:rPr lang="en-US" altLang="en-US" dirty="0">
                <a:sym typeface="Wingdings" panose="05000000000000000000" pitchFamily="2" charset="2"/>
              </a:rPr>
              <a:t>~ 15 MeV	</a:t>
            </a:r>
            <a:endParaRPr lang="en-US" altLang="en-US" baseline="-25000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Max photon energy ~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en-US" dirty="0" err="1">
                <a:sym typeface="Wingdings" panose="05000000000000000000" pitchFamily="2" charset="2"/>
              </a:rPr>
              <a:t>ħ</a:t>
            </a:r>
            <a:r>
              <a:rPr lang="en-US" altLang="en-US" dirty="0">
                <a:sym typeface="Wingdings" panose="05000000000000000000" pitchFamily="2" charset="2"/>
              </a:rPr>
              <a:t>/R</a:t>
            </a:r>
            <a:r>
              <a:rPr lang="en-US" altLang="en-US" baseline="-25000" dirty="0">
                <a:sym typeface="Wingdings" panose="05000000000000000000" pitchFamily="2" charset="2"/>
              </a:rPr>
              <a:t>A </a:t>
            </a:r>
            <a:r>
              <a:rPr lang="en-US" altLang="en-US" dirty="0">
                <a:sym typeface="Wingdings" panose="05000000000000000000" pitchFamily="2" charset="2"/>
              </a:rPr>
              <a:t>~ 3 GeV at RHIC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475A-3D93-498C-B1A8-64CC6DA8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1099-EA46-4D09-9A81-B9DD9A8D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4060BA-795B-4030-93A7-A076F2BD88E9}"/>
              </a:ext>
            </a:extLst>
          </p:cNvPr>
          <p:cNvSpPr txBox="1">
            <a:spLocks/>
          </p:cNvSpPr>
          <p:nvPr/>
        </p:nvSpPr>
        <p:spPr>
          <a:xfrm>
            <a:off x="2209800" y="2971800"/>
            <a:ext cx="6172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9F3464-B6B5-4AC8-92B4-57F24B1E8ECF}"/>
              </a:ext>
            </a:extLst>
          </p:cNvPr>
          <p:cNvGrpSpPr/>
          <p:nvPr/>
        </p:nvGrpSpPr>
        <p:grpSpPr>
          <a:xfrm>
            <a:off x="8628643" y="3136597"/>
            <a:ext cx="705891" cy="679656"/>
            <a:chOff x="6896100" y="1060339"/>
            <a:chExt cx="4755189" cy="457846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4A65DA-4F9E-45C5-849D-226A99C41BC8}"/>
                </a:ext>
              </a:extLst>
            </p:cNvPr>
            <p:cNvSpPr/>
            <p:nvPr/>
          </p:nvSpPr>
          <p:spPr>
            <a:xfrm>
              <a:off x="6959009" y="235511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309DCE-8493-41FD-9975-80EDE4324E1A}"/>
                </a:ext>
              </a:extLst>
            </p:cNvPr>
            <p:cNvSpPr/>
            <p:nvPr/>
          </p:nvSpPr>
          <p:spPr>
            <a:xfrm>
              <a:off x="7047539" y="347418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84A4A67-5873-4805-8D28-904F58DE8F29}"/>
                </a:ext>
              </a:extLst>
            </p:cNvPr>
            <p:cNvSpPr/>
            <p:nvPr/>
          </p:nvSpPr>
          <p:spPr>
            <a:xfrm>
              <a:off x="7218621" y="194583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B55365-F425-47B7-A624-6231E5B66084}"/>
                </a:ext>
              </a:extLst>
            </p:cNvPr>
            <p:cNvSpPr/>
            <p:nvPr/>
          </p:nvSpPr>
          <p:spPr>
            <a:xfrm>
              <a:off x="6896100" y="295319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0EDDE6-7FC4-4420-B485-E8E3022650E3}"/>
                </a:ext>
              </a:extLst>
            </p:cNvPr>
            <p:cNvSpPr/>
            <p:nvPr/>
          </p:nvSpPr>
          <p:spPr>
            <a:xfrm>
              <a:off x="7467600" y="306129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C44E4B-EFC7-4B3B-B433-497A9083EDD2}"/>
                </a:ext>
              </a:extLst>
            </p:cNvPr>
            <p:cNvSpPr/>
            <p:nvPr/>
          </p:nvSpPr>
          <p:spPr>
            <a:xfrm>
              <a:off x="7160878" y="403498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2FC944-2C57-4C67-B585-89E7B1999030}"/>
                </a:ext>
              </a:extLst>
            </p:cNvPr>
            <p:cNvSpPr/>
            <p:nvPr/>
          </p:nvSpPr>
          <p:spPr>
            <a:xfrm>
              <a:off x="7503778" y="440461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0B8AD0-DC94-4B90-B99B-F3377D79092E}"/>
                </a:ext>
              </a:extLst>
            </p:cNvPr>
            <p:cNvSpPr/>
            <p:nvPr/>
          </p:nvSpPr>
          <p:spPr>
            <a:xfrm>
              <a:off x="8657374" y="110962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2060D6-FE79-4637-A3CE-8BE63F3E571F}"/>
                </a:ext>
              </a:extLst>
            </p:cNvPr>
            <p:cNvSpPr/>
            <p:nvPr/>
          </p:nvSpPr>
          <p:spPr>
            <a:xfrm>
              <a:off x="7921181" y="2651088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0B2327A-D58D-413D-842F-0E5BA6F07DAE}"/>
                </a:ext>
              </a:extLst>
            </p:cNvPr>
            <p:cNvSpPr/>
            <p:nvPr/>
          </p:nvSpPr>
          <p:spPr>
            <a:xfrm>
              <a:off x="7578281" y="1516247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5CE6A63-4A62-4871-B704-B74468CE79C8}"/>
                </a:ext>
              </a:extLst>
            </p:cNvPr>
            <p:cNvSpPr/>
            <p:nvPr/>
          </p:nvSpPr>
          <p:spPr>
            <a:xfrm>
              <a:off x="8226791" y="427436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8C0588F-E49F-4555-8FE2-1DB2D84E116E}"/>
                </a:ext>
              </a:extLst>
            </p:cNvPr>
            <p:cNvSpPr/>
            <p:nvPr/>
          </p:nvSpPr>
          <p:spPr>
            <a:xfrm>
              <a:off x="9513930" y="478760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208BA9-6CB6-471E-A79A-57DDA4030695}"/>
                </a:ext>
              </a:extLst>
            </p:cNvPr>
            <p:cNvSpPr/>
            <p:nvPr/>
          </p:nvSpPr>
          <p:spPr>
            <a:xfrm>
              <a:off x="9561178" y="42672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1D177C5-4B5D-4E49-8DF6-5C958CE2091F}"/>
                </a:ext>
              </a:extLst>
            </p:cNvPr>
            <p:cNvSpPr/>
            <p:nvPr/>
          </p:nvSpPr>
          <p:spPr>
            <a:xfrm>
              <a:off x="7467600" y="238767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F0ACF-20EB-4F97-9784-CCAFE09DAE4C}"/>
                </a:ext>
              </a:extLst>
            </p:cNvPr>
            <p:cNvSpPr/>
            <p:nvPr/>
          </p:nvSpPr>
          <p:spPr>
            <a:xfrm>
              <a:off x="8108136" y="124773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30B0EA5-462C-40DC-A015-5B9E060F12C6}"/>
                </a:ext>
              </a:extLst>
            </p:cNvPr>
            <p:cNvSpPr/>
            <p:nvPr/>
          </p:nvSpPr>
          <p:spPr>
            <a:xfrm>
              <a:off x="8807196" y="232325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0E5B152-9A49-45B4-8208-CBB679C76D76}"/>
                </a:ext>
              </a:extLst>
            </p:cNvPr>
            <p:cNvSpPr/>
            <p:nvPr/>
          </p:nvSpPr>
          <p:spPr>
            <a:xfrm>
              <a:off x="9718157" y="208692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4F75C92-B86C-4597-91F0-1357A919324E}"/>
                </a:ext>
              </a:extLst>
            </p:cNvPr>
            <p:cNvSpPr/>
            <p:nvPr/>
          </p:nvSpPr>
          <p:spPr>
            <a:xfrm>
              <a:off x="9218278" y="106033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3F1D1C8-FA29-47E9-A249-D8AF7568A83B}"/>
                </a:ext>
              </a:extLst>
            </p:cNvPr>
            <p:cNvSpPr/>
            <p:nvPr/>
          </p:nvSpPr>
          <p:spPr>
            <a:xfrm>
              <a:off x="10339569" y="167317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12F33AA-0DFC-492F-BB20-8BA5B519EC80}"/>
                </a:ext>
              </a:extLst>
            </p:cNvPr>
            <p:cNvSpPr/>
            <p:nvPr/>
          </p:nvSpPr>
          <p:spPr>
            <a:xfrm>
              <a:off x="9979986" y="461726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7DC312-CD3D-4438-8136-A6B366B64796}"/>
                </a:ext>
              </a:extLst>
            </p:cNvPr>
            <p:cNvSpPr/>
            <p:nvPr/>
          </p:nvSpPr>
          <p:spPr>
            <a:xfrm>
              <a:off x="7846678" y="191028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5002526-417C-4B38-A63F-224262BD5B5E}"/>
                </a:ext>
              </a:extLst>
            </p:cNvPr>
            <p:cNvSpPr/>
            <p:nvPr/>
          </p:nvSpPr>
          <p:spPr>
            <a:xfrm>
              <a:off x="10230511" y="332076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290648C-0E40-4312-858B-E1DD4E27919B}"/>
                </a:ext>
              </a:extLst>
            </p:cNvPr>
            <p:cNvSpPr/>
            <p:nvPr/>
          </p:nvSpPr>
          <p:spPr>
            <a:xfrm>
              <a:off x="8657374" y="453005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2641E2B-013B-413C-BEEE-C9C2F8D2F3DE}"/>
                </a:ext>
              </a:extLst>
            </p:cNvPr>
            <p:cNvSpPr/>
            <p:nvPr/>
          </p:nvSpPr>
          <p:spPr>
            <a:xfrm>
              <a:off x="9006076" y="49530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07AFB86-B46C-42A4-AA0E-5CA5DF5A3E90}"/>
                </a:ext>
              </a:extLst>
            </p:cNvPr>
            <p:cNvSpPr/>
            <p:nvPr/>
          </p:nvSpPr>
          <p:spPr>
            <a:xfrm>
              <a:off x="10965489" y="262904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C2558AC-4B77-455C-B6BA-29B6EC95C97E}"/>
                </a:ext>
              </a:extLst>
            </p:cNvPr>
            <p:cNvSpPr/>
            <p:nvPr/>
          </p:nvSpPr>
          <p:spPr>
            <a:xfrm>
              <a:off x="10043186" y="390600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6D0D68-32C4-4851-8B60-7CFC61A1F197}"/>
                </a:ext>
              </a:extLst>
            </p:cNvPr>
            <p:cNvSpPr/>
            <p:nvPr/>
          </p:nvSpPr>
          <p:spPr>
            <a:xfrm>
              <a:off x="8001000" y="479291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4A32260-E7FA-465A-A36F-63B1D6F22359}"/>
                </a:ext>
              </a:extLst>
            </p:cNvPr>
            <p:cNvSpPr/>
            <p:nvPr/>
          </p:nvSpPr>
          <p:spPr>
            <a:xfrm>
              <a:off x="8508854" y="495300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D7794FD-5E4D-4BB5-960A-5079B2878DF1}"/>
                </a:ext>
              </a:extLst>
            </p:cNvPr>
            <p:cNvSpPr/>
            <p:nvPr/>
          </p:nvSpPr>
          <p:spPr>
            <a:xfrm>
              <a:off x="9016708" y="436577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D7ACFF-44AF-458C-BC19-18E6D5E65EB3}"/>
                </a:ext>
              </a:extLst>
            </p:cNvPr>
            <p:cNvSpPr/>
            <p:nvPr/>
          </p:nvSpPr>
          <p:spPr>
            <a:xfrm>
              <a:off x="7609606" y="3381596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D643B45-6CAE-4C18-92D1-A636579C2667}"/>
                </a:ext>
              </a:extLst>
            </p:cNvPr>
            <p:cNvSpPr/>
            <p:nvPr/>
          </p:nvSpPr>
          <p:spPr>
            <a:xfrm>
              <a:off x="8449369" y="288046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DB8C6D-5DA6-475F-AAAA-01F43FAEBD38}"/>
                </a:ext>
              </a:extLst>
            </p:cNvPr>
            <p:cNvSpPr/>
            <p:nvPr/>
          </p:nvSpPr>
          <p:spPr>
            <a:xfrm>
              <a:off x="8304257" y="354965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86F3C4-D462-4C63-93C3-4C6ECFABD3B2}"/>
                </a:ext>
              </a:extLst>
            </p:cNvPr>
            <p:cNvSpPr/>
            <p:nvPr/>
          </p:nvSpPr>
          <p:spPr>
            <a:xfrm>
              <a:off x="7234089" y="264917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99B5609-EE4F-4E00-825F-5C37FA440E7F}"/>
                </a:ext>
              </a:extLst>
            </p:cNvPr>
            <p:cNvSpPr/>
            <p:nvPr/>
          </p:nvSpPr>
          <p:spPr>
            <a:xfrm>
              <a:off x="8172316" y="173794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AF4AD3-E26E-440C-A5E2-B65130682FBC}"/>
                </a:ext>
              </a:extLst>
            </p:cNvPr>
            <p:cNvSpPr/>
            <p:nvPr/>
          </p:nvSpPr>
          <p:spPr>
            <a:xfrm>
              <a:off x="9856830" y="130558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0D580CB-5BC7-4C85-AE3F-D502B1FD7312}"/>
                </a:ext>
              </a:extLst>
            </p:cNvPr>
            <p:cNvSpPr/>
            <p:nvPr/>
          </p:nvSpPr>
          <p:spPr>
            <a:xfrm>
              <a:off x="9601639" y="3595724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4BE4422-1A16-4AEB-8505-A0550B26B8C0}"/>
                </a:ext>
              </a:extLst>
            </p:cNvPr>
            <p:cNvSpPr/>
            <p:nvPr/>
          </p:nvSpPr>
          <p:spPr>
            <a:xfrm>
              <a:off x="10668000" y="2141547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BD3A02F-9A1D-481C-84F0-98231F0F767F}"/>
                </a:ext>
              </a:extLst>
            </p:cNvPr>
            <p:cNvSpPr/>
            <p:nvPr/>
          </p:nvSpPr>
          <p:spPr>
            <a:xfrm>
              <a:off x="10769896" y="3182974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4D4B099-F569-46A8-B142-56F7EB7620D8}"/>
                </a:ext>
              </a:extLst>
            </p:cNvPr>
            <p:cNvSpPr/>
            <p:nvPr/>
          </p:nvSpPr>
          <p:spPr>
            <a:xfrm>
              <a:off x="10401300" y="418715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74EE490-9AE8-42FF-8EE1-FA276704F73A}"/>
                </a:ext>
              </a:extLst>
            </p:cNvPr>
            <p:cNvSpPr/>
            <p:nvPr/>
          </p:nvSpPr>
          <p:spPr>
            <a:xfrm>
              <a:off x="9974220" y="424456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A93858A-E2E3-406F-8B59-EF727BA8D879}"/>
                </a:ext>
              </a:extLst>
            </p:cNvPr>
            <p:cNvSpPr/>
            <p:nvPr/>
          </p:nvSpPr>
          <p:spPr>
            <a:xfrm>
              <a:off x="8376454" y="395818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846DBA2-4240-43EE-8AA9-598F0A638F65}"/>
                </a:ext>
              </a:extLst>
            </p:cNvPr>
            <p:cNvSpPr/>
            <p:nvPr/>
          </p:nvSpPr>
          <p:spPr>
            <a:xfrm>
              <a:off x="10401300" y="275287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A14EFEA-ECC3-48CB-B859-C2DED273FB35}"/>
                </a:ext>
              </a:extLst>
            </p:cNvPr>
            <p:cNvSpPr/>
            <p:nvPr/>
          </p:nvSpPr>
          <p:spPr>
            <a:xfrm>
              <a:off x="10695028" y="375705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3DDE847-F26B-440C-9B60-6FDBCA0AC05C}"/>
                </a:ext>
              </a:extLst>
            </p:cNvPr>
            <p:cNvSpPr/>
            <p:nvPr/>
          </p:nvSpPr>
          <p:spPr>
            <a:xfrm>
              <a:off x="8717135" y="322978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8D591B9-F3AB-4283-865A-B8C93FC76C11}"/>
                </a:ext>
              </a:extLst>
            </p:cNvPr>
            <p:cNvSpPr/>
            <p:nvPr/>
          </p:nvSpPr>
          <p:spPr>
            <a:xfrm>
              <a:off x="8600939" y="158528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BA68963-FD5D-42F2-95A8-C9BE51BC0932}"/>
                </a:ext>
              </a:extLst>
            </p:cNvPr>
            <p:cNvSpPr/>
            <p:nvPr/>
          </p:nvSpPr>
          <p:spPr>
            <a:xfrm>
              <a:off x="7902630" y="423545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81C042F-FC12-429D-B9D7-32F3A130FD40}"/>
                </a:ext>
              </a:extLst>
            </p:cNvPr>
            <p:cNvSpPr/>
            <p:nvPr/>
          </p:nvSpPr>
          <p:spPr>
            <a:xfrm>
              <a:off x="9235769" y="382572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1F6EEDB-9CBD-40CC-B7A6-EDAC44A69EDB}"/>
                </a:ext>
              </a:extLst>
            </p:cNvPr>
            <p:cNvSpPr/>
            <p:nvPr/>
          </p:nvSpPr>
          <p:spPr>
            <a:xfrm>
              <a:off x="8143578" y="234041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F5087C3-C353-4FE1-81D4-7AFEBD25735E}"/>
                </a:ext>
              </a:extLst>
            </p:cNvPr>
            <p:cNvSpPr/>
            <p:nvPr/>
          </p:nvSpPr>
          <p:spPr>
            <a:xfrm>
              <a:off x="8001961" y="305641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5C0EDCF-B786-4190-B4AA-DB052DF1FD30}"/>
                </a:ext>
              </a:extLst>
            </p:cNvPr>
            <p:cNvSpPr/>
            <p:nvPr/>
          </p:nvSpPr>
          <p:spPr>
            <a:xfrm>
              <a:off x="8621750" y="394231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B3A02B2-8F9E-443C-BFA0-191449536E89}"/>
                </a:ext>
              </a:extLst>
            </p:cNvPr>
            <p:cNvSpPr/>
            <p:nvPr/>
          </p:nvSpPr>
          <p:spPr>
            <a:xfrm>
              <a:off x="9431372" y="135922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D64CEBE-7FD4-4263-B4A7-23C591816F8F}"/>
                </a:ext>
              </a:extLst>
            </p:cNvPr>
            <p:cNvSpPr/>
            <p:nvPr/>
          </p:nvSpPr>
          <p:spPr>
            <a:xfrm>
              <a:off x="9072448" y="1617798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144273B-AB58-4F1C-8055-F90F23FF70C7}"/>
                </a:ext>
              </a:extLst>
            </p:cNvPr>
            <p:cNvSpPr/>
            <p:nvPr/>
          </p:nvSpPr>
          <p:spPr>
            <a:xfrm>
              <a:off x="9962745" y="298546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D2F7588-FCB4-4E85-825B-E5775BC9A5A9}"/>
                </a:ext>
              </a:extLst>
            </p:cNvPr>
            <p:cNvSpPr/>
            <p:nvPr/>
          </p:nvSpPr>
          <p:spPr>
            <a:xfrm>
              <a:off x="7886173" y="350398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88FAC44-408B-4CA1-A205-D620E2854275}"/>
                </a:ext>
              </a:extLst>
            </p:cNvPr>
            <p:cNvSpPr/>
            <p:nvPr/>
          </p:nvSpPr>
          <p:spPr>
            <a:xfrm>
              <a:off x="9251921" y="305513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5CC32EF-C539-4476-8743-E83F36CF20A2}"/>
                </a:ext>
              </a:extLst>
            </p:cNvPr>
            <p:cNvSpPr/>
            <p:nvPr/>
          </p:nvSpPr>
          <p:spPr>
            <a:xfrm>
              <a:off x="10322447" y="361195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E922E5A-0050-4C4C-9BD9-222A5A8B821A}"/>
                </a:ext>
              </a:extLst>
            </p:cNvPr>
            <p:cNvSpPr/>
            <p:nvPr/>
          </p:nvSpPr>
          <p:spPr>
            <a:xfrm>
              <a:off x="7734918" y="380702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02D72D1-8B27-4FB7-A3DD-7ED29416C964}"/>
                </a:ext>
              </a:extLst>
            </p:cNvPr>
            <p:cNvSpPr/>
            <p:nvPr/>
          </p:nvSpPr>
          <p:spPr>
            <a:xfrm>
              <a:off x="8599489" y="2471846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3A7DD5D-EBCB-4947-A6A6-38A5D5E6E0E6}"/>
                </a:ext>
              </a:extLst>
            </p:cNvPr>
            <p:cNvSpPr/>
            <p:nvPr/>
          </p:nvSpPr>
          <p:spPr>
            <a:xfrm>
              <a:off x="9854795" y="242173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F7A702-7C31-4E40-84AB-B828E3835EE8}"/>
                </a:ext>
              </a:extLst>
            </p:cNvPr>
            <p:cNvSpPr/>
            <p:nvPr/>
          </p:nvSpPr>
          <p:spPr>
            <a:xfrm>
              <a:off x="9880454" y="166972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5332D2B-665E-4DE2-A680-1BCE36257FEC}"/>
                </a:ext>
              </a:extLst>
            </p:cNvPr>
            <p:cNvSpPr/>
            <p:nvPr/>
          </p:nvSpPr>
          <p:spPr>
            <a:xfrm>
              <a:off x="9320885" y="224895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A636BDA-7A03-4538-ABBC-383EED84A50D}"/>
                </a:ext>
              </a:extLst>
            </p:cNvPr>
            <p:cNvSpPr/>
            <p:nvPr/>
          </p:nvSpPr>
          <p:spPr>
            <a:xfrm>
              <a:off x="8971326" y="349660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37F051A-4B59-452B-BB65-185059B526CA}"/>
                </a:ext>
              </a:extLst>
            </p:cNvPr>
            <p:cNvSpPr/>
            <p:nvPr/>
          </p:nvSpPr>
          <p:spPr>
            <a:xfrm>
              <a:off x="9097273" y="185687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9D13E83-3DF5-41E7-BA46-21B30A8E1473}"/>
                </a:ext>
              </a:extLst>
            </p:cNvPr>
            <p:cNvSpPr/>
            <p:nvPr/>
          </p:nvSpPr>
          <p:spPr>
            <a:xfrm>
              <a:off x="9682200" y="3252824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391AE2F-6918-42B0-AF0D-35E7B0AA1FF4}"/>
                </a:ext>
              </a:extLst>
            </p:cNvPr>
            <p:cNvSpPr/>
            <p:nvPr/>
          </p:nvSpPr>
          <p:spPr>
            <a:xfrm>
              <a:off x="10217150" y="221449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84DDA4E-AAA2-41C6-892B-F48B1F0EF888}"/>
                </a:ext>
              </a:extLst>
            </p:cNvPr>
            <p:cNvSpPr/>
            <p:nvPr/>
          </p:nvSpPr>
          <p:spPr>
            <a:xfrm>
              <a:off x="8587100" y="202675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D28CEF4-5F39-46A9-BBEF-FE8B2312D35E}"/>
                </a:ext>
              </a:extLst>
            </p:cNvPr>
            <p:cNvSpPr/>
            <p:nvPr/>
          </p:nvSpPr>
          <p:spPr>
            <a:xfrm>
              <a:off x="9463057" y="1849474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17B178F-6ECC-4980-A9EB-28F54D370876}"/>
                </a:ext>
              </a:extLst>
            </p:cNvPr>
            <p:cNvSpPr/>
            <p:nvPr/>
          </p:nvSpPr>
          <p:spPr>
            <a:xfrm>
              <a:off x="8838239" y="2799045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0A709B4-8022-41A4-ACA6-A0F2063247B8}"/>
                </a:ext>
              </a:extLst>
            </p:cNvPr>
            <p:cNvSpPr/>
            <p:nvPr/>
          </p:nvSpPr>
          <p:spPr>
            <a:xfrm>
              <a:off x="9372814" y="273927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7B75B5F-29D9-4A83-AB80-31E28257C1F8}"/>
                </a:ext>
              </a:extLst>
            </p:cNvPr>
            <p:cNvSpPr/>
            <p:nvPr/>
          </p:nvSpPr>
          <p:spPr>
            <a:xfrm>
              <a:off x="7312647" y="35320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E8148E8-5BA3-4727-9463-C2123EB37855}"/>
              </a:ext>
            </a:extLst>
          </p:cNvPr>
          <p:cNvGrpSpPr/>
          <p:nvPr/>
        </p:nvGrpSpPr>
        <p:grpSpPr>
          <a:xfrm>
            <a:off x="8666707" y="2793601"/>
            <a:ext cx="705893" cy="330599"/>
            <a:chOff x="7538484" y="3848983"/>
            <a:chExt cx="1694120" cy="1479812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1C511C4-7BAA-4E37-81E2-0174990730A7}"/>
                </a:ext>
              </a:extLst>
            </p:cNvPr>
            <p:cNvSpPr/>
            <p:nvPr/>
          </p:nvSpPr>
          <p:spPr>
            <a:xfrm>
              <a:off x="7538484" y="3848983"/>
              <a:ext cx="850604" cy="754915"/>
            </a:xfrm>
            <a:custGeom>
              <a:avLst/>
              <a:gdLst>
                <a:gd name="connsiteX0" fmla="*/ 0 w 850604"/>
                <a:gd name="connsiteY0" fmla="*/ 754915 h 754915"/>
                <a:gd name="connsiteX1" fmla="*/ 425302 w 850604"/>
                <a:gd name="connsiteY1" fmla="*/ 3 h 754915"/>
                <a:gd name="connsiteX2" fmla="*/ 850604 w 850604"/>
                <a:gd name="connsiteY2" fmla="*/ 744282 h 754915"/>
                <a:gd name="connsiteX3" fmla="*/ 850604 w 850604"/>
                <a:gd name="connsiteY3" fmla="*/ 744282 h 75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604" h="754915">
                  <a:moveTo>
                    <a:pt x="0" y="754915"/>
                  </a:moveTo>
                  <a:cubicBezTo>
                    <a:pt x="141767" y="378345"/>
                    <a:pt x="283535" y="1775"/>
                    <a:pt x="425302" y="3"/>
                  </a:cubicBezTo>
                  <a:cubicBezTo>
                    <a:pt x="567069" y="-1769"/>
                    <a:pt x="850604" y="744282"/>
                    <a:pt x="850604" y="744282"/>
                  </a:cubicBezTo>
                  <a:lnTo>
                    <a:pt x="850604" y="74428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666EB46-6192-4C49-8327-98905CD15309}"/>
                </a:ext>
              </a:extLst>
            </p:cNvPr>
            <p:cNvSpPr/>
            <p:nvPr/>
          </p:nvSpPr>
          <p:spPr>
            <a:xfrm rot="10800000">
              <a:off x="8382000" y="4573880"/>
              <a:ext cx="850604" cy="754915"/>
            </a:xfrm>
            <a:custGeom>
              <a:avLst/>
              <a:gdLst>
                <a:gd name="connsiteX0" fmla="*/ 0 w 850604"/>
                <a:gd name="connsiteY0" fmla="*/ 754915 h 754915"/>
                <a:gd name="connsiteX1" fmla="*/ 425302 w 850604"/>
                <a:gd name="connsiteY1" fmla="*/ 3 h 754915"/>
                <a:gd name="connsiteX2" fmla="*/ 850604 w 850604"/>
                <a:gd name="connsiteY2" fmla="*/ 744282 h 754915"/>
                <a:gd name="connsiteX3" fmla="*/ 850604 w 850604"/>
                <a:gd name="connsiteY3" fmla="*/ 744282 h 75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604" h="754915">
                  <a:moveTo>
                    <a:pt x="0" y="754915"/>
                  </a:moveTo>
                  <a:cubicBezTo>
                    <a:pt x="141767" y="378345"/>
                    <a:pt x="283535" y="1775"/>
                    <a:pt x="425302" y="3"/>
                  </a:cubicBezTo>
                  <a:cubicBezTo>
                    <a:pt x="567069" y="-1769"/>
                    <a:pt x="850604" y="744282"/>
                    <a:pt x="850604" y="744282"/>
                  </a:cubicBezTo>
                  <a:lnTo>
                    <a:pt x="850604" y="74428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0" name="Picture 159">
            <a:extLst>
              <a:ext uri="{FF2B5EF4-FFF2-40B4-BE49-F238E27FC236}">
                <a16:creationId xmlns:a16="http://schemas.microsoft.com/office/drawing/2014/main" id="{A76554A3-B251-48FF-A006-737C29440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357" y="2656801"/>
            <a:ext cx="2328643" cy="15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4518-BF38-4E0F-82F2-D6D94FE1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Photoproduction of vector mesons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68307-DDA6-4E80-93F7-542EC510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0600"/>
            <a:ext cx="7820457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Has been extensively studied at HERA, RHIC, LHC</a:t>
            </a:r>
          </a:p>
          <a:p>
            <a:r>
              <a:rPr lang="en-US" dirty="0"/>
              <a:t>Factorize into </a:t>
            </a:r>
          </a:p>
          <a:p>
            <a:pPr lvl="1"/>
            <a:r>
              <a:rPr lang="en-US" dirty="0"/>
              <a:t>photon emission</a:t>
            </a:r>
          </a:p>
          <a:p>
            <a:pPr lvl="1"/>
            <a:r>
              <a:rPr lang="en-US" dirty="0"/>
              <a:t>interactions with nuclear target</a:t>
            </a:r>
          </a:p>
          <a:p>
            <a:r>
              <a:rPr lang="en-US" dirty="0"/>
              <a:t>Allows one to probe the nucleus via QCD to learn about shadowing, saturation effects, </a:t>
            </a:r>
            <a:r>
              <a:rPr lang="en-US" dirty="0" err="1"/>
              <a:t>nPDFs</a:t>
            </a:r>
            <a:endParaRPr lang="en-US"/>
          </a:p>
          <a:p>
            <a:r>
              <a:rPr lang="en-US"/>
              <a:t>Coherent </a:t>
            </a:r>
            <a:r>
              <a:rPr lang="en-US" dirty="0"/>
              <a:t>interaction: Photon interacts with entire nucleus</a:t>
            </a:r>
          </a:p>
          <a:p>
            <a:pPr lvl="1"/>
            <a:r>
              <a:rPr lang="en-US" dirty="0"/>
              <a:t>Nucleus generally remains intact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Small momentum transfer:  </a:t>
            </a:r>
            <a:r>
              <a:rPr lang="en-US" altLang="en-US" dirty="0" err="1">
                <a:sym typeface="Wingdings" panose="05000000000000000000" pitchFamily="2" charset="2"/>
              </a:rPr>
              <a:t>p</a:t>
            </a:r>
            <a:r>
              <a:rPr lang="en-US" altLang="en-US" baseline="-25000" dirty="0" err="1">
                <a:sym typeface="Wingdings" panose="05000000000000000000" pitchFamily="2" charset="2"/>
              </a:rPr>
              <a:t>T</a:t>
            </a:r>
            <a:r>
              <a:rPr lang="en-US" altLang="en-US" dirty="0">
                <a:sym typeface="Wingdings" panose="05000000000000000000" pitchFamily="2" charset="2"/>
              </a:rPr>
              <a:t> ~ ħ/R</a:t>
            </a:r>
            <a:r>
              <a:rPr lang="en-US" altLang="en-US" baseline="-25000" dirty="0">
                <a:sym typeface="Wingdings" panose="05000000000000000000" pitchFamily="2" charset="2"/>
              </a:rPr>
              <a:t>A </a:t>
            </a:r>
            <a:r>
              <a:rPr lang="en-US" altLang="en-US" dirty="0">
                <a:sym typeface="Wingdings" panose="05000000000000000000" pitchFamily="2" charset="2"/>
              </a:rPr>
              <a:t>~ 15 MeV	</a:t>
            </a:r>
            <a:endParaRPr lang="en-US" altLang="en-US" baseline="-25000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Max photon energy ~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en-US" dirty="0" err="1">
                <a:sym typeface="Wingdings" panose="05000000000000000000" pitchFamily="2" charset="2"/>
              </a:rPr>
              <a:t>ħ</a:t>
            </a:r>
            <a:r>
              <a:rPr lang="en-US" altLang="en-US" dirty="0">
                <a:sym typeface="Wingdings" panose="05000000000000000000" pitchFamily="2" charset="2"/>
              </a:rPr>
              <a:t>/R</a:t>
            </a:r>
            <a:r>
              <a:rPr lang="en-US" altLang="en-US" baseline="-25000" dirty="0">
                <a:sym typeface="Wingdings" panose="05000000000000000000" pitchFamily="2" charset="2"/>
              </a:rPr>
              <a:t>A </a:t>
            </a:r>
            <a:r>
              <a:rPr lang="en-US" altLang="en-US" dirty="0">
                <a:sym typeface="Wingdings" panose="05000000000000000000" pitchFamily="2" charset="2"/>
              </a:rPr>
              <a:t>~ 3 GeV at RHIC</a:t>
            </a:r>
            <a:endParaRPr lang="en-US" dirty="0"/>
          </a:p>
          <a:p>
            <a:r>
              <a:rPr lang="en-US" dirty="0"/>
              <a:t>Incoherent interaction: Photon can interact with individual nucleons</a:t>
            </a:r>
          </a:p>
          <a:p>
            <a:pPr lvl="1"/>
            <a:r>
              <a:rPr lang="en-US" dirty="0"/>
              <a:t>Nucleus generally breaks</a:t>
            </a:r>
          </a:p>
          <a:p>
            <a:pPr lvl="1"/>
            <a:r>
              <a:rPr lang="en-US" dirty="0"/>
              <a:t>Momentum transfer is bigger:  </a:t>
            </a:r>
            <a:r>
              <a:rPr lang="en-US" altLang="en-US" dirty="0" err="1">
                <a:sym typeface="Wingdings" panose="05000000000000000000" pitchFamily="2" charset="2"/>
              </a:rPr>
              <a:t>p</a:t>
            </a:r>
            <a:r>
              <a:rPr lang="en-US" altLang="en-US" baseline="-25000" dirty="0" err="1">
                <a:sym typeface="Wingdings" panose="05000000000000000000" pitchFamily="2" charset="2"/>
              </a:rPr>
              <a:t>T</a:t>
            </a:r>
            <a:r>
              <a:rPr lang="en-US" altLang="en-US" dirty="0">
                <a:sym typeface="Wingdings" panose="05000000000000000000" pitchFamily="2" charset="2"/>
              </a:rPr>
              <a:t> ~ ħ/R</a:t>
            </a:r>
            <a:r>
              <a:rPr lang="en-US" altLang="en-US" baseline="-25000" dirty="0">
                <a:sym typeface="Wingdings" panose="05000000000000000000" pitchFamily="2" charset="2"/>
              </a:rPr>
              <a:t>A </a:t>
            </a:r>
            <a:r>
              <a:rPr lang="en-US" altLang="en-US" dirty="0">
                <a:sym typeface="Wingdings" panose="05000000000000000000" pitchFamily="2" charset="2"/>
              </a:rPr>
              <a:t>~ 100 MeV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Max photon energy ~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en-US" dirty="0" err="1">
                <a:sym typeface="Wingdings" panose="05000000000000000000" pitchFamily="2" charset="2"/>
              </a:rPr>
              <a:t>ħ</a:t>
            </a:r>
            <a:r>
              <a:rPr lang="en-US" altLang="en-US" dirty="0">
                <a:sym typeface="Wingdings" panose="05000000000000000000" pitchFamily="2" charset="2"/>
              </a:rPr>
              <a:t>/R</a:t>
            </a:r>
            <a:r>
              <a:rPr lang="en-US" altLang="en-US" baseline="-25000" dirty="0">
                <a:sym typeface="Wingdings" panose="05000000000000000000" pitchFamily="2" charset="2"/>
              </a:rPr>
              <a:t>A </a:t>
            </a:r>
            <a:r>
              <a:rPr lang="en-US" altLang="en-US" dirty="0">
                <a:sym typeface="Wingdings" panose="05000000000000000000" pitchFamily="2" charset="2"/>
              </a:rPr>
              <a:t>~ 20 GeV at RHIC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475A-3D93-498C-B1A8-64CC6DA8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1099-EA46-4D09-9A81-B9DD9A8D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4060BA-795B-4030-93A7-A076F2BD88E9}"/>
              </a:ext>
            </a:extLst>
          </p:cNvPr>
          <p:cNvSpPr txBox="1">
            <a:spLocks/>
          </p:cNvSpPr>
          <p:nvPr/>
        </p:nvSpPr>
        <p:spPr>
          <a:xfrm>
            <a:off x="2209800" y="2971800"/>
            <a:ext cx="6172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9F3464-B6B5-4AC8-92B4-57F24B1E8ECF}"/>
              </a:ext>
            </a:extLst>
          </p:cNvPr>
          <p:cNvGrpSpPr/>
          <p:nvPr/>
        </p:nvGrpSpPr>
        <p:grpSpPr>
          <a:xfrm>
            <a:off x="8628643" y="3136597"/>
            <a:ext cx="705891" cy="679656"/>
            <a:chOff x="6896100" y="1060339"/>
            <a:chExt cx="4755189" cy="457846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4A65DA-4F9E-45C5-849D-226A99C41BC8}"/>
                </a:ext>
              </a:extLst>
            </p:cNvPr>
            <p:cNvSpPr/>
            <p:nvPr/>
          </p:nvSpPr>
          <p:spPr>
            <a:xfrm>
              <a:off x="6959009" y="235511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309DCE-8493-41FD-9975-80EDE4324E1A}"/>
                </a:ext>
              </a:extLst>
            </p:cNvPr>
            <p:cNvSpPr/>
            <p:nvPr/>
          </p:nvSpPr>
          <p:spPr>
            <a:xfrm>
              <a:off x="7047539" y="347418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84A4A67-5873-4805-8D28-904F58DE8F29}"/>
                </a:ext>
              </a:extLst>
            </p:cNvPr>
            <p:cNvSpPr/>
            <p:nvPr/>
          </p:nvSpPr>
          <p:spPr>
            <a:xfrm>
              <a:off x="7218621" y="194583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B55365-F425-47B7-A624-6231E5B66084}"/>
                </a:ext>
              </a:extLst>
            </p:cNvPr>
            <p:cNvSpPr/>
            <p:nvPr/>
          </p:nvSpPr>
          <p:spPr>
            <a:xfrm>
              <a:off x="6896100" y="295319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0EDDE6-7FC4-4420-B485-E8E3022650E3}"/>
                </a:ext>
              </a:extLst>
            </p:cNvPr>
            <p:cNvSpPr/>
            <p:nvPr/>
          </p:nvSpPr>
          <p:spPr>
            <a:xfrm>
              <a:off x="7467600" y="306129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C44E4B-EFC7-4B3B-B433-497A9083EDD2}"/>
                </a:ext>
              </a:extLst>
            </p:cNvPr>
            <p:cNvSpPr/>
            <p:nvPr/>
          </p:nvSpPr>
          <p:spPr>
            <a:xfrm>
              <a:off x="7160878" y="403498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2FC944-2C57-4C67-B585-89E7B1999030}"/>
                </a:ext>
              </a:extLst>
            </p:cNvPr>
            <p:cNvSpPr/>
            <p:nvPr/>
          </p:nvSpPr>
          <p:spPr>
            <a:xfrm>
              <a:off x="7503778" y="440461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0B8AD0-DC94-4B90-B99B-F3377D79092E}"/>
                </a:ext>
              </a:extLst>
            </p:cNvPr>
            <p:cNvSpPr/>
            <p:nvPr/>
          </p:nvSpPr>
          <p:spPr>
            <a:xfrm>
              <a:off x="8657374" y="110962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2060D6-FE79-4637-A3CE-8BE63F3E571F}"/>
                </a:ext>
              </a:extLst>
            </p:cNvPr>
            <p:cNvSpPr/>
            <p:nvPr/>
          </p:nvSpPr>
          <p:spPr>
            <a:xfrm>
              <a:off x="7921181" y="2651088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0B2327A-D58D-413D-842F-0E5BA6F07DAE}"/>
                </a:ext>
              </a:extLst>
            </p:cNvPr>
            <p:cNvSpPr/>
            <p:nvPr/>
          </p:nvSpPr>
          <p:spPr>
            <a:xfrm>
              <a:off x="7578281" y="1516247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5CE6A63-4A62-4871-B704-B74468CE79C8}"/>
                </a:ext>
              </a:extLst>
            </p:cNvPr>
            <p:cNvSpPr/>
            <p:nvPr/>
          </p:nvSpPr>
          <p:spPr>
            <a:xfrm>
              <a:off x="8226791" y="427436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8C0588F-E49F-4555-8FE2-1DB2D84E116E}"/>
                </a:ext>
              </a:extLst>
            </p:cNvPr>
            <p:cNvSpPr/>
            <p:nvPr/>
          </p:nvSpPr>
          <p:spPr>
            <a:xfrm>
              <a:off x="9513930" y="478760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208BA9-6CB6-471E-A79A-57DDA4030695}"/>
                </a:ext>
              </a:extLst>
            </p:cNvPr>
            <p:cNvSpPr/>
            <p:nvPr/>
          </p:nvSpPr>
          <p:spPr>
            <a:xfrm>
              <a:off x="9561178" y="42672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1D177C5-4B5D-4E49-8DF6-5C958CE2091F}"/>
                </a:ext>
              </a:extLst>
            </p:cNvPr>
            <p:cNvSpPr/>
            <p:nvPr/>
          </p:nvSpPr>
          <p:spPr>
            <a:xfrm>
              <a:off x="7467600" y="238767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F0ACF-20EB-4F97-9784-CCAFE09DAE4C}"/>
                </a:ext>
              </a:extLst>
            </p:cNvPr>
            <p:cNvSpPr/>
            <p:nvPr/>
          </p:nvSpPr>
          <p:spPr>
            <a:xfrm>
              <a:off x="8108136" y="124773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30B0EA5-462C-40DC-A015-5B9E060F12C6}"/>
                </a:ext>
              </a:extLst>
            </p:cNvPr>
            <p:cNvSpPr/>
            <p:nvPr/>
          </p:nvSpPr>
          <p:spPr>
            <a:xfrm>
              <a:off x="8807196" y="232325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0E5B152-9A49-45B4-8208-CBB679C76D76}"/>
                </a:ext>
              </a:extLst>
            </p:cNvPr>
            <p:cNvSpPr/>
            <p:nvPr/>
          </p:nvSpPr>
          <p:spPr>
            <a:xfrm>
              <a:off x="9718157" y="208692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4F75C92-B86C-4597-91F0-1357A919324E}"/>
                </a:ext>
              </a:extLst>
            </p:cNvPr>
            <p:cNvSpPr/>
            <p:nvPr/>
          </p:nvSpPr>
          <p:spPr>
            <a:xfrm>
              <a:off x="9218278" y="106033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3F1D1C8-FA29-47E9-A249-D8AF7568A83B}"/>
                </a:ext>
              </a:extLst>
            </p:cNvPr>
            <p:cNvSpPr/>
            <p:nvPr/>
          </p:nvSpPr>
          <p:spPr>
            <a:xfrm>
              <a:off x="10339569" y="167317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12F33AA-0DFC-492F-BB20-8BA5B519EC80}"/>
                </a:ext>
              </a:extLst>
            </p:cNvPr>
            <p:cNvSpPr/>
            <p:nvPr/>
          </p:nvSpPr>
          <p:spPr>
            <a:xfrm>
              <a:off x="9979986" y="461726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7DC312-CD3D-4438-8136-A6B366B64796}"/>
                </a:ext>
              </a:extLst>
            </p:cNvPr>
            <p:cNvSpPr/>
            <p:nvPr/>
          </p:nvSpPr>
          <p:spPr>
            <a:xfrm>
              <a:off x="7846678" y="191028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5002526-417C-4B38-A63F-224262BD5B5E}"/>
                </a:ext>
              </a:extLst>
            </p:cNvPr>
            <p:cNvSpPr/>
            <p:nvPr/>
          </p:nvSpPr>
          <p:spPr>
            <a:xfrm>
              <a:off x="10230511" y="332076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290648C-0E40-4312-858B-E1DD4E27919B}"/>
                </a:ext>
              </a:extLst>
            </p:cNvPr>
            <p:cNvSpPr/>
            <p:nvPr/>
          </p:nvSpPr>
          <p:spPr>
            <a:xfrm>
              <a:off x="8657374" y="453005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2641E2B-013B-413C-BEEE-C9C2F8D2F3DE}"/>
                </a:ext>
              </a:extLst>
            </p:cNvPr>
            <p:cNvSpPr/>
            <p:nvPr/>
          </p:nvSpPr>
          <p:spPr>
            <a:xfrm>
              <a:off x="9006076" y="49530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07AFB86-B46C-42A4-AA0E-5CA5DF5A3E90}"/>
                </a:ext>
              </a:extLst>
            </p:cNvPr>
            <p:cNvSpPr/>
            <p:nvPr/>
          </p:nvSpPr>
          <p:spPr>
            <a:xfrm>
              <a:off x="10965489" y="262904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C2558AC-4B77-455C-B6BA-29B6EC95C97E}"/>
                </a:ext>
              </a:extLst>
            </p:cNvPr>
            <p:cNvSpPr/>
            <p:nvPr/>
          </p:nvSpPr>
          <p:spPr>
            <a:xfrm>
              <a:off x="10043186" y="390600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6D0D68-32C4-4851-8B60-7CFC61A1F197}"/>
                </a:ext>
              </a:extLst>
            </p:cNvPr>
            <p:cNvSpPr/>
            <p:nvPr/>
          </p:nvSpPr>
          <p:spPr>
            <a:xfrm>
              <a:off x="8001000" y="479291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4A32260-E7FA-465A-A36F-63B1D6F22359}"/>
                </a:ext>
              </a:extLst>
            </p:cNvPr>
            <p:cNvSpPr/>
            <p:nvPr/>
          </p:nvSpPr>
          <p:spPr>
            <a:xfrm>
              <a:off x="8508854" y="495300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D7794FD-5E4D-4BB5-960A-5079B2878DF1}"/>
                </a:ext>
              </a:extLst>
            </p:cNvPr>
            <p:cNvSpPr/>
            <p:nvPr/>
          </p:nvSpPr>
          <p:spPr>
            <a:xfrm>
              <a:off x="9016708" y="436577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D7ACFF-44AF-458C-BC19-18E6D5E65EB3}"/>
                </a:ext>
              </a:extLst>
            </p:cNvPr>
            <p:cNvSpPr/>
            <p:nvPr/>
          </p:nvSpPr>
          <p:spPr>
            <a:xfrm>
              <a:off x="7609606" y="3381596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D643B45-6CAE-4C18-92D1-A636579C2667}"/>
                </a:ext>
              </a:extLst>
            </p:cNvPr>
            <p:cNvSpPr/>
            <p:nvPr/>
          </p:nvSpPr>
          <p:spPr>
            <a:xfrm>
              <a:off x="8449369" y="288046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DB8C6D-5DA6-475F-AAAA-01F43FAEBD38}"/>
                </a:ext>
              </a:extLst>
            </p:cNvPr>
            <p:cNvSpPr/>
            <p:nvPr/>
          </p:nvSpPr>
          <p:spPr>
            <a:xfrm>
              <a:off x="8304257" y="354965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86F3C4-D462-4C63-93C3-4C6ECFABD3B2}"/>
                </a:ext>
              </a:extLst>
            </p:cNvPr>
            <p:cNvSpPr/>
            <p:nvPr/>
          </p:nvSpPr>
          <p:spPr>
            <a:xfrm>
              <a:off x="7234089" y="264917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99B5609-EE4F-4E00-825F-5C37FA440E7F}"/>
                </a:ext>
              </a:extLst>
            </p:cNvPr>
            <p:cNvSpPr/>
            <p:nvPr/>
          </p:nvSpPr>
          <p:spPr>
            <a:xfrm>
              <a:off x="8172316" y="173794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AF4AD3-E26E-440C-A5E2-B65130682FBC}"/>
                </a:ext>
              </a:extLst>
            </p:cNvPr>
            <p:cNvSpPr/>
            <p:nvPr/>
          </p:nvSpPr>
          <p:spPr>
            <a:xfrm>
              <a:off x="9856830" y="130558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0D580CB-5BC7-4C85-AE3F-D502B1FD7312}"/>
                </a:ext>
              </a:extLst>
            </p:cNvPr>
            <p:cNvSpPr/>
            <p:nvPr/>
          </p:nvSpPr>
          <p:spPr>
            <a:xfrm>
              <a:off x="9601639" y="3595724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4BE4422-1A16-4AEB-8505-A0550B26B8C0}"/>
                </a:ext>
              </a:extLst>
            </p:cNvPr>
            <p:cNvSpPr/>
            <p:nvPr/>
          </p:nvSpPr>
          <p:spPr>
            <a:xfrm>
              <a:off x="10668000" y="2141547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BD3A02F-9A1D-481C-84F0-98231F0F767F}"/>
                </a:ext>
              </a:extLst>
            </p:cNvPr>
            <p:cNvSpPr/>
            <p:nvPr/>
          </p:nvSpPr>
          <p:spPr>
            <a:xfrm>
              <a:off x="10769896" y="3182974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4D4B099-F569-46A8-B142-56F7EB7620D8}"/>
                </a:ext>
              </a:extLst>
            </p:cNvPr>
            <p:cNvSpPr/>
            <p:nvPr/>
          </p:nvSpPr>
          <p:spPr>
            <a:xfrm>
              <a:off x="10401300" y="418715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74EE490-9AE8-42FF-8EE1-FA276704F73A}"/>
                </a:ext>
              </a:extLst>
            </p:cNvPr>
            <p:cNvSpPr/>
            <p:nvPr/>
          </p:nvSpPr>
          <p:spPr>
            <a:xfrm>
              <a:off x="9974220" y="424456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A93858A-E2E3-406F-8B59-EF727BA8D879}"/>
                </a:ext>
              </a:extLst>
            </p:cNvPr>
            <p:cNvSpPr/>
            <p:nvPr/>
          </p:nvSpPr>
          <p:spPr>
            <a:xfrm>
              <a:off x="8376454" y="395818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846DBA2-4240-43EE-8AA9-598F0A638F65}"/>
                </a:ext>
              </a:extLst>
            </p:cNvPr>
            <p:cNvSpPr/>
            <p:nvPr/>
          </p:nvSpPr>
          <p:spPr>
            <a:xfrm>
              <a:off x="10401300" y="275287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A14EFEA-ECC3-48CB-B859-C2DED273FB35}"/>
                </a:ext>
              </a:extLst>
            </p:cNvPr>
            <p:cNvSpPr/>
            <p:nvPr/>
          </p:nvSpPr>
          <p:spPr>
            <a:xfrm>
              <a:off x="10695028" y="375705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3DDE847-F26B-440C-9B60-6FDBCA0AC05C}"/>
                </a:ext>
              </a:extLst>
            </p:cNvPr>
            <p:cNvSpPr/>
            <p:nvPr/>
          </p:nvSpPr>
          <p:spPr>
            <a:xfrm>
              <a:off x="8717135" y="322978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8D591B9-F3AB-4283-865A-B8C93FC76C11}"/>
                </a:ext>
              </a:extLst>
            </p:cNvPr>
            <p:cNvSpPr/>
            <p:nvPr/>
          </p:nvSpPr>
          <p:spPr>
            <a:xfrm>
              <a:off x="8600939" y="158528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BA68963-FD5D-42F2-95A8-C9BE51BC0932}"/>
                </a:ext>
              </a:extLst>
            </p:cNvPr>
            <p:cNvSpPr/>
            <p:nvPr/>
          </p:nvSpPr>
          <p:spPr>
            <a:xfrm>
              <a:off x="7902630" y="423545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81C042F-FC12-429D-B9D7-32F3A130FD40}"/>
                </a:ext>
              </a:extLst>
            </p:cNvPr>
            <p:cNvSpPr/>
            <p:nvPr/>
          </p:nvSpPr>
          <p:spPr>
            <a:xfrm>
              <a:off x="9235769" y="382572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1F6EEDB-9CBD-40CC-B7A6-EDAC44A69EDB}"/>
                </a:ext>
              </a:extLst>
            </p:cNvPr>
            <p:cNvSpPr/>
            <p:nvPr/>
          </p:nvSpPr>
          <p:spPr>
            <a:xfrm>
              <a:off x="8143578" y="234041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F5087C3-C353-4FE1-81D4-7AFEBD25735E}"/>
                </a:ext>
              </a:extLst>
            </p:cNvPr>
            <p:cNvSpPr/>
            <p:nvPr/>
          </p:nvSpPr>
          <p:spPr>
            <a:xfrm>
              <a:off x="8001961" y="305641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5C0EDCF-B786-4190-B4AA-DB052DF1FD30}"/>
                </a:ext>
              </a:extLst>
            </p:cNvPr>
            <p:cNvSpPr/>
            <p:nvPr/>
          </p:nvSpPr>
          <p:spPr>
            <a:xfrm>
              <a:off x="8621750" y="394231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B3A02B2-8F9E-443C-BFA0-191449536E89}"/>
                </a:ext>
              </a:extLst>
            </p:cNvPr>
            <p:cNvSpPr/>
            <p:nvPr/>
          </p:nvSpPr>
          <p:spPr>
            <a:xfrm>
              <a:off x="9431372" y="135922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D64CEBE-7FD4-4263-B4A7-23C591816F8F}"/>
                </a:ext>
              </a:extLst>
            </p:cNvPr>
            <p:cNvSpPr/>
            <p:nvPr/>
          </p:nvSpPr>
          <p:spPr>
            <a:xfrm>
              <a:off x="9072448" y="1617798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144273B-AB58-4F1C-8055-F90F23FF70C7}"/>
                </a:ext>
              </a:extLst>
            </p:cNvPr>
            <p:cNvSpPr/>
            <p:nvPr/>
          </p:nvSpPr>
          <p:spPr>
            <a:xfrm>
              <a:off x="9962745" y="298546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D2F7588-FCB4-4E85-825B-E5775BC9A5A9}"/>
                </a:ext>
              </a:extLst>
            </p:cNvPr>
            <p:cNvSpPr/>
            <p:nvPr/>
          </p:nvSpPr>
          <p:spPr>
            <a:xfrm>
              <a:off x="7886173" y="350398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88FAC44-408B-4CA1-A205-D620E2854275}"/>
                </a:ext>
              </a:extLst>
            </p:cNvPr>
            <p:cNvSpPr/>
            <p:nvPr/>
          </p:nvSpPr>
          <p:spPr>
            <a:xfrm>
              <a:off x="9251921" y="305513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5CC32EF-C539-4476-8743-E83F36CF20A2}"/>
                </a:ext>
              </a:extLst>
            </p:cNvPr>
            <p:cNvSpPr/>
            <p:nvPr/>
          </p:nvSpPr>
          <p:spPr>
            <a:xfrm>
              <a:off x="10322447" y="361195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E922E5A-0050-4C4C-9BD9-222A5A8B821A}"/>
                </a:ext>
              </a:extLst>
            </p:cNvPr>
            <p:cNvSpPr/>
            <p:nvPr/>
          </p:nvSpPr>
          <p:spPr>
            <a:xfrm>
              <a:off x="7734918" y="380702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02D72D1-8B27-4FB7-A3DD-7ED29416C964}"/>
                </a:ext>
              </a:extLst>
            </p:cNvPr>
            <p:cNvSpPr/>
            <p:nvPr/>
          </p:nvSpPr>
          <p:spPr>
            <a:xfrm>
              <a:off x="8599489" y="2471846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3A7DD5D-EBCB-4947-A6A6-38A5D5E6E0E6}"/>
                </a:ext>
              </a:extLst>
            </p:cNvPr>
            <p:cNvSpPr/>
            <p:nvPr/>
          </p:nvSpPr>
          <p:spPr>
            <a:xfrm>
              <a:off x="9854795" y="242173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F7A702-7C31-4E40-84AB-B828E3835EE8}"/>
                </a:ext>
              </a:extLst>
            </p:cNvPr>
            <p:cNvSpPr/>
            <p:nvPr/>
          </p:nvSpPr>
          <p:spPr>
            <a:xfrm>
              <a:off x="9880454" y="166972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5332D2B-665E-4DE2-A680-1BCE36257FEC}"/>
                </a:ext>
              </a:extLst>
            </p:cNvPr>
            <p:cNvSpPr/>
            <p:nvPr/>
          </p:nvSpPr>
          <p:spPr>
            <a:xfrm>
              <a:off x="9320885" y="224895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A636BDA-7A03-4538-ABBC-383EED84A50D}"/>
                </a:ext>
              </a:extLst>
            </p:cNvPr>
            <p:cNvSpPr/>
            <p:nvPr/>
          </p:nvSpPr>
          <p:spPr>
            <a:xfrm>
              <a:off x="8971326" y="349660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37F051A-4B59-452B-BB65-185059B526CA}"/>
                </a:ext>
              </a:extLst>
            </p:cNvPr>
            <p:cNvSpPr/>
            <p:nvPr/>
          </p:nvSpPr>
          <p:spPr>
            <a:xfrm>
              <a:off x="9097273" y="185687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9D13E83-3DF5-41E7-BA46-21B30A8E1473}"/>
                </a:ext>
              </a:extLst>
            </p:cNvPr>
            <p:cNvSpPr/>
            <p:nvPr/>
          </p:nvSpPr>
          <p:spPr>
            <a:xfrm>
              <a:off x="9682200" y="3252824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391AE2F-6918-42B0-AF0D-35E7B0AA1FF4}"/>
                </a:ext>
              </a:extLst>
            </p:cNvPr>
            <p:cNvSpPr/>
            <p:nvPr/>
          </p:nvSpPr>
          <p:spPr>
            <a:xfrm>
              <a:off x="10217150" y="221449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84DDA4E-AAA2-41C6-892B-F48B1F0EF888}"/>
                </a:ext>
              </a:extLst>
            </p:cNvPr>
            <p:cNvSpPr/>
            <p:nvPr/>
          </p:nvSpPr>
          <p:spPr>
            <a:xfrm>
              <a:off x="8587100" y="202675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D28CEF4-5F39-46A9-BBEF-FE8B2312D35E}"/>
                </a:ext>
              </a:extLst>
            </p:cNvPr>
            <p:cNvSpPr/>
            <p:nvPr/>
          </p:nvSpPr>
          <p:spPr>
            <a:xfrm>
              <a:off x="9463057" y="1849474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17B178F-6ECC-4980-A9EB-28F54D370876}"/>
                </a:ext>
              </a:extLst>
            </p:cNvPr>
            <p:cNvSpPr/>
            <p:nvPr/>
          </p:nvSpPr>
          <p:spPr>
            <a:xfrm>
              <a:off x="8838239" y="2799045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0A709B4-8022-41A4-ACA6-A0F2063247B8}"/>
                </a:ext>
              </a:extLst>
            </p:cNvPr>
            <p:cNvSpPr/>
            <p:nvPr/>
          </p:nvSpPr>
          <p:spPr>
            <a:xfrm>
              <a:off x="9372814" y="273927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7B75B5F-29D9-4A83-AB80-31E28257C1F8}"/>
                </a:ext>
              </a:extLst>
            </p:cNvPr>
            <p:cNvSpPr/>
            <p:nvPr/>
          </p:nvSpPr>
          <p:spPr>
            <a:xfrm>
              <a:off x="7312647" y="35320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E8148E8-5BA3-4727-9463-C2123EB37855}"/>
              </a:ext>
            </a:extLst>
          </p:cNvPr>
          <p:cNvGrpSpPr/>
          <p:nvPr/>
        </p:nvGrpSpPr>
        <p:grpSpPr>
          <a:xfrm>
            <a:off x="8666707" y="2793601"/>
            <a:ext cx="705893" cy="330599"/>
            <a:chOff x="7538484" y="3848983"/>
            <a:chExt cx="1694120" cy="1479812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1C511C4-7BAA-4E37-81E2-0174990730A7}"/>
                </a:ext>
              </a:extLst>
            </p:cNvPr>
            <p:cNvSpPr/>
            <p:nvPr/>
          </p:nvSpPr>
          <p:spPr>
            <a:xfrm>
              <a:off x="7538484" y="3848983"/>
              <a:ext cx="850604" cy="754915"/>
            </a:xfrm>
            <a:custGeom>
              <a:avLst/>
              <a:gdLst>
                <a:gd name="connsiteX0" fmla="*/ 0 w 850604"/>
                <a:gd name="connsiteY0" fmla="*/ 754915 h 754915"/>
                <a:gd name="connsiteX1" fmla="*/ 425302 w 850604"/>
                <a:gd name="connsiteY1" fmla="*/ 3 h 754915"/>
                <a:gd name="connsiteX2" fmla="*/ 850604 w 850604"/>
                <a:gd name="connsiteY2" fmla="*/ 744282 h 754915"/>
                <a:gd name="connsiteX3" fmla="*/ 850604 w 850604"/>
                <a:gd name="connsiteY3" fmla="*/ 744282 h 75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604" h="754915">
                  <a:moveTo>
                    <a:pt x="0" y="754915"/>
                  </a:moveTo>
                  <a:cubicBezTo>
                    <a:pt x="141767" y="378345"/>
                    <a:pt x="283535" y="1775"/>
                    <a:pt x="425302" y="3"/>
                  </a:cubicBezTo>
                  <a:cubicBezTo>
                    <a:pt x="567069" y="-1769"/>
                    <a:pt x="850604" y="744282"/>
                    <a:pt x="850604" y="744282"/>
                  </a:cubicBezTo>
                  <a:lnTo>
                    <a:pt x="850604" y="74428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666EB46-6192-4C49-8327-98905CD15309}"/>
                </a:ext>
              </a:extLst>
            </p:cNvPr>
            <p:cNvSpPr/>
            <p:nvPr/>
          </p:nvSpPr>
          <p:spPr>
            <a:xfrm rot="10800000">
              <a:off x="8382000" y="4573880"/>
              <a:ext cx="850604" cy="754915"/>
            </a:xfrm>
            <a:custGeom>
              <a:avLst/>
              <a:gdLst>
                <a:gd name="connsiteX0" fmla="*/ 0 w 850604"/>
                <a:gd name="connsiteY0" fmla="*/ 754915 h 754915"/>
                <a:gd name="connsiteX1" fmla="*/ 425302 w 850604"/>
                <a:gd name="connsiteY1" fmla="*/ 3 h 754915"/>
                <a:gd name="connsiteX2" fmla="*/ 850604 w 850604"/>
                <a:gd name="connsiteY2" fmla="*/ 744282 h 754915"/>
                <a:gd name="connsiteX3" fmla="*/ 850604 w 850604"/>
                <a:gd name="connsiteY3" fmla="*/ 744282 h 75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604" h="754915">
                  <a:moveTo>
                    <a:pt x="0" y="754915"/>
                  </a:moveTo>
                  <a:cubicBezTo>
                    <a:pt x="141767" y="378345"/>
                    <a:pt x="283535" y="1775"/>
                    <a:pt x="425302" y="3"/>
                  </a:cubicBezTo>
                  <a:cubicBezTo>
                    <a:pt x="567069" y="-1769"/>
                    <a:pt x="850604" y="744282"/>
                    <a:pt x="850604" y="744282"/>
                  </a:cubicBezTo>
                  <a:lnTo>
                    <a:pt x="850604" y="74428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9AEEA88-6577-4C37-A71A-46D1915C9813}"/>
              </a:ext>
            </a:extLst>
          </p:cNvPr>
          <p:cNvGrpSpPr/>
          <p:nvPr/>
        </p:nvGrpSpPr>
        <p:grpSpPr>
          <a:xfrm>
            <a:off x="9069193" y="4800600"/>
            <a:ext cx="127283" cy="319486"/>
            <a:chOff x="7538484" y="3848983"/>
            <a:chExt cx="1694120" cy="147981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FA0DB7C-563C-467B-AC85-684BC506D33B}"/>
                </a:ext>
              </a:extLst>
            </p:cNvPr>
            <p:cNvSpPr/>
            <p:nvPr/>
          </p:nvSpPr>
          <p:spPr>
            <a:xfrm>
              <a:off x="7538484" y="3848983"/>
              <a:ext cx="850604" cy="754915"/>
            </a:xfrm>
            <a:custGeom>
              <a:avLst/>
              <a:gdLst>
                <a:gd name="connsiteX0" fmla="*/ 0 w 850604"/>
                <a:gd name="connsiteY0" fmla="*/ 754915 h 754915"/>
                <a:gd name="connsiteX1" fmla="*/ 425302 w 850604"/>
                <a:gd name="connsiteY1" fmla="*/ 3 h 754915"/>
                <a:gd name="connsiteX2" fmla="*/ 850604 w 850604"/>
                <a:gd name="connsiteY2" fmla="*/ 744282 h 754915"/>
                <a:gd name="connsiteX3" fmla="*/ 850604 w 850604"/>
                <a:gd name="connsiteY3" fmla="*/ 744282 h 75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604" h="754915">
                  <a:moveTo>
                    <a:pt x="0" y="754915"/>
                  </a:moveTo>
                  <a:cubicBezTo>
                    <a:pt x="141767" y="378345"/>
                    <a:pt x="283535" y="1775"/>
                    <a:pt x="425302" y="3"/>
                  </a:cubicBezTo>
                  <a:cubicBezTo>
                    <a:pt x="567069" y="-1769"/>
                    <a:pt x="850604" y="744282"/>
                    <a:pt x="850604" y="744282"/>
                  </a:cubicBezTo>
                  <a:lnTo>
                    <a:pt x="850604" y="74428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F539D58-FAB6-4C16-9BF1-4C7391D4E815}"/>
                </a:ext>
              </a:extLst>
            </p:cNvPr>
            <p:cNvSpPr/>
            <p:nvPr/>
          </p:nvSpPr>
          <p:spPr>
            <a:xfrm rot="10800000">
              <a:off x="8382000" y="4573880"/>
              <a:ext cx="850604" cy="754915"/>
            </a:xfrm>
            <a:custGeom>
              <a:avLst/>
              <a:gdLst>
                <a:gd name="connsiteX0" fmla="*/ 0 w 850604"/>
                <a:gd name="connsiteY0" fmla="*/ 754915 h 754915"/>
                <a:gd name="connsiteX1" fmla="*/ 425302 w 850604"/>
                <a:gd name="connsiteY1" fmla="*/ 3 h 754915"/>
                <a:gd name="connsiteX2" fmla="*/ 850604 w 850604"/>
                <a:gd name="connsiteY2" fmla="*/ 744282 h 754915"/>
                <a:gd name="connsiteX3" fmla="*/ 850604 w 850604"/>
                <a:gd name="connsiteY3" fmla="*/ 744282 h 75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604" h="754915">
                  <a:moveTo>
                    <a:pt x="0" y="754915"/>
                  </a:moveTo>
                  <a:cubicBezTo>
                    <a:pt x="141767" y="378345"/>
                    <a:pt x="283535" y="1775"/>
                    <a:pt x="425302" y="3"/>
                  </a:cubicBezTo>
                  <a:cubicBezTo>
                    <a:pt x="567069" y="-1769"/>
                    <a:pt x="850604" y="744282"/>
                    <a:pt x="850604" y="744282"/>
                  </a:cubicBezTo>
                  <a:lnTo>
                    <a:pt x="850604" y="74428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0164BEE-0F1F-4E93-AC6A-495B848A988E}"/>
              </a:ext>
            </a:extLst>
          </p:cNvPr>
          <p:cNvGrpSpPr/>
          <p:nvPr/>
        </p:nvGrpSpPr>
        <p:grpSpPr>
          <a:xfrm rot="2160097">
            <a:off x="8610567" y="5121386"/>
            <a:ext cx="705891" cy="679656"/>
            <a:chOff x="6896100" y="1060339"/>
            <a:chExt cx="4755189" cy="4578461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E28870B-23BE-4410-8F26-359BE7BA1CB8}"/>
                </a:ext>
              </a:extLst>
            </p:cNvPr>
            <p:cNvSpPr/>
            <p:nvPr/>
          </p:nvSpPr>
          <p:spPr>
            <a:xfrm>
              <a:off x="6959009" y="235511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5C9B912-1A1B-4E75-9CCD-EF3E0A30A40C}"/>
                </a:ext>
              </a:extLst>
            </p:cNvPr>
            <p:cNvSpPr/>
            <p:nvPr/>
          </p:nvSpPr>
          <p:spPr>
            <a:xfrm>
              <a:off x="7047539" y="347418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BC65BEB-A8A7-494E-A6EC-F0E50C1AB3F7}"/>
                </a:ext>
              </a:extLst>
            </p:cNvPr>
            <p:cNvSpPr/>
            <p:nvPr/>
          </p:nvSpPr>
          <p:spPr>
            <a:xfrm>
              <a:off x="7218621" y="194583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E5FDFB7-2C51-48B8-9A3B-F39F1EF5FCDD}"/>
                </a:ext>
              </a:extLst>
            </p:cNvPr>
            <p:cNvSpPr/>
            <p:nvPr/>
          </p:nvSpPr>
          <p:spPr>
            <a:xfrm>
              <a:off x="6896100" y="295319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B570A3A-AD36-4FEE-BC6B-3DD3878B1C99}"/>
                </a:ext>
              </a:extLst>
            </p:cNvPr>
            <p:cNvSpPr/>
            <p:nvPr/>
          </p:nvSpPr>
          <p:spPr>
            <a:xfrm>
              <a:off x="7467600" y="306129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3F6492F-AD05-478E-9F1F-DDBA3AD9FA27}"/>
                </a:ext>
              </a:extLst>
            </p:cNvPr>
            <p:cNvSpPr/>
            <p:nvPr/>
          </p:nvSpPr>
          <p:spPr>
            <a:xfrm>
              <a:off x="7160878" y="403498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A7AAD69-B03E-46EC-978D-5035DBB8A876}"/>
                </a:ext>
              </a:extLst>
            </p:cNvPr>
            <p:cNvSpPr/>
            <p:nvPr/>
          </p:nvSpPr>
          <p:spPr>
            <a:xfrm>
              <a:off x="7503778" y="440461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48DAE6D-CCBA-4819-835D-DEDE3C808F73}"/>
                </a:ext>
              </a:extLst>
            </p:cNvPr>
            <p:cNvSpPr/>
            <p:nvPr/>
          </p:nvSpPr>
          <p:spPr>
            <a:xfrm>
              <a:off x="8657374" y="110962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984074C-AFA3-45B9-BB2D-5926DD8AC033}"/>
                </a:ext>
              </a:extLst>
            </p:cNvPr>
            <p:cNvSpPr/>
            <p:nvPr/>
          </p:nvSpPr>
          <p:spPr>
            <a:xfrm>
              <a:off x="7921181" y="2651088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1324DB4-2B7A-476C-AB80-CEAB9D787CA6}"/>
                </a:ext>
              </a:extLst>
            </p:cNvPr>
            <p:cNvSpPr/>
            <p:nvPr/>
          </p:nvSpPr>
          <p:spPr>
            <a:xfrm>
              <a:off x="7578281" y="1516247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E5B40BB-E0A3-4AE2-949B-A7C27894CFDF}"/>
                </a:ext>
              </a:extLst>
            </p:cNvPr>
            <p:cNvSpPr/>
            <p:nvPr/>
          </p:nvSpPr>
          <p:spPr>
            <a:xfrm>
              <a:off x="8226791" y="427436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E9EB34A-42C3-46B5-B6AB-2FC6C6C6ED19}"/>
                </a:ext>
              </a:extLst>
            </p:cNvPr>
            <p:cNvSpPr/>
            <p:nvPr/>
          </p:nvSpPr>
          <p:spPr>
            <a:xfrm>
              <a:off x="9513930" y="478760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D5FA1EC-F2F1-4C8C-A299-6D7C03807AB1}"/>
                </a:ext>
              </a:extLst>
            </p:cNvPr>
            <p:cNvSpPr/>
            <p:nvPr/>
          </p:nvSpPr>
          <p:spPr>
            <a:xfrm>
              <a:off x="9561178" y="42672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F44328A-9BAD-4BF7-BF2E-BDFCA89A922B}"/>
                </a:ext>
              </a:extLst>
            </p:cNvPr>
            <p:cNvSpPr/>
            <p:nvPr/>
          </p:nvSpPr>
          <p:spPr>
            <a:xfrm>
              <a:off x="7467600" y="238767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5A03F2B-13E0-4192-BB67-8AE596D13516}"/>
                </a:ext>
              </a:extLst>
            </p:cNvPr>
            <p:cNvSpPr/>
            <p:nvPr/>
          </p:nvSpPr>
          <p:spPr>
            <a:xfrm>
              <a:off x="8108136" y="124773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EDBD524-D647-42A3-9C40-10BFACA1EACD}"/>
                </a:ext>
              </a:extLst>
            </p:cNvPr>
            <p:cNvSpPr/>
            <p:nvPr/>
          </p:nvSpPr>
          <p:spPr>
            <a:xfrm>
              <a:off x="8807196" y="232325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7ECAB37-A62D-4518-9FC7-C5EFE7308A04}"/>
                </a:ext>
              </a:extLst>
            </p:cNvPr>
            <p:cNvSpPr/>
            <p:nvPr/>
          </p:nvSpPr>
          <p:spPr>
            <a:xfrm>
              <a:off x="9718157" y="208692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C638E57-3066-48DE-BFCF-EAF8CAA0001B}"/>
                </a:ext>
              </a:extLst>
            </p:cNvPr>
            <p:cNvSpPr/>
            <p:nvPr/>
          </p:nvSpPr>
          <p:spPr>
            <a:xfrm>
              <a:off x="9218278" y="106033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CB78F5E-1593-4A0C-9292-16A38C3B17AB}"/>
                </a:ext>
              </a:extLst>
            </p:cNvPr>
            <p:cNvSpPr/>
            <p:nvPr/>
          </p:nvSpPr>
          <p:spPr>
            <a:xfrm>
              <a:off x="10339569" y="167317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FDB01BB-DAC2-4B1D-81AC-7AA7F1786612}"/>
                </a:ext>
              </a:extLst>
            </p:cNvPr>
            <p:cNvSpPr/>
            <p:nvPr/>
          </p:nvSpPr>
          <p:spPr>
            <a:xfrm>
              <a:off x="9979986" y="461726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BFDD3C1-0B2E-4562-A869-11112214BFB4}"/>
                </a:ext>
              </a:extLst>
            </p:cNvPr>
            <p:cNvSpPr/>
            <p:nvPr/>
          </p:nvSpPr>
          <p:spPr>
            <a:xfrm>
              <a:off x="7846678" y="191028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7F8CD44-057A-46BE-BECA-EB9B117C3F99}"/>
                </a:ext>
              </a:extLst>
            </p:cNvPr>
            <p:cNvSpPr/>
            <p:nvPr/>
          </p:nvSpPr>
          <p:spPr>
            <a:xfrm>
              <a:off x="10230511" y="332076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BCDE137-C08D-41BE-9D0C-4F0BC09D5D3D}"/>
                </a:ext>
              </a:extLst>
            </p:cNvPr>
            <p:cNvSpPr/>
            <p:nvPr/>
          </p:nvSpPr>
          <p:spPr>
            <a:xfrm>
              <a:off x="8657374" y="453005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3B2335F-7A14-4F89-8436-CBBAADD4D1D8}"/>
                </a:ext>
              </a:extLst>
            </p:cNvPr>
            <p:cNvSpPr/>
            <p:nvPr/>
          </p:nvSpPr>
          <p:spPr>
            <a:xfrm>
              <a:off x="9006076" y="49530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A1780AF-D37A-4486-B1E8-CE014AAD0A32}"/>
                </a:ext>
              </a:extLst>
            </p:cNvPr>
            <p:cNvSpPr/>
            <p:nvPr/>
          </p:nvSpPr>
          <p:spPr>
            <a:xfrm>
              <a:off x="10965489" y="262904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F4945DC-1201-4802-BE32-DF44838186F2}"/>
                </a:ext>
              </a:extLst>
            </p:cNvPr>
            <p:cNvSpPr/>
            <p:nvPr/>
          </p:nvSpPr>
          <p:spPr>
            <a:xfrm>
              <a:off x="10043186" y="390600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116E901-F1C1-498E-AD68-8475E9E33BC6}"/>
                </a:ext>
              </a:extLst>
            </p:cNvPr>
            <p:cNvSpPr/>
            <p:nvPr/>
          </p:nvSpPr>
          <p:spPr>
            <a:xfrm>
              <a:off x="8001000" y="479291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64578EE-AA7C-41C0-B4FA-137FB79060AC}"/>
                </a:ext>
              </a:extLst>
            </p:cNvPr>
            <p:cNvSpPr/>
            <p:nvPr/>
          </p:nvSpPr>
          <p:spPr>
            <a:xfrm>
              <a:off x="8508854" y="495300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A9FE448-26EF-46BE-ACF0-4399573D74D8}"/>
                </a:ext>
              </a:extLst>
            </p:cNvPr>
            <p:cNvSpPr/>
            <p:nvPr/>
          </p:nvSpPr>
          <p:spPr>
            <a:xfrm>
              <a:off x="9016708" y="436577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DF6F5B4-C1FF-4BD2-9E46-97203D840A4E}"/>
                </a:ext>
              </a:extLst>
            </p:cNvPr>
            <p:cNvSpPr/>
            <p:nvPr/>
          </p:nvSpPr>
          <p:spPr>
            <a:xfrm>
              <a:off x="7609606" y="3381596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D68E83E-3CBB-4CFE-81E4-0C323DB58109}"/>
                </a:ext>
              </a:extLst>
            </p:cNvPr>
            <p:cNvSpPr/>
            <p:nvPr/>
          </p:nvSpPr>
          <p:spPr>
            <a:xfrm>
              <a:off x="8449369" y="288046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0D36472-4D57-4A53-882F-EB33F84F841E}"/>
                </a:ext>
              </a:extLst>
            </p:cNvPr>
            <p:cNvSpPr/>
            <p:nvPr/>
          </p:nvSpPr>
          <p:spPr>
            <a:xfrm>
              <a:off x="8304257" y="354965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000A95D-A5E8-43C1-B063-F5AA03AA906E}"/>
                </a:ext>
              </a:extLst>
            </p:cNvPr>
            <p:cNvSpPr/>
            <p:nvPr/>
          </p:nvSpPr>
          <p:spPr>
            <a:xfrm>
              <a:off x="7234089" y="264917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2CE56C6-918F-4D33-9034-3839B819916B}"/>
                </a:ext>
              </a:extLst>
            </p:cNvPr>
            <p:cNvSpPr/>
            <p:nvPr/>
          </p:nvSpPr>
          <p:spPr>
            <a:xfrm>
              <a:off x="8172316" y="173794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ED7C0C3-B3D2-4BA9-8366-2391C2BAE208}"/>
                </a:ext>
              </a:extLst>
            </p:cNvPr>
            <p:cNvSpPr/>
            <p:nvPr/>
          </p:nvSpPr>
          <p:spPr>
            <a:xfrm>
              <a:off x="9856830" y="130558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3BC08E9-6DCE-41D7-A40A-8802E79C90F0}"/>
                </a:ext>
              </a:extLst>
            </p:cNvPr>
            <p:cNvSpPr/>
            <p:nvPr/>
          </p:nvSpPr>
          <p:spPr>
            <a:xfrm>
              <a:off x="9601639" y="3595724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B10474B-665B-4C55-A009-800391DF1F49}"/>
                </a:ext>
              </a:extLst>
            </p:cNvPr>
            <p:cNvSpPr/>
            <p:nvPr/>
          </p:nvSpPr>
          <p:spPr>
            <a:xfrm>
              <a:off x="10668000" y="2141547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39F1119-2041-4EFB-B23D-E0FB23DF6B7B}"/>
                </a:ext>
              </a:extLst>
            </p:cNvPr>
            <p:cNvSpPr/>
            <p:nvPr/>
          </p:nvSpPr>
          <p:spPr>
            <a:xfrm>
              <a:off x="10769896" y="3182974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7A64FAF-4FE0-41F9-BB93-5DD2E4884737}"/>
                </a:ext>
              </a:extLst>
            </p:cNvPr>
            <p:cNvSpPr/>
            <p:nvPr/>
          </p:nvSpPr>
          <p:spPr>
            <a:xfrm>
              <a:off x="10401300" y="418715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FBD6BD6-A8FB-4D57-B90D-644451B530CA}"/>
                </a:ext>
              </a:extLst>
            </p:cNvPr>
            <p:cNvSpPr/>
            <p:nvPr/>
          </p:nvSpPr>
          <p:spPr>
            <a:xfrm>
              <a:off x="9974220" y="424456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FB5ED47-53E4-49D6-841C-24A71ABC8B74}"/>
                </a:ext>
              </a:extLst>
            </p:cNvPr>
            <p:cNvSpPr/>
            <p:nvPr/>
          </p:nvSpPr>
          <p:spPr>
            <a:xfrm>
              <a:off x="8376454" y="395818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E99332A-50B2-4B54-B585-E000F0BB552E}"/>
                </a:ext>
              </a:extLst>
            </p:cNvPr>
            <p:cNvSpPr/>
            <p:nvPr/>
          </p:nvSpPr>
          <p:spPr>
            <a:xfrm>
              <a:off x="10401300" y="275287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ED73DAC-C79D-4CDB-9E62-771FBF5EB624}"/>
                </a:ext>
              </a:extLst>
            </p:cNvPr>
            <p:cNvSpPr/>
            <p:nvPr/>
          </p:nvSpPr>
          <p:spPr>
            <a:xfrm>
              <a:off x="10695028" y="375705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3763BAB2-27CD-4A12-8AC5-BBDDDABB5EDF}"/>
                </a:ext>
              </a:extLst>
            </p:cNvPr>
            <p:cNvSpPr/>
            <p:nvPr/>
          </p:nvSpPr>
          <p:spPr>
            <a:xfrm>
              <a:off x="8717135" y="322978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E377F05A-E19C-44F3-9A4E-FE5EFA2F8BA8}"/>
                </a:ext>
              </a:extLst>
            </p:cNvPr>
            <p:cNvSpPr/>
            <p:nvPr/>
          </p:nvSpPr>
          <p:spPr>
            <a:xfrm>
              <a:off x="8600939" y="158528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E50FA1C-41D8-49F6-9E75-93A5FF6643DF}"/>
                </a:ext>
              </a:extLst>
            </p:cNvPr>
            <p:cNvSpPr/>
            <p:nvPr/>
          </p:nvSpPr>
          <p:spPr>
            <a:xfrm>
              <a:off x="7902630" y="423545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08BAFA2-2920-489B-92B5-328E6EF19D06}"/>
                </a:ext>
              </a:extLst>
            </p:cNvPr>
            <p:cNvSpPr/>
            <p:nvPr/>
          </p:nvSpPr>
          <p:spPr>
            <a:xfrm>
              <a:off x="9235769" y="382572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C22A68C-9DE5-4F39-A9BD-FB5DF1FD5C39}"/>
                </a:ext>
              </a:extLst>
            </p:cNvPr>
            <p:cNvSpPr/>
            <p:nvPr/>
          </p:nvSpPr>
          <p:spPr>
            <a:xfrm>
              <a:off x="8143578" y="234041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E53538F-C307-418A-8A56-2FCD3764D1BF}"/>
                </a:ext>
              </a:extLst>
            </p:cNvPr>
            <p:cNvSpPr/>
            <p:nvPr/>
          </p:nvSpPr>
          <p:spPr>
            <a:xfrm>
              <a:off x="8001961" y="305641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FBF9974-1A5D-40E9-9110-85AE6792A5E5}"/>
                </a:ext>
              </a:extLst>
            </p:cNvPr>
            <p:cNvSpPr/>
            <p:nvPr/>
          </p:nvSpPr>
          <p:spPr>
            <a:xfrm>
              <a:off x="8621750" y="394231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839B897-7C35-4142-9175-1DCE39A827B3}"/>
                </a:ext>
              </a:extLst>
            </p:cNvPr>
            <p:cNvSpPr/>
            <p:nvPr/>
          </p:nvSpPr>
          <p:spPr>
            <a:xfrm>
              <a:off x="9431372" y="135922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FEF41DC-0EA5-4D14-85E9-3D5A71E00087}"/>
                </a:ext>
              </a:extLst>
            </p:cNvPr>
            <p:cNvSpPr/>
            <p:nvPr/>
          </p:nvSpPr>
          <p:spPr>
            <a:xfrm>
              <a:off x="9072448" y="1617798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305B5F7-7652-4E2E-BC93-476AE254AF33}"/>
                </a:ext>
              </a:extLst>
            </p:cNvPr>
            <p:cNvSpPr/>
            <p:nvPr/>
          </p:nvSpPr>
          <p:spPr>
            <a:xfrm>
              <a:off x="9962745" y="298546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46D3F9D-D936-4373-98F2-4B2A67DDB028}"/>
                </a:ext>
              </a:extLst>
            </p:cNvPr>
            <p:cNvSpPr/>
            <p:nvPr/>
          </p:nvSpPr>
          <p:spPr>
            <a:xfrm>
              <a:off x="7886173" y="350398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39CAFA9-83CE-411A-85A7-E27A787246ED}"/>
                </a:ext>
              </a:extLst>
            </p:cNvPr>
            <p:cNvSpPr/>
            <p:nvPr/>
          </p:nvSpPr>
          <p:spPr>
            <a:xfrm>
              <a:off x="9251921" y="305513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78A25FC-E37C-49BE-849F-18EC754577E4}"/>
                </a:ext>
              </a:extLst>
            </p:cNvPr>
            <p:cNvSpPr/>
            <p:nvPr/>
          </p:nvSpPr>
          <p:spPr>
            <a:xfrm>
              <a:off x="10322447" y="361195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20E73B2-52B8-434B-A447-6382B5114E91}"/>
                </a:ext>
              </a:extLst>
            </p:cNvPr>
            <p:cNvSpPr/>
            <p:nvPr/>
          </p:nvSpPr>
          <p:spPr>
            <a:xfrm>
              <a:off x="7734918" y="380702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B5AD03B-8FB7-4CC8-A686-31E5D4C72316}"/>
                </a:ext>
              </a:extLst>
            </p:cNvPr>
            <p:cNvSpPr/>
            <p:nvPr/>
          </p:nvSpPr>
          <p:spPr>
            <a:xfrm>
              <a:off x="8599489" y="2471846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26AFD42-E70D-4268-BD16-17566E7CD784}"/>
                </a:ext>
              </a:extLst>
            </p:cNvPr>
            <p:cNvSpPr/>
            <p:nvPr/>
          </p:nvSpPr>
          <p:spPr>
            <a:xfrm>
              <a:off x="9854795" y="242173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8EB40AC-15DF-46C4-A27B-B314722028A2}"/>
                </a:ext>
              </a:extLst>
            </p:cNvPr>
            <p:cNvSpPr/>
            <p:nvPr/>
          </p:nvSpPr>
          <p:spPr>
            <a:xfrm>
              <a:off x="9880454" y="166972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4EFFA46-53A7-40CF-9E03-FCB48994C0C5}"/>
                </a:ext>
              </a:extLst>
            </p:cNvPr>
            <p:cNvSpPr/>
            <p:nvPr/>
          </p:nvSpPr>
          <p:spPr>
            <a:xfrm>
              <a:off x="9320885" y="224895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9E403D2-0624-4908-888C-C13EA0073D03}"/>
                </a:ext>
              </a:extLst>
            </p:cNvPr>
            <p:cNvSpPr/>
            <p:nvPr/>
          </p:nvSpPr>
          <p:spPr>
            <a:xfrm>
              <a:off x="8971326" y="349660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C35648D-C964-468E-9FF4-944B1FB9699F}"/>
                </a:ext>
              </a:extLst>
            </p:cNvPr>
            <p:cNvSpPr/>
            <p:nvPr/>
          </p:nvSpPr>
          <p:spPr>
            <a:xfrm>
              <a:off x="9097273" y="185687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FB0CEC9-3162-4AA3-94B3-D1A651153023}"/>
                </a:ext>
              </a:extLst>
            </p:cNvPr>
            <p:cNvSpPr/>
            <p:nvPr/>
          </p:nvSpPr>
          <p:spPr>
            <a:xfrm>
              <a:off x="9682200" y="3252824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7C89FB1-9796-4648-9DE3-D9ADDF87D0E7}"/>
                </a:ext>
              </a:extLst>
            </p:cNvPr>
            <p:cNvSpPr/>
            <p:nvPr/>
          </p:nvSpPr>
          <p:spPr>
            <a:xfrm>
              <a:off x="10217150" y="221449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150A622-0501-45D8-A98C-204202AE52A3}"/>
                </a:ext>
              </a:extLst>
            </p:cNvPr>
            <p:cNvSpPr/>
            <p:nvPr/>
          </p:nvSpPr>
          <p:spPr>
            <a:xfrm>
              <a:off x="8587100" y="202675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733B387-FF98-455E-8CA4-5097F2D32C80}"/>
                </a:ext>
              </a:extLst>
            </p:cNvPr>
            <p:cNvSpPr/>
            <p:nvPr/>
          </p:nvSpPr>
          <p:spPr>
            <a:xfrm>
              <a:off x="9463057" y="1849474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7703248-2CB9-4A8A-B3FE-9B3FE40E6FB7}"/>
                </a:ext>
              </a:extLst>
            </p:cNvPr>
            <p:cNvSpPr/>
            <p:nvPr/>
          </p:nvSpPr>
          <p:spPr>
            <a:xfrm>
              <a:off x="8838239" y="2799045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10AF1B3-501B-495C-A0C0-BF761234D3AD}"/>
                </a:ext>
              </a:extLst>
            </p:cNvPr>
            <p:cNvSpPr/>
            <p:nvPr/>
          </p:nvSpPr>
          <p:spPr>
            <a:xfrm>
              <a:off x="9372814" y="273927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4D2C7C2-A963-459E-997F-A6DB5346B62F}"/>
                </a:ext>
              </a:extLst>
            </p:cNvPr>
            <p:cNvSpPr/>
            <p:nvPr/>
          </p:nvSpPr>
          <p:spPr>
            <a:xfrm>
              <a:off x="7312647" y="35320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9" name="Picture 158">
            <a:extLst>
              <a:ext uri="{FF2B5EF4-FFF2-40B4-BE49-F238E27FC236}">
                <a16:creationId xmlns:a16="http://schemas.microsoft.com/office/drawing/2014/main" id="{5888D249-E22E-4442-B3BE-55CC444C6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29"/>
          <a:stretch/>
        </p:blipFill>
        <p:spPr>
          <a:xfrm>
            <a:off x="9365928" y="4443133"/>
            <a:ext cx="2445072" cy="1652868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A76554A3-B251-48FF-A006-737C29440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357" y="2656801"/>
            <a:ext cx="2328643" cy="1534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F16C5-D514-4F5D-ACC7-FE7D50F30A53}"/>
              </a:ext>
            </a:extLst>
          </p:cNvPr>
          <p:cNvSpPr txBox="1"/>
          <p:nvPr/>
        </p:nvSpPr>
        <p:spPr>
          <a:xfrm>
            <a:off x="7646577" y="6087408"/>
            <a:ext cx="459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Diagrams from </a:t>
            </a:r>
            <a:r>
              <a:rPr lang="en-US" sz="1200" dirty="0" err="1"/>
              <a:t>Cepila</a:t>
            </a:r>
            <a:r>
              <a:rPr lang="en-US" sz="1200" dirty="0"/>
              <a:t>, Jan et al. , Phys. Rev. C97 (2018) no 2, 024901</a:t>
            </a:r>
          </a:p>
        </p:txBody>
      </p:sp>
    </p:spTree>
    <p:extLst>
      <p:ext uri="{BB962C8B-B14F-4D97-AF65-F5344CB8AC3E}">
        <p14:creationId xmlns:p14="http://schemas.microsoft.com/office/powerpoint/2010/main" val="387038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420B0A-5B88-4C4B-88EA-ACD0873B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11, 2019</a:t>
            </a: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0EC22ADD-11C9-4575-9524-3D47C6D05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Heavy Vector Mesons: J/</a:t>
            </a:r>
            <a:r>
              <a:rPr lang="en-US" altLang="en-US" dirty="0">
                <a:latin typeface="Symbol" panose="05050102010706020507" pitchFamily="18" charset="2"/>
              </a:rPr>
              <a:t>y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467822ED-3793-4024-9E10-0AE2B25C9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250" y="2318093"/>
            <a:ext cx="5708583" cy="3701707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2-gluon exchange at the lowest order</a:t>
            </a:r>
          </a:p>
          <a:p>
            <a:r>
              <a:rPr lang="en-US" altLang="en-US" dirty="0"/>
              <a:t>Probe of gluon distribution function</a:t>
            </a:r>
          </a:p>
          <a:p>
            <a:r>
              <a:rPr lang="en-US" dirty="0"/>
              <a:t>For vector mesons: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Measurements at different rapidities sample different values of x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ACDBAC-9EF9-4138-88A6-9FACDD182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81592"/>
            <a:ext cx="5619750" cy="44366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67EE71-96C9-4C0E-907A-35A1B536A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465" y="986928"/>
            <a:ext cx="5067300" cy="1152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359E4-9BDA-4083-A019-EE21B6F56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347" y="3810000"/>
            <a:ext cx="1893995" cy="91740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6DE17-9001-482B-8639-265EB485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5FD8C90-A959-4559-86DD-55773E7E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149920"/>
            <a:ext cx="32861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A15958-A1BA-4BD5-9D96-0FE5ADDDE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370" y="4158867"/>
            <a:ext cx="15525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92DB-5160-4AFD-9F57-0A13FFED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STAR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4760F-D86F-4C53-864D-77E13B91D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71" y="1273405"/>
            <a:ext cx="4261929" cy="48308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Central tracking and particle identification, forward counters and neutron detection</a:t>
            </a:r>
          </a:p>
          <a:p>
            <a:r>
              <a:rPr lang="en-US" dirty="0"/>
              <a:t>Time Projection Chamber: tracking and identification in |</a:t>
            </a:r>
            <a:r>
              <a:rPr lang="en-US" dirty="0">
                <a:latin typeface="Symbol" panose="05050102010706020507" pitchFamily="18" charset="2"/>
              </a:rPr>
              <a:t>h| </a:t>
            </a:r>
            <a:r>
              <a:rPr lang="en-US" dirty="0"/>
              <a:t>&lt;1</a:t>
            </a:r>
          </a:p>
          <a:p>
            <a:r>
              <a:rPr lang="en-US" dirty="0"/>
              <a:t>Time-Of-Flight: multiplicity trigger, identification and pile-up track removal</a:t>
            </a:r>
          </a:p>
          <a:p>
            <a:r>
              <a:rPr lang="en-US" dirty="0"/>
              <a:t>Barrel </a:t>
            </a:r>
            <a:r>
              <a:rPr lang="en-US" dirty="0" err="1"/>
              <a:t>ElectroMagnetic</a:t>
            </a:r>
            <a:r>
              <a:rPr lang="en-US" dirty="0"/>
              <a:t> Calorimeter: topology trigger and pile-up track removal</a:t>
            </a:r>
          </a:p>
          <a:p>
            <a:r>
              <a:rPr lang="en-US" dirty="0"/>
              <a:t>Beam-Beam Counters: scintillator counters in 2.1&lt;|</a:t>
            </a:r>
            <a:r>
              <a:rPr lang="en-US" dirty="0">
                <a:latin typeface="Symbol" panose="05050102010706020507" pitchFamily="18" charset="2"/>
              </a:rPr>
              <a:t>h|</a:t>
            </a:r>
            <a:r>
              <a:rPr lang="en-US" dirty="0"/>
              <a:t>&lt;5.2, forward veto</a:t>
            </a:r>
          </a:p>
          <a:p>
            <a:r>
              <a:rPr lang="en-US" dirty="0"/>
              <a:t>Zero Degree Calorimeters: detection of very forward neutrons, |</a:t>
            </a:r>
            <a:r>
              <a:rPr lang="en-US" dirty="0">
                <a:latin typeface="Symbol" panose="05050102010706020507" pitchFamily="18" charset="2"/>
              </a:rPr>
              <a:t>h|</a:t>
            </a:r>
            <a:r>
              <a:rPr lang="en-US" dirty="0"/>
              <a:t> &gt; 6.6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C6AB5-DDC6-41F9-BE1E-DFDC86F1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68AE1-D6E4-4015-B607-63981AAA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9FF3D2-9F14-4262-865A-CDA0FDAC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37" y="1066800"/>
            <a:ext cx="7477952" cy="42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3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C96E-19C6-458A-9089-48B0D1DD3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 trigger at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E52ED-E1D3-4ECC-BEC7-919575A1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66" y="1075497"/>
            <a:ext cx="5615233" cy="48308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Trigger requires:</a:t>
            </a:r>
          </a:p>
          <a:p>
            <a:r>
              <a:rPr lang="en-US" dirty="0"/>
              <a:t>Back-to-back hits in BEMC</a:t>
            </a:r>
          </a:p>
          <a:p>
            <a:r>
              <a:rPr lang="en-US" dirty="0"/>
              <a:t>Limited activity in TOF</a:t>
            </a:r>
          </a:p>
          <a:p>
            <a:r>
              <a:rPr lang="en-US" dirty="0"/>
              <a:t>Veto from both BBCs</a:t>
            </a:r>
          </a:p>
          <a:p>
            <a:r>
              <a:rPr lang="en-US" dirty="0"/>
              <a:t>Signal in both ZDCs (</a:t>
            </a:r>
            <a:r>
              <a:rPr lang="en-US" dirty="0" err="1"/>
              <a:t>xnxn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Energy deposition within 1/4 to 4 beam-energy neutrons</a:t>
            </a:r>
          </a:p>
          <a:p>
            <a:pPr lvl="1"/>
            <a:r>
              <a:rPr lang="en-US" dirty="0"/>
              <a:t>Full efficiency for single neutrons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2198-E098-45BF-9601-7F50F7F4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FF744-63EC-4380-BF41-8912A535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9EC78-8A5B-41CA-9E0D-26AE846CE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289" y="1962798"/>
            <a:ext cx="5381625" cy="421005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5F2CE40-9D5B-423D-9646-EDD78E4C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3438525" cy="230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5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817CD-4B0D-4C02-960F-00765E6C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J/</a:t>
            </a:r>
            <a:r>
              <a:rPr lang="en-US" dirty="0">
                <a:latin typeface="Symbol" panose="05050102010706020507" pitchFamily="18" charset="2"/>
              </a:rPr>
              <a:t>y</a:t>
            </a:r>
            <a:r>
              <a:rPr lang="en-US" dirty="0"/>
              <a:t> candidates observed in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decay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554D-91F1-4DAC-93E6-A08DFBEF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90" y="1127716"/>
            <a:ext cx="6046608" cy="51968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/>
              <a:t>200 GeV </a:t>
            </a:r>
            <a:r>
              <a:rPr lang="en-US" sz="3800" dirty="0" err="1"/>
              <a:t>Au+Au</a:t>
            </a:r>
            <a:r>
              <a:rPr lang="en-US" sz="3800" dirty="0"/>
              <a:t> data from 2014 run at STAR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Selection criteria:</a:t>
            </a:r>
          </a:p>
          <a:p>
            <a:r>
              <a:rPr lang="en-US" sz="3800" dirty="0"/>
              <a:t>Vertex with exactly two tracks of opposite sign</a:t>
            </a:r>
          </a:p>
          <a:p>
            <a:r>
              <a:rPr lang="en-US" sz="3800" dirty="0"/>
              <a:t>|y| &lt; 1</a:t>
            </a:r>
          </a:p>
          <a:p>
            <a:r>
              <a:rPr lang="en-US" sz="3800" dirty="0" err="1"/>
              <a:t>p</a:t>
            </a:r>
            <a:r>
              <a:rPr lang="en-US" sz="3800" baseline="-25000" dirty="0" err="1"/>
              <a:t>T</a:t>
            </a:r>
            <a:r>
              <a:rPr lang="en-US" sz="3800" dirty="0"/>
              <a:t> &lt; 0.17 GeV/c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Like-sign background is minimal</a:t>
            </a:r>
          </a:p>
          <a:p>
            <a:pPr marL="0" indent="0">
              <a:buNone/>
            </a:pPr>
            <a:r>
              <a:rPr lang="en-US" sz="3800" dirty="0"/>
              <a:t>Non-negligible background from </a:t>
            </a:r>
            <a:r>
              <a:rPr lang="en-US" sz="3800" dirty="0" err="1"/>
              <a:t>e</a:t>
            </a:r>
            <a:r>
              <a:rPr lang="en-US" sz="3800" baseline="30000" dirty="0" err="1"/>
              <a:t>+</a:t>
            </a:r>
            <a:r>
              <a:rPr lang="en-US" sz="3800" dirty="0" err="1"/>
              <a:t>e</a:t>
            </a:r>
            <a:r>
              <a:rPr lang="en-US" sz="3800" baseline="30000" dirty="0"/>
              <a:t>-</a:t>
            </a:r>
            <a:r>
              <a:rPr lang="en-US" sz="3800" dirty="0"/>
              <a:t> continuum is parametrized with empirical formula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Effective convolution of  </a:t>
            </a:r>
            <a:r>
              <a:rPr lang="en-US" sz="3200" dirty="0">
                <a:latin typeface="Symbol" panose="05050102010706020507" pitchFamily="18" charset="2"/>
              </a:rPr>
              <a:t>g </a:t>
            </a:r>
            <a:r>
              <a:rPr lang="en-US" sz="3200" dirty="0" err="1">
                <a:latin typeface="Symbol" panose="05050102010706020507" pitchFamily="18" charset="2"/>
              </a:rPr>
              <a:t>g</a:t>
            </a:r>
            <a:r>
              <a:rPr lang="en-US" sz="3200" dirty="0">
                <a:latin typeface="Symbol" panose="05050102010706020507" pitchFamily="18" charset="2"/>
              </a:rPr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e</a:t>
            </a:r>
            <a:r>
              <a:rPr lang="en-US" sz="3200" baseline="30000" dirty="0" err="1">
                <a:sym typeface="Wingdings" panose="05000000000000000000" pitchFamily="2" charset="2"/>
              </a:rPr>
              <a:t>+</a:t>
            </a:r>
            <a:r>
              <a:rPr lang="en-US" sz="3200" dirty="0" err="1">
                <a:sym typeface="Wingdings" panose="05000000000000000000" pitchFamily="2" charset="2"/>
              </a:rPr>
              <a:t>e</a:t>
            </a:r>
            <a:r>
              <a:rPr lang="en-US" sz="3200" baseline="30000" dirty="0">
                <a:sym typeface="Wingdings" panose="05000000000000000000" pitchFamily="2" charset="2"/>
              </a:rPr>
              <a:t>-</a:t>
            </a:r>
            <a:r>
              <a:rPr lang="en-US" sz="3200" dirty="0">
                <a:sym typeface="Wingdings" panose="05000000000000000000" pitchFamily="2" charset="2"/>
              </a:rPr>
              <a:t> cross section and detector effects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568C0-338F-4537-AA37-21283C0D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20DE-957D-45C2-83E6-EC3F05D0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80E13-5429-465C-BF1A-93216E0E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993217"/>
            <a:ext cx="4991100" cy="509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F1436-CE28-4CC4-AAEF-BCDB55710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56" y="4495800"/>
            <a:ext cx="41052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5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9549</TotalTime>
  <Words>1633</Words>
  <Application>Microsoft Office PowerPoint</Application>
  <PresentationFormat>Widescreen</PresentationFormat>
  <Paragraphs>265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Cambria Math</vt:lpstr>
      <vt:lpstr>CMMI9</vt:lpstr>
      <vt:lpstr>CMSS9</vt:lpstr>
      <vt:lpstr>CMSY9</vt:lpstr>
      <vt:lpstr>Lucida Grande</vt:lpstr>
      <vt:lpstr>NimbusSanL-Regu</vt:lpstr>
      <vt:lpstr>NimbusSanL-ReguItal</vt:lpstr>
      <vt:lpstr>Rockwell</vt:lpstr>
      <vt:lpstr>Symbol</vt:lpstr>
      <vt:lpstr>Times New Roman</vt:lpstr>
      <vt:lpstr>Wingdings</vt:lpstr>
      <vt:lpstr>Office Theme</vt:lpstr>
      <vt:lpstr>Custom Design</vt:lpstr>
      <vt:lpstr>Ultra-peripheral Collisions at</vt:lpstr>
      <vt:lpstr>Ultra-peripheral Collisions</vt:lpstr>
      <vt:lpstr>Photoproduction of vector mesons</vt:lpstr>
      <vt:lpstr>Photoproduction of vector mesons</vt:lpstr>
      <vt:lpstr>Photoproduction of vector mesons</vt:lpstr>
      <vt:lpstr>Heavy Vector Mesons: J/y</vt:lpstr>
      <vt:lpstr>The STAR detector</vt:lpstr>
      <vt:lpstr>UPC trigger at STAR</vt:lpstr>
      <vt:lpstr>J/y candidates observed in e+e- decay channel</vt:lpstr>
      <vt:lpstr>Transverse momentum of J/y candidates </vt:lpstr>
      <vt:lpstr>Separate incoherent from coherent</vt:lpstr>
      <vt:lpstr>Diffractive dip seen in coherent d2s/dtdy</vt:lpstr>
      <vt:lpstr>Diffractive dip seen in coherent ds/dtdy</vt:lpstr>
      <vt:lpstr>Diffractive dip seen in coherent ds/dtdy</vt:lpstr>
      <vt:lpstr>Coherent ρ photoproduction</vt:lpstr>
      <vt:lpstr>Shadowing changes effective shape of nucleus</vt:lpstr>
      <vt:lpstr>Data selection and mass binning</vt:lpstr>
      <vt:lpstr>Subtract like-sign and incoherent backgrounds</vt:lpstr>
      <vt:lpstr>Subtract like-sign and incoherent backgrounds</vt:lpstr>
      <vt:lpstr>ds/dt for Coherent ρ mesons</vt:lpstr>
      <vt:lpstr>Transform to F(b)</vt:lpstr>
      <vt:lpstr>Windowing effect from choosing tmax</vt:lpstr>
      <vt:lpstr>STARLIGHT, for comparison</vt:lpstr>
      <vt:lpstr>Conclusions</vt:lpstr>
    </vt:vector>
  </TitlesOfParts>
  <Company>Creighton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Creighton University DoIT</dc:creator>
  <cp:lastModifiedBy>Seger, Janet E</cp:lastModifiedBy>
  <cp:revision>364</cp:revision>
  <dcterms:created xsi:type="dcterms:W3CDTF">2018-07-09T16:26:03Z</dcterms:created>
  <dcterms:modified xsi:type="dcterms:W3CDTF">2019-04-07T21:31:02Z</dcterms:modified>
</cp:coreProperties>
</file>