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15544800" cy="21488400"/>
  <p:defaultTextStyle>
    <a:defPPr>
      <a:defRPr lang="en-GB"/>
    </a:defPPr>
    <a:lvl1pPr algn="l" defTabSz="43494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1pPr>
    <a:lvl2pPr marL="706787" indent="-271840" algn="l" defTabSz="43494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2pPr>
    <a:lvl3pPr marL="1087363" indent="-217472" algn="l" defTabSz="43494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3pPr>
    <a:lvl4pPr marL="1522310" indent="-217472" algn="l" defTabSz="43494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4pPr>
    <a:lvl5pPr marL="1957255" indent="-217472" algn="l" defTabSz="43494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5pPr>
    <a:lvl6pPr marL="2174728" algn="l" defTabSz="434947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6pPr>
    <a:lvl7pPr marL="2609672" algn="l" defTabSz="434947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7pPr>
    <a:lvl8pPr marL="3044619" algn="l" defTabSz="434947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8pPr>
    <a:lvl9pPr marL="3479563" algn="l" defTabSz="434947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Vertes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59"/>
    <a:srgbClr val="FFF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88" autoAdjust="0"/>
  </p:normalViewPr>
  <p:slideViewPr>
    <p:cSldViewPr>
      <p:cViewPr>
        <p:scale>
          <a:sx n="75" d="100"/>
          <a:sy n="75" d="100"/>
        </p:scale>
        <p:origin x="4832" y="4736"/>
      </p:cViewPr>
      <p:guideLst>
        <p:guide orient="horz" pos="2111"/>
        <p:guide pos="264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15544800" cy="21488400"/>
          </a:xfrm>
          <a:prstGeom prst="roundRect">
            <a:avLst>
              <a:gd name="adj" fmla="val 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67357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49480" tIns="124920" rIns="249480" bIns="1249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3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804275" y="0"/>
            <a:ext cx="67357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49480" tIns="124920" rIns="249480" bIns="1249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3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86225" y="428625"/>
            <a:ext cx="7372350" cy="1042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555750" y="10207625"/>
            <a:ext cx="12431713" cy="966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20410488"/>
            <a:ext cx="67357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49480" tIns="124920" rIns="249480" bIns="1249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3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804275" y="20410488"/>
            <a:ext cx="67357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49480" tIns="124920" rIns="249480" bIns="1249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300">
                <a:solidFill>
                  <a:srgbClr val="000000"/>
                </a:solidFill>
              </a:defRPr>
            </a:lvl1pPr>
          </a:lstStyle>
          <a:p>
            <a:fld id="{CBC7923C-B384-0744-9763-8EE094950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5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49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06787" indent="-271840" algn="l" defTabSz="4349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087363" indent="-217472" algn="l" defTabSz="4349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22310" indent="-217472" algn="l" defTabSz="4349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957255" indent="-217472" algn="l" defTabSz="4349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174728" algn="l" defTabSz="43494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609672" algn="l" defTabSz="43494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044619" algn="l" defTabSz="43494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479563" algn="l" defTabSz="43494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00CA6E-47FD-BC46-82CA-722F73BE7B38}" type="slidenum">
              <a:rPr lang="en-US"/>
              <a:pPr/>
              <a:t>1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086225" y="428625"/>
            <a:ext cx="7373938" cy="1042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555750" y="10207625"/>
            <a:ext cx="12433300" cy="9667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49480" tIns="124920" rIns="249480" bIns="124920"/>
          <a:lstStyle>
            <a:lvl1pPr marL="228600" indent="-227013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0858500" algn="l"/>
                <a:tab pos="11582400" algn="l"/>
                <a:tab pos="12306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latin typeface="Arial" charset="0"/>
                <a:cs typeface="Droid Sans Fallback" charset="0"/>
              </a:rPr>
              <a:t>Submitted abstract:</a:t>
            </a:r>
            <a:r>
              <a:rPr lang="en-US" baseline="0" dirty="0" smtClean="0">
                <a:latin typeface="Arial" charset="0"/>
                <a:cs typeface="Droid Sans Fallback" charset="0"/>
              </a:rPr>
              <a:t>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baseline="0" dirty="0" smtClean="0">
              <a:latin typeface="Arial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baseline="0" dirty="0" smtClean="0">
              <a:latin typeface="Arial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baseline="0" dirty="0" smtClean="0">
              <a:latin typeface="Arial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latin typeface="Arial" charset="0"/>
                <a:cs typeface="Droid Sans Fallback" charset="0"/>
              </a:rPr>
              <a:t>Upsilon production in U+U collisions at the STAR experiment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 smtClean="0">
              <a:latin typeface="Arial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latin typeface="Arial" charset="0"/>
                <a:cs typeface="Droid Sans Fallback" charset="0"/>
              </a:rPr>
              <a:t>Due to color screening, the production of </a:t>
            </a:r>
            <a:r>
              <a:rPr lang="en-US" dirty="0" err="1" smtClean="0">
                <a:latin typeface="Arial" charset="0"/>
                <a:cs typeface="Droid Sans Fallback" charset="0"/>
              </a:rPr>
              <a:t>quarkonia</a:t>
            </a:r>
            <a:r>
              <a:rPr lang="en-US" dirty="0" smtClean="0">
                <a:latin typeface="Arial" charset="0"/>
                <a:cs typeface="Droid Sans Fallback" charset="0"/>
              </a:rPr>
              <a:t> in high energy heavy ion collisions is expected to be sensitive to the energy density of the medium. Sequential suppression of different </a:t>
            </a:r>
            <a:r>
              <a:rPr lang="en-US" dirty="0" err="1" smtClean="0">
                <a:latin typeface="Arial" charset="0"/>
                <a:cs typeface="Droid Sans Fallback" charset="0"/>
              </a:rPr>
              <a:t>quarkonium</a:t>
            </a:r>
            <a:r>
              <a:rPr lang="en-US" dirty="0" smtClean="0">
                <a:latin typeface="Arial" charset="0"/>
                <a:cs typeface="Droid Sans Fallback" charset="0"/>
              </a:rPr>
              <a:t> states may therefore serve as a thermometer of the medium. Although the suppression of </a:t>
            </a:r>
            <a:r>
              <a:rPr lang="en-US" dirty="0" err="1" smtClean="0">
                <a:latin typeface="Arial" charset="0"/>
                <a:cs typeface="Droid Sans Fallback" charset="0"/>
              </a:rPr>
              <a:t>charmonia</a:t>
            </a:r>
            <a:r>
              <a:rPr lang="en-US" dirty="0" smtClean="0">
                <a:latin typeface="Arial" charset="0"/>
                <a:cs typeface="Droid Sans Fallback" charset="0"/>
              </a:rPr>
              <a:t> was anticipated as a key signature of the QGP, the observed energy dependence of $J/\psi$ suppression is rather weak. This phenomenon is explained by the recombination (coalescence) of $c\bar{c}$ pairs. </a:t>
            </a:r>
            <a:r>
              <a:rPr lang="en-US" dirty="0" err="1" smtClean="0">
                <a:latin typeface="Arial" charset="0"/>
                <a:cs typeface="Droid Sans Fallback" charset="0"/>
              </a:rPr>
              <a:t>Bottomonia</a:t>
            </a:r>
            <a:r>
              <a:rPr lang="en-US" dirty="0" smtClean="0">
                <a:latin typeface="Arial" charset="0"/>
                <a:cs typeface="Droid Sans Fallback" charset="0"/>
              </a:rPr>
              <a:t>, on the other hand, are less affected by recombination and can provide a cleaner probe of the strongly interacting medium. Recent STAR results show that in $\</a:t>
            </a:r>
            <a:r>
              <a:rPr lang="en-US" dirty="0" err="1" smtClean="0">
                <a:latin typeface="Arial" charset="0"/>
                <a:cs typeface="Droid Sans Fallback" charset="0"/>
              </a:rPr>
              <a:t>sqrt</a:t>
            </a:r>
            <a:r>
              <a:rPr lang="en-US" dirty="0" smtClean="0">
                <a:latin typeface="Arial" charset="0"/>
                <a:cs typeface="Droid Sans Fallback" charset="0"/>
              </a:rPr>
              <a:t>{s_{NN}}=200$ </a:t>
            </a:r>
            <a:r>
              <a:rPr lang="en-US" dirty="0" err="1" smtClean="0">
                <a:latin typeface="Arial" charset="0"/>
                <a:cs typeface="Droid Sans Fallback" charset="0"/>
              </a:rPr>
              <a:t>GeV</a:t>
            </a:r>
            <a:r>
              <a:rPr lang="en-US" dirty="0" smtClean="0">
                <a:latin typeface="Arial" charset="0"/>
                <a:cs typeface="Droid Sans Fallback" charset="0"/>
              </a:rPr>
              <a:t> central </a:t>
            </a:r>
            <a:r>
              <a:rPr lang="en-US" dirty="0" err="1" smtClean="0">
                <a:latin typeface="Arial" charset="0"/>
                <a:cs typeface="Droid Sans Fallback" charset="0"/>
              </a:rPr>
              <a:t>Au+Au</a:t>
            </a:r>
            <a:r>
              <a:rPr lang="en-US" dirty="0" smtClean="0">
                <a:latin typeface="Arial" charset="0"/>
                <a:cs typeface="Droid Sans Fallback" charset="0"/>
              </a:rPr>
              <a:t> collisions the Upsilon 1S state is suppressed more than if only cold nuclear matter effects were present, and the excited state yields are consistent with a complete suppression.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 smtClean="0">
              <a:latin typeface="Arial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latin typeface="Arial" charset="0"/>
                <a:cs typeface="Droid Sans Fallback" charset="0"/>
              </a:rPr>
              <a:t>The energy density in U+U $\</a:t>
            </a:r>
            <a:r>
              <a:rPr lang="en-US" dirty="0" err="1" smtClean="0">
                <a:latin typeface="Arial" charset="0"/>
                <a:cs typeface="Droid Sans Fallback" charset="0"/>
              </a:rPr>
              <a:t>sqrt</a:t>
            </a:r>
            <a:r>
              <a:rPr lang="en-US" dirty="0" smtClean="0">
                <a:latin typeface="Arial" charset="0"/>
                <a:cs typeface="Droid Sans Fallback" charset="0"/>
              </a:rPr>
              <a:t>{s_{NN}}=193$ </a:t>
            </a:r>
            <a:r>
              <a:rPr lang="en-US" dirty="0" err="1" smtClean="0">
                <a:latin typeface="Arial" charset="0"/>
                <a:cs typeface="Droid Sans Fallback" charset="0"/>
              </a:rPr>
              <a:t>GeV</a:t>
            </a:r>
            <a:r>
              <a:rPr lang="en-US" dirty="0" smtClean="0">
                <a:latin typeface="Arial" charset="0"/>
                <a:cs typeface="Droid Sans Fallback" charset="0"/>
              </a:rPr>
              <a:t> central collisions is estimated to be about 20% higher than that of $\</a:t>
            </a:r>
            <a:r>
              <a:rPr lang="en-US" dirty="0" err="1" smtClean="0">
                <a:latin typeface="Arial" charset="0"/>
                <a:cs typeface="Droid Sans Fallback" charset="0"/>
              </a:rPr>
              <a:t>sqrt</a:t>
            </a:r>
            <a:r>
              <a:rPr lang="en-US" dirty="0" smtClean="0">
                <a:latin typeface="Arial" charset="0"/>
                <a:cs typeface="Droid Sans Fallback" charset="0"/>
              </a:rPr>
              <a:t>{s_{NN}}=200$ </a:t>
            </a:r>
            <a:r>
              <a:rPr lang="en-US" dirty="0" err="1" smtClean="0">
                <a:latin typeface="Arial" charset="0"/>
                <a:cs typeface="Droid Sans Fallback" charset="0"/>
              </a:rPr>
              <a:t>GeV</a:t>
            </a:r>
            <a:r>
              <a:rPr lang="en-US" dirty="0" smtClean="0">
                <a:latin typeface="Arial" charset="0"/>
                <a:cs typeface="Droid Sans Fallback" charset="0"/>
              </a:rPr>
              <a:t> central </a:t>
            </a:r>
            <a:r>
              <a:rPr lang="en-US" dirty="0" err="1" smtClean="0">
                <a:latin typeface="Arial" charset="0"/>
                <a:cs typeface="Droid Sans Fallback" charset="0"/>
              </a:rPr>
              <a:t>Au+Au</a:t>
            </a:r>
            <a:r>
              <a:rPr lang="en-US" dirty="0" smtClean="0">
                <a:latin typeface="Arial" charset="0"/>
                <a:cs typeface="Droid Sans Fallback" charset="0"/>
              </a:rPr>
              <a:t>. Therefore U+U collisions provide a further test of the sequential suppression hypothesis. The STAR detector collected a total of 17.2 million high-tower triggered events in $\</a:t>
            </a:r>
            <a:r>
              <a:rPr lang="en-US" dirty="0" err="1" smtClean="0">
                <a:latin typeface="Arial" charset="0"/>
                <a:cs typeface="Droid Sans Fallback" charset="0"/>
              </a:rPr>
              <a:t>sqrt</a:t>
            </a:r>
            <a:r>
              <a:rPr lang="en-US" dirty="0" smtClean="0">
                <a:latin typeface="Arial" charset="0"/>
                <a:cs typeface="Droid Sans Fallback" charset="0"/>
              </a:rPr>
              <a:t>{s_{NN}}=193$ </a:t>
            </a:r>
            <a:r>
              <a:rPr lang="en-US" dirty="0" err="1" smtClean="0">
                <a:latin typeface="Arial" charset="0"/>
                <a:cs typeface="Droid Sans Fallback" charset="0"/>
              </a:rPr>
              <a:t>GeV</a:t>
            </a:r>
            <a:r>
              <a:rPr lang="en-US" dirty="0" smtClean="0">
                <a:latin typeface="Arial" charset="0"/>
                <a:cs typeface="Droid Sans Fallback" charset="0"/>
              </a:rPr>
              <a:t> U+U collisions in the year 2012, corresponding to an integrated luminosity of 263.4 $\mu b^{-1}$. Upsilon yields at mid-rapidity, measured in central and mid-central collisions through the </a:t>
            </a:r>
            <a:r>
              <a:rPr lang="en-US" dirty="0" err="1" smtClean="0">
                <a:latin typeface="Arial" charset="0"/>
                <a:cs typeface="Droid Sans Fallback" charset="0"/>
              </a:rPr>
              <a:t>dielectron</a:t>
            </a:r>
            <a:r>
              <a:rPr lang="en-US" dirty="0" smtClean="0">
                <a:latin typeface="Arial" charset="0"/>
                <a:cs typeface="Droid Sans Fallback" charset="0"/>
              </a:rPr>
              <a:t> channel, as well as the nuclear modification factor with respect to the number of participants, will be reported in this presentation.</a:t>
            </a:r>
            <a:endParaRPr lang="hu-HU" dirty="0">
              <a:latin typeface="Arial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351" y="13299691"/>
            <a:ext cx="25734515" cy="9176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699" y="24259656"/>
            <a:ext cx="21193817" cy="10941386"/>
          </a:xfrm>
        </p:spPr>
        <p:txBody>
          <a:bodyPr/>
          <a:lstStyle>
            <a:lvl1pPr marL="0" indent="0" algn="ctr">
              <a:buNone/>
              <a:defRPr/>
            </a:lvl1pPr>
            <a:lvl2pPr marL="434947" indent="0" algn="ctr">
              <a:buNone/>
              <a:defRPr/>
            </a:lvl2pPr>
            <a:lvl3pPr marL="869891" indent="0" algn="ctr">
              <a:buNone/>
              <a:defRPr/>
            </a:lvl3pPr>
            <a:lvl4pPr marL="1304838" indent="0" algn="ctr">
              <a:buNone/>
              <a:defRPr/>
            </a:lvl4pPr>
            <a:lvl5pPr marL="1739782" indent="0" algn="ctr">
              <a:buNone/>
              <a:defRPr/>
            </a:lvl5pPr>
            <a:lvl6pPr marL="2174728" indent="0" algn="ctr">
              <a:buNone/>
              <a:defRPr/>
            </a:lvl6pPr>
            <a:lvl7pPr marL="2609672" indent="0" algn="ctr">
              <a:buNone/>
              <a:defRPr/>
            </a:lvl7pPr>
            <a:lvl8pPr marL="3044619" indent="0" algn="ctr">
              <a:buNone/>
              <a:defRPr/>
            </a:lvl8pPr>
            <a:lvl9pPr marL="3479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486E14-FDAB-754E-A0C8-5464F0CD2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5C4270-EA3C-464E-BD39-38B6A15E2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8655" y="359247"/>
            <a:ext cx="6811046" cy="344577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593" y="359247"/>
            <a:ext cx="20295898" cy="344577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71619-EBAE-5F4A-8F61-F38BDB176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94" y="359246"/>
            <a:ext cx="27247108" cy="98419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1512593" y="38983920"/>
            <a:ext cx="7063632" cy="297149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10342864" y="38983920"/>
            <a:ext cx="9586567" cy="297149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21696070" y="38983920"/>
            <a:ext cx="7063632" cy="2971492"/>
          </a:xfrm>
        </p:spPr>
        <p:txBody>
          <a:bodyPr/>
          <a:lstStyle>
            <a:lvl1pPr>
              <a:defRPr/>
            </a:lvl1pPr>
          </a:lstStyle>
          <a:p>
            <a:fld id="{645CFEBB-6566-8B44-B05C-28C67545D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71EE34-4833-3849-B62C-F3B0F26ED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9861"/>
            <a:ext cx="25734515" cy="850412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4803"/>
            <a:ext cx="25734515" cy="936505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947" indent="0">
              <a:buNone/>
              <a:defRPr sz="1700"/>
            </a:lvl2pPr>
            <a:lvl3pPr marL="869891" indent="0">
              <a:buNone/>
              <a:defRPr sz="1500"/>
            </a:lvl3pPr>
            <a:lvl4pPr marL="1304838" indent="0">
              <a:buNone/>
              <a:defRPr sz="1200"/>
            </a:lvl4pPr>
            <a:lvl5pPr marL="1739782" indent="0">
              <a:buNone/>
              <a:defRPr sz="1200"/>
            </a:lvl5pPr>
            <a:lvl6pPr marL="2174728" indent="0">
              <a:buNone/>
              <a:defRPr sz="1200"/>
            </a:lvl6pPr>
            <a:lvl7pPr marL="2609672" indent="0">
              <a:buNone/>
              <a:defRPr sz="1200"/>
            </a:lvl7pPr>
            <a:lvl8pPr marL="3044619" indent="0">
              <a:buNone/>
              <a:defRPr sz="1200"/>
            </a:lvl8pPr>
            <a:lvl9pPr marL="34795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5EF665-9123-7D4F-934C-F1A040DDA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594" y="9987543"/>
            <a:ext cx="13553473" cy="2482948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6228" y="9987543"/>
            <a:ext cx="13553472" cy="2482948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AB7F4A-BF84-8E41-A6C2-8143F87B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53" y="1714144"/>
            <a:ext cx="27247108" cy="71352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53" y="9583393"/>
            <a:ext cx="13376809" cy="39934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947" indent="0">
              <a:buNone/>
              <a:defRPr sz="1900" b="1"/>
            </a:lvl2pPr>
            <a:lvl3pPr marL="869891" indent="0">
              <a:buNone/>
              <a:defRPr sz="1700" b="1"/>
            </a:lvl3pPr>
            <a:lvl4pPr marL="1304838" indent="0">
              <a:buNone/>
              <a:defRPr sz="1500" b="1"/>
            </a:lvl4pPr>
            <a:lvl5pPr marL="1739782" indent="0">
              <a:buNone/>
              <a:defRPr sz="1500" b="1"/>
            </a:lvl5pPr>
            <a:lvl6pPr marL="2174728" indent="0">
              <a:buNone/>
              <a:defRPr sz="1500" b="1"/>
            </a:lvl6pPr>
            <a:lvl7pPr marL="2609672" indent="0">
              <a:buNone/>
              <a:defRPr sz="1500" b="1"/>
            </a:lvl7pPr>
            <a:lvl8pPr marL="3044619" indent="0">
              <a:buNone/>
              <a:defRPr sz="1500" b="1"/>
            </a:lvl8pPr>
            <a:lvl9pPr marL="347956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53" y="13576858"/>
            <a:ext cx="13376809" cy="246668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973" y="9583393"/>
            <a:ext cx="13381189" cy="39934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947" indent="0">
              <a:buNone/>
              <a:defRPr sz="1900" b="1"/>
            </a:lvl2pPr>
            <a:lvl3pPr marL="869891" indent="0">
              <a:buNone/>
              <a:defRPr sz="1700" b="1"/>
            </a:lvl3pPr>
            <a:lvl4pPr marL="1304838" indent="0">
              <a:buNone/>
              <a:defRPr sz="1500" b="1"/>
            </a:lvl4pPr>
            <a:lvl5pPr marL="1739782" indent="0">
              <a:buNone/>
              <a:defRPr sz="1500" b="1"/>
            </a:lvl5pPr>
            <a:lvl6pPr marL="2174728" indent="0">
              <a:buNone/>
              <a:defRPr sz="1500" b="1"/>
            </a:lvl6pPr>
            <a:lvl7pPr marL="2609672" indent="0">
              <a:buNone/>
              <a:defRPr sz="1500" b="1"/>
            </a:lvl7pPr>
            <a:lvl8pPr marL="3044619" indent="0">
              <a:buNone/>
              <a:defRPr sz="1500" b="1"/>
            </a:lvl8pPr>
            <a:lvl9pPr marL="347956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973" y="13576858"/>
            <a:ext cx="13381189" cy="246668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E3A218-D3BC-1648-B7DA-263A926F0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66103-9FAE-8E42-80C0-3A079991D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8659FC-ABC8-534F-B8CD-B860A1FD4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54" y="1704856"/>
            <a:ext cx="9960335" cy="725451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477" y="1704851"/>
            <a:ext cx="16924685" cy="36538909"/>
          </a:xfrm>
        </p:spPr>
        <p:txBody>
          <a:bodyPr/>
          <a:lstStyle>
            <a:lvl1pPr>
              <a:defRPr sz="29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54" y="8959368"/>
            <a:ext cx="9960335" cy="29284387"/>
          </a:xfrm>
        </p:spPr>
        <p:txBody>
          <a:bodyPr/>
          <a:lstStyle>
            <a:lvl1pPr marL="0" indent="0">
              <a:buNone/>
              <a:defRPr sz="1200"/>
            </a:lvl1pPr>
            <a:lvl2pPr marL="434947" indent="0">
              <a:buNone/>
              <a:defRPr sz="1000"/>
            </a:lvl2pPr>
            <a:lvl3pPr marL="869891" indent="0">
              <a:buNone/>
              <a:defRPr sz="900"/>
            </a:lvl3pPr>
            <a:lvl4pPr marL="1304838" indent="0">
              <a:buNone/>
              <a:defRPr sz="900"/>
            </a:lvl4pPr>
            <a:lvl5pPr marL="1739782" indent="0">
              <a:buNone/>
              <a:defRPr sz="900"/>
            </a:lvl5pPr>
            <a:lvl6pPr marL="2174728" indent="0">
              <a:buNone/>
              <a:defRPr sz="900"/>
            </a:lvl6pPr>
            <a:lvl7pPr marL="2609672" indent="0">
              <a:buNone/>
              <a:defRPr sz="900"/>
            </a:lvl7pPr>
            <a:lvl8pPr marL="3044619" indent="0">
              <a:buNone/>
              <a:defRPr sz="900"/>
            </a:lvl8pPr>
            <a:lvl9pPr marL="3479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7CA3E8-5B1B-7C45-A8CC-D42334589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68" y="29968811"/>
            <a:ext cx="18165712" cy="353667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3568" y="3824689"/>
            <a:ext cx="18165712" cy="25687330"/>
          </a:xfrm>
        </p:spPr>
        <p:txBody>
          <a:bodyPr/>
          <a:lstStyle>
            <a:lvl1pPr marL="0" indent="0">
              <a:buNone/>
              <a:defRPr sz="2900"/>
            </a:lvl1pPr>
            <a:lvl2pPr marL="434947" indent="0">
              <a:buNone/>
              <a:defRPr sz="2800"/>
            </a:lvl2pPr>
            <a:lvl3pPr marL="869891" indent="0">
              <a:buNone/>
              <a:defRPr sz="2300"/>
            </a:lvl3pPr>
            <a:lvl4pPr marL="1304838" indent="0">
              <a:buNone/>
              <a:defRPr sz="1900"/>
            </a:lvl4pPr>
            <a:lvl5pPr marL="1739782" indent="0">
              <a:buNone/>
              <a:defRPr sz="1900"/>
            </a:lvl5pPr>
            <a:lvl6pPr marL="2174728" indent="0">
              <a:buNone/>
              <a:defRPr sz="1900"/>
            </a:lvl6pPr>
            <a:lvl7pPr marL="2609672" indent="0">
              <a:buNone/>
              <a:defRPr sz="1900"/>
            </a:lvl7pPr>
            <a:lvl8pPr marL="3044619" indent="0">
              <a:buNone/>
              <a:defRPr sz="1900"/>
            </a:lvl8pPr>
            <a:lvl9pPr marL="347956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568" y="33505484"/>
            <a:ext cx="18165712" cy="5024741"/>
          </a:xfrm>
        </p:spPr>
        <p:txBody>
          <a:bodyPr/>
          <a:lstStyle>
            <a:lvl1pPr marL="0" indent="0">
              <a:buNone/>
              <a:defRPr sz="1200"/>
            </a:lvl1pPr>
            <a:lvl2pPr marL="434947" indent="0">
              <a:buNone/>
              <a:defRPr sz="1000"/>
            </a:lvl2pPr>
            <a:lvl3pPr marL="869891" indent="0">
              <a:buNone/>
              <a:defRPr sz="900"/>
            </a:lvl3pPr>
            <a:lvl4pPr marL="1304838" indent="0">
              <a:buNone/>
              <a:defRPr sz="900"/>
            </a:lvl4pPr>
            <a:lvl5pPr marL="1739782" indent="0">
              <a:buNone/>
              <a:defRPr sz="900"/>
            </a:lvl5pPr>
            <a:lvl6pPr marL="2174728" indent="0">
              <a:buNone/>
              <a:defRPr sz="900"/>
            </a:lvl6pPr>
            <a:lvl7pPr marL="2609672" indent="0">
              <a:buNone/>
              <a:defRPr sz="900"/>
            </a:lvl7pPr>
            <a:lvl8pPr marL="3044619" indent="0">
              <a:buNone/>
              <a:defRPr sz="900"/>
            </a:lvl8pPr>
            <a:lvl9pPr marL="3479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1CE5C4-C2AE-394E-A93B-74E7F4054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2594" y="359246"/>
            <a:ext cx="27247108" cy="984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47274" tIns="223638" rIns="447274" bIns="22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594" y="9987543"/>
            <a:ext cx="27247108" cy="2482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47274" tIns="223638" rIns="447274" bIns="22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512593" y="38983920"/>
            <a:ext cx="7063632" cy="29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47274" tIns="223638" rIns="447274" bIns="223638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869891" algn="l"/>
                <a:tab pos="1739782" algn="l"/>
                <a:tab pos="2609672" algn="l"/>
                <a:tab pos="3479563" algn="l"/>
                <a:tab pos="4349456" algn="l"/>
                <a:tab pos="5219347" algn="l"/>
                <a:tab pos="6089237" algn="l"/>
                <a:tab pos="6959128" algn="l"/>
                <a:tab pos="7829019" algn="l"/>
                <a:tab pos="8698910" algn="l"/>
                <a:tab pos="9568801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0342864" y="38983920"/>
            <a:ext cx="9586567" cy="29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47274" tIns="223638" rIns="447274" bIns="223638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869891" algn="l"/>
                <a:tab pos="1739782" algn="l"/>
                <a:tab pos="2609672" algn="l"/>
                <a:tab pos="3479563" algn="l"/>
                <a:tab pos="4349456" algn="l"/>
                <a:tab pos="5219347" algn="l"/>
                <a:tab pos="6089237" algn="l"/>
                <a:tab pos="6959128" algn="l"/>
                <a:tab pos="7829019" algn="l"/>
                <a:tab pos="8698910" algn="l"/>
                <a:tab pos="9568801" algn="l"/>
                <a:tab pos="9641292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1696070" y="38983920"/>
            <a:ext cx="7063632" cy="29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47274" tIns="223638" rIns="447274" bIns="223638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869891" algn="l"/>
                <a:tab pos="1739782" algn="l"/>
                <a:tab pos="2609672" algn="l"/>
                <a:tab pos="3479563" algn="l"/>
                <a:tab pos="4349456" algn="l"/>
                <a:tab pos="5219347" algn="l"/>
                <a:tab pos="6089237" algn="l"/>
                <a:tab pos="6959128" algn="l"/>
                <a:tab pos="7829019" algn="l"/>
                <a:tab pos="8698910" algn="l"/>
                <a:tab pos="9568801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0CA6A164-26FD-8246-8186-1D491042BD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+mj-lt"/>
          <a:ea typeface="+mj-ea"/>
          <a:cs typeface="+mj-cs"/>
        </a:defRPr>
      </a:lvl1pPr>
      <a:lvl2pPr marL="706787" indent="-271840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2pPr>
      <a:lvl3pPr marL="1087363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3pPr>
      <a:lvl4pPr marL="1522310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4pPr>
      <a:lvl5pPr marL="1957255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5pPr>
      <a:lvl6pPr marL="2392200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6pPr>
      <a:lvl7pPr marL="2827146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7pPr>
      <a:lvl8pPr marL="3262091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8pPr>
      <a:lvl9pPr marL="3697037" indent="-217472" algn="ctr" defTabSz="434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9pPr>
    </p:titleStyle>
    <p:bodyStyle>
      <a:lvl1pPr marL="326208" indent="-326208" algn="l" defTabSz="434947" rtl="0" fontAlgn="base">
        <a:spcBef>
          <a:spcPts val="536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600">
          <a:solidFill>
            <a:srgbClr val="000000"/>
          </a:solidFill>
          <a:latin typeface="+mn-lt"/>
          <a:ea typeface="+mn-ea"/>
          <a:cs typeface="+mn-cs"/>
        </a:defRPr>
      </a:lvl1pPr>
      <a:lvl2pPr marL="706787" indent="-271840" algn="l" defTabSz="434947" rtl="0" fontAlgn="base">
        <a:spcBef>
          <a:spcPts val="468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800">
          <a:solidFill>
            <a:srgbClr val="000000"/>
          </a:solidFill>
          <a:latin typeface="+mn-lt"/>
          <a:ea typeface="+mn-ea"/>
          <a:cs typeface="+mn-cs"/>
        </a:defRPr>
      </a:lvl2pPr>
      <a:lvl3pPr marL="1087363" indent="-217472" algn="l" defTabSz="434947" rtl="0" fontAlgn="base">
        <a:spcBef>
          <a:spcPts val="404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100">
          <a:solidFill>
            <a:srgbClr val="000000"/>
          </a:solidFill>
          <a:latin typeface="+mn-lt"/>
          <a:ea typeface="+mn-ea"/>
          <a:cs typeface="+mn-cs"/>
        </a:defRPr>
      </a:lvl3pPr>
      <a:lvl4pPr marL="1522310" indent="-217472" algn="l" defTabSz="434947" rtl="0" fontAlgn="base">
        <a:spcBef>
          <a:spcPts val="33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300">
          <a:solidFill>
            <a:srgbClr val="000000"/>
          </a:solidFill>
          <a:latin typeface="+mn-lt"/>
          <a:ea typeface="+mn-ea"/>
          <a:cs typeface="+mn-cs"/>
        </a:defRPr>
      </a:lvl4pPr>
      <a:lvl5pPr marL="1957255" indent="-217472" algn="l" defTabSz="434947" rtl="0" fontAlgn="base">
        <a:spcBef>
          <a:spcPts val="33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300">
          <a:solidFill>
            <a:srgbClr val="000000"/>
          </a:solidFill>
          <a:latin typeface="+mn-lt"/>
          <a:ea typeface="+mn-ea"/>
          <a:cs typeface="+mn-cs"/>
        </a:defRPr>
      </a:lvl5pPr>
      <a:lvl6pPr marL="2392200" indent="-217472" algn="l" defTabSz="434947" rtl="0" fontAlgn="base">
        <a:spcBef>
          <a:spcPts val="33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300">
          <a:solidFill>
            <a:srgbClr val="000000"/>
          </a:solidFill>
          <a:latin typeface="+mn-lt"/>
          <a:ea typeface="+mn-ea"/>
          <a:cs typeface="+mn-cs"/>
        </a:defRPr>
      </a:lvl6pPr>
      <a:lvl7pPr marL="2827146" indent="-217472" algn="l" defTabSz="434947" rtl="0" fontAlgn="base">
        <a:spcBef>
          <a:spcPts val="33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300">
          <a:solidFill>
            <a:srgbClr val="000000"/>
          </a:solidFill>
          <a:latin typeface="+mn-lt"/>
          <a:ea typeface="+mn-ea"/>
          <a:cs typeface="+mn-cs"/>
        </a:defRPr>
      </a:lvl7pPr>
      <a:lvl8pPr marL="3262091" indent="-217472" algn="l" defTabSz="434947" rtl="0" fontAlgn="base">
        <a:spcBef>
          <a:spcPts val="33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300">
          <a:solidFill>
            <a:srgbClr val="000000"/>
          </a:solidFill>
          <a:latin typeface="+mn-lt"/>
          <a:ea typeface="+mn-ea"/>
          <a:cs typeface="+mn-cs"/>
        </a:defRPr>
      </a:lvl8pPr>
      <a:lvl9pPr marL="3697037" indent="-217472" algn="l" defTabSz="434947" rtl="0" fontAlgn="base">
        <a:spcBef>
          <a:spcPts val="33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33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947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891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838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782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728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672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619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563" algn="l" defTabSz="434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2.emf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oleObject" Target="../embeddings/oleObject3.bin"/><Relationship Id="rId16" Type="http://schemas.openxmlformats.org/officeDocument/2006/relationships/image" Target="../media/image3.emf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15281622" y="4627986"/>
            <a:ext cx="14717117" cy="20882320"/>
          </a:xfrm>
          <a:prstGeom prst="rect">
            <a:avLst/>
          </a:prstGeom>
          <a:noFill/>
          <a:ln w="91440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0963" tIns="69865" rIns="110963" bIns="69865"/>
          <a:lstStyle>
            <a:lvl1pPr marL="57150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798513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endParaRPr lang="en-US" sz="4200" dirty="0" smtClean="0"/>
          </a:p>
          <a:p>
            <a:pPr>
              <a:buClrTx/>
              <a:buFontTx/>
              <a:buNone/>
            </a:pPr>
            <a:endParaRPr lang="en-US" sz="4200" dirty="0" smtClean="0"/>
          </a:p>
          <a:p>
            <a:pPr>
              <a:buClrTx/>
            </a:pPr>
            <a:endParaRPr lang="en-US" sz="4200" dirty="0" smtClean="0"/>
          </a:p>
          <a:p>
            <a:pPr>
              <a:buClrTx/>
            </a:pPr>
            <a:endParaRPr lang="en-US" sz="4200" b="1" dirty="0" smtClean="0">
              <a:solidFill>
                <a:srgbClr val="2D2DB9"/>
              </a:solidFill>
            </a:endParaRPr>
          </a:p>
          <a:p>
            <a:pPr>
              <a:buClrTx/>
              <a:buFontTx/>
              <a:buNone/>
            </a:pPr>
            <a:endParaRPr lang="en-US" sz="4200" b="1" dirty="0" smtClean="0">
              <a:solidFill>
                <a:srgbClr val="2D2DB9"/>
              </a:solidFill>
            </a:endParaRPr>
          </a:p>
          <a:p>
            <a:pPr>
              <a:buClrTx/>
              <a:buFontTx/>
              <a:buNone/>
            </a:pPr>
            <a:endParaRPr lang="en-US" sz="4200" b="1" dirty="0" smtClean="0">
              <a:solidFill>
                <a:srgbClr val="2D2DB9"/>
              </a:solidFill>
            </a:endParaRPr>
          </a:p>
          <a:p>
            <a:pPr lvl="1" indent="0">
              <a:buClrTx/>
            </a:pPr>
            <a:endParaRPr lang="en-US" sz="4200" b="1" dirty="0" smtClean="0"/>
          </a:p>
          <a:p>
            <a:pPr lvl="1" indent="0">
              <a:buClrTx/>
            </a:pPr>
            <a:endParaRPr lang="en-US" sz="4200" b="1" dirty="0" smtClean="0"/>
          </a:p>
          <a:p>
            <a:pPr marL="1370013" lvl="1" indent="-571500">
              <a:buClrTx/>
              <a:buFont typeface="Arial"/>
              <a:buChar char="•"/>
            </a:pPr>
            <a:endParaRPr lang="en-US" sz="4200" b="1" dirty="0" smtClean="0"/>
          </a:p>
          <a:p>
            <a:pPr lvl="1" indent="0">
              <a:buClrTx/>
            </a:pPr>
            <a:endParaRPr lang="en-US" sz="4200" b="1" dirty="0" smtClean="0"/>
          </a:p>
          <a:p>
            <a:pPr lvl="1" indent="0">
              <a:buClrTx/>
            </a:pPr>
            <a:endParaRPr lang="en-US" sz="4200" b="1" dirty="0" smtClean="0"/>
          </a:p>
        </p:txBody>
      </p:sp>
      <p:sp>
        <p:nvSpPr>
          <p:cNvPr id="65" name="Rectangle 64"/>
          <p:cNvSpPr/>
          <p:nvPr/>
        </p:nvSpPr>
        <p:spPr>
          <a:xfrm>
            <a:off x="15425638" y="6469405"/>
            <a:ext cx="11881320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Tx/>
            </a:pPr>
            <a:r>
              <a:rPr lang="en-US" sz="4000" b="1" dirty="0" smtClean="0">
                <a:solidFill>
                  <a:schemeClr val="accent2"/>
                </a:solidFill>
              </a:rPr>
              <a:t>Peak extraction</a:t>
            </a:r>
          </a:p>
          <a:p>
            <a:pPr lvl="1" indent="0">
              <a:buClrTx/>
            </a:pPr>
            <a:endParaRPr lang="en-US" sz="4000" b="1" dirty="0">
              <a:solidFill>
                <a:schemeClr val="accent2"/>
              </a:solidFill>
            </a:endParaRPr>
          </a:p>
          <a:p>
            <a:pPr lvl="1" indent="0">
              <a:buClrTx/>
            </a:pPr>
            <a:endParaRPr lang="en-US" sz="4000" b="1" dirty="0" smtClean="0">
              <a:solidFill>
                <a:schemeClr val="accent2"/>
              </a:solidFill>
            </a:endParaRPr>
          </a:p>
          <a:p>
            <a:pPr lvl="1" indent="0">
              <a:buClrTx/>
            </a:pPr>
            <a:endParaRPr lang="en-US" sz="4000" b="1" dirty="0">
              <a:solidFill>
                <a:schemeClr val="accent2"/>
              </a:solidFill>
            </a:endParaRPr>
          </a:p>
          <a:p>
            <a:pPr lvl="1" indent="0">
              <a:buClrTx/>
            </a:pPr>
            <a:endParaRPr lang="en-US" sz="4000" b="1" dirty="0" smtClean="0">
              <a:solidFill>
                <a:schemeClr val="accent2"/>
              </a:solidFill>
            </a:endParaRPr>
          </a:p>
          <a:p>
            <a:pPr lvl="1" indent="0">
              <a:buClrTx/>
            </a:pPr>
            <a:endParaRPr lang="en-US" sz="4000" b="1" dirty="0" smtClean="0">
              <a:solidFill>
                <a:schemeClr val="accent2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914400" lvl="1" indent="0" algn="just">
              <a:buClrTx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0" algn="just">
              <a:buClrTx/>
            </a:pPr>
            <a:r>
              <a:rPr lang="en-US" sz="3000" dirty="0" smtClean="0">
                <a:solidFill>
                  <a:schemeClr val="tx1"/>
                </a:solidFill>
              </a:rPr>
              <a:t>Because of scarcity of statistics, the peak parameters are fixed from embedded MC. The relative suppression of the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excited states is taken from the 0-60% centrality data.  This decreases random fluctuation, but shows up in the systematics.</a:t>
            </a:r>
            <a:endParaRPr lang="en-US" b="1" dirty="0">
              <a:solidFill>
                <a:srgbClr val="3333CC"/>
              </a:solidFill>
            </a:endParaRPr>
          </a:p>
          <a:p>
            <a:pPr lvl="1" indent="0">
              <a:buClrTx/>
            </a:pPr>
            <a:endParaRPr lang="en-US" sz="4000" b="1" dirty="0" smtClean="0">
              <a:solidFill>
                <a:srgbClr val="3333CC"/>
              </a:solidFill>
            </a:endParaRPr>
          </a:p>
          <a:p>
            <a:pPr lvl="1" indent="0">
              <a:buClrTx/>
            </a:pPr>
            <a:r>
              <a:rPr lang="en-US" sz="4000" b="1" dirty="0" smtClean="0">
                <a:solidFill>
                  <a:schemeClr val="accent2"/>
                </a:solidFill>
              </a:rPr>
              <a:t>Spectrum and x-section</a:t>
            </a: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303958" y="19393558"/>
            <a:ext cx="14717117" cy="21458384"/>
          </a:xfrm>
          <a:prstGeom prst="rect">
            <a:avLst/>
          </a:prstGeom>
          <a:noFill/>
          <a:ln w="91440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0963" tIns="69865" rIns="110963" bIns="69865"/>
          <a:lstStyle>
            <a:lvl1pPr marL="57150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798513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>
              <a:buClr>
                <a:srgbClr val="333399"/>
              </a:buClr>
            </a:pPr>
            <a:r>
              <a:rPr lang="en-US" sz="4200" b="1" dirty="0" smtClean="0">
                <a:solidFill>
                  <a:schemeClr val="accent2"/>
                </a:solidFill>
              </a:rPr>
              <a:t>	</a:t>
            </a: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914400" lvl="1" indent="0">
              <a:buClrTx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914400" lvl="1" indent="0">
              <a:buClrTx/>
            </a:pPr>
            <a:endParaRPr lang="en-US" sz="4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42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4200" b="1" dirty="0" smtClean="0">
                <a:solidFill>
                  <a:schemeClr val="accent2"/>
                </a:solidFill>
              </a:rPr>
              <a:t>	</a:t>
            </a:r>
            <a:r>
              <a:rPr lang="en-US" sz="3500" b="1" dirty="0" smtClean="0">
                <a:solidFill>
                  <a:srgbClr val="2D2DB9"/>
                </a:solidFill>
              </a:rPr>
              <a:t>	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5966" y="20761710"/>
            <a:ext cx="14257584" cy="1314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Tx/>
            </a:pPr>
            <a:r>
              <a:rPr lang="en-US" sz="4000" b="1" dirty="0">
                <a:solidFill>
                  <a:schemeClr val="accent2"/>
                </a:solidFill>
              </a:rPr>
              <a:t>Experiment: </a:t>
            </a:r>
            <a:r>
              <a:rPr lang="en-US" sz="4000" b="1" dirty="0" err="1">
                <a:solidFill>
                  <a:schemeClr val="accent2"/>
                </a:solidFill>
              </a:rPr>
              <a:t>Solenoidal</a:t>
            </a:r>
            <a:r>
              <a:rPr lang="en-US" sz="4000" b="1" dirty="0">
                <a:solidFill>
                  <a:schemeClr val="accent2"/>
                </a:solidFill>
              </a:rPr>
              <a:t> Tracker at </a:t>
            </a:r>
            <a:r>
              <a:rPr lang="en-US" sz="4000" b="1" dirty="0" smtClean="0">
                <a:solidFill>
                  <a:schemeClr val="accent2"/>
                </a:solidFill>
              </a:rPr>
              <a:t>RHIC</a:t>
            </a:r>
          </a:p>
          <a:p>
            <a:pPr lvl="1" indent="0">
              <a:buClrTx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Reconstruction in the the </a:t>
            </a:r>
            <a:r>
              <a:rPr lang="en-US" sz="3600" dirty="0" err="1">
                <a:solidFill>
                  <a:schemeClr val="tx1"/>
                </a:solidFill>
              </a:rPr>
              <a:t>dielectron</a:t>
            </a:r>
            <a:r>
              <a:rPr lang="en-US" sz="3600" dirty="0">
                <a:solidFill>
                  <a:schemeClr val="tx1"/>
                </a:solidFill>
              </a:rPr>
              <a:t> channel </a:t>
            </a:r>
            <a:r>
              <a:rPr lang="en-US" sz="3600" dirty="0" err="1" smtClean="0">
                <a:solidFill>
                  <a:schemeClr val="tx1"/>
                </a:solidFill>
              </a:rPr>
              <a:t>ϒ</a:t>
            </a:r>
            <a:r>
              <a:rPr lang="en-US" sz="3600" dirty="0" err="1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3600" dirty="0" err="1">
                <a:solidFill>
                  <a:schemeClr val="tx1"/>
                </a:solidFill>
              </a:rPr>
              <a:t>e</a:t>
            </a:r>
            <a:r>
              <a:rPr lang="en-US" sz="3600" baseline="30000" dirty="0" err="1">
                <a:solidFill>
                  <a:schemeClr val="tx1"/>
                </a:solidFill>
              </a:rPr>
              <a:t>+</a:t>
            </a:r>
            <a:r>
              <a:rPr lang="en-US" sz="3600" dirty="0" err="1" smtClean="0">
                <a:solidFill>
                  <a:schemeClr val="tx1"/>
                </a:solidFill>
              </a:rPr>
              <a:t>e</a:t>
            </a:r>
            <a:r>
              <a:rPr lang="en-US" sz="3600" baseline="30000" dirty="0">
                <a:solidFill>
                  <a:schemeClr val="tx1"/>
                </a:solidFill>
              </a:rPr>
              <a:t>− </a:t>
            </a:r>
            <a:r>
              <a:rPr lang="en-US" sz="3600" dirty="0" smtClean="0">
                <a:solidFill>
                  <a:schemeClr val="tx1"/>
                </a:solidFill>
              </a:rPr>
              <a:t>(BR~</a:t>
            </a:r>
            <a:r>
              <a:rPr lang="en-US" sz="3600" dirty="0">
                <a:solidFill>
                  <a:schemeClr val="tx1"/>
                </a:solidFill>
              </a:rPr>
              <a:t>2%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en-US" sz="3600" dirty="0">
                <a:solidFill>
                  <a:schemeClr val="tx1"/>
                </a:solidFill>
              </a:rPr>
              <a:t>at mid-rapidity (|y|&lt;1.0</a:t>
            </a:r>
            <a:r>
              <a:rPr lang="en-US" sz="3600" dirty="0" smtClean="0">
                <a:solidFill>
                  <a:schemeClr val="tx1"/>
                </a:solidFill>
              </a:rPr>
              <a:t>), in 3 centrality and </a:t>
            </a:r>
            <a:r>
              <a:rPr lang="en-US" sz="3600" dirty="0" err="1" smtClean="0">
                <a:solidFill>
                  <a:schemeClr val="tx1"/>
                </a:solidFill>
              </a:rPr>
              <a:t>p</a:t>
            </a:r>
            <a:r>
              <a:rPr lang="en-US" sz="3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3600" dirty="0" smtClean="0">
                <a:solidFill>
                  <a:schemeClr val="tx1"/>
                </a:solidFill>
              </a:rPr>
              <a:t> bins.</a:t>
            </a:r>
            <a:endParaRPr lang="en-US" sz="3600" dirty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 Upsilon is not abundant: identification and background rejection is a </a:t>
            </a:r>
            <a:r>
              <a:rPr lang="en-US" sz="3600" dirty="0" smtClean="0">
                <a:solidFill>
                  <a:schemeClr val="tx1"/>
                </a:solidFill>
              </a:rPr>
              <a:t>challenge.</a:t>
            </a: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914400" lvl="1" indent="0">
              <a:buClrTx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1" indent="0">
              <a:buClrTx/>
            </a:pPr>
            <a:endParaRPr lang="en-US" sz="3200" dirty="0">
              <a:solidFill>
                <a:schemeClr val="tx1"/>
              </a:solidFill>
            </a:endParaRPr>
          </a:p>
          <a:p>
            <a:pPr marL="914400" lvl="1" indent="0" algn="just">
              <a:buClrTx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15M </a:t>
            </a:r>
            <a:r>
              <a:rPr lang="en-US" sz="3600" dirty="0">
                <a:solidFill>
                  <a:schemeClr val="tx1"/>
                </a:solidFill>
              </a:rPr>
              <a:t>events (263 μb</a:t>
            </a:r>
            <a:r>
              <a:rPr lang="en-US" sz="3600" baseline="30000" dirty="0">
                <a:solidFill>
                  <a:schemeClr val="tx1"/>
                </a:solidFill>
              </a:rPr>
              <a:t>-1 </a:t>
            </a:r>
            <a:r>
              <a:rPr lang="en-US" sz="3600" dirty="0">
                <a:solidFill>
                  <a:schemeClr val="tx1"/>
                </a:solidFill>
              </a:rPr>
              <a:t>integrated luminosity) </a:t>
            </a:r>
            <a:r>
              <a:rPr lang="en-US" sz="3600" dirty="0" smtClean="0">
                <a:solidFill>
                  <a:schemeClr val="tx1"/>
                </a:solidFill>
              </a:rPr>
              <a:t>processed; 2296 </a:t>
            </a:r>
            <a:r>
              <a:rPr lang="en-US" sz="3600" dirty="0" err="1">
                <a:solidFill>
                  <a:schemeClr val="tx1"/>
                </a:solidFill>
              </a:rPr>
              <a:t>e</a:t>
            </a:r>
            <a:r>
              <a:rPr lang="en-US" sz="3600" baseline="30000" dirty="0" err="1">
                <a:solidFill>
                  <a:schemeClr val="tx1"/>
                </a:solidFill>
              </a:rPr>
              <a:t>+</a:t>
            </a:r>
            <a:r>
              <a:rPr lang="en-US" sz="3600" dirty="0" err="1" smtClean="0">
                <a:solidFill>
                  <a:schemeClr val="tx1"/>
                </a:solidFill>
              </a:rPr>
              <a:t>e</a:t>
            </a:r>
            <a:r>
              <a:rPr lang="en-US" sz="3600" baseline="30000" dirty="0" smtClean="0">
                <a:solidFill>
                  <a:schemeClr val="tx1"/>
                </a:solidFill>
              </a:rPr>
              <a:t>−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pairs with a reconstructed invariant mass </a:t>
            </a:r>
            <a:r>
              <a:rPr lang="en-US" sz="3600" dirty="0" err="1">
                <a:solidFill>
                  <a:schemeClr val="tx1"/>
                </a:solidFill>
              </a:rPr>
              <a:t>m</a:t>
            </a:r>
            <a:r>
              <a:rPr lang="en-US" sz="3600" baseline="-25000" dirty="0" err="1">
                <a:solidFill>
                  <a:schemeClr val="tx1"/>
                </a:solidFill>
              </a:rPr>
              <a:t>ee</a:t>
            </a:r>
            <a:r>
              <a:rPr lang="en-US" sz="3600" dirty="0">
                <a:solidFill>
                  <a:schemeClr val="tx1"/>
                </a:solidFill>
              </a:rPr>
              <a:t>&gt;5 </a:t>
            </a:r>
            <a:r>
              <a:rPr lang="en-US" sz="3600" dirty="0" err="1">
                <a:solidFill>
                  <a:schemeClr val="tx1"/>
                </a:solidFill>
              </a:rPr>
              <a:t>GeV</a:t>
            </a:r>
            <a:r>
              <a:rPr lang="en-US" sz="3600" dirty="0">
                <a:solidFill>
                  <a:schemeClr val="tx1"/>
                </a:solidFill>
              </a:rPr>
              <a:t> remain after selection. </a:t>
            </a:r>
            <a:r>
              <a:rPr lang="en-US" sz="3600" dirty="0" smtClean="0">
                <a:solidFill>
                  <a:schemeClr val="tx1"/>
                </a:solidFill>
              </a:rPr>
              <a:t>Most </a:t>
            </a:r>
            <a:r>
              <a:rPr lang="en-US" sz="3600" dirty="0">
                <a:solidFill>
                  <a:schemeClr val="tx1"/>
                </a:solidFill>
              </a:rPr>
              <a:t>of them are background from several sources: combinatorial pairs (random correlation), </a:t>
            </a:r>
            <a:r>
              <a:rPr lang="en-US" sz="3600" dirty="0" err="1">
                <a:solidFill>
                  <a:schemeClr val="tx1"/>
                </a:solidFill>
              </a:rPr>
              <a:t>Drell</a:t>
            </a:r>
            <a:r>
              <a:rPr lang="en-US" sz="3600" dirty="0">
                <a:solidFill>
                  <a:schemeClr val="tx1"/>
                </a:solidFill>
              </a:rPr>
              <a:t>-Yan (DY) </a:t>
            </a:r>
            <a:r>
              <a:rPr lang="en-US" sz="3600" dirty="0" smtClean="0">
                <a:solidFill>
                  <a:schemeClr val="tx1"/>
                </a:solidFill>
              </a:rPr>
              <a:t>electrons, pairs from open bb production (BB).</a:t>
            </a:r>
          </a:p>
        </p:txBody>
      </p:sp>
      <p:sp>
        <p:nvSpPr>
          <p:cNvPr id="170" name="Text Box 68"/>
          <p:cNvSpPr txBox="1">
            <a:spLocks noChangeArrowheads="1"/>
          </p:cNvSpPr>
          <p:nvPr/>
        </p:nvSpPr>
        <p:spPr bwMode="auto">
          <a:xfrm>
            <a:off x="15281622" y="25726330"/>
            <a:ext cx="14717117" cy="15121680"/>
          </a:xfrm>
          <a:prstGeom prst="rect">
            <a:avLst/>
          </a:prstGeom>
          <a:noFill/>
          <a:ln w="91440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0963" tIns="69865" rIns="110963" bIns="69865"/>
          <a:lstStyle>
            <a:lvl1pPr marL="57150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798513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marL="1370013" lvl="1" indent="-571500">
              <a:buClrTx/>
              <a:buFont typeface="Arial"/>
              <a:buChar char="•"/>
            </a:pPr>
            <a:endParaRPr lang="en-US" sz="4200" dirty="0" smtClean="0"/>
          </a:p>
          <a:p>
            <a:pPr marL="1370013" lvl="1" indent="-571500">
              <a:buClrTx/>
              <a:buFont typeface="Arial"/>
              <a:buChar char="•"/>
            </a:pPr>
            <a:endParaRPr lang="en-US" sz="4200" dirty="0"/>
          </a:p>
          <a:p>
            <a:pPr lvl="1" indent="0">
              <a:buClrTx/>
            </a:pPr>
            <a:endParaRPr lang="en-US" sz="2800" dirty="0" smtClean="0"/>
          </a:p>
          <a:p>
            <a:pPr marL="1370013" lvl="1" indent="-571500">
              <a:buClrTx/>
              <a:buFont typeface="Arial"/>
              <a:buChar char="•"/>
            </a:pPr>
            <a:endParaRPr lang="en-US" sz="3600" b="1" dirty="0"/>
          </a:p>
          <a:p>
            <a:pPr marL="1370013" lvl="1" indent="-571500">
              <a:buClrTx/>
              <a:buFont typeface="Arial"/>
              <a:buChar char="•"/>
            </a:pPr>
            <a:endParaRPr lang="en-US" sz="4200" b="1" dirty="0" smtClean="0"/>
          </a:p>
          <a:p>
            <a:pPr marL="1370013" lvl="1" indent="-571500">
              <a:buClrTx/>
              <a:buFont typeface="Arial"/>
              <a:buChar char="•"/>
            </a:pPr>
            <a:endParaRPr lang="en-US" sz="4200" b="1" dirty="0"/>
          </a:p>
          <a:p>
            <a:pPr lvl="1" indent="0">
              <a:buClrTx/>
            </a:pPr>
            <a:endParaRPr lang="en-US" sz="4200" b="1" dirty="0" smtClean="0"/>
          </a:p>
          <a:p>
            <a:pPr marL="1370013" lvl="1" indent="-571500">
              <a:buClrTx/>
              <a:buFont typeface="Arial"/>
              <a:buChar char="•"/>
            </a:pPr>
            <a:endParaRPr lang="en-US" sz="4200" dirty="0" smtClean="0"/>
          </a:p>
          <a:p>
            <a:pPr marL="1370013" lvl="1" indent="-571500">
              <a:buClrTx/>
              <a:buFont typeface="Arial"/>
              <a:buChar char="•"/>
            </a:pPr>
            <a:endParaRPr lang="en-US" sz="4200" dirty="0" smtClean="0"/>
          </a:p>
          <a:p>
            <a:pPr lvl="3" indent="0">
              <a:buClrTx/>
            </a:pPr>
            <a:endParaRPr lang="en-US" sz="4200" i="1" dirty="0" smtClean="0"/>
          </a:p>
          <a:p>
            <a:pPr lvl="3" indent="0">
              <a:buClrTx/>
            </a:pPr>
            <a:endParaRPr lang="en-US" sz="4200" i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3958" y="2755779"/>
            <a:ext cx="29667296" cy="161396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txBody>
          <a:bodyPr wrap="none" lIns="86990" tIns="43495" rIns="86990" bIns="43495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5966" y="2755778"/>
            <a:ext cx="293072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619" tIns="42810" rIns="85619" bIns="4281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algn="ctr"/>
            <a:r>
              <a:rPr lang="en-US" sz="5000" b="1" dirty="0" err="1" smtClean="0">
                <a:solidFill>
                  <a:srgbClr val="FFFFFF"/>
                </a:solidFill>
              </a:rPr>
              <a:t>Róbert</a:t>
            </a:r>
            <a:r>
              <a:rPr lang="en-US" sz="5000" b="1" dirty="0" smtClean="0">
                <a:solidFill>
                  <a:srgbClr val="FFFFFF"/>
                </a:solidFill>
              </a:rPr>
              <a:t> </a:t>
            </a:r>
            <a:r>
              <a:rPr lang="en-US" sz="5000" b="1" dirty="0" err="1" smtClean="0">
                <a:solidFill>
                  <a:srgbClr val="FFFFFF"/>
                </a:solidFill>
              </a:rPr>
              <a:t>Vértesi</a:t>
            </a:r>
            <a:r>
              <a:rPr lang="en-US" sz="5000" b="1" dirty="0" smtClean="0">
                <a:solidFill>
                  <a:srgbClr val="FFFFFF"/>
                </a:solidFill>
              </a:rPr>
              <a:t> </a:t>
            </a:r>
            <a:br>
              <a:rPr lang="en-US" sz="5000" b="1" dirty="0" smtClean="0">
                <a:solidFill>
                  <a:srgbClr val="FFFFFF"/>
                </a:solidFill>
              </a:rPr>
            </a:br>
            <a:r>
              <a:rPr lang="en-US" sz="5000" b="1" dirty="0" smtClean="0">
                <a:solidFill>
                  <a:srgbClr val="FFFFFF"/>
                </a:solidFill>
              </a:rPr>
              <a:t>for the STAR collaboration</a:t>
            </a:r>
            <a:endParaRPr lang="en-US" sz="3400" b="1" dirty="0" smtClean="0">
              <a:solidFill>
                <a:srgbClr val="FFFFFF"/>
              </a:solidFill>
            </a:endParaRPr>
          </a:p>
          <a:p>
            <a:pPr algn="ctr"/>
            <a:endParaRPr lang="en-US" sz="3400" b="1" dirty="0">
              <a:solidFill>
                <a:srgbClr val="FFFFFF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2227" y="4627986"/>
            <a:ext cx="14717117" cy="14473607"/>
          </a:xfrm>
          <a:prstGeom prst="rect">
            <a:avLst/>
          </a:prstGeom>
          <a:noFill/>
          <a:ln w="91440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0963" tIns="69865" rIns="110963" bIns="69865"/>
          <a:lstStyle>
            <a:lvl1pPr marL="57150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914400" indent="-742950"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7150" algn="l"/>
                <a:tab pos="971550" algn="l"/>
                <a:tab pos="1885950" algn="l"/>
                <a:tab pos="2800350" algn="l"/>
                <a:tab pos="3714750" algn="l"/>
                <a:tab pos="4629150" algn="l"/>
                <a:tab pos="5543550" algn="l"/>
                <a:tab pos="6457950" algn="l"/>
                <a:tab pos="7372350" algn="l"/>
                <a:tab pos="8286750" algn="l"/>
                <a:tab pos="9201150" algn="l"/>
                <a:tab pos="1011555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>
              <a:buClr>
                <a:srgbClr val="333399"/>
              </a:buClr>
            </a:pPr>
            <a:endParaRPr lang="en-US" sz="4200" b="1" dirty="0" smtClean="0">
              <a:solidFill>
                <a:schemeClr val="accent2"/>
              </a:solidFill>
            </a:endParaRPr>
          </a:p>
          <a:p>
            <a:pPr lvl="1" indent="0">
              <a:buClrTx/>
            </a:pP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2630" y="91482"/>
            <a:ext cx="1778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703763">
              <a:buClrTx/>
              <a:buSzTx/>
            </a:pPr>
            <a:r>
              <a:rPr lang="en-US" sz="8000" b="1" dirty="0" err="1" smtClean="0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ϒ</a:t>
            </a:r>
            <a:r>
              <a:rPr lang="en-US" sz="8000" b="1" dirty="0" smtClean="0">
                <a:solidFill>
                  <a:schemeClr val="accent2"/>
                </a:solidFill>
              </a:rPr>
              <a:t> production in U+U collisions </a:t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>at the STAR experiment </a:t>
            </a:r>
            <a:endParaRPr lang="en-US" sz="102800" dirty="0">
              <a:solidFill>
                <a:schemeClr val="accent2"/>
              </a:solidFill>
            </a:endParaRPr>
          </a:p>
        </p:txBody>
      </p:sp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360000" y="4699994"/>
            <a:ext cx="14617624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86990" tIns="43495" rIns="86990" bIns="43495" anchor="ctr"/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Motivation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15346800" y="4699994"/>
            <a:ext cx="14617624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86990" tIns="43495" rIns="86990" bIns="43495" anchor="ctr"/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Upsilon yield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>
            <a:off x="360000" y="19457702"/>
            <a:ext cx="14617624" cy="1228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86990" tIns="43495" rIns="86990" bIns="43495" anchor="ctr"/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Measurement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694" y="40733"/>
            <a:ext cx="5760640" cy="44432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497646" y="40848010"/>
            <a:ext cx="146896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D2DB9"/>
                </a:solidFill>
              </a:rPr>
              <a:t>References:		</a:t>
            </a:r>
            <a:r>
              <a:rPr lang="en-US" sz="2800" dirty="0" smtClean="0">
                <a:solidFill>
                  <a:srgbClr val="000000"/>
                </a:solidFill>
              </a:rPr>
              <a:t>[1] </a:t>
            </a:r>
            <a:r>
              <a:rPr lang="en-US" sz="2800" dirty="0" err="1" smtClean="0">
                <a:solidFill>
                  <a:srgbClr val="000000"/>
                </a:solidFill>
              </a:rPr>
              <a:t>Á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Mócsy</a:t>
            </a:r>
            <a:r>
              <a:rPr lang="en-US" sz="2800" dirty="0" smtClean="0">
                <a:solidFill>
                  <a:srgbClr val="000000"/>
                </a:solidFill>
              </a:rPr>
              <a:t>, P. </a:t>
            </a:r>
            <a:r>
              <a:rPr lang="en-US" sz="2800" dirty="0" err="1" smtClean="0">
                <a:solidFill>
                  <a:srgbClr val="000000"/>
                </a:solidFill>
              </a:rPr>
              <a:t>Petreczky</a:t>
            </a:r>
            <a:r>
              <a:rPr lang="en-US" sz="2800" dirty="0" smtClean="0">
                <a:solidFill>
                  <a:srgbClr val="000000"/>
                </a:solidFill>
              </a:rPr>
              <a:t>, Phys. Rev. D77, 014501 (2008)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					[2] </a:t>
            </a:r>
            <a:r>
              <a:rPr lang="en-US" sz="2800" dirty="0">
                <a:solidFill>
                  <a:srgbClr val="000000"/>
                </a:solidFill>
              </a:rPr>
              <a:t>T. Matsui, H. </a:t>
            </a:r>
            <a:r>
              <a:rPr lang="en-US" sz="2800" dirty="0" err="1">
                <a:solidFill>
                  <a:srgbClr val="000000"/>
                </a:solidFill>
              </a:rPr>
              <a:t>Satz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Phys.Lett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smtClean="0">
                <a:solidFill>
                  <a:srgbClr val="000000"/>
                </a:solidFill>
              </a:rPr>
              <a:t>B178, </a:t>
            </a:r>
            <a:r>
              <a:rPr lang="en-US" sz="2800" dirty="0">
                <a:solidFill>
                  <a:srgbClr val="000000"/>
                </a:solidFill>
              </a:rPr>
              <a:t>416 (1986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							[3] M. Strickland, D. </a:t>
            </a:r>
            <a:r>
              <a:rPr lang="en-US" sz="2800" dirty="0" err="1" smtClean="0">
                <a:solidFill>
                  <a:srgbClr val="000000"/>
                </a:solidFill>
              </a:rPr>
              <a:t>Bazow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Nucl.Phys</a:t>
            </a:r>
            <a:r>
              <a:rPr lang="en-US" sz="2800" dirty="0" smtClean="0">
                <a:solidFill>
                  <a:srgbClr val="000000"/>
                </a:solidFill>
              </a:rPr>
              <a:t>. A879, 25 (2012)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							[4] A. </a:t>
            </a:r>
            <a:r>
              <a:rPr lang="en-US" sz="2800" dirty="0" err="1" smtClean="0">
                <a:solidFill>
                  <a:srgbClr val="000000"/>
                </a:solidFill>
              </a:rPr>
              <a:t>Emerick</a:t>
            </a:r>
            <a:r>
              <a:rPr lang="en-US" sz="2800" dirty="0" smtClean="0">
                <a:solidFill>
                  <a:srgbClr val="000000"/>
                </a:solidFill>
              </a:rPr>
              <a:t>, X. Zhao, R. Rapp, </a:t>
            </a:r>
            <a:r>
              <a:rPr lang="en-US" sz="2800" dirty="0" err="1" smtClean="0">
                <a:solidFill>
                  <a:srgbClr val="000000"/>
                </a:solidFill>
              </a:rPr>
              <a:t>Eur.Phys.J</a:t>
            </a:r>
            <a:r>
              <a:rPr lang="en-US" sz="2800" dirty="0" smtClean="0">
                <a:solidFill>
                  <a:srgbClr val="000000"/>
                </a:solidFill>
              </a:rPr>
              <a:t> A48, 72 (2012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5346800" y="25798338"/>
            <a:ext cx="14617624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86990" tIns="43495" rIns="86990" bIns="43495" anchor="ctr"/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Nuclear modification factor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8014" y="24358178"/>
            <a:ext cx="13825536" cy="6285066"/>
            <a:chOff x="763491" y="27437614"/>
            <a:chExt cx="13825536" cy="62850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8027" y="28000234"/>
              <a:ext cx="7162800" cy="56998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3491" y="27437614"/>
              <a:ext cx="4752528" cy="2451735"/>
            </a:xfrm>
            <a:prstGeom prst="wedgeRoundRectCallout">
              <a:avLst>
                <a:gd name="adj1" fmla="val 91836"/>
                <a:gd name="adj2" fmla="val 3190"/>
                <a:gd name="adj3" fmla="val 16667"/>
              </a:avLst>
            </a:prstGeom>
            <a:solidFill>
              <a:srgbClr val="D2D2F4">
                <a:alpha val="71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1. Trigger on energetic clusters in the Barrel Electromagnetic Calorimeter (BEMC)</a:t>
              </a:r>
              <a:endParaRPr lang="en-US" b="1" dirty="0"/>
            </a:p>
            <a:p>
              <a:endParaRPr lang="en-US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24531" y="27784210"/>
              <a:ext cx="4464496" cy="2962513"/>
            </a:xfrm>
            <a:prstGeom prst="wedgeRoundRectCallout">
              <a:avLst>
                <a:gd name="adj1" fmla="val -89467"/>
                <a:gd name="adj2" fmla="val 35168"/>
                <a:gd name="adj3" fmla="val 16667"/>
              </a:avLst>
            </a:prstGeom>
            <a:solidFill>
              <a:srgbClr val="D2D2F4">
                <a:alpha val="71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2. Time Projection Chamber (TPC):</a:t>
              </a:r>
            </a:p>
            <a:p>
              <a:pPr algn="ctr"/>
              <a:r>
                <a:rPr lang="en-US" sz="3000" b="1" dirty="0" smtClean="0"/>
                <a:t>Find electron tracks based on energy loss </a:t>
              </a:r>
              <a:r>
                <a:rPr lang="en-US" sz="3000" b="1" dirty="0" err="1" smtClean="0"/>
                <a:t>dE</a:t>
              </a:r>
              <a:r>
                <a:rPr lang="en-US" sz="3000" b="1" dirty="0" smtClean="0"/>
                <a:t>/dx:</a:t>
              </a:r>
              <a:r>
                <a:rPr lang="en-US" sz="3000" b="1" dirty="0"/>
                <a:t> </a:t>
              </a:r>
              <a:r>
                <a:rPr lang="en-US" sz="3000" b="1" dirty="0" smtClean="0"/>
                <a:t>-1.2&lt;</a:t>
              </a:r>
              <a:r>
                <a:rPr lang="en-US" sz="3000" b="1" dirty="0" err="1" smtClean="0"/>
                <a:t>nσ</a:t>
              </a:r>
              <a:r>
                <a:rPr lang="en-US" sz="3000" b="1" baseline="-25000" dirty="0" err="1" smtClean="0"/>
                <a:t>e</a:t>
              </a:r>
              <a:r>
                <a:rPr lang="en-US" sz="3000" b="1" dirty="0" smtClean="0"/>
                <a:t>&lt;3</a:t>
              </a:r>
              <a:endParaRPr lang="en-US" b="1" dirty="0"/>
            </a:p>
            <a:p>
              <a:endParaRPr lang="en-US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9515" y="30249389"/>
              <a:ext cx="6192688" cy="3473291"/>
            </a:xfrm>
            <a:prstGeom prst="wedgeRoundRectCallout">
              <a:avLst>
                <a:gd name="adj1" fmla="val 65866"/>
                <a:gd name="adj2" fmla="val 35591"/>
                <a:gd name="adj3" fmla="val 16667"/>
              </a:avLst>
            </a:prstGeom>
            <a:solidFill>
              <a:schemeClr val="accent6">
                <a:lumMod val="20000"/>
                <a:lumOff val="80000"/>
                <a:alpha val="71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/>
                <a:t>4</a:t>
              </a:r>
              <a:r>
                <a:rPr lang="en-US" sz="3000" b="1" dirty="0" smtClean="0"/>
                <a:t>. ID cuts in the BEMC:</a:t>
              </a:r>
            </a:p>
            <a:p>
              <a:pPr marL="457200" indent="-457200">
                <a:buFontTx/>
                <a:buChar char="-"/>
              </a:pPr>
              <a:r>
                <a:rPr lang="en-US" sz="3000" b="1" dirty="0" smtClean="0"/>
                <a:t>Energy matches momentum (0.75&lt;E/p&lt;1.4)</a:t>
              </a:r>
            </a:p>
            <a:p>
              <a:pPr marL="457200" indent="-457200">
                <a:buFontTx/>
                <a:buChar char="-"/>
              </a:pPr>
              <a:r>
                <a:rPr lang="en-US" sz="3000" b="1" dirty="0" smtClean="0"/>
                <a:t>Energy deposit is compact, mostly in a single tower </a:t>
              </a:r>
              <a:br>
                <a:rPr lang="en-US" sz="3000" b="1" dirty="0" smtClean="0"/>
              </a:br>
              <a:r>
                <a:rPr lang="en-US" sz="3000" b="1" dirty="0" smtClean="0"/>
                <a:t>(E/</a:t>
              </a:r>
              <a:r>
                <a:rPr lang="en-US" sz="3000" b="1" dirty="0" err="1" smtClean="0"/>
                <a:t>Etower</a:t>
              </a:r>
              <a:r>
                <a:rPr lang="en-US" sz="3000" b="1" dirty="0" smtClean="0"/>
                <a:t>&gt;0.7)</a:t>
              </a:r>
            </a:p>
            <a:p>
              <a:endParaRPr lang="en-US" dirty="0" smtClean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505758" y="33455698"/>
            <a:ext cx="2664296" cy="1055608"/>
          </a:xfrm>
          <a:prstGeom prst="wedgeRoundRectCallout">
            <a:avLst>
              <a:gd name="adj1" fmla="val 11099"/>
              <a:gd name="adj2" fmla="val -93411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from the </a:t>
            </a:r>
            <a:r>
              <a:rPr lang="en-US" sz="2800" dirty="0" err="1" smtClean="0"/>
              <a:t>Glauber</a:t>
            </a:r>
            <a:r>
              <a:rPr lang="en-US" sz="2800" dirty="0" smtClean="0"/>
              <a:t> model</a:t>
            </a:r>
            <a:endParaRPr lang="en-US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20106158" y="29686770"/>
            <a:ext cx="2304256" cy="1532334"/>
          </a:xfrm>
          <a:prstGeom prst="wedgeRoundRectCallout">
            <a:avLst>
              <a:gd name="adj1" fmla="val -37059"/>
              <a:gd name="adj2" fmla="val 67370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Acceptance x</a:t>
            </a:r>
          </a:p>
          <a:p>
            <a:pPr algn="ctr"/>
            <a:r>
              <a:rPr lang="en-US" sz="2800" dirty="0" smtClean="0"/>
              <a:t>Efficiency</a:t>
            </a:r>
            <a:endParaRPr lang="en-US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6433750" y="29983186"/>
            <a:ext cx="3024336" cy="1055608"/>
          </a:xfrm>
          <a:prstGeom prst="wedgeRoundRectCallout">
            <a:avLst>
              <a:gd name="adj1" fmla="val 39616"/>
              <a:gd name="adj2" fmla="val 107356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Yield in current measurement</a:t>
            </a:r>
            <a:endParaRPr lang="en-US" sz="1600" dirty="0" smtClean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27287"/>
              </p:ext>
            </p:extLst>
          </p:nvPr>
        </p:nvGraphicFramePr>
        <p:xfrm>
          <a:off x="16433750" y="31387825"/>
          <a:ext cx="4516438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Equation" r:id="rId6" imgW="1282700" imgH="457200" progId="Equation.3">
                  <p:embed/>
                </p:oleObj>
              </mc:Choice>
              <mc:Fallback>
                <p:oleObj name="Equation" r:id="rId6" imgW="1282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33750" y="31387825"/>
                        <a:ext cx="4516438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5158" y="6851006"/>
            <a:ext cx="3937000" cy="60579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249174" y="28178065"/>
            <a:ext cx="3528392" cy="1123712"/>
          </a:xfrm>
          <a:prstGeom prst="wedgeRoundRectCallout">
            <a:avLst>
              <a:gd name="adj1" fmla="val -97382"/>
              <a:gd name="adj2" fmla="val -40964"/>
              <a:gd name="adj3" fmla="val 16667"/>
            </a:avLst>
          </a:prstGeom>
          <a:solidFill>
            <a:schemeClr val="accent6">
              <a:lumMod val="20000"/>
              <a:lumOff val="80000"/>
              <a:alpha val="7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/>
              <a:t>3. Match clusters and tracks</a:t>
            </a:r>
            <a:endParaRPr lang="en-US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942" y="163490"/>
            <a:ext cx="5904657" cy="2545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5966" y="6356178"/>
            <a:ext cx="11089232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Tx/>
            </a:pPr>
            <a:r>
              <a:rPr lang="en-US" sz="4000" b="1" dirty="0" err="1" smtClean="0">
                <a:solidFill>
                  <a:schemeClr val="accent2"/>
                </a:solidFill>
              </a:rPr>
              <a:t>Quarkonium</a:t>
            </a:r>
            <a:r>
              <a:rPr lang="en-US" sz="4000" b="1" dirty="0" smtClean="0">
                <a:solidFill>
                  <a:schemeClr val="accent2"/>
                </a:solidFill>
              </a:rPr>
              <a:t> as an </a:t>
            </a:r>
            <a:r>
              <a:rPr lang="en-US" sz="4000" b="1" dirty="0" err="1" smtClean="0">
                <a:solidFill>
                  <a:schemeClr val="accent2"/>
                </a:solidFill>
              </a:rPr>
              <a:t>sQGP</a:t>
            </a:r>
            <a:r>
              <a:rPr lang="en-US" sz="4000" b="1" dirty="0" smtClean="0">
                <a:solidFill>
                  <a:schemeClr val="accent2"/>
                </a:solidFill>
              </a:rPr>
              <a:t> thermometer</a:t>
            </a:r>
          </a:p>
          <a:p>
            <a:pPr marL="1600200" lvl="1" indent="-685800" algn="just">
              <a:buClrTx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Due to Debye-screening, </a:t>
            </a:r>
            <a:r>
              <a:rPr lang="en-US" sz="3600" dirty="0" err="1" smtClean="0">
                <a:solidFill>
                  <a:schemeClr val="tx1"/>
                </a:solidFill>
              </a:rPr>
              <a:t>Quarkonium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states are expected to dissociate at different temperatures in the </a:t>
            </a:r>
            <a:r>
              <a:rPr lang="en-US" sz="3600" dirty="0" err="1">
                <a:solidFill>
                  <a:schemeClr val="tx1"/>
                </a:solidFill>
              </a:rPr>
              <a:t>sQGP</a:t>
            </a:r>
            <a:r>
              <a:rPr lang="en-US" sz="3600" dirty="0">
                <a:solidFill>
                  <a:schemeClr val="tx1"/>
                </a:solidFill>
              </a:rPr>
              <a:t>, providing a “thermometer” for the </a:t>
            </a:r>
            <a:r>
              <a:rPr lang="en-US" sz="3600" dirty="0" smtClean="0">
                <a:solidFill>
                  <a:schemeClr val="tx1"/>
                </a:solidFill>
              </a:rPr>
              <a:t>medium [1].</a:t>
            </a:r>
            <a:endParaRPr lang="en-US" sz="3600" dirty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J/</a:t>
            </a:r>
            <a:r>
              <a:rPr lang="en-US" sz="3600" dirty="0" err="1">
                <a:solidFill>
                  <a:schemeClr val="tx1"/>
                </a:solidFill>
              </a:rPr>
              <a:t>ψ</a:t>
            </a:r>
            <a:r>
              <a:rPr lang="en-US" sz="3600" dirty="0">
                <a:solidFill>
                  <a:schemeClr val="tx1"/>
                </a:solidFill>
              </a:rPr>
              <a:t> suppression was suggested to be a smoking gun signature for QGP </a:t>
            </a:r>
            <a:r>
              <a:rPr lang="en-US" sz="3600" dirty="0" smtClean="0">
                <a:solidFill>
                  <a:schemeClr val="tx1"/>
                </a:solidFill>
              </a:rPr>
              <a:t>[2]</a:t>
            </a:r>
            <a:r>
              <a:rPr lang="en-US" sz="3600" dirty="0">
                <a:solidFill>
                  <a:schemeClr val="tx1"/>
                </a:solidFill>
              </a:rPr>
              <a:t>. However, effects such as quark pair </a:t>
            </a:r>
            <a:r>
              <a:rPr lang="en-US" sz="3600" dirty="0" smtClean="0">
                <a:solidFill>
                  <a:schemeClr val="tx1"/>
                </a:solidFill>
              </a:rPr>
              <a:t>recombination </a:t>
            </a:r>
            <a:r>
              <a:rPr lang="en-US" sz="3600" dirty="0">
                <a:solidFill>
                  <a:schemeClr val="tx1"/>
                </a:solidFill>
              </a:rPr>
              <a:t>(in the plasma) and feed-down, co-mover absorption (in the </a:t>
            </a:r>
            <a:r>
              <a:rPr lang="en-US" sz="3600" dirty="0" err="1">
                <a:solidFill>
                  <a:schemeClr val="tx1"/>
                </a:solidFill>
              </a:rPr>
              <a:t>hadronic</a:t>
            </a:r>
            <a:r>
              <a:rPr lang="en-US" sz="3600" dirty="0">
                <a:solidFill>
                  <a:schemeClr val="tx1"/>
                </a:solidFill>
              </a:rPr>
              <a:t> phase) complicate the interpretation of J/</a:t>
            </a:r>
            <a:r>
              <a:rPr lang="en-US" sz="3600" dirty="0" err="1">
                <a:solidFill>
                  <a:schemeClr val="tx1"/>
                </a:solidFill>
              </a:rPr>
              <a:t>ψ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measurements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421" y="13283456"/>
            <a:ext cx="143431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Tx/>
            </a:pPr>
            <a:r>
              <a:rPr lang="en-US" sz="4000" b="1" dirty="0">
                <a:solidFill>
                  <a:schemeClr val="accent2"/>
                </a:solidFill>
              </a:rPr>
              <a:t>Upsilons in RHIC: a cleaner probe</a:t>
            </a:r>
            <a:endParaRPr lang="en-US" sz="4000" dirty="0">
              <a:solidFill>
                <a:schemeClr val="tx1"/>
              </a:solidFill>
            </a:endParaRPr>
          </a:p>
          <a:p>
            <a:pPr marL="1600200" lvl="1" indent="-685800">
              <a:buClrTx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Recombination and co</a:t>
            </a:r>
            <a:r>
              <a:rPr lang="en-US" sz="3600" dirty="0">
                <a:solidFill>
                  <a:schemeClr val="tx1"/>
                </a:solidFill>
              </a:rPr>
              <a:t>-mover </a:t>
            </a:r>
            <a:r>
              <a:rPr lang="en-US" sz="3600" dirty="0" smtClean="0">
                <a:solidFill>
                  <a:schemeClr val="tx1"/>
                </a:solidFill>
              </a:rPr>
              <a:t>absorption </a:t>
            </a:r>
            <a:r>
              <a:rPr lang="en-US" sz="3600" dirty="0">
                <a:solidFill>
                  <a:schemeClr val="tx1"/>
                </a:solidFill>
              </a:rPr>
              <a:t>are negligible at RHIC </a:t>
            </a:r>
            <a:r>
              <a:rPr lang="en-US" sz="3600" dirty="0" smtClean="0">
                <a:solidFill>
                  <a:schemeClr val="tx1"/>
                </a:solidFill>
              </a:rPr>
              <a:t>energies.</a:t>
            </a: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Central </a:t>
            </a:r>
            <a:r>
              <a:rPr lang="en-US" sz="3600" dirty="0">
                <a:solidFill>
                  <a:schemeClr val="tx1"/>
                </a:solidFill>
              </a:rPr>
              <a:t>193 </a:t>
            </a:r>
            <a:r>
              <a:rPr lang="en-US" sz="3600" dirty="0" err="1">
                <a:solidFill>
                  <a:schemeClr val="tx1"/>
                </a:solidFill>
              </a:rPr>
              <a:t>GeV</a:t>
            </a:r>
            <a:r>
              <a:rPr lang="en-US" sz="3600" dirty="0">
                <a:solidFill>
                  <a:schemeClr val="tx1"/>
                </a:solidFill>
              </a:rPr>
              <a:t> U+U collisions provide the </a:t>
            </a:r>
            <a:r>
              <a:rPr lang="en-US" sz="3600" dirty="0" smtClean="0">
                <a:solidFill>
                  <a:schemeClr val="tx1"/>
                </a:solidFill>
              </a:rPr>
              <a:t>highest </a:t>
            </a:r>
            <a:r>
              <a:rPr lang="en-US" sz="3600" dirty="0">
                <a:solidFill>
                  <a:schemeClr val="tx1"/>
                </a:solidFill>
              </a:rPr>
              <a:t>energy density at </a:t>
            </a:r>
            <a:r>
              <a:rPr lang="en-US" sz="3600" dirty="0" smtClean="0">
                <a:solidFill>
                  <a:schemeClr val="tx1"/>
                </a:solidFill>
              </a:rPr>
              <a:t>RHIC,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where the strongest suppression of </a:t>
            </a:r>
            <a:r>
              <a:rPr lang="en-US" sz="3600" dirty="0" err="1" smtClean="0">
                <a:solidFill>
                  <a:schemeClr val="tx1"/>
                </a:solidFill>
              </a:rPr>
              <a:t>ϒ</a:t>
            </a:r>
            <a:r>
              <a:rPr lang="en-US" sz="3600" dirty="0" smtClean="0">
                <a:solidFill>
                  <a:schemeClr val="tx1"/>
                </a:solidFill>
              </a:rPr>
              <a:t> states </a:t>
            </a:r>
            <a:r>
              <a:rPr lang="en-US" sz="3600" dirty="0">
                <a:solidFill>
                  <a:schemeClr val="tx1"/>
                </a:solidFill>
              </a:rPr>
              <a:t>are </a:t>
            </a:r>
            <a:r>
              <a:rPr lang="en-US" sz="3600" dirty="0" smtClean="0">
                <a:solidFill>
                  <a:schemeClr val="tx1"/>
                </a:solidFill>
              </a:rPr>
              <a:t>expected.</a:t>
            </a: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Models with different formalisms and assumptions, however, give different predictions. Two popular examples are Refs. [3,4]. Precise data are needed to constrain the models.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8366" y="10603300"/>
            <a:ext cx="1679298" cy="2017574"/>
          </a:xfrm>
          <a:prstGeom prst="rightArrow">
            <a:avLst/>
          </a:prstGeom>
          <a:solidFill>
            <a:srgbClr val="FFFC59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tx2"/>
                </a:solidFill>
              </a:rPr>
              <a:t>Sub-tract</a:t>
            </a:r>
            <a:endParaRPr lang="en-US" sz="3000" b="1" i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966" y="34299214"/>
            <a:ext cx="7344816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Tx/>
            </a:pPr>
            <a:r>
              <a:rPr lang="en-US" sz="4000" b="1" dirty="0" smtClean="0">
                <a:solidFill>
                  <a:srgbClr val="3333CC"/>
                </a:solidFill>
              </a:rPr>
              <a:t>Acceptance and efficiency</a:t>
            </a:r>
          </a:p>
          <a:p>
            <a:pPr lvl="1" indent="0">
              <a:buClrTx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Geometrical acceptance, trigger</a:t>
            </a:r>
            <a:r>
              <a:rPr lang="en-US" sz="3600" dirty="0">
                <a:solidFill>
                  <a:schemeClr val="tx1"/>
                </a:solidFill>
              </a:rPr>
              <a:t>, tracking, matching </a:t>
            </a: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r>
              <a:rPr lang="en-US" sz="3600" dirty="0">
                <a:solidFill>
                  <a:schemeClr val="tx1"/>
                </a:solidFill>
              </a:rPr>
              <a:t>cluster compactness </a:t>
            </a:r>
            <a:r>
              <a:rPr lang="en-US" sz="3600" dirty="0" smtClean="0">
                <a:solidFill>
                  <a:schemeClr val="tx1"/>
                </a:solidFill>
              </a:rPr>
              <a:t>cut </a:t>
            </a:r>
            <a:r>
              <a:rPr lang="en-US" sz="3600" dirty="0">
                <a:solidFill>
                  <a:schemeClr val="tx1"/>
                </a:solidFill>
              </a:rPr>
              <a:t>efficiencies are </a:t>
            </a:r>
            <a:r>
              <a:rPr lang="en-US" sz="3600" dirty="0" smtClean="0">
                <a:solidFill>
                  <a:schemeClr val="tx1"/>
                </a:solidFill>
              </a:rPr>
              <a:t>from </a:t>
            </a:r>
            <a:r>
              <a:rPr lang="en-US" sz="3600" dirty="0">
                <a:solidFill>
                  <a:schemeClr val="tx1"/>
                </a:solidFill>
              </a:rPr>
              <a:t>embedded simulation.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</a:t>
            </a:r>
            <a:r>
              <a:rPr lang="en-US" sz="3600" dirty="0">
                <a:solidFill>
                  <a:schemeClr val="tx1"/>
                </a:solidFill>
              </a:rPr>
              <a:t>/p and </a:t>
            </a:r>
            <a:r>
              <a:rPr lang="en-US" sz="3600" dirty="0" err="1" smtClean="0">
                <a:solidFill>
                  <a:schemeClr val="tx1"/>
                </a:solidFill>
              </a:rPr>
              <a:t>dE</a:t>
            </a:r>
            <a:r>
              <a:rPr lang="en-US" sz="3600" dirty="0" smtClean="0">
                <a:solidFill>
                  <a:schemeClr val="tx1"/>
                </a:solidFill>
              </a:rPr>
              <a:t>/dx efficiencies are </a:t>
            </a:r>
            <a:r>
              <a:rPr lang="en-US" sz="3600" dirty="0">
                <a:solidFill>
                  <a:schemeClr val="tx1"/>
                </a:solidFill>
              </a:rPr>
              <a:t>calculated </a:t>
            </a:r>
            <a:r>
              <a:rPr lang="en-US" sz="3600" dirty="0" smtClean="0">
                <a:solidFill>
                  <a:schemeClr val="tx1"/>
                </a:solidFill>
              </a:rPr>
              <a:t>using single </a:t>
            </a:r>
            <a:r>
              <a:rPr lang="en-US" sz="3600" dirty="0">
                <a:solidFill>
                  <a:schemeClr val="tx1"/>
                </a:solidFill>
              </a:rPr>
              <a:t>identified </a:t>
            </a:r>
            <a:r>
              <a:rPr lang="en-US" sz="3600" dirty="0" smtClean="0">
                <a:solidFill>
                  <a:schemeClr val="tx1"/>
                </a:solidFill>
              </a:rPr>
              <a:t>electron </a:t>
            </a:r>
            <a:r>
              <a:rPr lang="en-US" sz="3600" dirty="0">
                <a:solidFill>
                  <a:schemeClr val="tx1"/>
                </a:solidFill>
              </a:rPr>
              <a:t>samples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1600200" lvl="1" indent="-685800" algn="just">
              <a:buClrTx/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Around 2-3% of </a:t>
            </a:r>
            <a:r>
              <a:rPr lang="en-US" sz="3600" dirty="0">
                <a:solidFill>
                  <a:schemeClr val="tx1"/>
                </a:solidFill>
              </a:rPr>
              <a:t>the </a:t>
            </a:r>
            <a:r>
              <a:rPr lang="en-US" sz="3600" dirty="0" err="1">
                <a:solidFill>
                  <a:srgbClr val="000000"/>
                </a:solidFill>
              </a:rPr>
              <a:t>ϒ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are reconstructed.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2790" y="35231386"/>
            <a:ext cx="7119639" cy="5304035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73210"/>
              </p:ext>
            </p:extLst>
          </p:nvPr>
        </p:nvGraphicFramePr>
        <p:xfrm>
          <a:off x="22842462" y="19500419"/>
          <a:ext cx="6624737" cy="557783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93271"/>
                <a:gridCol w="1731466"/>
              </a:tblGrid>
              <a:tr h="576064"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Major</a:t>
                      </a:r>
                      <a:r>
                        <a:rPr lang="en-US" sz="2800" baseline="0" dirty="0" smtClean="0"/>
                        <a:t> systematic uncertainties (%)</a:t>
                      </a:r>
                    </a:p>
                    <a:p>
                      <a:pPr marL="0" marR="0" indent="0" algn="l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(STAR preliminary)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Geometrical acceptance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+1.7</a:t>
                      </a:r>
                      <a:br>
                        <a:rPr lang="en-US" sz="1800" dirty="0" smtClean="0"/>
                      </a:b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-3.0</a:t>
                      </a:r>
                      <a:endParaRPr lang="en-US" sz="1800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Trigger efficiency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+1.1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-3.6</a:t>
                      </a:r>
                      <a:endParaRPr lang="en-US" sz="1800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Tracking efficiency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11.8</a:t>
                      </a:r>
                      <a:endParaRPr lang="en-US" sz="28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TPC electron identification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+4.0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 smtClean="0"/>
                        <a:t>-6.4</a:t>
                      </a:r>
                      <a:endParaRPr lang="en-US" sz="1800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TPC-BEMC</a:t>
                      </a:r>
                      <a:r>
                        <a:rPr lang="en-US" sz="2800" baseline="0" dirty="0" smtClean="0"/>
                        <a:t> m</a:t>
                      </a:r>
                      <a:r>
                        <a:rPr lang="en-US" sz="2800" dirty="0" smtClean="0"/>
                        <a:t>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lang="en-US" sz="2800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BEMC electron</a:t>
                      </a:r>
                      <a:r>
                        <a:rPr lang="en-US" sz="2800" baseline="0" dirty="0" smtClean="0"/>
                        <a:t> identification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5.9</a:t>
                      </a:r>
                      <a:endParaRPr lang="en-US" sz="2800" baseline="0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Embedding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p</a:t>
                      </a:r>
                      <a:r>
                        <a:rPr lang="en-US" sz="2800" baseline="-25000" dirty="0" err="1" smtClean="0"/>
                        <a:t>T</a:t>
                      </a:r>
                      <a:r>
                        <a:rPr lang="en-US" sz="2800" dirty="0" smtClean="0"/>
                        <a:t> and y shapes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Signal</a:t>
                      </a:r>
                      <a:r>
                        <a:rPr lang="en-US" sz="2800" baseline="0" dirty="0" smtClean="0"/>
                        <a:t> extraction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+4.8</a:t>
                      </a:r>
                      <a:b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-18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15238"/>
              </p:ext>
            </p:extLst>
          </p:nvPr>
        </p:nvGraphicFramePr>
        <p:xfrm>
          <a:off x="22842462" y="16856975"/>
          <a:ext cx="6624736" cy="231662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624736"/>
              </a:tblGrid>
              <a:tr h="624987">
                <a:tc>
                  <a:txBody>
                    <a:bodyPr/>
                    <a:lstStyle/>
                    <a:p>
                      <a:pPr marL="0" marR="0" indent="0" algn="l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ϒ</a:t>
                      </a:r>
                      <a:r>
                        <a:rPr lang="en-US" sz="2800" dirty="0" smtClean="0"/>
                        <a:t> cross section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(STAR preliminary)</a:t>
                      </a:r>
                    </a:p>
                  </a:txBody>
                  <a:tcPr/>
                </a:tc>
              </a:tr>
              <a:tr h="1679269">
                <a:tc>
                  <a:txBody>
                    <a:bodyPr/>
                    <a:lstStyle/>
                    <a:p>
                      <a:pPr marL="0" marR="0" indent="0" algn="l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U+U 193 </a:t>
                      </a:r>
                      <a:r>
                        <a:rPr lang="en-US" sz="2000" b="1" dirty="0" err="1" smtClean="0"/>
                        <a:t>GeV</a:t>
                      </a:r>
                      <a:r>
                        <a:rPr lang="en-US" sz="2000" b="1" dirty="0" smtClean="0"/>
                        <a:t>, 0-60% centrality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                    stat.         </a:t>
                      </a:r>
                      <a:r>
                        <a:rPr lang="en-US" dirty="0" err="1" smtClean="0"/>
                        <a:t>syst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169962"/>
              </p:ext>
            </p:extLst>
          </p:nvPr>
        </p:nvGraphicFramePr>
        <p:xfrm>
          <a:off x="23393400" y="17865608"/>
          <a:ext cx="57324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" name="Equation" r:id="rId11" imgW="2324100" imgH="495300" progId="Equation.3">
                  <p:embed/>
                </p:oleObj>
              </mc:Choice>
              <mc:Fallback>
                <p:oleObj name="Equation" r:id="rId11" imgW="2324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93400" y="17865608"/>
                        <a:ext cx="5732463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1596047" y="35917917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STAR preliminary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778787" y="8156378"/>
            <a:ext cx="11544395" cy="5478945"/>
            <a:chOff x="17778787" y="8372402"/>
            <a:chExt cx="11544395" cy="54789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778787" y="8372402"/>
              <a:ext cx="11544395" cy="5478945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7811014" y="10388626"/>
              <a:ext cx="720080" cy="2518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solidFill>
                    <a:schemeClr val="tx1"/>
                  </a:solidFill>
                </a:rPr>
                <a:t>64±15</a:t>
              </a:r>
              <a:endParaRPr lang="en-US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7450974" y="12779862"/>
            <a:ext cx="2399379" cy="2145268"/>
          </a:xfrm>
          <a:prstGeom prst="wedgeRoundRectCallout">
            <a:avLst>
              <a:gd name="adj1" fmla="val -91417"/>
              <a:gd name="adj2" fmla="val -86398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BB and DY fitted together with peak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5425638" y="7505542"/>
            <a:ext cx="4271586" cy="2145268"/>
          </a:xfrm>
          <a:prstGeom prst="wedgeRoundRectCallout">
            <a:avLst>
              <a:gd name="adj1" fmla="val 29704"/>
              <a:gd name="adj2" fmla="val 121254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Combinatorial background: double exponential fit on like-sign e</a:t>
            </a:r>
            <a:r>
              <a:rPr lang="en-US" sz="3000" b="1" baseline="30000" dirty="0" smtClean="0"/>
              <a:t>+</a:t>
            </a:r>
            <a:r>
              <a:rPr lang="en-US" sz="3000" b="1" dirty="0" smtClean="0"/>
              <a:t>/e</a:t>
            </a:r>
            <a:r>
              <a:rPr lang="en-US" sz="3000" b="1" baseline="30000" dirty="0" smtClean="0"/>
              <a:t>−</a:t>
            </a:r>
            <a:r>
              <a:rPr lang="en-US" sz="3000" b="1" dirty="0" smtClean="0"/>
              <a:t> pairs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20898246" y="6737912"/>
            <a:ext cx="4680520" cy="1634490"/>
          </a:xfrm>
          <a:prstGeom prst="wedgeRoundRectCallout">
            <a:avLst>
              <a:gd name="adj1" fmla="val 55741"/>
              <a:gd name="adj2" fmla="val 137418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Peak fit is sum of 3 </a:t>
            </a:r>
            <a:r>
              <a:rPr lang="en-US" sz="3000" b="1" dirty="0" err="1"/>
              <a:t>C</a:t>
            </a:r>
            <a:r>
              <a:rPr lang="en-US" sz="3000" b="1" dirty="0" err="1" smtClean="0"/>
              <a:t>rystall</a:t>
            </a:r>
            <a:r>
              <a:rPr lang="en-US" sz="3000" b="1" dirty="0" smtClean="0"/>
              <a:t> </a:t>
            </a:r>
            <a:r>
              <a:rPr lang="en-US" sz="3000" b="1" dirty="0"/>
              <a:t>B</a:t>
            </a:r>
            <a:r>
              <a:rPr lang="en-US" sz="3000" b="1" dirty="0" smtClean="0"/>
              <a:t>all functions (for 1S, 2S, 3S)</a:t>
            </a: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19818126" y="8660434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STAR preliminary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269455" y="8660434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STAR preliminary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674110" y="33455698"/>
            <a:ext cx="2016224" cy="1055608"/>
          </a:xfrm>
          <a:prstGeom prst="wedgeRoundRectCallout">
            <a:avLst>
              <a:gd name="adj1" fmla="val -46163"/>
              <a:gd name="adj2" fmla="val -89165"/>
              <a:gd name="adj3" fmla="val 16667"/>
            </a:avLst>
          </a:prstGeom>
          <a:solidFill>
            <a:srgbClr val="D2D2F4">
              <a:alpha val="7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Reference yield</a:t>
            </a:r>
            <a:endParaRPr lang="en-US" sz="1600" baseline="30000" dirty="0" smtClean="0"/>
          </a:p>
        </p:txBody>
      </p:sp>
      <p:pic>
        <p:nvPicPr>
          <p:cNvPr id="62" name="Picture 61" descr="Logo_ujf.pdf"/>
          <p:cNvPicPr>
            <a:picLocks noChangeAspect="1"/>
          </p:cNvPicPr>
          <p:nvPr/>
        </p:nvPicPr>
        <p:blipFill>
          <a:blip r:embed="rId14" cstate="print"/>
          <a:srcRect l="21439" t="15150" r="22630" b="15150"/>
          <a:stretch>
            <a:fillRect/>
          </a:stretch>
        </p:blipFill>
        <p:spPr bwMode="auto">
          <a:xfrm>
            <a:off x="87934" y="40917069"/>
            <a:ext cx="1153275" cy="1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1240062" y="41136042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Nuclear Physics Institute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Academy of Sciences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of the Czech Republic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72711" y="4101699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The work has been supported by the grant 13-02841S of the Czech Science Foundation (GACR</a:t>
            </a:r>
            <a:r>
              <a:rPr lang="en-US" sz="2000" dirty="0" smtClean="0">
                <a:solidFill>
                  <a:srgbClr val="000000"/>
                </a:solidFill>
              </a:rPr>
              <a:t>). The work has been supported by </a:t>
            </a:r>
            <a:r>
              <a:rPr lang="en-US" sz="2000" dirty="0">
                <a:solidFill>
                  <a:srgbClr val="000000"/>
                </a:solidFill>
              </a:rPr>
              <a:t>the MSMT grant CZ.1.07/2.3.00/20.0207 of the European Social Fund (ESF) in the Czech Republic: “Education for Competitiveness Operational </a:t>
            </a:r>
            <a:r>
              <a:rPr lang="en-US" sz="2000" dirty="0" err="1">
                <a:solidFill>
                  <a:srgbClr val="000000"/>
                </a:solidFill>
              </a:rPr>
              <a:t>Programme</a:t>
            </a:r>
            <a:r>
              <a:rPr lang="en-US" sz="2000" dirty="0">
                <a:solidFill>
                  <a:srgbClr val="000000"/>
                </a:solidFill>
              </a:rPr>
              <a:t>” (ECOP).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51832"/>
              </p:ext>
            </p:extLst>
          </p:nvPr>
        </p:nvGraphicFramePr>
        <p:xfrm>
          <a:off x="15548419" y="35650034"/>
          <a:ext cx="14134803" cy="49819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134803"/>
              </a:tblGrid>
              <a:tr h="795839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bg1"/>
                          </a:solidFill>
                        </a:rPr>
                        <a:t>Conclusion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86113">
                <a:tc>
                  <a:txBody>
                    <a:bodyPr/>
                    <a:lstStyle/>
                    <a:p>
                      <a:pPr marL="663226" marR="0" lvl="0" indent="-571500" algn="just" defTabSz="434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4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expected, data trend towards stronger suppression of </a:t>
                      </a:r>
                      <a:r>
                        <a:rPr kumimoji="0" lang="en-US" sz="4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ϒ</a:t>
                      </a:r>
                      <a:r>
                        <a:rPr kumimoji="0" lang="en-US" sz="4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(1S+2S+3S) with higher number of participants</a:t>
                      </a:r>
                    </a:p>
                    <a:p>
                      <a:pPr marL="663226" marR="0" lvl="0" indent="-571500" algn="just" defTabSz="434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4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indicates an increased dissociation of the </a:t>
                      </a:r>
                      <a:r>
                        <a:rPr kumimoji="0" lang="en-US" sz="4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ϒ</a:t>
                      </a:r>
                      <a:r>
                        <a:rPr kumimoji="0" lang="en-US" sz="4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states with energy density</a:t>
                      </a:r>
                    </a:p>
                    <a:p>
                      <a:pPr marL="663226" marR="0" lvl="0" indent="-571500" algn="just" defTabSz="434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63226" marR="0" lvl="0" indent="-571500" algn="just" defTabSz="434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4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Potential model ‘A’ of Ref. [3], based on heavy quark free energy, is disfavored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5641663" y="27454522"/>
            <a:ext cx="1324947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0013" lvl="1" indent="-571500">
              <a:buClrTx/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Nuclear modification factor (R</a:t>
            </a:r>
            <a:r>
              <a:rPr lang="en-US" sz="3600" baseline="-25000" dirty="0">
                <a:solidFill>
                  <a:srgbClr val="000000"/>
                </a:solidFill>
              </a:rPr>
              <a:t>AA</a:t>
            </a:r>
            <a:r>
              <a:rPr lang="en-US" sz="3600" dirty="0">
                <a:solidFill>
                  <a:srgbClr val="000000"/>
                </a:solidFill>
              </a:rPr>
              <a:t>) compares the corrected yield in A+A collisions to that in </a:t>
            </a:r>
            <a:r>
              <a:rPr lang="en-US" sz="3600" dirty="0" err="1">
                <a:solidFill>
                  <a:srgbClr val="000000"/>
                </a:solidFill>
              </a:rPr>
              <a:t>p+</a:t>
            </a:r>
            <a:r>
              <a:rPr lang="en-US" sz="3600" dirty="0" err="1" smtClean="0">
                <a:solidFill>
                  <a:srgbClr val="000000"/>
                </a:solidFill>
              </a:rPr>
              <a:t>p</a:t>
            </a:r>
            <a:r>
              <a:rPr lang="en-US" sz="3600" dirty="0" smtClean="0">
                <a:solidFill>
                  <a:srgbClr val="000000"/>
                </a:solidFill>
              </a:rPr>
              <a:t>, scaled </a:t>
            </a:r>
            <a:r>
              <a:rPr lang="en-US" sz="3600" dirty="0">
                <a:solidFill>
                  <a:srgbClr val="000000"/>
                </a:solidFill>
              </a:rPr>
              <a:t>by the number of binary collisions.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3110" y="32639098"/>
            <a:ext cx="45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_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353630" y="23682811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8513" lvl="1" indent="0">
              <a:buClrTx/>
            </a:pPr>
            <a:r>
              <a:rPr lang="en-US" sz="2400" dirty="0" smtClean="0">
                <a:solidFill>
                  <a:srgbClr val="000000"/>
                </a:solidFill>
              </a:rPr>
              <a:t>Fit function is                                    .</a:t>
            </a:r>
          </a:p>
          <a:p>
            <a:pPr marL="798513" lvl="1" indent="0">
              <a:buClrTx/>
            </a:pPr>
            <a:r>
              <a:rPr lang="en-US" sz="2400" dirty="0" smtClean="0">
                <a:solidFill>
                  <a:srgbClr val="000000"/>
                </a:solidFill>
              </a:rPr>
              <a:t>  </a:t>
            </a:r>
            <a:endParaRPr lang="en-US" sz="2400" dirty="0">
              <a:solidFill>
                <a:srgbClr val="000000"/>
              </a:solidFill>
            </a:endParaRPr>
          </a:p>
          <a:p>
            <a:pPr marL="798513" lvl="1" indent="0">
              <a:buClrTx/>
            </a:pPr>
            <a:r>
              <a:rPr lang="en-US" sz="2400" dirty="0" smtClean="0">
                <a:solidFill>
                  <a:srgbClr val="000000"/>
                </a:solidFill>
              </a:rPr>
              <a:t>The expected value for T is extrapolated from ISR, CDF and CMS measurements</a:t>
            </a: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3737"/>
              </p:ext>
            </p:extLst>
          </p:nvPr>
        </p:nvGraphicFramePr>
        <p:xfrm>
          <a:off x="18161942" y="23504565"/>
          <a:ext cx="2818582" cy="85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" name="Equation" r:id="rId15" imgW="1422400" imgH="431800" progId="Equation.3">
                  <p:embed/>
                </p:oleObj>
              </mc:Choice>
              <mc:Fallback>
                <p:oleObj name="Equation" r:id="rId15" imgW="142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61942" y="23504565"/>
                        <a:ext cx="2818582" cy="85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00425" y="17229385"/>
            <a:ext cx="6393965" cy="604867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6649774" y="21469146"/>
            <a:ext cx="3597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STAR 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32312" y="29182714"/>
            <a:ext cx="6490870" cy="626469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3634550" y="34214562"/>
            <a:ext cx="3597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STAR 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roid Sans Fallback"/>
      </a:majorFont>
      <a:minorFont>
        <a:latin typeface="Arial"/>
        <a:ea typeface="ＭＳ Ｐゴシック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roid Sans Fallback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1143</Words>
  <Application>Microsoft Macintosh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 Vértesi Róbert</dc:creator>
  <cp:lastModifiedBy>Robert Vertesi</cp:lastModifiedBy>
  <cp:revision>804</cp:revision>
  <cp:lastPrinted>1601-01-01T00:00:00Z</cp:lastPrinted>
  <dcterms:created xsi:type="dcterms:W3CDTF">2009-03-04T21:13:32Z</dcterms:created>
  <dcterms:modified xsi:type="dcterms:W3CDTF">2014-05-19T09:12:22Z</dcterms:modified>
</cp:coreProperties>
</file>