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97" r:id="rId2"/>
    <p:sldId id="298" r:id="rId3"/>
    <p:sldId id="299" r:id="rId4"/>
    <p:sldId id="300" r:id="rId5"/>
    <p:sldId id="301" r:id="rId6"/>
    <p:sldId id="302" r:id="rId7"/>
    <p:sldId id="308" r:id="rId8"/>
    <p:sldId id="303" r:id="rId9"/>
    <p:sldId id="304" r:id="rId10"/>
    <p:sldId id="305" r:id="rId11"/>
    <p:sldId id="306" r:id="rId12"/>
    <p:sldId id="309" r:id="rId13"/>
    <p:sldId id="307" r:id="rId14"/>
    <p:sldId id="310" r:id="rId15"/>
    <p:sldId id="311" r:id="rId16"/>
    <p:sldId id="312" r:id="rId17"/>
    <p:sldId id="314" r:id="rId18"/>
    <p:sldId id="315" r:id="rId19"/>
    <p:sldId id="316" r:id="rId20"/>
    <p:sldId id="318" r:id="rId21"/>
    <p:sldId id="317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7D048-571D-9248-BCF2-2D079D13D1C3}" type="datetimeFigureOut">
              <a:rPr lang="en-US" smtClean="0"/>
              <a:t>11/10/12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4A3DF-DF69-0A41-8A9E-CF1A92012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D3992-681A-CA4D-9244-BA5D0286FFA0}" type="datetimeFigureOut">
              <a:rPr lang="en-US" smtClean="0"/>
              <a:t>11/10/12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C957-E01B-0C4F-9E43-38B8509D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212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0"/>
            <a:ext cx="7696199" cy="209550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b="1" kern="1200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ea typeface="+mj-ea"/>
                <a:cs typeface="Book Antiqua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6121" y="47595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b="1" kern="120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ea typeface="+mn-ea"/>
                <a:cs typeface="Book Antiqu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Book Antiqua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9250" indent="-349250">
              <a:buClr>
                <a:schemeClr val="tx2"/>
              </a:buClr>
              <a:buFont typeface="Wingdings 2" charset="2"/>
              <a:buChar char="☍"/>
              <a:defRPr/>
            </a:lvl1pPr>
            <a:lvl2pPr marL="685800" indent="-336550">
              <a:buSzPct val="70000"/>
              <a:buFont typeface="Wingdings" charset="2"/>
              <a:buChar char=""/>
              <a:defRPr/>
            </a:lvl2pPr>
            <a:lvl3pPr marL="968375" indent="-282575">
              <a:buClr>
                <a:schemeClr val="tx2"/>
              </a:buClr>
              <a:buSzPct val="75000"/>
              <a:buFont typeface="Wingdings" charset="2"/>
              <a:buChar char=""/>
              <a:defRPr/>
            </a:lvl3pPr>
            <a:lvl4pPr marL="1263650" indent="-295275">
              <a:buSzPct val="76000"/>
              <a:buFont typeface="Wingdings" charset="2"/>
              <a:buChar char=""/>
              <a:defRPr/>
            </a:lvl4pPr>
            <a:lvl5pPr>
              <a:buClr>
                <a:schemeClr val="bg2">
                  <a:lumMod val="2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CD-youthmark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12700"/>
            <a:ext cx="495300" cy="63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g"/><Relationship Id="rId15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9117106" cy="5105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122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latin typeface="Book Antiqua"/>
              </a:rPr>
              <a:t>14/Nov/12</a:t>
            </a:r>
            <a:endParaRPr lang="en-US" dirty="0"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1" y="6494743"/>
            <a:ext cx="5992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Book Antiqua"/>
              </a:defRPr>
            </a:lvl1pPr>
          </a:lstStyle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6506" y="64788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CD-youthmark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12700"/>
            <a:ext cx="495300" cy="63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ook Antiqua"/>
          <a:ea typeface="+mj-ea"/>
          <a:cs typeface="Book Antiqua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/>
          </a:solidFill>
          <a:latin typeface="Book Antiqua"/>
          <a:ea typeface="+mn-ea"/>
          <a:cs typeface="Book Antiqua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/>
          </a:solidFill>
          <a:latin typeface="Book Antiqua"/>
          <a:ea typeface="+mn-ea"/>
          <a:cs typeface="Book Antiqua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/>
          </a:solidFill>
          <a:latin typeface="Book Antiqua"/>
          <a:ea typeface="+mn-ea"/>
          <a:cs typeface="Book Antiqua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/>
          </a:solidFill>
          <a:latin typeface="Book Antiqua"/>
          <a:ea typeface="+mn-ea"/>
          <a:cs typeface="Book Antiqua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/>
          </a:solidFill>
          <a:latin typeface="Book Antiqua"/>
          <a:ea typeface="+mn-ea"/>
          <a:cs typeface="Book Antiqua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8.wmf"/><Relationship Id="rId5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3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060" y="0"/>
            <a:ext cx="7696199" cy="1221009"/>
          </a:xfrm>
        </p:spPr>
        <p:txBody>
          <a:bodyPr/>
          <a:lstStyle/>
          <a:p>
            <a:r>
              <a:rPr lang="en-US" sz="6000" dirty="0" err="1"/>
              <a:t>ϒ</a:t>
            </a:r>
            <a:r>
              <a:rPr lang="en-US" sz="6000" dirty="0"/>
              <a:t> </a:t>
            </a:r>
            <a:r>
              <a:rPr lang="en-US" sz="6000" dirty="0" smtClean="0"/>
              <a:t>results from STAR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5840" y="5917664"/>
            <a:ext cx="6498159" cy="367543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400" dirty="0" smtClean="0"/>
              <a:t>Manuel Calderón de la Barca Sánchez</a:t>
            </a:r>
            <a:endParaRPr lang="en-US" sz="2400" dirty="0"/>
          </a:p>
        </p:txBody>
      </p:sp>
      <p:pic>
        <p:nvPicPr>
          <p:cNvPr id="4" name="Picture 3" descr="UCD-youthmar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06" y="6298905"/>
            <a:ext cx="436093" cy="559094"/>
          </a:xfrm>
          <a:prstGeom prst="rect">
            <a:avLst/>
          </a:prstGeom>
        </p:spPr>
      </p:pic>
      <p:pic>
        <p:nvPicPr>
          <p:cNvPr id="9" name="Picture 8" descr="ucdavis_logo_gold_lr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39" y="6298905"/>
            <a:ext cx="3192727" cy="559095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0" y="4949156"/>
            <a:ext cx="4106333" cy="1887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b="1" kern="120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ea typeface="+mn-ea"/>
                <a:cs typeface="Book Antiqua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Book Antiqua"/>
                <a:ea typeface="+mn-ea"/>
                <a:cs typeface="Book Antiqua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ook Antiqua"/>
                <a:ea typeface="+mn-ea"/>
                <a:cs typeface="Book Antiqua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ook Antiqua"/>
                <a:ea typeface="+mn-ea"/>
                <a:cs typeface="Book Antiqua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ook Antiqua"/>
                <a:ea typeface="+mn-ea"/>
                <a:cs typeface="Book Antiqua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International Workshop on</a:t>
            </a:r>
          </a:p>
          <a:p>
            <a:pPr algn="l"/>
            <a:r>
              <a:rPr lang="en-US" sz="2400" dirty="0" smtClean="0"/>
              <a:t>Heavy Quark Production in</a:t>
            </a:r>
          </a:p>
          <a:p>
            <a:pPr algn="l"/>
            <a:r>
              <a:rPr lang="en-US" sz="2400" dirty="0" smtClean="0"/>
              <a:t>Heavy Ion Collisions</a:t>
            </a:r>
          </a:p>
          <a:p>
            <a:pPr algn="l"/>
            <a:r>
              <a:rPr lang="en-US" sz="2400" dirty="0" smtClean="0">
                <a:ln>
                  <a:noFill/>
                </a:ln>
              </a:rPr>
              <a:t>Utrecht University, The Netherlands</a:t>
            </a:r>
          </a:p>
          <a:p>
            <a:pPr algn="l"/>
            <a:r>
              <a:rPr lang="en-US" sz="2400" dirty="0" smtClean="0">
                <a:ln>
                  <a:noFill/>
                </a:ln>
              </a:rPr>
              <a:t>14/Nov/2012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</a:rPr>
              <a:t> </a:t>
            </a:r>
            <a:endParaRPr lang="en-US" sz="24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639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US" dirty="0" smtClean="0">
                <a:sym typeface="Symbol" charset="0"/>
              </a:rPr>
              <a:t> </a:t>
            </a:r>
            <a:r>
              <a:rPr lang="en-US" dirty="0" err="1" smtClean="0">
                <a:sym typeface="Symbol" charset="0"/>
              </a:rPr>
              <a:t>vs</a:t>
            </a:r>
            <a:r>
              <a:rPr lang="en-US" dirty="0">
                <a:sym typeface="Symbol" charset="0"/>
              </a:rPr>
              <a:t> </a:t>
            </a:r>
            <a:r>
              <a:rPr lang="en-US" dirty="0">
                <a:latin typeface="Times"/>
                <a:cs typeface="Times"/>
                <a:sym typeface="Symbol" charset="0"/>
              </a:rPr>
              <a:t>√s</a:t>
            </a:r>
            <a:r>
              <a:rPr lang="en-US" dirty="0" smtClean="0">
                <a:sym typeface="Symbol" charset="0"/>
              </a:rPr>
              <a:t>, World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1131" y="4941601"/>
            <a:ext cx="8029098" cy="1692771"/>
          </a:xfrm>
          <a:prstGeom prst="rect">
            <a:avLst/>
          </a:prstGeom>
          <a:solidFill>
            <a:schemeClr val="bg1">
              <a:alpha val="54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"/>
                <a:cs typeface="Times"/>
                <a:sym typeface="Symbol" charset="0"/>
              </a:rPr>
              <a:t>STAR √s=200 </a:t>
            </a:r>
            <a:r>
              <a:rPr lang="en-US" sz="2600" dirty="0" err="1" smtClean="0">
                <a:latin typeface="Times"/>
                <a:cs typeface="Times"/>
                <a:sym typeface="Symbol" charset="0"/>
              </a:rPr>
              <a:t>GeV</a:t>
            </a:r>
            <a:r>
              <a:rPr lang="en-US" sz="2600" dirty="0" smtClean="0">
                <a:latin typeface="Times"/>
                <a:cs typeface="Times"/>
                <a:sym typeface="Symbol" charset="0"/>
              </a:rPr>
              <a:t> and CMS </a:t>
            </a:r>
            <a:r>
              <a:rPr lang="en-US" sz="2600" dirty="0">
                <a:latin typeface="Times"/>
                <a:cs typeface="Times"/>
                <a:sym typeface="Symbol" charset="0"/>
              </a:rPr>
              <a:t>√</a:t>
            </a:r>
            <a:r>
              <a:rPr lang="en-US" sz="2600" dirty="0" smtClean="0">
                <a:latin typeface="Times"/>
                <a:cs typeface="Times"/>
                <a:sym typeface="Symbol" charset="0"/>
              </a:rPr>
              <a:t>s=7 </a:t>
            </a:r>
            <a:r>
              <a:rPr lang="en-US" sz="2600" dirty="0" err="1" smtClean="0">
                <a:latin typeface="Times"/>
                <a:cs typeface="Times"/>
                <a:sym typeface="Symbol" charset="0"/>
              </a:rPr>
              <a:t>TeV</a:t>
            </a:r>
            <a:r>
              <a:rPr lang="en-US" sz="2600" dirty="0" smtClean="0">
                <a:latin typeface="Times"/>
                <a:cs typeface="Times"/>
                <a:sym typeface="Symbol" charset="0"/>
              </a:rPr>
              <a:t> </a:t>
            </a:r>
            <a:r>
              <a:rPr lang="en-US" sz="2600" dirty="0" err="1" smtClean="0">
                <a:latin typeface="Times"/>
                <a:cs typeface="Times"/>
                <a:sym typeface="Symbol" charset="0"/>
              </a:rPr>
              <a:t>p+p</a:t>
            </a:r>
            <a:r>
              <a:rPr lang="en-US" sz="2600" dirty="0" smtClean="0">
                <a:latin typeface="Times"/>
                <a:cs typeface="Times"/>
                <a:sym typeface="Symbol" charset="0"/>
              </a:rPr>
              <a:t> </a:t>
            </a:r>
            <a:endParaRPr lang="en-US" sz="2600" dirty="0">
              <a:latin typeface="Times"/>
              <a:cs typeface="Times"/>
              <a:sym typeface="Symbol" charset="0"/>
            </a:endParaRPr>
          </a:p>
          <a:p>
            <a:r>
              <a:rPr lang="en-US" sz="2600" dirty="0" smtClean="0">
                <a:latin typeface="Times"/>
                <a:cs typeface="Times"/>
                <a:sym typeface="Symbol" charset="0"/>
              </a:rPr>
              <a:t>++→</a:t>
            </a:r>
            <a:r>
              <a:rPr lang="en-US" sz="2600" dirty="0" err="1" smtClean="0">
                <a:latin typeface="Times"/>
                <a:cs typeface="Times"/>
                <a:sym typeface="Symbol" charset="0"/>
              </a:rPr>
              <a:t>e</a:t>
            </a:r>
            <a:r>
              <a:rPr lang="en-US" sz="2600" baseline="30000" dirty="0" err="1" smtClean="0">
                <a:latin typeface="Times"/>
                <a:cs typeface="Times"/>
                <a:sym typeface="Symbol" charset="0"/>
              </a:rPr>
              <a:t>+</a:t>
            </a:r>
            <a:r>
              <a:rPr lang="en-US" sz="2600" dirty="0" err="1" smtClean="0">
                <a:latin typeface="Times"/>
                <a:cs typeface="Times"/>
                <a:sym typeface="Symbol" charset="0"/>
              </a:rPr>
              <a:t>e</a:t>
            </a:r>
            <a:r>
              <a:rPr lang="en-US" sz="2600" baseline="30000" dirty="0" smtClean="0">
                <a:latin typeface="Times"/>
                <a:cs typeface="Times"/>
                <a:sym typeface="Symbol" charset="0"/>
              </a:rPr>
              <a:t>-</a:t>
            </a:r>
            <a:r>
              <a:rPr lang="en-US" sz="2600" dirty="0" smtClean="0">
                <a:latin typeface="Times"/>
                <a:cs typeface="Times"/>
                <a:sym typeface="Symbol" charset="0"/>
              </a:rPr>
              <a:t> cross section </a:t>
            </a:r>
            <a:r>
              <a:rPr lang="en-US" sz="2600" dirty="0" smtClean="0">
                <a:solidFill>
                  <a:srgbClr val="C0504D"/>
                </a:solidFill>
                <a:latin typeface="Times"/>
                <a:cs typeface="Times"/>
                <a:sym typeface="Symbol" charset="0"/>
              </a:rPr>
              <a:t>consistent </a:t>
            </a:r>
            <a:r>
              <a:rPr lang="en-US" sz="2600" dirty="0" smtClean="0">
                <a:latin typeface="Times"/>
                <a:cs typeface="Times"/>
                <a:sym typeface="Symbol" charset="0"/>
              </a:rPr>
              <a:t>with </a:t>
            </a:r>
            <a:r>
              <a:rPr lang="en-US" sz="2600" dirty="0" err="1" smtClean="0">
                <a:solidFill>
                  <a:srgbClr val="C0504D"/>
                </a:solidFill>
                <a:latin typeface="Times"/>
                <a:cs typeface="Times"/>
                <a:sym typeface="Symbol" charset="0"/>
              </a:rPr>
              <a:t>pQCD</a:t>
            </a:r>
            <a:r>
              <a:rPr lang="en-US" sz="2600" dirty="0" smtClean="0">
                <a:solidFill>
                  <a:srgbClr val="C0504D"/>
                </a:solidFill>
                <a:latin typeface="Times"/>
                <a:cs typeface="Times"/>
                <a:sym typeface="Symbol" charset="0"/>
              </a:rPr>
              <a:t> </a:t>
            </a:r>
            <a:r>
              <a:rPr lang="en-US" sz="2600" dirty="0" smtClean="0">
                <a:latin typeface="Times"/>
                <a:cs typeface="Times"/>
                <a:sym typeface="Symbol" charset="0"/>
              </a:rPr>
              <a:t>and </a:t>
            </a:r>
            <a:r>
              <a:rPr lang="en-US" sz="2600" dirty="0" smtClean="0">
                <a:solidFill>
                  <a:srgbClr val="C0504D"/>
                </a:solidFill>
                <a:latin typeface="Times"/>
                <a:cs typeface="Times"/>
                <a:sym typeface="Symbol" charset="0"/>
              </a:rPr>
              <a:t>world data trend</a:t>
            </a:r>
          </a:p>
          <a:p>
            <a:endParaRPr lang="en-US" sz="2600" dirty="0">
              <a:latin typeface="Times"/>
              <a:cs typeface="Time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88625" y="838200"/>
            <a:ext cx="4444594" cy="4103401"/>
            <a:chOff x="641131" y="1343025"/>
            <a:chExt cx="3603759" cy="3457575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41131" y="1343025"/>
              <a:ext cx="3603759" cy="34575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547986" y="3067132"/>
              <a:ext cx="1143000" cy="27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66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>
                <a:sym typeface="Symbol" charset="0"/>
              </a:rPr>
              <a:t>d</a:t>
            </a:r>
            <a:r>
              <a:rPr lang="en-US" dirty="0" err="1" smtClean="0">
                <a:sym typeface="Symbol" charset="0"/>
              </a:rPr>
              <a:t>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419600" y="4419600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"/>
                <a:cs typeface="Times"/>
              </a:rPr>
              <a:t>∫</a:t>
            </a:r>
            <a:r>
              <a:rPr lang="en-US" sz="2400" i="1" dirty="0" smtClean="0">
                <a:solidFill>
                  <a:srgbClr val="000000"/>
                </a:solidFill>
                <a:latin typeface="Times"/>
                <a:cs typeface="Times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"/>
                <a:cs typeface="Times"/>
              </a:rPr>
              <a:t>dt</a:t>
            </a:r>
            <a:r>
              <a:rPr lang="en-US" sz="2400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"/>
                <a:cs typeface="Times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Times"/>
                <a:cs typeface="Times"/>
              </a:rPr>
              <a:t> 32.6 nb</a:t>
            </a:r>
            <a:r>
              <a:rPr lang="en-US" sz="2400" baseline="30000" dirty="0">
                <a:solidFill>
                  <a:srgbClr val="000000"/>
                </a:solidFill>
                <a:latin typeface="Times"/>
                <a:cs typeface="Times"/>
              </a:rPr>
              <a:t>-</a:t>
            </a:r>
            <a:r>
              <a:rPr lang="en-US" sz="2400" baseline="30000" dirty="0" smtClean="0">
                <a:solidFill>
                  <a:srgbClr val="000000"/>
                </a:solidFill>
                <a:latin typeface="Times"/>
                <a:cs typeface="Times"/>
              </a:rPr>
              <a:t>1</a:t>
            </a:r>
            <a:r>
              <a:rPr lang="en-US" sz="2400" baseline="30000" dirty="0">
                <a:solidFill>
                  <a:srgbClr val="000000"/>
                </a:solidFill>
                <a:latin typeface="Times"/>
                <a:cs typeface="Times"/>
              </a:rPr>
              <a:t/>
            </a:r>
            <a:br>
              <a:rPr lang="en-US" sz="2400" baseline="30000" dirty="0">
                <a:solidFill>
                  <a:srgbClr val="000000"/>
                </a:solidFill>
                <a:latin typeface="Times"/>
                <a:cs typeface="Times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Times"/>
                <a:cs typeface="Times"/>
              </a:rPr>
              <a:t>N</a:t>
            </a:r>
            <a:r>
              <a:rPr lang="en-US" sz="2400" baseline="-25000" dirty="0" err="1" smtClean="0">
                <a:solidFill>
                  <a:srgbClr val="000000"/>
                </a:solidFill>
                <a:latin typeface="Times"/>
                <a:cs typeface="Times"/>
                <a:sym typeface="Symbol" charset="0"/>
              </a:rPr>
              <a:t>+DY+bb</a:t>
            </a:r>
            <a:r>
              <a:rPr lang="en-US" sz="2400" dirty="0" err="1" smtClean="0">
                <a:solidFill>
                  <a:srgbClr val="000000"/>
                </a:solidFill>
                <a:latin typeface="Times"/>
                <a:cs typeface="Times"/>
                <a:sym typeface="Symbol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Times"/>
                <a:cs typeface="Times"/>
                <a:sym typeface="Symbol" charset="0"/>
              </a:rPr>
              <a:t>total</a:t>
            </a:r>
            <a:r>
              <a:rPr lang="en-US" sz="2400" dirty="0">
                <a:solidFill>
                  <a:srgbClr val="000000"/>
                </a:solidFill>
                <a:latin typeface="Times"/>
                <a:cs typeface="Times"/>
                <a:sym typeface="Symbol" charset="0"/>
              </a:rPr>
              <a:t>)=</a:t>
            </a:r>
            <a:r>
              <a:rPr lang="en-US" sz="2400" dirty="0" smtClean="0">
                <a:solidFill>
                  <a:srgbClr val="000000"/>
                </a:solidFill>
                <a:latin typeface="Times"/>
                <a:cs typeface="Times"/>
                <a:sym typeface="Symbol" charset="0"/>
              </a:rPr>
              <a:t> 172 ± 20(</a:t>
            </a:r>
            <a:r>
              <a:rPr lang="en-US" sz="2400" dirty="0">
                <a:solidFill>
                  <a:srgbClr val="000000"/>
                </a:solidFill>
                <a:latin typeface="Times"/>
                <a:cs typeface="Times"/>
                <a:sym typeface="Symbol" charset="0"/>
              </a:rPr>
              <a:t>stat.)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343400"/>
            <a:ext cx="4267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Signal has ~8σ significance</a:t>
            </a:r>
          </a:p>
          <a:p>
            <a:r>
              <a:rPr lang="en-US" sz="2400" dirty="0" err="1">
                <a:latin typeface="Times"/>
                <a:cs typeface="Times"/>
              </a:rPr>
              <a:t>p</a:t>
            </a:r>
            <a:r>
              <a:rPr lang="en-US" sz="2400" baseline="-25000" dirty="0" err="1" smtClean="0">
                <a:latin typeface="Times"/>
                <a:cs typeface="Times"/>
              </a:rPr>
              <a:t>T</a:t>
            </a:r>
            <a:r>
              <a:rPr lang="en-US" sz="2400" dirty="0" smtClean="0">
                <a:latin typeface="Times"/>
                <a:cs typeface="Times"/>
              </a:rPr>
              <a:t> reaches ~ 5 </a:t>
            </a:r>
            <a:r>
              <a:rPr lang="en-US" sz="2400" dirty="0" err="1" smtClean="0">
                <a:latin typeface="Times"/>
                <a:cs typeface="Times"/>
              </a:rPr>
              <a:t>GeV/c</a:t>
            </a:r>
            <a:endParaRPr lang="en-US" sz="2400" dirty="0" smtClean="0">
              <a:latin typeface="Times"/>
              <a:cs typeface="Times"/>
            </a:endParaRPr>
          </a:p>
          <a:p>
            <a:endParaRPr lang="en-US" sz="2400" dirty="0">
              <a:latin typeface="Times"/>
              <a:cs typeface="Times"/>
            </a:endParaRPr>
          </a:p>
        </p:txBody>
      </p:sp>
      <p:pic>
        <p:nvPicPr>
          <p:cNvPr id="12" name="Picture 18" descr="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3599" y="990600"/>
            <a:ext cx="3979401" cy="327660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04800" y="990600"/>
            <a:ext cx="3962400" cy="3276600"/>
            <a:chOff x="5029200" y="1049337"/>
            <a:chExt cx="3352800" cy="2878419"/>
          </a:xfrm>
        </p:grpSpPr>
        <p:pic>
          <p:nvPicPr>
            <p:cNvPr id="8" name="Picture 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9200" y="1049337"/>
              <a:ext cx="3352800" cy="287841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858000" y="19812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334000"/>
            <a:ext cx="5766746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1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002" y="-76200"/>
            <a:ext cx="8596104" cy="8382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d+Au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0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5021516"/>
              </p:ext>
            </p:extLst>
          </p:nvPr>
        </p:nvGraphicFramePr>
        <p:xfrm>
          <a:off x="4730750" y="1349375"/>
          <a:ext cx="3956050" cy="135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7315200" imgH="2921000" progId="Equation.DSMT4">
                  <p:embed/>
                </p:oleObj>
              </mc:Choice>
              <mc:Fallback>
                <p:oleObj name="Equation" r:id="rId3" imgW="7315200" imgH="29210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1349375"/>
                        <a:ext cx="3956050" cy="1352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3" descr="vogt_with_cou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8113"/>
            <a:ext cx="4104232" cy="3240087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2000" y="2826603"/>
            <a:ext cx="457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Optima"/>
                <a:cs typeface="Optima"/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  <a:latin typeface="Optima"/>
                <a:cs typeface="Optima"/>
              </a:rPr>
              <a:t>dAu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 = 2.2 </a:t>
            </a:r>
            <a:r>
              <a:rPr lang="en-US" sz="2400" dirty="0" err="1" smtClean="0">
                <a:solidFill>
                  <a:srgbClr val="000000"/>
                </a:solidFill>
                <a:latin typeface="Optima"/>
                <a:cs typeface="Optima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   </a:t>
            </a:r>
            <a:r>
              <a:rPr lang="en-US" sz="2400" dirty="0" err="1" smtClean="0">
                <a:solidFill>
                  <a:srgbClr val="000000"/>
                </a:solidFill>
                <a:latin typeface="Optima"/>
                <a:cs typeface="Optima"/>
              </a:rPr>
              <a:t>σ</a:t>
            </a:r>
            <a:r>
              <a:rPr lang="en-US" sz="2400" baseline="-25000" dirty="0" err="1" smtClean="0">
                <a:solidFill>
                  <a:srgbClr val="000000"/>
                </a:solidFill>
                <a:latin typeface="Optima"/>
                <a:cs typeface="Optima"/>
              </a:rPr>
              <a:t>pp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 = 42 </a:t>
            </a:r>
            <a:r>
              <a:rPr lang="en-US" sz="2400" dirty="0" err="1" smtClean="0">
                <a:solidFill>
                  <a:srgbClr val="000000"/>
                </a:solidFill>
                <a:latin typeface="Optima"/>
                <a:cs typeface="Optima"/>
              </a:rPr>
              <a:t>mb</a:t>
            </a:r>
            <a:endParaRPr lang="en-US" sz="2400" dirty="0" smtClean="0">
              <a:solidFill>
                <a:srgbClr val="000000"/>
              </a:solidFill>
              <a:latin typeface="Optima"/>
              <a:cs typeface="Optima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Optima"/>
                <a:cs typeface="Optima"/>
              </a:rPr>
              <a:t>N</a:t>
            </a:r>
            <a:r>
              <a:rPr lang="en-US" sz="2400" baseline="-25000" dirty="0" err="1" smtClean="0">
                <a:solidFill>
                  <a:srgbClr val="000000"/>
                </a:solidFill>
                <a:latin typeface="Optima"/>
                <a:cs typeface="Optima"/>
              </a:rPr>
              <a:t>bin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 = 7.5 ± 0.4 for </a:t>
            </a:r>
            <a:r>
              <a:rPr lang="en-US" sz="2400" dirty="0" err="1" smtClean="0">
                <a:solidFill>
                  <a:srgbClr val="000000"/>
                </a:solidFill>
                <a:latin typeface="Optima"/>
                <a:cs typeface="Optima"/>
              </a:rPr>
              <a:t>minbias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tima"/>
                <a:cs typeface="Optima"/>
              </a:rPr>
              <a:t>dAu</a:t>
            </a:r>
            <a:endParaRPr lang="en-US" sz="24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181600"/>
            <a:ext cx="8686800" cy="892552"/>
          </a:xfrm>
          <a:prstGeom prst="rect">
            <a:avLst/>
          </a:prstGeom>
          <a:solidFill>
            <a:schemeClr val="bg1">
              <a:alpha val="54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Optima"/>
                <a:cs typeface="Optima"/>
                <a:sym typeface="Symbol" charset="0"/>
              </a:rPr>
              <a:t>STAR √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s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=200 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GeV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 </a:t>
            </a:r>
            <a:r>
              <a:rPr lang="en-US" sz="2600" dirty="0" err="1">
                <a:latin typeface="Optima"/>
                <a:cs typeface="Optima"/>
                <a:sym typeface="Symbol" charset="0"/>
              </a:rPr>
              <a:t>d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+Au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 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++→e</a:t>
            </a:r>
            <a:r>
              <a:rPr lang="en-US" sz="2600" baseline="30000" dirty="0" err="1" smtClean="0">
                <a:latin typeface="Optima"/>
                <a:cs typeface="Optima"/>
                <a:sym typeface="Symbol" charset="0"/>
              </a:rPr>
              <a:t>+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e</a:t>
            </a:r>
            <a:r>
              <a:rPr lang="en-US" sz="2600" baseline="30000" dirty="0" smtClean="0">
                <a:latin typeface="Optima"/>
                <a:cs typeface="Optima"/>
                <a:sym typeface="Symbol" charset="0"/>
              </a:rPr>
              <a:t>-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 cross section </a:t>
            </a:r>
            <a:r>
              <a:rPr lang="en-US" sz="2600" dirty="0" smtClean="0">
                <a:solidFill>
                  <a:srgbClr val="C0504D"/>
                </a:solidFill>
                <a:latin typeface="Optima"/>
                <a:cs typeface="Optima"/>
                <a:sym typeface="Symbol" charset="0"/>
              </a:rPr>
              <a:t>consistent 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with </a:t>
            </a:r>
            <a:r>
              <a:rPr lang="en-US" sz="2600" dirty="0" err="1" smtClean="0">
                <a:solidFill>
                  <a:srgbClr val="C0504D"/>
                </a:solidFill>
                <a:latin typeface="Optima"/>
                <a:cs typeface="Optima"/>
                <a:sym typeface="Symbol" charset="0"/>
              </a:rPr>
              <a:t>pQCD</a:t>
            </a:r>
            <a:endParaRPr lang="en-US" sz="2600" dirty="0">
              <a:latin typeface="Optima"/>
              <a:cs typeface="Opti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1" y="4114800"/>
            <a:ext cx="434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Optima"/>
                <a:cs typeface="Optima"/>
              </a:rPr>
              <a:t>R</a:t>
            </a:r>
            <a:r>
              <a:rPr lang="en-US" sz="2800" baseline="-25000" dirty="0" err="1" smtClean="0">
                <a:latin typeface="Optima"/>
                <a:cs typeface="Optima"/>
              </a:rPr>
              <a:t>dAu</a:t>
            </a:r>
            <a:r>
              <a:rPr lang="en-US" sz="2800" dirty="0" smtClean="0">
                <a:latin typeface="Optima"/>
                <a:cs typeface="Optima"/>
              </a:rPr>
              <a:t> </a:t>
            </a:r>
            <a:r>
              <a:rPr lang="en-US" sz="2800" smtClean="0">
                <a:latin typeface="Optima"/>
                <a:cs typeface="Optima"/>
              </a:rPr>
              <a:t>= 0.78 ± 0.28 </a:t>
            </a:r>
            <a:r>
              <a:rPr lang="en-US" sz="2800" dirty="0" smtClean="0">
                <a:latin typeface="Optima"/>
                <a:cs typeface="Optima"/>
              </a:rPr>
              <a:t>± 0.20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1" y="4572000"/>
            <a:ext cx="289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Optima"/>
                <a:cs typeface="Optima"/>
              </a:rPr>
              <a:t>Note: Includes DY and bb</a:t>
            </a:r>
            <a:endParaRPr lang="en-US" dirty="0">
              <a:solidFill>
                <a:schemeClr val="accent2"/>
              </a:solidFill>
              <a:latin typeface="Optima"/>
              <a:cs typeface="Optim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086600" y="4638020"/>
            <a:ext cx="76200" cy="1588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79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dAu</a:t>
            </a:r>
            <a:r>
              <a:rPr lang="en-US" dirty="0" smtClean="0"/>
              <a:t> Comparison to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8520"/>
            <a:ext cx="9117106" cy="29636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Shadowing/</a:t>
            </a:r>
            <a:r>
              <a:rPr lang="en-US" dirty="0" err="1" smtClean="0"/>
              <a:t>Antishadowing</a:t>
            </a:r>
            <a:r>
              <a:rPr lang="en-US" dirty="0" smtClean="0"/>
              <a:t> of gluon </a:t>
            </a:r>
            <a:r>
              <a:rPr lang="en-US" dirty="0" err="1" smtClean="0"/>
              <a:t>nPDF</a:t>
            </a:r>
            <a:endParaRPr lang="en-US" dirty="0" smtClean="0"/>
          </a:p>
          <a:p>
            <a:r>
              <a:rPr lang="en-US" dirty="0" smtClean="0"/>
              <a:t>Absorption cross section</a:t>
            </a:r>
          </a:p>
          <a:p>
            <a:r>
              <a:rPr lang="en-US" dirty="0" smtClean="0"/>
              <a:t>EMC effect</a:t>
            </a:r>
          </a:p>
          <a:p>
            <a:pPr lvl="1"/>
            <a:r>
              <a:rPr lang="en-US" dirty="0" smtClean="0"/>
              <a:t>All expect slight enhancement at mid-rapidity.</a:t>
            </a:r>
          </a:p>
          <a:p>
            <a:pPr lvl="1"/>
            <a:r>
              <a:rPr lang="en-US" dirty="0" smtClean="0"/>
              <a:t>Data indicate suppression in CNM beyond these effects.</a:t>
            </a:r>
          </a:p>
          <a:p>
            <a:pPr lvl="1"/>
            <a:r>
              <a:rPr lang="en-US" dirty="0" smtClean="0"/>
              <a:t>Note that preliminary STAR </a:t>
            </a:r>
            <a:r>
              <a:rPr lang="en-US" dirty="0" err="1" smtClean="0"/>
              <a:t>dAu</a:t>
            </a:r>
            <a:r>
              <a:rPr lang="en-US" dirty="0" smtClean="0"/>
              <a:t> result includes DY contribution</a:t>
            </a:r>
          </a:p>
          <a:p>
            <a:pPr lvl="2"/>
            <a:r>
              <a:rPr lang="en-US" dirty="0" smtClean="0"/>
              <a:t>Final results from STAR coming soon.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Screen Shot 2012-11-10 at 3.2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5" y="685800"/>
            <a:ext cx="4333717" cy="2862720"/>
          </a:xfrm>
          <a:prstGeom prst="rect">
            <a:avLst/>
          </a:prstGeom>
        </p:spPr>
      </p:pic>
      <p:pic>
        <p:nvPicPr>
          <p:cNvPr id="10" name="Picture 9" descr="Screen Shot 2012-11-10 at 3.2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88" y="685800"/>
            <a:ext cx="4389504" cy="2862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89902" y="4458669"/>
            <a:ext cx="2427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</a:t>
            </a:r>
            <a:r>
              <a:rPr lang="en-US" sz="1400" dirty="0" err="1" smtClean="0"/>
              <a:t>Rakotozafindrabe</a:t>
            </a:r>
            <a:r>
              <a:rPr lang="en-US" sz="1400" dirty="0" smtClean="0"/>
              <a:t>, et al.</a:t>
            </a:r>
            <a:r>
              <a:rPr lang="en-US" sz="1400" dirty="0"/>
              <a:t> </a:t>
            </a:r>
          </a:p>
          <a:p>
            <a:r>
              <a:rPr lang="en-US" sz="1400" dirty="0" smtClean="0"/>
              <a:t>arXiv</a:t>
            </a:r>
            <a:r>
              <a:rPr lang="en-US" sz="1400" dirty="0"/>
              <a:t>:1207.3193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6629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106" descr="C:\root\bin\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46280"/>
            <a:ext cx="4120402" cy="37756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6" descr="C:\root\bin\c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68" y="946280"/>
            <a:ext cx="4121932" cy="37756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1751" y="5039380"/>
            <a:ext cx="8686800" cy="95410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Raw yield of </a:t>
            </a:r>
            <a:r>
              <a:rPr lang="en-GB" sz="2800" dirty="0" err="1" smtClean="0">
                <a:solidFill>
                  <a:schemeClr val="tx1"/>
                </a:solidFill>
                <a:latin typeface="Times"/>
                <a:ea typeface="宋体" pitchFamily="2" charset="-122"/>
                <a:cs typeface="Times"/>
              </a:rPr>
              <a:t></a:t>
            </a:r>
            <a:r>
              <a:rPr lang="en-GB" sz="2800" dirty="0" err="1" smtClean="0">
                <a:solidFill>
                  <a:schemeClr val="tx1"/>
                </a:solidFill>
                <a:latin typeface="Times"/>
                <a:ea typeface="宋体" pitchFamily="2" charset="-122"/>
                <a:cs typeface="Times"/>
                <a:sym typeface="Symbol"/>
              </a:rPr>
              <a:t></a:t>
            </a:r>
            <a:r>
              <a:rPr lang="en-US" sz="2800" dirty="0" err="1" smtClean="0">
                <a:latin typeface="Times"/>
                <a:cs typeface="Times"/>
              </a:rPr>
              <a:t>e</a:t>
            </a:r>
            <a:r>
              <a:rPr lang="en-US" sz="2800" baseline="30000" dirty="0" err="1" smtClean="0">
                <a:latin typeface="Times"/>
                <a:cs typeface="Times"/>
              </a:rPr>
              <a:t>+</a:t>
            </a:r>
            <a:r>
              <a:rPr lang="en-US" sz="2800" dirty="0" err="1" smtClean="0">
                <a:latin typeface="Times"/>
                <a:cs typeface="Times"/>
              </a:rPr>
              <a:t>e</a:t>
            </a:r>
            <a:r>
              <a:rPr lang="en-US" sz="2800" baseline="30000" dirty="0" smtClean="0">
                <a:latin typeface="Times"/>
                <a:cs typeface="Times"/>
              </a:rPr>
              <a:t>-</a:t>
            </a:r>
            <a:r>
              <a:rPr lang="en-US" sz="2800" dirty="0" smtClean="0">
                <a:latin typeface="Times"/>
                <a:cs typeface="Times"/>
              </a:rPr>
              <a:t> with |y|&lt;0.5 = 197 ± 36</a:t>
            </a:r>
          </a:p>
          <a:p>
            <a:endParaRPr lang="en-US" sz="2800" dirty="0">
              <a:latin typeface="Times"/>
              <a:cs typeface="Time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715000"/>
            <a:ext cx="2323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76092"/>
                </a:solidFill>
                <a:latin typeface="Times"/>
                <a:cs typeface="Times"/>
              </a:rPr>
              <a:t>∫</a:t>
            </a:r>
            <a:r>
              <a:rPr lang="en-US" sz="2400" i="1" dirty="0" smtClean="0">
                <a:solidFill>
                  <a:srgbClr val="376092"/>
                </a:solidFill>
                <a:latin typeface="Times"/>
                <a:cs typeface="Times"/>
              </a:rPr>
              <a:t>L</a:t>
            </a:r>
            <a:r>
              <a:rPr lang="en-US" sz="2400" dirty="0" smtClean="0">
                <a:solidFill>
                  <a:srgbClr val="376092"/>
                </a:solidFill>
                <a:latin typeface="Times"/>
                <a:cs typeface="Times"/>
              </a:rPr>
              <a:t> </a:t>
            </a:r>
            <a:r>
              <a:rPr lang="en-US" sz="2400" dirty="0" err="1" smtClean="0">
                <a:solidFill>
                  <a:srgbClr val="376092"/>
                </a:solidFill>
                <a:latin typeface="Times"/>
                <a:cs typeface="Times"/>
              </a:rPr>
              <a:t>dt</a:t>
            </a:r>
            <a:r>
              <a:rPr lang="en-US" sz="2400" dirty="0" smtClean="0">
                <a:solidFill>
                  <a:srgbClr val="376092"/>
                </a:solidFill>
                <a:latin typeface="Times"/>
                <a:cs typeface="Times"/>
              </a:rPr>
              <a:t> ≈ 1400 µb</a:t>
            </a:r>
            <a:r>
              <a:rPr lang="en-US" sz="2400" baseline="30000" dirty="0" smtClean="0">
                <a:solidFill>
                  <a:srgbClr val="376092"/>
                </a:solidFill>
                <a:latin typeface="Times"/>
                <a:cs typeface="Times"/>
              </a:rPr>
              <a:t>-1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479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855" y="-9526"/>
            <a:ext cx="8229600" cy="8382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Centrality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33400" y="56388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cs typeface="Arial" charset="0"/>
              </a:rPr>
              <a:t>Peripheral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629400" y="5668962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cs typeface="Arial" charset="0"/>
              </a:rPr>
              <a:t>Central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839404" y="825498"/>
            <a:ext cx="3228396" cy="3122822"/>
            <a:chOff x="5839404" y="1039811"/>
            <a:chExt cx="3228396" cy="3098801"/>
          </a:xfrm>
        </p:grpSpPr>
        <p:pic>
          <p:nvPicPr>
            <p:cNvPr id="7" name="Picture 13" descr="MassSpectrum0to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404" y="1039811"/>
              <a:ext cx="3228396" cy="309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162800" y="25146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20004" y="828674"/>
            <a:ext cx="3128963" cy="3095625"/>
            <a:chOff x="2971800" y="1042987"/>
            <a:chExt cx="3200400" cy="3071813"/>
          </a:xfrm>
        </p:grpSpPr>
        <p:pic>
          <p:nvPicPr>
            <p:cNvPr id="8" name="Picture 14" descr="MassSpectrum10to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042987"/>
              <a:ext cx="3200400" cy="307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267200" y="25146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4404" y="828674"/>
            <a:ext cx="3200400" cy="3095625"/>
            <a:chOff x="228600" y="1066800"/>
            <a:chExt cx="3200400" cy="3071813"/>
          </a:xfrm>
        </p:grpSpPr>
        <p:pic>
          <p:nvPicPr>
            <p:cNvPr id="9" name="Picture 15" descr="MassSpectrum30to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066800"/>
              <a:ext cx="3200400" cy="307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524000" y="25146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pic>
        <p:nvPicPr>
          <p:cNvPr id="12" name="Picture 15" descr="C:\root\bin\c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04" y="3900487"/>
            <a:ext cx="2923596" cy="2500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C:\root\bin\c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04" y="3900396"/>
            <a:ext cx="2976563" cy="24988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C:\root\bin\c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3" y="3900487"/>
            <a:ext cx="3067283" cy="2500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8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084" y="0"/>
            <a:ext cx="8057915" cy="830346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R</a:t>
            </a:r>
            <a:r>
              <a:rPr lang="en-US" baseline="-25000" dirty="0" smtClean="0">
                <a:sym typeface="Symbol" charset="0"/>
              </a:rPr>
              <a:t>AA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21789" y="830346"/>
            <a:ext cx="4853301" cy="4728875"/>
            <a:chOff x="1927113" y="719937"/>
            <a:chExt cx="5710171" cy="5769160"/>
          </a:xfrm>
        </p:grpSpPr>
        <p:pic>
          <p:nvPicPr>
            <p:cNvPr id="8" name="Picture 7" descr="RAAplot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7113" y="719937"/>
              <a:ext cx="5669673" cy="5769159"/>
            </a:xfrm>
            <a:prstGeom prst="rect">
              <a:avLst/>
            </a:prstGeom>
            <a:ln w="57150" cmpd="thickThin"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5053642" y="3905455"/>
              <a:ext cx="4871162" cy="296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rPr>
                <a:t>Models from M. Strickland and D. </a:t>
              </a:r>
              <a:r>
                <a:rPr lang="en-US" sz="900" dirty="0" err="1" smtClean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rPr>
                <a:t>Bazow</a:t>
              </a:r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rPr>
                <a:t>, arXiv:1112.2761v4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199" y="5559221"/>
            <a:ext cx="9057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Times"/>
                <a:cs typeface="Times"/>
              </a:rPr>
              <a:t>Indications of Suppression of Upsilon(1S+2S+3S) getting stronger with centrality.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"/>
                <a:cs typeface="Times"/>
              </a:rPr>
              <a:t>Reduced </a:t>
            </a:r>
            <a:r>
              <a:rPr lang="en-US" sz="2000" dirty="0" err="1" smtClean="0">
                <a:latin typeface="Times"/>
                <a:cs typeface="Times"/>
              </a:rPr>
              <a:t>pp</a:t>
            </a:r>
            <a:r>
              <a:rPr lang="en-US" sz="2000" dirty="0" smtClean="0">
                <a:latin typeface="Times"/>
                <a:cs typeface="Times"/>
              </a:rPr>
              <a:t> statistical uncertainties, increased statistics from 2009 data </a:t>
            </a:r>
            <a:r>
              <a:rPr lang="en-US" sz="2000" dirty="0" err="1" smtClean="0">
                <a:latin typeface="Times"/>
                <a:cs typeface="Times"/>
              </a:rPr>
              <a:t>vs</a:t>
            </a:r>
            <a:r>
              <a:rPr lang="en-US" sz="2000" dirty="0" smtClean="0">
                <a:latin typeface="Times"/>
                <a:cs typeface="Times"/>
              </a:rPr>
              <a:t> 2006 data.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2125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567831" cy="725768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ϒ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Comparison to models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11" y="1094154"/>
            <a:ext cx="4483689" cy="541988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Incorporating lattice-based potentials, including real and imaginary parts</a:t>
            </a:r>
          </a:p>
          <a:p>
            <a:pPr lvl="1"/>
            <a:r>
              <a:rPr lang="en-US" dirty="0"/>
              <a:t>A: Free energy </a:t>
            </a:r>
            <a:endParaRPr lang="en-US" dirty="0" smtClean="0"/>
          </a:p>
          <a:p>
            <a:pPr lvl="2"/>
            <a:r>
              <a:rPr lang="en-US" dirty="0" smtClean="0"/>
              <a:t>Disfavored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B: Internal </a:t>
            </a:r>
            <a:r>
              <a:rPr lang="en-US" dirty="0" smtClean="0"/>
              <a:t>energy 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onsistent </a:t>
            </a:r>
            <a:r>
              <a:rPr lang="en-US" dirty="0"/>
              <a:t>with data vs.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endParaRPr lang="en-US" dirty="0"/>
          </a:p>
          <a:p>
            <a:r>
              <a:rPr lang="en-US" sz="2400" dirty="0"/>
              <a:t>Includes sequential melting and feed-down </a:t>
            </a:r>
            <a:r>
              <a:rPr lang="en-US" sz="2400" dirty="0" smtClean="0"/>
              <a:t>contributions</a:t>
            </a:r>
          </a:p>
          <a:p>
            <a:pPr lvl="1"/>
            <a:r>
              <a:rPr lang="en-US" sz="2000" dirty="0" smtClean="0"/>
              <a:t>~50% feed-down from </a:t>
            </a:r>
            <a:r>
              <a:rPr lang="en-US" sz="2000" dirty="0" err="1" smtClean="0">
                <a:latin typeface="Symbol" charset="2"/>
                <a:cs typeface="Symbol" charset="2"/>
              </a:rPr>
              <a:t>c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.</a:t>
            </a:r>
            <a:endParaRPr lang="en-US" sz="2000" baseline="-25000" dirty="0"/>
          </a:p>
          <a:p>
            <a:r>
              <a:rPr lang="en-US" sz="2400" dirty="0"/>
              <a:t>Dynamical expansion, variations in initial conditions (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dirty="0" err="1"/>
              <a:t>η</a:t>
            </a:r>
            <a:r>
              <a:rPr lang="en-US" sz="2400" dirty="0"/>
              <a:t>/S)</a:t>
            </a:r>
          </a:p>
          <a:p>
            <a:pPr lvl="1"/>
            <a:r>
              <a:rPr lang="en-US" dirty="0"/>
              <a:t>Data indicate: </a:t>
            </a:r>
            <a:endParaRPr lang="en-US" dirty="0" smtClean="0"/>
          </a:p>
          <a:p>
            <a:pPr lvl="2"/>
            <a:r>
              <a:rPr lang="en-US" dirty="0" smtClean="0">
                <a:latin typeface="Times"/>
                <a:cs typeface="Times"/>
              </a:rPr>
              <a:t>428 </a:t>
            </a:r>
            <a:r>
              <a:rPr lang="en-US" dirty="0" smtClean="0"/>
              <a:t>&lt; </a:t>
            </a:r>
            <a:r>
              <a:rPr lang="en-US" dirty="0"/>
              <a:t>T</a:t>
            </a:r>
            <a:r>
              <a:rPr lang="en-US" baseline="-25000" dirty="0"/>
              <a:t>0</a:t>
            </a:r>
            <a:r>
              <a:rPr lang="en-US" dirty="0"/>
              <a:t> &lt; </a:t>
            </a:r>
            <a:r>
              <a:rPr lang="en-US" dirty="0" smtClean="0">
                <a:latin typeface="Times"/>
                <a:cs typeface="Times"/>
              </a:rPr>
              <a:t>442 </a:t>
            </a:r>
            <a:r>
              <a:rPr lang="en-US" dirty="0">
                <a:latin typeface="Times"/>
                <a:cs typeface="Times"/>
              </a:rPr>
              <a:t>MeV </a:t>
            </a:r>
            <a:r>
              <a:rPr lang="en-US" dirty="0" smtClean="0">
                <a:latin typeface="Times"/>
                <a:cs typeface="Times"/>
              </a:rPr>
              <a:t>at RHIC</a:t>
            </a:r>
            <a:endParaRPr lang="en-US" dirty="0" smtClean="0"/>
          </a:p>
          <a:p>
            <a:pPr lvl="2"/>
            <a:r>
              <a:rPr lang="en-US" dirty="0" smtClean="0"/>
              <a:t>for 3 &gt; </a:t>
            </a:r>
            <a:r>
              <a:rPr lang="en-US" dirty="0"/>
              <a:t>4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η/S </a:t>
            </a:r>
            <a:r>
              <a:rPr lang="en-US" dirty="0" smtClean="0"/>
              <a:t>&gt; 1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6055" y="5213959"/>
            <a:ext cx="2161050" cy="7282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M. Strickland, </a:t>
            </a:r>
            <a:endParaRPr lang="en-US" sz="14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/>
              <a:t>PRL </a:t>
            </a:r>
            <a:r>
              <a:rPr lang="en-US" sz="1400" dirty="0"/>
              <a:t>107, 132301 (2011).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91BE-7F26-3F4C-8DB6-3301647F97F5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 descr="RAAplot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459" y="932936"/>
            <a:ext cx="4460646" cy="4281023"/>
          </a:xfrm>
          <a:prstGeom prst="rect">
            <a:avLst/>
          </a:prstGeom>
          <a:ln w="57150" cmpd="thickThin">
            <a:noFill/>
          </a:ln>
        </p:spPr>
      </p:pic>
    </p:spTree>
    <p:extLst>
      <p:ext uri="{BB962C8B-B14F-4D97-AF65-F5344CB8AC3E}">
        <p14:creationId xmlns:p14="http://schemas.microsoft.com/office/powerpoint/2010/main" val="173155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latin typeface="+mn-lt"/>
              </a:rPr>
              <a:t>ϒ</a:t>
            </a:r>
            <a:r>
              <a:rPr lang="en-US" sz="4400" dirty="0"/>
              <a:t> R</a:t>
            </a:r>
            <a:r>
              <a:rPr lang="en-US" sz="4400" baseline="-25000" dirty="0"/>
              <a:t>AA</a:t>
            </a:r>
            <a:r>
              <a:rPr lang="en-US" sz="4400" dirty="0"/>
              <a:t> </a:t>
            </a:r>
            <a:r>
              <a:rPr lang="en-US" sz="4400" dirty="0" smtClean="0"/>
              <a:t>Comparison to models II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15041"/>
            <a:ext cx="5430334" cy="28848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Weak vs. Strong Binding</a:t>
            </a:r>
          </a:p>
          <a:p>
            <a:pPr lvl="1"/>
            <a:r>
              <a:rPr lang="en-US" dirty="0" smtClean="0"/>
              <a:t>Narrower spectral functions for “Strong” case</a:t>
            </a:r>
          </a:p>
          <a:p>
            <a:pPr lvl="1"/>
            <a:r>
              <a:rPr lang="en-US" dirty="0" smtClean="0"/>
              <a:t>Ratios of </a:t>
            </a:r>
            <a:r>
              <a:rPr lang="en-US" dirty="0" err="1" smtClean="0"/>
              <a:t>correlators</a:t>
            </a:r>
            <a:r>
              <a:rPr lang="en-US" dirty="0" smtClean="0"/>
              <a:t> compared to Lattice: </a:t>
            </a:r>
            <a:r>
              <a:rPr lang="en-US" dirty="0" smtClean="0">
                <a:solidFill>
                  <a:srgbClr val="0000FF"/>
                </a:solidFill>
              </a:rPr>
              <a:t>favor “Strong” binding case</a:t>
            </a:r>
          </a:p>
          <a:p>
            <a:r>
              <a:rPr lang="en-US" dirty="0" smtClean="0"/>
              <a:t>Kinetic Theory Model</a:t>
            </a:r>
          </a:p>
          <a:p>
            <a:pPr lvl="1"/>
            <a:r>
              <a:rPr lang="en-US" dirty="0" smtClean="0"/>
              <a:t>Rate Equation: dissociation + regeneration</a:t>
            </a:r>
          </a:p>
          <a:p>
            <a:pPr lvl="1"/>
            <a:r>
              <a:rPr lang="en-US" dirty="0" smtClean="0"/>
              <a:t>Fireball model: T evolution. T ~ 300 MeV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91BE-7F26-3F4C-8DB6-3301647F97F5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TemperatureEvolutionFireball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34" y="3731671"/>
            <a:ext cx="3650551" cy="2585079"/>
          </a:xfrm>
          <a:prstGeom prst="rect">
            <a:avLst/>
          </a:prstGeom>
        </p:spPr>
      </p:pic>
      <p:pic>
        <p:nvPicPr>
          <p:cNvPr id="10" name="Picture 9" descr="BindingEnergiesUpsilonWeakStr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9" y="871190"/>
            <a:ext cx="3657825" cy="272334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130585" y="871190"/>
            <a:ext cx="3950300" cy="2843850"/>
            <a:chOff x="5130585" y="871190"/>
            <a:chExt cx="3950300" cy="2843850"/>
          </a:xfrm>
        </p:grpSpPr>
        <p:pic>
          <p:nvPicPr>
            <p:cNvPr id="12" name="Picture 11" descr="Rapp-UpsilonSpectralFunct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585" y="871190"/>
              <a:ext cx="3950300" cy="28438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669431" y="1721289"/>
              <a:ext cx="928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Strong</a:t>
              </a:r>
            </a:p>
            <a:p>
              <a:r>
                <a:rPr lang="en-US" dirty="0" smtClean="0"/>
                <a:t>Binding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64003" y="871190"/>
            <a:ext cx="3952793" cy="2843850"/>
            <a:chOff x="1903377" y="855699"/>
            <a:chExt cx="4099096" cy="2875972"/>
          </a:xfrm>
        </p:grpSpPr>
        <p:pic>
          <p:nvPicPr>
            <p:cNvPr id="13" name="Picture 12" descr="Rapp-WeakBindingSpectralFunct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377" y="855699"/>
              <a:ext cx="4099096" cy="287597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94721" y="1721289"/>
              <a:ext cx="928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Weak</a:t>
              </a:r>
            </a:p>
            <a:p>
              <a:r>
                <a:rPr lang="en-US" dirty="0" smtClean="0"/>
                <a:t>Binding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25346" y="4194395"/>
            <a:ext cx="2461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/>
              <a:t>Emerick</a:t>
            </a:r>
            <a:r>
              <a:rPr lang="tr-TR" sz="1400" dirty="0" smtClean="0"/>
              <a:t>, </a:t>
            </a:r>
            <a:r>
              <a:rPr lang="tr-TR" sz="1400" dirty="0" err="1" smtClean="0"/>
              <a:t>Zhao</a:t>
            </a:r>
            <a:r>
              <a:rPr lang="tr-TR" sz="1400" dirty="0" smtClean="0"/>
              <a:t> &amp; </a:t>
            </a:r>
            <a:r>
              <a:rPr lang="tr-TR" sz="1400" dirty="0" err="1" smtClean="0"/>
              <a:t>Rapp</a:t>
            </a:r>
            <a:r>
              <a:rPr lang="tr-TR" sz="1400" dirty="0" smtClean="0"/>
              <a:t>. </a:t>
            </a:r>
          </a:p>
          <a:p>
            <a:r>
              <a:rPr lang="tr-TR" sz="1400" dirty="0" smtClean="0"/>
              <a:t>EPJ </a:t>
            </a:r>
            <a:r>
              <a:rPr lang="tr-TR" sz="1400" dirty="0"/>
              <a:t>A (2012) 48</a:t>
            </a:r>
            <a:r>
              <a:rPr lang="tr-TR" sz="1400" dirty="0" smtClean="0"/>
              <a:t>:72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675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latin typeface="+mn-lt"/>
              </a:rPr>
              <a:t>ϒ</a:t>
            </a:r>
            <a:r>
              <a:rPr lang="en-US" sz="4400" dirty="0"/>
              <a:t> R</a:t>
            </a:r>
            <a:r>
              <a:rPr lang="en-US" sz="4400" baseline="-25000" dirty="0"/>
              <a:t>AA</a:t>
            </a:r>
            <a:r>
              <a:rPr lang="en-US" sz="4400" dirty="0"/>
              <a:t> Comparison to models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90768"/>
            <a:ext cx="3834256" cy="5509159"/>
          </a:xfrm>
        </p:spPr>
        <p:txBody>
          <a:bodyPr>
            <a:normAutofit/>
          </a:bodyPr>
          <a:lstStyle/>
          <a:p>
            <a:r>
              <a:rPr lang="en-US" dirty="0"/>
              <a:t>Comparison to data for “Strong” binding:</a:t>
            </a:r>
          </a:p>
          <a:p>
            <a:pPr lvl="1"/>
            <a:r>
              <a:rPr lang="en-US" dirty="0"/>
              <a:t>Mostly consistent with data</a:t>
            </a:r>
          </a:p>
          <a:p>
            <a:pPr lvl="1"/>
            <a:r>
              <a:rPr lang="en-US" dirty="0"/>
              <a:t>Little regeneration: Final result ~ Primordial suppression</a:t>
            </a:r>
          </a:p>
          <a:p>
            <a:pPr lvl="1"/>
            <a:r>
              <a:rPr lang="en-US" dirty="0"/>
              <a:t>Large uncertainty in nuclear absorption. Need </a:t>
            </a:r>
            <a:r>
              <a:rPr lang="en-US" dirty="0" err="1"/>
              <a:t>dAu</a:t>
            </a:r>
            <a:r>
              <a:rPr lang="en-US" dirty="0"/>
              <a:t>, </a:t>
            </a:r>
            <a:r>
              <a:rPr lang="en-US" dirty="0" err="1"/>
              <a:t>pPb</a:t>
            </a:r>
            <a:r>
              <a:rPr lang="en-US" dirty="0" smtClean="0"/>
              <a:t>.</a:t>
            </a:r>
          </a:p>
          <a:p>
            <a:pPr lvl="1"/>
            <a:r>
              <a:rPr lang="en-US" sz="2400" dirty="0" smtClean="0"/>
              <a:t>T </a:t>
            </a:r>
            <a:r>
              <a:rPr lang="en-US" sz="2400" dirty="0"/>
              <a:t>≈ </a:t>
            </a:r>
            <a:r>
              <a:rPr lang="en-US" sz="2400" dirty="0" smtClean="0"/>
              <a:t>300 MeV</a:t>
            </a:r>
          </a:p>
          <a:p>
            <a:pPr lvl="2"/>
            <a:r>
              <a:rPr lang="en-US" dirty="0" smtClean="0"/>
              <a:t>Would like to see sensitivity to initial temperature.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91BE-7F26-3F4C-8DB6-3301647F97F5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Rapp-UpsilonPredictions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56" y="1090768"/>
            <a:ext cx="5282850" cy="3750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62338" y="3585262"/>
            <a:ext cx="2461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/>
              <a:t>Emerick</a:t>
            </a:r>
            <a:r>
              <a:rPr lang="tr-TR" sz="1400" dirty="0" smtClean="0"/>
              <a:t>, </a:t>
            </a:r>
            <a:r>
              <a:rPr lang="tr-TR" sz="1400" dirty="0" err="1" smtClean="0"/>
              <a:t>Zhao</a:t>
            </a:r>
            <a:r>
              <a:rPr lang="tr-TR" sz="1400" dirty="0" smtClean="0"/>
              <a:t> &amp; </a:t>
            </a:r>
            <a:r>
              <a:rPr lang="tr-TR" sz="1400" dirty="0" err="1" smtClean="0"/>
              <a:t>Rapp</a:t>
            </a:r>
            <a:r>
              <a:rPr lang="tr-TR" sz="1400" dirty="0" smtClean="0"/>
              <a:t>. </a:t>
            </a:r>
          </a:p>
          <a:p>
            <a:r>
              <a:rPr lang="tr-TR" sz="1400" dirty="0" smtClean="0"/>
              <a:t>EPJ </a:t>
            </a:r>
            <a:r>
              <a:rPr lang="tr-TR" sz="1400" dirty="0"/>
              <a:t>A (2012) 48</a:t>
            </a:r>
            <a:r>
              <a:rPr lang="tr-TR" sz="1400" dirty="0" smtClean="0"/>
              <a:t>:72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72644" y="4897269"/>
            <a:ext cx="50916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 models: </a:t>
            </a:r>
          </a:p>
          <a:p>
            <a:pPr lvl="1"/>
            <a:r>
              <a:rPr lang="en-US" sz="1600" dirty="0"/>
              <a:t>Connections to Lattice QCD (Deconfinement)</a:t>
            </a:r>
          </a:p>
          <a:p>
            <a:pPr lvl="2"/>
            <a:r>
              <a:rPr lang="en-US" sz="1600" dirty="0"/>
              <a:t>Potential Models or Spectral functions.</a:t>
            </a:r>
          </a:p>
          <a:p>
            <a:pPr lvl="1"/>
            <a:r>
              <a:rPr lang="en-US" sz="1600" dirty="0"/>
              <a:t>Dynamical evolution (hydro or kinetic theory).</a:t>
            </a:r>
          </a:p>
          <a:p>
            <a:pPr lvl="1"/>
            <a:r>
              <a:rPr lang="en-US" sz="1600" dirty="0"/>
              <a:t>Include feed-down contributions.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2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Studying </a:t>
            </a:r>
            <a:r>
              <a:rPr lang="en-US" dirty="0" err="1" smtClean="0"/>
              <a:t>bottmonium</a:t>
            </a:r>
            <a:r>
              <a:rPr lang="en-US" dirty="0" smtClean="0"/>
              <a:t> in hot/cold QGP medium.</a:t>
            </a:r>
          </a:p>
          <a:p>
            <a:r>
              <a:rPr lang="en-US" dirty="0" smtClean="0"/>
              <a:t>Triggering on </a:t>
            </a:r>
            <a:r>
              <a:rPr lang="en-US" dirty="0" err="1" smtClean="0"/>
              <a:t>ϒ</a:t>
            </a:r>
            <a:r>
              <a:rPr lang="en-US" dirty="0" smtClean="0"/>
              <a:t> production in STAR</a:t>
            </a:r>
          </a:p>
          <a:p>
            <a:r>
              <a:rPr lang="en-US" dirty="0" smtClean="0"/>
              <a:t>Baseline measurement: </a:t>
            </a:r>
            <a:r>
              <a:rPr lang="en-US" dirty="0" err="1" smtClean="0"/>
              <a:t>ϒ</a:t>
            </a:r>
            <a:r>
              <a:rPr lang="en-US" dirty="0" smtClean="0"/>
              <a:t> cross section in </a:t>
            </a:r>
            <a:r>
              <a:rPr lang="en-US" dirty="0" err="1" smtClean="0"/>
              <a:t>pp</a:t>
            </a:r>
            <a:r>
              <a:rPr lang="en-US" dirty="0" smtClean="0"/>
              <a:t> collisions.</a:t>
            </a:r>
          </a:p>
          <a:p>
            <a:r>
              <a:rPr lang="en-US" dirty="0" err="1" smtClean="0"/>
              <a:t>ϒ</a:t>
            </a:r>
            <a:r>
              <a:rPr lang="en-US" dirty="0" smtClean="0"/>
              <a:t> and CNM effects: towards a </a:t>
            </a:r>
            <a:r>
              <a:rPr lang="en-US" dirty="0" err="1" smtClean="0"/>
              <a:t>d+Au</a:t>
            </a:r>
            <a:endParaRPr lang="en-US" dirty="0" smtClean="0"/>
          </a:p>
          <a:p>
            <a:r>
              <a:rPr lang="en-US" dirty="0" err="1" smtClean="0"/>
              <a:t>ϒ</a:t>
            </a:r>
            <a:r>
              <a:rPr lang="en-US" dirty="0" smtClean="0"/>
              <a:t> in hot nuclear matter: </a:t>
            </a:r>
            <a:r>
              <a:rPr lang="en-US" dirty="0" err="1" smtClean="0"/>
              <a:t>ϒ</a:t>
            </a:r>
            <a:r>
              <a:rPr lang="en-US" dirty="0" smtClean="0"/>
              <a:t> Nuclear modification factor in </a:t>
            </a:r>
            <a:r>
              <a:rPr lang="en-US" dirty="0" err="1" smtClean="0"/>
              <a:t>AuAu</a:t>
            </a:r>
            <a:endParaRPr lang="en-US" dirty="0" smtClean="0"/>
          </a:p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4782" y="4400900"/>
            <a:ext cx="4015382" cy="2126401"/>
            <a:chOff x="797877" y="3441700"/>
            <a:chExt cx="2971801" cy="1703387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7877" y="3622675"/>
              <a:ext cx="2509838" cy="152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V="1">
              <a:off x="2728278" y="3983037"/>
              <a:ext cx="128587" cy="78105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 rot="4431282" flipV="1">
              <a:off x="2613978" y="4881562"/>
              <a:ext cx="420687" cy="65087"/>
              <a:chOff x="2291" y="2513"/>
              <a:chExt cx="1199" cy="188"/>
            </a:xfrm>
          </p:grpSpPr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2291" y="2513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2513" y="2515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2737" y="2513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957" y="2517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3173" y="2523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Oval 20"/>
            <p:cNvSpPr>
              <a:spLocks noChangeArrowheads="1"/>
            </p:cNvSpPr>
            <p:nvPr/>
          </p:nvSpPr>
          <p:spPr bwMode="auto">
            <a:xfrm>
              <a:off x="2728278" y="3862387"/>
              <a:ext cx="193675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 flipV="1">
              <a:off x="2856866" y="3622675"/>
              <a:ext cx="385762" cy="2397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2921953" y="3922712"/>
              <a:ext cx="385762" cy="1190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40"/>
            <p:cNvSpPr>
              <a:spLocks noChangeArrowheads="1"/>
            </p:cNvSpPr>
            <p:nvPr/>
          </p:nvSpPr>
          <p:spPr bwMode="auto">
            <a:xfrm>
              <a:off x="3242628" y="3441700"/>
              <a:ext cx="527050" cy="187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2000" b="1" baseline="30000" dirty="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/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en-US" sz="2000" b="1" baseline="30000" dirty="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5" name="Rectangle 41"/>
            <p:cNvSpPr>
              <a:spLocks noChangeArrowheads="1"/>
            </p:cNvSpPr>
            <p:nvPr/>
          </p:nvSpPr>
          <p:spPr bwMode="auto">
            <a:xfrm>
              <a:off x="3242628" y="3984625"/>
              <a:ext cx="344931" cy="187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2000" b="1" baseline="30000" dirty="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/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en-US" sz="2000" b="1" baseline="30000" dirty="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2342515" y="4222750"/>
              <a:ext cx="385762" cy="1793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2856866" y="4283075"/>
              <a:ext cx="385762" cy="1793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93738" y="4547040"/>
            <a:ext cx="4797721" cy="1642909"/>
            <a:chOff x="1115616" y="1844824"/>
            <a:chExt cx="6624736" cy="2232248"/>
          </a:xfrm>
        </p:grpSpPr>
        <p:sp>
          <p:nvSpPr>
            <p:cNvPr id="24" name="Diagonal liegende Ecken des Rechtecks abrunden 99"/>
            <p:cNvSpPr/>
            <p:nvPr/>
          </p:nvSpPr>
          <p:spPr bwMode="auto">
            <a:xfrm>
              <a:off x="1115616" y="1844824"/>
              <a:ext cx="6624736" cy="2232248"/>
            </a:xfrm>
            <a:prstGeom prst="round2DiagRect">
              <a:avLst>
                <a:gd name="adj1" fmla="val 9379"/>
                <a:gd name="adj2" fmla="val 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5" name="Gruppierung 164"/>
            <p:cNvGrpSpPr/>
            <p:nvPr/>
          </p:nvGrpSpPr>
          <p:grpSpPr>
            <a:xfrm>
              <a:off x="5635187" y="2060848"/>
              <a:ext cx="1512168" cy="2013986"/>
              <a:chOff x="5635187" y="2060848"/>
              <a:chExt cx="1512168" cy="2013986"/>
            </a:xfrm>
          </p:grpSpPr>
          <p:grpSp>
            <p:nvGrpSpPr>
              <p:cNvPr id="73" name="Gruppierung 163"/>
              <p:cNvGrpSpPr/>
              <p:nvPr/>
            </p:nvGrpSpPr>
            <p:grpSpPr>
              <a:xfrm>
                <a:off x="5635187" y="2060848"/>
                <a:ext cx="1512168" cy="1440160"/>
                <a:chOff x="5635187" y="2060848"/>
                <a:chExt cx="1512168" cy="1440160"/>
              </a:xfrm>
            </p:grpSpPr>
            <p:sp>
              <p:nvSpPr>
                <p:cNvPr id="75" name="Oval 74"/>
                <p:cNvSpPr/>
                <p:nvPr/>
              </p:nvSpPr>
              <p:spPr bwMode="auto">
                <a:xfrm>
                  <a:off x="5635187" y="2060848"/>
                  <a:ext cx="1512168" cy="14401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/>
                    </a:gs>
                    <a:gs pos="45000">
                      <a:srgbClr val="FF0000"/>
                    </a:gs>
                    <a:gs pos="87000">
                      <a:schemeClr val="accent2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76" name="Gruppierung 19"/>
                <p:cNvGrpSpPr/>
                <p:nvPr/>
              </p:nvGrpSpPr>
              <p:grpSpPr>
                <a:xfrm rot="7517240">
                  <a:off x="6141104" y="2747179"/>
                  <a:ext cx="501700" cy="230882"/>
                  <a:chOff x="1043608" y="5326608"/>
                  <a:chExt cx="501700" cy="230882"/>
                </a:xfrm>
              </p:grpSpPr>
              <p:pic>
                <p:nvPicPr>
                  <p:cNvPr id="93" name="Bild 35" descr="Unbenannt.png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369" r="20250" b="67548"/>
                  <a:stretch/>
                </p:blipFill>
                <p:spPr>
                  <a:xfrm>
                    <a:off x="1043608" y="5330006"/>
                    <a:ext cx="501700" cy="227484"/>
                  </a:xfrm>
                  <a:prstGeom prst="rect">
                    <a:avLst/>
                  </a:prstGeom>
                </p:spPr>
              </p:pic>
              <p:pic>
                <p:nvPicPr>
                  <p:cNvPr id="94" name="Bild 36" descr="Unbenannt.png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duotone>
                      <a:prstClr val="black"/>
                      <a:srgbClr val="1B9A36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9137" t="131" r="20250" b="67548"/>
                  <a:stretch/>
                </p:blipFill>
                <p:spPr>
                  <a:xfrm>
                    <a:off x="1282700" y="5326608"/>
                    <a:ext cx="262608" cy="22656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7" name="Oval 76"/>
                <p:cNvSpPr/>
                <p:nvPr/>
              </p:nvSpPr>
              <p:spPr bwMode="auto">
                <a:xfrm>
                  <a:off x="6452675" y="2361580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 bwMode="auto">
                <a:xfrm>
                  <a:off x="6732240" y="2924944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 flipH="1" flipV="1">
                  <a:off x="6643299" y="3140968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 bwMode="auto">
                <a:xfrm flipH="1" flipV="1">
                  <a:off x="6211251" y="3284984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flipH="1" flipV="1">
                  <a:off x="6228184" y="2204864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 bwMode="auto">
                <a:xfrm flipH="1" flipV="1">
                  <a:off x="6511983" y="2608312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 bwMode="auto">
                <a:xfrm flipH="1" flipV="1">
                  <a:off x="6758715" y="2492896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 bwMode="auto">
                <a:xfrm flipH="1" flipV="1">
                  <a:off x="6238263" y="3054102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5" name="Gruppierung 28"/>
                <p:cNvGrpSpPr/>
                <p:nvPr/>
              </p:nvGrpSpPr>
              <p:grpSpPr>
                <a:xfrm rot="18961184">
                  <a:off x="6077055" y="2541206"/>
                  <a:ext cx="501700" cy="230882"/>
                  <a:chOff x="1043608" y="5326608"/>
                  <a:chExt cx="501700" cy="230882"/>
                </a:xfrm>
              </p:grpSpPr>
              <p:pic>
                <p:nvPicPr>
                  <p:cNvPr id="91" name="Bild 33" descr="Unbenannt.png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369" r="20250" b="67548"/>
                  <a:stretch/>
                </p:blipFill>
                <p:spPr>
                  <a:xfrm>
                    <a:off x="1043608" y="5330006"/>
                    <a:ext cx="501700" cy="227484"/>
                  </a:xfrm>
                  <a:prstGeom prst="rect">
                    <a:avLst/>
                  </a:prstGeom>
                </p:spPr>
              </p:pic>
              <p:pic>
                <p:nvPicPr>
                  <p:cNvPr id="92" name="Bild 34" descr="Unbenannt.png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duotone>
                      <a:prstClr val="black"/>
                      <a:srgbClr val="1B9A36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9137" t="131" r="20250" b="67548"/>
                  <a:stretch/>
                </p:blipFill>
                <p:spPr>
                  <a:xfrm>
                    <a:off x="1282700" y="5326608"/>
                    <a:ext cx="262608" cy="22656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6" name="Oval 85"/>
                <p:cNvSpPr/>
                <p:nvPr/>
              </p:nvSpPr>
              <p:spPr bwMode="auto">
                <a:xfrm rot="11443944" flipH="1" flipV="1">
                  <a:off x="5975072" y="2239784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 bwMode="auto">
                <a:xfrm rot="11443944" flipH="1" flipV="1">
                  <a:off x="5859699" y="2645400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 bwMode="auto">
                <a:xfrm flipH="1" flipV="1">
                  <a:off x="6064036" y="2772461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 bwMode="auto">
                <a:xfrm flipH="1" flipV="1">
                  <a:off x="5923219" y="3068960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flipH="1" flipV="1">
                  <a:off x="6559624" y="2132856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4" name="Textfeld 136"/>
              <p:cNvSpPr txBox="1"/>
              <p:nvPr/>
            </p:nvSpPr>
            <p:spPr>
              <a:xfrm>
                <a:off x="5851212" y="3573017"/>
                <a:ext cx="1008112" cy="50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T</a:t>
                </a:r>
                <a:r>
                  <a:rPr lang="de-DE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C</a:t>
                </a:r>
                <a:r>
                  <a:rPr lang="de-D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&lt;</a:t>
                </a:r>
                <a:r>
                  <a:rPr lang="de-DE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T</a:t>
                </a:r>
                <a:endParaRPr lang="de-DE" sz="18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6" name="Gruppierung 161"/>
            <p:cNvGrpSpPr/>
            <p:nvPr/>
          </p:nvGrpSpPr>
          <p:grpSpPr>
            <a:xfrm>
              <a:off x="3690971" y="2060848"/>
              <a:ext cx="1512168" cy="2013985"/>
              <a:chOff x="3690971" y="2060848"/>
              <a:chExt cx="1512168" cy="2013985"/>
            </a:xfrm>
          </p:grpSpPr>
          <p:grpSp>
            <p:nvGrpSpPr>
              <p:cNvPr id="54" name="Gruppierung 60"/>
              <p:cNvGrpSpPr/>
              <p:nvPr/>
            </p:nvGrpSpPr>
            <p:grpSpPr>
              <a:xfrm>
                <a:off x="3690971" y="2060848"/>
                <a:ext cx="1512168" cy="1440160"/>
                <a:chOff x="2627784" y="4005064"/>
                <a:chExt cx="1512168" cy="1440160"/>
              </a:xfrm>
            </p:grpSpPr>
            <p:sp>
              <p:nvSpPr>
                <p:cNvPr id="56" name="Oval 55"/>
                <p:cNvSpPr/>
                <p:nvPr/>
              </p:nvSpPr>
              <p:spPr bwMode="auto">
                <a:xfrm>
                  <a:off x="2627784" y="4005064"/>
                  <a:ext cx="1512168" cy="1440160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chemeClr val="accent6">
                        <a:lumMod val="60000"/>
                        <a:lumOff val="40000"/>
                      </a:schemeClr>
                    </a:gs>
                    <a:gs pos="88000">
                      <a:schemeClr val="accent6">
                        <a:lumMod val="50000"/>
                      </a:schemeClr>
                    </a:gs>
                    <a:gs pos="54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 bwMode="auto">
                <a:xfrm>
                  <a:off x="3851920" y="4646240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 bwMode="auto">
                <a:xfrm>
                  <a:off x="3979540" y="4696544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>
                  <a:off x="3119636" y="5157192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 bwMode="auto">
                <a:xfrm>
                  <a:off x="3247256" y="5207496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1" name="Gruppierung 66"/>
                <p:cNvGrpSpPr/>
                <p:nvPr/>
              </p:nvGrpSpPr>
              <p:grpSpPr>
                <a:xfrm flipV="1">
                  <a:off x="3623692" y="5013176"/>
                  <a:ext cx="228228" cy="200720"/>
                  <a:chOff x="1823492" y="4286200"/>
                  <a:chExt cx="228228" cy="200720"/>
                </a:xfrm>
              </p:grpSpPr>
              <p:sp>
                <p:nvSpPr>
                  <p:cNvPr id="70" name="Oval 69"/>
                  <p:cNvSpPr/>
                  <p:nvPr/>
                </p:nvSpPr>
                <p:spPr bwMode="auto">
                  <a:xfrm flipH="1">
                    <a:off x="1823492" y="4286200"/>
                    <a:ext cx="100608" cy="100608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extLst/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 bwMode="auto">
                  <a:xfrm flipH="1">
                    <a:off x="1951112" y="4336504"/>
                    <a:ext cx="100608" cy="100608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extLst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 bwMode="auto">
                  <a:xfrm flipH="1">
                    <a:off x="1865412" y="4386312"/>
                    <a:ext cx="100608" cy="100608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extLst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62" name="Gruppierung 67"/>
                <p:cNvGrpSpPr/>
                <p:nvPr/>
              </p:nvGrpSpPr>
              <p:grpSpPr>
                <a:xfrm flipV="1">
                  <a:off x="3251448" y="4085480"/>
                  <a:ext cx="228228" cy="200720"/>
                  <a:chOff x="1823492" y="4286200"/>
                  <a:chExt cx="228228" cy="200720"/>
                </a:xfrm>
              </p:grpSpPr>
              <p:sp>
                <p:nvSpPr>
                  <p:cNvPr id="67" name="Oval 66"/>
                  <p:cNvSpPr/>
                  <p:nvPr/>
                </p:nvSpPr>
                <p:spPr bwMode="auto">
                  <a:xfrm flipH="1">
                    <a:off x="1823492" y="4286200"/>
                    <a:ext cx="100608" cy="100608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extLst/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 bwMode="auto">
                  <a:xfrm flipH="1">
                    <a:off x="1951112" y="4336504"/>
                    <a:ext cx="100608" cy="100608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extLst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 bwMode="auto">
                  <a:xfrm flipH="1">
                    <a:off x="1865412" y="4386312"/>
                    <a:ext cx="100608" cy="100608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extLst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3" name="Wolke 68"/>
                <p:cNvSpPr/>
                <p:nvPr/>
              </p:nvSpPr>
              <p:spPr bwMode="auto">
                <a:xfrm>
                  <a:off x="3335660" y="4581128"/>
                  <a:ext cx="360040" cy="216024"/>
                </a:xfrm>
                <a:prstGeom prst="cloud">
                  <a:avLst/>
                </a:prstGeom>
                <a:noFill/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4" name="Wolke 69"/>
                <p:cNvSpPr/>
                <p:nvPr/>
              </p:nvSpPr>
              <p:spPr bwMode="auto">
                <a:xfrm>
                  <a:off x="2843808" y="4797152"/>
                  <a:ext cx="216024" cy="144016"/>
                </a:xfrm>
                <a:prstGeom prst="cloud">
                  <a:avLst/>
                </a:prstGeom>
                <a:noFill/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 bwMode="auto">
                <a:xfrm>
                  <a:off x="2903612" y="4455617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>
                  <a:off x="2959224" y="4552528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55" name="Textfeld 135"/>
              <p:cNvSpPr txBox="1"/>
              <p:nvPr/>
            </p:nvSpPr>
            <p:spPr>
              <a:xfrm>
                <a:off x="3690971" y="3573016"/>
                <a:ext cx="1423186" cy="50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0&lt;T</a:t>
                </a:r>
                <a:r>
                  <a:rPr lang="de-DE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&lt;T</a:t>
                </a:r>
                <a:r>
                  <a:rPr lang="de-DE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C</a:t>
                </a:r>
                <a:endParaRPr lang="de-DE" sz="18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7" name="Gruppierung 44"/>
            <p:cNvGrpSpPr/>
            <p:nvPr/>
          </p:nvGrpSpPr>
          <p:grpSpPr>
            <a:xfrm>
              <a:off x="5813111" y="2420888"/>
              <a:ext cx="847121" cy="720080"/>
              <a:chOff x="4821932" y="4365104"/>
              <a:chExt cx="847121" cy="720080"/>
            </a:xfrm>
          </p:grpSpPr>
          <p:cxnSp>
            <p:nvCxnSpPr>
              <p:cNvPr id="50" name="Gerade Verbindung mit Pfeil 49"/>
              <p:cNvCxnSpPr/>
              <p:nvPr/>
            </p:nvCxnSpPr>
            <p:spPr bwMode="auto">
              <a:xfrm>
                <a:off x="5148064" y="4725144"/>
                <a:ext cx="520989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 bwMode="auto">
              <a:xfrm>
                <a:off x="4821932" y="4365104"/>
                <a:ext cx="360040" cy="720080"/>
              </a:xfrm>
              <a:prstGeom prst="ellipse">
                <a:avLst/>
              </a:prstGeom>
              <a:ln>
                <a:noFill/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4860032" y="4411712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4860032" y="4725144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 bwMode="auto">
            <a:xfrm>
              <a:off x="1746755" y="2060848"/>
              <a:ext cx="1512168" cy="1440160"/>
            </a:xfrm>
            <a:prstGeom prst="ellipse">
              <a:avLst/>
            </a:prstGeom>
            <a:noFill/>
            <a:ln>
              <a:solidFill>
                <a:schemeClr val="bg2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9" name="Gruppierung 119"/>
            <p:cNvGrpSpPr/>
            <p:nvPr/>
          </p:nvGrpSpPr>
          <p:grpSpPr>
            <a:xfrm>
              <a:off x="1977750" y="2420888"/>
              <a:ext cx="1137157" cy="720080"/>
              <a:chOff x="2729497" y="4365104"/>
              <a:chExt cx="1137157" cy="720080"/>
            </a:xfrm>
          </p:grpSpPr>
          <p:sp>
            <p:nvSpPr>
              <p:cNvPr id="46" name="Oval 45"/>
              <p:cNvSpPr/>
              <p:nvPr/>
            </p:nvSpPr>
            <p:spPr bwMode="auto">
              <a:xfrm>
                <a:off x="2729497" y="4365104"/>
                <a:ext cx="360040" cy="720080"/>
              </a:xfrm>
              <a:prstGeom prst="ellipse">
                <a:avLst/>
              </a:prstGeom>
              <a:ln>
                <a:noFill/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2767597" y="4411712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2767597" y="4725144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49" name="Gerade Verbindung mit Pfeil 123"/>
              <p:cNvCxnSpPr/>
              <p:nvPr/>
            </p:nvCxnSpPr>
            <p:spPr bwMode="auto">
              <a:xfrm>
                <a:off x="3131840" y="4725144"/>
                <a:ext cx="734814" cy="697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ung 159"/>
            <p:cNvGrpSpPr/>
            <p:nvPr/>
          </p:nvGrpSpPr>
          <p:grpSpPr>
            <a:xfrm>
              <a:off x="3834987" y="2420806"/>
              <a:ext cx="1313077" cy="720162"/>
              <a:chOff x="3834987" y="2420806"/>
              <a:chExt cx="1313077" cy="720162"/>
            </a:xfrm>
          </p:grpSpPr>
          <p:grpSp>
            <p:nvGrpSpPr>
              <p:cNvPr id="38" name="Gruppierung 87"/>
              <p:cNvGrpSpPr/>
              <p:nvPr/>
            </p:nvGrpSpPr>
            <p:grpSpPr>
              <a:xfrm>
                <a:off x="3834987" y="2420806"/>
                <a:ext cx="851356" cy="720080"/>
                <a:chOff x="2729497" y="4365104"/>
                <a:chExt cx="851356" cy="720080"/>
              </a:xfrm>
            </p:grpSpPr>
            <p:sp>
              <p:nvSpPr>
                <p:cNvPr id="42" name="Oval 41"/>
                <p:cNvSpPr/>
                <p:nvPr/>
              </p:nvSpPr>
              <p:spPr bwMode="auto">
                <a:xfrm>
                  <a:off x="2729497" y="4365104"/>
                  <a:ext cx="360040" cy="720080"/>
                </a:xfrm>
                <a:prstGeom prst="ellipse">
                  <a:avLst/>
                </a:prstGeom>
                <a:ln>
                  <a:noFill/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2767597" y="4411712"/>
                  <a:ext cx="288032" cy="288032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 bwMode="auto">
                <a:xfrm>
                  <a:off x="2767597" y="4725144"/>
                  <a:ext cx="288032" cy="288032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cxnSp>
              <p:nvCxnSpPr>
                <p:cNvPr id="45" name="Gerade Verbindung mit Pfeil 95"/>
                <p:cNvCxnSpPr/>
                <p:nvPr/>
              </p:nvCxnSpPr>
              <p:spPr bwMode="auto">
                <a:xfrm>
                  <a:off x="3148805" y="4725226"/>
                  <a:ext cx="432048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  <a:ex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Oval 38"/>
              <p:cNvSpPr/>
              <p:nvPr/>
            </p:nvSpPr>
            <p:spPr bwMode="auto">
              <a:xfrm>
                <a:off x="4788024" y="2420888"/>
                <a:ext cx="360040" cy="720080"/>
              </a:xfrm>
              <a:prstGeom prst="ellipse">
                <a:avLst/>
              </a:prstGeom>
              <a:ln>
                <a:noFill/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4826124" y="2467496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4826124" y="2780928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" name="Gruppierung 160"/>
            <p:cNvGrpSpPr/>
            <p:nvPr/>
          </p:nvGrpSpPr>
          <p:grpSpPr>
            <a:xfrm>
              <a:off x="6660232" y="2298078"/>
              <a:ext cx="288032" cy="991716"/>
              <a:chOff x="6660232" y="2298078"/>
              <a:chExt cx="288032" cy="991716"/>
            </a:xfrm>
          </p:grpSpPr>
          <p:sp>
            <p:nvSpPr>
              <p:cNvPr id="34" name="Oval 33"/>
              <p:cNvSpPr/>
              <p:nvPr/>
            </p:nvSpPr>
            <p:spPr bwMode="auto">
              <a:xfrm>
                <a:off x="6660232" y="2298078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6660232" y="3001762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" name="Freihandform 131"/>
              <p:cNvSpPr/>
              <p:nvPr/>
            </p:nvSpPr>
            <p:spPr>
              <a:xfrm>
                <a:off x="6668782" y="2582168"/>
                <a:ext cx="135466" cy="186267"/>
              </a:xfrm>
              <a:custGeom>
                <a:avLst/>
                <a:gdLst>
                  <a:gd name="connsiteX0" fmla="*/ 0 w 135466"/>
                  <a:gd name="connsiteY0" fmla="*/ 186267 h 186267"/>
                  <a:gd name="connsiteX1" fmla="*/ 93133 w 135466"/>
                  <a:gd name="connsiteY1" fmla="*/ 152400 h 186267"/>
                  <a:gd name="connsiteX2" fmla="*/ 135466 w 135466"/>
                  <a:gd name="connsiteY2" fmla="*/ 0 h 18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466" h="186267">
                    <a:moveTo>
                      <a:pt x="0" y="186267"/>
                    </a:moveTo>
                    <a:cubicBezTo>
                      <a:pt x="35277" y="184855"/>
                      <a:pt x="70555" y="183444"/>
                      <a:pt x="93133" y="152400"/>
                    </a:cubicBezTo>
                    <a:cubicBezTo>
                      <a:pt x="115711" y="121356"/>
                      <a:pt x="125588" y="60678"/>
                      <a:pt x="135466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" name="Freihandform 133"/>
              <p:cNvSpPr/>
              <p:nvPr/>
            </p:nvSpPr>
            <p:spPr>
              <a:xfrm flipV="1">
                <a:off x="6677166" y="2810685"/>
                <a:ext cx="135466" cy="186267"/>
              </a:xfrm>
              <a:custGeom>
                <a:avLst/>
                <a:gdLst>
                  <a:gd name="connsiteX0" fmla="*/ 0 w 135466"/>
                  <a:gd name="connsiteY0" fmla="*/ 186267 h 186267"/>
                  <a:gd name="connsiteX1" fmla="*/ 93133 w 135466"/>
                  <a:gd name="connsiteY1" fmla="*/ 152400 h 186267"/>
                  <a:gd name="connsiteX2" fmla="*/ 135466 w 135466"/>
                  <a:gd name="connsiteY2" fmla="*/ 0 h 18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466" h="186267">
                    <a:moveTo>
                      <a:pt x="0" y="186267"/>
                    </a:moveTo>
                    <a:cubicBezTo>
                      <a:pt x="35277" y="184855"/>
                      <a:pt x="70555" y="183444"/>
                      <a:pt x="93133" y="152400"/>
                    </a:cubicBezTo>
                    <a:cubicBezTo>
                      <a:pt x="115711" y="121356"/>
                      <a:pt x="125588" y="60678"/>
                      <a:pt x="135466" y="0"/>
                    </a:cubicBez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" name="Textfeld 134"/>
            <p:cNvSpPr txBox="1"/>
            <p:nvPr/>
          </p:nvSpPr>
          <p:spPr>
            <a:xfrm>
              <a:off x="2242689" y="3573016"/>
              <a:ext cx="529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T=0</a:t>
              </a:r>
              <a:endPara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feld 156"/>
            <p:cNvSpPr txBox="1"/>
            <p:nvPr/>
          </p:nvSpPr>
          <p:spPr>
            <a:xfrm>
              <a:off x="1217171" y="2586390"/>
              <a:ext cx="3385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/>
                  <a:cs typeface="Times New Roman"/>
                </a:rPr>
                <a:t>ϒ</a:t>
              </a:r>
              <a:endPara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93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0"/>
            <a:ext cx="8567831" cy="685800"/>
          </a:xfrm>
        </p:spPr>
        <p:txBody>
          <a:bodyPr/>
          <a:lstStyle/>
          <a:p>
            <a:r>
              <a:rPr lang="en-US" sz="4800" dirty="0" smtClean="0"/>
              <a:t>Future: </a:t>
            </a:r>
            <a:r>
              <a:rPr lang="en-US" sz="4800" dirty="0" err="1" smtClean="0"/>
              <a:t>ϒ</a:t>
            </a:r>
            <a:r>
              <a:rPr lang="en-US" dirty="0" smtClean="0"/>
              <a:t> via STAR MTD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21661"/>
            <a:ext cx="9117106" cy="2557207"/>
          </a:xfrm>
        </p:spPr>
        <p:txBody>
          <a:bodyPr>
            <a:noAutofit/>
          </a:bodyPr>
          <a:lstStyle/>
          <a:p>
            <a:r>
              <a:rPr lang="en-US" sz="1800" dirty="0"/>
              <a:t>A detector with long-MRPCs </a:t>
            </a:r>
            <a:endParaRPr lang="en-US" sz="1800" dirty="0" smtClean="0"/>
          </a:p>
          <a:p>
            <a:pPr lvl="1"/>
            <a:r>
              <a:rPr lang="en-US" sz="1600" dirty="0"/>
              <a:t>C</a:t>
            </a:r>
            <a:r>
              <a:rPr lang="en-US" sz="1600" dirty="0" smtClean="0"/>
              <a:t>overs the whole </a:t>
            </a:r>
            <a:r>
              <a:rPr lang="en-US" sz="1600" dirty="0"/>
              <a:t>iron bars and leave the gaps </a:t>
            </a:r>
            <a:r>
              <a:rPr lang="en-US" sz="1600" dirty="0" smtClean="0"/>
              <a:t>in between uncovered</a:t>
            </a:r>
            <a:r>
              <a:rPr lang="en-US" sz="1600" dirty="0"/>
              <a:t>. </a:t>
            </a:r>
            <a:endParaRPr lang="en-US" sz="1600" dirty="0" smtClean="0"/>
          </a:p>
          <a:p>
            <a:pPr lvl="1"/>
            <a:r>
              <a:rPr lang="en-US" sz="1600" dirty="0" smtClean="0"/>
              <a:t>Acceptance</a:t>
            </a:r>
            <a:r>
              <a:rPr lang="en-US" sz="1600" dirty="0"/>
              <a:t>: 45% </a:t>
            </a:r>
            <a:r>
              <a:rPr lang="en-US" sz="1600" dirty="0" smtClean="0"/>
              <a:t>at |</a:t>
            </a:r>
            <a:r>
              <a:rPr lang="en-US" sz="1600" dirty="0"/>
              <a:t>|&lt;</a:t>
            </a:r>
            <a:r>
              <a:rPr lang="en-US" sz="1600" dirty="0" smtClean="0"/>
              <a:t>0.5</a:t>
            </a:r>
          </a:p>
          <a:p>
            <a:pPr lvl="1"/>
            <a:r>
              <a:rPr lang="en-US" sz="1800" dirty="0" smtClean="0"/>
              <a:t>118 </a:t>
            </a:r>
            <a:r>
              <a:rPr lang="en-US" sz="1800" dirty="0"/>
              <a:t>modules, 1416 readout strips, 2832 </a:t>
            </a:r>
            <a:r>
              <a:rPr lang="en-US" sz="1800" dirty="0" smtClean="0"/>
              <a:t>readout channels</a:t>
            </a:r>
            <a:endParaRPr lang="en-US" sz="1800" dirty="0"/>
          </a:p>
          <a:p>
            <a:r>
              <a:rPr lang="en-US" sz="1800" dirty="0"/>
              <a:t>Long-MRPC detector technology, </a:t>
            </a:r>
            <a:r>
              <a:rPr lang="en-US" sz="1800" dirty="0" smtClean="0"/>
              <a:t>electronics same </a:t>
            </a:r>
            <a:r>
              <a:rPr lang="en-US" sz="1800" dirty="0"/>
              <a:t>as used in STAR-TOF</a:t>
            </a:r>
          </a:p>
          <a:p>
            <a:r>
              <a:rPr lang="en-US" sz="1800" dirty="0" smtClean="0"/>
              <a:t>Run </a:t>
            </a:r>
            <a:r>
              <a:rPr lang="en-US" sz="1800" dirty="0"/>
              <a:t>2012 -- 10%; 2013 – 43%+; 2014 – 100</a:t>
            </a:r>
            <a:r>
              <a:rPr lang="en-US" sz="1800" dirty="0" smtClean="0"/>
              <a:t>%: </a:t>
            </a:r>
            <a:r>
              <a:rPr lang="en-US" sz="1800" dirty="0" err="1" smtClean="0"/>
              <a:t>ϒ</a:t>
            </a:r>
            <a:r>
              <a:rPr lang="en-US" sz="1800" dirty="0" smtClean="0"/>
              <a:t> via </a:t>
            </a:r>
            <a:r>
              <a:rPr lang="en-US" sz="1800" dirty="0" err="1">
                <a:latin typeface="Symbol" charset="2"/>
                <a:cs typeface="Symbol" charset="2"/>
              </a:rPr>
              <a:t>m</a:t>
            </a:r>
            <a:r>
              <a:rPr lang="en-US" sz="1800" dirty="0" err="1" smtClean="0"/>
              <a:t>+</a:t>
            </a:r>
            <a:r>
              <a:rPr lang="en-US" sz="1800" dirty="0" err="1" smtClean="0">
                <a:latin typeface="Symbol" charset="2"/>
                <a:cs typeface="Symbol" charset="2"/>
              </a:rPr>
              <a:t>m</a:t>
            </a:r>
            <a:r>
              <a:rPr lang="en-US" sz="1800" dirty="0" smtClean="0"/>
              <a:t>-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Screen Shot 2012-11-10 at 4.0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36" y="1086566"/>
            <a:ext cx="3852569" cy="28350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9856" y="1382838"/>
            <a:ext cx="1279525" cy="914400"/>
          </a:xfrm>
          <a:prstGeom prst="rect">
            <a:avLst/>
          </a:prstGeom>
        </p:spPr>
      </p:pic>
      <p:pic>
        <p:nvPicPr>
          <p:cNvPr id="9" name="Picture 20" descr="hijing_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7167" r="7167" b="7167"/>
          <a:stretch>
            <a:fillRect/>
          </a:stretch>
        </p:blipFill>
        <p:spPr bwMode="auto">
          <a:xfrm>
            <a:off x="170456" y="773238"/>
            <a:ext cx="2865438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761256" y="849438"/>
            <a:ext cx="1219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300" b="1">
                <a:latin typeface="Times New Roman" pitchFamily="18" charset="0"/>
                <a:cs typeface="Times New Roman" pitchFamily="18" charset="0"/>
              </a:rPr>
              <a:t>MTD (MRPC)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rot="10800000" flipV="1">
            <a:off x="2380256" y="995488"/>
            <a:ext cx="381000" cy="234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 rot="16200000" flipH="1">
            <a:off x="3288306" y="1224088"/>
            <a:ext cx="3937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698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17106" cy="5266845"/>
          </a:xfrm>
        </p:spPr>
        <p:txBody>
          <a:bodyPr/>
          <a:lstStyle/>
          <a:p>
            <a:r>
              <a:rPr lang="en-US" dirty="0"/>
              <a:t>Measured </a:t>
            </a:r>
            <a:r>
              <a:rPr lang="en-US" dirty="0">
                <a:sym typeface="Symbol" charset="0"/>
              </a:rPr>
              <a:t> production in </a:t>
            </a:r>
            <a:r>
              <a:rPr lang="en-US" dirty="0" err="1">
                <a:sym typeface="Symbol" charset="0"/>
              </a:rPr>
              <a:t>p+p</a:t>
            </a:r>
            <a:r>
              <a:rPr lang="en-US" dirty="0">
                <a:sym typeface="Symbol" charset="0"/>
              </a:rPr>
              <a:t>, </a:t>
            </a:r>
            <a:r>
              <a:rPr lang="en-US" dirty="0" err="1">
                <a:sym typeface="Symbol" charset="0"/>
              </a:rPr>
              <a:t>d+Au</a:t>
            </a:r>
            <a:r>
              <a:rPr lang="en-US" dirty="0">
                <a:sym typeface="Symbol" charset="0"/>
              </a:rPr>
              <a:t>, and </a:t>
            </a:r>
            <a:br>
              <a:rPr lang="en-US" dirty="0">
                <a:sym typeface="Symbol" charset="0"/>
              </a:rPr>
            </a:br>
            <a:r>
              <a:rPr lang="en-US" dirty="0" err="1">
                <a:sym typeface="Symbol" charset="0"/>
              </a:rPr>
              <a:t>Au+Au</a:t>
            </a:r>
            <a:r>
              <a:rPr lang="en-US" dirty="0">
                <a:sym typeface="Symbol" charset="0"/>
              </a:rPr>
              <a:t> collisions at 200 </a:t>
            </a:r>
            <a:r>
              <a:rPr lang="en-US" dirty="0" err="1">
                <a:sym typeface="Symbol" charset="0"/>
              </a:rPr>
              <a:t>GeV</a:t>
            </a:r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Increased statistics from run 9 will refine our     </a:t>
            </a:r>
            <a:r>
              <a:rPr lang="en-US" dirty="0" err="1">
                <a:sym typeface="Symbol" charset="0"/>
              </a:rPr>
              <a:t>p+p</a:t>
            </a:r>
            <a:r>
              <a:rPr lang="en-US" dirty="0">
                <a:sym typeface="Symbol" charset="0"/>
              </a:rPr>
              <a:t> measurements </a:t>
            </a:r>
          </a:p>
          <a:p>
            <a:r>
              <a:rPr lang="en-US" dirty="0">
                <a:sym typeface="Symbol" charset="0"/>
              </a:rPr>
              <a:t>Production in </a:t>
            </a:r>
            <a:r>
              <a:rPr lang="en-US" dirty="0" err="1">
                <a:sym typeface="Symbol" charset="0"/>
              </a:rPr>
              <a:t>d+Au</a:t>
            </a:r>
            <a:r>
              <a:rPr lang="en-US" dirty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: important to investigate.</a:t>
            </a:r>
          </a:p>
          <a:p>
            <a:pPr lvl="1"/>
            <a:r>
              <a:rPr lang="en-US" dirty="0" smtClean="0"/>
              <a:t>Models: Information on </a:t>
            </a:r>
            <a:r>
              <a:rPr lang="en-US" dirty="0" err="1" smtClean="0"/>
              <a:t>nPDF</a:t>
            </a:r>
            <a:r>
              <a:rPr lang="en-US" dirty="0" smtClean="0"/>
              <a:t> (anti-shadowing),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, EMC. </a:t>
            </a:r>
          </a:p>
          <a:p>
            <a:pPr lvl="1"/>
            <a:r>
              <a:rPr lang="en-US" dirty="0" smtClean="0"/>
              <a:t>Indications of suppression. Final results coming soon.</a:t>
            </a:r>
          </a:p>
          <a:p>
            <a:r>
              <a:rPr lang="en-US" dirty="0" err="1" smtClean="0">
                <a:latin typeface="Symbol" charset="2"/>
                <a:cs typeface="Symbol" charset="2"/>
              </a:rPr>
              <a:t>ϒ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/>
              <a:t>suppression vs. </a:t>
            </a:r>
            <a:r>
              <a:rPr lang="en-US" dirty="0" err="1"/>
              <a:t>N</a:t>
            </a:r>
            <a:r>
              <a:rPr lang="en-US" baseline="-25000" dirty="0" err="1"/>
              <a:t>part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</a:t>
            </a:r>
            <a:r>
              <a:rPr lang="en-US" baseline="-25000" dirty="0"/>
              <a:t>AA</a:t>
            </a:r>
            <a:r>
              <a:rPr lang="en-US" dirty="0"/>
              <a:t> consistent with suppression of feed down from  excited states only (~50%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69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 descr="upsEventView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06" y="1435252"/>
            <a:ext cx="4468302" cy="452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5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0"/>
            <a:ext cx="8594725" cy="685800"/>
          </a:xfrm>
        </p:spPr>
        <p:txBody>
          <a:bodyPr/>
          <a:lstStyle/>
          <a:p>
            <a:r>
              <a:rPr lang="en-US" sz="3200" dirty="0" err="1" smtClean="0"/>
              <a:t>Bottomonium</a:t>
            </a:r>
            <a:r>
              <a:rPr lang="en-US" sz="3200" dirty="0" smtClean="0"/>
              <a:t> suppression in a hot medium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17106" cy="564066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Expectation: suppression due to hot nuclear effects.</a:t>
            </a:r>
          </a:p>
          <a:p>
            <a:pPr lvl="1"/>
            <a:r>
              <a:rPr lang="en-US" sz="2800" dirty="0" smtClean="0"/>
              <a:t>Color screening (Re V), Landau damping (</a:t>
            </a:r>
            <a:r>
              <a:rPr lang="en-US" sz="2800" dirty="0" err="1" smtClean="0"/>
              <a:t>Im</a:t>
            </a:r>
            <a:r>
              <a:rPr lang="en-US" sz="2800" dirty="0" smtClean="0"/>
              <a:t> V).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r>
              <a:rPr lang="en-US" dirty="0"/>
              <a:t>Recent news: Heavy quark potential from (quenched) Lattice QCD</a:t>
            </a:r>
            <a:endParaRPr lang="en-US" sz="2200" dirty="0"/>
          </a:p>
          <a:p>
            <a:pPr lvl="1"/>
            <a:r>
              <a:rPr lang="en-US" sz="1800" dirty="0" err="1"/>
              <a:t>A.Rothkopf</a:t>
            </a:r>
            <a:r>
              <a:rPr lang="en-US" sz="1800" dirty="0"/>
              <a:t>, et al. PRL 108 (2012) 162001 </a:t>
            </a:r>
            <a:endParaRPr lang="en-US" sz="1800" dirty="0" smtClean="0"/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Broadening </a:t>
            </a:r>
            <a:r>
              <a:rPr lang="en-US" sz="1800" dirty="0"/>
              <a:t>due to collisions with medium (</a:t>
            </a:r>
            <a:r>
              <a:rPr lang="en-US" sz="1800" dirty="0" err="1"/>
              <a:t>Im</a:t>
            </a:r>
            <a:r>
              <a:rPr lang="en-US" sz="1800" dirty="0"/>
              <a:t> V) </a:t>
            </a:r>
            <a:r>
              <a:rPr lang="en-US" sz="1800" dirty="0">
                <a:solidFill>
                  <a:srgbClr val="0000FF"/>
                </a:solidFill>
              </a:rPr>
              <a:t>possibly more important than screening</a:t>
            </a:r>
            <a:r>
              <a:rPr lang="en-US" sz="1800" dirty="0"/>
              <a:t> (Re V).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  <p:pic>
        <p:nvPicPr>
          <p:cNvPr id="26" name="Bild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969" y="1433327"/>
            <a:ext cx="2984946" cy="39278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Bild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7603" y="1517423"/>
            <a:ext cx="2984941" cy="37596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9903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ϒ</a:t>
            </a:r>
            <a:r>
              <a:rPr lang="en-US" dirty="0" smtClean="0"/>
              <a:t> : A cleaner probe of the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3000" dirty="0" smtClean="0"/>
          </a:p>
          <a:p>
            <a:r>
              <a:rPr lang="en-US" sz="3000" dirty="0" smtClean="0"/>
              <a:t>Recombination effects</a:t>
            </a:r>
          </a:p>
          <a:p>
            <a:pPr lvl="1"/>
            <a:r>
              <a:rPr lang="en-US" sz="2800" dirty="0" smtClean="0"/>
              <a:t>J/</a:t>
            </a:r>
            <a:r>
              <a:rPr lang="en-US" sz="2800" dirty="0" smtClean="0">
                <a:latin typeface="Symbol" charset="2"/>
                <a:cs typeface="Symbol" charset="2"/>
              </a:rPr>
              <a:t>y</a:t>
            </a:r>
            <a:r>
              <a:rPr lang="en-US" sz="2800" dirty="0" smtClean="0"/>
              <a:t> : Evidence for large effects.</a:t>
            </a:r>
            <a:endParaRPr lang="en-US" sz="2800" dirty="0"/>
          </a:p>
          <a:p>
            <a:pPr lvl="1"/>
            <a:r>
              <a:rPr lang="en-US" sz="2800" dirty="0" err="1" smtClean="0"/>
              <a:t>ϒ</a:t>
            </a:r>
            <a:r>
              <a:rPr lang="en-US" sz="2800" dirty="0" smtClean="0"/>
              <a:t>: Expect negligible contribution</a:t>
            </a:r>
            <a:r>
              <a:rPr lang="en-US" sz="3000" dirty="0" smtClean="0"/>
              <a:t>.</a:t>
            </a:r>
            <a:endParaRPr lang="en-US" sz="3000" dirty="0"/>
          </a:p>
          <a:p>
            <a:pPr lvl="3"/>
            <a:r>
              <a:rPr lang="en-US" sz="2400" dirty="0" err="1" smtClean="0"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/>
              <a:t>cc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@ RHIC: 797 ± 210 </a:t>
            </a:r>
            <a:r>
              <a:rPr lang="en-US" sz="2400" baseline="30000" dirty="0" smtClean="0"/>
              <a:t>+208</a:t>
            </a:r>
            <a:r>
              <a:rPr lang="en-US" sz="2400" baseline="-25000" dirty="0" smtClean="0"/>
              <a:t>-295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m</a:t>
            </a:r>
            <a:r>
              <a:rPr lang="en-US" sz="2400" dirty="0" err="1" smtClean="0"/>
              <a:t>b</a:t>
            </a:r>
            <a:r>
              <a:rPr lang="en-US" sz="2400" dirty="0"/>
              <a:t>. </a:t>
            </a:r>
            <a:r>
              <a:rPr lang="en-US" sz="2400" dirty="0" smtClean="0"/>
              <a:t> (</a:t>
            </a:r>
            <a:r>
              <a:rPr lang="en-US" sz="1600" dirty="0" smtClean="0"/>
              <a:t>arXiv</a:t>
            </a:r>
            <a:r>
              <a:rPr lang="en-US" sz="1600" dirty="0"/>
              <a:t>:</a:t>
            </a:r>
            <a:r>
              <a:rPr lang="en-US" sz="1600" dirty="0" smtClean="0"/>
              <a:t>1204.4244</a:t>
            </a:r>
            <a:r>
              <a:rPr lang="en-US" sz="2400" dirty="0" smtClean="0"/>
              <a:t>)</a:t>
            </a:r>
          </a:p>
          <a:p>
            <a:pPr lvl="3"/>
            <a:r>
              <a:rPr lang="en-US" sz="2400" dirty="0" err="1" smtClean="0"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/>
              <a:t>bb</a:t>
            </a:r>
            <a:r>
              <a:rPr lang="en-US" sz="2400" baseline="-25000" dirty="0" smtClean="0"/>
              <a:t> </a:t>
            </a:r>
            <a:r>
              <a:rPr lang="en-US" sz="2400" dirty="0"/>
              <a:t>@ </a:t>
            </a:r>
            <a:r>
              <a:rPr lang="en-US" sz="2400" dirty="0" smtClean="0"/>
              <a:t>RHIC: ~ 1.34 – 1.84 </a:t>
            </a:r>
            <a:r>
              <a:rPr lang="en-US" sz="2400" dirty="0" err="1" smtClean="0">
                <a:latin typeface="Symbol" charset="2"/>
                <a:cs typeface="Symbol" charset="2"/>
              </a:rPr>
              <a:t>m</a:t>
            </a:r>
            <a:r>
              <a:rPr lang="en-US" sz="24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1600" dirty="0" smtClean="0"/>
              <a:t>PRD 83 </a:t>
            </a:r>
            <a:r>
              <a:rPr lang="en-US" sz="1600" dirty="0"/>
              <a:t>(2011) 052006</a:t>
            </a:r>
            <a:r>
              <a:rPr lang="en-US" sz="2400" dirty="0" smtClean="0"/>
              <a:t>)</a:t>
            </a:r>
          </a:p>
          <a:p>
            <a:r>
              <a:rPr lang="en-US" sz="3000" dirty="0"/>
              <a:t>Co-mover absorption effects</a:t>
            </a:r>
            <a:endParaRPr lang="en-US" sz="2800" dirty="0"/>
          </a:p>
          <a:p>
            <a:pPr lvl="1"/>
            <a:r>
              <a:rPr lang="en-US" sz="2800" dirty="0" err="1"/>
              <a:t>ϒ</a:t>
            </a:r>
            <a:r>
              <a:rPr lang="en-US" sz="2800" dirty="0"/>
              <a:t>(1S) : tightly bound, larger kinematic threshold.</a:t>
            </a:r>
          </a:p>
          <a:p>
            <a:pPr lvl="2"/>
            <a:r>
              <a:rPr lang="en-US" sz="2600" dirty="0"/>
              <a:t>Expect </a:t>
            </a:r>
            <a:r>
              <a:rPr lang="en-US" sz="2600" dirty="0">
                <a:latin typeface="Symbol" charset="2"/>
                <a:cs typeface="Symbol" charset="2"/>
              </a:rPr>
              <a:t>s</a:t>
            </a:r>
            <a:r>
              <a:rPr lang="en-US" sz="2600" dirty="0"/>
              <a:t> ~ 0.2 </a:t>
            </a:r>
            <a:r>
              <a:rPr lang="en-US" sz="2600" dirty="0" err="1"/>
              <a:t>mb</a:t>
            </a:r>
            <a:r>
              <a:rPr lang="en-US" sz="2600" dirty="0"/>
              <a:t>, 5-10 times smaller than for J/y</a:t>
            </a:r>
          </a:p>
          <a:p>
            <a:pPr lvl="3"/>
            <a:r>
              <a:rPr lang="en-US" dirty="0"/>
              <a:t>Lin &amp; </a:t>
            </a:r>
            <a:r>
              <a:rPr lang="en-US" dirty="0" err="1"/>
              <a:t>Ko</a:t>
            </a:r>
            <a:r>
              <a:rPr lang="en-US" dirty="0"/>
              <a:t>, PLB 503 (2001) 104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4" descr="C:\Users\Enrico\Documents\Work\QM2012\2012-Aug-09-RAA_vs_Centrality_0pt2_RappN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30" y="838200"/>
            <a:ext cx="3012970" cy="21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7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Nuclear Matter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5160"/>
            <a:ext cx="9117106" cy="5105401"/>
          </a:xfrm>
        </p:spPr>
        <p:txBody>
          <a:bodyPr/>
          <a:lstStyle/>
          <a:p>
            <a:r>
              <a:rPr lang="en-US" dirty="0" smtClean="0"/>
              <a:t>J/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dirty="0" smtClean="0"/>
              <a:t> CNM effects at RHIC: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lvl="1"/>
            <a:r>
              <a:rPr lang="en-US" dirty="0" smtClean="0"/>
              <a:t>Can be as large as ~0.6 depending on kinematic region.</a:t>
            </a:r>
          </a:p>
          <a:p>
            <a:pPr lvl="2"/>
            <a:r>
              <a:rPr lang="en-US" dirty="0" smtClean="0"/>
              <a:t>Shadowing, nuclear absorption, Cronin can all play role.</a:t>
            </a:r>
          </a:p>
          <a:p>
            <a:r>
              <a:rPr lang="en-US" dirty="0" err="1" smtClean="0"/>
              <a:t>ϒ</a:t>
            </a:r>
            <a:r>
              <a:rPr lang="en-US" dirty="0" smtClean="0"/>
              <a:t> : CNM effects established by E776 (√s=38.8 </a:t>
            </a:r>
            <a:r>
              <a:rPr lang="en-US" dirty="0" err="1" smtClean="0"/>
              <a:t>GeV</a:t>
            </a:r>
            <a:r>
              <a:rPr lang="en-US" dirty="0" smtClean="0"/>
              <a:t>): </a:t>
            </a:r>
          </a:p>
          <a:p>
            <a:pPr lvl="1"/>
            <a:r>
              <a:rPr lang="en-US" dirty="0" smtClean="0"/>
              <a:t>Magnitude and A </a:t>
            </a:r>
            <a:r>
              <a:rPr lang="en-US" dirty="0" err="1" smtClean="0"/>
              <a:t>dep</a:t>
            </a:r>
            <a:r>
              <a:rPr lang="en-US" dirty="0" smtClean="0"/>
              <a:t>: </a:t>
            </a:r>
            <a:r>
              <a:rPr lang="en-US" dirty="0" err="1" smtClean="0"/>
              <a:t>ϒ</a:t>
            </a:r>
            <a:r>
              <a:rPr lang="en-US" dirty="0" smtClean="0"/>
              <a:t>(1S)=</a:t>
            </a:r>
            <a:r>
              <a:rPr lang="en-US" dirty="0" err="1"/>
              <a:t>ϒ</a:t>
            </a:r>
            <a:r>
              <a:rPr lang="en-US" dirty="0" smtClean="0"/>
              <a:t>(2S+3S).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can be as low as ~ 0.8.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4489" y="965219"/>
            <a:ext cx="8927093" cy="1795994"/>
            <a:chOff x="114489" y="3174281"/>
            <a:chExt cx="8927093" cy="17959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94888" r="1822"/>
            <a:stretch/>
          </p:blipFill>
          <p:spPr>
            <a:xfrm>
              <a:off x="5684400" y="4639412"/>
              <a:ext cx="3357182" cy="320938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14489" y="3174281"/>
              <a:ext cx="8927093" cy="1795994"/>
              <a:chOff x="114489" y="3174281"/>
              <a:chExt cx="8927093" cy="1795994"/>
            </a:xfrm>
          </p:grpSpPr>
          <p:pic>
            <p:nvPicPr>
              <p:cNvPr id="10" name="Picture 9" descr="Run8dAu_RdAu_pT_cent_for.pdf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3" t="1111" r="3152" b="75421"/>
              <a:stretch/>
            </p:blipFill>
            <p:spPr>
              <a:xfrm>
                <a:off x="5955635" y="3189022"/>
                <a:ext cx="3085947" cy="1469541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2932817" y="3174281"/>
                <a:ext cx="3227425" cy="1780156"/>
                <a:chOff x="2545164" y="79444"/>
                <a:chExt cx="3677155" cy="1956734"/>
              </a:xfrm>
            </p:grpSpPr>
            <p:pic>
              <p:nvPicPr>
                <p:cNvPr id="15" name="Picture 14" descr="Run8dAu_RdAu_pT_cent_mid.pdf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07" t="874" r="5613" b="75252"/>
                <a:stretch/>
              </p:blipFill>
              <p:spPr>
                <a:xfrm>
                  <a:off x="2776144" y="79444"/>
                  <a:ext cx="3441549" cy="1637209"/>
                </a:xfrm>
                <a:prstGeom prst="rect">
                  <a:avLst/>
                </a:prstGeom>
              </p:spPr>
            </p:pic>
            <p:pic>
              <p:nvPicPr>
                <p:cNvPr id="16" name="Picture 15" descr="Run8dAu_RdAu_pT_cent_mid.pdf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3975" r="5491" b="-1"/>
                <a:stretch/>
              </p:blipFill>
              <p:spPr>
                <a:xfrm>
                  <a:off x="2545164" y="1623860"/>
                  <a:ext cx="3677155" cy="412318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/>
              <p:cNvGrpSpPr/>
              <p:nvPr/>
            </p:nvGrpSpPr>
            <p:grpSpPr>
              <a:xfrm>
                <a:off x="114489" y="3176438"/>
                <a:ext cx="3255102" cy="1793837"/>
                <a:chOff x="549275" y="3216393"/>
                <a:chExt cx="3374013" cy="1793837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1292" r="4283" b="75203"/>
                <a:stretch/>
              </p:blipFill>
              <p:spPr>
                <a:xfrm>
                  <a:off x="549275" y="3216393"/>
                  <a:ext cx="3367018" cy="1470773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94888" r="4141" b="-172"/>
                <a:stretch/>
              </p:blipFill>
              <p:spPr>
                <a:xfrm>
                  <a:off x="551272" y="4679630"/>
                  <a:ext cx="3372016" cy="330600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7" name="Picture 16" descr="Screen Shot 2012-11-10 at 3.14.2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02" y="4574714"/>
            <a:ext cx="2599408" cy="2190014"/>
          </a:xfrm>
          <a:prstGeom prst="rect">
            <a:avLst/>
          </a:prstGeom>
        </p:spPr>
      </p:pic>
      <p:pic>
        <p:nvPicPr>
          <p:cNvPr id="18" name="Picture 17" descr="Screen Shot 2012-11-10 at 3.16.3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90" y="4574714"/>
            <a:ext cx="2875571" cy="2202565"/>
          </a:xfrm>
          <a:prstGeom prst="rect">
            <a:avLst/>
          </a:prstGeom>
        </p:spPr>
      </p:pic>
      <p:pic>
        <p:nvPicPr>
          <p:cNvPr id="19" name="Picture 18" descr="Screen Shot 2012-11-10 at 3.17.2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061" y="4574713"/>
            <a:ext cx="1621573" cy="22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7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Upsilons in STAR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8801" y="5346477"/>
            <a:ext cx="8944703" cy="1492669"/>
          </a:xfrm>
        </p:spPr>
        <p:txBody>
          <a:bodyPr>
            <a:normAutofit/>
          </a:bodyPr>
          <a:lstStyle/>
          <a:p>
            <a:r>
              <a:rPr lang="en-US" dirty="0" smtClean="0"/>
              <a:t>Upsilons via </a:t>
            </a:r>
            <a:r>
              <a:rPr lang="en-US" dirty="0"/>
              <a:t>Triggering</a:t>
            </a:r>
            <a:r>
              <a:rPr lang="en-US" dirty="0" smtClean="0"/>
              <a:t>, </a:t>
            </a:r>
            <a:r>
              <a:rPr lang="en-US" dirty="0" err="1" smtClean="0"/>
              <a:t>Calorimetry</a:t>
            </a:r>
            <a:r>
              <a:rPr lang="en-US" dirty="0" smtClean="0"/>
              <a:t>, Tracking, and matching of tracks to calorimeter towers.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91BE-7F26-3F4C-8DB6-3301647F97F5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 descr="upsEve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68" y="1182070"/>
            <a:ext cx="4038422" cy="4014989"/>
          </a:xfrm>
          <a:prstGeom prst="rect">
            <a:avLst/>
          </a:prstGeom>
        </p:spPr>
      </p:pic>
      <p:pic>
        <p:nvPicPr>
          <p:cNvPr id="11" name="Picture 10" descr="upsEventView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68" y="1182072"/>
            <a:ext cx="3962930" cy="401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6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 on </a:t>
            </a:r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decays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5350"/>
            <a:ext cx="3355071" cy="4415850"/>
          </a:xfrm>
          <a:prstGeom prst="rect">
            <a:avLst/>
          </a:prstGeom>
          <a:noFill/>
          <a:ln w="38100" cmpd="dbl">
            <a:noFill/>
          </a:ln>
        </p:spPr>
      </p:pic>
      <p:sp>
        <p:nvSpPr>
          <p:cNvPr id="10" name="Oval 35"/>
          <p:cNvSpPr>
            <a:spLocks noChangeArrowheads="1"/>
          </p:cNvSpPr>
          <p:nvPr/>
        </p:nvSpPr>
        <p:spPr bwMode="auto">
          <a:xfrm>
            <a:off x="1295400" y="1353502"/>
            <a:ext cx="990600" cy="106902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1371600"/>
            <a:ext cx="5410200" cy="4031873"/>
          </a:xfrm>
          <a:prstGeom prst="rect">
            <a:avLst/>
          </a:prstGeom>
          <a:noFill/>
          <a:ln w="254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Book Antiqua"/>
                <a:cs typeface="Book Antiqua"/>
              </a:rPr>
              <a:t>Level 0 Trigger </a:t>
            </a: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Book Antiqua"/>
                <a:cs typeface="Book Antiqua"/>
              </a:rPr>
              <a:t>(</a:t>
            </a:r>
            <a:r>
              <a:rPr lang="en-US" sz="2600" dirty="0" err="1" smtClean="0">
                <a:solidFill>
                  <a:srgbClr val="000000"/>
                </a:solidFill>
                <a:latin typeface="Book Antiqua"/>
                <a:cs typeface="Book Antiqua"/>
              </a:rPr>
              <a:t>p+p,d+Au,Au+Au</a:t>
            </a:r>
            <a:r>
              <a:rPr lang="en-US" sz="2600" dirty="0" smtClean="0">
                <a:solidFill>
                  <a:srgbClr val="000000"/>
                </a:solidFill>
                <a:latin typeface="Book Antiqua"/>
                <a:cs typeface="Book Antiqua"/>
              </a:rPr>
              <a:t>):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Book Antiqua"/>
                <a:cs typeface="Book Antiqua"/>
              </a:rPr>
              <a:t>Hardware-based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Book Antiqua"/>
                <a:cs typeface="Book Antiqua"/>
              </a:rPr>
              <a:t>Fires on at least one high tower</a:t>
            </a:r>
          </a:p>
          <a:p>
            <a:pPr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Book Antiqua"/>
              <a:cs typeface="Book Antiqua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Book Antiqua"/>
                <a:cs typeface="Book Antiqua"/>
              </a:rPr>
              <a:t>Level 2 Trigger (</a:t>
            </a:r>
            <a:r>
              <a:rPr lang="en-US" sz="2600" dirty="0" err="1" smtClean="0">
                <a:solidFill>
                  <a:srgbClr val="000000"/>
                </a:solidFill>
                <a:latin typeface="Book Antiqua"/>
                <a:cs typeface="Book Antiqua"/>
              </a:rPr>
              <a:t>p+p,d+Au</a:t>
            </a:r>
            <a:r>
              <a:rPr lang="en-US" sz="2600" dirty="0" smtClean="0">
                <a:solidFill>
                  <a:srgbClr val="000000"/>
                </a:solidFill>
                <a:latin typeface="Book Antiqua"/>
                <a:cs typeface="Book Antiqua"/>
              </a:rPr>
              <a:t>):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Book Antiqua"/>
                <a:cs typeface="Book Antiqua"/>
              </a:rPr>
              <a:t>Software-based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Book Antiqua"/>
                <a:cs typeface="Book Antiqua"/>
              </a:rPr>
              <a:t>Calculates: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Book Antiqua"/>
                <a:cs typeface="Book Antiqua"/>
              </a:rPr>
              <a:t>Cluster energies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Book Antiqua"/>
                <a:cs typeface="Book Antiqua"/>
              </a:rPr>
              <a:t>Opening angle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Book Antiqua"/>
                <a:cs typeface="Book Antiqua"/>
              </a:rPr>
              <a:t>Mass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1" y="5356562"/>
            <a:ext cx="5029199" cy="95410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/>
                <a:cs typeface="Book Antiqua"/>
              </a:rPr>
              <a:t>High rejection rate allowed us to sample entire luminosity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828800" y="1676400"/>
            <a:ext cx="18288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1447800" y="4950777"/>
            <a:ext cx="990600" cy="106902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2286000" y="2133601"/>
            <a:ext cx="1371600" cy="91440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963341" y="3370660"/>
            <a:ext cx="2016918" cy="13716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56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43088"/>
          </a:xfrm>
        </p:spPr>
        <p:txBody>
          <a:bodyPr/>
          <a:lstStyle/>
          <a:p>
            <a:r>
              <a:rPr lang="en-US" dirty="0" smtClean="0">
                <a:sym typeface="Symbol" charset="0"/>
              </a:rPr>
              <a:t> in </a:t>
            </a:r>
            <a:r>
              <a:rPr lang="en-US" dirty="0" err="1" smtClean="0">
                <a:sym typeface="Symbol" charset="0"/>
              </a:rPr>
              <a:t>p+p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 in STAR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738880" cy="350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81000" y="4953000"/>
            <a:ext cx="2438400" cy="646331"/>
          </a:xfrm>
          <a:prstGeom prst="rect">
            <a:avLst/>
          </a:prstGeom>
          <a:solidFill>
            <a:schemeClr val="bg1">
              <a:alpha val="47000"/>
            </a:schemeClr>
          </a:solidFill>
          <a:ln w="25400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Times"/>
                <a:cs typeface="Times"/>
              </a:rPr>
              <a:t>∫</a:t>
            </a:r>
            <a:r>
              <a:rPr lang="en-US" i="1" dirty="0" smtClean="0">
                <a:latin typeface="Times"/>
                <a:cs typeface="Times"/>
              </a:rPr>
              <a:t>L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err="1" smtClean="0">
                <a:latin typeface="Times"/>
                <a:cs typeface="Times"/>
              </a:rPr>
              <a:t>dt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</a:rPr>
              <a:t>= 7.9 ± 0.6 pb</a:t>
            </a:r>
            <a:r>
              <a:rPr lang="en-US" baseline="30000" dirty="0">
                <a:latin typeface="Times"/>
                <a:cs typeface="Times"/>
              </a:rPr>
              <a:t>-</a:t>
            </a:r>
            <a:r>
              <a:rPr lang="en-US" baseline="30000" dirty="0" smtClean="0">
                <a:latin typeface="Times"/>
                <a:cs typeface="Times"/>
              </a:rPr>
              <a:t>1</a:t>
            </a:r>
            <a:br>
              <a:rPr lang="en-US" baseline="30000" dirty="0" smtClean="0">
                <a:latin typeface="Times"/>
                <a:cs typeface="Times"/>
              </a:rPr>
            </a:br>
            <a:r>
              <a:rPr lang="en-US" dirty="0" err="1" smtClean="0">
                <a:latin typeface="Times"/>
                <a:cs typeface="Times"/>
              </a:rPr>
              <a:t>N</a:t>
            </a:r>
            <a:r>
              <a:rPr lang="en-US" baseline="-25000" dirty="0" err="1">
                <a:latin typeface="Times"/>
                <a:cs typeface="Times"/>
                <a:sym typeface="Symbol" charset="0"/>
              </a:rPr>
              <a:t></a:t>
            </a:r>
            <a:r>
              <a:rPr lang="en-US" dirty="0" err="1">
                <a:latin typeface="Times"/>
                <a:cs typeface="Times"/>
                <a:sym typeface="Symbol" charset="0"/>
              </a:rPr>
              <a:t>(total</a:t>
            </a:r>
            <a:r>
              <a:rPr lang="en-US" dirty="0">
                <a:latin typeface="Times"/>
                <a:cs typeface="Times"/>
                <a:sym typeface="Symbol" charset="0"/>
              </a:rPr>
              <a:t>)= 67±22(stat.)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-768578" y="4349978"/>
            <a:ext cx="2209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Phys. Rev. D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82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 (2010) 12004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5717419"/>
            <a:ext cx="3738880" cy="683381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81600" y="1295400"/>
            <a:ext cx="3653397" cy="35051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172200" y="4953000"/>
            <a:ext cx="2667000" cy="646331"/>
          </a:xfrm>
          <a:prstGeom prst="rect">
            <a:avLst/>
          </a:prstGeom>
          <a:solidFill>
            <a:schemeClr val="bg1">
              <a:alpha val="47000"/>
            </a:schemeClr>
          </a:solidFill>
          <a:ln w="25400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 smtClean="0">
                <a:latin typeface="Times"/>
                <a:cs typeface="Times"/>
              </a:rPr>
              <a:t>∫</a:t>
            </a:r>
            <a:r>
              <a:rPr lang="en-US" i="1" dirty="0" smtClean="0">
                <a:latin typeface="Times"/>
                <a:cs typeface="Times"/>
              </a:rPr>
              <a:t>L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err="1" smtClean="0">
                <a:latin typeface="Times"/>
                <a:cs typeface="Times"/>
              </a:rPr>
              <a:t>dt</a:t>
            </a:r>
            <a:r>
              <a:rPr lang="en-US" dirty="0" smtClean="0">
                <a:latin typeface="Times"/>
                <a:cs typeface="Times"/>
              </a:rPr>
              <a:t> = 19.7 </a:t>
            </a:r>
            <a:r>
              <a:rPr lang="en-US" dirty="0">
                <a:latin typeface="Times"/>
                <a:cs typeface="Times"/>
              </a:rPr>
              <a:t>pb</a:t>
            </a:r>
            <a:r>
              <a:rPr lang="en-US" baseline="30000" dirty="0">
                <a:latin typeface="Times"/>
                <a:cs typeface="Times"/>
              </a:rPr>
              <a:t>-</a:t>
            </a:r>
            <a:r>
              <a:rPr lang="en-US" baseline="30000" dirty="0" smtClean="0">
                <a:latin typeface="Times"/>
                <a:cs typeface="Times"/>
              </a:rPr>
              <a:t>1</a:t>
            </a:r>
            <a:br>
              <a:rPr lang="en-US" baseline="30000" dirty="0" smtClean="0">
                <a:latin typeface="Times"/>
                <a:cs typeface="Times"/>
              </a:rPr>
            </a:br>
            <a:r>
              <a:rPr lang="en-US" dirty="0" err="1" smtClean="0">
                <a:latin typeface="Times"/>
                <a:cs typeface="Times"/>
              </a:rPr>
              <a:t>N</a:t>
            </a:r>
            <a:r>
              <a:rPr lang="en-US" baseline="-25000" dirty="0" err="1">
                <a:latin typeface="Times"/>
                <a:cs typeface="Times"/>
                <a:sym typeface="Symbol" charset="0"/>
              </a:rPr>
              <a:t></a:t>
            </a:r>
            <a:r>
              <a:rPr lang="en-US" dirty="0" err="1">
                <a:latin typeface="Times"/>
                <a:cs typeface="Times"/>
                <a:sym typeface="Symbol" charset="0"/>
              </a:rPr>
              <a:t>(total</a:t>
            </a:r>
            <a:r>
              <a:rPr lang="en-US" dirty="0">
                <a:latin typeface="Times"/>
                <a:cs typeface="Times"/>
                <a:sym typeface="Symbol" charset="0"/>
              </a:rPr>
              <a:t>)=</a:t>
            </a:r>
            <a:r>
              <a:rPr lang="en-US" dirty="0" smtClean="0">
                <a:latin typeface="Times"/>
                <a:cs typeface="Times"/>
                <a:sym typeface="Symbol" charset="0"/>
              </a:rPr>
              <a:t> 145±26(</a:t>
            </a:r>
            <a:r>
              <a:rPr lang="en-US" dirty="0">
                <a:latin typeface="Times"/>
                <a:cs typeface="Times"/>
                <a:sym typeface="Symbol" charset="0"/>
              </a:rPr>
              <a:t>stat.)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71062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"/>
                <a:cs typeface="Times"/>
              </a:rPr>
              <a:t>2006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71062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"/>
                <a:cs typeface="Times"/>
              </a:rPr>
              <a:t>2009</a:t>
            </a:r>
            <a:endParaRPr lang="en-US" sz="3200" dirty="0">
              <a:latin typeface="Times"/>
              <a:cs typeface="Times"/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5691246"/>
            <a:ext cx="4339197" cy="7095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67003" y="6096000"/>
            <a:ext cx="228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 Preliminary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8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/>
                <a:cs typeface="Times"/>
                <a:sym typeface="Symbol" charset="0"/>
              </a:rPr>
              <a:t> </a:t>
            </a:r>
            <a:r>
              <a:rPr lang="en-US" dirty="0" smtClean="0"/>
              <a:t>Comparison to NLO </a:t>
            </a:r>
            <a:r>
              <a:rPr lang="en-US" dirty="0" err="1" smtClean="0"/>
              <a:t>pQCD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68774"/>
            <a:ext cx="8229600" cy="2045268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to NLO</a:t>
            </a:r>
          </a:p>
          <a:p>
            <a:r>
              <a:rPr lang="en-US" dirty="0">
                <a:latin typeface="Times"/>
                <a:cs typeface="Times"/>
                <a:sym typeface="Symbol" charset="0"/>
              </a:rPr>
              <a:t>STAR √s=200 </a:t>
            </a:r>
            <a:r>
              <a:rPr lang="en-US" dirty="0" err="1">
                <a:latin typeface="Times"/>
                <a:cs typeface="Times"/>
                <a:sym typeface="Symbol" charset="0"/>
              </a:rPr>
              <a:t>GeV</a:t>
            </a:r>
            <a:r>
              <a:rPr lang="en-US" dirty="0">
                <a:latin typeface="Times"/>
                <a:cs typeface="Times"/>
                <a:sym typeface="Symbol" charset="0"/>
              </a:rPr>
              <a:t> </a:t>
            </a:r>
            <a:r>
              <a:rPr lang="en-US" dirty="0" err="1">
                <a:latin typeface="Times"/>
                <a:cs typeface="Times"/>
                <a:sym typeface="Symbol" charset="0"/>
              </a:rPr>
              <a:t>p+p</a:t>
            </a:r>
            <a:r>
              <a:rPr lang="en-US" dirty="0">
                <a:latin typeface="Times"/>
                <a:cs typeface="Times"/>
                <a:sym typeface="Symbol" charset="0"/>
              </a:rPr>
              <a:t> ++→</a:t>
            </a:r>
            <a:r>
              <a:rPr lang="en-US" dirty="0" err="1">
                <a:latin typeface="Times"/>
                <a:cs typeface="Times"/>
                <a:sym typeface="Symbol" charset="0"/>
              </a:rPr>
              <a:t>e</a:t>
            </a:r>
            <a:r>
              <a:rPr lang="en-US" baseline="30000" dirty="0" err="1">
                <a:latin typeface="Times"/>
                <a:cs typeface="Times"/>
                <a:sym typeface="Symbol" charset="0"/>
              </a:rPr>
              <a:t>+</a:t>
            </a:r>
            <a:r>
              <a:rPr lang="en-US" dirty="0" err="1">
                <a:latin typeface="Times"/>
                <a:cs typeface="Times"/>
                <a:sym typeface="Symbol" charset="0"/>
              </a:rPr>
              <a:t>e</a:t>
            </a:r>
            <a:r>
              <a:rPr lang="en-US" baseline="30000" dirty="0">
                <a:latin typeface="Times"/>
                <a:cs typeface="Times"/>
                <a:sym typeface="Symbol" charset="0"/>
              </a:rPr>
              <a:t>-</a:t>
            </a:r>
            <a:r>
              <a:rPr lang="en-US" dirty="0">
                <a:latin typeface="Times"/>
                <a:cs typeface="Times"/>
                <a:sym typeface="Symbol" charset="0"/>
              </a:rPr>
              <a:t> cross section </a:t>
            </a:r>
            <a:r>
              <a:rPr lang="en-US" dirty="0">
                <a:solidFill>
                  <a:srgbClr val="C0504D"/>
                </a:solidFill>
                <a:latin typeface="Times"/>
                <a:cs typeface="Times"/>
                <a:sym typeface="Symbol" charset="0"/>
              </a:rPr>
              <a:t>consistent </a:t>
            </a:r>
            <a:r>
              <a:rPr lang="en-US" dirty="0">
                <a:latin typeface="Times"/>
                <a:cs typeface="Times"/>
                <a:sym typeface="Symbol" charset="0"/>
              </a:rPr>
              <a:t>with </a:t>
            </a:r>
            <a:r>
              <a:rPr lang="en-US" dirty="0" err="1">
                <a:solidFill>
                  <a:srgbClr val="C0504D"/>
                </a:solidFill>
                <a:latin typeface="Times"/>
                <a:cs typeface="Times"/>
                <a:sym typeface="Symbol" charset="0"/>
              </a:rPr>
              <a:t>pQCD</a:t>
            </a:r>
            <a:r>
              <a:rPr lang="en-US" dirty="0">
                <a:solidFill>
                  <a:srgbClr val="C0504D"/>
                </a:solidFill>
                <a:latin typeface="Times"/>
                <a:cs typeface="Times"/>
                <a:sym typeface="Symbol" charset="0"/>
              </a:rPr>
              <a:t> </a:t>
            </a:r>
            <a:r>
              <a:rPr lang="en-US" dirty="0" smtClean="0">
                <a:solidFill>
                  <a:srgbClr val="C0504D"/>
                </a:solidFill>
                <a:latin typeface="Times"/>
                <a:cs typeface="Times"/>
                <a:sym typeface="Symbol" charset="0"/>
              </a:rPr>
              <a:t>Color Evaporation Model (CEM)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14/Nov/12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91BE-7F26-3F4C-8DB6-3301647F97F5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52502" y="1011198"/>
            <a:ext cx="3617058" cy="34575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4430308" y="2725017"/>
            <a:ext cx="3617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CEM: R. Vogt, Phys. Rep. 462125, 2008</a:t>
            </a:r>
            <a:b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CSM: J.P.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Lansberg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and S. Brodsky, PRD 81, 051502, 2010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3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2366</TotalTime>
  <Words>1446</Words>
  <Application>Microsoft Macintosh PowerPoint</Application>
  <PresentationFormat>On-screen Show (4:3)</PresentationFormat>
  <Paragraphs>243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Breeze</vt:lpstr>
      <vt:lpstr>Equation</vt:lpstr>
      <vt:lpstr>ϒ results from STAR</vt:lpstr>
      <vt:lpstr>Outline</vt:lpstr>
      <vt:lpstr>Bottomonium suppression in a hot medium</vt:lpstr>
      <vt:lpstr>ϒ : A cleaner probe of the QGP</vt:lpstr>
      <vt:lpstr>Cold Nuclear Matter Effects</vt:lpstr>
      <vt:lpstr>Upsilons in STAR</vt:lpstr>
      <vt:lpstr>Triggering on  decays</vt:lpstr>
      <vt:lpstr> in p+p 200 GeV in STAR</vt:lpstr>
      <vt:lpstr> Comparison to NLO pQCD </vt:lpstr>
      <vt:lpstr> vs √s, World Data</vt:lpstr>
      <vt:lpstr> in d+Au 200 GeV</vt:lpstr>
      <vt:lpstr> in d+Au 200 GeV, Comparison</vt:lpstr>
      <vt:lpstr>dAu Comparison to models</vt:lpstr>
      <vt:lpstr> in Au+Au 200 GeV</vt:lpstr>
      <vt:lpstr> in Au+Au 200 GeV, Centrality</vt:lpstr>
      <vt:lpstr> in Au+Au 200 GeV, RAA</vt:lpstr>
      <vt:lpstr>ϒ RAA Comparison to models I</vt:lpstr>
      <vt:lpstr>ϒ RAA Comparison to models II</vt:lpstr>
      <vt:lpstr>ϒ RAA Comparison to models II</vt:lpstr>
      <vt:lpstr>Future: ϒ via STAR MTD </vt:lpstr>
      <vt:lpstr>Conclusions</vt:lpstr>
      <vt:lpstr>Thank you</vt:lpstr>
    </vt:vector>
  </TitlesOfParts>
  <Company>UC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Calderón de la Barca Sánchez</dc:creator>
  <cp:lastModifiedBy>Manuel Calderón de la Barca Sánchez</cp:lastModifiedBy>
  <cp:revision>123</cp:revision>
  <dcterms:created xsi:type="dcterms:W3CDTF">2012-08-22T01:31:12Z</dcterms:created>
  <dcterms:modified xsi:type="dcterms:W3CDTF">2012-11-11T00:17:54Z</dcterms:modified>
</cp:coreProperties>
</file>