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Microsoft_Equation3.bin" ContentType="application/vnd.openxmlformats-officedocument.oleObject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embeddings/Microsoft_Equation4.bin" ContentType="application/vnd.openxmlformats-officedocument.oleObject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Default Extension="pdf" ContentType="application/pdf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Default Extension="vml" ContentType="application/vnd.openxmlformats-officedocument.vmlDrawing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embeddings/Microsoft_Equation6.bin" ContentType="application/vnd.openxmlformats-officedocument.oleObject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355" r:id="rId3"/>
    <p:sldId id="345" r:id="rId4"/>
    <p:sldId id="333" r:id="rId5"/>
    <p:sldId id="346" r:id="rId6"/>
    <p:sldId id="293" r:id="rId7"/>
    <p:sldId id="323" r:id="rId8"/>
    <p:sldId id="359" r:id="rId9"/>
    <p:sldId id="335" r:id="rId10"/>
    <p:sldId id="337" r:id="rId11"/>
    <p:sldId id="338" r:id="rId12"/>
    <p:sldId id="339" r:id="rId13"/>
    <p:sldId id="341" r:id="rId14"/>
    <p:sldId id="351" r:id="rId15"/>
    <p:sldId id="353" r:id="rId16"/>
    <p:sldId id="354" r:id="rId17"/>
    <p:sldId id="356" r:id="rId18"/>
    <p:sldId id="358" r:id="rId19"/>
    <p:sldId id="349" r:id="rId20"/>
    <p:sldId id="350" r:id="rId21"/>
    <p:sldId id="342" r:id="rId22"/>
    <p:sldId id="357" r:id="rId23"/>
    <p:sldId id="343" r:id="rId24"/>
    <p:sldId id="344" r:id="rId25"/>
    <p:sldId id="347" r:id="rId26"/>
    <p:sldId id="34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E6E5DF"/>
    <a:srgbClr val="EEECE1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7157" autoAdjust="0"/>
    <p:restoredTop sz="99210" autoAdjust="0"/>
  </p:normalViewPr>
  <p:slideViewPr>
    <p:cSldViewPr snapToObjects="1">
      <p:cViewPr>
        <p:scale>
          <a:sx n="100" d="100"/>
          <a:sy n="100" d="100"/>
        </p:scale>
        <p:origin x="-1040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wmf"/><Relationship Id="rId3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13506-C68E-FA48-9B73-D33DC55A817A}" type="datetime1">
              <a:rPr lang="cs-CZ" smtClean="0"/>
              <a:pPr/>
              <a:t>4/10/12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AB3E2-BF41-924A-B6DB-118471031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54BB4-ED81-404E-95D0-15AB5AF97662}" type="datetime1">
              <a:rPr lang="cs-CZ" smtClean="0"/>
              <a:pPr/>
              <a:t>4/10/12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1944A-FBF3-3B47-BE00-E140D057B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CD928C-78A9-41A2-8E75-F93C26FC41AB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7A1AE9-E4D4-4605-897F-A0C5071318B1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7A1AE9-E4D4-4605-897F-A0C5071318B1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7A1AE9-E4D4-4605-897F-A0C5071318B1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1944A-FBF3-3B47-BE00-E140D057B11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000" y="6480000"/>
            <a:ext cx="2160000" cy="360000"/>
          </a:xfrm>
        </p:spPr>
        <p:txBody>
          <a:bodyPr/>
          <a:lstStyle/>
          <a:p>
            <a:r>
              <a:rPr lang="en-US" smtClean="0"/>
              <a:t>David Tlusty, NPI ASCR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2000" y="6480000"/>
            <a:ext cx="3960000" cy="3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WWND Puerto Rico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000" y="6480000"/>
            <a:ext cx="2160000" cy="360000"/>
          </a:xfrm>
        </p:spPr>
        <p:txBody>
          <a:bodyPr/>
          <a:lstStyle/>
          <a:p>
            <a:fld id="{D120F18E-D46E-5A4A-A3EA-920459987D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77000"/>
            <a:ext cx="2057400" cy="365125"/>
          </a:xfrm>
        </p:spPr>
        <p:txBody>
          <a:bodyPr/>
          <a:lstStyle/>
          <a:p>
            <a:r>
              <a:rPr lang="en-US" smtClean="0"/>
              <a:t>David Tlusty, NPI ASCR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WWND Puerto Rico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457200" cy="365125"/>
          </a:xfrm>
        </p:spPr>
        <p:txBody>
          <a:bodyPr/>
          <a:lstStyle/>
          <a:p>
            <a:fld id="{D120F18E-D46E-5A4A-A3EA-920459987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David Tlusty, NPI ASCR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WWND Puerto Rico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000" y="6480000"/>
            <a:ext cx="2160000" cy="360000"/>
          </a:xfrm>
        </p:spPr>
        <p:txBody>
          <a:bodyPr/>
          <a:lstStyle/>
          <a:p>
            <a:r>
              <a:rPr lang="en-US" smtClean="0"/>
              <a:t>David Tlusty, NPI ASCR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2000" y="6480000"/>
            <a:ext cx="3960000" cy="3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WWND Puerto Rico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000" y="6480000"/>
            <a:ext cx="2160000" cy="360000"/>
          </a:xfrm>
        </p:spPr>
        <p:txBody>
          <a:bodyPr/>
          <a:lstStyle/>
          <a:p>
            <a:fld id="{D120F18E-D46E-5A4A-A3EA-920459987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77000"/>
            <a:ext cx="2057400" cy="365125"/>
          </a:xfrm>
        </p:spPr>
        <p:txBody>
          <a:bodyPr/>
          <a:lstStyle/>
          <a:p>
            <a:r>
              <a:rPr lang="en-US" smtClean="0"/>
              <a:t>David Tlusty, NPI ASCR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WWND Puerto Rico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92875"/>
            <a:ext cx="457200" cy="365125"/>
          </a:xfrm>
        </p:spPr>
        <p:txBody>
          <a:bodyPr/>
          <a:lstStyle/>
          <a:p>
            <a:fld id="{D120F18E-D46E-5A4A-A3EA-920459987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00" y="914400"/>
            <a:ext cx="4351800" cy="5211763"/>
          </a:xfrm>
        </p:spPr>
        <p:txBody>
          <a:bodyPr/>
          <a:lstStyle>
            <a:lvl1pPr>
              <a:defRPr sz="2800"/>
            </a:lvl1pPr>
            <a:lvl2pPr marL="360000">
              <a:defRPr sz="2400"/>
            </a:lvl2pPr>
            <a:lvl3pPr marL="360000">
              <a:defRPr sz="2000"/>
            </a:lvl3pPr>
            <a:lvl4pPr marL="360000">
              <a:defRPr sz="1800"/>
            </a:lvl4pPr>
            <a:lvl5pPr marL="3600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3518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000" y="6480000"/>
            <a:ext cx="2160000" cy="360000"/>
          </a:xfrm>
        </p:spPr>
        <p:txBody>
          <a:bodyPr/>
          <a:lstStyle/>
          <a:p>
            <a:r>
              <a:rPr lang="en-US" smtClean="0"/>
              <a:t>David Tlusty, NPI ASCR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2000" y="6480000"/>
            <a:ext cx="3960000" cy="3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WWND Puerto Rico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0000" y="6480000"/>
            <a:ext cx="2160000" cy="360000"/>
          </a:xfrm>
        </p:spPr>
        <p:txBody>
          <a:bodyPr/>
          <a:lstStyle/>
          <a:p>
            <a:fld id="{D120F18E-D46E-5A4A-A3EA-920459987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535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35114"/>
            <a:ext cx="4040188" cy="459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953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35114"/>
            <a:ext cx="4041775" cy="45910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2400" y="6477000"/>
            <a:ext cx="2057400" cy="365125"/>
          </a:xfrm>
        </p:spPr>
        <p:txBody>
          <a:bodyPr/>
          <a:lstStyle/>
          <a:p>
            <a:r>
              <a:rPr lang="en-US" smtClean="0"/>
              <a:t>David Tlusty, NPI ASCR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WWND Puerto Rico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457200" cy="365125"/>
          </a:xfrm>
        </p:spPr>
        <p:txBody>
          <a:bodyPr/>
          <a:lstStyle/>
          <a:p>
            <a:fld id="{D120F18E-D46E-5A4A-A3EA-920459987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4000" y="6480000"/>
            <a:ext cx="2160000" cy="360000"/>
          </a:xfrm>
        </p:spPr>
        <p:txBody>
          <a:bodyPr/>
          <a:lstStyle/>
          <a:p>
            <a:r>
              <a:rPr lang="en-US" smtClean="0"/>
              <a:t>David Tlusty, NPI ASCR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2000" y="6480000"/>
            <a:ext cx="3960000" cy="3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WWND Puerto Rico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40000" y="6480000"/>
            <a:ext cx="2160000" cy="360000"/>
          </a:xfrm>
        </p:spPr>
        <p:txBody>
          <a:bodyPr/>
          <a:lstStyle/>
          <a:p>
            <a:fld id="{D120F18E-D46E-5A4A-A3EA-920459987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4000" y="6480000"/>
            <a:ext cx="2160000" cy="360000"/>
          </a:xfrm>
        </p:spPr>
        <p:txBody>
          <a:bodyPr/>
          <a:lstStyle/>
          <a:p>
            <a:r>
              <a:rPr lang="en-US" smtClean="0"/>
              <a:t>David Tlusty, NPI ASCR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2000" y="6480000"/>
            <a:ext cx="3960000" cy="3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WWND Puerto Rico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40000" y="6480000"/>
            <a:ext cx="2160000" cy="360000"/>
          </a:xfrm>
        </p:spPr>
        <p:txBody>
          <a:bodyPr/>
          <a:lstStyle/>
          <a:p>
            <a:fld id="{D120F18E-D46E-5A4A-A3EA-920459987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David Tlusty, NPI ASCR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WWND Puerto Rico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David Tlusty, NPI ASCR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WWND Puerto Rico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" y="685800"/>
            <a:ext cx="8856000" cy="56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00" y="6480000"/>
            <a:ext cx="21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aseline="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David Tlusty, NPI ASCR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0000" y="6480000"/>
            <a:ext cx="21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0000"/>
                </a:solidFill>
              </a:defRPr>
            </a:lvl1pPr>
          </a:lstStyle>
          <a:p>
            <a:fld id="{D120F18E-D46E-5A4A-A3EA-920459987D7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000" y="6400800"/>
            <a:ext cx="8856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44000" y="611188"/>
            <a:ext cx="8856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df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d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0.pdf"/><Relationship Id="rId5" Type="http://schemas.openxmlformats.org/officeDocument/2006/relationships/image" Target="../media/image41.png"/><Relationship Id="rId6" Type="http://schemas.openxmlformats.org/officeDocument/2006/relationships/oleObject" Target="../embeddings/Microsoft_Equation5.bin"/><Relationship Id="rId7" Type="http://schemas.openxmlformats.org/officeDocument/2006/relationships/image" Target="../media/image42.pdf"/><Relationship Id="rId8" Type="http://schemas.openxmlformats.org/officeDocument/2006/relationships/image" Target="../media/image4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df"/><Relationship Id="rId4" Type="http://schemas.openxmlformats.org/officeDocument/2006/relationships/image" Target="../media/image45.png"/><Relationship Id="rId5" Type="http://schemas.openxmlformats.org/officeDocument/2006/relationships/image" Target="../media/image46.pdf"/><Relationship Id="rId6" Type="http://schemas.openxmlformats.org/officeDocument/2006/relationships/image" Target="../media/image47.png"/><Relationship Id="rId7" Type="http://schemas.openxmlformats.org/officeDocument/2006/relationships/image" Target="../media/image48.pdf"/><Relationship Id="rId8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pdf"/><Relationship Id="rId1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0.pdf"/><Relationship Id="rId4" Type="http://schemas.openxmlformats.org/officeDocument/2006/relationships/image" Target="../media/image51.png"/><Relationship Id="rId5" Type="http://schemas.openxmlformats.org/officeDocument/2006/relationships/image" Target="../media/image52.pdf"/><Relationship Id="rId6" Type="http://schemas.openxmlformats.org/officeDocument/2006/relationships/image" Target="../media/image53.png"/><Relationship Id="rId7" Type="http://schemas.openxmlformats.org/officeDocument/2006/relationships/image" Target="../media/image54.pdf"/><Relationship Id="rId8" Type="http://schemas.openxmlformats.org/officeDocument/2006/relationships/image" Target="../media/image55.png"/><Relationship Id="rId9" Type="http://schemas.openxmlformats.org/officeDocument/2006/relationships/image" Target="../media/image56.pdf"/><Relationship Id="rId10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df"/><Relationship Id="rId4" Type="http://schemas.openxmlformats.org/officeDocument/2006/relationships/image" Target="../media/image61.png"/><Relationship Id="rId5" Type="http://schemas.openxmlformats.org/officeDocument/2006/relationships/image" Target="../media/image62.pdf"/><Relationship Id="rId6" Type="http://schemas.openxmlformats.org/officeDocument/2006/relationships/image" Target="../media/image63.png"/><Relationship Id="rId7" Type="http://schemas.openxmlformats.org/officeDocument/2006/relationships/image" Target="../media/image64.pdf"/><Relationship Id="rId8" Type="http://schemas.openxmlformats.org/officeDocument/2006/relationships/image" Target="../media/image65.png"/><Relationship Id="rId9" Type="http://schemas.openxmlformats.org/officeDocument/2006/relationships/image" Target="../media/image66.pdf"/><Relationship Id="rId10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df"/><Relationship Id="rId5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df"/><Relationship Id="rId4" Type="http://schemas.openxmlformats.org/officeDocument/2006/relationships/image" Target="../media/image73.png"/><Relationship Id="rId5" Type="http://schemas.openxmlformats.org/officeDocument/2006/relationships/image" Target="../media/image74.pdf"/><Relationship Id="rId6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df"/><Relationship Id="rId3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df"/><Relationship Id="rId5" Type="http://schemas.openxmlformats.org/officeDocument/2006/relationships/image" Target="../media/image84.png"/><Relationship Id="rId6" Type="http://schemas.openxmlformats.org/officeDocument/2006/relationships/image" Target="../media/image85.pdf"/><Relationship Id="rId7" Type="http://schemas.openxmlformats.org/officeDocument/2006/relationships/image" Target="../media/image86.png"/><Relationship Id="rId8" Type="http://schemas.openxmlformats.org/officeDocument/2006/relationships/image" Target="../media/image87.pdf"/><Relationship Id="rId9" Type="http://schemas.openxmlformats.org/officeDocument/2006/relationships/image" Target="../media/image8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1.pd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gif"/><Relationship Id="rId4" Type="http://schemas.openxmlformats.org/officeDocument/2006/relationships/image" Target="../media/image91.pdf"/><Relationship Id="rId5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gif"/><Relationship Id="rId4" Type="http://schemas.openxmlformats.org/officeDocument/2006/relationships/oleObject" Target="../embeddings/Microsoft_Equation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df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df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4" Type="http://schemas.openxmlformats.org/officeDocument/2006/relationships/image" Target="../media/image27.pdf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2">
            <a:lum/>
            <a:alphaModFix/>
          </a:blip>
          <a:stretch>
            <a:fillRect/>
          </a:stretch>
        </p:blipFill>
        <p:spPr>
          <a:xfrm>
            <a:off x="76200" y="0"/>
            <a:ext cx="8991600" cy="29347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Open heavy flavor in STAR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204135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David Tlusty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NPI ASCR, CTU Prague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for the STAR collaboration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76200" y="76200"/>
            <a:ext cx="1371600" cy="1219200"/>
            <a:chOff x="228600" y="228600"/>
            <a:chExt cx="1371600" cy="1219200"/>
          </a:xfrm>
        </p:grpSpPr>
        <p:sp>
          <p:nvSpPr>
            <p:cNvPr id="8" name="5-Point Star 7"/>
            <p:cNvSpPr/>
            <p:nvPr/>
          </p:nvSpPr>
          <p:spPr>
            <a:xfrm>
              <a:off x="228600" y="228600"/>
              <a:ext cx="1295400" cy="12192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cs typeface="宋体" pitchFamily="-108" charset="-128"/>
              </a:endParaRPr>
            </a:p>
          </p:txBody>
        </p:sp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609600" y="757535"/>
              <a:ext cx="990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STAR</a:t>
              </a:r>
            </a:p>
          </p:txBody>
        </p:sp>
      </p:grpSp>
      <p:pic>
        <p:nvPicPr>
          <p:cNvPr id="11" name="Picture 10" descr="ujf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466346"/>
            <a:ext cx="1295400" cy="1329491"/>
          </a:xfrm>
          <a:prstGeom prst="rect">
            <a:avLst/>
          </a:prstGeom>
        </p:spPr>
      </p:pic>
      <p:pic>
        <p:nvPicPr>
          <p:cNvPr id="14" name="Picture 13" descr="fjf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689" y="76200"/>
            <a:ext cx="1426111" cy="1245970"/>
          </a:xfrm>
          <a:prstGeom prst="rect">
            <a:avLst/>
          </a:prstGeom>
        </p:spPr>
      </p:pic>
      <p:pic>
        <p:nvPicPr>
          <p:cNvPr id="13" name="Picture 12" descr="LBNL-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050" y="5684083"/>
            <a:ext cx="1809750" cy="1097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pectru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" y="838200"/>
            <a:ext cx="6553199" cy="4449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and D*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spectra in </a:t>
            </a:r>
            <a:r>
              <a:rPr lang="en-US" dirty="0" err="1" smtClean="0"/>
              <a:t>p+p</a:t>
            </a:r>
            <a:r>
              <a:rPr lang="en-US" dirty="0" smtClean="0"/>
              <a:t> 200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14350" indent="-514350"/>
            <a:r>
              <a:rPr lang="en-US" smtClean="0"/>
              <a:t>3.  D</a:t>
            </a:r>
            <a:r>
              <a:rPr lang="en-US" baseline="30000" smtClean="0"/>
              <a:t>0</a:t>
            </a:r>
            <a:r>
              <a:rPr lang="en-US" smtClean="0"/>
              <a:t> and D* in p+p 200 GeV collisions</a:t>
            </a:r>
            <a:endParaRPr lang="en-US" dirty="0" smtClean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552000" y="990600"/>
            <a:ext cx="2515800" cy="244682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D</a:t>
            </a:r>
            <a:r>
              <a:rPr lang="en-US" sz="1600" baseline="30000" dirty="0"/>
              <a:t>0</a:t>
            </a:r>
            <a:r>
              <a:rPr lang="en-US" sz="1600" dirty="0"/>
              <a:t> scaled by N</a:t>
            </a:r>
            <a:r>
              <a:rPr lang="en-US" sz="1600" baseline="-25000" dirty="0"/>
              <a:t>D0</a:t>
            </a:r>
            <a:r>
              <a:rPr lang="en-US" sz="1600" dirty="0"/>
              <a:t>/</a:t>
            </a:r>
            <a:r>
              <a:rPr lang="en-US" sz="1600" dirty="0" smtClean="0"/>
              <a:t>N</a:t>
            </a:r>
            <a:r>
              <a:rPr lang="en-US" sz="1600" baseline="-25000" dirty="0" smtClean="0"/>
              <a:t>cc</a:t>
            </a:r>
            <a:r>
              <a:rPr lang="en-US" sz="1600" dirty="0" smtClean="0"/>
              <a:t>= 0.56</a:t>
            </a:r>
            <a:r>
              <a:rPr lang="en-US" sz="1600" baseline="30000" dirty="0" smtClean="0"/>
              <a:t>[1]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D</a:t>
            </a:r>
            <a:r>
              <a:rPr lang="en-US" sz="1600" baseline="30000" dirty="0" smtClean="0"/>
              <a:t>*</a:t>
            </a:r>
            <a:r>
              <a:rPr lang="en-US" sz="1600" dirty="0" smtClean="0"/>
              <a:t> </a:t>
            </a:r>
            <a:r>
              <a:rPr lang="en-US" sz="1600" dirty="0"/>
              <a:t>scaled by N</a:t>
            </a:r>
            <a:r>
              <a:rPr lang="en-US" sz="1600" baseline="-25000" dirty="0"/>
              <a:t>D*</a:t>
            </a:r>
            <a:r>
              <a:rPr lang="en-US" sz="1600" dirty="0"/>
              <a:t>/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cc</a:t>
            </a:r>
            <a:r>
              <a:rPr lang="en-US" sz="1600" dirty="0" smtClean="0"/>
              <a:t>= 0.22</a:t>
            </a:r>
            <a:r>
              <a:rPr lang="en-US" sz="1600" baseline="30000" dirty="0" smtClean="0"/>
              <a:t>[1]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Consistent with </a:t>
            </a:r>
            <a:r>
              <a:rPr lang="en-US" sz="1600" dirty="0" smtClean="0"/>
              <a:t>FONLL</a:t>
            </a:r>
            <a:r>
              <a:rPr lang="en-US" sz="1600" baseline="30000" dirty="0" smtClean="0"/>
              <a:t>[2]</a:t>
            </a:r>
            <a:r>
              <a:rPr lang="en-US" sz="1600" dirty="0" smtClean="0"/>
              <a:t> </a:t>
            </a:r>
            <a:r>
              <a:rPr lang="en-US" sz="1600" dirty="0"/>
              <a:t>upper limit.</a:t>
            </a:r>
          </a:p>
          <a:p>
            <a:pPr>
              <a:spcAft>
                <a:spcPts val="600"/>
              </a:spcAft>
            </a:pPr>
            <a:r>
              <a:rPr lang="en-US" sz="1600" dirty="0" err="1"/>
              <a:t>Xsec</a:t>
            </a:r>
            <a:r>
              <a:rPr lang="en-US" sz="1600" dirty="0"/>
              <a:t> = </a:t>
            </a:r>
            <a:r>
              <a:rPr lang="en-US" sz="1600" dirty="0" err="1"/>
              <a:t>dN/dy|</a:t>
            </a:r>
            <a:r>
              <a:rPr lang="en-US" sz="1600" baseline="30000" dirty="0" err="1"/>
              <a:t>cc</a:t>
            </a:r>
            <a:r>
              <a:rPr lang="en-US" sz="1600" baseline="-25000" dirty="0" err="1"/>
              <a:t>y</a:t>
            </a:r>
            <a:r>
              <a:rPr lang="en-US" sz="1600" baseline="-25000" dirty="0"/>
              <a:t>=0</a:t>
            </a:r>
            <a:r>
              <a:rPr lang="en-US" sz="1600" dirty="0"/>
              <a:t> * F * </a:t>
            </a:r>
            <a:r>
              <a:rPr lang="en-US" sz="1600" dirty="0" err="1" smtClean="0">
                <a:latin typeface="Symbol" pitchFamily="-108" charset="2"/>
                <a:ea typeface="Symbol" pitchFamily="-108" charset="2"/>
                <a:cs typeface="Symbol" pitchFamily="-108" charset="2"/>
              </a:rPr>
              <a:t>s</a:t>
            </a:r>
            <a:r>
              <a:rPr lang="en-US" sz="1600" baseline="-25000" dirty="0" err="1" smtClean="0"/>
              <a:t>pp</a:t>
            </a:r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en-US" sz="1600" dirty="0"/>
              <a:t>F = 4.7</a:t>
            </a:r>
            <a:r>
              <a:rPr lang="en-US" sz="1600" dirty="0" smtClean="0"/>
              <a:t> ± 0.7 scale </a:t>
            </a:r>
            <a:r>
              <a:rPr lang="en-US" sz="1600" dirty="0"/>
              <a:t>to full rapidity.</a:t>
            </a:r>
          </a:p>
          <a:p>
            <a:pPr>
              <a:spcAft>
                <a:spcPts val="600"/>
              </a:spcAft>
            </a:pPr>
            <a:r>
              <a:rPr lang="en-US" sz="1600" dirty="0" err="1">
                <a:latin typeface="Symbol" pitchFamily="-108" charset="2"/>
                <a:ea typeface="Symbol" pitchFamily="-108" charset="2"/>
                <a:cs typeface="Symbol" pitchFamily="-108" charset="2"/>
              </a:rPr>
              <a:t>s</a:t>
            </a:r>
            <a:r>
              <a:rPr lang="en-US" sz="1600" baseline="-25000" dirty="0" err="1"/>
              <a:t>pp</a:t>
            </a:r>
            <a:r>
              <a:rPr lang="en-US" sz="1600" dirty="0" err="1" smtClean="0"/>
              <a:t>(NSD</a:t>
            </a:r>
            <a:r>
              <a:rPr lang="en-US" sz="1600" dirty="0" smtClean="0"/>
              <a:t>) </a:t>
            </a:r>
            <a:r>
              <a:rPr lang="en-US" sz="1600" dirty="0"/>
              <a:t>=</a:t>
            </a:r>
            <a:r>
              <a:rPr lang="en-US" sz="1600" dirty="0" smtClean="0"/>
              <a:t> 30 </a:t>
            </a:r>
            <a:r>
              <a:rPr lang="en-US" sz="1600" dirty="0" err="1"/>
              <a:t>mb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6552000" y="3711476"/>
            <a:ext cx="2515800" cy="2446824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The charm cross section at mid-rapidity is: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202 ± 56 (stat.) ± 40 (sys.) ± 20 (norm.) </a:t>
            </a:r>
            <a:r>
              <a:rPr lang="en-US" dirty="0" err="1" smtClean="0">
                <a:solidFill>
                  <a:srgbClr val="FF0000"/>
                </a:solidFill>
                <a:latin typeface="Symbol" pitchFamily="-108" charset="2"/>
                <a:ea typeface="Symbol" pitchFamily="-108" charset="2"/>
                <a:cs typeface="Symbol" pitchFamily="-108" charset="2"/>
              </a:rPr>
              <a:t>m</a:t>
            </a:r>
            <a:r>
              <a:rPr lang="en-US" dirty="0" err="1" smtClean="0">
                <a:solidFill>
                  <a:srgbClr val="FF0000"/>
                </a:solidFill>
              </a:rPr>
              <a:t>b</a:t>
            </a:r>
            <a:endParaRPr lang="en-US" dirty="0" smtClean="0"/>
          </a:p>
          <a:p>
            <a:endParaRPr lang="en-US" sz="900" dirty="0" smtClean="0"/>
          </a:p>
          <a:p>
            <a:r>
              <a:rPr lang="en-US" dirty="0" smtClean="0"/>
              <a:t>The charm total cross section is extracted as:</a:t>
            </a:r>
            <a:r>
              <a:rPr lang="en-US" dirty="0" smtClean="0">
                <a:solidFill>
                  <a:srgbClr val="FF0000"/>
                </a:solidFill>
              </a:rPr>
              <a:t>949 ± 263 (stat.) ± 253 (sys.) </a:t>
            </a:r>
            <a:r>
              <a:rPr lang="en-US" dirty="0" err="1" smtClean="0">
                <a:solidFill>
                  <a:srgbClr val="FF0000"/>
                </a:solidFill>
                <a:latin typeface="Symbol" pitchFamily="-108" charset="2"/>
                <a:ea typeface="Symbol" pitchFamily="-108" charset="2"/>
                <a:cs typeface="Symbol" pitchFamily="-108" charset="2"/>
              </a:rPr>
              <a:t>m</a:t>
            </a:r>
            <a:r>
              <a:rPr lang="en-US" dirty="0" err="1" smtClean="0">
                <a:solidFill>
                  <a:srgbClr val="FF0000"/>
                </a:solidFill>
              </a:rPr>
              <a:t>b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481935"/>
            <a:ext cx="5070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[1] C. </a:t>
            </a:r>
            <a:r>
              <a:rPr lang="en-US" sz="1200" dirty="0" err="1" smtClean="0"/>
              <a:t>Amsler</a:t>
            </a:r>
            <a:r>
              <a:rPr lang="en-US" sz="1200" dirty="0" smtClean="0"/>
              <a:t> et al. (Particle Data Group), PLB 667 (2008) 1. </a:t>
            </a:r>
          </a:p>
          <a:p>
            <a:r>
              <a:rPr lang="en-US" sz="1200" dirty="0" smtClean="0"/>
              <a:t>[2] Fixed-Order Next-to-Leading Logarithm: M. </a:t>
            </a:r>
            <a:r>
              <a:rPr lang="en-US" sz="1200" dirty="0" err="1" smtClean="0"/>
              <a:t>Cacciari</a:t>
            </a:r>
            <a:r>
              <a:rPr lang="en-US" sz="1200" dirty="0" smtClean="0"/>
              <a:t>, PRL 95 (2005) 122001.</a:t>
            </a: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066800" y="4042331"/>
            <a:ext cx="3733800" cy="3772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6800" y="990600"/>
            <a:ext cx="176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STAR preliminary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signal in </a:t>
            </a:r>
            <a:r>
              <a:rPr lang="en-US" dirty="0" err="1" smtClean="0"/>
              <a:t>Au+Au</a:t>
            </a:r>
            <a:r>
              <a:rPr lang="en-US" dirty="0" smtClean="0"/>
              <a:t> 200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14350" indent="-514350"/>
            <a:r>
              <a:rPr lang="en-US" smtClean="0"/>
              <a:t>4.  D</a:t>
            </a:r>
            <a:r>
              <a:rPr lang="en-US" baseline="30000" smtClean="0"/>
              <a:t>0</a:t>
            </a:r>
            <a:r>
              <a:rPr lang="en-US" smtClean="0"/>
              <a:t> in Au+Au 200 GeV collisions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533400" y="4495800"/>
            <a:ext cx="739140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Minimum bias 0-80</a:t>
            </a:r>
            <a:r>
              <a:rPr lang="en-US" dirty="0" smtClean="0"/>
              <a:t>% 280M </a:t>
            </a:r>
            <a:r>
              <a:rPr lang="en-US" dirty="0" err="1" smtClean="0"/>
              <a:t>Au+Au</a:t>
            </a:r>
            <a:r>
              <a:rPr lang="en-US" dirty="0" smtClean="0"/>
              <a:t> 200 </a:t>
            </a:r>
            <a:r>
              <a:rPr lang="en-US" dirty="0" err="1" smtClean="0"/>
              <a:t>GeV</a:t>
            </a:r>
            <a:r>
              <a:rPr lang="en-US" dirty="0" smtClean="0"/>
              <a:t> events.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S/√(S+B) = 8</a:t>
            </a:r>
          </a:p>
          <a:p>
            <a:pPr>
              <a:spcAft>
                <a:spcPts val="600"/>
              </a:spcAft>
            </a:pPr>
            <a:r>
              <a:rPr lang="en-US" dirty="0"/>
              <a:t>Mass = 1863</a:t>
            </a:r>
            <a:r>
              <a:rPr lang="en-US" dirty="0" smtClean="0"/>
              <a:t> ± </a:t>
            </a:r>
            <a:r>
              <a:rPr lang="en-US" dirty="0"/>
              <a:t>2 </a:t>
            </a:r>
            <a:r>
              <a:rPr lang="en-US" dirty="0" err="1"/>
              <a:t>MeV</a:t>
            </a:r>
            <a:r>
              <a:rPr lang="en-US" dirty="0"/>
              <a:t> (PDG value is 1864.5</a:t>
            </a:r>
            <a:r>
              <a:rPr lang="en-US" dirty="0" smtClean="0"/>
              <a:t> ± </a:t>
            </a:r>
            <a:r>
              <a:rPr lang="en-US" dirty="0"/>
              <a:t>0.4 </a:t>
            </a:r>
            <a:r>
              <a:rPr lang="en-US" dirty="0" err="1"/>
              <a:t>MeV</a:t>
            </a:r>
            <a:r>
              <a:rPr lang="en-US" dirty="0"/>
              <a:t>)</a:t>
            </a:r>
          </a:p>
          <a:p>
            <a:pPr>
              <a:spcAft>
                <a:spcPts val="600"/>
              </a:spcAft>
            </a:pPr>
            <a:r>
              <a:rPr lang="en-US" dirty="0"/>
              <a:t>Width = 12</a:t>
            </a:r>
            <a:r>
              <a:rPr lang="en-US" dirty="0" smtClean="0"/>
              <a:t> ± </a:t>
            </a:r>
            <a:r>
              <a:rPr lang="en-US" dirty="0"/>
              <a:t>2 </a:t>
            </a:r>
            <a:r>
              <a:rPr lang="en-US" dirty="0" err="1"/>
              <a:t>MeV</a:t>
            </a:r>
            <a:endParaRPr lang="en-US" dirty="0"/>
          </a:p>
        </p:txBody>
      </p:sp>
      <p:pic>
        <p:nvPicPr>
          <p:cNvPr id="7" name="Picture 6" descr="D0_0_80_5_5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3" y="692030"/>
            <a:ext cx="8911167" cy="341959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709581" y="3026832"/>
            <a:ext cx="508000" cy="4445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0400000">
            <a:off x="5302245" y="2857504"/>
            <a:ext cx="984252" cy="148168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89294" y="911423"/>
            <a:ext cx="17543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STAR Preliminary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5141" y="3026832"/>
            <a:ext cx="1379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STAR Preliminary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4185413" y="1143000"/>
            <a:ext cx="462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sz="1600" dirty="0"/>
              <a:t>K*</a:t>
            </a:r>
            <a:r>
              <a:rPr lang="en-US" altLang="zh-CN" sz="1600" baseline="30000" dirty="0" smtClean="0"/>
              <a:t>0</a:t>
            </a:r>
            <a:endParaRPr lang="en-US" sz="1600" baseline="30000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00600" y="2944800"/>
            <a:ext cx="40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dirty="0" smtClean="0"/>
              <a:t>D</a:t>
            </a:r>
            <a:r>
              <a:rPr lang="en-US" altLang="zh-CN" baseline="30000" dirty="0" smtClean="0"/>
              <a:t>0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Number-of-binary-collisions scaling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14350" indent="-514350"/>
            <a:r>
              <a:rPr lang="en-US" smtClean="0"/>
              <a:t>4.  D</a:t>
            </a:r>
            <a:r>
              <a:rPr lang="en-US" baseline="30000" smtClean="0"/>
              <a:t>0</a:t>
            </a:r>
            <a:r>
              <a:rPr lang="en-US" smtClean="0"/>
              <a:t> in Au+Au 200 GeV collisions</a:t>
            </a:r>
            <a:endParaRPr lang="en-US" dirty="0" smtClean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842434" y="5638800"/>
            <a:ext cx="6999816" cy="707886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Charm cross section follows number of binary collisions scaling =&gt;</a:t>
            </a:r>
          </a:p>
          <a:p>
            <a:r>
              <a:rPr lang="en-US" sz="2000" dirty="0">
                <a:solidFill>
                  <a:srgbClr val="FF0000"/>
                </a:solidFill>
              </a:rPr>
              <a:t>Charm quark produced at early stage of collisions.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21766" y="762000"/>
            <a:ext cx="4093634" cy="4495801"/>
            <a:chOff x="4593167" y="998361"/>
            <a:chExt cx="4093634" cy="4050703"/>
          </a:xfrm>
        </p:grpSpPr>
        <p:sp>
          <p:nvSpPr>
            <p:cNvPr id="8" name="TextBox 11"/>
            <p:cNvSpPr txBox="1">
              <a:spLocks noChangeArrowheads="1"/>
            </p:cNvSpPr>
            <p:nvPr/>
          </p:nvSpPr>
          <p:spPr bwMode="auto">
            <a:xfrm>
              <a:off x="4593167" y="998361"/>
              <a:ext cx="4093633" cy="3951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800" dirty="0" smtClean="0"/>
                <a:t>Measurements from</a:t>
              </a:r>
            </a:p>
            <a:p>
              <a:pPr>
                <a:spcAft>
                  <a:spcPts val="600"/>
                </a:spcAft>
              </a:pPr>
              <a:r>
                <a:rPr lang="en-US" sz="1800" dirty="0" smtClean="0"/>
                <a:t>Year </a:t>
              </a:r>
              <a:r>
                <a:rPr lang="en-US" sz="1800" dirty="0"/>
                <a:t>2009 </a:t>
              </a:r>
              <a:r>
                <a:rPr lang="en-US" sz="1800" dirty="0" err="1"/>
                <a:t>p+</a:t>
              </a:r>
              <a:r>
                <a:rPr lang="en-US" sz="1800" dirty="0" err="1" smtClean="0"/>
                <a:t>p</a:t>
              </a:r>
              <a:r>
                <a:rPr lang="en-US" sz="1800" dirty="0" smtClean="0"/>
                <a:t>     : </a:t>
              </a:r>
              <a:r>
                <a:rPr lang="en-US" sz="1800" dirty="0"/>
                <a:t>D</a:t>
              </a:r>
              <a:r>
                <a:rPr lang="en-US" sz="1800" baseline="30000" dirty="0"/>
                <a:t>0</a:t>
              </a:r>
              <a:r>
                <a:rPr lang="en-US" sz="1800" dirty="0"/>
                <a:t> + D*</a:t>
              </a:r>
            </a:p>
            <a:p>
              <a:pPr>
                <a:spcAft>
                  <a:spcPts val="600"/>
                </a:spcAft>
              </a:pPr>
              <a:r>
                <a:rPr lang="en-US" sz="1800" dirty="0"/>
                <a:t>Year 2010 </a:t>
              </a:r>
              <a:r>
                <a:rPr lang="en-US" sz="1800" dirty="0" err="1"/>
                <a:t>Au+Au</a:t>
              </a:r>
              <a:r>
                <a:rPr lang="en-US" sz="1800" dirty="0"/>
                <a:t>: </a:t>
              </a:r>
              <a:r>
                <a:rPr lang="en-US" sz="1800" dirty="0" smtClean="0"/>
                <a:t>D</a:t>
              </a:r>
              <a:r>
                <a:rPr lang="en-US" sz="1800" baseline="30000" dirty="0" smtClean="0"/>
                <a:t>0</a:t>
              </a:r>
            </a:p>
            <a:p>
              <a:pPr>
                <a:spcAft>
                  <a:spcPts val="600"/>
                </a:spcAft>
              </a:pPr>
              <a:r>
                <a:rPr lang="en-US" dirty="0" smtClean="0"/>
                <a:t>are consistent</a:t>
              </a:r>
            </a:p>
            <a:p>
              <a:pPr>
                <a:spcAft>
                  <a:spcPts val="600"/>
                </a:spcAft>
              </a:pPr>
              <a:endParaRPr lang="en-US" sz="1800" dirty="0" smtClean="0"/>
            </a:p>
            <a:p>
              <a:pPr>
                <a:spcAft>
                  <a:spcPts val="600"/>
                </a:spcAft>
              </a:pPr>
              <a:r>
                <a:rPr lang="en-US" dirty="0" smtClean="0"/>
                <a:t>C</a:t>
              </a:r>
              <a:r>
                <a:rPr lang="en-US" sz="1800" dirty="0" smtClean="0"/>
                <a:t>harm </a:t>
              </a:r>
              <a:r>
                <a:rPr lang="en-US" sz="1800" dirty="0"/>
                <a:t>cross section</a:t>
              </a:r>
              <a:r>
                <a:rPr lang="en-US" sz="1800" dirty="0" smtClean="0"/>
                <a:t> in </a:t>
              </a:r>
              <a:r>
                <a:rPr lang="en-US" sz="1800" dirty="0" err="1" smtClean="0"/>
                <a:t>Au+Au</a:t>
              </a:r>
              <a:r>
                <a:rPr lang="en-US" sz="1800" dirty="0" smtClean="0"/>
                <a:t> 200 </a:t>
              </a:r>
              <a:r>
                <a:rPr lang="en-US" sz="1800" dirty="0" err="1" smtClean="0"/>
                <a:t>GeV</a:t>
              </a:r>
              <a:r>
                <a:rPr lang="en-US" dirty="0" smtClean="0"/>
                <a:t> is estimated from D0 cross section, scaled by 1/0.56, the same fragmentation ratio as pp. Results:</a:t>
              </a:r>
              <a:endParaRPr lang="en-US" sz="1800" dirty="0" smtClean="0"/>
            </a:p>
            <a:p>
              <a:pPr>
                <a:spcAft>
                  <a:spcPts val="600"/>
                </a:spcAft>
              </a:pPr>
              <a:r>
                <a:rPr lang="en-US" dirty="0" smtClean="0">
                  <a:solidFill>
                    <a:srgbClr val="0000FF"/>
                  </a:solidFill>
                </a:rPr>
                <a:t>M</a:t>
              </a:r>
              <a:r>
                <a:rPr lang="en-US" sz="1800" dirty="0" smtClean="0">
                  <a:solidFill>
                    <a:srgbClr val="0000FF"/>
                  </a:solidFill>
                </a:rPr>
                <a:t>id</a:t>
              </a:r>
              <a:r>
                <a:rPr lang="en-US" sz="1800" dirty="0">
                  <a:solidFill>
                    <a:srgbClr val="0000FF"/>
                  </a:solidFill>
                </a:rPr>
                <a:t>-rapidity:</a:t>
              </a:r>
            </a:p>
            <a:p>
              <a:pPr>
                <a:spcAft>
                  <a:spcPts val="600"/>
                </a:spcAft>
              </a:pPr>
              <a:r>
                <a:rPr lang="en-US" sz="1800" dirty="0" smtClean="0">
                  <a:solidFill>
                    <a:srgbClr val="FF0000"/>
                  </a:solidFill>
                </a:rPr>
                <a:t>186</a:t>
              </a:r>
              <a:r>
                <a:rPr lang="en-US" dirty="0" smtClean="0">
                  <a:solidFill>
                    <a:srgbClr val="FF0000"/>
                  </a:solidFill>
                </a:rPr>
                <a:t> ± 22</a:t>
              </a:r>
              <a:r>
                <a:rPr lang="en-US" sz="1800" dirty="0" smtClean="0">
                  <a:solidFill>
                    <a:srgbClr val="FF0000"/>
                  </a:solidFill>
                </a:rPr>
                <a:t> </a:t>
              </a:r>
              <a:r>
                <a:rPr lang="en-US" sz="1800" dirty="0">
                  <a:solidFill>
                    <a:srgbClr val="FF0000"/>
                  </a:solidFill>
                </a:rPr>
                <a:t>(stat.)</a:t>
              </a:r>
              <a:r>
                <a:rPr lang="en-US" sz="1800" dirty="0" smtClean="0">
                  <a:solidFill>
                    <a:srgbClr val="FF0000"/>
                  </a:solidFill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</a:rPr>
                <a:t>± 30 (sys.) ± 18 (norm.) </a:t>
              </a:r>
              <a:r>
                <a:rPr lang="en-US" sz="1800" dirty="0" err="1" smtClean="0">
                  <a:solidFill>
                    <a:srgbClr val="FF0000"/>
                  </a:solidFill>
                  <a:latin typeface="Symbol" pitchFamily="-108" charset="2"/>
                  <a:ea typeface="Symbol" pitchFamily="-108" charset="2"/>
                  <a:cs typeface="Symbol" pitchFamily="-108" charset="2"/>
                </a:rPr>
                <a:t>m</a:t>
              </a:r>
              <a:r>
                <a:rPr lang="en-US" sz="1800" dirty="0" err="1" smtClean="0">
                  <a:solidFill>
                    <a:srgbClr val="FF0000"/>
                  </a:solidFill>
                </a:rPr>
                <a:t>b</a:t>
              </a:r>
              <a:endParaRPr lang="en-US" sz="1800" dirty="0" smtClean="0">
                <a:solidFill>
                  <a:srgbClr val="FF0000"/>
                </a:solidFill>
              </a:endParaRPr>
            </a:p>
            <a:p>
              <a:pPr>
                <a:spcAft>
                  <a:spcPts val="600"/>
                </a:spcAft>
              </a:pPr>
              <a:r>
                <a:rPr lang="en-US" dirty="0" smtClean="0">
                  <a:solidFill>
                    <a:srgbClr val="0000FF"/>
                  </a:solidFill>
                </a:rPr>
                <a:t>T</a:t>
              </a:r>
              <a:r>
                <a:rPr lang="en-US" sz="1800" dirty="0" smtClean="0">
                  <a:solidFill>
                    <a:srgbClr val="0000FF"/>
                  </a:solidFill>
                </a:rPr>
                <a:t>otal </a:t>
              </a:r>
              <a:r>
                <a:rPr lang="en-US" sz="1800" dirty="0">
                  <a:solidFill>
                    <a:srgbClr val="0000FF"/>
                  </a:solidFill>
                </a:rPr>
                <a:t>cross section:</a:t>
              </a:r>
            </a:p>
            <a:p>
              <a:pPr>
                <a:spcAft>
                  <a:spcPts val="600"/>
                </a:spcAft>
              </a:pPr>
              <a:r>
                <a:rPr lang="en-US" sz="1800" dirty="0" smtClean="0">
                  <a:solidFill>
                    <a:srgbClr val="FF0000"/>
                  </a:solidFill>
                </a:rPr>
                <a:t>876</a:t>
              </a:r>
              <a:r>
                <a:rPr lang="en-US" dirty="0" smtClean="0">
                  <a:solidFill>
                    <a:srgbClr val="FF0000"/>
                  </a:solidFill>
                </a:rPr>
                <a:t> ± 103</a:t>
              </a:r>
              <a:r>
                <a:rPr lang="en-US" sz="1800" dirty="0" smtClean="0">
                  <a:solidFill>
                    <a:srgbClr val="FF0000"/>
                  </a:solidFill>
                </a:rPr>
                <a:t> </a:t>
              </a:r>
              <a:r>
                <a:rPr lang="en-US" sz="1800" dirty="0">
                  <a:solidFill>
                    <a:srgbClr val="FF0000"/>
                  </a:solidFill>
                </a:rPr>
                <a:t>(stat.)</a:t>
              </a:r>
              <a:r>
                <a:rPr lang="en-US" sz="1800" dirty="0" smtClean="0">
                  <a:solidFill>
                    <a:srgbClr val="FF0000"/>
                  </a:solidFill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</a:rPr>
                <a:t>± 211 (sys.) </a:t>
              </a:r>
              <a:r>
                <a:rPr lang="en-US" sz="1800" dirty="0" err="1" smtClean="0">
                  <a:solidFill>
                    <a:srgbClr val="FF0000"/>
                  </a:solidFill>
                  <a:latin typeface="Symbol" pitchFamily="-108" charset="2"/>
                  <a:ea typeface="Symbol" pitchFamily="-108" charset="2"/>
                  <a:cs typeface="Symbol" pitchFamily="-108" charset="2"/>
                </a:rPr>
                <a:t>m</a:t>
              </a:r>
              <a:r>
                <a:rPr lang="en-US" sz="1800" dirty="0" err="1" smtClean="0">
                  <a:solidFill>
                    <a:srgbClr val="FF0000"/>
                  </a:solidFill>
                </a:rPr>
                <a:t>b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03751" y="2581404"/>
              <a:ext cx="4083050" cy="2467660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xsec_Nb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9" y="1295400"/>
            <a:ext cx="4487471" cy="43224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04472" y="609600"/>
            <a:ext cx="3538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[1] FONLL: M. </a:t>
            </a:r>
            <a:r>
              <a:rPr lang="en-US" sz="1200" dirty="0" err="1" smtClean="0"/>
              <a:t>Cacciari</a:t>
            </a:r>
            <a:r>
              <a:rPr lang="en-US" sz="1200" dirty="0" smtClean="0"/>
              <a:t>, PRL 95 (2005) 122001.</a:t>
            </a:r>
          </a:p>
          <a:p>
            <a:r>
              <a:rPr lang="en-US" sz="1200" dirty="0" smtClean="0"/>
              <a:t>[2] NLO:  R. Vogt, </a:t>
            </a:r>
            <a:r>
              <a:rPr lang="en-US" sz="1200" dirty="0" err="1" smtClean="0"/>
              <a:t>Eur.Phys.J.ST</a:t>
            </a:r>
            <a:r>
              <a:rPr lang="en-US" sz="1200" dirty="0" smtClean="0"/>
              <a:t> 155 (2008) 213   </a:t>
            </a:r>
          </a:p>
          <a:p>
            <a:r>
              <a:rPr lang="en-US" sz="1200" dirty="0" smtClean="0"/>
              <a:t>[3] PHENIX </a:t>
            </a:r>
            <a:r>
              <a:rPr lang="en-US" sz="1200" dirty="0" err="1" smtClean="0"/>
              <a:t>e</a:t>
            </a:r>
            <a:r>
              <a:rPr lang="en-US" sz="1200" dirty="0" smtClean="0"/>
              <a:t>: A. </a:t>
            </a:r>
            <a:r>
              <a:rPr lang="en-US" sz="1200" dirty="0" err="1" smtClean="0"/>
              <a:t>Adare</a:t>
            </a:r>
            <a:r>
              <a:rPr lang="en-US" sz="1200" dirty="0" smtClean="0"/>
              <a:t>, et al., PRL 97 (2006) 252002.</a:t>
            </a:r>
            <a:endParaRPr lang="en-US" sz="1200" dirty="0"/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1447800" y="2286000"/>
            <a:ext cx="28194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3352800" y="1638000"/>
            <a:ext cx="22860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9" descr="D0_RAA_Lo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7409700" cy="424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4.  D</a:t>
            </a:r>
            <a:r>
              <a:rPr lang="en-US" baseline="30000" dirty="0" smtClean="0"/>
              <a:t>0</a:t>
            </a:r>
            <a:r>
              <a:rPr lang="en-US" dirty="0" smtClean="0"/>
              <a:t> in </a:t>
            </a:r>
            <a:r>
              <a:rPr lang="en-US" dirty="0" err="1" smtClean="0"/>
              <a:t>Au+Au</a:t>
            </a:r>
            <a:r>
              <a:rPr lang="en-US" dirty="0" smtClean="0"/>
              <a:t> 200 </a:t>
            </a:r>
            <a:r>
              <a:rPr lang="en-US" dirty="0" err="1" smtClean="0"/>
              <a:t>GeV</a:t>
            </a:r>
            <a:r>
              <a:rPr lang="en-US" dirty="0" smtClean="0"/>
              <a:t> collisions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152400" y="5009599"/>
            <a:ext cx="8847600" cy="1238801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100"/>
              </a:spcAft>
              <a:buFont typeface="Arial"/>
              <a:buChar char="•"/>
            </a:pPr>
            <a:r>
              <a:rPr lang="en-US" dirty="0" smtClean="0"/>
              <a:t>   D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 err="1" smtClean="0"/>
              <a:t>Au+Au</a:t>
            </a:r>
            <a:r>
              <a:rPr lang="en-US" dirty="0" smtClean="0"/>
              <a:t> 0-80% divided by </a:t>
            </a:r>
            <a:r>
              <a:rPr lang="en-US" dirty="0" err="1" smtClean="0"/>
              <a:t>p+p</a:t>
            </a:r>
            <a:r>
              <a:rPr lang="en-US" dirty="0" smtClean="0"/>
              <a:t> with &lt;</a:t>
            </a:r>
            <a:r>
              <a:rPr lang="en-US" dirty="0" err="1" smtClean="0"/>
              <a:t>Nbin</a:t>
            </a:r>
            <a:r>
              <a:rPr lang="en-US" dirty="0" smtClean="0"/>
              <a:t>&gt; scaled.    </a:t>
            </a:r>
          </a:p>
          <a:p>
            <a:pPr>
              <a:spcAft>
                <a:spcPts val="100"/>
              </a:spcAft>
              <a:buFont typeface="Arial"/>
              <a:buChar char="•"/>
            </a:pPr>
            <a:r>
              <a:rPr lang="en-US" dirty="0" smtClean="0"/>
              <a:t>   Below </a:t>
            </a:r>
            <a:r>
              <a:rPr lang="en-US" dirty="0"/>
              <a:t>3 </a:t>
            </a:r>
            <a:r>
              <a:rPr lang="en-US" dirty="0" err="1"/>
              <a:t>GeV/c</a:t>
            </a:r>
            <a:r>
              <a:rPr lang="en-US" dirty="0"/>
              <a:t>, R</a:t>
            </a:r>
            <a:r>
              <a:rPr lang="en-US" baseline="-25000" dirty="0"/>
              <a:t>AA</a:t>
            </a:r>
            <a:r>
              <a:rPr lang="en-US" dirty="0"/>
              <a:t> consistent with </a:t>
            </a:r>
            <a:r>
              <a:rPr lang="en-US" dirty="0" smtClean="0"/>
              <a:t>unity. </a:t>
            </a:r>
            <a:r>
              <a:rPr lang="en-US" dirty="0" smtClean="0">
                <a:solidFill>
                  <a:srgbClr val="FF0000"/>
                </a:solidFill>
              </a:rPr>
              <a:t>Consistent </a:t>
            </a:r>
            <a:r>
              <a:rPr lang="en-US" dirty="0">
                <a:solidFill>
                  <a:srgbClr val="FF0000"/>
                </a:solidFill>
              </a:rPr>
              <a:t>with D</a:t>
            </a:r>
            <a:r>
              <a:rPr lang="en-US" baseline="30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yield 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baseline="-25000" dirty="0" err="1">
                <a:solidFill>
                  <a:srgbClr val="FF0000"/>
                </a:solidFill>
              </a:rPr>
              <a:t>bin</a:t>
            </a:r>
            <a:r>
              <a:rPr lang="en-US" dirty="0">
                <a:solidFill>
                  <a:srgbClr val="FF0000"/>
                </a:solidFill>
              </a:rPr>
              <a:t> scaling behavior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>
              <a:spcAft>
                <a:spcPts val="100"/>
              </a:spcAft>
              <a:buFont typeface="Arial"/>
              <a:buChar char="•"/>
            </a:pPr>
            <a:r>
              <a:rPr lang="en-US" dirty="0" smtClean="0"/>
              <a:t>   Blast-wave predictions with light </a:t>
            </a:r>
            <a:r>
              <a:rPr lang="en-US" dirty="0" err="1" smtClean="0"/>
              <a:t>hadron</a:t>
            </a:r>
            <a:r>
              <a:rPr lang="en-US" dirty="0" smtClean="0"/>
              <a:t> parameters are different from data</a:t>
            </a:r>
          </a:p>
          <a:p>
            <a:pPr>
              <a:spcAft>
                <a:spcPts val="100"/>
              </a:spcAft>
            </a:pPr>
            <a:r>
              <a:rPr lang="en-US" dirty="0" smtClean="0">
                <a:solidFill>
                  <a:srgbClr val="000000"/>
                </a:solidFill>
              </a:rPr>
              <a:t>=&gt;</a:t>
            </a:r>
            <a:r>
              <a:rPr lang="en-US" dirty="0" smtClean="0">
                <a:solidFill>
                  <a:srgbClr val="FF0000"/>
                </a:solidFill>
              </a:rPr>
              <a:t> D</a:t>
            </a:r>
            <a:r>
              <a:rPr lang="en-US" baseline="30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freeze-out earlier than light hadrons?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8901" y="762000"/>
            <a:ext cx="3745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BW(πKp): B. I. </a:t>
            </a:r>
            <a:r>
              <a:rPr lang="en-US" sz="1400" dirty="0" err="1" smtClean="0"/>
              <a:t>Abelev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PRC79 (2009) 34909.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Non Photonic Electrons (NPE) measurement </a:t>
            </a:r>
            <a:endParaRPr lang="en-US" sz="3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14350" indent="-514350"/>
            <a:r>
              <a:rPr lang="en-US" smtClean="0"/>
              <a:t>5.  NPE in p+p 200 GeV collisions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52400" y="817562"/>
            <a:ext cx="8686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500" dirty="0">
                <a:solidFill>
                  <a:srgbClr val="0000FF"/>
                </a:solidFill>
              </a:rPr>
              <a:t>Background Dominated by Photonic Electrons from : </a:t>
            </a: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457200" y="1524000"/>
            <a:ext cx="8458200" cy="1377950"/>
            <a:chOff x="228600" y="1877705"/>
            <a:chExt cx="8305800" cy="1377951"/>
          </a:xfrm>
        </p:grpSpPr>
        <p:graphicFrame>
          <p:nvGraphicFramePr>
            <p:cNvPr id="9" name="Object 2"/>
            <p:cNvGraphicFramePr>
              <a:graphicFrameLocks noChangeAspect="1"/>
            </p:cNvGraphicFramePr>
            <p:nvPr/>
          </p:nvGraphicFramePr>
          <p:xfrm>
            <a:off x="228600" y="1877705"/>
            <a:ext cx="2971800" cy="1377951"/>
          </p:xfrm>
          <a:graphic>
            <a:graphicData uri="http://schemas.openxmlformats.org/presentationml/2006/ole">
              <p:oleObj spid="_x0000_s139266" name="Equation" r:id="rId3" imgW="1040948" imgH="482391" progId="Equation.3">
                <p:embed/>
              </p:oleObj>
            </a:graphicData>
          </a:graphic>
        </p:graphicFrame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3505200" y="1981200"/>
              <a:ext cx="502920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500" dirty="0"/>
                <a:t>BR: 1.2%. </a:t>
              </a:r>
            </a:p>
          </p:txBody>
        </p:sp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3505200" y="2590800"/>
              <a:ext cx="502920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500" dirty="0"/>
                <a:t>BR: 0.7%. </a:t>
              </a:r>
            </a:p>
          </p:txBody>
        </p:sp>
      </p:grp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457200" y="3557587"/>
            <a:ext cx="5105400" cy="1624013"/>
            <a:chOff x="533400" y="3581400"/>
            <a:chExt cx="5105400" cy="1623774"/>
          </a:xfrm>
        </p:grpSpPr>
        <p:graphicFrame>
          <p:nvGraphicFramePr>
            <p:cNvPr id="13" name="Object 3"/>
            <p:cNvGraphicFramePr>
              <a:graphicFrameLocks noChangeAspect="1"/>
            </p:cNvGraphicFramePr>
            <p:nvPr/>
          </p:nvGraphicFramePr>
          <p:xfrm>
            <a:off x="533400" y="3581400"/>
            <a:ext cx="2160587" cy="660400"/>
          </p:xfrm>
          <a:graphic>
            <a:graphicData uri="http://schemas.openxmlformats.org/presentationml/2006/ole">
              <p:oleObj spid="_x0000_s139267" name="Equation" r:id="rId4" imgW="749300" imgH="228600" progId="Equation.3">
                <p:embed/>
              </p:oleObj>
            </a:graphicData>
          </a:graphic>
        </p:graphicFrame>
        <p:sp>
          <p:nvSpPr>
            <p:cNvPr id="14" name="TextBox 10"/>
            <p:cNvSpPr txBox="1">
              <a:spLocks noChangeArrowheads="1"/>
            </p:cNvSpPr>
            <p:nvPr/>
          </p:nvSpPr>
          <p:spPr bwMode="auto">
            <a:xfrm>
              <a:off x="609600" y="4343400"/>
              <a:ext cx="5029200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en-US" sz="2500" dirty="0" smtClean="0"/>
                <a:t> Mostly </a:t>
              </a:r>
              <a:r>
                <a:rPr lang="en-US" sz="2500" dirty="0"/>
                <a:t>from </a:t>
              </a:r>
              <a:endParaRPr lang="en-US" sz="2500" dirty="0" smtClean="0"/>
            </a:p>
            <a:p>
              <a:pPr eaLnBrk="1" hangingPunct="1">
                <a:buFont typeface="Arial" charset="0"/>
                <a:buChar char="•"/>
              </a:pPr>
              <a:r>
                <a:rPr lang="en-US" sz="2500" dirty="0" smtClean="0"/>
                <a:t> Conversion </a:t>
              </a:r>
              <a:r>
                <a:rPr lang="en-US" sz="2500" dirty="0"/>
                <a:t>probability:  </a:t>
              </a:r>
              <a:r>
                <a:rPr lang="en-US" sz="2500" dirty="0" smtClean="0"/>
                <a:t>7/9* </a:t>
              </a:r>
              <a:r>
                <a:rPr lang="en-US" sz="2500" dirty="0"/>
                <a:t>X</a:t>
              </a:r>
              <a:r>
                <a:rPr lang="en-US" sz="2500" baseline="-25000" dirty="0"/>
                <a:t>0</a:t>
              </a:r>
              <a:r>
                <a:rPr lang="en-US" sz="2500" dirty="0"/>
                <a:t> </a:t>
              </a:r>
              <a:endParaRPr lang="en-US" sz="2500" baseline="-25000" dirty="0"/>
            </a:p>
          </p:txBody>
        </p:sp>
        <p:graphicFrame>
          <p:nvGraphicFramePr>
            <p:cNvPr id="15" name="Object 4"/>
            <p:cNvGraphicFramePr>
              <a:graphicFrameLocks noChangeAspect="1"/>
            </p:cNvGraphicFramePr>
            <p:nvPr/>
          </p:nvGraphicFramePr>
          <p:xfrm>
            <a:off x="2590801" y="4267200"/>
            <a:ext cx="2347113" cy="576263"/>
          </p:xfrm>
          <a:graphic>
            <a:graphicData uri="http://schemas.openxmlformats.org/presentationml/2006/ole">
              <p:oleObj spid="_x0000_s139268" name="Equation" r:id="rId5" imgW="914400" imgH="228600" progId="Equation.3">
                <p:embed/>
              </p:oleObj>
            </a:graphicData>
          </a:graphic>
        </p:graphicFrame>
      </p:grp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152400" y="5486400"/>
            <a:ext cx="876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00FF"/>
                </a:solidFill>
              </a:rPr>
              <a:t>When</a:t>
            </a:r>
            <a:r>
              <a:rPr lang="en-US" sz="2000" dirty="0" smtClean="0">
                <a:solidFill>
                  <a:srgbClr val="0000FF"/>
                </a:solidFill>
              </a:rPr>
              <a:t> material budget</a:t>
            </a:r>
            <a:r>
              <a:rPr lang="en-US" sz="2000" baseline="-25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is</a:t>
            </a:r>
            <a:r>
              <a:rPr lang="en-US" sz="2000" baseline="-25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large, gamma conversion dominate all the background. 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228600" y="1524000"/>
            <a:ext cx="8915400" cy="1447800"/>
            <a:chOff x="228600" y="1752600"/>
            <a:chExt cx="8915400" cy="1447800"/>
          </a:xfrm>
        </p:grpSpPr>
        <p:sp>
          <p:nvSpPr>
            <p:cNvPr id="18" name="Rectangle 17"/>
            <p:cNvSpPr/>
            <p:nvPr/>
          </p:nvSpPr>
          <p:spPr>
            <a:xfrm>
              <a:off x="228600" y="1752600"/>
              <a:ext cx="5715000" cy="1447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5943600" y="2133600"/>
              <a:ext cx="533400" cy="53340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TextBox 17"/>
            <p:cNvSpPr txBox="1">
              <a:spLocks noChangeArrowheads="1"/>
            </p:cNvSpPr>
            <p:nvPr/>
          </p:nvSpPr>
          <p:spPr bwMode="auto">
            <a:xfrm>
              <a:off x="6553200" y="1752600"/>
              <a:ext cx="25908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dirty="0" smtClean="0"/>
                <a:t>Doesn’t depend on detector material budget</a:t>
              </a:r>
              <a:endParaRPr lang="en-US" sz="2400" dirty="0"/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28600" y="3505200"/>
            <a:ext cx="8915400" cy="1752600"/>
            <a:chOff x="228600" y="1752600"/>
            <a:chExt cx="8915400" cy="1752600"/>
          </a:xfrm>
        </p:grpSpPr>
        <p:sp>
          <p:nvSpPr>
            <p:cNvPr id="22" name="Rectangle 21"/>
            <p:cNvSpPr/>
            <p:nvPr/>
          </p:nvSpPr>
          <p:spPr>
            <a:xfrm>
              <a:off x="228600" y="1752600"/>
              <a:ext cx="5715000" cy="1752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5943600" y="2438400"/>
              <a:ext cx="533400" cy="53340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6553200" y="2057400"/>
              <a:ext cx="25908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dirty="0" smtClean="0">
                  <a:solidFill>
                    <a:srgbClr val="FF0000"/>
                  </a:solidFill>
                </a:rPr>
                <a:t>Depends </a:t>
              </a:r>
              <a:r>
                <a:rPr lang="en-US" sz="2400" dirty="0">
                  <a:solidFill>
                    <a:srgbClr val="FF0000"/>
                  </a:solidFill>
                </a:rPr>
                <a:t>on</a:t>
              </a:r>
              <a:r>
                <a:rPr lang="en-US" sz="2400" dirty="0" smtClean="0">
                  <a:solidFill>
                    <a:srgbClr val="FF0000"/>
                  </a:solidFill>
                </a:rPr>
                <a:t>  detector material budget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hoEff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863193" y="685800"/>
            <a:ext cx="4128407" cy="5638800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NPE analysis method in </a:t>
            </a:r>
            <a:r>
              <a:rPr lang="en-US" dirty="0" err="1" smtClean="0"/>
              <a:t>p+p</a:t>
            </a:r>
            <a:r>
              <a:rPr lang="en-US" dirty="0" smtClean="0"/>
              <a:t> 200 </a:t>
            </a:r>
            <a:r>
              <a:rPr lang="en-US" dirty="0" err="1" smtClean="0"/>
              <a:t>GeV</a:t>
            </a:r>
            <a:endParaRPr lang="en-US" dirty="0" smtClean="0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9B055A-E9BF-4005-9003-08FBBA1CEC5D}" type="slidenum">
              <a:rPr lang="en-US" smtClean="0"/>
              <a:pPr/>
              <a:t>15</a:t>
            </a:fld>
            <a:endParaRPr lang="en-US" smtClean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15382267"/>
              </p:ext>
            </p:extLst>
          </p:nvPr>
        </p:nvGraphicFramePr>
        <p:xfrm>
          <a:off x="400050" y="1428752"/>
          <a:ext cx="3927475" cy="649289"/>
        </p:xfrm>
        <a:graphic>
          <a:graphicData uri="http://schemas.openxmlformats.org/presentationml/2006/ole">
            <p:oleObj spid="_x0000_s144386" name="Equation" r:id="rId6" imgW="2438400" imgH="419100" progId="Equation.3">
              <p:embed/>
            </p:oleObj>
          </a:graphicData>
        </a:graphic>
      </p:graphicFrame>
      <p:sp>
        <p:nvSpPr>
          <p:cNvPr id="9" name="Oval 8"/>
          <p:cNvSpPr/>
          <p:nvPr/>
        </p:nvSpPr>
        <p:spPr>
          <a:xfrm>
            <a:off x="3564000" y="1879201"/>
            <a:ext cx="304799" cy="1950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endParaRPr lang="en-US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0" y="5124271"/>
            <a:ext cx="5105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Photonic </a:t>
            </a:r>
            <a:r>
              <a:rPr lang="en-US" dirty="0" smtClean="0">
                <a:solidFill>
                  <a:srgbClr val="FF0000"/>
                </a:solidFill>
              </a:rPr>
              <a:t>Electron Reconstruction Efficiency 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</a:rPr>
              <a:t>pho</a:t>
            </a:r>
            <a:endParaRPr lang="en-US" baseline="-25000" dirty="0" smtClean="0">
              <a:solidFill>
                <a:srgbClr val="FF0000"/>
              </a:solidFill>
            </a:endParaRPr>
          </a:p>
          <a:p>
            <a:pPr eaLnBrk="1" hangingPunct="1">
              <a:buFont typeface="Arial"/>
              <a:buChar char="•"/>
            </a:pPr>
            <a:r>
              <a:rPr lang="en-US" dirty="0" smtClean="0"/>
              <a:t> Estimated </a:t>
            </a:r>
            <a:r>
              <a:rPr lang="en-US" dirty="0"/>
              <a:t>from </a:t>
            </a:r>
            <a:r>
              <a:rPr lang="en-US" dirty="0" smtClean="0"/>
              <a:t>embedding</a:t>
            </a:r>
          </a:p>
          <a:p>
            <a:pPr eaLnBrk="1" hangingPunct="1">
              <a:buFont typeface="Arial"/>
              <a:buChar char="•"/>
            </a:pPr>
            <a:r>
              <a:rPr lang="en-US" dirty="0" smtClean="0"/>
              <a:t> Precision is critical to </a:t>
            </a:r>
            <a:r>
              <a:rPr lang="en-US" i="1" dirty="0" err="1" smtClean="0">
                <a:latin typeface="Times"/>
                <a:cs typeface="Times"/>
              </a:rPr>
              <a:t>N</a:t>
            </a:r>
            <a:r>
              <a:rPr lang="en-US" baseline="-25000" dirty="0" err="1" smtClean="0"/>
              <a:t>npe</a:t>
            </a:r>
            <a:r>
              <a:rPr lang="en-US" baseline="-25000" dirty="0" smtClean="0"/>
              <a:t> 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304800"/>
            <a:ext cx="44196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/>
              <a:buChar char="•"/>
              <a:defRPr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q"/>
              <a:defRPr/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Reconstruction method: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162800" y="920362"/>
            <a:ext cx="1447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dirty="0" err="1"/>
              <a:t>p</a:t>
            </a:r>
            <a:r>
              <a:rPr lang="en-US" sz="1000" baseline="-25000" dirty="0" err="1"/>
              <a:t>T</a:t>
            </a:r>
            <a:r>
              <a:rPr lang="en-US" sz="1000" dirty="0"/>
              <a:t>(partner)&gt;0.3GeV/c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14350" indent="-514350"/>
            <a:r>
              <a:rPr lang="en-US" smtClean="0"/>
              <a:t>5.  NPE in p+p 200 GeV collisions</a:t>
            </a:r>
            <a:endParaRPr lang="en-US" dirty="0" smtClean="0"/>
          </a:p>
        </p:txBody>
      </p:sp>
      <p:pic>
        <p:nvPicPr>
          <p:cNvPr id="20" name="Picture 19" descr="Epurit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52400" y="2211659"/>
            <a:ext cx="4190074" cy="291261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394120" y="1710000"/>
            <a:ext cx="425280" cy="2285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Arrow Connector 22"/>
          <p:cNvCxnSpPr>
            <a:stCxn id="22" idx="4"/>
            <a:endCxn id="20" idx="0"/>
          </p:cNvCxnSpPr>
          <p:nvPr/>
        </p:nvCxnSpPr>
        <p:spPr>
          <a:xfrm rot="5400000">
            <a:off x="2290569" y="1895468"/>
            <a:ext cx="273060" cy="3593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5"/>
            <a:endCxn id="21" idx="1"/>
          </p:cNvCxnSpPr>
          <p:nvPr/>
        </p:nvCxnSpPr>
        <p:spPr>
          <a:xfrm rot="16200000" flipH="1">
            <a:off x="3613900" y="2255907"/>
            <a:ext cx="1459555" cy="10390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735100" y="1399401"/>
            <a:ext cx="2418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STAR Phys</a:t>
            </a:r>
            <a:r>
              <a:rPr lang="en-US" sz="1200" dirty="0"/>
              <a:t>. Rev. </a:t>
            </a:r>
            <a:r>
              <a:rPr lang="en-US" sz="1200" b="1" dirty="0"/>
              <a:t>D 83</a:t>
            </a:r>
            <a:r>
              <a:rPr lang="en-US" sz="1200" dirty="0"/>
              <a:t>, 052006 (2011)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20300" y="4295001"/>
            <a:ext cx="2418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STAR Phys</a:t>
            </a:r>
            <a:r>
              <a:rPr lang="en-US" sz="1200" dirty="0"/>
              <a:t>. Rev. </a:t>
            </a:r>
            <a:r>
              <a:rPr lang="en-US" sz="1200" b="1" dirty="0"/>
              <a:t>D 83</a:t>
            </a:r>
            <a:r>
              <a:rPr lang="en-US" sz="1200" dirty="0"/>
              <a:t>, 052006 (2011)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6" grpId="0"/>
      <p:bldP spid="22" grpId="0" animBg="1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42617" y="743635"/>
            <a:ext cx="300118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STAR Phys</a:t>
            </a:r>
            <a:r>
              <a:rPr lang="en-US" sz="1500" dirty="0"/>
              <a:t>. Rev. </a:t>
            </a:r>
            <a:r>
              <a:rPr lang="en-US" sz="1500" b="1" dirty="0"/>
              <a:t>D 83</a:t>
            </a:r>
            <a:r>
              <a:rPr lang="en-US" sz="1500" dirty="0"/>
              <a:t>, 052006 (2011)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4000" y="0"/>
            <a:ext cx="8847600" cy="457200"/>
          </a:xfrm>
        </p:spPr>
        <p:txBody>
          <a:bodyPr>
            <a:noAutofit/>
          </a:bodyPr>
          <a:lstStyle/>
          <a:p>
            <a:r>
              <a:rPr lang="en-US" sz="2900" dirty="0" smtClean="0"/>
              <a:t>NPE </a:t>
            </a:r>
            <a:r>
              <a:rPr lang="en-US" sz="2900" dirty="0" err="1" smtClean="0"/>
              <a:t>p</a:t>
            </a:r>
            <a:r>
              <a:rPr lang="en-US" sz="2900" baseline="-25000" dirty="0" err="1" smtClean="0"/>
              <a:t>T</a:t>
            </a:r>
            <a:r>
              <a:rPr lang="en-US" sz="2900" dirty="0" smtClean="0"/>
              <a:t> spectra</a:t>
            </a:r>
            <a:endParaRPr lang="en-US" sz="29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14350" indent="-514350"/>
            <a:r>
              <a:rPr lang="en-US" smtClean="0"/>
              <a:t>5.  NPE in p+p 200 GeV collisions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90A5B-BAEF-467C-A961-F4188B13A4E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6" name="Picture 15" descr="NPE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6200" y="667538"/>
            <a:ext cx="4343400" cy="5689494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72000" y="1164431"/>
            <a:ext cx="4343400" cy="6643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743200" y="1066800"/>
            <a:ext cx="14477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rgbClr val="FF0000"/>
                </a:solidFill>
              </a:rPr>
              <a:t>compound of year 2005 and 2008</a:t>
            </a:r>
            <a:endParaRPr lang="en-US" sz="7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1" y="20574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integrated luminosity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rot="5400000" flipH="1" flipV="1">
            <a:off x="5955905" y="1461303"/>
            <a:ext cx="304800" cy="8873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72001" y="2438400"/>
            <a:ext cx="3622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compound efficiency consisting from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383010" y="1828800"/>
            <a:ext cx="215139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Efftab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448908" y="2819400"/>
            <a:ext cx="4542692" cy="2362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5900" y="2895600"/>
            <a:ext cx="2418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STAR Phys</a:t>
            </a:r>
            <a:r>
              <a:rPr lang="en-US" sz="1200" dirty="0"/>
              <a:t>. Rev. </a:t>
            </a:r>
            <a:r>
              <a:rPr lang="en-US" sz="1200" b="1" dirty="0"/>
              <a:t>D 83</a:t>
            </a:r>
            <a:r>
              <a:rPr lang="en-US" sz="1200" dirty="0"/>
              <a:t>, 052006 (2011)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48909" y="5181600"/>
            <a:ext cx="455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(A): point-to-point uncertainties</a:t>
            </a:r>
          </a:p>
          <a:p>
            <a:r>
              <a:rPr lang="en-US" sz="1200" dirty="0" smtClean="0"/>
              <a:t>(B): scaling uncertainties </a:t>
            </a:r>
          </a:p>
          <a:p>
            <a:r>
              <a:rPr lang="en-US" sz="1200" dirty="0" smtClean="0"/>
              <a:t>(C): scaling uncertainties common to both Run2008 and Run2005</a:t>
            </a:r>
            <a:endParaRPr lang="en-US" sz="1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65993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4000" y="0"/>
            <a:ext cx="8847600" cy="457200"/>
          </a:xfrm>
        </p:spPr>
        <p:txBody>
          <a:bodyPr>
            <a:noAutofit/>
          </a:bodyPr>
          <a:lstStyle/>
          <a:p>
            <a:r>
              <a:rPr lang="en-US" sz="2900" dirty="0" smtClean="0"/>
              <a:t>Bottom contribution to NPE</a:t>
            </a:r>
            <a:endParaRPr lang="en-US" sz="29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14350" indent="-514350"/>
            <a:r>
              <a:rPr lang="en-US" smtClean="0"/>
              <a:t>5.  NPE in p+p 200 GeV collisions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90A5B-BAEF-467C-A961-F4188B13A4E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7" name="Picture 16" descr="cvs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3601" y="1729761"/>
            <a:ext cx="4793199" cy="2918439"/>
          </a:xfrm>
          <a:prstGeom prst="rect">
            <a:avLst/>
          </a:prstGeom>
        </p:spPr>
      </p:pic>
      <p:pic>
        <p:nvPicPr>
          <p:cNvPr id="10" name="Picture 9" descr="cvsb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064765" y="3352800"/>
            <a:ext cx="3774435" cy="22646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01621" y="1524000"/>
            <a:ext cx="2660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STAR Phys. Rev. </a:t>
            </a:r>
            <a:r>
              <a:rPr lang="en-US" sz="1200" dirty="0" err="1" smtClean="0"/>
              <a:t>Lett</a:t>
            </a:r>
            <a:r>
              <a:rPr lang="en-US" sz="1200" dirty="0" smtClean="0"/>
              <a:t>. </a:t>
            </a:r>
            <a:r>
              <a:rPr lang="en-US" sz="1200" b="1" dirty="0" smtClean="0"/>
              <a:t>105 </a:t>
            </a:r>
            <a:r>
              <a:rPr lang="en-US" sz="1200" dirty="0" smtClean="0"/>
              <a:t>(2010) 202301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152400" y="5879068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different mostly due to the decay kinematics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72526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Distributions of the </a:t>
            </a:r>
            <a:r>
              <a:rPr lang="en-US" dirty="0" err="1" smtClean="0"/>
              <a:t>azimuthal</a:t>
            </a:r>
            <a:r>
              <a:rPr lang="en-US" dirty="0" smtClean="0"/>
              <a:t> angle between NPE and hadrons normalized per NPE trigger</a:t>
            </a:r>
            <a:endParaRPr lang="en-US" dirty="0"/>
          </a:p>
        </p:txBody>
      </p:sp>
      <p:pic>
        <p:nvPicPr>
          <p:cNvPr id="33" name="Picture 3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334000" y="1828800"/>
            <a:ext cx="3733800" cy="287813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5486400" y="909638"/>
            <a:ext cx="3124200" cy="654446"/>
          </a:xfrm>
          <a:prstGeom prst="rect">
            <a:avLst/>
          </a:prstGeom>
        </p:spPr>
      </p:pic>
      <p:cxnSp>
        <p:nvCxnSpPr>
          <p:cNvPr id="36" name="Elbow Connector 35"/>
          <p:cNvCxnSpPr/>
          <p:nvPr/>
        </p:nvCxnSpPr>
        <p:spPr>
          <a:xfrm rot="10800000" flipV="1">
            <a:off x="2895600" y="1981200"/>
            <a:ext cx="2286000" cy="1600200"/>
          </a:xfrm>
          <a:prstGeom prst="bentConnector3">
            <a:avLst>
              <a:gd name="adj1" fmla="val 1222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015669" y="2286000"/>
            <a:ext cx="397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near side (|</a:t>
            </a:r>
            <a:r>
              <a:rPr lang="en-US" dirty="0" err="1" smtClean="0">
                <a:solidFill>
                  <a:schemeClr val="accent1"/>
                </a:solidFill>
                <a:latin typeface="Symbol" charset="2"/>
                <a:cs typeface="Symbol" charset="2"/>
              </a:rPr>
              <a:t>D</a:t>
            </a:r>
            <a:r>
              <a:rPr lang="en-US" i="1" dirty="0" err="1" smtClean="0">
                <a:solidFill>
                  <a:schemeClr val="accent1"/>
                </a:solidFill>
                <a:latin typeface="Symbol" charset="2"/>
                <a:cs typeface="Symbol" charset="2"/>
              </a:rPr>
              <a:t>f</a:t>
            </a:r>
            <a:r>
              <a:rPr lang="en-US" dirty="0" smtClean="0">
                <a:solidFill>
                  <a:schemeClr val="accent1"/>
                </a:solidFill>
              </a:rPr>
              <a:t>|&lt;1.5) fit, </a:t>
            </a:r>
            <a:r>
              <a:rPr lang="en-US" i="1" dirty="0" err="1" smtClean="0">
                <a:solidFill>
                  <a:schemeClr val="accent1"/>
                </a:solidFill>
                <a:latin typeface="Times"/>
                <a:cs typeface="Times"/>
              </a:rPr>
              <a:t>r</a:t>
            </a:r>
            <a:r>
              <a:rPr lang="en-US" i="1" baseline="-25000" dirty="0" err="1" smtClean="0">
                <a:solidFill>
                  <a:schemeClr val="accent1"/>
                </a:solidFill>
                <a:latin typeface="Times"/>
                <a:cs typeface="Times"/>
              </a:rPr>
              <a:t>B</a:t>
            </a:r>
            <a:r>
              <a:rPr lang="en-US" dirty="0" smtClean="0">
                <a:solidFill>
                  <a:schemeClr val="accent1"/>
                </a:solidFill>
              </a:rPr>
              <a:t> as parameter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10800000" flipV="1">
            <a:off x="2895600" y="2363787"/>
            <a:ext cx="19812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0800000" flipV="1">
            <a:off x="5334000" y="2655332"/>
            <a:ext cx="2133600" cy="697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6096000" y="4648200"/>
            <a:ext cx="12192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454207" y="5715000"/>
            <a:ext cx="330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Independent measurement of </a:t>
            </a:r>
            <a:r>
              <a:rPr lang="en-US" i="1" dirty="0" err="1" smtClean="0">
                <a:latin typeface="Times"/>
                <a:cs typeface="Times"/>
              </a:rPr>
              <a:t>r</a:t>
            </a:r>
            <a:r>
              <a:rPr lang="en-US" i="1" baseline="-25000" dirty="0" err="1" smtClean="0">
                <a:latin typeface="Times"/>
                <a:cs typeface="Times"/>
              </a:rPr>
              <a:t>B</a:t>
            </a:r>
            <a:endParaRPr lang="en-US" i="1" baseline="-25000" dirty="0">
              <a:latin typeface="Times"/>
              <a:cs typeface="Time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254621" y="3152001"/>
            <a:ext cx="2660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STAR Phys. Rev. </a:t>
            </a:r>
            <a:r>
              <a:rPr lang="en-US" sz="1200" dirty="0" err="1" smtClean="0"/>
              <a:t>Lett</a:t>
            </a:r>
            <a:r>
              <a:rPr lang="en-US" sz="1200" dirty="0" smtClean="0"/>
              <a:t>. </a:t>
            </a:r>
            <a:r>
              <a:rPr lang="en-US" sz="1200" b="1" dirty="0" smtClean="0"/>
              <a:t>105 </a:t>
            </a:r>
            <a:r>
              <a:rPr lang="en-US" sz="1200" dirty="0" smtClean="0"/>
              <a:t>(2010) 202301</a:t>
            </a:r>
            <a:endParaRPr lang="en-US" sz="1200" dirty="0"/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304798" y="4800600"/>
            <a:ext cx="4759968" cy="91728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65993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8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4000" y="0"/>
            <a:ext cx="8847600" cy="457200"/>
          </a:xfrm>
        </p:spPr>
        <p:txBody>
          <a:bodyPr>
            <a:noAutofit/>
          </a:bodyPr>
          <a:lstStyle/>
          <a:p>
            <a:r>
              <a:rPr lang="en-US" sz="2900" dirty="0" smtClean="0"/>
              <a:t>Separate Measurement of B and D meson Spectra at RHIC</a:t>
            </a:r>
            <a:endParaRPr lang="en-US" sz="29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14350" indent="-514350"/>
            <a:r>
              <a:rPr lang="en-US" smtClean="0"/>
              <a:t>5.  NPE in p+p 200 GeV collisions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90A5B-BAEF-467C-A961-F4188B13A4E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5" name="Picture 14" descr="NPE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8666" y="1446281"/>
            <a:ext cx="5632534" cy="4878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2573179"/>
            <a:ext cx="2209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STAR Phys</a:t>
            </a:r>
            <a:r>
              <a:rPr lang="en-US" sz="1000" dirty="0"/>
              <a:t>. Rev. </a:t>
            </a:r>
            <a:r>
              <a:rPr lang="en-US" sz="1000" b="1" dirty="0"/>
              <a:t>D 83</a:t>
            </a:r>
            <a:r>
              <a:rPr lang="en-US" sz="1000" dirty="0"/>
              <a:t>, 052006 (2011)</a:t>
            </a: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42963" y="739279"/>
            <a:ext cx="6309037" cy="611188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867400" y="2362200"/>
            <a:ext cx="3124200" cy="99108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5791200" y="3492463"/>
            <a:ext cx="3162838" cy="100333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67400" y="1371600"/>
            <a:ext cx="3132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the measured spectra, integrated cross sections at 3&lt;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&lt;10 </a:t>
            </a:r>
            <a:r>
              <a:rPr lang="en-US" dirty="0" err="1" smtClean="0"/>
              <a:t>GeV/c</a:t>
            </a:r>
            <a:r>
              <a:rPr lang="en-US" dirty="0" smtClean="0"/>
              <a:t> are determined: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91200" y="45720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Extrapolation to full kinematic phase space based on two  PYTHIA tunings: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1.34 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dirty="0" err="1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1.83 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dirty="0" err="1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consistent with FONLL prediction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65993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signal in </a:t>
            </a:r>
            <a:r>
              <a:rPr lang="en-US" dirty="0" err="1" smtClean="0"/>
              <a:t>p+p</a:t>
            </a:r>
            <a:r>
              <a:rPr lang="en-US" dirty="0" smtClean="0"/>
              <a:t> 500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B7AC-6905-3440-AFB2-D2C8E9B0B81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05600" y="12586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Like-sign background </a:t>
            </a:r>
            <a:r>
              <a:rPr lang="en-US" dirty="0" smtClean="0"/>
              <a:t>subtracted.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47638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Rotated background </a:t>
            </a:r>
            <a:r>
              <a:rPr lang="en-US" dirty="0" smtClean="0"/>
              <a:t>subtracted.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19005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S/√(S+2B) = 4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5334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S/√(S+2B) = 4.1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21987" y="3402259"/>
            <a:ext cx="2117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from 52 M minimum bias events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 descr="Rotat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" y="3651740"/>
            <a:ext cx="6646985" cy="2672861"/>
          </a:xfrm>
          <a:prstGeom prst="rect">
            <a:avLst/>
          </a:prstGeom>
        </p:spPr>
      </p:pic>
      <p:pic>
        <p:nvPicPr>
          <p:cNvPr id="16" name="Picture 15" descr="LikeSig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1" y="685800"/>
            <a:ext cx="6646985" cy="2895600"/>
          </a:xfrm>
          <a:prstGeom prst="rect">
            <a:avLst/>
          </a:prstGeom>
        </p:spPr>
      </p:pic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6.  D</a:t>
            </a:r>
            <a:r>
              <a:rPr lang="en-US" baseline="30000" smtClean="0"/>
              <a:t>0</a:t>
            </a:r>
            <a:r>
              <a:rPr lang="en-US" smtClean="0"/>
              <a:t> and D* in p+p 500 GeV collisions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999660" y="972235"/>
            <a:ext cx="15055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accent1"/>
                </a:solidFill>
              </a:rPr>
              <a:t>STAR preliminary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47260" y="3886200"/>
            <a:ext cx="15055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accent1"/>
                </a:solidFill>
              </a:rPr>
              <a:t>STAR preliminary</a:t>
            </a:r>
            <a:endParaRPr lang="en-US" sz="15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" y="762000"/>
            <a:ext cx="8856000" cy="5562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Analysis methods, Detector Setup and Particle Identification (PID)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and D* in </a:t>
            </a:r>
            <a:r>
              <a:rPr lang="en-US" dirty="0" err="1" smtClean="0"/>
              <a:t>p+p</a:t>
            </a:r>
            <a:r>
              <a:rPr lang="en-US" dirty="0" smtClean="0"/>
              <a:t> 200 </a:t>
            </a:r>
            <a:r>
              <a:rPr lang="en-US" dirty="0" err="1" smtClean="0"/>
              <a:t>GeV</a:t>
            </a:r>
            <a:r>
              <a:rPr lang="en-US" dirty="0" smtClean="0"/>
              <a:t> collisions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in </a:t>
            </a:r>
            <a:r>
              <a:rPr lang="en-US" dirty="0" err="1" smtClean="0"/>
              <a:t>Au+Au</a:t>
            </a:r>
            <a:r>
              <a:rPr lang="en-US" dirty="0" smtClean="0"/>
              <a:t> 200 </a:t>
            </a:r>
            <a:r>
              <a:rPr lang="en-US" dirty="0" err="1" smtClean="0"/>
              <a:t>GeV</a:t>
            </a:r>
            <a:r>
              <a:rPr lang="en-US" dirty="0" smtClean="0"/>
              <a:t> collisions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 Photonic Electrons in </a:t>
            </a:r>
            <a:r>
              <a:rPr lang="en-US" dirty="0" err="1" smtClean="0"/>
              <a:t>p+p</a:t>
            </a:r>
            <a:r>
              <a:rPr lang="en-US" dirty="0" smtClean="0"/>
              <a:t> 200 </a:t>
            </a:r>
            <a:r>
              <a:rPr lang="en-US" dirty="0" err="1" smtClean="0"/>
              <a:t>GeV</a:t>
            </a:r>
            <a:r>
              <a:rPr lang="en-US" dirty="0" smtClean="0"/>
              <a:t> collisions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analysis status on D</a:t>
            </a:r>
            <a:r>
              <a:rPr lang="en-US" baseline="30000" dirty="0" smtClean="0"/>
              <a:t>0</a:t>
            </a:r>
            <a:r>
              <a:rPr lang="en-US" dirty="0" smtClean="0"/>
              <a:t> and D* in </a:t>
            </a:r>
            <a:r>
              <a:rPr lang="en-US" dirty="0" err="1" smtClean="0"/>
              <a:t>p+p</a:t>
            </a:r>
            <a:r>
              <a:rPr lang="en-US" dirty="0" smtClean="0"/>
              <a:t> 500 </a:t>
            </a:r>
            <a:r>
              <a:rPr lang="en-US" dirty="0" err="1" smtClean="0"/>
              <a:t>GeV</a:t>
            </a:r>
            <a:r>
              <a:rPr lang="en-US" dirty="0" smtClean="0"/>
              <a:t> collisions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David Tlusty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WWND Puerto Rico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D* in </a:t>
            </a:r>
            <a:r>
              <a:rPr lang="en-US" dirty="0" err="1" smtClean="0"/>
              <a:t>p+p</a:t>
            </a:r>
            <a:r>
              <a:rPr lang="en-US" dirty="0" smtClean="0"/>
              <a:t> 500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6.  D</a:t>
            </a:r>
            <a:r>
              <a:rPr lang="en-US" baseline="30000" smtClean="0"/>
              <a:t>0</a:t>
            </a:r>
            <a:r>
              <a:rPr lang="en-US" smtClean="0"/>
              <a:t> and D* in p+p 500 GeV collisions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8" name="Picture 17" descr="DstarBH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49776" y="762664"/>
            <a:ext cx="4441824" cy="5561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9800" y="60960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Triggered events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" name="Picture 19" descr="Dsta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52400" y="762664"/>
            <a:ext cx="4457700" cy="55818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4762" y="60960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Minimum bias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09260" y="1143000"/>
            <a:ext cx="15055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accent1"/>
                </a:solidFill>
              </a:rPr>
              <a:t>STAR preliminary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52660" y="1143000"/>
            <a:ext cx="15055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accent1"/>
                </a:solidFill>
              </a:rPr>
              <a:t>STAR preliminary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2000" y="1466165"/>
            <a:ext cx="14746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2&lt; </a:t>
            </a:r>
            <a:r>
              <a:rPr lang="en-US" sz="1500" dirty="0" err="1" smtClean="0"/>
              <a:t>p</a:t>
            </a:r>
            <a:r>
              <a:rPr lang="en-US" sz="1500" baseline="-25000" dirty="0" err="1" smtClean="0"/>
              <a:t>T</a:t>
            </a:r>
            <a:r>
              <a:rPr lang="en-US" sz="1500" dirty="0" smtClean="0"/>
              <a:t> &lt; 20 </a:t>
            </a:r>
            <a:r>
              <a:rPr lang="en-US" sz="1500" dirty="0" err="1" smtClean="0"/>
              <a:t>GeV/c</a:t>
            </a:r>
            <a:endParaRPr lang="en-US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6952660" y="1456982"/>
            <a:ext cx="14746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2&lt; </a:t>
            </a:r>
            <a:r>
              <a:rPr lang="en-US" sz="1500" dirty="0" err="1" smtClean="0"/>
              <a:t>p</a:t>
            </a:r>
            <a:r>
              <a:rPr lang="en-US" sz="1500" baseline="-25000" dirty="0" err="1" smtClean="0"/>
              <a:t>T</a:t>
            </a:r>
            <a:r>
              <a:rPr lang="en-US" sz="1500" dirty="0" smtClean="0"/>
              <a:t> &lt; 20 </a:t>
            </a:r>
            <a:r>
              <a:rPr lang="en-US" sz="1500" dirty="0" err="1" smtClean="0"/>
              <a:t>GeV/c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7.  Summary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44000" y="756000"/>
            <a:ext cx="8856000" cy="486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1800"/>
              </a:spcAft>
              <a:buClr>
                <a:srgbClr val="0000FF"/>
              </a:buClr>
              <a:buFont typeface="Wingdings" pitchFamily="-108" charset="2"/>
              <a:buChar char="u"/>
            </a:pPr>
            <a:r>
              <a:rPr lang="en-US" dirty="0">
                <a:latin typeface="Arial"/>
                <a:cs typeface="Arial"/>
              </a:rPr>
              <a:t> D</a:t>
            </a:r>
            <a:r>
              <a:rPr lang="en-US" baseline="30000" dirty="0">
                <a:latin typeface="Arial"/>
                <a:cs typeface="Arial"/>
              </a:rPr>
              <a:t>0</a:t>
            </a:r>
            <a:r>
              <a:rPr lang="en-US" dirty="0">
                <a:latin typeface="Arial"/>
                <a:cs typeface="Arial"/>
              </a:rPr>
              <a:t> and D* are measured in </a:t>
            </a:r>
            <a:r>
              <a:rPr lang="en-US" dirty="0" err="1">
                <a:latin typeface="Arial"/>
                <a:cs typeface="Arial"/>
              </a:rPr>
              <a:t>p+p</a:t>
            </a:r>
            <a:r>
              <a:rPr lang="en-US" dirty="0">
                <a:latin typeface="Arial"/>
                <a:cs typeface="Arial"/>
              </a:rPr>
              <a:t> 200 </a:t>
            </a:r>
            <a:r>
              <a:rPr lang="en-US" dirty="0" err="1">
                <a:latin typeface="Arial"/>
                <a:cs typeface="Arial"/>
              </a:rPr>
              <a:t>GeV</a:t>
            </a:r>
            <a:r>
              <a:rPr lang="en-US" dirty="0">
                <a:latin typeface="Arial"/>
                <a:cs typeface="Arial"/>
              </a:rPr>
              <a:t> up to 6 </a:t>
            </a:r>
            <a:r>
              <a:rPr lang="en-US" dirty="0" err="1">
                <a:latin typeface="Arial"/>
                <a:cs typeface="Arial"/>
              </a:rPr>
              <a:t>GeV/</a:t>
            </a:r>
            <a:r>
              <a:rPr lang="en-US" dirty="0" err="1" smtClean="0"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– 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the first direct measurement at RHIC</a:t>
            </a:r>
          </a:p>
          <a:p>
            <a:pPr>
              <a:spcAft>
                <a:spcPts val="1800"/>
              </a:spcAft>
              <a:buClr>
                <a:srgbClr val="0000FF"/>
              </a:buClr>
              <a:buFont typeface="Wingdings" pitchFamily="-108" charset="2"/>
              <a:buChar char="u"/>
            </a:pPr>
            <a:r>
              <a:rPr lang="en-US" dirty="0">
                <a:latin typeface="Arial"/>
                <a:cs typeface="Arial"/>
              </a:rPr>
              <a:t> D</a:t>
            </a:r>
            <a:r>
              <a:rPr lang="en-US" baseline="30000" dirty="0">
                <a:latin typeface="Arial"/>
                <a:cs typeface="Arial"/>
              </a:rPr>
              <a:t>0</a:t>
            </a:r>
            <a:r>
              <a:rPr lang="en-US" dirty="0">
                <a:latin typeface="Arial"/>
                <a:cs typeface="Arial"/>
              </a:rPr>
              <a:t> are measured in </a:t>
            </a:r>
            <a:r>
              <a:rPr lang="en-US" dirty="0" err="1">
                <a:latin typeface="Arial"/>
                <a:cs typeface="Arial"/>
              </a:rPr>
              <a:t>Au+Au</a:t>
            </a:r>
            <a:r>
              <a:rPr lang="en-US" dirty="0">
                <a:latin typeface="Arial"/>
                <a:cs typeface="Arial"/>
              </a:rPr>
              <a:t> 200 </a:t>
            </a:r>
            <a:r>
              <a:rPr lang="en-US" dirty="0" err="1">
                <a:latin typeface="Arial"/>
                <a:cs typeface="Arial"/>
              </a:rPr>
              <a:t>GeV</a:t>
            </a:r>
            <a:r>
              <a:rPr lang="en-US" dirty="0">
                <a:latin typeface="Arial"/>
                <a:cs typeface="Arial"/>
              </a:rPr>
              <a:t> up to 5 </a:t>
            </a:r>
            <a:r>
              <a:rPr lang="en-US" dirty="0" err="1">
                <a:latin typeface="Arial"/>
                <a:cs typeface="Arial"/>
              </a:rPr>
              <a:t>GeV/c</a:t>
            </a:r>
            <a:r>
              <a:rPr lang="en-US" dirty="0">
                <a:latin typeface="Arial"/>
                <a:cs typeface="Arial"/>
              </a:rPr>
              <a:t>.</a:t>
            </a:r>
            <a:endParaRPr lang="en-US" dirty="0" smtClean="0">
              <a:latin typeface="Arial"/>
              <a:cs typeface="Arial"/>
            </a:endParaRPr>
          </a:p>
          <a:p>
            <a:pPr>
              <a:spcAft>
                <a:spcPts val="1800"/>
              </a:spcAft>
              <a:buClr>
                <a:srgbClr val="0000FF"/>
              </a:buClr>
              <a:buFont typeface="Wingdings" pitchFamily="-108" charset="2"/>
              <a:buChar char="u"/>
            </a:pPr>
            <a:r>
              <a:rPr lang="en-US" dirty="0" smtClean="0">
                <a:latin typeface="Arial"/>
                <a:cs typeface="Arial"/>
              </a:rPr>
              <a:t> 1) Charm </a:t>
            </a:r>
            <a:r>
              <a:rPr lang="en-US" dirty="0">
                <a:latin typeface="Arial"/>
                <a:cs typeface="Arial"/>
              </a:rPr>
              <a:t>cross sections at mid-rapidity follow number of binary collisions scaling</a:t>
            </a:r>
          </a:p>
          <a:p>
            <a:pPr>
              <a:spcAft>
                <a:spcPts val="1800"/>
              </a:spcAft>
              <a:buClr>
                <a:srgbClr val="0000FF"/>
              </a:buClr>
            </a:pPr>
            <a:r>
              <a:rPr lang="en-US" dirty="0">
                <a:latin typeface="Arial"/>
                <a:cs typeface="Arial"/>
              </a:rPr>
              <a:t>    </a:t>
            </a:r>
            <a:r>
              <a:rPr lang="en-US" dirty="0" smtClean="0">
                <a:latin typeface="Arial"/>
                <a:cs typeface="Arial"/>
              </a:rPr>
              <a:t> 2) </a:t>
            </a:r>
            <a:r>
              <a:rPr lang="en-US" dirty="0">
                <a:latin typeface="Arial"/>
                <a:cs typeface="Arial"/>
              </a:rPr>
              <a:t>R</a:t>
            </a:r>
            <a:r>
              <a:rPr lang="en-US" baseline="-25000" dirty="0">
                <a:latin typeface="Arial"/>
                <a:cs typeface="Arial"/>
              </a:rPr>
              <a:t>AA</a:t>
            </a:r>
            <a:r>
              <a:rPr lang="en-US" dirty="0">
                <a:latin typeface="Arial"/>
                <a:cs typeface="Arial"/>
              </a:rPr>
              <a:t> is consistent with </a:t>
            </a:r>
            <a:r>
              <a:rPr lang="en-US" dirty="0" smtClean="0">
                <a:latin typeface="Arial"/>
                <a:cs typeface="Arial"/>
              </a:rPr>
              <a:t>unity.</a:t>
            </a:r>
            <a:endParaRPr lang="en-US" dirty="0">
              <a:latin typeface="Arial"/>
              <a:cs typeface="Arial"/>
            </a:endParaRPr>
          </a:p>
          <a:p>
            <a:pPr>
              <a:spcAft>
                <a:spcPts val="1800"/>
              </a:spcAft>
              <a:buClr>
                <a:srgbClr val="0000FF"/>
              </a:buClr>
            </a:pPr>
            <a:r>
              <a:rPr lang="en-US" dirty="0">
                <a:latin typeface="Arial"/>
                <a:cs typeface="Arial"/>
              </a:rPr>
              <a:t>   </a:t>
            </a:r>
            <a:r>
              <a:rPr lang="en-US" dirty="0" smtClean="0">
                <a:latin typeface="Arial"/>
                <a:cs typeface="Arial"/>
              </a:rPr>
              <a:t>  Indicate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charm is produced at early stage of the collisions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ct val="120000"/>
              </a:lnSpc>
              <a:spcAft>
                <a:spcPts val="1800"/>
              </a:spcAft>
              <a:buClr>
                <a:srgbClr val="0000FF"/>
              </a:buClr>
              <a:buFont typeface="Wingdings" charset="2"/>
              <a:buChar char="u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                                   consistent with FONLL upper limit whereas t</a:t>
            </a:r>
            <a:r>
              <a:rPr lang="en-US" dirty="0" smtClean="0">
                <a:latin typeface="Arial"/>
                <a:cs typeface="Arial"/>
              </a:rPr>
              <a:t>he production of B-decay and D-decay electrons are consistent with FONLL.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	 </a:t>
            </a: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spcAft>
                <a:spcPts val="1800"/>
              </a:spcAft>
              <a:buClr>
                <a:srgbClr val="0000FF"/>
              </a:buClr>
              <a:buFont typeface="Wingdings" pitchFamily="-108" charset="2"/>
              <a:buChar char="u"/>
            </a:pPr>
            <a:r>
              <a:rPr lang="en-US" dirty="0" smtClean="0">
                <a:latin typeface="Arial"/>
                <a:cs typeface="Arial"/>
              </a:rPr>
              <a:t> Difference from Blast-Wave predictions with light </a:t>
            </a:r>
            <a:r>
              <a:rPr lang="en-US" dirty="0" err="1" smtClean="0">
                <a:latin typeface="Arial"/>
                <a:cs typeface="Arial"/>
              </a:rPr>
              <a:t>hadron</a:t>
            </a:r>
            <a:r>
              <a:rPr lang="en-US" dirty="0" smtClean="0">
                <a:latin typeface="Arial"/>
                <a:cs typeface="Arial"/>
              </a:rPr>
              <a:t> parameters could indicate that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lang="en-US" baseline="30000" dirty="0" smtClean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decouple earlier from the medium than light hadrons.</a:t>
            </a:r>
          </a:p>
          <a:p>
            <a:pPr>
              <a:spcAft>
                <a:spcPts val="1800"/>
              </a:spcAft>
              <a:buClr>
                <a:srgbClr val="0000FF"/>
              </a:buClr>
              <a:buFont typeface="Wingdings" pitchFamily="-108" charset="2"/>
              <a:buChar char="u"/>
            </a:pP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Sufficient D</a:t>
            </a:r>
            <a:r>
              <a:rPr lang="en-US" baseline="30000" dirty="0" smtClean="0">
                <a:latin typeface="Arial"/>
                <a:cs typeface="Arial"/>
              </a:rPr>
              <a:t>0</a:t>
            </a:r>
            <a:r>
              <a:rPr lang="en-US" dirty="0" smtClean="0">
                <a:latin typeface="Arial"/>
                <a:cs typeface="Arial"/>
              </a:rPr>
              <a:t> and D* signal from </a:t>
            </a:r>
            <a:r>
              <a:rPr lang="en-US" dirty="0" err="1" smtClean="0">
                <a:latin typeface="Arial"/>
                <a:cs typeface="Arial"/>
              </a:rPr>
              <a:t>p+p</a:t>
            </a:r>
            <a:r>
              <a:rPr lang="en-US" dirty="0" smtClean="0">
                <a:latin typeface="Arial"/>
                <a:cs typeface="Arial"/>
              </a:rPr>
              <a:t> 500 </a:t>
            </a:r>
            <a:r>
              <a:rPr lang="en-US" dirty="0" err="1" smtClean="0">
                <a:latin typeface="Arial"/>
                <a:cs typeface="Arial"/>
              </a:rPr>
              <a:t>GeV</a:t>
            </a:r>
            <a:r>
              <a:rPr lang="en-US" dirty="0" smtClean="0">
                <a:latin typeface="Arial"/>
                <a:cs typeface="Arial"/>
              </a:rPr>
              <a:t> collisions promises first open charm cross section calculation in such energy with </a:t>
            </a:r>
            <a:r>
              <a:rPr lang="en-US" dirty="0" err="1" smtClean="0">
                <a:latin typeface="Arial"/>
                <a:cs typeface="Arial"/>
              </a:rPr>
              <a:t>p</a:t>
            </a:r>
            <a:r>
              <a:rPr lang="en-US" baseline="-25000" dirty="0" err="1" smtClean="0">
                <a:latin typeface="Arial"/>
                <a:cs typeface="Arial"/>
              </a:rPr>
              <a:t>T</a:t>
            </a:r>
            <a:r>
              <a:rPr lang="en-US" dirty="0" smtClean="0">
                <a:latin typeface="Arial"/>
                <a:cs typeface="Arial"/>
              </a:rPr>
              <a:t> coverage being 0.4 – 7.0 </a:t>
            </a:r>
            <a:r>
              <a:rPr lang="en-US" dirty="0" err="1" smtClean="0">
                <a:latin typeface="Arial"/>
                <a:cs typeface="Arial"/>
              </a:rPr>
              <a:t>GeV/c</a:t>
            </a: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9600" y="3309032"/>
            <a:ext cx="2057400" cy="348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David Tlusty, NPI ASCR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Puerto Rico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9400" y="6492875"/>
            <a:ext cx="5181600" cy="365125"/>
          </a:xfrm>
        </p:spPr>
        <p:txBody>
          <a:bodyPr/>
          <a:lstStyle/>
          <a:p>
            <a:r>
              <a:rPr lang="en-US" smtClean="0"/>
              <a:t>WWND Puerto Rico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410293" y="921676"/>
            <a:ext cx="3604640" cy="5279496"/>
            <a:chOff x="5380175" y="1417429"/>
            <a:chExt cx="3533775" cy="5024352"/>
          </a:xfrm>
        </p:grpSpPr>
        <p:pic>
          <p:nvPicPr>
            <p:cNvPr id="7" name="Picture 7" descr="D0v2_thin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91030" y="1417429"/>
              <a:ext cx="35179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 descr="plot_Rcp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80175" y="3698581"/>
              <a:ext cx="3533775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726282" y="1012230"/>
            <a:ext cx="3729036" cy="2532063"/>
            <a:chOff x="290513" y="3048000"/>
            <a:chExt cx="3976687" cy="2532063"/>
          </a:xfrm>
        </p:grpSpPr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290513" y="3124200"/>
              <a:ext cx="3976687" cy="2455863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altLang="zh-CN" sz="1800"/>
            </a:p>
          </p:txBody>
        </p:sp>
        <p:sp>
          <p:nvSpPr>
            <p:cNvPr id="11" name="TextBox 79"/>
            <p:cNvSpPr txBox="1">
              <a:spLocks noChangeArrowheads="1"/>
            </p:cNvSpPr>
            <p:nvPr/>
          </p:nvSpPr>
          <p:spPr bwMode="auto">
            <a:xfrm>
              <a:off x="3276600" y="3657600"/>
              <a:ext cx="601663" cy="923330"/>
            </a:xfrm>
            <a:prstGeom prst="rect">
              <a:avLst/>
            </a:prstGeom>
            <a:solidFill>
              <a:srgbClr val="FFFFFF">
                <a:alpha val="5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</a:rPr>
                <a:t>SSD</a:t>
              </a:r>
            </a:p>
            <a:p>
              <a:r>
                <a:rPr lang="en-US" altLang="zh-CN">
                  <a:solidFill>
                    <a:srgbClr val="000000"/>
                  </a:solidFill>
                </a:rPr>
                <a:t>IST</a:t>
              </a:r>
            </a:p>
            <a:p>
              <a:r>
                <a:rPr lang="en-US" altLang="zh-CN">
                  <a:solidFill>
                    <a:srgbClr val="000000"/>
                  </a:solidFill>
                </a:rPr>
                <a:t>PXL</a:t>
              </a:r>
            </a:p>
          </p:txBody>
        </p:sp>
        <p:cxnSp>
          <p:nvCxnSpPr>
            <p:cNvPr id="12" name="Straight Arrow Connector 44"/>
            <p:cNvCxnSpPr>
              <a:cxnSpLocks noChangeShapeType="1"/>
            </p:cNvCxnSpPr>
            <p:nvPr/>
          </p:nvCxnSpPr>
          <p:spPr bwMode="auto">
            <a:xfrm rot="10800000" flipV="1">
              <a:off x="2527300" y="3797300"/>
              <a:ext cx="749300" cy="141288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oval" w="med" len="med"/>
            </a:ln>
          </p:spPr>
        </p:cxnSp>
        <p:cxnSp>
          <p:nvCxnSpPr>
            <p:cNvPr id="13" name="Straight Arrow Connector 46"/>
            <p:cNvCxnSpPr>
              <a:cxnSpLocks noChangeShapeType="1"/>
              <a:stCxn id="11" idx="1"/>
            </p:cNvCxnSpPr>
            <p:nvPr/>
          </p:nvCxnSpPr>
          <p:spPr bwMode="auto">
            <a:xfrm rot="10800000" flipV="1">
              <a:off x="2376489" y="4119264"/>
              <a:ext cx="900111" cy="86023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oval" w="med" len="med"/>
            </a:ln>
          </p:spPr>
        </p:cxnSp>
        <p:cxnSp>
          <p:nvCxnSpPr>
            <p:cNvPr id="14" name="Straight Arrow Connector 49"/>
            <p:cNvCxnSpPr>
              <a:cxnSpLocks noChangeShapeType="1"/>
            </p:cNvCxnSpPr>
            <p:nvPr/>
          </p:nvCxnSpPr>
          <p:spPr bwMode="auto">
            <a:xfrm rot="10800000" flipV="1">
              <a:off x="2152650" y="4359275"/>
              <a:ext cx="1123950" cy="139700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oval" w="med" len="med"/>
            </a:ln>
          </p:spPr>
        </p:cxnSp>
        <p:sp>
          <p:nvSpPr>
            <p:cNvPr id="15" name="Text Box 34"/>
            <p:cNvSpPr txBox="1">
              <a:spLocks noChangeArrowheads="1"/>
            </p:cNvSpPr>
            <p:nvPr/>
          </p:nvSpPr>
          <p:spPr bwMode="auto">
            <a:xfrm>
              <a:off x="2895600" y="3048000"/>
              <a:ext cx="590550" cy="369332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TPC</a:t>
              </a:r>
            </a:p>
          </p:txBody>
        </p:sp>
        <p:sp>
          <p:nvSpPr>
            <p:cNvPr id="16" name="Text Box 35"/>
            <p:cNvSpPr txBox="1">
              <a:spLocks noChangeArrowheads="1"/>
            </p:cNvSpPr>
            <p:nvPr/>
          </p:nvSpPr>
          <p:spPr bwMode="auto">
            <a:xfrm>
              <a:off x="3429001" y="4953000"/>
              <a:ext cx="590550" cy="369332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FGT</a:t>
              </a:r>
            </a:p>
          </p:txBody>
        </p:sp>
      </p:grp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119064" y="3902839"/>
            <a:ext cx="5365571" cy="21390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STAR Heavy Flavor </a:t>
            </a:r>
            <a:r>
              <a:rPr lang="en-US" dirty="0" smtClean="0"/>
              <a:t>Tracker Project.</a:t>
            </a:r>
          </a:p>
          <a:p>
            <a:pPr>
              <a:spcAft>
                <a:spcPts val="600"/>
              </a:spcAft>
              <a:buClr>
                <a:srgbClr val="3366FF"/>
              </a:buClr>
              <a:buFont typeface="Wingdings" charset="2"/>
              <a:buChar char="ü"/>
            </a:pPr>
            <a:r>
              <a:rPr lang="en-US" dirty="0" smtClean="0"/>
              <a:t> Reconstruct </a:t>
            </a:r>
            <a:r>
              <a:rPr lang="en-US" dirty="0"/>
              <a:t>secondary vertex.</a:t>
            </a:r>
            <a:endParaRPr lang="en-US" dirty="0" smtClean="0"/>
          </a:p>
          <a:p>
            <a:pPr>
              <a:spcAft>
                <a:spcPts val="600"/>
              </a:spcAft>
              <a:buClr>
                <a:srgbClr val="3366FF"/>
              </a:buClr>
              <a:buFont typeface="Wingdings" charset="2"/>
              <a:buChar char="ü"/>
            </a:pPr>
            <a:r>
              <a:rPr lang="en-US" dirty="0" smtClean="0"/>
              <a:t> Dramatically </a:t>
            </a:r>
            <a:r>
              <a:rPr lang="en-US" dirty="0"/>
              <a:t>improve the precision of measurements.</a:t>
            </a:r>
            <a:endParaRPr lang="en-US" dirty="0" smtClean="0"/>
          </a:p>
          <a:p>
            <a:pPr>
              <a:spcAft>
                <a:spcPts val="600"/>
              </a:spcAft>
              <a:buClr>
                <a:srgbClr val="3366FF"/>
              </a:buClr>
              <a:buFont typeface="Wingdings" charset="2"/>
              <a:buChar char="ü"/>
            </a:pPr>
            <a:r>
              <a:rPr lang="en-US" dirty="0" smtClean="0"/>
              <a:t> Address </a:t>
            </a:r>
            <a:r>
              <a:rPr lang="en-US" dirty="0"/>
              <a:t>physics related to heavy flavor.</a:t>
            </a:r>
            <a:r>
              <a:rPr lang="en-US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v</a:t>
            </a:r>
            <a:r>
              <a:rPr lang="en-US" baseline="-25000" dirty="0" smtClean="0"/>
              <a:t>2  </a:t>
            </a:r>
            <a:r>
              <a:rPr lang="en-US" dirty="0" smtClean="0"/>
              <a:t>: </a:t>
            </a:r>
            <a:r>
              <a:rPr lang="en-US" dirty="0" err="1" smtClean="0"/>
              <a:t>thermalization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R</a:t>
            </a:r>
            <a:r>
              <a:rPr lang="en-US" baseline="-25000" dirty="0" smtClean="0"/>
              <a:t>CP</a:t>
            </a:r>
            <a:r>
              <a:rPr lang="en-US" dirty="0" smtClean="0"/>
              <a:t>: charm quark energy loss mechanism.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David Tlusty, NPI ASCR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Systematic error study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Puerto Rico</a:t>
            </a:r>
            <a:endParaRPr lang="en-US" dirty="0"/>
          </a:p>
        </p:txBody>
      </p:sp>
      <p:pic>
        <p:nvPicPr>
          <p:cNvPr id="6" name="Picture 5" descr="dcaKbin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38142" y="4003456"/>
            <a:ext cx="2977258" cy="2016344"/>
          </a:xfrm>
          <a:prstGeom prst="rect">
            <a:avLst/>
          </a:prstGeom>
        </p:spPr>
      </p:pic>
      <p:pic>
        <p:nvPicPr>
          <p:cNvPr id="7" name="Picture 6" descr="dcaPibin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938142" y="1882455"/>
            <a:ext cx="3131790" cy="2121001"/>
          </a:xfrm>
          <a:prstGeom prst="rect">
            <a:avLst/>
          </a:prstGeom>
        </p:spPr>
      </p:pic>
      <p:pic>
        <p:nvPicPr>
          <p:cNvPr id="8" name="Picture 7" descr="nhitsKbin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95771" y="4003456"/>
            <a:ext cx="2752229" cy="1863944"/>
          </a:xfrm>
          <a:prstGeom prst="rect">
            <a:avLst/>
          </a:prstGeom>
        </p:spPr>
      </p:pic>
      <p:pic>
        <p:nvPicPr>
          <p:cNvPr id="9" name="Picture 8" descr="nhitsPibin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113485" y="4026909"/>
            <a:ext cx="2830115" cy="1916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5771" y="1219200"/>
            <a:ext cx="580022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Raw Counts – Difference between methods</a:t>
            </a:r>
          </a:p>
          <a:p>
            <a:pPr marL="342900" indent="-342900">
              <a:buAutoNum type="arabicParenR"/>
            </a:pPr>
            <a:r>
              <a:rPr lang="en-US" dirty="0" err="1" smtClean="0"/>
              <a:t>nFitPoints</a:t>
            </a:r>
            <a:r>
              <a:rPr lang="en-US" dirty="0" smtClean="0"/>
              <a:t> - difference between </a:t>
            </a:r>
          </a:p>
          <a:p>
            <a:pPr marL="342900" indent="-342900"/>
            <a:r>
              <a:rPr lang="en-US" dirty="0" smtClean="0"/>
              <a:t>	</a:t>
            </a:r>
            <a:r>
              <a:rPr lang="en-US" dirty="0" err="1" smtClean="0"/>
              <a:t>MC(nFitPts</a:t>
            </a:r>
            <a:r>
              <a:rPr lang="en-US" dirty="0" smtClean="0"/>
              <a:t>&gt;25)/MC(nFitPts&gt;15) and </a:t>
            </a:r>
          </a:p>
          <a:p>
            <a:pPr marL="342900" indent="-342900"/>
            <a:r>
              <a:rPr lang="en-US" dirty="0" smtClean="0"/>
              <a:t>	</a:t>
            </a:r>
            <a:r>
              <a:rPr lang="en-US" dirty="0" err="1" smtClean="0"/>
              <a:t>Data(nFitPts</a:t>
            </a:r>
            <a:r>
              <a:rPr lang="en-US" dirty="0" smtClean="0"/>
              <a:t>&gt;25)/Data(nFitPts&gt;15)</a:t>
            </a:r>
          </a:p>
          <a:p>
            <a:pPr marL="342900" indent="-342900"/>
            <a:r>
              <a:rPr lang="en-US" dirty="0" smtClean="0"/>
              <a:t>3)	DCA - difference between </a:t>
            </a:r>
            <a:r>
              <a:rPr lang="en-US" dirty="0" err="1" smtClean="0"/>
              <a:t>MC(dca</a:t>
            </a:r>
            <a:r>
              <a:rPr lang="en-US" dirty="0" smtClean="0"/>
              <a:t>&lt;1)/MC(dca&lt;2) and </a:t>
            </a:r>
            <a:r>
              <a:rPr lang="en-US" dirty="0" err="1" smtClean="0"/>
              <a:t>Data(dca</a:t>
            </a:r>
            <a:r>
              <a:rPr lang="en-US" dirty="0" smtClean="0"/>
              <a:t>&lt;1)/Data(dca&lt;2)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David Tlusty, NPI ASCR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Pile-up removal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9400" y="6492875"/>
            <a:ext cx="5181600" cy="365125"/>
          </a:xfrm>
        </p:spPr>
        <p:txBody>
          <a:bodyPr/>
          <a:lstStyle/>
          <a:p>
            <a:r>
              <a:rPr lang="en-US" smtClean="0"/>
              <a:t>WWND Puerto Rico</a:t>
            </a:r>
            <a:endParaRPr lang="en-US" dirty="0"/>
          </a:p>
        </p:txBody>
      </p:sp>
      <p:pic>
        <p:nvPicPr>
          <p:cNvPr id="6" name="Picture 5" descr="pile-u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32263"/>
            <a:ext cx="3717641" cy="2500521"/>
          </a:xfrm>
          <a:prstGeom prst="rect">
            <a:avLst/>
          </a:prstGeom>
        </p:spPr>
      </p:pic>
      <p:pic>
        <p:nvPicPr>
          <p:cNvPr id="7" name="Picture 6" descr="goodeven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32262"/>
            <a:ext cx="4495800" cy="3118101"/>
          </a:xfrm>
          <a:prstGeom prst="rect">
            <a:avLst/>
          </a:prstGeom>
        </p:spPr>
      </p:pic>
      <p:pic>
        <p:nvPicPr>
          <p:cNvPr id="8" name="Picture 7" descr="PionsVsBb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6200" y="3272300"/>
            <a:ext cx="5181600" cy="3052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32814" y="4355802"/>
            <a:ext cx="385878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 pp collisions peak luminosity                       </a:t>
            </a:r>
            <a:r>
              <a:rPr lang="en-US" sz="1600" dirty="0" err="1" smtClean="0"/>
              <a:t>L</a:t>
            </a:r>
            <a:r>
              <a:rPr lang="en-US" sz="1600" baseline="-25000" dirty="0" err="1" smtClean="0"/>
              <a:t>peak</a:t>
            </a:r>
            <a:r>
              <a:rPr lang="en-US" sz="1600" dirty="0" smtClean="0"/>
              <a:t> = 5*10</a:t>
            </a:r>
            <a:r>
              <a:rPr lang="en-US" sz="1600" baseline="30000" dirty="0" smtClean="0"/>
              <a:t>31 </a:t>
            </a:r>
            <a:r>
              <a:rPr lang="en-US" sz="1600" dirty="0" smtClean="0"/>
              <a:t>cm</a:t>
            </a:r>
            <a:r>
              <a:rPr lang="en-US" sz="1600" baseline="30000" dirty="0" smtClean="0"/>
              <a:t>-2</a:t>
            </a:r>
            <a:r>
              <a:rPr lang="en-US" sz="1600" dirty="0" smtClean="0"/>
              <a:t>s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in year 2009. 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</a:t>
            </a:r>
            <a:r>
              <a:rPr lang="en-US" sz="1600" dirty="0" err="1" smtClean="0"/>
              <a:t>EventRate</a:t>
            </a:r>
            <a:r>
              <a:rPr lang="en-US" sz="1600" dirty="0" smtClean="0"/>
              <a:t> = </a:t>
            </a:r>
            <a:r>
              <a:rPr lang="en-US" sz="1600" dirty="0" err="1" smtClean="0"/>
              <a:t>L</a:t>
            </a:r>
            <a:r>
              <a:rPr lang="en-US" sz="1600" baseline="-25000" dirty="0" err="1" smtClean="0"/>
              <a:t>peak</a:t>
            </a:r>
            <a:r>
              <a:rPr lang="en-US" sz="1600" dirty="0" smtClean="0"/>
              <a:t>*</a:t>
            </a:r>
            <a:r>
              <a:rPr lang="en-US" sz="1600" dirty="0" smtClean="0">
                <a:latin typeface="Symbol" charset="2"/>
                <a:cs typeface="Symbol" charset="2"/>
              </a:rPr>
              <a:t>s</a:t>
            </a:r>
            <a:r>
              <a:rPr lang="en-US" sz="1600" baseline="30000" dirty="0" smtClean="0"/>
              <a:t>NSD</a:t>
            </a:r>
            <a:r>
              <a:rPr lang="en-US" sz="1600" dirty="0" smtClean="0"/>
              <a:t>(30 </a:t>
            </a:r>
            <a:r>
              <a:rPr lang="en-US" sz="1600" dirty="0" err="1" smtClean="0"/>
              <a:t>mb</a:t>
            </a:r>
            <a:r>
              <a:rPr lang="en-US" sz="1600" dirty="0" smtClean="0"/>
              <a:t>) = 1.5 MHz 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TPC readout ~ 80 </a:t>
            </a:r>
            <a:r>
              <a:rPr lang="en-US" sz="1600" dirty="0" smtClean="0">
                <a:latin typeface="Symbol" charset="2"/>
                <a:cs typeface="Symbol" charset="2"/>
              </a:rPr>
              <a:t>m</a:t>
            </a:r>
            <a:r>
              <a:rPr lang="en-US" sz="1600" dirty="0" smtClean="0"/>
              <a:t>s =&gt; TPC sees tracks from 120‎ collisions. Pile-ups are removed by‎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‎ |</a:t>
            </a:r>
            <a:r>
              <a:rPr lang="en-US" sz="1600" dirty="0" err="1" smtClean="0"/>
              <a:t>VpdVz</a:t>
            </a:r>
            <a:r>
              <a:rPr lang="en-US" sz="1600" dirty="0" smtClean="0"/>
              <a:t> - </a:t>
            </a:r>
            <a:r>
              <a:rPr lang="en-US" sz="1600" dirty="0" err="1" smtClean="0"/>
              <a:t>TpcVz</a:t>
            </a:r>
            <a:r>
              <a:rPr lang="en-US" sz="1600" dirty="0" smtClean="0"/>
              <a:t>| &lt; 6cm cut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‎ TPC PPV reconstruction algorithm</a:t>
            </a:r>
          </a:p>
          <a:p>
            <a:r>
              <a:rPr lang="en-US" sz="1200" dirty="0" smtClean="0"/>
              <a:t>‎‎</a:t>
            </a:r>
            <a:endParaRPr lang="en-US" sz="12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David Tlusty, NPI ASCR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Charm cross section </a:t>
            </a:r>
            <a:r>
              <a:rPr lang="en-US" dirty="0" err="1" smtClean="0"/>
              <a:t>vs</a:t>
            </a:r>
            <a:r>
              <a:rPr lang="en-US" dirty="0" smtClean="0"/>
              <a:t>						   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9400" y="6492875"/>
            <a:ext cx="5181600" cy="365125"/>
          </a:xfrm>
        </p:spPr>
        <p:txBody>
          <a:bodyPr/>
          <a:lstStyle/>
          <a:p>
            <a:r>
              <a:rPr lang="en-US" smtClean="0"/>
              <a:t>WWND Puerto Rico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8332" y="5924490"/>
            <a:ext cx="7005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Most precise measurement so far, provide constraint for theories.</a:t>
            </a:r>
            <a:endParaRPr lang="en-US" sz="2000" dirty="0"/>
          </a:p>
        </p:txBody>
      </p:sp>
      <p:pic>
        <p:nvPicPr>
          <p:cNvPr id="7" name="Picture 6" descr="totalxsecne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218" y="685800"/>
            <a:ext cx="5399582" cy="5228167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010400" y="43542"/>
          <a:ext cx="762000" cy="489858"/>
        </p:xfrm>
        <a:graphic>
          <a:graphicData uri="http://schemas.openxmlformats.org/presentationml/2006/ole">
            <p:oleObj spid="_x0000_s108546" name="Equation" r:id="rId4" imgW="355600" imgH="228600" progId="Equation.3">
              <p:embed/>
            </p:oleObj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David Tlusty, NPI ASCR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QCD phase diagram and RHIC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mtClean="0"/>
              <a:t>Motivation</a:t>
            </a:r>
            <a:endParaRPr lang="en-US" dirty="0"/>
          </a:p>
        </p:txBody>
      </p:sp>
      <p:pic>
        <p:nvPicPr>
          <p:cNvPr id="9" name="Picture 8" descr="RHI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10000" y="2276252"/>
            <a:ext cx="5181600" cy="4011841"/>
          </a:xfrm>
          <a:prstGeom prst="rect">
            <a:avLst/>
          </a:prstGeom>
        </p:spPr>
      </p:pic>
      <p:pic>
        <p:nvPicPr>
          <p:cNvPr id="11" name="Picture 10" descr="phases-of-QCD-350p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478" y="3048000"/>
            <a:ext cx="3046122" cy="30374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762000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What were early stages of the Universe</a:t>
            </a:r>
          </a:p>
          <a:p>
            <a:pPr>
              <a:buFont typeface="Arial"/>
              <a:buChar char="•"/>
            </a:pPr>
            <a:r>
              <a:rPr lang="en-US" dirty="0" smtClean="0"/>
              <a:t> What are properties of strong interaction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 Search for and characterize the new state of matter – Quark Gluon Plasma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5200" y="848781"/>
            <a:ext cx="56924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RHIC is an </a:t>
            </a:r>
            <a:r>
              <a:rPr lang="en-US" dirty="0" smtClean="0">
                <a:solidFill>
                  <a:srgbClr val="FF0000"/>
                </a:solidFill>
              </a:rPr>
              <a:t>intersecting storage </a:t>
            </a:r>
            <a:r>
              <a:rPr lang="en-US" dirty="0" smtClean="0"/>
              <a:t>ring and </a:t>
            </a:r>
            <a:r>
              <a:rPr lang="en-US" dirty="0" smtClean="0">
                <a:solidFill>
                  <a:srgbClr val="FF0000"/>
                </a:solidFill>
              </a:rPr>
              <a:t>particle accelerator</a:t>
            </a:r>
          </a:p>
          <a:p>
            <a:r>
              <a:rPr lang="en-US" dirty="0" smtClean="0"/>
              <a:t>Two independent rings each 3.834 km circumference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 collide </a:t>
            </a:r>
            <a:r>
              <a:rPr lang="en-US" dirty="0" smtClean="0"/>
              <a:t>any nuclear species on any other.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Max Energy</a:t>
            </a:r>
            <a:r>
              <a:rPr lang="en-US" dirty="0" smtClean="0"/>
              <a:t>: 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800600" y="1751930"/>
          <a:ext cx="1981200" cy="297180"/>
        </p:xfrm>
        <a:graphic>
          <a:graphicData uri="http://schemas.openxmlformats.org/presentationml/2006/ole">
            <p:oleObj spid="_x0000_s114690" name="Equation" r:id="rId6" imgW="1524000" imgH="228600" progId="Equation.3">
              <p:embed/>
            </p:oleObj>
          </a:graphicData>
        </a:graphic>
      </p:graphicFrame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to study heavy quarks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mtClean="0"/>
              <a:t>Motivation</a:t>
            </a:r>
            <a:endParaRPr lang="en-US" dirty="0"/>
          </a:p>
        </p:txBody>
      </p:sp>
      <p:pic>
        <p:nvPicPr>
          <p:cNvPr id="7" name="Picture 6" descr="Picture 2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3421" y="1143000"/>
            <a:ext cx="1895644" cy="142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4000" y="3505201"/>
            <a:ext cx="8847600" cy="2816156"/>
          </a:xfrm>
          <a:prstGeom prst="rect">
            <a:avLst/>
          </a:prstGeom>
          <a:noFill/>
          <a:ln w="9525">
            <a:solidFill>
              <a:srgbClr val="BB110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0066FF"/>
              </a:buClr>
              <a:buFont typeface="Wingdings" charset="2"/>
              <a:buChar char="Ø"/>
            </a:pPr>
            <a:r>
              <a:rPr lang="en-US" sz="2000" dirty="0" smtClean="0"/>
              <a:t>Mass is believed to be external to QCD (=&gt; stay heavy even in QGP)</a:t>
            </a:r>
          </a:p>
          <a:p>
            <a:pPr marL="457200" indent="-457200">
              <a:buClr>
                <a:srgbClr val="0066FF"/>
              </a:buClr>
              <a:buFont typeface="Wingdings" charset="2"/>
              <a:buChar char="Ø"/>
            </a:pPr>
            <a:r>
              <a:rPr lang="en-US" sz="2000" dirty="0" smtClean="0"/>
              <a:t>Produced in initial hard </a:t>
            </a:r>
            <a:r>
              <a:rPr lang="en-US" sz="2000" dirty="0" err="1" smtClean="0"/>
              <a:t>partonic</a:t>
            </a:r>
            <a:r>
              <a:rPr lang="en-US" sz="2000" dirty="0" smtClean="0"/>
              <a:t> collisions – following number-of-binary-collisions scaling</a:t>
            </a:r>
          </a:p>
          <a:p>
            <a:pPr marL="457200" indent="-457200">
              <a:buClr>
                <a:srgbClr val="0066FF"/>
              </a:buClr>
              <a:buFont typeface="Wingdings" charset="2"/>
              <a:buChar char="Ø"/>
            </a:pPr>
            <a:r>
              <a:rPr lang="en-US" sz="2000" dirty="0" smtClean="0"/>
              <a:t>Sensitive to initial gluon density and gluon distribution. Due to it’s large mass a good </a:t>
            </a:r>
            <a:r>
              <a:rPr lang="en-US" sz="2000" dirty="0" err="1" smtClean="0"/>
              <a:t>pQCD</a:t>
            </a:r>
            <a:r>
              <a:rPr lang="en-US" sz="2000" dirty="0" smtClean="0"/>
              <a:t> test at RHIC collision energies. </a:t>
            </a:r>
          </a:p>
          <a:p>
            <a:pPr marL="457200" indent="-457200">
              <a:spcAft>
                <a:spcPts val="600"/>
              </a:spcAft>
              <a:buClr>
                <a:srgbClr val="0066FF"/>
              </a:buClr>
              <a:buFont typeface="Wingdings" charset="2"/>
              <a:buChar char="Ø"/>
            </a:pPr>
            <a:r>
              <a:rPr lang="en-US" sz="2000" dirty="0" smtClean="0"/>
              <a:t>Couple differently with the medium than light quarks. Reveal critical features of the medium</a:t>
            </a:r>
          </a:p>
          <a:p>
            <a:pPr marL="914400" lvl="1" indent="-457200">
              <a:spcAft>
                <a:spcPts val="600"/>
              </a:spcAft>
              <a:buClr>
                <a:srgbClr val="0066FF"/>
              </a:buClr>
              <a:buFont typeface="Arial"/>
              <a:buChar char="•"/>
            </a:pPr>
            <a:r>
              <a:rPr lang="en-US" sz="1600" dirty="0" smtClean="0"/>
              <a:t>Spectra could be significantly modified but still would retain memory about their interaction history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152400" y="762000"/>
            <a:ext cx="3325009" cy="2667000"/>
            <a:chOff x="0" y="564333"/>
            <a:chExt cx="4212861" cy="3685642"/>
          </a:xfrm>
        </p:grpSpPr>
        <p:pic>
          <p:nvPicPr>
            <p:cNvPr id="10" name="Picture 3" descr="qcd_mass2"/>
            <p:cNvPicPr>
              <a:picLocks noChangeAspect="1" noChangeArrowheads="1"/>
            </p:cNvPicPr>
            <p:nvPr/>
          </p:nvPicPr>
          <p:blipFill>
            <a:blip r:embed="rId3"/>
            <a:srcRect t="6797"/>
            <a:stretch>
              <a:fillRect/>
            </a:stretch>
          </p:blipFill>
          <p:spPr bwMode="auto">
            <a:xfrm>
              <a:off x="0" y="588096"/>
              <a:ext cx="3929063" cy="3661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664798" y="564333"/>
              <a:ext cx="3548063" cy="31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>
                  <a:solidFill>
                    <a:srgbClr val="3366FF"/>
                  </a:solidFill>
                </a:rPr>
                <a:t>X. Zhu, </a:t>
              </a:r>
              <a:r>
                <a:rPr lang="en-US" sz="1200" i="1" dirty="0">
                  <a:solidFill>
                    <a:srgbClr val="3366FF"/>
                  </a:solidFill>
                </a:rPr>
                <a:t>et al</a:t>
              </a:r>
              <a:r>
                <a:rPr lang="en-US" sz="1200" dirty="0">
                  <a:solidFill>
                    <a:srgbClr val="3366FF"/>
                  </a:solidFill>
                </a:rPr>
                <a:t>,</a:t>
              </a:r>
              <a:r>
                <a:rPr lang="en-US" sz="1200" dirty="0" smtClean="0">
                  <a:solidFill>
                    <a:srgbClr val="3366FF"/>
                  </a:solidFill>
                </a:rPr>
                <a:t> </a:t>
              </a:r>
              <a:r>
                <a:rPr lang="en-US" sz="1200" i="1" dirty="0" smtClean="0">
                  <a:solidFill>
                    <a:srgbClr val="3366FF"/>
                  </a:solidFill>
                </a:rPr>
                <a:t>PLB</a:t>
              </a:r>
              <a:r>
                <a:rPr lang="en-US" sz="1200" b="1" i="1" dirty="0" smtClean="0">
                  <a:solidFill>
                    <a:srgbClr val="3366FF"/>
                  </a:solidFill>
                </a:rPr>
                <a:t> 647</a:t>
              </a:r>
              <a:r>
                <a:rPr lang="en-US" sz="1200" i="1" dirty="0">
                  <a:solidFill>
                    <a:srgbClr val="3366FF"/>
                  </a:solidFill>
                </a:rPr>
                <a:t>, 366(2007</a:t>
              </a:r>
              <a:r>
                <a:rPr lang="en-US" sz="1200" i="1" dirty="0" smtClean="0">
                  <a:solidFill>
                    <a:srgbClr val="3366FF"/>
                  </a:solidFill>
                </a:rPr>
                <a:t>)</a:t>
              </a:r>
              <a:endParaRPr lang="en-US" sz="1200" i="1" dirty="0">
                <a:solidFill>
                  <a:srgbClr val="3366FF"/>
                </a:solidFill>
              </a:endParaRPr>
            </a:p>
          </p:txBody>
        </p:sp>
      </p:grpSp>
      <p:pic>
        <p:nvPicPr>
          <p:cNvPr id="14" name="Picture 13" descr="charmpro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 rot="5400000">
            <a:off x="5812947" y="-131353"/>
            <a:ext cx="2175663" cy="4183044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measure charm quarks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144000" y="3352800"/>
            <a:ext cx="43518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Direct reconstruction 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direct access to heavy quark kinematics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hard to trigger (high energy trigger only for correlation measurements)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smaller Branching Ratio (B.R.)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large combinatorial background  (need handle on decay vertex)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480000"/>
            <a:ext cx="4325400" cy="360000"/>
          </a:xfrm>
        </p:spPr>
        <p:txBody>
          <a:bodyPr/>
          <a:lstStyle/>
          <a:p>
            <a:r>
              <a:rPr lang="en-US" dirty="0" smtClean="0"/>
              <a:t>2. Analysis Methods, Detector Setup and PID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 descr="CharmMeasuremen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24400" y="762000"/>
            <a:ext cx="4121502" cy="53340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4648200" y="4419600"/>
            <a:ext cx="2115600" cy="19812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916200" y="685800"/>
            <a:ext cx="2115600" cy="19812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11"/>
          <p:cNvSpPr>
            <a:spLocks noGrp="1"/>
          </p:cNvSpPr>
          <p:nvPr>
            <p:ph sz="half" idx="1"/>
          </p:nvPr>
        </p:nvSpPr>
        <p:spPr>
          <a:xfrm>
            <a:off x="144000" y="685800"/>
            <a:ext cx="5037600" cy="2667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Indirect measurements through decay Leptons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can be triggered easily (high </a:t>
            </a:r>
            <a:r>
              <a:rPr lang="en-US" dirty="0" err="1" smtClean="0">
                <a:solidFill>
                  <a:srgbClr val="008000"/>
                </a:solidFill>
              </a:rPr>
              <a:t>p</a:t>
            </a:r>
            <a:r>
              <a:rPr lang="en-US" baseline="-25000" dirty="0" err="1" smtClean="0">
                <a:solidFill>
                  <a:srgbClr val="008000"/>
                </a:solidFill>
              </a:rPr>
              <a:t>T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Higher B.R.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Indirect access to the heavy quark kinematics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mixing contribution from all charm and bottom </a:t>
            </a:r>
            <a:r>
              <a:rPr lang="en-US" dirty="0" err="1" smtClean="0">
                <a:solidFill>
                  <a:srgbClr val="FF0000"/>
                </a:solidFill>
              </a:rPr>
              <a:t>hadron</a:t>
            </a:r>
            <a:r>
              <a:rPr lang="en-US" dirty="0" smtClean="0">
                <a:solidFill>
                  <a:srgbClr val="FF0000"/>
                </a:solidFill>
              </a:rPr>
              <a:t> decays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7" grpId="0" animBg="1"/>
      <p:bldP spid="18" grpId="0" animBg="1"/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heSTAR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838200"/>
            <a:ext cx="7112000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STAR detector </a:t>
            </a:r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2304000" y="6480000"/>
            <a:ext cx="4536000" cy="360000"/>
          </a:xfrm>
        </p:spPr>
        <p:txBody>
          <a:bodyPr/>
          <a:lstStyle/>
          <a:p>
            <a:pPr algn="ctr"/>
            <a:r>
              <a:rPr lang="en-US" dirty="0" smtClean="0"/>
              <a:t>2. Analysis Methods, Detector Setup and PID</a:t>
            </a:r>
            <a:endParaRPr lang="en-US" dirty="0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7086600" y="838200"/>
            <a:ext cx="2057400" cy="320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Aft>
                <a:spcPts val="600"/>
              </a:spcAft>
              <a:buClr>
                <a:srgbClr val="0033CC"/>
              </a:buClr>
              <a:buFont typeface="Wingdings" pitchFamily="-108" charset="2"/>
              <a:buChar char="Ø"/>
            </a:pPr>
            <a:r>
              <a:rPr lang="en-US" altLang="zh-CN" sz="1600" dirty="0" smtClean="0"/>
              <a:t> VPD:            minimum bias trigger</a:t>
            </a:r>
          </a:p>
          <a:p>
            <a:pPr>
              <a:lnSpc>
                <a:spcPct val="95000"/>
              </a:lnSpc>
              <a:spcAft>
                <a:spcPts val="600"/>
              </a:spcAft>
              <a:buClr>
                <a:srgbClr val="0033CC"/>
              </a:buClr>
              <a:buFont typeface="Wingdings" pitchFamily="-108" charset="2"/>
              <a:buChar char="Ø"/>
            </a:pPr>
            <a:r>
              <a:rPr lang="en-US" altLang="zh-CN" sz="1600" dirty="0" smtClean="0"/>
              <a:t> TPC:                      PID, tracking  </a:t>
            </a:r>
          </a:p>
          <a:p>
            <a:pPr>
              <a:lnSpc>
                <a:spcPct val="95000"/>
              </a:lnSpc>
              <a:spcAft>
                <a:spcPts val="600"/>
              </a:spcAft>
              <a:buClr>
                <a:srgbClr val="0033CC"/>
              </a:buClr>
              <a:buFont typeface="Wingdings" pitchFamily="-108" charset="2"/>
              <a:buChar char="Ø"/>
            </a:pPr>
            <a:r>
              <a:rPr lang="en-US" altLang="zh-CN" sz="1600" dirty="0" smtClean="0">
                <a:solidFill>
                  <a:srgbClr val="000000"/>
                </a:solidFill>
              </a:rPr>
              <a:t> TOF:                         PID (</a:t>
            </a:r>
            <a:r>
              <a:rPr lang="en-US" altLang="zh-CN" sz="1600" dirty="0" err="1" smtClean="0">
                <a:solidFill>
                  <a:srgbClr val="000000"/>
                </a:solidFill>
                <a:latin typeface="Symbol" pitchFamily="-65" charset="2"/>
                <a:ea typeface="Symbol" pitchFamily="-65" charset="2"/>
                <a:cs typeface="Symbol" pitchFamily="-65" charset="2"/>
              </a:rPr>
              <a:t>b</a:t>
            </a:r>
            <a:r>
              <a:rPr lang="en-US" altLang="zh-CN" sz="1600" dirty="0" smtClean="0">
                <a:solidFill>
                  <a:srgbClr val="000000"/>
                </a:solidFill>
                <a:latin typeface="Symbol" pitchFamily="-65" charset="2"/>
                <a:ea typeface="Symbol" pitchFamily="-65" charset="2"/>
                <a:cs typeface="Symbol" pitchFamily="-65" charset="2"/>
              </a:rPr>
              <a:t>, </a:t>
            </a:r>
            <a:r>
              <a:rPr lang="en-US" altLang="zh-CN" sz="1600" dirty="0" smtClean="0">
                <a:solidFill>
                  <a:srgbClr val="FF0000"/>
                </a:solidFill>
                <a:ea typeface="Symbol" pitchFamily="-65" charset="2"/>
                <a:cs typeface="Symbol" pitchFamily="-65" charset="2"/>
              </a:rPr>
              <a:t>time resolution = 110 </a:t>
            </a:r>
            <a:r>
              <a:rPr lang="en-US" altLang="zh-CN" sz="1600" dirty="0" err="1" smtClean="0">
                <a:solidFill>
                  <a:srgbClr val="FF0000"/>
                </a:solidFill>
                <a:ea typeface="Symbol" pitchFamily="-65" charset="2"/>
                <a:cs typeface="Symbol" pitchFamily="-65" charset="2"/>
              </a:rPr>
              <a:t>ps</a:t>
            </a:r>
            <a:r>
              <a:rPr lang="en-US" altLang="zh-CN" sz="1600" dirty="0" smtClean="0">
                <a:solidFill>
                  <a:srgbClr val="000000"/>
                </a:solidFill>
                <a:ea typeface="Symbol" pitchFamily="-65" charset="2"/>
                <a:cs typeface="Symbol" pitchFamily="-65" charset="2"/>
              </a:rPr>
              <a:t>)</a:t>
            </a:r>
          </a:p>
          <a:p>
            <a:pPr>
              <a:lnSpc>
                <a:spcPct val="95000"/>
              </a:lnSpc>
              <a:spcAft>
                <a:spcPts val="600"/>
              </a:spcAft>
              <a:buClr>
                <a:srgbClr val="0033CC"/>
              </a:buClr>
              <a:buFont typeface="Wingdings" pitchFamily="-108" charset="2"/>
              <a:buChar char="Ø"/>
            </a:pPr>
            <a:r>
              <a:rPr lang="en-US" altLang="zh-CN" sz="1600" baseline="-25000" dirty="0" smtClean="0">
                <a:ea typeface="Symbol" pitchFamily="-65" charset="2"/>
                <a:cs typeface="Symbol" pitchFamily="-65" charset="2"/>
                <a:sym typeface="Symbol" pitchFamily="-65" charset="2"/>
              </a:rPr>
              <a:t> </a:t>
            </a:r>
            <a:r>
              <a:rPr lang="en-US" altLang="zh-CN" sz="1600" dirty="0" smtClean="0">
                <a:ea typeface="Symbol" pitchFamily="-65" charset="2"/>
                <a:cs typeface="Symbol" pitchFamily="-65" charset="2"/>
                <a:sym typeface="Symbol" pitchFamily="-65" charset="2"/>
              </a:rPr>
              <a:t>BEMC:            remove pile-up tracks, Energy triggers, E/</a:t>
            </a:r>
            <a:r>
              <a:rPr lang="en-US" altLang="zh-CN" sz="1600" dirty="0" err="1" smtClean="0">
                <a:ea typeface="Symbol" pitchFamily="-65" charset="2"/>
                <a:cs typeface="Symbol" pitchFamily="-65" charset="2"/>
                <a:sym typeface="Symbol" pitchFamily="-65" charset="2"/>
              </a:rPr>
              <a:t>p</a:t>
            </a:r>
            <a:endParaRPr lang="en-US" altLang="zh-CN" sz="1600" dirty="0" smtClean="0">
              <a:ea typeface="Symbol" pitchFamily="-65" charset="2"/>
              <a:cs typeface="Symbol" pitchFamily="-65" charset="2"/>
              <a:sym typeface="Symbol" pitchFamily="-65" charset="2"/>
            </a:endParaRPr>
          </a:p>
          <a:p>
            <a:pPr>
              <a:lnSpc>
                <a:spcPct val="95000"/>
              </a:lnSpc>
              <a:spcAft>
                <a:spcPts val="600"/>
              </a:spcAft>
              <a:buClr>
                <a:srgbClr val="0033CC"/>
              </a:buClr>
              <a:buFont typeface="Wingdings" pitchFamily="-108" charset="2"/>
              <a:buChar char="Ø"/>
            </a:pPr>
            <a:r>
              <a:rPr lang="en-US" altLang="zh-CN" sz="1600" dirty="0" smtClean="0">
                <a:ea typeface="Symbol" pitchFamily="-65" charset="2"/>
                <a:cs typeface="Symbol" pitchFamily="-65" charset="2"/>
                <a:sym typeface="Symbol" pitchFamily="-65" charset="2"/>
              </a:rPr>
              <a:t> BSMD:                    EM shower shape</a:t>
            </a:r>
            <a:endParaRPr lang="en-US" altLang="zh-CN" sz="1600" baseline="-25000" dirty="0">
              <a:sym typeface="Symbol" pitchFamily="-65" charset="2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162800" y="4876800"/>
            <a:ext cx="1828800" cy="127727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Year 200</a:t>
            </a:r>
            <a:r>
              <a:rPr lang="en-US" sz="1800" dirty="0" smtClean="0"/>
              <a:t>9  72</a:t>
            </a:r>
            <a:r>
              <a:rPr lang="en-US" sz="1800" dirty="0"/>
              <a:t>%   of full TOF</a:t>
            </a:r>
            <a:endParaRPr lang="en-US" sz="1800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Year 20</a:t>
            </a:r>
            <a:r>
              <a:rPr lang="en-US" sz="1800" dirty="0" smtClean="0"/>
              <a:t>10/2011 </a:t>
            </a:r>
            <a:r>
              <a:rPr lang="en-US" dirty="0" smtClean="0"/>
              <a:t> </a:t>
            </a:r>
            <a:r>
              <a:rPr lang="en-US" sz="1800" dirty="0" smtClean="0"/>
              <a:t>100</a:t>
            </a:r>
            <a:r>
              <a:rPr lang="en-US" sz="1800" dirty="0"/>
              <a:t>% of full TOF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4686300" y="3009900"/>
            <a:ext cx="304800" cy="228600"/>
          </a:xfrm>
          <a:prstGeom prst="rightArrow">
            <a:avLst>
              <a:gd name="adj1" fmla="val 50000"/>
              <a:gd name="adj2" fmla="val 5349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200400" y="3276600"/>
            <a:ext cx="304800" cy="228600"/>
          </a:xfrm>
          <a:prstGeom prst="rightArrow">
            <a:avLst>
              <a:gd name="adj1" fmla="val 50000"/>
              <a:gd name="adj2" fmla="val 5349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5400000">
            <a:off x="3314700" y="2400300"/>
            <a:ext cx="304800" cy="228600"/>
          </a:xfrm>
          <a:prstGeom prst="rightArrow">
            <a:avLst>
              <a:gd name="adj1" fmla="val 50000"/>
              <a:gd name="adj2" fmla="val 5349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0800000">
            <a:off x="4114800" y="2667000"/>
            <a:ext cx="304800" cy="228600"/>
          </a:xfrm>
          <a:prstGeom prst="rightArrow">
            <a:avLst>
              <a:gd name="adj1" fmla="val 50000"/>
              <a:gd name="adj2" fmla="val 5349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o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2016"/>
            <a:ext cx="5486400" cy="2394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Hadron</a:t>
            </a:r>
            <a:r>
              <a:rPr lang="en-US" dirty="0" smtClean="0"/>
              <a:t> Identification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480000"/>
            <a:ext cx="4477800" cy="360000"/>
          </a:xfrm>
        </p:spPr>
        <p:txBody>
          <a:bodyPr/>
          <a:lstStyle/>
          <a:p>
            <a:r>
              <a:rPr lang="en-US" dirty="0" smtClean="0"/>
              <a:t>2. Analysis Methods, Detector Setup and PID</a:t>
            </a:r>
            <a:endParaRPr lang="en-US" dirty="0"/>
          </a:p>
        </p:txBody>
      </p:sp>
      <p:pic>
        <p:nvPicPr>
          <p:cNvPr id="17" name="Picture 16" descr="dEd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731709"/>
            <a:ext cx="5575298" cy="2516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75299" y="1371600"/>
            <a:ext cx="167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Kaons</a:t>
            </a:r>
            <a:r>
              <a:rPr lang="en-US" dirty="0" smtClean="0">
                <a:solidFill>
                  <a:srgbClr val="000000"/>
                </a:solidFill>
              </a:rPr>
              <a:t>: TOF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5298" y="1847671"/>
            <a:ext cx="3263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Pions</a:t>
            </a:r>
            <a:r>
              <a:rPr lang="en-US" dirty="0" smtClean="0"/>
              <a:t>: TOF if available, otherwise TPC </a:t>
            </a:r>
            <a:r>
              <a:rPr lang="en-US" dirty="0" err="1" smtClean="0"/>
              <a:t>dE/dx</a:t>
            </a:r>
            <a:r>
              <a:rPr lang="en-US" dirty="0" smtClean="0"/>
              <a:t> with matching to BEMC required to remove pile-up tracks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7" name="Picture 26" descr="PionsVsBB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486400" y="3200400"/>
            <a:ext cx="3603539" cy="24404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38600" y="4523459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STAR preliminary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57400" y="1023371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STAR preliminary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391400" y="4447401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STAR preliminary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279200" y="4827600"/>
            <a:ext cx="333425" cy="123111"/>
          </a:xfrm>
          <a:prstGeom prst="rect">
            <a:avLst/>
          </a:prstGeom>
          <a:solidFill>
            <a:srgbClr val="E6E5DF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800" dirty="0" smtClean="0">
                <a:latin typeface="Helvetica"/>
                <a:cs typeface="Helvetica"/>
              </a:rPr>
              <a:t>|</a:t>
            </a:r>
            <a:r>
              <a:rPr lang="en-US" sz="800" dirty="0" err="1" smtClean="0">
                <a:latin typeface="Helvetica"/>
                <a:cs typeface="Helvetica"/>
              </a:rPr>
              <a:t>n</a:t>
            </a:r>
            <a:r>
              <a:rPr lang="en-US" sz="800" dirty="0" err="1" smtClean="0">
                <a:latin typeface="Symbol" charset="2"/>
                <a:cs typeface="Symbol" charset="2"/>
              </a:rPr>
              <a:t>s</a:t>
            </a:r>
            <a:r>
              <a:rPr lang="en-US" sz="800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sz="800" dirty="0" smtClean="0">
                <a:latin typeface="Helvetica"/>
                <a:cs typeface="Helvetica"/>
              </a:rPr>
              <a:t>|&lt;2</a:t>
            </a:r>
            <a:endParaRPr lang="en-US" sz="800" dirty="0">
              <a:latin typeface="Helvetica"/>
              <a:cs typeface="Helvetic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79200" y="5014800"/>
            <a:ext cx="333425" cy="123111"/>
          </a:xfrm>
          <a:prstGeom prst="rect">
            <a:avLst/>
          </a:prstGeom>
          <a:solidFill>
            <a:srgbClr val="E6E5DF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800" dirty="0" smtClean="0">
                <a:latin typeface="Helvetica"/>
                <a:cs typeface="Helvetica"/>
              </a:rPr>
              <a:t>|</a:t>
            </a:r>
            <a:r>
              <a:rPr lang="en-US" sz="800" dirty="0" err="1" smtClean="0">
                <a:latin typeface="Helvetica"/>
                <a:cs typeface="Helvetica"/>
              </a:rPr>
              <a:t>n</a:t>
            </a:r>
            <a:r>
              <a:rPr lang="en-US" sz="800" dirty="0" err="1" smtClean="0">
                <a:latin typeface="Symbol" charset="2"/>
                <a:cs typeface="Symbol" charset="2"/>
              </a:rPr>
              <a:t>s</a:t>
            </a:r>
            <a:r>
              <a:rPr lang="en-US" sz="800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sz="800" dirty="0" smtClean="0">
                <a:latin typeface="Helvetica"/>
                <a:cs typeface="Helvetica"/>
              </a:rPr>
              <a:t>|&lt;2</a:t>
            </a:r>
            <a:endParaRPr lang="en-US" sz="800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Electron Identification: shower profile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David Tlusty, NPI ASCR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4000" y="6480000"/>
            <a:ext cx="4536000" cy="360000"/>
          </a:xfrm>
        </p:spPr>
        <p:txBody>
          <a:bodyPr/>
          <a:lstStyle/>
          <a:p>
            <a:r>
              <a:rPr lang="en-US" dirty="0" smtClean="0"/>
              <a:t>2. Analysis Methods, Detector Setup and PID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Picture 10" descr="BSMDelectron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7064" y="2220025"/>
            <a:ext cx="4534936" cy="4028375"/>
          </a:xfrm>
          <a:prstGeom prst="rect">
            <a:avLst/>
          </a:prstGeom>
        </p:spPr>
      </p:pic>
      <p:pic>
        <p:nvPicPr>
          <p:cNvPr id="12" name="Picture 11" descr="BSMDhadron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48200" y="2282927"/>
            <a:ext cx="4456664" cy="39654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762000"/>
            <a:ext cx="3581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Electron showers are widely developed, firing several BSMD strips.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762000"/>
            <a:ext cx="365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Hadron</a:t>
            </a:r>
            <a:r>
              <a:rPr lang="en-US" sz="2400" dirty="0" smtClean="0"/>
              <a:t> showers are much less developed, firing mostly one or zero strip.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and D* signal in </a:t>
            </a:r>
            <a:r>
              <a:rPr lang="en-US" dirty="0" err="1" smtClean="0"/>
              <a:t>p+p</a:t>
            </a:r>
            <a:r>
              <a:rPr lang="en-US" dirty="0" smtClean="0"/>
              <a:t> 200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3.  D</a:t>
            </a:r>
            <a:r>
              <a:rPr lang="en-US" baseline="30000" smtClean="0"/>
              <a:t>0</a:t>
            </a:r>
            <a:r>
              <a:rPr lang="en-US" smtClean="0"/>
              <a:t> and D* in p+p 200 GeV collisions</a:t>
            </a:r>
            <a:endParaRPr lang="en-US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686090" y="988566"/>
            <a:ext cx="1266910" cy="1754634"/>
            <a:chOff x="3938627" y="881062"/>
            <a:chExt cx="1412089" cy="1922044"/>
          </a:xfrm>
        </p:grpSpPr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3938627" y="881062"/>
              <a:ext cx="47783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dirty="0"/>
                <a:t>K*</a:t>
              </a:r>
              <a:r>
                <a:rPr lang="en-US" altLang="zh-CN" baseline="30000" dirty="0"/>
                <a:t>0</a:t>
              </a:r>
              <a:endParaRPr lang="en-US" baseline="30000" dirty="0"/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4242641" y="2464968"/>
              <a:ext cx="110807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K</a:t>
              </a:r>
              <a:r>
                <a:rPr lang="en-US" baseline="-25000" dirty="0"/>
                <a:t>2</a:t>
              </a:r>
              <a:r>
                <a:rPr lang="en-US" dirty="0"/>
                <a:t>*(1430)</a:t>
              </a:r>
            </a:p>
          </p:txBody>
        </p:sp>
      </p:grp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867400" y="3698319"/>
            <a:ext cx="32766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dirty="0" err="1" smtClean="0"/>
              <a:t>p+p</a:t>
            </a:r>
            <a:r>
              <a:rPr lang="en-US" sz="2000" dirty="0" smtClean="0"/>
              <a:t> minimum bias 105 M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ea typeface="Arial" pitchFamily="-108" charset="0"/>
                <a:cs typeface="Arial" pitchFamily="-108" charset="0"/>
              </a:rPr>
              <a:t>Different methods reproduce combinatorial background.</a:t>
            </a:r>
          </a:p>
          <a:p>
            <a:pPr>
              <a:spcAft>
                <a:spcPts val="1800"/>
              </a:spcAft>
            </a:pPr>
            <a:r>
              <a:rPr lang="en-US" sz="2000" dirty="0">
                <a:ea typeface="Arial" pitchFamily="-108" charset="0"/>
                <a:cs typeface="Arial" pitchFamily="-108" charset="0"/>
              </a:rPr>
              <a:t>Consistent results from two background methods</a:t>
            </a:r>
            <a:r>
              <a:rPr lang="en-US" sz="2000" dirty="0" smtClean="0">
                <a:ea typeface="Arial" pitchFamily="-108" charset="0"/>
                <a:cs typeface="Arial" pitchFamily="-108" charset="0"/>
              </a:rPr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486400" y="1066800"/>
            <a:ext cx="3581400" cy="2362200"/>
            <a:chOff x="212900" y="762000"/>
            <a:chExt cx="5056618" cy="3632037"/>
          </a:xfrm>
        </p:grpSpPr>
        <p:pic>
          <p:nvPicPr>
            <p:cNvPr id="15" name="Picture 14" descr="signalMB_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2900" y="762000"/>
              <a:ext cx="5056618" cy="363203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708030" y="2886577"/>
              <a:ext cx="1947673" cy="8044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</a:rPr>
                <a:t>STAR Preliminary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2401" y="685800"/>
            <a:ext cx="5638799" cy="5539321"/>
            <a:chOff x="0" y="632879"/>
            <a:chExt cx="5945239" cy="5759450"/>
          </a:xfrm>
        </p:grpSpPr>
        <p:pic>
          <p:nvPicPr>
            <p:cNvPr id="26" name="Picture 25" descr="D0_3_22new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32879"/>
              <a:ext cx="5945239" cy="5759450"/>
            </a:xfrm>
            <a:prstGeom prst="rect">
              <a:avLst/>
            </a:prstGeom>
          </p:spPr>
        </p:pic>
        <p:sp>
          <p:nvSpPr>
            <p:cNvPr id="27" name="TextBox 14"/>
            <p:cNvSpPr txBox="1">
              <a:spLocks noChangeArrowheads="1"/>
            </p:cNvSpPr>
            <p:nvPr/>
          </p:nvSpPr>
          <p:spPr bwMode="auto">
            <a:xfrm>
              <a:off x="4021262" y="881062"/>
              <a:ext cx="487937" cy="35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1600" dirty="0"/>
                <a:t>K*</a:t>
              </a:r>
              <a:r>
                <a:rPr lang="en-US" altLang="zh-CN" sz="1600" baseline="30000" dirty="0" smtClean="0"/>
                <a:t>0</a:t>
              </a:r>
              <a:endParaRPr lang="en-US" sz="1600" baseline="30000" dirty="0"/>
            </a:p>
          </p:txBody>
        </p:sp>
        <p:sp>
          <p:nvSpPr>
            <p:cNvPr id="28" name="TextBox 15"/>
            <p:cNvSpPr txBox="1">
              <a:spLocks noChangeArrowheads="1"/>
            </p:cNvSpPr>
            <p:nvPr/>
          </p:nvSpPr>
          <p:spPr bwMode="auto">
            <a:xfrm>
              <a:off x="4338417" y="2372803"/>
              <a:ext cx="451283" cy="320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/>
                <a:t>K</a:t>
              </a:r>
              <a:r>
                <a:rPr lang="en-US" sz="1400" baseline="-25000" dirty="0"/>
                <a:t>2</a:t>
              </a:r>
              <a:r>
                <a:rPr lang="en-US" sz="1400" dirty="0" smtClean="0"/>
                <a:t>*</a:t>
              </a:r>
              <a:endParaRPr lang="en-US" sz="1400" dirty="0"/>
            </a:p>
          </p:txBody>
        </p:sp>
      </p:grp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1143000" y="1046386"/>
            <a:ext cx="453208" cy="32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dirty="0"/>
              <a:t>K*</a:t>
            </a:r>
            <a:r>
              <a:rPr lang="en-US" altLang="zh-CN" baseline="30000" dirty="0"/>
              <a:t>0</a:t>
            </a:r>
            <a:endParaRPr lang="en-US" baseline="30000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1752600" y="2602468"/>
            <a:ext cx="40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dirty="0" smtClean="0"/>
              <a:t>D</a:t>
            </a:r>
            <a:r>
              <a:rPr lang="en-US" altLang="zh-CN" baseline="30000" dirty="0" smtClean="0"/>
              <a:t>0</a:t>
            </a:r>
            <a:endParaRPr lang="en-US" baseline="30000" dirty="0"/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762768" y="3319046"/>
            <a:ext cx="20469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sz="1600" dirty="0" smtClean="0"/>
              <a:t>D</a:t>
            </a:r>
            <a:r>
              <a:rPr lang="en-US" altLang="zh-CN" sz="1600" baseline="30000" dirty="0" smtClean="0"/>
              <a:t>0 </a:t>
            </a:r>
            <a:r>
              <a:rPr lang="en-US" altLang="zh-CN" sz="1600" dirty="0" smtClean="0"/>
              <a:t>mass window zoom</a:t>
            </a:r>
            <a:endParaRPr lang="en-US" sz="1600" baseline="30000" dirty="0"/>
          </a:p>
        </p:txBody>
      </p: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3581400" y="3319046"/>
            <a:ext cx="20469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sz="1600" dirty="0" smtClean="0"/>
              <a:t>D</a:t>
            </a:r>
            <a:r>
              <a:rPr lang="en-US" altLang="zh-CN" sz="1600" baseline="30000" dirty="0" smtClean="0"/>
              <a:t>0 </a:t>
            </a:r>
            <a:r>
              <a:rPr lang="en-US" altLang="zh-CN" sz="1600" dirty="0" smtClean="0"/>
              <a:t>mass window zoom</a:t>
            </a:r>
            <a:endParaRPr lang="en-US" sz="1600" baseline="30000" dirty="0"/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4648200" y="2511623"/>
            <a:ext cx="364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sz="1400" dirty="0" smtClean="0"/>
              <a:t>D</a:t>
            </a:r>
            <a:r>
              <a:rPr lang="en-US" altLang="zh-CN" sz="1400" baseline="30000" dirty="0" smtClean="0"/>
              <a:t>0</a:t>
            </a:r>
            <a:endParaRPr lang="en-US" sz="1400" baseline="30000" dirty="0"/>
          </a:p>
        </p:txBody>
      </p: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1295400" y="3974068"/>
            <a:ext cx="40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dirty="0" smtClean="0"/>
              <a:t>D</a:t>
            </a:r>
            <a:r>
              <a:rPr lang="en-US" altLang="zh-CN" baseline="30000" dirty="0" smtClean="0"/>
              <a:t>0</a:t>
            </a:r>
            <a:endParaRPr lang="en-US" baseline="30000" dirty="0"/>
          </a:p>
        </p:txBody>
      </p:sp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4091122" y="3974068"/>
            <a:ext cx="40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dirty="0" smtClean="0"/>
              <a:t>D</a:t>
            </a:r>
            <a:r>
              <a:rPr lang="en-US" altLang="zh-CN" baseline="30000" dirty="0" smtClean="0"/>
              <a:t>0</a:t>
            </a:r>
            <a:endParaRPr lang="en-US" baseline="30000" dirty="0"/>
          </a:p>
        </p:txBody>
      </p:sp>
      <p:pic>
        <p:nvPicPr>
          <p:cNvPr id="30" name="Picture 2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019800" y="834800"/>
            <a:ext cx="2971800" cy="2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16004</TotalTime>
  <Words>2083</Words>
  <Application>Microsoft Macintosh PowerPoint</Application>
  <PresentationFormat>On-screen Show (4:3)</PresentationFormat>
  <Paragraphs>293</Paragraphs>
  <Slides>26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Open heavy flavor in STAR</vt:lpstr>
      <vt:lpstr>Outline</vt:lpstr>
      <vt:lpstr>QCD phase diagram and RHIC</vt:lpstr>
      <vt:lpstr>Why to study heavy quarks </vt:lpstr>
      <vt:lpstr>How to measure charm quarks</vt:lpstr>
      <vt:lpstr>The STAR detector </vt:lpstr>
      <vt:lpstr>Hadron Identification</vt:lpstr>
      <vt:lpstr>Electron Identification: shower profile</vt:lpstr>
      <vt:lpstr>D0 and D* signal in p+p 200 GeV</vt:lpstr>
      <vt:lpstr>D0 and D* pT spectra in p+p 200 GeV </vt:lpstr>
      <vt:lpstr>D0 signal in Au+Au 200 GeV</vt:lpstr>
      <vt:lpstr>Number-of-binary-collisions scaling</vt:lpstr>
      <vt:lpstr>D0 RAA vs pT</vt:lpstr>
      <vt:lpstr>Non Photonic Electrons (NPE) measurement </vt:lpstr>
      <vt:lpstr>NPE analysis method in p+p 200 GeV</vt:lpstr>
      <vt:lpstr>NPE pT spectra</vt:lpstr>
      <vt:lpstr>Bottom contribution to NPE</vt:lpstr>
      <vt:lpstr>Separate Measurement of B and D meson Spectra at RHIC</vt:lpstr>
      <vt:lpstr>D0 signal in p+p 500 GeV</vt:lpstr>
      <vt:lpstr>D* in p+p 500 GeV</vt:lpstr>
      <vt:lpstr>Summary</vt:lpstr>
      <vt:lpstr>Backup Slides</vt:lpstr>
      <vt:lpstr>Outlook</vt:lpstr>
      <vt:lpstr>Systematic error study</vt:lpstr>
      <vt:lpstr>Pile-up removal</vt:lpstr>
      <vt:lpstr>Charm cross section vs            </vt:lpstr>
    </vt:vector>
  </TitlesOfParts>
  <Company>UJF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D0 in Run09 (with TOF)</dc:title>
  <dc:creator>David Tlusty</dc:creator>
  <cp:lastModifiedBy>David Tlusty</cp:lastModifiedBy>
  <cp:revision>247</cp:revision>
  <cp:lastPrinted>2012-04-04T01:15:45Z</cp:lastPrinted>
  <dcterms:created xsi:type="dcterms:W3CDTF">2012-04-10T21:41:47Z</dcterms:created>
  <dcterms:modified xsi:type="dcterms:W3CDTF">2012-04-10T21:56:28Z</dcterms:modified>
</cp:coreProperties>
</file>