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72" r:id="rId14"/>
    <p:sldId id="273" r:id="rId15"/>
    <p:sldId id="268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5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985" autoAdjust="0"/>
  </p:normalViewPr>
  <p:slideViewPr>
    <p:cSldViewPr snapToGrid="0" snapToObjects="1">
      <p:cViewPr varScale="1">
        <p:scale>
          <a:sx n="79" d="100"/>
          <a:sy n="79" d="100"/>
        </p:scale>
        <p:origin x="-1344" y="-112"/>
      </p:cViewPr>
      <p:guideLst>
        <p:guide orient="horz" pos="46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32770-308C-B440-BD7A-6AD7D0F6D56C}" type="datetimeFigureOut">
              <a:rPr lang="en-US" smtClean="0"/>
              <a:pPr/>
              <a:t>2/4/13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A06B6-C182-D741-A118-DB2AF16CF0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97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8345E-314E-584F-8E3B-EA6680B2B4A0}" type="datetimeFigureOut">
              <a:rPr lang="en-US" smtClean="0"/>
              <a:pPr/>
              <a:t>2/4/13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FCA8A-345E-084C-8F65-A8BB5D4EF7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142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5,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WWND 2013 - A. Kesich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600"/>
            <a:ext cx="8153400" cy="533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WWND 2013 - A. Kesich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WWND 2013 - A. Kesich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WWND 2013 - A. Kesich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WWND 2013 - A. Kesich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5,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WWND 2013 - A. Kesich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5,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WWND 2013 - A. Kesich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5,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WWND 2013 - A. Kesich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5,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WWND 2013 - A. Kesich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5,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WWND 2013 - A. Kesich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5,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WWND 2013 - A. Kesich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" y="-762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599" y="1066800"/>
            <a:ext cx="8686801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0">
                <a:solidFill>
                  <a:schemeClr val="tx2"/>
                </a:solidFill>
                <a:latin typeface="Optima"/>
                <a:cs typeface="Optima"/>
              </a:defRPr>
            </a:lvl1pPr>
          </a:lstStyle>
          <a:p>
            <a:r>
              <a:rPr lang="en-US" smtClean="0"/>
              <a:t>February 5,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5600" y="6492875"/>
            <a:ext cx="365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0">
                <a:solidFill>
                  <a:schemeClr val="tx2"/>
                </a:solidFill>
                <a:latin typeface="Optima"/>
                <a:cs typeface="Optima"/>
              </a:defRPr>
            </a:lvl1pPr>
          </a:lstStyle>
          <a:p>
            <a:r>
              <a:rPr lang="en-US" smtClean="0"/>
              <a:t>WWND 2013 - A. Kesich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>
                <a:solidFill>
                  <a:srgbClr val="1F497D"/>
                </a:solidFill>
                <a:latin typeface="Optima"/>
                <a:cs typeface="Optima"/>
              </a:defRPr>
            </a:lvl1pPr>
          </a:lstStyle>
          <a:p>
            <a:fld id="{14F7DA48-3D46-3E41-B727-2064398D37F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076800" y="76200"/>
            <a:ext cx="990999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cxnSp>
        <p:nvCxnSpPr>
          <p:cNvPr id="11" name="Straight Connector 10"/>
          <p:cNvCxnSpPr/>
          <p:nvPr userDrawn="1"/>
        </p:nvCxnSpPr>
        <p:spPr>
          <a:xfrm>
            <a:off x="0" y="698500"/>
            <a:ext cx="8229600" cy="1588"/>
          </a:xfrm>
          <a:prstGeom prst="line">
            <a:avLst/>
          </a:prstGeom>
          <a:ln>
            <a:gradFill flip="none" rotWithShape="1">
              <a:gsLst>
                <a:gs pos="0">
                  <a:schemeClr val="tx1"/>
                </a:gs>
                <a:gs pos="100000">
                  <a:schemeClr val="bg2">
                    <a:lumMod val="90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Optima"/>
          <a:ea typeface="+mj-ea"/>
          <a:cs typeface="Optim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kern="1200">
          <a:solidFill>
            <a:schemeClr val="tx1"/>
          </a:solidFill>
          <a:latin typeface="Optima"/>
          <a:ea typeface="+mn-ea"/>
          <a:cs typeface="Optim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kern="1200">
          <a:solidFill>
            <a:schemeClr val="tx1"/>
          </a:solidFill>
          <a:latin typeface="Optima"/>
          <a:ea typeface="+mn-ea"/>
          <a:cs typeface="Optim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kern="1200">
          <a:solidFill>
            <a:schemeClr val="tx1"/>
          </a:solidFill>
          <a:latin typeface="Optima"/>
          <a:ea typeface="+mn-ea"/>
          <a:cs typeface="Optim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kern="1200">
          <a:solidFill>
            <a:schemeClr val="tx1"/>
          </a:solidFill>
          <a:latin typeface="Optima"/>
          <a:ea typeface="+mn-ea"/>
          <a:cs typeface="Optim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kern="1200">
          <a:solidFill>
            <a:schemeClr val="tx1"/>
          </a:solidFill>
          <a:latin typeface="Optima"/>
          <a:ea typeface="+mn-ea"/>
          <a:cs typeface="Opti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Relationship Id="rId3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47800"/>
            <a:ext cx="8763000" cy="2362200"/>
          </a:xfrm>
        </p:spPr>
        <p:txBody>
          <a:bodyPr>
            <a:no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charset="0"/>
              </a:rPr>
              <a:t> Production and Suppression in Heavy Ion Collisions at STAR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4724400"/>
            <a:ext cx="6400800" cy="17526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1F497D"/>
                </a:solidFill>
              </a:rPr>
              <a:t>Anthony </a:t>
            </a:r>
            <a:r>
              <a:rPr lang="en-US" dirty="0" err="1" smtClean="0">
                <a:solidFill>
                  <a:srgbClr val="1F497D"/>
                </a:solidFill>
              </a:rPr>
              <a:t>Kesich</a:t>
            </a:r>
            <a:endParaRPr lang="en-US" dirty="0" smtClean="0">
              <a:solidFill>
                <a:srgbClr val="1F497D"/>
              </a:solidFill>
            </a:endParaRPr>
          </a:p>
          <a:p>
            <a:pPr algn="r"/>
            <a:r>
              <a:rPr lang="en-US" dirty="0" smtClean="0">
                <a:solidFill>
                  <a:srgbClr val="1F497D"/>
                </a:solidFill>
              </a:rPr>
              <a:t>University of California, Davis</a:t>
            </a:r>
          </a:p>
          <a:p>
            <a:pPr algn="r"/>
            <a:r>
              <a:rPr lang="en-US" dirty="0" smtClean="0">
                <a:solidFill>
                  <a:srgbClr val="1F497D"/>
                </a:solidFill>
              </a:rPr>
              <a:t>STAR Collaboration</a:t>
            </a:r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715000"/>
            <a:ext cx="2514600" cy="64331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3351212"/>
            <a:ext cx="8763000" cy="1588"/>
          </a:xfrm>
          <a:prstGeom prst="line">
            <a:avLst/>
          </a:prstGeom>
          <a:ln>
            <a:gradFill flip="none" rotWithShape="1">
              <a:gsLst>
                <a:gs pos="0">
                  <a:schemeClr val="tx1"/>
                </a:gs>
                <a:gs pos="100000">
                  <a:schemeClr val="bg2">
                    <a:lumMod val="90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3411197"/>
            <a:ext cx="301120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tx2"/>
                </a:solidFill>
                <a:latin typeface="Optima"/>
                <a:cs typeface="Optima"/>
              </a:rPr>
              <a:t>February 5, 2013</a:t>
            </a:r>
            <a:endParaRPr lang="en-US" sz="3000" dirty="0">
              <a:solidFill>
                <a:schemeClr val="tx2"/>
              </a:solidFill>
              <a:latin typeface="Optima"/>
              <a:cs typeface="Optim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76200"/>
            <a:ext cx="8229600" cy="838200"/>
          </a:xfrm>
        </p:spPr>
        <p:txBody>
          <a:bodyPr/>
          <a:lstStyle/>
          <a:p>
            <a:r>
              <a:rPr lang="en-US" dirty="0" err="1" smtClean="0">
                <a:sym typeface="Symbol" charset="0"/>
              </a:rPr>
              <a:t></a:t>
            </a:r>
            <a:r>
              <a:rPr lang="en-US" dirty="0" smtClean="0">
                <a:sym typeface="Symbol" charset="0"/>
              </a:rPr>
              <a:t> in </a:t>
            </a:r>
            <a:r>
              <a:rPr lang="en-US" dirty="0" err="1" smtClean="0">
                <a:sym typeface="Symbol" charset="0"/>
              </a:rPr>
              <a:t>Au+Au</a:t>
            </a:r>
            <a:r>
              <a:rPr lang="en-US" dirty="0" smtClean="0">
                <a:sym typeface="Symbol" charset="0"/>
              </a:rPr>
              <a:t> 200 </a:t>
            </a:r>
            <a:r>
              <a:rPr lang="en-US" dirty="0" err="1" smtClean="0">
                <a:sym typeface="Symbol" charset="0"/>
              </a:rPr>
              <a:t>GeV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5,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WWND 2013 - A. Kesich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106" descr="C:\root\bin\c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946280"/>
            <a:ext cx="4120402" cy="37756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6" descr="C:\root\bin\c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068" y="946280"/>
            <a:ext cx="4121932" cy="37756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1751" y="5039380"/>
            <a:ext cx="8686800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Raw yield of </a:t>
            </a:r>
            <a:r>
              <a:rPr lang="en-GB" sz="2800" dirty="0" err="1" smtClean="0">
                <a:solidFill>
                  <a:schemeClr val="tx1"/>
                </a:solidFill>
                <a:latin typeface="Optima"/>
                <a:ea typeface="宋体" pitchFamily="2" charset="-122"/>
                <a:cs typeface="Optima"/>
              </a:rPr>
              <a:t></a:t>
            </a:r>
            <a:r>
              <a:rPr lang="en-GB" sz="2800" dirty="0" err="1" smtClean="0">
                <a:solidFill>
                  <a:schemeClr val="tx1"/>
                </a:solidFill>
                <a:latin typeface="Optima"/>
                <a:ea typeface="宋体" pitchFamily="2" charset="-122"/>
                <a:cs typeface="Optima"/>
                <a:sym typeface="Symbol"/>
              </a:rPr>
              <a:t></a:t>
            </a:r>
            <a:r>
              <a:rPr lang="en-US" sz="2800" dirty="0" err="1" smtClean="0">
                <a:latin typeface="Optima"/>
                <a:cs typeface="Optima"/>
              </a:rPr>
              <a:t>e</a:t>
            </a:r>
            <a:r>
              <a:rPr lang="en-US" sz="2800" baseline="30000" dirty="0" err="1" smtClean="0">
                <a:latin typeface="Optima"/>
                <a:cs typeface="Optima"/>
              </a:rPr>
              <a:t>+</a:t>
            </a:r>
            <a:r>
              <a:rPr lang="en-US" sz="2800" dirty="0" err="1" smtClean="0">
                <a:latin typeface="Optima"/>
                <a:cs typeface="Optima"/>
              </a:rPr>
              <a:t>e</a:t>
            </a:r>
            <a:r>
              <a:rPr lang="en-US" sz="2800" baseline="30000" dirty="0" smtClean="0">
                <a:latin typeface="Optima"/>
                <a:cs typeface="Optima"/>
              </a:rPr>
              <a:t>-</a:t>
            </a:r>
            <a:r>
              <a:rPr lang="en-US" sz="2800" dirty="0" smtClean="0">
                <a:latin typeface="Optima"/>
                <a:cs typeface="Optima"/>
              </a:rPr>
              <a:t> with |y|&lt;0.5 = 197 ± 36</a:t>
            </a:r>
          </a:p>
          <a:p>
            <a:endParaRPr lang="en-US" sz="2800" dirty="0">
              <a:latin typeface="Optima"/>
              <a:cs typeface="Optim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5715000"/>
            <a:ext cx="2382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376092"/>
                </a:solidFill>
                <a:latin typeface="Optima"/>
                <a:cs typeface="Optima"/>
              </a:rPr>
              <a:t>∫</a:t>
            </a:r>
            <a:r>
              <a:rPr lang="en-US" sz="2400" i="1" dirty="0" smtClean="0">
                <a:solidFill>
                  <a:srgbClr val="376092"/>
                </a:solidFill>
                <a:latin typeface="Optima"/>
                <a:cs typeface="Optima"/>
              </a:rPr>
              <a:t>L</a:t>
            </a:r>
            <a:r>
              <a:rPr lang="en-US" sz="2400" dirty="0" smtClean="0">
                <a:solidFill>
                  <a:srgbClr val="376092"/>
                </a:solidFill>
                <a:latin typeface="Optima"/>
                <a:cs typeface="Optima"/>
              </a:rPr>
              <a:t> </a:t>
            </a:r>
            <a:r>
              <a:rPr lang="en-US" sz="2400" dirty="0" err="1" smtClean="0">
                <a:solidFill>
                  <a:srgbClr val="376092"/>
                </a:solidFill>
                <a:latin typeface="Optima"/>
                <a:cs typeface="Optima"/>
              </a:rPr>
              <a:t>dt</a:t>
            </a:r>
            <a:r>
              <a:rPr lang="en-US" sz="2400" dirty="0" smtClean="0">
                <a:solidFill>
                  <a:srgbClr val="376092"/>
                </a:solidFill>
                <a:latin typeface="Optima"/>
                <a:cs typeface="Optima"/>
              </a:rPr>
              <a:t> ≈ 1400 µb</a:t>
            </a:r>
            <a:r>
              <a:rPr lang="en-US" sz="2400" baseline="30000" dirty="0" smtClean="0">
                <a:solidFill>
                  <a:srgbClr val="376092"/>
                </a:solidFill>
                <a:latin typeface="Optima"/>
                <a:cs typeface="Optima"/>
              </a:rPr>
              <a:t>-1</a:t>
            </a:r>
            <a:endParaRPr lang="en-US" sz="2400" dirty="0">
              <a:latin typeface="Optima"/>
              <a:cs typeface="Optim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76200"/>
            <a:ext cx="8229600" cy="838200"/>
          </a:xfrm>
        </p:spPr>
        <p:txBody>
          <a:bodyPr/>
          <a:lstStyle/>
          <a:p>
            <a:r>
              <a:rPr lang="en-US" dirty="0" err="1" smtClean="0">
                <a:sym typeface="Symbol" charset="0"/>
              </a:rPr>
              <a:t></a:t>
            </a:r>
            <a:r>
              <a:rPr lang="en-US" dirty="0" smtClean="0">
                <a:sym typeface="Symbol" charset="0"/>
              </a:rPr>
              <a:t> in </a:t>
            </a:r>
            <a:r>
              <a:rPr lang="en-US" dirty="0" err="1" smtClean="0">
                <a:sym typeface="Symbol" charset="0"/>
              </a:rPr>
              <a:t>Au+Au</a:t>
            </a:r>
            <a:r>
              <a:rPr lang="en-US" dirty="0" smtClean="0">
                <a:sym typeface="Symbol" charset="0"/>
              </a:rPr>
              <a:t> 200 </a:t>
            </a:r>
            <a:r>
              <a:rPr lang="en-US" dirty="0" err="1" smtClean="0">
                <a:sym typeface="Symbol" charset="0"/>
              </a:rPr>
              <a:t>GeV</a:t>
            </a:r>
            <a:r>
              <a:rPr lang="en-US" dirty="0" smtClean="0">
                <a:sym typeface="Symbol" charset="0"/>
              </a:rPr>
              <a:t>, Centrality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WWND 2013 - A. Kesich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533400" y="5638800"/>
            <a:ext cx="2667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cs typeface="Arial" charset="0"/>
              </a:rPr>
              <a:t>Peripheral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6629400" y="5668962"/>
            <a:ext cx="2667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cs typeface="Arial" charset="0"/>
              </a:rPr>
              <a:t>Central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839404" y="825498"/>
            <a:ext cx="3228396" cy="3122822"/>
            <a:chOff x="5839404" y="1039811"/>
            <a:chExt cx="3228396" cy="3098801"/>
          </a:xfrm>
        </p:grpSpPr>
        <p:pic>
          <p:nvPicPr>
            <p:cNvPr id="7" name="Picture 13" descr="MassSpectrum0to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9404" y="1039811"/>
              <a:ext cx="3228396" cy="3098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7162800" y="2514600"/>
              <a:ext cx="1143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>
                  <a:latin typeface="Abadi MT Condensed Light"/>
                  <a:cs typeface="Abadi MT Condensed Light"/>
                </a:rPr>
                <a:t>STAR Preliminary</a:t>
              </a:r>
              <a:endParaRPr lang="en-US" sz="1200" b="1" i="1" dirty="0">
                <a:latin typeface="Abadi MT Condensed Light"/>
                <a:cs typeface="Abadi MT Condensed Light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20004" y="828674"/>
            <a:ext cx="3128963" cy="3095625"/>
            <a:chOff x="2971800" y="1042987"/>
            <a:chExt cx="3200400" cy="3071813"/>
          </a:xfrm>
        </p:grpSpPr>
        <p:pic>
          <p:nvPicPr>
            <p:cNvPr id="8" name="Picture 14" descr="MassSpectrum10to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1042987"/>
              <a:ext cx="3200400" cy="307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267200" y="2514600"/>
              <a:ext cx="1143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>
                  <a:latin typeface="Abadi MT Condensed Light"/>
                  <a:cs typeface="Abadi MT Condensed Light"/>
                </a:rPr>
                <a:t>STAR Preliminary</a:t>
              </a:r>
              <a:endParaRPr lang="en-US" sz="1200" b="1" i="1" dirty="0">
                <a:latin typeface="Abadi MT Condensed Light"/>
                <a:cs typeface="Abadi MT Condensed Ligh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24404" y="828674"/>
            <a:ext cx="3200400" cy="3095625"/>
            <a:chOff x="228600" y="1066800"/>
            <a:chExt cx="3200400" cy="3071813"/>
          </a:xfrm>
        </p:grpSpPr>
        <p:pic>
          <p:nvPicPr>
            <p:cNvPr id="9" name="Picture 15" descr="MassSpectrum30to6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066800"/>
              <a:ext cx="3200400" cy="307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1524000" y="2514600"/>
              <a:ext cx="1143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>
                  <a:latin typeface="Abadi MT Condensed Light"/>
                  <a:cs typeface="Abadi MT Condensed Light"/>
                </a:rPr>
                <a:t>STAR Preliminary</a:t>
              </a:r>
              <a:endParaRPr lang="en-US" sz="1200" b="1" i="1" dirty="0">
                <a:latin typeface="Abadi MT Condensed Light"/>
                <a:cs typeface="Abadi MT Condensed Light"/>
              </a:endParaRPr>
            </a:p>
          </p:txBody>
        </p:sp>
      </p:grpSp>
      <p:pic>
        <p:nvPicPr>
          <p:cNvPr id="12" name="Picture 15" descr="C:\root\bin\c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204" y="3900487"/>
            <a:ext cx="2923596" cy="25003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C:\root\bin\c2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404" y="3900396"/>
            <a:ext cx="2976563" cy="24988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7" descr="C:\root\bin\c2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03" y="3900487"/>
            <a:ext cx="3067283" cy="25003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/>
          <a:lstStyle/>
          <a:p>
            <a:r>
              <a:rPr lang="en-US" dirty="0" err="1" smtClean="0">
                <a:sym typeface="Symbol" charset="0"/>
              </a:rPr>
              <a:t></a:t>
            </a:r>
            <a:r>
              <a:rPr lang="en-US" dirty="0" smtClean="0">
                <a:sym typeface="Symbol" charset="0"/>
              </a:rPr>
              <a:t> in </a:t>
            </a:r>
            <a:r>
              <a:rPr lang="en-US" dirty="0" err="1" smtClean="0">
                <a:sym typeface="Symbol" charset="0"/>
              </a:rPr>
              <a:t>Au+Au</a:t>
            </a:r>
            <a:r>
              <a:rPr lang="en-US" dirty="0" smtClean="0">
                <a:sym typeface="Symbol" charset="0"/>
              </a:rPr>
              <a:t> 200 </a:t>
            </a:r>
            <a:r>
              <a:rPr lang="en-US" dirty="0" err="1" smtClean="0">
                <a:sym typeface="Symbol" charset="0"/>
              </a:rPr>
              <a:t>GeV</a:t>
            </a:r>
            <a:r>
              <a:rPr lang="en-US" dirty="0" smtClean="0">
                <a:sym typeface="Symbol" charset="0"/>
              </a:rPr>
              <a:t>, R</a:t>
            </a:r>
            <a:r>
              <a:rPr lang="en-US" baseline="-25000" dirty="0" smtClean="0">
                <a:sym typeface="Symbol" charset="0"/>
              </a:rPr>
              <a:t>AA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5,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WWND 2013 - A. Kesich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374985" y="833008"/>
            <a:ext cx="4569356" cy="4155602"/>
            <a:chOff x="1864337" y="836949"/>
            <a:chExt cx="5861785" cy="565214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817451" y="883835"/>
              <a:ext cx="5535135" cy="5441363"/>
            </a:xfrm>
            <a:prstGeom prst="rect">
              <a:avLst/>
            </a:prstGeom>
            <a:ln w="57150" cmpd="thickThin">
              <a:noFill/>
            </a:ln>
          </p:spPr>
        </p:pic>
        <p:sp>
          <p:nvSpPr>
            <p:cNvPr id="7" name="TextBox 6"/>
            <p:cNvSpPr txBox="1"/>
            <p:nvPr/>
          </p:nvSpPr>
          <p:spPr>
            <a:xfrm rot="16200000">
              <a:off x="5053642" y="3816618"/>
              <a:ext cx="4871163" cy="473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bg1">
                      <a:lumMod val="50000"/>
                    </a:schemeClr>
                  </a:solidFill>
                  <a:latin typeface="Optima"/>
                  <a:cs typeface="Optima"/>
                </a:rPr>
                <a:t>Models from M. Strickland and D. </a:t>
              </a:r>
              <a:r>
                <a:rPr lang="en-US" sz="900" dirty="0" err="1" smtClean="0">
                  <a:solidFill>
                    <a:schemeClr val="bg1">
                      <a:lumMod val="50000"/>
                    </a:schemeClr>
                  </a:solidFill>
                  <a:latin typeface="Optima"/>
                  <a:cs typeface="Optima"/>
                </a:rPr>
                <a:t>Bazow</a:t>
              </a:r>
              <a:r>
                <a:rPr lang="en-US" sz="900" dirty="0" smtClean="0">
                  <a:solidFill>
                    <a:schemeClr val="bg1">
                      <a:lumMod val="50000"/>
                    </a:schemeClr>
                  </a:solidFill>
                  <a:latin typeface="Optima"/>
                  <a:cs typeface="Optima"/>
                </a:rPr>
                <a:t>, arXiv:1112.2761v4</a:t>
              </a:r>
            </a:p>
            <a:p>
              <a:r>
                <a:rPr lang="nb-NO" sz="900" dirty="0" smtClean="0">
                  <a:solidFill>
                    <a:schemeClr val="bg1">
                      <a:lumMod val="50000"/>
                    </a:schemeClr>
                  </a:solidFill>
                  <a:latin typeface="Optima"/>
                  <a:cs typeface="Optima"/>
                </a:rPr>
                <a:t>A</a:t>
              </a:r>
              <a:r>
                <a:rPr lang="nb-NO" sz="900" dirty="0">
                  <a:solidFill>
                    <a:schemeClr val="bg1">
                      <a:lumMod val="50000"/>
                    </a:schemeClr>
                  </a:solidFill>
                  <a:latin typeface="Optima"/>
                  <a:cs typeface="Optima"/>
                </a:rPr>
                <a:t>. </a:t>
              </a:r>
              <a:r>
                <a:rPr lang="nb-NO" sz="900" dirty="0" err="1">
                  <a:solidFill>
                    <a:schemeClr val="bg1">
                      <a:lumMod val="50000"/>
                    </a:schemeClr>
                  </a:solidFill>
                  <a:latin typeface="Optima"/>
                  <a:cs typeface="Optima"/>
                </a:rPr>
                <a:t>Emerick</a:t>
              </a:r>
              <a:r>
                <a:rPr lang="nb-NO" sz="900" dirty="0">
                  <a:solidFill>
                    <a:schemeClr val="bg1">
                      <a:lumMod val="50000"/>
                    </a:schemeClr>
                  </a:solidFill>
                  <a:latin typeface="Optima"/>
                  <a:cs typeface="Optima"/>
                </a:rPr>
                <a:t> et al., Eur. </a:t>
              </a:r>
              <a:r>
                <a:rPr lang="nb-NO" sz="900" dirty="0" err="1">
                  <a:solidFill>
                    <a:schemeClr val="bg1">
                      <a:lumMod val="50000"/>
                    </a:schemeClr>
                  </a:solidFill>
                  <a:latin typeface="Optima"/>
                  <a:cs typeface="Optima"/>
                </a:rPr>
                <a:t>Phys</a:t>
              </a:r>
              <a:r>
                <a:rPr lang="nb-NO" sz="900" dirty="0">
                  <a:solidFill>
                    <a:schemeClr val="bg1">
                      <a:lumMod val="50000"/>
                    </a:schemeClr>
                  </a:solidFill>
                  <a:latin typeface="Optima"/>
                  <a:cs typeface="Optima"/>
                </a:rPr>
                <a:t>. J. A48 (2012) 72</a:t>
              </a:r>
              <a:endParaRPr lang="en-US" sz="900" dirty="0">
                <a:solidFill>
                  <a:schemeClr val="bg1">
                    <a:lumMod val="50000"/>
                  </a:schemeClr>
                </a:solidFill>
                <a:latin typeface="Optima"/>
                <a:cs typeface="Optima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09600" y="4824814"/>
            <a:ext cx="8153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latin typeface="Optima"/>
                <a:cs typeface="Optima"/>
              </a:rPr>
              <a:t>Strickland uses a </a:t>
            </a:r>
            <a:r>
              <a:rPr lang="en-US" dirty="0">
                <a:latin typeface="Optima"/>
                <a:cs typeface="Optima"/>
              </a:rPr>
              <a:t>d</a:t>
            </a:r>
            <a:r>
              <a:rPr lang="en-US" dirty="0" smtClean="0">
                <a:latin typeface="Optima"/>
                <a:cs typeface="Optima"/>
              </a:rPr>
              <a:t>ynamic model with fireball expansion and feed-down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Optima"/>
                <a:cs typeface="Optima"/>
              </a:rPr>
              <a:t>Results are consistent with complete 2S and 3S suppression in this model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Optima"/>
                <a:cs typeface="Optima"/>
              </a:rPr>
              <a:t>Model is assumes </a:t>
            </a:r>
            <a:r>
              <a:rPr lang="en-US" dirty="0" smtClean="0">
                <a:latin typeface="Optima"/>
                <a:cs typeface="Optima"/>
              </a:rPr>
              <a:t>a </a:t>
            </a:r>
            <a:r>
              <a:rPr lang="en-US" dirty="0" smtClean="0">
                <a:latin typeface="Optima"/>
                <a:cs typeface="Optima"/>
              </a:rPr>
              <a:t>T</a:t>
            </a:r>
            <a:r>
              <a:rPr lang="en-US" baseline="-25000" dirty="0" smtClean="0">
                <a:latin typeface="Optima"/>
                <a:cs typeface="Optima"/>
              </a:rPr>
              <a:t>0</a:t>
            </a:r>
            <a:r>
              <a:rPr lang="en-US" dirty="0" smtClean="0">
                <a:latin typeface="Optima"/>
                <a:cs typeface="Optima"/>
              </a:rPr>
              <a:t> in the range of 428-442 MeV and 1/4π&lt; η/S &lt; 3/4π</a:t>
            </a:r>
          </a:p>
          <a:p>
            <a:pPr>
              <a:buFont typeface="Arial"/>
              <a:buChar char="•"/>
            </a:pPr>
            <a:r>
              <a:rPr lang="en-US" dirty="0" err="1" smtClean="0">
                <a:latin typeface="Optima"/>
                <a:cs typeface="Optima"/>
              </a:rPr>
              <a:t>Emerick</a:t>
            </a:r>
            <a:r>
              <a:rPr lang="en-US" dirty="0" smtClean="0">
                <a:latin typeface="Optima"/>
                <a:cs typeface="Optima"/>
              </a:rPr>
              <a:t> &amp; Rapp band covers two scenarios: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Optima"/>
                <a:cs typeface="Optima"/>
              </a:rPr>
              <a:t>Binding energy of the Upsilon decreases with T (Weak Binding)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Optima"/>
                <a:cs typeface="Optima"/>
              </a:rPr>
              <a:t>Suppression is due to </a:t>
            </a:r>
            <a:r>
              <a:rPr lang="en-US" dirty="0" err="1" smtClean="0">
                <a:latin typeface="Optima"/>
                <a:cs typeface="Optima"/>
              </a:rPr>
              <a:t>gluo</a:t>
            </a:r>
            <a:r>
              <a:rPr lang="en-US" dirty="0" smtClean="0">
                <a:latin typeface="Optima"/>
                <a:cs typeface="Optima"/>
              </a:rPr>
              <a:t>-dissociation of Upsilon (Strong Binding)</a:t>
            </a:r>
          </a:p>
          <a:p>
            <a:pPr lvl="1">
              <a:buFont typeface="Arial"/>
              <a:buChar char="•"/>
            </a:pPr>
            <a:endParaRPr lang="en-US" dirty="0">
              <a:latin typeface="Optima"/>
              <a:cs typeface="Optim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WWND 2013 - A. Kesich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2962" y="962219"/>
            <a:ext cx="3784454" cy="39444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41277" y="962219"/>
            <a:ext cx="3784454" cy="39444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2960" y="5051342"/>
            <a:ext cx="3944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C0504D"/>
                </a:solidFill>
              </a:rPr>
              <a:t>Au+Au</a:t>
            </a:r>
            <a:r>
              <a:rPr lang="en-US" dirty="0" smtClean="0">
                <a:solidFill>
                  <a:srgbClr val="C0504D"/>
                </a:solidFill>
              </a:rPr>
              <a:t> @ 200 </a:t>
            </a:r>
            <a:r>
              <a:rPr lang="en-US" dirty="0" err="1" smtClean="0">
                <a:solidFill>
                  <a:srgbClr val="C0504D"/>
                </a:solidFill>
              </a:rPr>
              <a:t>GeV</a:t>
            </a:r>
            <a:r>
              <a:rPr lang="en-US" dirty="0" smtClean="0">
                <a:solidFill>
                  <a:srgbClr val="C0504D"/>
                </a:solidFill>
              </a:rPr>
              <a:t>, 2011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Same setup as in 2010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Double the total </a:t>
            </a:r>
            <a:r>
              <a:rPr lang="en-US" dirty="0" smtClean="0"/>
              <a:t>luminosity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Approximately 2.8 nb</a:t>
            </a:r>
            <a:r>
              <a:rPr lang="en-US" baseline="30000" dirty="0" smtClean="0"/>
              <a:t>-1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61275" y="5051342"/>
            <a:ext cx="43827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C0504D"/>
                </a:solidFill>
              </a:rPr>
              <a:t>p</a:t>
            </a:r>
            <a:r>
              <a:rPr lang="en-US" dirty="0" err="1" smtClean="0">
                <a:solidFill>
                  <a:srgbClr val="C0504D"/>
                </a:solidFill>
              </a:rPr>
              <a:t>+p</a:t>
            </a:r>
            <a:r>
              <a:rPr lang="en-US" dirty="0" smtClean="0">
                <a:solidFill>
                  <a:srgbClr val="C0504D"/>
                </a:solidFill>
              </a:rPr>
              <a:t> @ 500 </a:t>
            </a:r>
            <a:r>
              <a:rPr lang="en-US" dirty="0" err="1" smtClean="0">
                <a:solidFill>
                  <a:srgbClr val="C0504D"/>
                </a:solidFill>
              </a:rPr>
              <a:t>GeV</a:t>
            </a:r>
            <a:r>
              <a:rPr lang="en-US" dirty="0" smtClean="0">
                <a:solidFill>
                  <a:srgbClr val="C0504D"/>
                </a:solidFill>
              </a:rPr>
              <a:t>, 2011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High energy doubles Upsilon cross section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Excited-to-ground state ratio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</a:t>
            </a:r>
            <a:r>
              <a:rPr lang="en-US" baseline="-25000" dirty="0" smtClean="0"/>
              <a:t>T</a:t>
            </a:r>
            <a:r>
              <a:rPr lang="en-US" dirty="0" smtClean="0"/>
              <a:t> </a:t>
            </a:r>
            <a:r>
              <a:rPr lang="en-US" dirty="0" smtClean="0"/>
              <a:t>spectrum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Approximately 22 pb</a:t>
            </a:r>
            <a:r>
              <a:rPr lang="en-US" baseline="30000" dirty="0" smtClean="0"/>
              <a:t>-1</a:t>
            </a:r>
            <a:r>
              <a:rPr lang="en-US" dirty="0" smtClean="0"/>
              <a:t> of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129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WWND 2013 - A. Kesich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 descr="Upsilon_RAA_MTD_separat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952" y="1199632"/>
            <a:ext cx="5925243" cy="42578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24346" y="5518518"/>
            <a:ext cx="68421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</a:t>
            </a:r>
            <a:r>
              <a:rPr lang="en-US" dirty="0" err="1" smtClean="0"/>
              <a:t>muon</a:t>
            </a:r>
            <a:r>
              <a:rPr lang="en-US" dirty="0" smtClean="0"/>
              <a:t> detectors will open up a second, cleaner channel</a:t>
            </a:r>
          </a:p>
          <a:p>
            <a:r>
              <a:rPr lang="en-US" dirty="0" smtClean="0"/>
              <a:t>for Upsilon detection. About 60% of it is currently installed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Important due to increased material in the detector from new </a:t>
            </a:r>
            <a:r>
              <a:rPr lang="en-US" dirty="0" err="1" smtClean="0"/>
              <a:t>vertexer</a:t>
            </a: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403556" y="762000"/>
            <a:ext cx="6376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Optima"/>
                <a:cs typeface="Optima"/>
              </a:rPr>
              <a:t>Statistical Error Projection for </a:t>
            </a:r>
            <a:r>
              <a:rPr lang="en-US" sz="2400" dirty="0" err="1" smtClean="0">
                <a:latin typeface="Optima"/>
                <a:cs typeface="Optima"/>
              </a:rPr>
              <a:t>Muon</a:t>
            </a:r>
            <a:r>
              <a:rPr lang="en-US" sz="2400" dirty="0" smtClean="0">
                <a:latin typeface="Optima"/>
                <a:cs typeface="Optima"/>
              </a:rPr>
              <a:t> Detectors</a:t>
            </a:r>
            <a:endParaRPr lang="en-US" sz="2400" dirty="0"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1357008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76200"/>
            <a:ext cx="8229600" cy="8382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5334000"/>
          </a:xfrm>
        </p:spPr>
        <p:txBody>
          <a:bodyPr>
            <a:noAutofit/>
          </a:bodyPr>
          <a:lstStyle/>
          <a:p>
            <a:r>
              <a:rPr lang="en-US" b="0" dirty="0" smtClean="0"/>
              <a:t>Measured </a:t>
            </a:r>
            <a:r>
              <a:rPr lang="en-US" b="0" dirty="0" err="1" smtClean="0">
                <a:sym typeface="Symbol" charset="0"/>
              </a:rPr>
              <a:t></a:t>
            </a:r>
            <a:r>
              <a:rPr lang="en-US" b="0" dirty="0" smtClean="0">
                <a:sym typeface="Symbol" charset="0"/>
              </a:rPr>
              <a:t> production in </a:t>
            </a:r>
            <a:r>
              <a:rPr lang="en-US" b="0" dirty="0" err="1" smtClean="0">
                <a:sym typeface="Symbol" charset="0"/>
              </a:rPr>
              <a:t>p+p</a:t>
            </a:r>
            <a:r>
              <a:rPr lang="en-US" b="0" dirty="0" smtClean="0">
                <a:sym typeface="Symbol" charset="0"/>
              </a:rPr>
              <a:t>, </a:t>
            </a:r>
            <a:r>
              <a:rPr lang="en-US" b="0" dirty="0" err="1" smtClean="0">
                <a:sym typeface="Symbol" charset="0"/>
              </a:rPr>
              <a:t>d+Au</a:t>
            </a:r>
            <a:r>
              <a:rPr lang="en-US" b="0" dirty="0" smtClean="0">
                <a:sym typeface="Symbol" charset="0"/>
              </a:rPr>
              <a:t>, and </a:t>
            </a:r>
            <a:br>
              <a:rPr lang="en-US" b="0" dirty="0" smtClean="0">
                <a:sym typeface="Symbol" charset="0"/>
              </a:rPr>
            </a:br>
            <a:r>
              <a:rPr lang="en-US" b="0" dirty="0" err="1" smtClean="0">
                <a:sym typeface="Symbol" charset="0"/>
              </a:rPr>
              <a:t>Au+Au</a:t>
            </a:r>
            <a:r>
              <a:rPr lang="en-US" b="0" dirty="0" smtClean="0">
                <a:sym typeface="Symbol" charset="0"/>
              </a:rPr>
              <a:t> collisions at 200 </a:t>
            </a:r>
            <a:r>
              <a:rPr lang="en-US" b="0" dirty="0" err="1" smtClean="0">
                <a:sym typeface="Symbol" charset="0"/>
              </a:rPr>
              <a:t>GeV</a:t>
            </a:r>
            <a:r>
              <a:rPr lang="en-US" b="0" dirty="0" smtClean="0">
                <a:sym typeface="Symbol" charset="0"/>
              </a:rPr>
              <a:t> </a:t>
            </a:r>
          </a:p>
          <a:p>
            <a:r>
              <a:rPr lang="en-US" b="0" dirty="0" err="1" smtClean="0">
                <a:sym typeface="Symbol" charset="0"/>
              </a:rPr>
              <a:t>Au+Au</a:t>
            </a:r>
            <a:r>
              <a:rPr lang="en-US" b="0" dirty="0" smtClean="0">
                <a:sym typeface="Symbol" charset="0"/>
              </a:rPr>
              <a:t> results consistent with 2S and 3S suppression</a:t>
            </a:r>
          </a:p>
          <a:p>
            <a:r>
              <a:rPr lang="en-US" dirty="0" smtClean="0"/>
              <a:t>Increased </a:t>
            </a:r>
            <a:r>
              <a:rPr lang="en-US" dirty="0" err="1" smtClean="0"/>
              <a:t>Au+Au</a:t>
            </a:r>
            <a:r>
              <a:rPr lang="en-US" dirty="0" smtClean="0"/>
              <a:t> statistics from run 11 will further decrease R</a:t>
            </a:r>
            <a:r>
              <a:rPr lang="en-US" baseline="-25000" dirty="0" smtClean="0"/>
              <a:t>AA</a:t>
            </a:r>
            <a:r>
              <a:rPr lang="en-US" dirty="0" smtClean="0"/>
              <a:t> uncertainties</a:t>
            </a:r>
          </a:p>
          <a:p>
            <a:r>
              <a:rPr lang="en-US" dirty="0" smtClean="0"/>
              <a:t>New </a:t>
            </a:r>
            <a:r>
              <a:rPr lang="en-US" dirty="0" err="1" smtClean="0"/>
              <a:t>muon</a:t>
            </a:r>
            <a:r>
              <a:rPr lang="en-US" dirty="0" smtClean="0"/>
              <a:t> channel will enhance and compliment our electron measurements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5,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WWND 2013 - A. Kesich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WWND 2013 - A. Kesich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457200"/>
            <a:ext cx="8153400" cy="762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3656012"/>
            <a:ext cx="6248400" cy="1588"/>
          </a:xfrm>
          <a:prstGeom prst="line">
            <a:avLst/>
          </a:prstGeom>
          <a:ln>
            <a:gradFill flip="none" rotWithShape="1">
              <a:gsLst>
                <a:gs pos="0">
                  <a:schemeClr val="tx1"/>
                </a:gs>
                <a:gs pos="100000">
                  <a:schemeClr val="bg2">
                    <a:lumMod val="90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2895600"/>
            <a:ext cx="2971800" cy="838200"/>
          </a:xfrm>
        </p:spPr>
        <p:txBody>
          <a:bodyPr>
            <a:noAutofit/>
          </a:bodyPr>
          <a:lstStyle/>
          <a:p>
            <a:r>
              <a:rPr lang="en-US" sz="4800" dirty="0" smtClean="0"/>
              <a:t>Thank you</a:t>
            </a:r>
            <a:endParaRPr lang="en-US"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76200"/>
            <a:ext cx="8229600" cy="8382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Motivation for measuring Upsilons</a:t>
            </a:r>
          </a:p>
          <a:p>
            <a:r>
              <a:rPr lang="en-US" b="0" dirty="0" smtClean="0"/>
              <a:t>The </a:t>
            </a:r>
            <a:r>
              <a:rPr lang="en-US" b="0" dirty="0" err="1" smtClean="0">
                <a:solidFill>
                  <a:srgbClr val="C0504D"/>
                </a:solidFill>
              </a:rPr>
              <a:t>S</a:t>
            </a:r>
            <a:r>
              <a:rPr lang="en-US" b="0" dirty="0" err="1" smtClean="0"/>
              <a:t>olenoidal</a:t>
            </a:r>
            <a:r>
              <a:rPr lang="en-US" b="0" dirty="0" smtClean="0"/>
              <a:t> </a:t>
            </a:r>
            <a:r>
              <a:rPr lang="en-US" b="0" dirty="0" smtClean="0">
                <a:solidFill>
                  <a:srgbClr val="C0504D"/>
                </a:solidFill>
              </a:rPr>
              <a:t>T</a:t>
            </a:r>
            <a:r>
              <a:rPr lang="en-US" b="0" dirty="0" smtClean="0"/>
              <a:t>racker </a:t>
            </a:r>
            <a:r>
              <a:rPr lang="en-US" b="0" dirty="0" smtClean="0">
                <a:solidFill>
                  <a:srgbClr val="C0504D"/>
                </a:solidFill>
              </a:rPr>
              <a:t>A</a:t>
            </a:r>
            <a:r>
              <a:rPr lang="en-US" b="0" dirty="0" smtClean="0"/>
              <a:t>t </a:t>
            </a:r>
            <a:r>
              <a:rPr lang="en-US" b="0" dirty="0" smtClean="0">
                <a:solidFill>
                  <a:schemeClr val="accent2"/>
                </a:solidFill>
              </a:rPr>
              <a:t>R</a:t>
            </a:r>
            <a:r>
              <a:rPr lang="en-US" b="0" dirty="0" smtClean="0"/>
              <a:t>HIC and its triggers</a:t>
            </a:r>
          </a:p>
          <a:p>
            <a:r>
              <a:rPr lang="en-US" b="0" dirty="0" err="1" smtClean="0">
                <a:sym typeface="Symbol" charset="0"/>
              </a:rPr>
              <a:t></a:t>
            </a:r>
            <a:r>
              <a:rPr lang="en-US" b="0" dirty="0" smtClean="0">
                <a:sym typeface="Symbol" charset="0"/>
              </a:rPr>
              <a:t> production cross section in </a:t>
            </a:r>
            <a:r>
              <a:rPr lang="en-US" b="0" dirty="0" err="1" smtClean="0">
                <a:sym typeface="Symbol" charset="0"/>
              </a:rPr>
              <a:t>p+p</a:t>
            </a:r>
            <a:endParaRPr lang="en-US" b="0" dirty="0" smtClean="0">
              <a:sym typeface="Symbol" charset="0"/>
            </a:endParaRPr>
          </a:p>
          <a:p>
            <a:r>
              <a:rPr lang="en-US" b="0" dirty="0" smtClean="0">
                <a:sym typeface="Symbol" charset="0"/>
              </a:rPr>
              <a:t> </a:t>
            </a:r>
            <a:r>
              <a:rPr lang="en-US" b="0" dirty="0" smtClean="0">
                <a:solidFill>
                  <a:srgbClr val="000000"/>
                </a:solidFill>
                <a:sym typeface="Symbol" charset="0"/>
              </a:rPr>
              <a:t>production in </a:t>
            </a:r>
            <a:r>
              <a:rPr lang="en-US" b="0" dirty="0" err="1" smtClean="0">
                <a:solidFill>
                  <a:srgbClr val="000000"/>
                </a:solidFill>
                <a:sym typeface="Symbol" charset="0"/>
              </a:rPr>
              <a:t>d</a:t>
            </a:r>
            <a:r>
              <a:rPr lang="en-US" b="0" dirty="0" err="1" smtClean="0">
                <a:sym typeface="Symbol" charset="0"/>
              </a:rPr>
              <a:t>+Au</a:t>
            </a:r>
            <a:endParaRPr lang="en-US" b="0" dirty="0" smtClean="0">
              <a:sym typeface="Symbol" charset="0"/>
            </a:endParaRPr>
          </a:p>
          <a:p>
            <a:r>
              <a:rPr lang="en-US" b="0" dirty="0" err="1" smtClean="0">
                <a:sym typeface="Symbol" charset="0"/>
              </a:rPr>
              <a:t></a:t>
            </a:r>
            <a:r>
              <a:rPr lang="en-US" b="0" dirty="0" smtClean="0">
                <a:sym typeface="Symbol" charset="0"/>
              </a:rPr>
              <a:t> </a:t>
            </a:r>
            <a:r>
              <a:rPr lang="en-US" b="0" dirty="0" smtClean="0">
                <a:solidFill>
                  <a:schemeClr val="accent2"/>
                </a:solidFill>
                <a:sym typeface="Symbol" charset="0"/>
              </a:rPr>
              <a:t>Nuclear </a:t>
            </a:r>
            <a:r>
              <a:rPr lang="en-US" b="0" dirty="0">
                <a:solidFill>
                  <a:schemeClr val="accent2"/>
                </a:solidFill>
                <a:sym typeface="Symbol" charset="0"/>
              </a:rPr>
              <a:t>M</a:t>
            </a:r>
            <a:r>
              <a:rPr lang="en-US" b="0" dirty="0" smtClean="0">
                <a:solidFill>
                  <a:schemeClr val="accent2"/>
                </a:solidFill>
                <a:sym typeface="Symbol" charset="0"/>
              </a:rPr>
              <a:t>odification </a:t>
            </a:r>
            <a:r>
              <a:rPr lang="en-US" b="0" dirty="0">
                <a:solidFill>
                  <a:schemeClr val="accent2"/>
                </a:solidFill>
                <a:sym typeface="Symbol" charset="0"/>
              </a:rPr>
              <a:t>F</a:t>
            </a:r>
            <a:r>
              <a:rPr lang="en-US" b="0" dirty="0" smtClean="0">
                <a:solidFill>
                  <a:schemeClr val="accent2"/>
                </a:solidFill>
                <a:sym typeface="Symbol" charset="0"/>
              </a:rPr>
              <a:t>actor</a:t>
            </a:r>
            <a:r>
              <a:rPr lang="en-US" b="0" dirty="0" smtClean="0">
                <a:sym typeface="Symbol" charset="0"/>
              </a:rPr>
              <a:t> in </a:t>
            </a:r>
            <a:r>
              <a:rPr lang="en-US" b="0" dirty="0" err="1" smtClean="0">
                <a:sym typeface="Symbol" charset="0"/>
              </a:rPr>
              <a:t>Au+Au</a:t>
            </a:r>
            <a:endParaRPr lang="en-US" b="0" dirty="0" smtClean="0">
              <a:sym typeface="Symbol" charset="0"/>
            </a:endParaRPr>
          </a:p>
          <a:p>
            <a:r>
              <a:rPr lang="en-US" b="0" dirty="0" smtClean="0">
                <a:sym typeface="Symbol" charset="0"/>
              </a:rPr>
              <a:t>Suppression Models</a:t>
            </a:r>
          </a:p>
          <a:p>
            <a:r>
              <a:rPr lang="en-US" b="0" dirty="0" smtClean="0">
                <a:sym typeface="Symbol" charset="0"/>
              </a:rPr>
              <a:t>Conclusions</a:t>
            </a:r>
            <a:r>
              <a:rPr lang="en-US" b="0" dirty="0" smtClean="0"/>
              <a:t> </a:t>
            </a:r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5,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WWND 2013 - A. </a:t>
            </a:r>
            <a:r>
              <a:rPr lang="en-US" dirty="0" err="1" smtClean="0"/>
              <a:t>Kesich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gnes Thermometer MeV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385" y="3048000"/>
            <a:ext cx="2258815" cy="2965450"/>
          </a:xfrm>
          <a:prstGeom prst="rect">
            <a:avLst/>
          </a:prstGeom>
          <a:ln w="57150" cmpd="thickThin">
            <a:noFill/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-91391" y="-107619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/>
              <a:t> Goal: </a:t>
            </a:r>
            <a:r>
              <a:rPr lang="en-US" dirty="0" err="1"/>
              <a:t>Quarkonia</a:t>
            </a:r>
            <a:r>
              <a:rPr lang="en-US" dirty="0"/>
              <a:t> states in A+A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6200" y="946150"/>
            <a:ext cx="9067800" cy="233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tabLst>
                <a:tab pos="914400" algn="l"/>
              </a:tabLst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Charmonia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: J/Ψ,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Ψ</a:t>
            </a:r>
            <a:r>
              <a:rPr kumimoji="0" lang="ja-JP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’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,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χ</a:t>
            </a:r>
            <a:r>
              <a:rPr kumimoji="0" lang="en-US" sz="24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 	    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Bottomonia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</a:rPr>
              <a:t>: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  <a:sym typeface="Symbol" charset="0"/>
              </a:rPr>
              <a:t>(1S), (2S), (3S),</a:t>
            </a:r>
            <a:r>
              <a:rPr lang="en-US" sz="2400" kern="0" dirty="0" smtClean="0">
                <a:solidFill>
                  <a:srgbClr val="000000"/>
                </a:solidFill>
                <a:latin typeface="Optima"/>
                <a:cs typeface="Optima"/>
              </a:rPr>
              <a:t>χ</a:t>
            </a:r>
            <a:r>
              <a:rPr lang="en-US" sz="2400" kern="0" baseline="-25000" dirty="0" smtClean="0">
                <a:solidFill>
                  <a:srgbClr val="000000"/>
                </a:solidFill>
                <a:latin typeface="Optima"/>
                <a:cs typeface="Optima"/>
              </a:rPr>
              <a:t>B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  <a:sym typeface="Symbol" charset="0"/>
              </a:rPr>
              <a:t> 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tabLst>
                <a:tab pos="914400" algn="l"/>
              </a:tabLst>
            </a:pPr>
            <a:r>
              <a:rPr kumimoji="0" lang="en-US" sz="20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  <a:sym typeface="Symbol" charset="0"/>
              </a:rPr>
              <a:t>Key Idea: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  <a:sym typeface="Symbol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  <a:sym typeface="Symbol" charset="0"/>
              </a:rPr>
              <a:t>Quarkonia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  <a:sym typeface="Symbol" charset="0"/>
              </a:rPr>
              <a:t> Melt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  <a:sym typeface="Symbol" charset="0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  <a:sym typeface="Symbol" charset="0"/>
              </a:rPr>
              <a:t>in the plasma</a:t>
            </a:r>
          </a:p>
          <a:p>
            <a:pPr marL="1143000" marR="0" lvl="2" indent="-395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  <a:sym typeface="Symbol" charset="0"/>
              </a:rPr>
              <a:t>Color screening of static potential between heavy quarks</a:t>
            </a:r>
          </a:p>
          <a:p>
            <a:pPr marL="1143000" marR="0" lvl="2" indent="-395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  <a:sym typeface="Symbol" charset="0"/>
              </a:rPr>
              <a:t>Suppression of states is determined by T</a:t>
            </a:r>
            <a:r>
              <a:rPr kumimoji="0" lang="en-US" sz="1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  <a:sym typeface="Symbol" charset="0"/>
              </a:rPr>
              <a:t>C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  <a:sym typeface="Symbol" charset="0"/>
              </a:rPr>
              <a:t>and their binding energy</a:t>
            </a:r>
          </a:p>
          <a:p>
            <a:pPr marL="1143000" marR="0" lvl="2" indent="-395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  <a:sym typeface="Symbol" charset="0"/>
              </a:rPr>
              <a:t>Lattice QCD: Evaluation of spectral functions 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  <a:sym typeface="Symbol" charset="0"/>
              </a:rPr>
              <a:t>T</a:t>
            </a:r>
            <a:r>
              <a:rPr kumimoji="0" lang="en-US" sz="18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tima"/>
                <a:ea typeface="+mn-ea"/>
                <a:cs typeface="Optima"/>
                <a:sym typeface="Symbol" charset="0"/>
              </a:rPr>
              <a:t>melting</a:t>
            </a:r>
            <a:endParaRPr kumimoji="0" lang="en-US" sz="1800" b="0" i="0" u="none" strike="noStrike" kern="0" cap="none" spc="0" normalizeH="0" baseline="-25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tima"/>
              <a:ea typeface="+mn-ea"/>
              <a:cs typeface="Optima"/>
              <a:sym typeface="Symbol" charset="0"/>
            </a:endParaRPr>
          </a:p>
          <a:p>
            <a:pPr marL="1143000" marR="0" lvl="2" indent="-395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  <a:defRPr/>
            </a:pPr>
            <a:r>
              <a:rPr lang="en-US" kern="0" noProof="0" dirty="0" smtClean="0">
                <a:solidFill>
                  <a:srgbClr val="000000"/>
                </a:solidFill>
                <a:latin typeface="Optima"/>
                <a:cs typeface="Optima"/>
                <a:sym typeface="Symbol" charset="0"/>
              </a:rPr>
              <a:t>Original</a:t>
            </a:r>
            <a:r>
              <a:rPr lang="en-US" kern="0" dirty="0" smtClean="0">
                <a:solidFill>
                  <a:srgbClr val="000000"/>
                </a:solidFill>
                <a:latin typeface="Optima"/>
                <a:cs typeface="Optima"/>
                <a:sym typeface="Symbol" charset="0"/>
              </a:rPr>
              <a:t>y proposed by Matsui &amp; </a:t>
            </a:r>
            <a:r>
              <a:rPr lang="en-US" kern="0" dirty="0" err="1" smtClean="0">
                <a:solidFill>
                  <a:srgbClr val="000000"/>
                </a:solidFill>
                <a:latin typeface="Optima"/>
                <a:cs typeface="Optima"/>
                <a:sym typeface="Symbol" charset="0"/>
              </a:rPr>
              <a:t>Satz</a:t>
            </a:r>
            <a:r>
              <a:rPr lang="en-US" kern="0" dirty="0" smtClean="0">
                <a:solidFill>
                  <a:srgbClr val="000000"/>
                </a:solidFill>
                <a:latin typeface="Optima"/>
                <a:cs typeface="Optima"/>
                <a:sym typeface="Symbol" charset="0"/>
              </a:rPr>
              <a:t> (1986)</a:t>
            </a:r>
            <a:endParaRPr kumimoji="0" lang="en-US" sz="1800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tima"/>
              <a:ea typeface="+mn-ea"/>
              <a:cs typeface="Optima"/>
              <a:sym typeface="Symbol" charset="0"/>
            </a:endParaRPr>
          </a:p>
          <a:p>
            <a:pPr marL="1143000" marR="0" lvl="2" indent="-395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tima"/>
              <a:ea typeface="+mn-ea"/>
              <a:cs typeface="Optima"/>
              <a:sym typeface="Symbo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tima"/>
              <a:ea typeface="+mn-ea"/>
              <a:cs typeface="Optima"/>
              <a:sym typeface="Symbol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76200" y="3503613"/>
            <a:ext cx="8763000" cy="99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10000"/>
              </a:spcBef>
            </a:pPr>
            <a:r>
              <a:rPr lang="en-US" sz="2600" dirty="0">
                <a:solidFill>
                  <a:srgbClr val="000000"/>
                </a:solidFill>
                <a:latin typeface="Optima"/>
                <a:cs typeface="Optima"/>
              </a:rPr>
              <a:t>When do </a:t>
            </a:r>
            <a:r>
              <a:rPr lang="en-US" sz="2600" dirty="0" smtClean="0">
                <a:solidFill>
                  <a:srgbClr val="000000"/>
                </a:solidFill>
                <a:latin typeface="Optima"/>
                <a:cs typeface="Optima"/>
              </a:rPr>
              <a:t>states </a:t>
            </a:r>
            <a:r>
              <a:rPr lang="en-US" sz="2600" dirty="0">
                <a:solidFill>
                  <a:srgbClr val="000000"/>
                </a:solidFill>
                <a:latin typeface="Optima"/>
                <a:cs typeface="Optima"/>
              </a:rPr>
              <a:t>melt?</a:t>
            </a:r>
            <a:endParaRPr lang="en-US" sz="2600" dirty="0" smtClean="0">
              <a:solidFill>
                <a:srgbClr val="000000"/>
              </a:solidFill>
              <a:latin typeface="Optima"/>
              <a:cs typeface="Optima"/>
              <a:sym typeface="Symbol" charset="0"/>
            </a:endParaRPr>
          </a:p>
          <a:p>
            <a:pPr>
              <a:spcBef>
                <a:spcPct val="10000"/>
              </a:spcBef>
            </a:pPr>
            <a:endParaRPr lang="en-US" sz="2100" dirty="0">
              <a:latin typeface="Optima"/>
              <a:cs typeface="Optima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5, 2013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WWND 2013 - A. Kesich</a:t>
            </a:r>
            <a:endParaRPr lang="en-US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81463"/>
            <a:ext cx="5943600" cy="11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71132" y="5118556"/>
            <a:ext cx="75715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800" dirty="0" smtClean="0">
                <a:solidFill>
                  <a:schemeClr val="bg1">
                    <a:lumMod val="50000"/>
                  </a:schemeClr>
                </a:solidFill>
                <a:ea typeface="宋体" charset="0"/>
                <a:cs typeface="宋体" charset="0"/>
              </a:rPr>
              <a:t>H. </a:t>
            </a:r>
            <a:r>
              <a:rPr lang="en-US" altLang="zh-CN" sz="800" dirty="0" err="1" smtClean="0">
                <a:solidFill>
                  <a:schemeClr val="bg1">
                    <a:lumMod val="50000"/>
                  </a:schemeClr>
                </a:solidFill>
                <a:ea typeface="宋体" charset="0"/>
                <a:cs typeface="宋体" charset="0"/>
              </a:rPr>
              <a:t>Satz</a:t>
            </a:r>
            <a:r>
              <a:rPr lang="en-US" altLang="zh-CN" sz="800" dirty="0" smtClean="0">
                <a:solidFill>
                  <a:schemeClr val="bg1">
                    <a:lumMod val="50000"/>
                  </a:schemeClr>
                </a:solidFill>
                <a:ea typeface="宋体" charset="0"/>
                <a:cs typeface="宋体" charset="0"/>
              </a:rPr>
              <a:t>,</a:t>
            </a:r>
            <a:r>
              <a:rPr lang="en-US" altLang="zh-CN" sz="800" i="1" dirty="0" smtClean="0">
                <a:solidFill>
                  <a:schemeClr val="bg1">
                    <a:lumMod val="50000"/>
                  </a:schemeClr>
                </a:solidFill>
                <a:ea typeface="宋体" charset="0"/>
                <a:cs typeface="宋体" charset="0"/>
              </a:rPr>
              <a:t> HP06</a:t>
            </a:r>
            <a:endParaRPr lang="en-US" altLang="zh-CN" sz="800" i="1" dirty="0">
              <a:solidFill>
                <a:schemeClr val="bg1">
                  <a:lumMod val="50000"/>
                </a:schemeClr>
              </a:solidFill>
              <a:ea typeface="宋体" charset="0"/>
              <a:cs typeface="宋体" charset="0"/>
            </a:endParaRPr>
          </a:p>
        </p:txBody>
      </p:sp>
      <p:sp>
        <p:nvSpPr>
          <p:cNvPr id="17" name="Text Box 42"/>
          <p:cNvSpPr txBox="1">
            <a:spLocks noChangeArrowheads="1"/>
          </p:cNvSpPr>
          <p:nvPr/>
        </p:nvSpPr>
        <p:spPr bwMode="auto">
          <a:xfrm rot="16200000">
            <a:off x="7244642" y="4756296"/>
            <a:ext cx="251647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800" b="1" i="1" dirty="0">
                <a:solidFill>
                  <a:srgbClr val="7F7F7F"/>
                </a:solidFill>
                <a:latin typeface="Calibri"/>
                <a:ea typeface="宋体" charset="0"/>
                <a:cs typeface="宋体" charset="0"/>
              </a:rPr>
              <a:t>A .</a:t>
            </a:r>
            <a:r>
              <a:rPr lang="en-US" altLang="zh-CN" sz="800" b="1" i="1" dirty="0" err="1">
                <a:solidFill>
                  <a:srgbClr val="7F7F7F"/>
                </a:solidFill>
                <a:latin typeface="Calibri"/>
                <a:ea typeface="宋体" charset="0"/>
                <a:cs typeface="宋体" charset="0"/>
              </a:rPr>
              <a:t>Mocsy</a:t>
            </a:r>
            <a:r>
              <a:rPr lang="en-US" altLang="zh-CN" sz="800" i="1" dirty="0">
                <a:solidFill>
                  <a:srgbClr val="7F7F7F"/>
                </a:solidFill>
                <a:latin typeface="Calibri"/>
                <a:ea typeface="宋体" charset="0"/>
                <a:cs typeface="宋体" charset="0"/>
              </a:rPr>
              <a:t>,</a:t>
            </a:r>
            <a:r>
              <a:rPr lang="en-US" altLang="zh-CN" sz="800" i="1" dirty="0" smtClean="0">
                <a:solidFill>
                  <a:srgbClr val="7F7F7F"/>
                </a:solidFill>
                <a:latin typeface="Calibri"/>
                <a:ea typeface="宋体" charset="0"/>
                <a:cs typeface="宋体" charset="0"/>
              </a:rPr>
              <a:t> Summer </a:t>
            </a:r>
            <a:r>
              <a:rPr lang="en-US" altLang="zh-CN" sz="900" i="1" dirty="0" err="1" smtClean="0">
                <a:solidFill>
                  <a:srgbClr val="7F7F7F"/>
                </a:solidFill>
                <a:latin typeface="Calibri"/>
                <a:ea typeface="宋体" charset="0"/>
                <a:cs typeface="宋体" charset="0"/>
              </a:rPr>
              <a:t>Quarkonium</a:t>
            </a:r>
            <a:r>
              <a:rPr lang="en-US" altLang="zh-CN" sz="800" i="1" dirty="0" smtClean="0">
                <a:solidFill>
                  <a:srgbClr val="7F7F7F"/>
                </a:solidFill>
                <a:latin typeface="Calibri"/>
                <a:ea typeface="宋体" charset="0"/>
                <a:cs typeface="宋体" charset="0"/>
              </a:rPr>
              <a:t> Workshop, BNL, 2011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152400"/>
            <a:ext cx="8229600" cy="914400"/>
          </a:xfrm>
        </p:spPr>
        <p:txBody>
          <a:bodyPr/>
          <a:lstStyle/>
          <a:p>
            <a:r>
              <a:rPr lang="en-US" altLang="zh-CN" dirty="0" err="1" smtClean="0">
                <a:ea typeface="宋体" charset="0"/>
                <a:cs typeface="宋体" charset="0"/>
              </a:rPr>
              <a:t>Quarkonia</a:t>
            </a:r>
            <a:r>
              <a:rPr lang="en-US" altLang="zh-CN" dirty="0" smtClean="0">
                <a:ea typeface="宋体" charset="0"/>
                <a:cs typeface="宋体" charset="0"/>
              </a:rPr>
              <a:t> at RHIC</a:t>
            </a:r>
            <a:endParaRPr lang="en-US" altLang="zh-CN" dirty="0">
              <a:ea typeface="宋体" charset="0"/>
              <a:cs typeface="宋体" charset="0"/>
            </a:endParaRPr>
          </a:p>
        </p:txBody>
      </p:sp>
      <p:sp>
        <p:nvSpPr>
          <p:cNvPr id="42" name="Rectangle 40"/>
          <p:cNvSpPr>
            <a:spLocks noChangeArrowheads="1"/>
          </p:cNvSpPr>
          <p:nvPr/>
        </p:nvSpPr>
        <p:spPr bwMode="auto">
          <a:xfrm>
            <a:off x="228600" y="1752600"/>
            <a:ext cx="6400800" cy="3657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2800" dirty="0" smtClean="0">
                <a:latin typeface="Optima"/>
                <a:ea typeface="宋体" charset="0"/>
                <a:cs typeface="Optima"/>
                <a:sym typeface="Symbol" charset="0"/>
              </a:rPr>
              <a:t>A </a:t>
            </a:r>
            <a:r>
              <a:rPr lang="en-US" altLang="zh-CN" sz="2800" dirty="0">
                <a:latin typeface="Optima"/>
                <a:ea typeface="宋体" charset="0"/>
                <a:cs typeface="Optima"/>
                <a:sym typeface="Symbol" charset="0"/>
              </a:rPr>
              <a:t>cleaner probe compared to J</a:t>
            </a:r>
            <a:r>
              <a:rPr lang="en-US" altLang="zh-CN" sz="2800" dirty="0" smtClean="0">
                <a:latin typeface="Optima"/>
                <a:ea typeface="宋体" charset="0"/>
                <a:cs typeface="Optima"/>
                <a:sym typeface="Symbol" charset="0"/>
              </a:rPr>
              <a:t>/Ψ </a:t>
            </a:r>
          </a:p>
          <a:p>
            <a:pPr marL="685800" lvl="1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2400" dirty="0" smtClean="0">
                <a:latin typeface="Optima"/>
                <a:ea typeface="宋体" charset="0"/>
                <a:cs typeface="Optima"/>
                <a:sym typeface="Symbol" charset="0"/>
              </a:rPr>
              <a:t>co-mover </a:t>
            </a:r>
            <a:r>
              <a:rPr lang="en-US" altLang="zh-CN" sz="2400" dirty="0">
                <a:latin typeface="Optima"/>
                <a:ea typeface="宋体" charset="0"/>
                <a:cs typeface="Optima"/>
                <a:sym typeface="Symbol" charset="0"/>
              </a:rPr>
              <a:t>absorption → negligible</a:t>
            </a:r>
            <a:endParaRPr lang="en-US" altLang="zh-CN" sz="2400" dirty="0" smtClean="0">
              <a:latin typeface="Optima"/>
              <a:ea typeface="宋体" charset="0"/>
              <a:cs typeface="Optima"/>
              <a:sym typeface="Symbol" charset="0"/>
            </a:endParaRPr>
          </a:p>
          <a:p>
            <a:pPr marL="685800" lvl="1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2400" dirty="0" smtClean="0">
                <a:latin typeface="Optima"/>
                <a:ea typeface="宋体" charset="0"/>
                <a:cs typeface="Optima"/>
                <a:sym typeface="Symbol" charset="0"/>
              </a:rPr>
              <a:t>recombination </a:t>
            </a:r>
            <a:r>
              <a:rPr lang="en-US" altLang="zh-CN" sz="2400" dirty="0">
                <a:latin typeface="Optima"/>
                <a:ea typeface="宋体" charset="0"/>
                <a:cs typeface="Optima"/>
                <a:sym typeface="Symbol" charset="0"/>
              </a:rPr>
              <a:t>→  </a:t>
            </a:r>
            <a:r>
              <a:rPr lang="en-US" altLang="zh-CN" sz="2400" dirty="0" smtClean="0">
                <a:latin typeface="Optima"/>
                <a:ea typeface="宋体" charset="0"/>
                <a:cs typeface="Optima"/>
                <a:sym typeface="Symbol" charset="0"/>
              </a:rPr>
              <a:t>negligible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2400" dirty="0" err="1" smtClean="0">
                <a:latin typeface="Optima"/>
                <a:ea typeface="宋体" charset="0"/>
                <a:cs typeface="Optima"/>
                <a:sym typeface="Symbol" charset="0"/>
              </a:rPr>
              <a:t>σ</a:t>
            </a:r>
            <a:r>
              <a:rPr lang="en-US" altLang="zh-CN" sz="2400" baseline="-25000" dirty="0" err="1" smtClean="0">
                <a:latin typeface="Optima"/>
                <a:ea typeface="宋体" charset="0"/>
                <a:cs typeface="Optima"/>
                <a:sym typeface="Symbol" charset="0"/>
              </a:rPr>
              <a:t>cc</a:t>
            </a:r>
            <a:r>
              <a:rPr lang="en-US" altLang="zh-CN" sz="2400" dirty="0" smtClean="0">
                <a:latin typeface="Optima"/>
                <a:ea typeface="宋体" charset="0"/>
                <a:cs typeface="Optima"/>
                <a:sym typeface="Symbol" charset="0"/>
              </a:rPr>
              <a:t>  = ~800 µb</a:t>
            </a:r>
            <a:endParaRPr lang="en-US" altLang="zh-CN" sz="2400" dirty="0">
              <a:latin typeface="Optima"/>
              <a:ea typeface="宋体" charset="0"/>
              <a:cs typeface="Optima"/>
              <a:sym typeface="Symbol" charset="0"/>
            </a:endParaRP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2400" dirty="0" err="1" smtClean="0">
                <a:latin typeface="Optima"/>
                <a:ea typeface="宋体" charset="0"/>
                <a:cs typeface="Optima"/>
                <a:sym typeface="Symbol" charset="0"/>
              </a:rPr>
              <a:t>σ</a:t>
            </a:r>
            <a:r>
              <a:rPr lang="en-US" altLang="zh-CN" sz="2400" baseline="-25000" dirty="0" err="1" smtClean="0">
                <a:latin typeface="Optima"/>
                <a:ea typeface="宋体" charset="0"/>
                <a:cs typeface="Optima"/>
                <a:sym typeface="Symbol" charset="0"/>
              </a:rPr>
              <a:t>bb</a:t>
            </a:r>
            <a:r>
              <a:rPr lang="en-US" altLang="zh-CN" sz="2400" baseline="-25000" dirty="0" smtClean="0">
                <a:latin typeface="Optima"/>
                <a:ea typeface="宋体" charset="0"/>
                <a:cs typeface="Optima"/>
                <a:sym typeface="Symbol" charset="0"/>
              </a:rPr>
              <a:t>=</a:t>
            </a:r>
            <a:r>
              <a:rPr lang="en-US" altLang="zh-CN" sz="2400" dirty="0" smtClean="0">
                <a:latin typeface="Optima"/>
                <a:ea typeface="宋体" charset="0"/>
                <a:cs typeface="Optima"/>
                <a:sym typeface="Symbol" charset="0"/>
              </a:rPr>
              <a:t> ~ 2µb</a:t>
            </a:r>
          </a:p>
          <a:p>
            <a:pPr marL="685800" lvl="1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zh-CN" sz="2400" dirty="0" smtClean="0">
              <a:latin typeface="Optima"/>
              <a:ea typeface="宋体" charset="0"/>
              <a:cs typeface="Optima"/>
              <a:sym typeface="Symbo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2400" dirty="0">
                <a:latin typeface="Optima"/>
                <a:ea typeface="宋体" charset="0"/>
                <a:cs typeface="Optima"/>
                <a:sym typeface="Symbol" charset="0"/>
              </a:rPr>
              <a:t>Challenge: low rate, rare probe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zh-CN" sz="2400" dirty="0">
                <a:latin typeface="Optima"/>
                <a:ea typeface="宋体" charset="0"/>
                <a:cs typeface="Optima"/>
                <a:sym typeface="Symbol" charset="0"/>
              </a:rPr>
              <a:t>Large acceptance detector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zh-CN" sz="2400" dirty="0">
                <a:latin typeface="Optima"/>
                <a:ea typeface="宋体" charset="0"/>
                <a:cs typeface="Optima"/>
                <a:sym typeface="Symbol" charset="0"/>
              </a:rPr>
              <a:t>Efficient trigger</a:t>
            </a:r>
            <a:endParaRPr lang="zh-CN" altLang="en-US" sz="2400" dirty="0">
              <a:latin typeface="Optima"/>
              <a:ea typeface="宋体" charset="0"/>
              <a:cs typeface="Optima"/>
              <a:sym typeface="Symbol" charset="0"/>
            </a:endParaRPr>
          </a:p>
        </p:txBody>
      </p:sp>
      <p:sp>
        <p:nvSpPr>
          <p:cNvPr id="45" name="Date Placeholder 4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5, 2013</a:t>
            </a:r>
            <a:endParaRPr lang="en-US" dirty="0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7" name="Footer Placeholder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WWND 2013 - A. Kesich</a:t>
            </a: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79592" y="990600"/>
            <a:ext cx="6945807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zh-CN" sz="3600" dirty="0" smtClean="0">
                <a:solidFill>
                  <a:schemeClr val="accent2"/>
                </a:solidFill>
                <a:latin typeface="Optima"/>
                <a:ea typeface="宋体" charset="0"/>
                <a:cs typeface="Optima"/>
                <a:sym typeface="Symbol" charset="0"/>
              </a:rPr>
              <a:t>Why do </a:t>
            </a:r>
            <a:r>
              <a:rPr lang="en-US" altLang="zh-CN" sz="3600" dirty="0" err="1" smtClean="0">
                <a:solidFill>
                  <a:schemeClr val="accent2"/>
                </a:solidFill>
                <a:latin typeface="Optima"/>
                <a:ea typeface="宋体" charset="0"/>
                <a:cs typeface="Optima"/>
                <a:sym typeface="Symbol" charset="0"/>
              </a:rPr>
              <a:t></a:t>
            </a:r>
            <a:r>
              <a:rPr lang="en-US" altLang="zh-CN" sz="3600" dirty="0" smtClean="0">
                <a:solidFill>
                  <a:schemeClr val="accent2"/>
                </a:solidFill>
                <a:latin typeface="Optima"/>
                <a:ea typeface="宋体" charset="0"/>
                <a:cs typeface="Optima"/>
                <a:sym typeface="Symbol" charset="0"/>
              </a:rPr>
              <a:t> at RHIC instead of J/Ψ?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995" y="3503246"/>
            <a:ext cx="3972569" cy="21924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7105887" y="3746613"/>
            <a:ext cx="3711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R.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Rapp et al., 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 arXiv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:0807.2470 [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hep-ph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Data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from: H. Pereira Da Costa [PHENIX Collaboration],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Nucl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. Phys. A 774 (2006) 747.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81572" y="5783389"/>
            <a:ext cx="2198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504D"/>
                </a:solidFill>
              </a:rPr>
              <a:t>Regeneration of J/</a:t>
            </a:r>
            <a:r>
              <a:rPr lang="en-US" b="1" dirty="0" err="1" smtClean="0">
                <a:solidFill>
                  <a:srgbClr val="C0504D"/>
                </a:solidFill>
              </a:rPr>
              <a:t>ψ</a:t>
            </a:r>
            <a:r>
              <a:rPr lang="en-US" b="1" dirty="0" smtClean="0">
                <a:solidFill>
                  <a:srgbClr val="C0504D"/>
                </a:solidFill>
              </a:rPr>
              <a:t>!</a:t>
            </a:r>
            <a:endParaRPr lang="en-US" b="1" dirty="0">
              <a:solidFill>
                <a:srgbClr val="C0504D"/>
              </a:solidFill>
            </a:endParaRPr>
          </a:p>
        </p:txBody>
      </p:sp>
      <p:cxnSp>
        <p:nvCxnSpPr>
          <p:cNvPr id="19" name="Straight Arrow Connector 18"/>
          <p:cNvCxnSpPr>
            <a:stCxn id="17" idx="0"/>
          </p:cNvCxnSpPr>
          <p:nvPr/>
        </p:nvCxnSpPr>
        <p:spPr>
          <a:xfrm flipV="1">
            <a:off x="4380698" y="5138938"/>
            <a:ext cx="1502410" cy="644451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WWND 2013 - A. Kesich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STAR</a:t>
            </a:r>
            <a:endParaRPr lang="en-US" dirty="0"/>
          </a:p>
        </p:txBody>
      </p:sp>
      <p:pic>
        <p:nvPicPr>
          <p:cNvPr id="5" name="Picture 4" descr="STAR-isometri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914399"/>
            <a:ext cx="6705600" cy="5954273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6" idx="3"/>
          </p:cNvCxnSpPr>
          <p:nvPr/>
        </p:nvCxnSpPr>
        <p:spPr>
          <a:xfrm>
            <a:off x="3810000" y="4964162"/>
            <a:ext cx="2133600" cy="217438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81000" y="3810000"/>
            <a:ext cx="34290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3810000"/>
            <a:ext cx="3429000" cy="2308324"/>
          </a:xfrm>
          <a:prstGeom prst="rect">
            <a:avLst/>
          </a:prstGeom>
          <a:solidFill>
            <a:schemeClr val="bg1">
              <a:alpha val="5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Optima"/>
                <a:cs typeface="Optima"/>
              </a:rPr>
              <a:t>EM Calorimeter</a:t>
            </a:r>
          </a:p>
          <a:p>
            <a:pPr>
              <a:buFont typeface="Arial"/>
              <a:buChar char="•"/>
            </a:pPr>
            <a:r>
              <a:rPr lang="en-US" sz="2800" dirty="0" smtClean="0">
                <a:latin typeface="Optima"/>
                <a:cs typeface="Optima"/>
              </a:rPr>
              <a:t>|</a:t>
            </a:r>
            <a:r>
              <a:rPr lang="en-US" sz="2800" dirty="0" err="1" smtClean="0">
                <a:latin typeface="Optima"/>
                <a:cs typeface="Optima"/>
              </a:rPr>
              <a:t>η</a:t>
            </a:r>
            <a:r>
              <a:rPr lang="en-US" sz="2800" dirty="0" smtClean="0">
                <a:latin typeface="Optima"/>
                <a:cs typeface="Optima"/>
              </a:rPr>
              <a:t>| &lt; 1</a:t>
            </a:r>
          </a:p>
          <a:p>
            <a:pPr>
              <a:buFont typeface="Arial"/>
              <a:buChar char="•"/>
            </a:pPr>
            <a:r>
              <a:rPr lang="en-US" sz="2800" dirty="0" smtClean="0">
                <a:latin typeface="Optima"/>
                <a:cs typeface="Optima"/>
              </a:rPr>
              <a:t>Full </a:t>
            </a:r>
            <a:r>
              <a:rPr lang="en-US" sz="2800" dirty="0" err="1" smtClean="0">
                <a:latin typeface="Optima"/>
                <a:cs typeface="Optima"/>
              </a:rPr>
              <a:t>φ</a:t>
            </a:r>
            <a:r>
              <a:rPr lang="en-US" sz="2800" dirty="0" smtClean="0">
                <a:latin typeface="Optima"/>
                <a:cs typeface="Optima"/>
              </a:rPr>
              <a:t> coverage</a:t>
            </a:r>
          </a:p>
          <a:p>
            <a:pPr>
              <a:buFont typeface="Arial"/>
              <a:buChar char="•"/>
            </a:pPr>
            <a:r>
              <a:rPr lang="en-US" sz="2800" dirty="0" smtClean="0">
                <a:latin typeface="Optima"/>
                <a:cs typeface="Optima"/>
              </a:rPr>
              <a:t>Electron ID via E/</a:t>
            </a:r>
            <a:r>
              <a:rPr lang="en-US" sz="2800" dirty="0" err="1" smtClean="0">
                <a:latin typeface="Optima"/>
                <a:cs typeface="Optima"/>
              </a:rPr>
              <a:t>p</a:t>
            </a:r>
            <a:endParaRPr lang="en-US" sz="2800" dirty="0" smtClean="0">
              <a:latin typeface="Optima"/>
              <a:cs typeface="Optima"/>
            </a:endParaRPr>
          </a:p>
          <a:p>
            <a:pPr>
              <a:buFont typeface="Arial"/>
              <a:buChar char="•"/>
            </a:pPr>
            <a:r>
              <a:rPr lang="en-US" sz="2800" dirty="0" smtClean="0">
                <a:latin typeface="Optima"/>
                <a:cs typeface="Optima"/>
              </a:rPr>
              <a:t>Event Triggering</a:t>
            </a:r>
            <a:endParaRPr lang="en-US" sz="2800" dirty="0">
              <a:latin typeface="Optima"/>
              <a:cs typeface="Optima"/>
            </a:endParaRPr>
          </a:p>
        </p:txBody>
      </p:sp>
      <p:cxnSp>
        <p:nvCxnSpPr>
          <p:cNvPr id="12" name="Straight Arrow Connector 11"/>
          <p:cNvCxnSpPr>
            <a:stCxn id="9" idx="3"/>
          </p:cNvCxnSpPr>
          <p:nvPr/>
        </p:nvCxnSpPr>
        <p:spPr>
          <a:xfrm>
            <a:off x="5410200" y="1853119"/>
            <a:ext cx="914400" cy="1328648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6200" y="892076"/>
            <a:ext cx="5334000" cy="55572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" y="914400"/>
            <a:ext cx="5334000" cy="1877437"/>
          </a:xfrm>
          <a:prstGeom prst="rect">
            <a:avLst/>
          </a:prstGeom>
          <a:solidFill>
            <a:schemeClr val="bg1">
              <a:alpha val="5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Optima"/>
                <a:cs typeface="Optima"/>
              </a:rPr>
              <a:t>Time Projection Chamber</a:t>
            </a:r>
          </a:p>
          <a:p>
            <a:pPr>
              <a:buFont typeface="Arial"/>
              <a:buChar char="•"/>
            </a:pPr>
            <a:r>
              <a:rPr lang="en-US" sz="2800" dirty="0" smtClean="0">
                <a:latin typeface="Optima"/>
                <a:cs typeface="Optima"/>
              </a:rPr>
              <a:t>|</a:t>
            </a:r>
            <a:r>
              <a:rPr lang="en-US" sz="2800" dirty="0" err="1" smtClean="0">
                <a:latin typeface="Optima"/>
                <a:cs typeface="Optima"/>
              </a:rPr>
              <a:t>η</a:t>
            </a:r>
            <a:r>
              <a:rPr lang="en-US" sz="2800" dirty="0" smtClean="0">
                <a:latin typeface="Optima"/>
                <a:cs typeface="Optima"/>
              </a:rPr>
              <a:t>| &lt; 1</a:t>
            </a:r>
          </a:p>
          <a:p>
            <a:pPr>
              <a:buFont typeface="Arial"/>
              <a:buChar char="•"/>
            </a:pPr>
            <a:r>
              <a:rPr lang="en-US" sz="2800" dirty="0" smtClean="0">
                <a:latin typeface="Optima"/>
                <a:cs typeface="Optima"/>
              </a:rPr>
              <a:t>Full </a:t>
            </a:r>
            <a:r>
              <a:rPr lang="en-US" sz="2800" dirty="0" err="1" smtClean="0">
                <a:latin typeface="Optima"/>
                <a:cs typeface="Optima"/>
              </a:rPr>
              <a:t>φ</a:t>
            </a:r>
            <a:r>
              <a:rPr lang="en-US" sz="2800" dirty="0" smtClean="0">
                <a:latin typeface="Optima"/>
                <a:cs typeface="Optima"/>
              </a:rPr>
              <a:t> coverage</a:t>
            </a:r>
          </a:p>
          <a:p>
            <a:pPr>
              <a:buFont typeface="Arial"/>
              <a:buChar char="•"/>
            </a:pPr>
            <a:r>
              <a:rPr lang="en-US" sz="2800" dirty="0" smtClean="0">
                <a:latin typeface="Optima"/>
                <a:cs typeface="Optima"/>
              </a:rPr>
              <a:t>Tracking and EID via Ionization</a:t>
            </a:r>
            <a:endParaRPr lang="en-US" sz="2800" dirty="0">
              <a:latin typeface="Optima"/>
              <a:cs typeface="Optima"/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5, 2013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Triggering on </a:t>
            </a:r>
            <a:r>
              <a:rPr lang="en-US" dirty="0" err="1" smtClean="0">
                <a:sym typeface="Symbol" charset="0"/>
              </a:rPr>
              <a:t></a:t>
            </a:r>
            <a:r>
              <a:rPr lang="en-US" dirty="0" smtClean="0">
                <a:sym typeface="Symbol" charset="0"/>
              </a:rPr>
              <a:t> decays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5,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WWND 2013 - A. Kesich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375350"/>
            <a:ext cx="3355071" cy="4415850"/>
          </a:xfrm>
          <a:prstGeom prst="rect">
            <a:avLst/>
          </a:prstGeom>
          <a:noFill/>
          <a:ln w="38100" cmpd="dbl">
            <a:noFill/>
          </a:ln>
        </p:spPr>
      </p:pic>
      <p:sp>
        <p:nvSpPr>
          <p:cNvPr id="10" name="Oval 35"/>
          <p:cNvSpPr>
            <a:spLocks noChangeArrowheads="1"/>
          </p:cNvSpPr>
          <p:nvPr/>
        </p:nvSpPr>
        <p:spPr bwMode="auto">
          <a:xfrm>
            <a:off x="1295400" y="1353502"/>
            <a:ext cx="990600" cy="1069023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7600" y="1371600"/>
            <a:ext cx="5410200" cy="3693318"/>
          </a:xfrm>
          <a:prstGeom prst="rect">
            <a:avLst/>
          </a:prstGeom>
          <a:noFill/>
          <a:ln w="2540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0000"/>
                </a:solidFill>
                <a:latin typeface="Optima"/>
                <a:cs typeface="Optima"/>
              </a:rPr>
              <a:t>Level 0 Trigger (</a:t>
            </a:r>
            <a:r>
              <a:rPr lang="en-US" sz="2600" dirty="0" err="1" smtClean="0">
                <a:solidFill>
                  <a:srgbClr val="000000"/>
                </a:solidFill>
                <a:latin typeface="Optima"/>
                <a:cs typeface="Optima"/>
              </a:rPr>
              <a:t>p+p,d+Au,Au+Au</a:t>
            </a:r>
            <a:r>
              <a:rPr lang="en-US" sz="2600" dirty="0" smtClean="0">
                <a:solidFill>
                  <a:srgbClr val="000000"/>
                </a:solidFill>
                <a:latin typeface="Optima"/>
                <a:cs typeface="Optima"/>
              </a:rPr>
              <a:t>):</a:t>
            </a:r>
          </a:p>
          <a:p>
            <a:pPr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Optima"/>
                <a:cs typeface="Optima"/>
              </a:rPr>
              <a:t>Hardware-based</a:t>
            </a:r>
          </a:p>
          <a:p>
            <a:pPr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Optima"/>
                <a:cs typeface="Optima"/>
              </a:rPr>
              <a:t>Fires on at least one high tower</a:t>
            </a:r>
          </a:p>
          <a:p>
            <a:pPr>
              <a:buFont typeface="Arial"/>
              <a:buChar char="•"/>
            </a:pPr>
            <a:endParaRPr lang="en-US" sz="2400" dirty="0" smtClean="0">
              <a:solidFill>
                <a:srgbClr val="000000"/>
              </a:solidFill>
              <a:latin typeface="Optima"/>
              <a:cs typeface="Optima"/>
            </a:endParaRPr>
          </a:p>
          <a:p>
            <a:r>
              <a:rPr lang="en-US" sz="2600" dirty="0" smtClean="0">
                <a:solidFill>
                  <a:srgbClr val="000000"/>
                </a:solidFill>
                <a:latin typeface="Optima"/>
                <a:cs typeface="Optima"/>
              </a:rPr>
              <a:t>Level 2 Trigger (</a:t>
            </a:r>
            <a:r>
              <a:rPr lang="en-US" sz="2600" dirty="0" err="1" smtClean="0">
                <a:solidFill>
                  <a:srgbClr val="000000"/>
                </a:solidFill>
                <a:latin typeface="Optima"/>
                <a:cs typeface="Optima"/>
              </a:rPr>
              <a:t>p+p,d+Au</a:t>
            </a:r>
            <a:r>
              <a:rPr lang="en-US" sz="2600" dirty="0" smtClean="0">
                <a:solidFill>
                  <a:srgbClr val="000000"/>
                </a:solidFill>
                <a:latin typeface="Optima"/>
                <a:cs typeface="Optima"/>
              </a:rPr>
              <a:t>):</a:t>
            </a:r>
          </a:p>
          <a:p>
            <a:pPr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Optima"/>
                <a:cs typeface="Optima"/>
              </a:rPr>
              <a:t>Software-based</a:t>
            </a:r>
          </a:p>
          <a:p>
            <a:pPr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Optima"/>
                <a:cs typeface="Optima"/>
              </a:rPr>
              <a:t>Calculates:</a:t>
            </a:r>
          </a:p>
          <a:p>
            <a:pPr lvl="1"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Optima"/>
                <a:cs typeface="Optima"/>
              </a:rPr>
              <a:t>Cluster energies</a:t>
            </a:r>
          </a:p>
          <a:p>
            <a:pPr lvl="1"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Optima"/>
                <a:cs typeface="Optima"/>
              </a:rPr>
              <a:t>Opening angle</a:t>
            </a:r>
          </a:p>
          <a:p>
            <a:pPr lvl="1">
              <a:buFont typeface="Arial"/>
              <a:buChar char="•"/>
            </a:pPr>
            <a:r>
              <a:rPr lang="en-US" sz="2200" dirty="0" smtClean="0">
                <a:solidFill>
                  <a:srgbClr val="000000"/>
                </a:solidFill>
                <a:latin typeface="Optima"/>
                <a:cs typeface="Optima"/>
              </a:rPr>
              <a:t>Mass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57601" y="5356562"/>
            <a:ext cx="5029199" cy="954107"/>
          </a:xfrm>
          <a:prstGeom prst="rect">
            <a:avLst/>
          </a:prstGeom>
          <a:noFill/>
          <a:ln w="57150" cmpd="thickThin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High rejection rate allowed us to sample entire luminosity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1828800" y="1676400"/>
            <a:ext cx="1828800" cy="1588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35"/>
          <p:cNvSpPr>
            <a:spLocks noChangeArrowheads="1"/>
          </p:cNvSpPr>
          <p:nvPr/>
        </p:nvSpPr>
        <p:spPr bwMode="auto">
          <a:xfrm>
            <a:off x="1447800" y="4950777"/>
            <a:ext cx="990600" cy="1069023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10800000">
            <a:off x="2286000" y="2133601"/>
            <a:ext cx="1371600" cy="914401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1963341" y="3370660"/>
            <a:ext cx="2016918" cy="137160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/>
          <a:lstStyle/>
          <a:p>
            <a:r>
              <a:rPr lang="en-US" dirty="0" err="1" smtClean="0">
                <a:sym typeface="Symbol" charset="0"/>
              </a:rPr>
              <a:t></a:t>
            </a:r>
            <a:r>
              <a:rPr lang="en-US" dirty="0" smtClean="0">
                <a:sym typeface="Symbol" charset="0"/>
              </a:rPr>
              <a:t> in </a:t>
            </a:r>
            <a:r>
              <a:rPr lang="en-US" dirty="0" err="1" smtClean="0">
                <a:sym typeface="Symbol" charset="0"/>
              </a:rPr>
              <a:t>p+p</a:t>
            </a:r>
            <a:r>
              <a:rPr lang="en-US" dirty="0" smtClean="0">
                <a:sym typeface="Symbol" charset="0"/>
              </a:rPr>
              <a:t> 200 </a:t>
            </a:r>
            <a:r>
              <a:rPr lang="en-US" dirty="0" err="1" smtClean="0">
                <a:sym typeface="Symbol" charset="0"/>
              </a:rPr>
              <a:t>GeV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5,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WWND 2013 - A. Kesich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333034" y="875245"/>
            <a:ext cx="4250603" cy="43819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-22035" y="5203692"/>
            <a:ext cx="2667000" cy="369332"/>
          </a:xfrm>
          <a:prstGeom prst="rect">
            <a:avLst/>
          </a:prstGeom>
          <a:noFill/>
          <a:ln w="25400"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dirty="0" smtClean="0">
                <a:latin typeface="Optima"/>
                <a:cs typeface="Optima"/>
              </a:rPr>
              <a:t>N</a:t>
            </a:r>
            <a:r>
              <a:rPr lang="en-US" baseline="-25000" dirty="0">
                <a:latin typeface="Optima"/>
                <a:cs typeface="Optima"/>
                <a:sym typeface="Symbol" charset="0"/>
              </a:rPr>
              <a:t></a:t>
            </a:r>
            <a:r>
              <a:rPr lang="en-US" dirty="0">
                <a:latin typeface="Optima"/>
                <a:cs typeface="Optima"/>
                <a:sym typeface="Symbol" charset="0"/>
              </a:rPr>
              <a:t>(total)=</a:t>
            </a:r>
            <a:r>
              <a:rPr lang="en-US" dirty="0" smtClean="0">
                <a:latin typeface="Optima"/>
                <a:cs typeface="Optima"/>
                <a:sym typeface="Symbol" charset="0"/>
              </a:rPr>
              <a:t> 145±26(</a:t>
            </a:r>
            <a:r>
              <a:rPr lang="en-US" dirty="0">
                <a:latin typeface="Optima"/>
                <a:cs typeface="Optima"/>
                <a:sym typeface="Symbol" charset="0"/>
              </a:rPr>
              <a:t>stat.)</a:t>
            </a:r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599331"/>
            <a:ext cx="4339197" cy="70955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85800" y="6019800"/>
            <a:ext cx="2281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STAR Preliminary</a:t>
            </a:r>
            <a:endParaRPr lang="en-US" dirty="0">
              <a:solidFill>
                <a:srgbClr val="C0504D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998036" y="1298244"/>
            <a:ext cx="3977114" cy="3581527"/>
            <a:chOff x="5474362" y="1298244"/>
            <a:chExt cx="3442396" cy="3099995"/>
          </a:xfrm>
        </p:grpSpPr>
        <p:pic>
          <p:nvPicPr>
            <p:cNvPr id="19" name="Picture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4362" y="1298244"/>
              <a:ext cx="3248165" cy="304515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 rot="16200000">
              <a:off x="7688748" y="3170228"/>
              <a:ext cx="220980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tima"/>
                  <a:cs typeface="Optima"/>
                </a:rPr>
                <a:t>Phys. Rev. D </a:t>
              </a:r>
              <a:r>
                <a:rPr lang="en-US" sz="1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tima"/>
                  <a:cs typeface="Optima"/>
                </a:rPr>
                <a:t>82</a:t>
              </a:r>
              <a:r>
                <a:rPr lang="en-US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tima"/>
                  <a:cs typeface="Optima"/>
                </a:rPr>
                <a:t> (2010) 12004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Optima"/>
                <a:cs typeface="Optima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032484" y="924861"/>
            <a:ext cx="3170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Optima"/>
                <a:cs typeface="Optima"/>
              </a:rPr>
              <a:t>2009, </a:t>
            </a:r>
            <a:r>
              <a:rPr lang="en-US" sz="2400" dirty="0">
                <a:latin typeface="Optima"/>
                <a:cs typeface="Optima"/>
              </a:rPr>
              <a:t>∫</a:t>
            </a:r>
            <a:r>
              <a:rPr lang="en-US" sz="2400" i="1" dirty="0">
                <a:latin typeface="Optima"/>
                <a:cs typeface="Optima"/>
              </a:rPr>
              <a:t>L</a:t>
            </a:r>
            <a:r>
              <a:rPr lang="en-US" sz="2400" dirty="0">
                <a:latin typeface="Optima"/>
                <a:cs typeface="Optima"/>
              </a:rPr>
              <a:t> </a:t>
            </a:r>
            <a:r>
              <a:rPr lang="en-US" sz="2400" dirty="0" err="1">
                <a:latin typeface="Optima"/>
                <a:cs typeface="Optima"/>
              </a:rPr>
              <a:t>dt</a:t>
            </a:r>
            <a:r>
              <a:rPr lang="en-US" sz="2400" dirty="0">
                <a:latin typeface="Optima"/>
                <a:cs typeface="Optima"/>
              </a:rPr>
              <a:t> = 19.7 pb</a:t>
            </a:r>
            <a:r>
              <a:rPr lang="en-US" sz="2400" baseline="30000" dirty="0">
                <a:latin typeface="Optima"/>
                <a:cs typeface="Optima"/>
              </a:rPr>
              <a:t>-</a:t>
            </a:r>
            <a:r>
              <a:rPr lang="en-US" sz="2400" baseline="30000" dirty="0" smtClean="0">
                <a:latin typeface="Optima"/>
                <a:cs typeface="Optima"/>
              </a:rPr>
              <a:t>1</a:t>
            </a:r>
            <a:endParaRPr lang="en-US" sz="2400" dirty="0">
              <a:latin typeface="Optima"/>
              <a:cs typeface="Optim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42013" y="896650"/>
            <a:ext cx="2999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Optima"/>
                <a:cs typeface="Optima"/>
              </a:rPr>
              <a:t>2006, </a:t>
            </a:r>
            <a:r>
              <a:rPr lang="en-US" sz="2400" dirty="0">
                <a:latin typeface="Optima"/>
                <a:cs typeface="Optima"/>
              </a:rPr>
              <a:t>∫</a:t>
            </a:r>
            <a:r>
              <a:rPr lang="en-US" sz="2400" i="1" dirty="0">
                <a:latin typeface="Optima"/>
                <a:cs typeface="Optima"/>
              </a:rPr>
              <a:t>L</a:t>
            </a:r>
            <a:r>
              <a:rPr lang="en-US" sz="2400" dirty="0">
                <a:latin typeface="Optima"/>
                <a:cs typeface="Optima"/>
              </a:rPr>
              <a:t> </a:t>
            </a:r>
            <a:r>
              <a:rPr lang="en-US" sz="2400" dirty="0" err="1">
                <a:latin typeface="Optima"/>
                <a:cs typeface="Optima"/>
              </a:rPr>
              <a:t>dt</a:t>
            </a:r>
            <a:r>
              <a:rPr lang="en-US" sz="2400" dirty="0">
                <a:latin typeface="Optima"/>
                <a:cs typeface="Optima"/>
              </a:rPr>
              <a:t> = </a:t>
            </a:r>
            <a:r>
              <a:rPr lang="en-US" sz="2400" dirty="0" smtClean="0">
                <a:latin typeface="Optima"/>
                <a:cs typeface="Optima"/>
              </a:rPr>
              <a:t>7.9 pb</a:t>
            </a:r>
            <a:r>
              <a:rPr lang="en-US" sz="2400" baseline="30000" dirty="0">
                <a:latin typeface="Optima"/>
                <a:cs typeface="Optima"/>
              </a:rPr>
              <a:t>-</a:t>
            </a:r>
            <a:r>
              <a:rPr lang="en-US" sz="2400" baseline="30000" dirty="0" smtClean="0">
                <a:latin typeface="Optima"/>
                <a:cs typeface="Optima"/>
              </a:rPr>
              <a:t>1</a:t>
            </a:r>
            <a:endParaRPr lang="en-US" sz="2400" dirty="0">
              <a:latin typeface="Optima"/>
              <a:cs typeface="Optim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0806" y="4996761"/>
            <a:ext cx="2719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Statistical error reduced by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a factor of 2!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76200"/>
            <a:ext cx="8229600" cy="838200"/>
          </a:xfrm>
        </p:spPr>
        <p:txBody>
          <a:bodyPr/>
          <a:lstStyle/>
          <a:p>
            <a:r>
              <a:rPr lang="en-US" dirty="0" err="1" smtClean="0">
                <a:sym typeface="Symbol" charset="0"/>
              </a:rPr>
              <a:t></a:t>
            </a:r>
            <a:r>
              <a:rPr lang="en-US" dirty="0" smtClean="0">
                <a:sym typeface="Symbol" charset="0"/>
              </a:rPr>
              <a:t> in </a:t>
            </a:r>
            <a:r>
              <a:rPr lang="en-US" dirty="0" err="1" smtClean="0">
                <a:sym typeface="Symbol" charset="0"/>
              </a:rPr>
              <a:t>p+p</a:t>
            </a:r>
            <a:r>
              <a:rPr lang="en-US" dirty="0" smtClean="0">
                <a:sym typeface="Symbol" charset="0"/>
              </a:rPr>
              <a:t> 200 </a:t>
            </a:r>
            <a:r>
              <a:rPr lang="en-US" dirty="0" err="1" smtClean="0">
                <a:sym typeface="Symbol" charset="0"/>
              </a:rPr>
              <a:t>GeV</a:t>
            </a:r>
            <a:r>
              <a:rPr lang="en-US" dirty="0" smtClean="0">
                <a:sym typeface="Symbol" charset="0"/>
              </a:rPr>
              <a:t>, Comparisons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5,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WWND 2013 - A. Kesich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824446" y="1343024"/>
            <a:ext cx="3617058" cy="345757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9599" y="5181600"/>
            <a:ext cx="8029098" cy="892552"/>
          </a:xfrm>
          <a:prstGeom prst="rect">
            <a:avLst/>
          </a:prstGeom>
          <a:solidFill>
            <a:schemeClr val="bg1">
              <a:alpha val="54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Optima"/>
                <a:cs typeface="Optima"/>
                <a:sym typeface="Symbol" charset="0"/>
              </a:rPr>
              <a:t>STAR √</a:t>
            </a:r>
            <a:r>
              <a:rPr lang="en-US" sz="2600" dirty="0" err="1" smtClean="0">
                <a:latin typeface="Optima"/>
                <a:cs typeface="Optima"/>
                <a:sym typeface="Symbol" charset="0"/>
              </a:rPr>
              <a:t>s</a:t>
            </a:r>
            <a:r>
              <a:rPr lang="en-US" sz="2600" dirty="0" smtClean="0">
                <a:latin typeface="Optima"/>
                <a:cs typeface="Optima"/>
                <a:sym typeface="Symbol" charset="0"/>
              </a:rPr>
              <a:t>=200 </a:t>
            </a:r>
            <a:r>
              <a:rPr lang="en-US" sz="2600" dirty="0" err="1" smtClean="0">
                <a:latin typeface="Optima"/>
                <a:cs typeface="Optima"/>
                <a:sym typeface="Symbol" charset="0"/>
              </a:rPr>
              <a:t>GeV</a:t>
            </a:r>
            <a:r>
              <a:rPr lang="en-US" sz="2600" dirty="0" smtClean="0">
                <a:latin typeface="Optima"/>
                <a:cs typeface="Optima"/>
                <a:sym typeface="Symbol" charset="0"/>
              </a:rPr>
              <a:t> </a:t>
            </a:r>
            <a:r>
              <a:rPr lang="en-US" sz="2600" dirty="0" err="1" smtClean="0">
                <a:latin typeface="Optima"/>
                <a:cs typeface="Optima"/>
                <a:sym typeface="Symbol" charset="0"/>
              </a:rPr>
              <a:t>p+p</a:t>
            </a:r>
            <a:r>
              <a:rPr lang="en-US" sz="2600" dirty="0" smtClean="0">
                <a:latin typeface="Optima"/>
                <a:cs typeface="Optima"/>
                <a:sym typeface="Symbol" charset="0"/>
              </a:rPr>
              <a:t> </a:t>
            </a:r>
            <a:r>
              <a:rPr lang="en-US" sz="2600" dirty="0" err="1" smtClean="0">
                <a:latin typeface="Optima"/>
                <a:cs typeface="Optima"/>
                <a:sym typeface="Symbol" charset="0"/>
              </a:rPr>
              <a:t>++→e</a:t>
            </a:r>
            <a:r>
              <a:rPr lang="en-US" sz="2600" baseline="30000" dirty="0" err="1" smtClean="0">
                <a:latin typeface="Optima"/>
                <a:cs typeface="Optima"/>
                <a:sym typeface="Symbol" charset="0"/>
              </a:rPr>
              <a:t>+</a:t>
            </a:r>
            <a:r>
              <a:rPr lang="en-US" sz="2600" dirty="0" err="1" smtClean="0">
                <a:latin typeface="Optima"/>
                <a:cs typeface="Optima"/>
                <a:sym typeface="Symbol" charset="0"/>
              </a:rPr>
              <a:t>e</a:t>
            </a:r>
            <a:r>
              <a:rPr lang="en-US" sz="2600" baseline="30000" dirty="0" smtClean="0">
                <a:latin typeface="Optima"/>
                <a:cs typeface="Optima"/>
                <a:sym typeface="Symbol" charset="0"/>
              </a:rPr>
              <a:t>-</a:t>
            </a:r>
            <a:r>
              <a:rPr lang="en-US" sz="2600" dirty="0" smtClean="0">
                <a:latin typeface="Optima"/>
                <a:cs typeface="Optima"/>
                <a:sym typeface="Symbol" charset="0"/>
              </a:rPr>
              <a:t> cross section </a:t>
            </a:r>
            <a:r>
              <a:rPr lang="en-US" sz="2600" dirty="0" smtClean="0">
                <a:solidFill>
                  <a:srgbClr val="C0504D"/>
                </a:solidFill>
                <a:latin typeface="Optima"/>
                <a:cs typeface="Optima"/>
                <a:sym typeface="Symbol" charset="0"/>
              </a:rPr>
              <a:t>consistent </a:t>
            </a:r>
            <a:r>
              <a:rPr lang="en-US" sz="2600" dirty="0" smtClean="0">
                <a:latin typeface="Optima"/>
                <a:cs typeface="Optima"/>
                <a:sym typeface="Symbol" charset="0"/>
              </a:rPr>
              <a:t>with </a:t>
            </a:r>
            <a:r>
              <a:rPr lang="en-US" sz="2600" dirty="0" err="1" smtClean="0">
                <a:solidFill>
                  <a:srgbClr val="C0504D"/>
                </a:solidFill>
                <a:latin typeface="Optima"/>
                <a:cs typeface="Optima"/>
                <a:sym typeface="Symbol" charset="0"/>
              </a:rPr>
              <a:t>pQCD</a:t>
            </a:r>
            <a:r>
              <a:rPr lang="en-US" sz="2600" dirty="0" smtClean="0">
                <a:solidFill>
                  <a:srgbClr val="C0504D"/>
                </a:solidFill>
                <a:latin typeface="Optima"/>
                <a:cs typeface="Optima"/>
                <a:sym typeface="Symbol" charset="0"/>
              </a:rPr>
              <a:t> </a:t>
            </a:r>
            <a:r>
              <a:rPr lang="en-US" sz="2600" dirty="0" smtClean="0">
                <a:latin typeface="Optima"/>
                <a:cs typeface="Optima"/>
                <a:sym typeface="Symbol" charset="0"/>
              </a:rPr>
              <a:t>and </a:t>
            </a:r>
            <a:r>
              <a:rPr lang="en-US" sz="2600" dirty="0" smtClean="0">
                <a:solidFill>
                  <a:srgbClr val="C0504D"/>
                </a:solidFill>
                <a:latin typeface="Optima"/>
                <a:cs typeface="Optima"/>
                <a:sym typeface="Symbol" charset="0"/>
              </a:rPr>
              <a:t>world data trend</a:t>
            </a:r>
          </a:p>
          <a:p>
            <a:endParaRPr lang="en-US" sz="2600" dirty="0">
              <a:latin typeface="Optima"/>
              <a:cs typeface="Optima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41131" y="1343025"/>
            <a:ext cx="3603759" cy="3457575"/>
            <a:chOff x="641131" y="1343025"/>
            <a:chExt cx="3603759" cy="3457575"/>
          </a:xfrm>
        </p:grpSpPr>
        <p:pic>
          <p:nvPicPr>
            <p:cNvPr id="8" name="Picture 11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641131" y="1343025"/>
              <a:ext cx="3603759" cy="345757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547986" y="3067132"/>
              <a:ext cx="1143000" cy="279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>
                  <a:latin typeface="Abadi MT Condensed Light"/>
                  <a:cs typeface="Abadi MT Condensed Light"/>
                </a:rPr>
                <a:t>STAR Preliminary</a:t>
              </a:r>
              <a:endParaRPr lang="en-US" sz="1200" b="1" i="1" dirty="0">
                <a:latin typeface="Abadi MT Condensed Light"/>
                <a:cs typeface="Abadi MT Condensed Light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 rot="16200000">
            <a:off x="6742748" y="2858452"/>
            <a:ext cx="3617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CEM: R. Vogt, Phys. Rep. 462125, 2008</a:t>
            </a:r>
            <a:b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CSM: J.P. </a:t>
            </a:r>
            <a:r>
              <a:rPr lang="en-US" sz="800" dirty="0" err="1" smtClean="0">
                <a:solidFill>
                  <a:schemeClr val="bg1">
                    <a:lumMod val="50000"/>
                  </a:schemeClr>
                </a:solidFill>
              </a:rPr>
              <a:t>Lansberg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 and S. Brodsky, PRD 81, 051502, 2010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76200"/>
            <a:ext cx="8229600" cy="838200"/>
          </a:xfrm>
        </p:spPr>
        <p:txBody>
          <a:bodyPr/>
          <a:lstStyle/>
          <a:p>
            <a:r>
              <a:rPr lang="en-US" dirty="0" err="1" smtClean="0">
                <a:sym typeface="Symbol" charset="0"/>
              </a:rPr>
              <a:t></a:t>
            </a:r>
            <a:r>
              <a:rPr lang="en-US" dirty="0" smtClean="0">
                <a:sym typeface="Symbol" charset="0"/>
              </a:rPr>
              <a:t> in </a:t>
            </a:r>
            <a:r>
              <a:rPr lang="en-US" dirty="0" err="1">
                <a:sym typeface="Symbol" charset="0"/>
              </a:rPr>
              <a:t>d</a:t>
            </a:r>
            <a:r>
              <a:rPr lang="en-US" dirty="0" err="1" smtClean="0">
                <a:sym typeface="Symbol" charset="0"/>
              </a:rPr>
              <a:t>+Au</a:t>
            </a:r>
            <a:r>
              <a:rPr lang="en-US" dirty="0" smtClean="0">
                <a:sym typeface="Symbol" charset="0"/>
              </a:rPr>
              <a:t> 200 </a:t>
            </a:r>
            <a:r>
              <a:rPr lang="en-US" dirty="0" err="1" smtClean="0">
                <a:sym typeface="Symbol" charset="0"/>
              </a:rPr>
              <a:t>GeV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5,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WWND 2013 - A. Kesich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4114800" y="5569803"/>
            <a:ext cx="47500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2400" dirty="0" smtClean="0">
                <a:solidFill>
                  <a:srgbClr val="000000"/>
                </a:solidFill>
                <a:latin typeface="Optima"/>
                <a:cs typeface="Optima"/>
              </a:rPr>
              <a:t>∫</a:t>
            </a:r>
            <a:r>
              <a:rPr lang="en-US" sz="2400" i="1" dirty="0" smtClean="0">
                <a:solidFill>
                  <a:srgbClr val="000000"/>
                </a:solidFill>
                <a:latin typeface="Optima"/>
                <a:cs typeface="Optima"/>
              </a:rPr>
              <a:t>L</a:t>
            </a:r>
            <a:r>
              <a:rPr lang="en-US" sz="2400" dirty="0" smtClean="0">
                <a:solidFill>
                  <a:srgbClr val="000000"/>
                </a:solidFill>
                <a:latin typeface="Optima"/>
                <a:cs typeface="Optima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Optima"/>
                <a:cs typeface="Optima"/>
              </a:rPr>
              <a:t>dt</a:t>
            </a:r>
            <a:r>
              <a:rPr lang="en-US" sz="2400" dirty="0" smtClean="0">
                <a:solidFill>
                  <a:srgbClr val="000000"/>
                </a:solidFill>
                <a:latin typeface="Optima"/>
                <a:cs typeface="Optima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Optima"/>
                <a:cs typeface="Optima"/>
              </a:rPr>
              <a:t>=</a:t>
            </a:r>
            <a:r>
              <a:rPr lang="en-US" sz="2400" dirty="0" smtClean="0">
                <a:solidFill>
                  <a:srgbClr val="000000"/>
                </a:solidFill>
                <a:latin typeface="Optima"/>
                <a:cs typeface="Optima"/>
              </a:rPr>
              <a:t> 32.6 nb</a:t>
            </a:r>
            <a:r>
              <a:rPr lang="en-US" sz="2400" baseline="30000" dirty="0">
                <a:solidFill>
                  <a:srgbClr val="000000"/>
                </a:solidFill>
                <a:latin typeface="Optima"/>
                <a:cs typeface="Optima"/>
              </a:rPr>
              <a:t>-</a:t>
            </a:r>
            <a:r>
              <a:rPr lang="en-US" sz="2400" baseline="30000" dirty="0" smtClean="0">
                <a:solidFill>
                  <a:srgbClr val="000000"/>
                </a:solidFill>
                <a:latin typeface="Optima"/>
                <a:cs typeface="Optima"/>
              </a:rPr>
              <a:t>1</a:t>
            </a:r>
            <a:r>
              <a:rPr lang="en-US" sz="2400" baseline="30000" dirty="0">
                <a:solidFill>
                  <a:srgbClr val="000000"/>
                </a:solidFill>
                <a:latin typeface="Optima"/>
                <a:cs typeface="Optima"/>
              </a:rPr>
              <a:t/>
            </a:r>
            <a:br>
              <a:rPr lang="en-US" sz="2400" baseline="30000" dirty="0">
                <a:solidFill>
                  <a:srgbClr val="000000"/>
                </a:solidFill>
                <a:latin typeface="Optima"/>
                <a:cs typeface="Optima"/>
              </a:rPr>
            </a:br>
            <a:r>
              <a:rPr lang="en-US" sz="2400" dirty="0" smtClean="0">
                <a:solidFill>
                  <a:srgbClr val="000000"/>
                </a:solidFill>
                <a:latin typeface="Optima"/>
                <a:cs typeface="Optima"/>
              </a:rPr>
              <a:t>N</a:t>
            </a:r>
            <a:r>
              <a:rPr lang="en-US" sz="2400" baseline="-25000" dirty="0" smtClean="0">
                <a:solidFill>
                  <a:srgbClr val="000000"/>
                </a:solidFill>
                <a:latin typeface="Optima"/>
                <a:cs typeface="Optima"/>
                <a:sym typeface="Symbol" charset="0"/>
              </a:rPr>
              <a:t></a:t>
            </a:r>
            <a:r>
              <a:rPr lang="en-US" sz="2400" dirty="0">
                <a:solidFill>
                  <a:srgbClr val="000000"/>
                </a:solidFill>
                <a:latin typeface="Optima"/>
                <a:cs typeface="Optima"/>
                <a:sym typeface="Symbol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Optima"/>
                <a:cs typeface="Optima"/>
                <a:sym typeface="Symbol" charset="0"/>
              </a:rPr>
              <a:t>= </a:t>
            </a:r>
            <a:r>
              <a:rPr lang="en-US" sz="2400" dirty="0">
                <a:solidFill>
                  <a:srgbClr val="000000"/>
                </a:solidFill>
                <a:latin typeface="Optima"/>
                <a:cs typeface="Optima"/>
                <a:sym typeface="Symbol" charset="0"/>
              </a:rPr>
              <a:t>7</a:t>
            </a:r>
            <a:r>
              <a:rPr lang="en-US" sz="2400" dirty="0" smtClean="0">
                <a:solidFill>
                  <a:srgbClr val="000000"/>
                </a:solidFill>
                <a:latin typeface="Optima"/>
                <a:cs typeface="Optima"/>
                <a:sym typeface="Symbol" charset="0"/>
              </a:rPr>
              <a:t>9 ± 17 (</a:t>
            </a:r>
            <a:r>
              <a:rPr lang="en-US" sz="2400" dirty="0">
                <a:solidFill>
                  <a:srgbClr val="000000"/>
                </a:solidFill>
                <a:latin typeface="Optima"/>
                <a:cs typeface="Optima"/>
                <a:sym typeface="Symbol" charset="0"/>
              </a:rPr>
              <a:t>stat.</a:t>
            </a:r>
            <a:r>
              <a:rPr lang="en-US" sz="2400" dirty="0" smtClean="0">
                <a:solidFill>
                  <a:srgbClr val="000000"/>
                </a:solidFill>
                <a:latin typeface="Optima"/>
                <a:cs typeface="Optima"/>
                <a:sym typeface="Symbol" charset="0"/>
              </a:rPr>
              <a:t>) ± 13 (syst.) </a:t>
            </a:r>
            <a:endParaRPr lang="en-US" sz="2400" dirty="0">
              <a:solidFill>
                <a:srgbClr val="000000"/>
              </a:solidFill>
              <a:latin typeface="Optima"/>
              <a:cs typeface="Optima"/>
              <a:sym typeface="Symbo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5218851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Optima"/>
                <a:cs typeface="Optima"/>
              </a:rPr>
              <a:t>Signal has ~8σ significance</a:t>
            </a:r>
          </a:p>
          <a:p>
            <a:r>
              <a:rPr lang="en-US" sz="2400" dirty="0" err="1">
                <a:latin typeface="Optima"/>
                <a:cs typeface="Optima"/>
              </a:rPr>
              <a:t>p</a:t>
            </a:r>
            <a:r>
              <a:rPr lang="en-US" sz="2400" baseline="-25000" dirty="0" err="1" smtClean="0">
                <a:latin typeface="Optima"/>
                <a:cs typeface="Optima"/>
              </a:rPr>
              <a:t>T</a:t>
            </a:r>
            <a:r>
              <a:rPr lang="en-US" sz="2400" dirty="0" smtClean="0">
                <a:latin typeface="Optima"/>
                <a:cs typeface="Optima"/>
              </a:rPr>
              <a:t> reaches ~8 </a:t>
            </a:r>
            <a:r>
              <a:rPr lang="en-US" sz="2400" dirty="0" err="1" smtClean="0">
                <a:latin typeface="Optima"/>
                <a:cs typeface="Optima"/>
              </a:rPr>
              <a:t>GeV</a:t>
            </a:r>
            <a:r>
              <a:rPr lang="en-US" sz="2400" dirty="0" smtClean="0">
                <a:latin typeface="Optima"/>
                <a:cs typeface="Optima"/>
              </a:rPr>
              <a:t>/</a:t>
            </a:r>
            <a:r>
              <a:rPr lang="en-US" sz="2400" dirty="0" smtClean="0">
                <a:latin typeface="Optima"/>
                <a:cs typeface="Optima"/>
              </a:rPr>
              <a:t>c</a:t>
            </a:r>
          </a:p>
        </p:txBody>
      </p:sp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4844824" y="993317"/>
            <a:ext cx="4124542" cy="4252028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196873" y="1057056"/>
            <a:ext cx="4298927" cy="4124543"/>
            <a:chOff x="5319346" y="1107718"/>
            <a:chExt cx="2772508" cy="2761657"/>
          </a:xfrm>
        </p:grpSpPr>
        <p:pic>
          <p:nvPicPr>
            <p:cNvPr id="8" name="Picture 2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5324771" y="1102293"/>
              <a:ext cx="2761657" cy="2772508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6848542" y="2522016"/>
              <a:ext cx="1143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>
                  <a:latin typeface="Abadi MT Condensed Light"/>
                  <a:cs typeface="Abadi MT Condensed Light"/>
                </a:rPr>
                <a:t>STAR Preliminary</a:t>
              </a:r>
              <a:endParaRPr lang="en-US" sz="1200" b="1" i="1" dirty="0">
                <a:latin typeface="Abadi MT Condensed Light"/>
                <a:cs typeface="Abadi MT Condensed Light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17217" y="6066286"/>
            <a:ext cx="35834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tima"/>
                <a:cs typeface="Optima"/>
              </a:rPr>
              <a:t>Efficiency/calibrations under study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45782</TotalTime>
  <Words>894</Words>
  <Application>Microsoft Macintosh PowerPoint</Application>
  <PresentationFormat>On-screen Show (4:3)</PresentationFormat>
  <Paragraphs>161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 Production and Suppression in Heavy Ion Collisions at STAR</vt:lpstr>
      <vt:lpstr>Outline</vt:lpstr>
      <vt:lpstr> Goal: Quarkonia states in A+A</vt:lpstr>
      <vt:lpstr>Quarkonia at RHIC</vt:lpstr>
      <vt:lpstr>STAR</vt:lpstr>
      <vt:lpstr>Triggering on  decays</vt:lpstr>
      <vt:lpstr> in p+p 200 GeV</vt:lpstr>
      <vt:lpstr> in p+p 200 GeV, Comparisons</vt:lpstr>
      <vt:lpstr> in d+Au 200 GeV</vt:lpstr>
      <vt:lpstr> in Au+Au 200 GeV</vt:lpstr>
      <vt:lpstr> in Au+Au 200 GeV, Centrality</vt:lpstr>
      <vt:lpstr> in Au+Au 200 GeV, RAA</vt:lpstr>
      <vt:lpstr>Outlook</vt:lpstr>
      <vt:lpstr>Outlook</vt:lpstr>
      <vt:lpstr>Conclusions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Measurements of Upsilon Production and Nuclear Modification Factor at STAR</dc:title>
  <dc:creator>Mikael Fijuhara</dc:creator>
  <cp:lastModifiedBy>Anthony</cp:lastModifiedBy>
  <cp:revision>336</cp:revision>
  <dcterms:created xsi:type="dcterms:W3CDTF">2012-05-28T17:30:22Z</dcterms:created>
  <dcterms:modified xsi:type="dcterms:W3CDTF">2013-02-05T01:39:19Z</dcterms:modified>
</cp:coreProperties>
</file>