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9" r:id="rId4"/>
    <p:sldId id="270" r:id="rId5"/>
    <p:sldId id="262" r:id="rId6"/>
    <p:sldId id="271" r:id="rId7"/>
    <p:sldId id="264" r:id="rId8"/>
    <p:sldId id="268" r:id="rId9"/>
    <p:sldId id="282" r:id="rId10"/>
    <p:sldId id="265" r:id="rId11"/>
    <p:sldId id="283" r:id="rId12"/>
    <p:sldId id="281" r:id="rId13"/>
    <p:sldId id="280" r:id="rId14"/>
    <p:sldId id="272" r:id="rId15"/>
    <p:sldId id="266" r:id="rId16"/>
    <p:sldId id="275" r:id="rId17"/>
    <p:sldId id="284" r:id="rId18"/>
    <p:sldId id="276" r:id="rId19"/>
    <p:sldId id="285" r:id="rId20"/>
    <p:sldId id="278" r:id="rId21"/>
    <p:sldId id="267" r:id="rId22"/>
    <p:sldId id="279" r:id="rId23"/>
    <p:sldId id="274" r:id="rId24"/>
    <p:sldId id="277" r:id="rId25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25CC"/>
    <a:srgbClr val="BE189E"/>
    <a:srgbClr val="792605"/>
    <a:srgbClr val="005DA2"/>
    <a:srgbClr val="582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70" d="100"/>
          <a:sy n="70" d="100"/>
        </p:scale>
        <p:origin x="-151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CB3745-ECE8-43CA-A6E7-E67B3C33E2DA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BFA394C-3DE5-41D3-A69B-C3BADBC06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EAB3CD-59C3-43B8-95BE-1BE74457AFBB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6B757E-8695-4AB7-A383-0E157AB43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757E-8695-4AB7-A383-0E157AB438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B757E-8695-4AB7-A383-0E157AB438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7958"/>
            <a:ext cx="22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3240" y="6356350"/>
            <a:ext cx="4357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/>
              <a:t>WWND 2011, Winter park, Colorado, Feb. 6-13, 2010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Bingchu Huang, USTC/BNL 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WWND 2011, Winter park, Colorado, Feb. 6-13, 2010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E404-836E-4023-867F-460F009E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714348" y="1285860"/>
            <a:ext cx="7858180" cy="1588"/>
          </a:xfrm>
          <a:prstGeom prst="line">
            <a:avLst/>
          </a:prstGeom>
          <a:ln w="38100">
            <a:solidFill>
              <a:srgbClr val="042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7786710" y="87294"/>
            <a:ext cx="1500198" cy="841376"/>
            <a:chOff x="5857884" y="5649928"/>
            <a:chExt cx="1500198" cy="841376"/>
          </a:xfrm>
        </p:grpSpPr>
        <p:sp>
          <p:nvSpPr>
            <p:cNvPr id="10" name="AutoShape 12"/>
            <p:cNvSpPr>
              <a:spLocks noChangeAspect="1" noChangeArrowheads="1"/>
            </p:cNvSpPr>
            <p:nvPr/>
          </p:nvSpPr>
          <p:spPr bwMode="auto">
            <a:xfrm>
              <a:off x="5857884" y="5649928"/>
              <a:ext cx="949326" cy="84137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i="1">
                <a:ea typeface="宋体" pitchFamily="2" charset="-122"/>
                <a:cs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143636" y="5886410"/>
              <a:ext cx="1214446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0C057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lack" pitchFamily="-111" charset="0"/>
                  <a:ea typeface="宋体" pitchFamily="2" charset="-122"/>
                  <a:cs typeface="Arial" charset="0"/>
                </a:rPr>
                <a:t>STAR</a:t>
              </a:r>
              <a:endPara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1" charset="0"/>
                <a:ea typeface="宋体" pitchFamily="2" charset="-122"/>
                <a:cs typeface="Arial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3240" y="6356350"/>
            <a:ext cx="4357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/>
              <a:t>WWND 2011, Winter park, Colorado, Feb. 6-13, 2010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572396" y="6356350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48056" y="6242378"/>
            <a:ext cx="8286808" cy="1588"/>
          </a:xfrm>
          <a:prstGeom prst="line">
            <a:avLst/>
          </a:prstGeom>
          <a:ln w="25400" cmpd="sng">
            <a:solidFill>
              <a:srgbClr val="042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5.367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57412" cy="365125"/>
          </a:xfrm>
        </p:spPr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8" name="Picture 24" descr="校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925" y="0"/>
            <a:ext cx="1489075" cy="1508125"/>
          </a:xfrm>
          <a:prstGeom prst="rect">
            <a:avLst/>
          </a:prstGeom>
          <a:noFill/>
        </p:spPr>
      </p:pic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>
          <a:xfrm>
            <a:off x="1142976" y="3886200"/>
            <a:ext cx="7358114" cy="1752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Bingchu</a:t>
            </a:r>
            <a:r>
              <a:rPr lang="en-US" sz="2800" b="1" dirty="0" smtClean="0">
                <a:solidFill>
                  <a:srgbClr val="002060"/>
                </a:solidFill>
              </a:rPr>
              <a:t> Huang (for STAR Collaboration)</a:t>
            </a:r>
          </a:p>
          <a:p>
            <a:pPr eaLnBrk="0" hangingPunct="0"/>
            <a:r>
              <a:rPr lang="en-US" altLang="zh-CN" sz="2400" b="1" i="1" dirty="0" smtClean="0">
                <a:solidFill>
                  <a:srgbClr val="C00000"/>
                </a:solidFill>
              </a:rPr>
              <a:t>University of Science and Technology of China (USTC)</a:t>
            </a:r>
          </a:p>
          <a:p>
            <a:pPr eaLnBrk="0" hangingPunct="0"/>
            <a:r>
              <a:rPr lang="en-US" altLang="zh-CN" sz="2400" b="1" i="1" dirty="0" smtClean="0">
                <a:solidFill>
                  <a:srgbClr val="C00000"/>
                </a:solidFill>
              </a:rPr>
              <a:t>Brookhaven National Laboratory (BNL)</a:t>
            </a:r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858280" cy="17859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STAR measurement on </a:t>
            </a:r>
            <a:r>
              <a:rPr lang="en-US" sz="3600" b="1" dirty="0" err="1" smtClean="0">
                <a:solidFill>
                  <a:srgbClr val="FF0000"/>
                </a:solidFill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</a:rPr>
              <a:t>-lepton </a:t>
            </a:r>
            <a:r>
              <a:rPr lang="en-US" sz="3600" b="1" dirty="0" smtClean="0">
                <a:solidFill>
                  <a:srgbClr val="FF0000"/>
                </a:solidFill>
              </a:rPr>
              <a:t>spectrum from </a:t>
            </a:r>
            <a:r>
              <a:rPr lang="en-US" sz="3600" b="1" dirty="0" err="1" smtClean="0">
                <a:solidFill>
                  <a:srgbClr val="FF0000"/>
                </a:solidFill>
              </a:rPr>
              <a:t>p+p</a:t>
            </a:r>
            <a:r>
              <a:rPr lang="en-US" sz="3600" b="1" dirty="0" smtClean="0">
                <a:solidFill>
                  <a:srgbClr val="FF0000"/>
                </a:solidFill>
              </a:rPr>
              <a:t> collisions at 200 </a:t>
            </a:r>
            <a:r>
              <a:rPr lang="en-US" sz="3600" b="1" dirty="0" err="1" smtClean="0">
                <a:solidFill>
                  <a:srgbClr val="FF0000"/>
                </a:solidFill>
              </a:rPr>
              <a:t>GeV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406" y="87294"/>
            <a:ext cx="1500198" cy="841376"/>
            <a:chOff x="5857884" y="5649928"/>
            <a:chExt cx="1500198" cy="841376"/>
          </a:xfrm>
        </p:grpSpPr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5857884" y="5649928"/>
              <a:ext cx="949326" cy="84137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i="1">
                <a:ea typeface="宋体" pitchFamily="2" charset="-122"/>
                <a:cs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143636" y="5886410"/>
              <a:ext cx="1214446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0C057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lack" pitchFamily="-111" charset="0"/>
                  <a:ea typeface="宋体" pitchFamily="2" charset="-122"/>
                  <a:cs typeface="Arial" charset="0"/>
                </a:rPr>
                <a:t>STAR</a:t>
              </a:r>
              <a:endPara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1" charset="0"/>
                <a:ea typeface="宋体" pitchFamily="2" charset="-122"/>
                <a:cs typeface="Arial" charset="0"/>
              </a:endParaRPr>
            </a:p>
          </p:txBody>
        </p:sp>
      </p:grpSp>
      <p:sp>
        <p:nvSpPr>
          <p:cNvPr id="16" name="页脚占位符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Particle cocktail simulation: spectrum input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4282" y="5072074"/>
            <a:ext cx="52863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Z. Tang et al., PRC 79,051901(R)(2009);  </a:t>
            </a:r>
            <a:endParaRPr lang="en-US" altLang="zh-CN" sz="1400" b="0" baseline="0" dirty="0" smtClean="0">
              <a:solidFill>
                <a:srgbClr val="FF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1400" b="0" baseline="0" dirty="0" smtClean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</a:t>
            </a:r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en-US" altLang="zh-CN" sz="1400" b="0" baseline="0" dirty="0" err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Shao</a:t>
            </a:r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al.,  </a:t>
            </a:r>
            <a:r>
              <a:rPr lang="en-US" altLang="zh-CN" sz="1400" b="0" baseline="0" dirty="0" smtClean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</a:t>
            </a:r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Phys. G: </a:t>
            </a:r>
            <a:r>
              <a:rPr lang="en-US" altLang="zh-CN" sz="1400" b="0" baseline="0" dirty="0" err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Nucl</a:t>
            </a:r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Part. Phys. 37 (2010) 085104</a:t>
            </a:r>
          </a:p>
          <a:p>
            <a:pPr algn="ctr"/>
            <a:endParaRPr lang="en-US" altLang="zh-CN" sz="1400" b="0" baseline="0" dirty="0">
              <a:solidFill>
                <a:srgbClr val="FF33CC"/>
              </a:solidFill>
              <a:ea typeface="宋体" pitchFamily="2" charset="-122"/>
            </a:endParaRPr>
          </a:p>
        </p:txBody>
      </p:sp>
      <p:pic>
        <p:nvPicPr>
          <p:cNvPr id="9" name="Picture 11" descr="11PLUS1mesons_pp_woProton_allPt_new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04950"/>
            <a:ext cx="3500430" cy="36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350" y="1476365"/>
            <a:ext cx="1871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STAR: </a:t>
            </a:r>
            <a:r>
              <a:rPr lang="el-GR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1400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K</a:t>
            </a:r>
            <a:r>
              <a:rPr lang="en-US" sz="14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K*, , </a:t>
            </a:r>
            <a:r>
              <a:rPr lang="el-GR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ρ</a:t>
            </a:r>
            <a:endParaRPr lang="en-US" sz="1400" baseline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/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PHENIX: </a:t>
            </a:r>
            <a:r>
              <a:rPr lang="el-GR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η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l-GR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J/</a:t>
            </a:r>
            <a:r>
              <a:rPr lang="el-GR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endParaRPr lang="en-US" sz="1400" baseline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57214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GEANT simulation: input  the particle </a:t>
            </a:r>
            <a:r>
              <a:rPr lang="en-US" sz="16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Tsallis</a:t>
            </a:r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fit function; output the </a:t>
            </a:r>
            <a:r>
              <a:rPr lang="en-US" sz="16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sz="1600" baseline="30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en-US" sz="16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sz="1600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invariant mass cocktail. </a:t>
            </a:r>
          </a:p>
          <a:p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Same cuts were applied in simulation as in data.</a:t>
            </a:r>
            <a:endParaRPr lang="en-US" sz="1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38" y="1714488"/>
            <a:ext cx="5429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Tsallis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blast-wave model (TBW) is an implementing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Tsallis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statistics in the Blast-Wave model and is used to fit identified particle spectra at RHIC.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335756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Parameters: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q-1: the degree of non-equilibrium.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T: the average temperature of the local source.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average flow velocity (0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collisions).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 of </a:t>
            </a:r>
            <a:r>
              <a:rPr lang="en-US" sz="3200" dirty="0" err="1" smtClean="0"/>
              <a:t>ee</a:t>
            </a:r>
            <a:r>
              <a:rPr lang="en-US" sz="3200" dirty="0" smtClean="0"/>
              <a:t> pairs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Mesons: </a:t>
            </a:r>
          </a:p>
          <a:p>
            <a:pPr lvl="1"/>
            <a:r>
              <a:rPr lang="en-US" altLang="zh-CN" dirty="0" err="1" smtClean="0">
                <a:latin typeface="Times New Roman"/>
                <a:cs typeface="Times New Roman"/>
              </a:rPr>
              <a:t>Dalitz</a:t>
            </a:r>
            <a:r>
              <a:rPr lang="en-US" altLang="zh-CN" dirty="0" smtClean="0">
                <a:latin typeface="Times New Roman"/>
                <a:cs typeface="Times New Roman"/>
              </a:rPr>
              <a:t>:</a:t>
            </a:r>
            <a:r>
              <a:rPr lang="en-US" altLang="zh-CN" b="1" dirty="0" smtClean="0">
                <a:latin typeface="Times New Roman"/>
                <a:cs typeface="Times New Roman"/>
              </a:rPr>
              <a:t> </a:t>
            </a:r>
            <a:r>
              <a:rPr lang="el-GR" altLang="zh-CN" b="1" dirty="0" smtClean="0">
                <a:latin typeface="Times New Roman"/>
                <a:cs typeface="Times New Roman"/>
              </a:rPr>
              <a:t>π</a:t>
            </a:r>
            <a:r>
              <a:rPr lang="en-US" altLang="zh-CN" b="1" baseline="30000" dirty="0" smtClean="0">
                <a:latin typeface="Times New Roman"/>
                <a:cs typeface="Times New Roman"/>
              </a:rPr>
              <a:t>0</a:t>
            </a:r>
            <a:r>
              <a:rPr lang="en-US" altLang="zh-CN" b="1" dirty="0" smtClean="0">
                <a:latin typeface="Times New Roman"/>
                <a:cs typeface="Times New Roman"/>
              </a:rPr>
              <a:t> </a:t>
            </a:r>
            <a:r>
              <a:rPr lang="el-GR" altLang="zh-CN" b="1" dirty="0" smtClean="0">
                <a:latin typeface="Times New Roman"/>
                <a:cs typeface="Times New Roman"/>
              </a:rPr>
              <a:t>ω</a:t>
            </a:r>
            <a:r>
              <a:rPr lang="en-US" altLang="zh-CN" b="1" dirty="0" smtClean="0">
                <a:latin typeface="Times New Roman"/>
                <a:cs typeface="Times New Roman"/>
              </a:rPr>
              <a:t> </a:t>
            </a:r>
            <a:r>
              <a:rPr lang="el-GR" altLang="zh-CN" b="1" dirty="0" smtClean="0">
                <a:latin typeface="Times New Roman"/>
                <a:cs typeface="Times New Roman"/>
              </a:rPr>
              <a:t>η</a:t>
            </a:r>
            <a:r>
              <a:rPr lang="en-US" altLang="zh-CN" b="1" dirty="0" smtClean="0">
                <a:latin typeface="Times New Roman"/>
                <a:cs typeface="Times New Roman"/>
              </a:rPr>
              <a:t> </a:t>
            </a:r>
            <a:r>
              <a:rPr lang="el-GR" altLang="zh-CN" b="1" dirty="0" smtClean="0">
                <a:latin typeface="Times New Roman"/>
                <a:cs typeface="Times New Roman"/>
              </a:rPr>
              <a:t>η</a:t>
            </a:r>
            <a:r>
              <a:rPr lang="en-US" altLang="zh-CN" b="1" dirty="0" smtClean="0">
                <a:latin typeface="Times New Roman"/>
                <a:cs typeface="Times New Roman"/>
              </a:rPr>
              <a:t>’ </a:t>
            </a:r>
            <a:r>
              <a:rPr lang="el-GR" altLang="zh-CN" b="1" dirty="0" smtClean="0">
                <a:latin typeface="Times New Roman"/>
                <a:cs typeface="Times New Roman"/>
              </a:rPr>
              <a:t>ϕ</a:t>
            </a:r>
            <a:endParaRPr lang="en-US" altLang="zh-CN" b="1" dirty="0" smtClean="0">
              <a:latin typeface="Times New Roman"/>
              <a:cs typeface="Times New Roman"/>
            </a:endParaRPr>
          </a:p>
          <a:p>
            <a:pPr lvl="1"/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Two body: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ρ</a:t>
            </a:r>
            <a:r>
              <a:rPr lang="en-US" dirty="0" smtClean="0"/>
              <a:t> </a:t>
            </a:r>
            <a:r>
              <a:rPr lang="el-GR" altLang="zh-CN" b="1" dirty="0" smtClean="0">
                <a:latin typeface="Times New Roman"/>
                <a:cs typeface="Times New Roman"/>
              </a:rPr>
              <a:t>ω</a:t>
            </a:r>
            <a:r>
              <a:rPr lang="en-US" altLang="zh-CN" b="1" dirty="0" smtClean="0">
                <a:latin typeface="Times New Roman"/>
                <a:cs typeface="Times New Roman"/>
              </a:rPr>
              <a:t> </a:t>
            </a:r>
            <a:r>
              <a:rPr lang="el-GR" altLang="zh-CN" b="1" dirty="0" smtClean="0">
                <a:latin typeface="Times New Roman"/>
                <a:cs typeface="Times New Roman"/>
              </a:rPr>
              <a:t>ϕ</a:t>
            </a:r>
            <a:r>
              <a:rPr lang="en-US" altLang="zh-CN" b="1" dirty="0" smtClean="0">
                <a:latin typeface="Times New Roman"/>
                <a:cs typeface="Times New Roman"/>
              </a:rPr>
              <a:t> J/</a:t>
            </a:r>
            <a:r>
              <a:rPr lang="el-GR" altLang="zh-CN" b="1" dirty="0" smtClean="0">
                <a:latin typeface="Times New Roman"/>
                <a:cs typeface="Times New Roman"/>
              </a:rPr>
              <a:t>ψ</a:t>
            </a:r>
            <a:endParaRPr lang="en-US" altLang="zh-CN" b="1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Heavy flavor: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57290" y="3870204"/>
          <a:ext cx="1285884" cy="388756"/>
        </p:xfrm>
        <a:graphic>
          <a:graphicData uri="http://schemas.openxmlformats.org/presentationml/2006/ole">
            <p:oleObj spid="_x0000_s36866" name="Equation" r:id="rId3" imgW="545760" imgH="16488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928927" y="3843980"/>
          <a:ext cx="1357322" cy="446641"/>
        </p:xfrm>
        <a:graphic>
          <a:graphicData uri="http://schemas.openxmlformats.org/presentationml/2006/ole">
            <p:oleObj spid="_x0000_s36867" name="Equation" r:id="rId4" imgW="5587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Dalitz</a:t>
            </a:r>
            <a:r>
              <a:rPr lang="en-US" sz="3200" dirty="0" smtClean="0"/>
              <a:t> decay --- </a:t>
            </a:r>
            <a:r>
              <a:rPr lang="el-GR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π</a:t>
            </a:r>
            <a:r>
              <a:rPr lang="en-US" altLang="zh-CN" sz="3200" b="1" baseline="30000" dirty="0" smtClean="0">
                <a:solidFill>
                  <a:srgbClr val="0425CC"/>
                </a:solidFill>
                <a:latin typeface="Times New Roman"/>
                <a:cs typeface="Times New Roman"/>
              </a:rPr>
              <a:t>0</a:t>
            </a:r>
            <a:r>
              <a:rPr lang="en-US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ω</a:t>
            </a:r>
            <a:r>
              <a:rPr lang="en-US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η</a:t>
            </a:r>
            <a:r>
              <a:rPr lang="en-US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 </a:t>
            </a:r>
            <a:r>
              <a:rPr lang="el-GR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η</a:t>
            </a:r>
            <a:r>
              <a:rPr lang="en-US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’ </a:t>
            </a:r>
            <a:r>
              <a:rPr lang="el-GR" altLang="zh-CN" sz="3200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ϕ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643470" cy="27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13552"/>
            <a:ext cx="4714876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85720" y="1357298"/>
            <a:ext cx="3583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NA60: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 677 (2009) 260-266</a:t>
            </a:r>
          </a:p>
        </p:txBody>
      </p:sp>
      <p:pic>
        <p:nvPicPr>
          <p:cNvPr id="10" name="Picture 2" descr="C:\Users\bchuang\Desktop\etaprim_VD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4000496" cy="30061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0694" y="4429132"/>
            <a:ext cx="321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REPORTS (Review Section of Physics Letters) 128, No. 6 (1985) 301—376. 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71501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 space of ω 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715140" y="5643578"/>
          <a:ext cx="2357422" cy="570581"/>
        </p:xfrm>
        <a:graphic>
          <a:graphicData uri="http://schemas.openxmlformats.org/presentationml/2006/ole">
            <p:oleObj spid="_x0000_s30722" name="Equation" r:id="rId6" imgW="199368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chuang\Desktop\WWND2011\massRho_3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4929190" cy="35031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ρ  l</a:t>
            </a:r>
            <a:r>
              <a:rPr lang="en-US" altLang="zh-CN" sz="3200" dirty="0" smtClean="0"/>
              <a:t>ine shape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2859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use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instead of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BW function.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1928802"/>
            <a:ext cx="4143372" cy="3071834"/>
            <a:chOff x="0" y="1928802"/>
            <a:chExt cx="4143372" cy="3071834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28802"/>
              <a:ext cx="4143372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857224" y="2093444"/>
              <a:ext cx="2399638" cy="263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PHYSICAL REVIEW C 78, 044906 (2008)</a:t>
              </a:r>
              <a:endParaRPr lang="en-US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357298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Described by a BW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PS function in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bchuang\Desktop\STAR_collaboration_meeting_Nov_2010\wtc2e_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151484" cy="298322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15328" cy="582594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Charm and bottom 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24579" name="Picture 3" descr="C:\Users\bchuang\Desktop\STAR_collaboration_meeting_Nov_2010\eyield_ratio_b_vs_bc2e_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7148"/>
            <a:ext cx="4099910" cy="2946166"/>
          </a:xfrm>
          <a:prstGeom prst="rect">
            <a:avLst/>
          </a:prstGeom>
          <a:noFill/>
        </p:spPr>
      </p:pic>
      <p:pic>
        <p:nvPicPr>
          <p:cNvPr id="24581" name="Picture 5" descr="C:\Users\bchuang\Desktop\STAR_collaboration_meeting_Nov_2010\eyield_b_vs_bc2e_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571480"/>
            <a:ext cx="3857620" cy="2772059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14876" y="5500702"/>
            <a:ext cx="34756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aseline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ccbar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US" sz="1400" baseline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measured cross section as input;</a:t>
            </a:r>
          </a:p>
          <a:p>
            <a:pPr eaLnBrk="0" hangingPunct="0"/>
            <a:r>
              <a:rPr lang="en-US" sz="1400" b="0" baseline="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STAR Collaboration, PRL94(2005)062301</a:t>
            </a:r>
            <a:endParaRPr lang="en-US" sz="1400" baseline="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400" baseline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bb/cc  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ratio from PYTHIA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500594" y="3214686"/>
            <a:ext cx="4357686" cy="2308324"/>
            <a:chOff x="4429124" y="3214686"/>
            <a:chExt cx="4357686" cy="2308324"/>
          </a:xfrm>
        </p:grpSpPr>
        <p:sp>
          <p:nvSpPr>
            <p:cNvPr id="14" name="TextBox 13"/>
            <p:cNvSpPr txBox="1"/>
            <p:nvPr/>
          </p:nvSpPr>
          <p:spPr>
            <a:xfrm>
              <a:off x="4429124" y="3214686"/>
              <a:ext cx="435768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Procedures:</a:t>
              </a:r>
            </a:p>
            <a:p>
              <a:pPr marL="342900" indent="-342900">
                <a:buAutoNum type="arabicParenR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Scale simulated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/NPE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run8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to STAR published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be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/(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Be+De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). </a:t>
              </a:r>
            </a:p>
            <a:p>
              <a:pPr marL="342900" indent="-342900">
                <a:buAutoNum type="arabicParenR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Compare simulation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and NPE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run8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– scaled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be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marL="342900" indent="-342900">
                <a:buAutoNum type="arabicParenR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Tune the shape of simulation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ce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 marL="342900" indent="-342900">
                <a:buAutoNum type="arabicParenR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Reproduce                    and     contributions.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5984273" y="4915550"/>
            <a:ext cx="945181" cy="285752"/>
          </p:xfrm>
          <a:graphic>
            <a:graphicData uri="http://schemas.openxmlformats.org/presentationml/2006/ole">
              <p:oleObj spid="_x0000_s25602" name="Equation" r:id="rId7" imgW="545760" imgH="164880" progId="Equation.DSMT4">
                <p:embed/>
              </p:oleObj>
            </a:graphicData>
          </a:graphic>
        </p:graphicFrame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7404740" y="4868770"/>
            <a:ext cx="868388" cy="315129"/>
          </p:xfrm>
          <a:graphic>
            <a:graphicData uri="http://schemas.openxmlformats.org/presentationml/2006/ole">
              <p:oleObj spid="_x0000_s25603" name="Equation" r:id="rId8" imgW="558720" imgH="203040" progId="Equation.DSMT4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642910" y="1621025"/>
            <a:ext cx="19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PRL 105, 202301 (2010)</a:t>
            </a:r>
            <a:endParaRPr lang="en-US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0" y="1474486"/>
            <a:ext cx="5974080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Cocktail comparison with data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4730" y="1574810"/>
            <a:ext cx="3214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cocktail simulation can describe </a:t>
            </a:r>
            <a:r>
              <a:rPr lang="en-US" sz="2000" dirty="0" err="1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p+p</a:t>
            </a:r>
            <a:r>
              <a:rPr lang="en-US" sz="2000" dirty="0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data.</a:t>
            </a:r>
            <a:endParaRPr lang="en-US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D60093"/>
                </a:solidFill>
                <a:latin typeface="Times New Roman" pitchFamily="18" charset="0"/>
              </a:rPr>
              <a:t> The enhanced yield in the LMR and IMR observed in the heavy ion collisions by HELIOS, NA38/50, NA60 and PHENIX  etc.. STAR has 355M minimum-bias </a:t>
            </a:r>
            <a:r>
              <a:rPr lang="en-US" altLang="zh-CN" sz="2000" dirty="0" err="1" smtClean="0">
                <a:solidFill>
                  <a:srgbClr val="D60093"/>
                </a:solidFill>
                <a:latin typeface="Times New Roman" pitchFamily="18" charset="0"/>
              </a:rPr>
              <a:t>Au+Au</a:t>
            </a:r>
            <a:r>
              <a:rPr lang="en-US" altLang="zh-CN" sz="2000" dirty="0" smtClean="0">
                <a:solidFill>
                  <a:srgbClr val="D60093"/>
                </a:solidFill>
                <a:latin typeface="Times New Roman" pitchFamily="18" charset="0"/>
              </a:rPr>
              <a:t> events at 200 </a:t>
            </a:r>
            <a:r>
              <a:rPr lang="en-US" altLang="zh-CN" sz="2000" dirty="0" err="1" smtClean="0">
                <a:solidFill>
                  <a:srgbClr val="D60093"/>
                </a:solidFill>
                <a:latin typeface="Times New Roman" pitchFamily="18" charset="0"/>
              </a:rPr>
              <a:t>GeV</a:t>
            </a:r>
            <a:r>
              <a:rPr lang="en-US" altLang="zh-CN" sz="2000" dirty="0" smtClean="0">
                <a:solidFill>
                  <a:srgbClr val="D60093"/>
                </a:solidFill>
                <a:latin typeface="Times New Roman" pitchFamily="18" charset="0"/>
              </a:rPr>
              <a:t> to study the enhancement at those mass range.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D60093"/>
                </a:solidFill>
                <a:latin typeface="Times New Roman" pitchFamily="18" charset="0"/>
              </a:rPr>
              <a:t> The </a:t>
            </a:r>
            <a:r>
              <a:rPr lang="en-US" altLang="zh-CN" sz="2000" dirty="0" err="1" smtClean="0">
                <a:solidFill>
                  <a:srgbClr val="D60093"/>
                </a:solidFill>
                <a:latin typeface="Times New Roman" pitchFamily="18" charset="0"/>
              </a:rPr>
              <a:t>p+p</a:t>
            </a:r>
            <a:r>
              <a:rPr lang="en-US" altLang="zh-CN" sz="2000" dirty="0" smtClean="0">
                <a:solidFill>
                  <a:srgbClr val="D60093"/>
                </a:solidFill>
                <a:latin typeface="Times New Roman" pitchFamily="18" charset="0"/>
              </a:rPr>
              <a:t> results is a baseline for </a:t>
            </a:r>
            <a:r>
              <a:rPr lang="en-US" altLang="zh-CN" sz="2000" dirty="0" err="1" smtClean="0">
                <a:solidFill>
                  <a:srgbClr val="D60093"/>
                </a:solidFill>
                <a:latin typeface="Times New Roman" pitchFamily="18" charset="0"/>
              </a:rPr>
              <a:t>Au+Au</a:t>
            </a:r>
            <a:r>
              <a:rPr lang="en-US" altLang="zh-CN" sz="2000" dirty="0" smtClean="0">
                <a:solidFill>
                  <a:srgbClr val="D60093"/>
                </a:solidFill>
                <a:latin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876132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Statistical errors only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5786454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Fit range 0.7-0.85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57200" y="71414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ω raw yields fit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135729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Raw yield fit: two histograms combined fit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ω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rest components of the cocktail.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2679"/>
            <a:ext cx="4124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24117"/>
            <a:ext cx="41624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43438" y="135729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Systematic uncertainty estimation: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the other bg. particle yields uncertainty as systematic uncertainty.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ω raw yields fit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83688"/>
            <a:ext cx="8647748" cy="27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6957"/>
          <a:stretch>
            <a:fillRect/>
          </a:stretch>
        </p:blipFill>
        <p:spPr bwMode="auto">
          <a:xfrm>
            <a:off x="214282" y="1142984"/>
            <a:ext cx="8654415" cy="256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1403577">
            <a:off x="4693239" y="3035712"/>
            <a:ext cx="305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Preliminary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5819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/>
                <a:cs typeface="Times New Roman"/>
              </a:rPr>
              <a:t>ω </a:t>
            </a:r>
            <a:r>
              <a:rPr lang="en-US" sz="3200" dirty="0" smtClean="0"/>
              <a:t>efficiency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71678"/>
            <a:ext cx="2928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/>
                <a:cs typeface="Times New Roman"/>
              </a:rPr>
              <a:t>ω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embedding data correct the acceptance and TPC+TOF efficiency.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omega: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|y|&lt;1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electron: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l-GR" sz="2000" dirty="0" smtClean="0">
                <a:latin typeface="Times New Roman"/>
                <a:cs typeface="Times New Roman"/>
              </a:rPr>
              <a:t>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|&lt;1,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&gt;0.2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209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Preliminary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14351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 only guide eyes.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/>
                <a:cs typeface="Times New Roman"/>
              </a:rPr>
              <a:t>ω </a:t>
            </a:r>
            <a:r>
              <a:rPr lang="en-US" sz="3200" dirty="0" smtClean="0">
                <a:latin typeface="Times New Roman"/>
                <a:cs typeface="Times New Roman"/>
              </a:rPr>
              <a:t>i</a:t>
            </a:r>
            <a:r>
              <a:rPr lang="en-US" sz="3200" dirty="0" smtClean="0"/>
              <a:t>nvariant yields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738" y="1500174"/>
            <a:ext cx="6332220" cy="45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Outline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425CC"/>
                </a:solidFill>
              </a:rPr>
              <a:t> Motivation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425CC"/>
                </a:solidFill>
              </a:rPr>
              <a:t> Di-electron production in </a:t>
            </a:r>
            <a:r>
              <a:rPr lang="en-US" altLang="zh-CN" b="1" dirty="0" smtClean="0">
                <a:solidFill>
                  <a:srgbClr val="0425CC"/>
                </a:solidFill>
              </a:rPr>
              <a:t>200GeV </a:t>
            </a:r>
            <a:r>
              <a:rPr lang="en-US" altLang="zh-CN" b="1" dirty="0" err="1" smtClean="0">
                <a:solidFill>
                  <a:srgbClr val="0425CC"/>
                </a:solidFill>
              </a:rPr>
              <a:t>p+p</a:t>
            </a:r>
            <a:r>
              <a:rPr lang="en-US" altLang="zh-CN" b="1" dirty="0" smtClean="0">
                <a:solidFill>
                  <a:srgbClr val="0425CC"/>
                </a:solidFill>
              </a:rPr>
              <a:t> collisions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Invariant mass distribution of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 pairs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425CC"/>
                </a:solidFill>
              </a:rPr>
              <a:t> Particle cocktail simulation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 Light meson and heavy flavor components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 Comparison with data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425CC"/>
                </a:solidFill>
              </a:rPr>
              <a:t> </a:t>
            </a:r>
            <a:r>
              <a:rPr lang="el-GR" altLang="zh-CN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ω</a:t>
            </a:r>
            <a:r>
              <a:rPr lang="en-US" altLang="zh-CN" b="1" dirty="0" smtClean="0">
                <a:solidFill>
                  <a:srgbClr val="0425CC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solidFill>
                  <a:srgbClr val="0425CC"/>
                </a:solidFill>
              </a:rPr>
              <a:t>(782) yields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425CC"/>
                </a:solidFill>
              </a:rPr>
              <a:t> Summary </a:t>
            </a:r>
            <a:r>
              <a:rPr lang="en-US" altLang="zh-CN" b="1" smtClean="0">
                <a:solidFill>
                  <a:srgbClr val="0425CC"/>
                </a:solidFill>
              </a:rPr>
              <a:t>&amp; outlook</a:t>
            </a:r>
            <a:endParaRPr lang="en-US" altLang="zh-CN" b="1" dirty="0" smtClean="0">
              <a:solidFill>
                <a:srgbClr val="0425CC"/>
              </a:solidFill>
            </a:endParaRPr>
          </a:p>
          <a:p>
            <a:pPr>
              <a:buSzPct val="100000"/>
              <a:buFont typeface="Wingdings" pitchFamily="2" charset="2"/>
              <a:buChar char="Ø"/>
            </a:pPr>
            <a:endParaRPr lang="en-US" altLang="zh-CN" b="1" dirty="0" smtClean="0">
              <a:solidFill>
                <a:srgbClr val="0425CC"/>
              </a:solidFill>
            </a:endParaRP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72" y="1500174"/>
            <a:ext cx="62865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/>
                <a:cs typeface="Times New Roman"/>
              </a:rPr>
              <a:t>ω </a:t>
            </a:r>
            <a:r>
              <a:rPr lang="en-US" sz="3200" dirty="0" smtClean="0">
                <a:latin typeface="Times New Roman"/>
                <a:cs typeface="Times New Roman"/>
              </a:rPr>
              <a:t>i</a:t>
            </a:r>
            <a:r>
              <a:rPr lang="en-US" sz="3200" dirty="0" smtClean="0"/>
              <a:t>nvariant yields comparison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185736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PHENIX results: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arXiv:1005.3674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86116" y="3049785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Z. Tang et al., PRC 79,051901(R)(2009</a:t>
            </a:r>
            <a:r>
              <a:rPr lang="en-US" altLang="zh-CN" sz="1400" b="0" baseline="0" dirty="0" smtClean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en-US" altLang="zh-CN" sz="1400" b="0" baseline="0" dirty="0">
              <a:solidFill>
                <a:srgbClr val="FF33CC"/>
              </a:solidFill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933" y="2714620"/>
            <a:ext cx="277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Tsallis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fit is only the fit function of the previous published high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yields reconstructed by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channel!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786446" y="2901638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425CC"/>
                </a:solidFill>
              </a:rPr>
              <a:t> STAR’s </a:t>
            </a:r>
            <a:r>
              <a:rPr lang="en-US" dirty="0" err="1" smtClean="0">
                <a:solidFill>
                  <a:srgbClr val="0425CC"/>
                </a:solidFill>
              </a:rPr>
              <a:t>di</a:t>
            </a:r>
            <a:r>
              <a:rPr lang="en-US" dirty="0" smtClean="0">
                <a:solidFill>
                  <a:srgbClr val="0425CC"/>
                </a:solidFill>
              </a:rPr>
              <a:t>-lepton measurement enabled by </a:t>
            </a: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TOF detector.</a:t>
            </a:r>
            <a:endParaRPr lang="en-US" dirty="0" smtClean="0">
              <a:solidFill>
                <a:srgbClr val="0425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Di-electron continuum measured in 200 </a:t>
            </a:r>
            <a:r>
              <a:rPr lang="en-US" altLang="zh-CN" dirty="0" err="1" smtClean="0">
                <a:solidFill>
                  <a:srgbClr val="0425CC"/>
                </a:solidFill>
                <a:ea typeface="宋体" pitchFamily="2" charset="-122"/>
              </a:rPr>
              <a:t>GeV</a:t>
            </a: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</a:t>
            </a:r>
            <a:r>
              <a:rPr lang="en-US" altLang="zh-CN" dirty="0" err="1" smtClean="0">
                <a:solidFill>
                  <a:srgbClr val="0425CC"/>
                </a:solidFill>
                <a:ea typeface="宋体" pitchFamily="2" charset="-122"/>
              </a:rPr>
              <a:t>p+p</a:t>
            </a: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collisions. Cocktail simulation is consistent with data.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</a:t>
            </a:r>
            <a:r>
              <a:rPr lang="en-US" dirty="0" smtClean="0">
                <a:solidFill>
                  <a:srgbClr val="0425CC"/>
                </a:solidFill>
              </a:rPr>
              <a:t>The </a:t>
            </a:r>
            <a:r>
              <a:rPr lang="el-GR" dirty="0" smtClean="0">
                <a:solidFill>
                  <a:srgbClr val="0425CC"/>
                </a:solidFill>
                <a:latin typeface="Times New Roman"/>
                <a:cs typeface="Times New Roman"/>
              </a:rPr>
              <a:t>ω</a:t>
            </a:r>
            <a:r>
              <a:rPr lang="en-US" dirty="0" smtClean="0">
                <a:solidFill>
                  <a:srgbClr val="0425CC"/>
                </a:solidFill>
                <a:latin typeface="Times New Roman"/>
                <a:cs typeface="Times New Roman"/>
              </a:rPr>
              <a:t> invariant yields are obtained, they are consistent with the PHENIX submitted results reconstructed by </a:t>
            </a:r>
            <a:r>
              <a:rPr lang="en-US" dirty="0" err="1" smtClean="0">
                <a:solidFill>
                  <a:srgbClr val="0425CC"/>
                </a:solidFill>
                <a:latin typeface="Times New Roman"/>
                <a:cs typeface="Times New Roman"/>
              </a:rPr>
              <a:t>e+e</a:t>
            </a:r>
            <a:r>
              <a:rPr lang="en-US" dirty="0" smtClean="0">
                <a:solidFill>
                  <a:srgbClr val="0425CC"/>
                </a:solidFill>
                <a:latin typeface="Times New Roman"/>
                <a:cs typeface="Times New Roman"/>
              </a:rPr>
              <a:t>- channel, and also consistent with the </a:t>
            </a:r>
            <a:r>
              <a:rPr lang="en-US" dirty="0" err="1" smtClean="0">
                <a:solidFill>
                  <a:srgbClr val="0425CC"/>
                </a:solidFill>
                <a:latin typeface="Times New Roman"/>
                <a:cs typeface="Times New Roman"/>
              </a:rPr>
              <a:t>Tsallis</a:t>
            </a:r>
            <a:r>
              <a:rPr lang="en-US" dirty="0" smtClean="0">
                <a:solidFill>
                  <a:srgbClr val="0425CC"/>
                </a:solidFill>
                <a:latin typeface="Times New Roman"/>
                <a:cs typeface="Times New Roman"/>
              </a:rPr>
              <a:t> fit of </a:t>
            </a:r>
            <a:r>
              <a:rPr lang="el-GR" dirty="0" smtClean="0">
                <a:solidFill>
                  <a:srgbClr val="0425CC"/>
                </a:solidFill>
                <a:latin typeface="Times New Roman"/>
                <a:cs typeface="Times New Roman"/>
              </a:rPr>
              <a:t>ω</a:t>
            </a:r>
            <a:r>
              <a:rPr lang="en-US" dirty="0" smtClean="0">
                <a:solidFill>
                  <a:srgbClr val="0425CC"/>
                </a:solidFill>
                <a:latin typeface="Times New Roman"/>
                <a:cs typeface="Times New Roman"/>
              </a:rPr>
              <a:t> results from </a:t>
            </a:r>
            <a:r>
              <a:rPr lang="en-US" dirty="0" err="1" smtClean="0">
                <a:solidFill>
                  <a:srgbClr val="0425CC"/>
                </a:solidFill>
                <a:latin typeface="Times New Roman"/>
                <a:cs typeface="Times New Roman"/>
              </a:rPr>
              <a:t>hadron</a:t>
            </a:r>
            <a:r>
              <a:rPr lang="en-US" smtClean="0">
                <a:solidFill>
                  <a:srgbClr val="0425CC"/>
                </a:solidFill>
                <a:latin typeface="Times New Roman"/>
                <a:cs typeface="Times New Roman"/>
              </a:rPr>
              <a:t> channel.</a:t>
            </a:r>
            <a:endParaRPr lang="en-US" altLang="zh-CN" dirty="0" smtClean="0">
              <a:solidFill>
                <a:srgbClr val="0425CC"/>
              </a:solidFill>
              <a:ea typeface="宋体" pitchFamily="2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BE189E"/>
                </a:solidFill>
                <a:ea typeface="宋体" pitchFamily="2" charset="-122"/>
              </a:rPr>
              <a:t>Outlook:</a:t>
            </a:r>
          </a:p>
          <a:p>
            <a:pPr>
              <a:buNone/>
            </a:pPr>
            <a:r>
              <a:rPr lang="en-US" altLang="zh-CN" sz="2600" b="1" dirty="0" smtClean="0">
                <a:solidFill>
                  <a:srgbClr val="BE189E"/>
                </a:solidFill>
                <a:ea typeface="宋体" pitchFamily="2" charset="-122"/>
              </a:rPr>
              <a:t>	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1. Systematic uncertainty estimation on continuum will be completed.</a:t>
            </a:r>
          </a:p>
          <a:p>
            <a:pPr>
              <a:buNone/>
            </a:pP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	2. The </a:t>
            </a:r>
            <a:r>
              <a:rPr lang="en-US" altLang="zh-CN" sz="2600" dirty="0" err="1" smtClean="0">
                <a:solidFill>
                  <a:srgbClr val="0425CC"/>
                </a:solidFill>
                <a:ea typeface="宋体" pitchFamily="2" charset="-122"/>
              </a:rPr>
              <a:t>p+p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 results provide a good reference for </a:t>
            </a:r>
            <a:r>
              <a:rPr lang="en-US" altLang="zh-CN" sz="2600" dirty="0" err="1" smtClean="0">
                <a:solidFill>
                  <a:srgbClr val="0425CC"/>
                </a:solidFill>
                <a:ea typeface="宋体" pitchFamily="2" charset="-122"/>
              </a:rPr>
              <a:t>Au+Au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. We will look into the </a:t>
            </a:r>
            <a:r>
              <a:rPr lang="en-US" altLang="zh-CN" sz="2600" dirty="0" err="1" smtClean="0">
                <a:solidFill>
                  <a:srgbClr val="0425CC"/>
                </a:solidFill>
                <a:ea typeface="宋体" pitchFamily="2" charset="-122"/>
              </a:rPr>
              <a:t>Au+Au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 data at 200 </a:t>
            </a:r>
            <a:r>
              <a:rPr lang="en-US" altLang="zh-CN" sz="2600" dirty="0" err="1" smtClean="0">
                <a:solidFill>
                  <a:srgbClr val="0425CC"/>
                </a:solidFill>
                <a:ea typeface="宋体" pitchFamily="2" charset="-122"/>
              </a:rPr>
              <a:t>GeV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2428868"/>
            <a:ext cx="55584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Brush Script MT" pitchFamily="66" charset="0"/>
              </a:rPr>
              <a:t>Thanks!</a:t>
            </a:r>
            <a:endParaRPr lang="en-US" sz="115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86348" y="4286256"/>
            <a:ext cx="3857652" cy="1500198"/>
          </a:xfrm>
        </p:spPr>
        <p:txBody>
          <a:bodyPr>
            <a:noAutofit/>
          </a:bodyPr>
          <a:lstStyle/>
          <a:p>
            <a:r>
              <a:rPr lang="en-US" sz="2400" dirty="0" smtClean="0"/>
              <a:t>Photonic electron rejection doesn’t help too much for pp analysis.</a:t>
            </a:r>
            <a:endParaRPr 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22530" name="Picture 2" descr="C:\Users\bchuang\Desktop\Di-electron-summary-Jan-05-2011\rejectphe_counts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0580" cy="3147060"/>
          </a:xfrm>
          <a:prstGeom prst="rect">
            <a:avLst/>
          </a:prstGeom>
          <a:noFill/>
        </p:spPr>
      </p:pic>
      <p:pic>
        <p:nvPicPr>
          <p:cNvPr id="22531" name="Picture 3" descr="C:\Users\bchuang\Desktop\Di-electron-summary-Jan-05-2011\rejectphe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420" y="0"/>
            <a:ext cx="4640580" cy="3147060"/>
          </a:xfrm>
          <a:prstGeom prst="rect">
            <a:avLst/>
          </a:prstGeom>
          <a:noFill/>
        </p:spPr>
      </p:pic>
      <p:pic>
        <p:nvPicPr>
          <p:cNvPr id="22532" name="Picture 4" descr="C:\Users\bchuang\Desktop\Di-electron-summary-Jan-05-2011\rejectphe_ratio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5372345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yields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519881" cy="48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71670" y="1785926"/>
            <a:ext cx="2092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Preliminary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Di-lepton measurement of </a:t>
            </a:r>
            <a:r>
              <a:rPr lang="en-US" sz="3200" dirty="0" err="1" smtClean="0"/>
              <a:t>p+p</a:t>
            </a:r>
            <a:r>
              <a:rPr lang="en-US" sz="3200" dirty="0" smtClean="0"/>
              <a:t> at 200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WWND 2011, Winter park, Colorado, Feb. 6-13, 2010</a:t>
            </a:r>
            <a:endParaRPr lang="zh-CN" alt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3790"/>
            <a:ext cx="4071966" cy="396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3"/>
          <p:cNvGraphicFramePr>
            <a:graphicFrameLocks/>
          </p:cNvGraphicFramePr>
          <p:nvPr/>
        </p:nvGraphicFramePr>
        <p:xfrm>
          <a:off x="4143372" y="2857496"/>
          <a:ext cx="4786346" cy="3000396"/>
        </p:xfrm>
        <a:graphic>
          <a:graphicData uri="http://schemas.openxmlformats.org/drawingml/2006/table">
            <a:tbl>
              <a:tblPr/>
              <a:tblGrid>
                <a:gridCol w="1857388"/>
                <a:gridCol w="2928958"/>
              </a:tblGrid>
              <a:tr h="493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Measurements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Physics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low mass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thermal radiation of QGP;</a:t>
                      </a:r>
                      <a:endParaRPr kumimoji="0" lang="en-US" altLang="zh-CN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in-medium modifications of vector meson (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  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chiral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symmetry restoration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intermediate mass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thermal radiation of QGP;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heavy flavor modification; resonances in QGP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large mass: heavy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quarkonia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 of QGP, color screening, 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quarkonium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production mechanism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43372" y="1571612"/>
            <a:ext cx="291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baseline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2000240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analysis will focus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analysis.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will provide a good reference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topics: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ea typeface="宋体" pitchFamily="2" charset="-122"/>
              </a:rPr>
              <a:t>STAR Detector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5720" y="4666316"/>
            <a:ext cx="5000660" cy="1200329"/>
          </a:xfrm>
          <a:prstGeom prst="rect">
            <a:avLst/>
          </a:prstGeom>
          <a:noFill/>
          <a:ln w="31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None/>
            </a:pPr>
            <a:r>
              <a:rPr lang="en-US" sz="1800" baseline="0" dirty="0">
                <a:solidFill>
                  <a:srgbClr val="FF3300"/>
                </a:solidFill>
                <a:ea typeface="宋体" pitchFamily="2" charset="-122"/>
              </a:rPr>
              <a:t>T</a:t>
            </a:r>
            <a:r>
              <a:rPr lang="en-US" sz="1800" baseline="0" dirty="0">
                <a:ea typeface="宋体" pitchFamily="2" charset="-122"/>
              </a:rPr>
              <a:t>ime </a:t>
            </a:r>
            <a:r>
              <a:rPr lang="en-US" sz="1800" baseline="0" dirty="0" smtClean="0">
                <a:solidFill>
                  <a:srgbClr val="FF3300"/>
                </a:solidFill>
                <a:ea typeface="宋体" pitchFamily="2" charset="-122"/>
              </a:rPr>
              <a:t>P</a:t>
            </a:r>
            <a:r>
              <a:rPr lang="en-US" sz="1800" baseline="0" dirty="0" smtClean="0">
                <a:ea typeface="宋体" pitchFamily="2" charset="-122"/>
              </a:rPr>
              <a:t>rojection</a:t>
            </a:r>
            <a:r>
              <a:rPr lang="en-US" dirty="0" smtClean="0">
                <a:ea typeface="宋体" pitchFamily="2" charset="-122"/>
              </a:rPr>
              <a:t> </a:t>
            </a:r>
            <a:r>
              <a:rPr lang="en-US" sz="1800" baseline="0" dirty="0" smtClean="0">
                <a:solidFill>
                  <a:srgbClr val="FF3300"/>
                </a:solidFill>
                <a:ea typeface="宋体" pitchFamily="2" charset="-122"/>
              </a:rPr>
              <a:t>C</a:t>
            </a:r>
            <a:r>
              <a:rPr lang="en-US" sz="1800" baseline="0" dirty="0" smtClean="0">
                <a:ea typeface="宋体" pitchFamily="2" charset="-122"/>
              </a:rPr>
              <a:t>hamber  </a:t>
            </a:r>
            <a:endParaRPr lang="en-US" sz="1800" baseline="0" dirty="0">
              <a:ea typeface="宋体" pitchFamily="2" charset="-122"/>
            </a:endParaRPr>
          </a:p>
          <a:p>
            <a:pPr marL="457200" indent="-457200"/>
            <a:r>
              <a:rPr lang="en-US" baseline="0" dirty="0" smtClean="0">
                <a:ea typeface="宋体" pitchFamily="2" charset="-122"/>
              </a:rPr>
              <a:t>1. Tracking</a:t>
            </a:r>
            <a:endParaRPr lang="en-US" baseline="0" dirty="0">
              <a:ea typeface="宋体" pitchFamily="2" charset="-122"/>
            </a:endParaRPr>
          </a:p>
          <a:p>
            <a:pPr indent="-457200"/>
            <a:r>
              <a:rPr lang="en-US" baseline="0" dirty="0" smtClean="0">
                <a:ea typeface="宋体" pitchFamily="2" charset="-122"/>
              </a:rPr>
              <a:t>2. Ionization </a:t>
            </a:r>
            <a:r>
              <a:rPr lang="en-US" baseline="0" dirty="0">
                <a:ea typeface="宋体" pitchFamily="2" charset="-122"/>
              </a:rPr>
              <a:t>energy loss (</a:t>
            </a:r>
            <a:r>
              <a:rPr lang="en-US" baseline="0" dirty="0" err="1" smtClean="0">
                <a:ea typeface="宋体" pitchFamily="2" charset="-122"/>
              </a:rPr>
              <a:t>dE</a:t>
            </a:r>
            <a:r>
              <a:rPr lang="en-US" baseline="0" dirty="0" smtClean="0">
                <a:ea typeface="宋体" pitchFamily="2" charset="-122"/>
              </a:rPr>
              <a:t>/</a:t>
            </a:r>
            <a:r>
              <a:rPr lang="en-US" baseline="0" dirty="0" err="1" smtClean="0">
                <a:ea typeface="宋体" pitchFamily="2" charset="-122"/>
              </a:rPr>
              <a:t>dx</a:t>
            </a:r>
            <a:r>
              <a:rPr lang="en-US" baseline="0" dirty="0" smtClean="0">
                <a:ea typeface="宋体" pitchFamily="2" charset="-122"/>
              </a:rPr>
              <a:t> PID): </a:t>
            </a:r>
          </a:p>
          <a:p>
            <a:pPr marL="457200" indent="-457200"/>
            <a:r>
              <a:rPr lang="en-US" baseline="0" dirty="0" smtClean="0">
                <a:ea typeface="宋体" pitchFamily="2" charset="-122"/>
              </a:rPr>
              <a:t>3. Coverage   -1&lt;</a:t>
            </a:r>
            <a:r>
              <a:rPr lang="en-US" baseline="0" dirty="0">
                <a:ea typeface="宋体" pitchFamily="2" charset="-122"/>
                <a:sym typeface="Symbol" pitchFamily="18" charset="2"/>
              </a:rPr>
              <a:t></a:t>
            </a:r>
            <a:r>
              <a:rPr lang="en-US" baseline="0" dirty="0">
                <a:ea typeface="宋体" pitchFamily="2" charset="-122"/>
              </a:rPr>
              <a:t>&lt;</a:t>
            </a:r>
            <a:r>
              <a:rPr lang="en-US" baseline="0" dirty="0" smtClean="0">
                <a:ea typeface="宋体" pitchFamily="2" charset="-122"/>
              </a:rPr>
              <a:t>1</a:t>
            </a:r>
            <a:endParaRPr lang="en-US" altLang="zh-CN" baseline="0" dirty="0">
              <a:ea typeface="宋体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86446" y="4657094"/>
            <a:ext cx="2786050" cy="1354217"/>
          </a:xfrm>
          <a:prstGeom prst="rect">
            <a:avLst/>
          </a:prstGeom>
          <a:solidFill>
            <a:schemeClr val="bg1"/>
          </a:solidFill>
          <a:ln w="31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sz="1800" baseline="0" dirty="0" smtClean="0">
                <a:solidFill>
                  <a:srgbClr val="FF0000"/>
                </a:solidFill>
                <a:ea typeface="宋体" pitchFamily="2" charset="-122"/>
              </a:rPr>
              <a:t>T</a:t>
            </a:r>
            <a:r>
              <a:rPr lang="en-US" altLang="zh-CN" sz="1800" baseline="0" dirty="0" smtClean="0">
                <a:ea typeface="宋体" pitchFamily="2" charset="-122"/>
              </a:rPr>
              <a:t>ime </a:t>
            </a:r>
            <a:r>
              <a:rPr lang="en-US" altLang="zh-CN" sz="1800" baseline="0" dirty="0" smtClean="0">
                <a:solidFill>
                  <a:srgbClr val="FF0000"/>
                </a:solidFill>
                <a:ea typeface="宋体" pitchFamily="2" charset="-122"/>
              </a:rPr>
              <a:t>O</a:t>
            </a:r>
            <a:r>
              <a:rPr lang="en-US" altLang="zh-CN" sz="1800" baseline="0" dirty="0" smtClean="0">
                <a:ea typeface="宋体" pitchFamily="2" charset="-122"/>
              </a:rPr>
              <a:t>f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aseline="0" dirty="0" smtClean="0">
                <a:solidFill>
                  <a:srgbClr val="FF0000"/>
                </a:solidFill>
                <a:ea typeface="宋体" pitchFamily="2" charset="-122"/>
              </a:rPr>
              <a:t>F</a:t>
            </a:r>
            <a:r>
              <a:rPr lang="en-US" altLang="zh-CN" sz="1800" baseline="0" dirty="0" smtClean="0">
                <a:ea typeface="宋体" pitchFamily="2" charset="-122"/>
              </a:rPr>
              <a:t>light </a:t>
            </a:r>
            <a:r>
              <a:rPr lang="en-US" altLang="zh-CN" sz="1800" baseline="0" dirty="0">
                <a:ea typeface="宋体" pitchFamily="2" charset="-122"/>
              </a:rPr>
              <a:t>----</a:t>
            </a:r>
          </a:p>
          <a:p>
            <a:pPr indent="-457200"/>
            <a:r>
              <a:rPr lang="en-US" sz="1600" baseline="0" dirty="0" smtClean="0"/>
              <a:t>1. Timing resolution (&lt;100ps)</a:t>
            </a:r>
            <a:endParaRPr lang="en-US" sz="1600" baseline="0" dirty="0"/>
          </a:p>
          <a:p>
            <a:pPr indent="-457200"/>
            <a:r>
              <a:rPr lang="en-US" altLang="zh-CN" sz="1600" baseline="0" dirty="0" smtClean="0">
                <a:ea typeface="宋体" pitchFamily="2" charset="-122"/>
              </a:rPr>
              <a:t>2. Coverage</a:t>
            </a:r>
            <a:r>
              <a:rPr lang="en-US" altLang="zh-CN" sz="1600" baseline="0" dirty="0">
                <a:ea typeface="宋体" pitchFamily="2" charset="-122"/>
              </a:rPr>
              <a:t>: -0.9&lt;</a:t>
            </a:r>
            <a:r>
              <a:rPr lang="en-US" altLang="zh-CN" sz="1600" baseline="0" dirty="0">
                <a:ea typeface="宋体" pitchFamily="2" charset="-122"/>
                <a:sym typeface="Symbol" pitchFamily="18" charset="2"/>
              </a:rPr>
              <a:t>&lt;0.9</a:t>
            </a:r>
            <a:endParaRPr lang="en-US" sz="1600" baseline="0" dirty="0">
              <a:ea typeface="宋体" pitchFamily="2" charset="-122"/>
              <a:sym typeface="Symbol" pitchFamily="18" charset="2"/>
            </a:endParaRPr>
          </a:p>
          <a:p>
            <a:pPr indent="-457200"/>
            <a:r>
              <a:rPr lang="en-US" sz="1600" baseline="0" dirty="0" smtClean="0">
                <a:ea typeface="宋体" pitchFamily="2" charset="-122"/>
                <a:sym typeface="Symbol" pitchFamily="18" charset="2"/>
              </a:rPr>
              <a:t>3. Install (</a:t>
            </a:r>
            <a:r>
              <a:rPr lang="en-US" sz="1600" baseline="0" dirty="0" smtClean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4</a:t>
            </a:r>
            <a:r>
              <a:rPr lang="en-US" sz="1600" baseline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%</a:t>
            </a:r>
            <a:r>
              <a:rPr lang="en-US" sz="1600" baseline="0" dirty="0">
                <a:ea typeface="宋体" pitchFamily="2" charset="-122"/>
                <a:sym typeface="Symbol" pitchFamily="18" charset="2"/>
              </a:rPr>
              <a:t> y2008, </a:t>
            </a:r>
            <a:endParaRPr lang="en-US" sz="1600" baseline="0" dirty="0" smtClean="0">
              <a:ea typeface="宋体" pitchFamily="2" charset="-122"/>
              <a:sym typeface="Symbol" pitchFamily="18" charset="2"/>
            </a:endParaRPr>
          </a:p>
          <a:p>
            <a:pPr indent="-457200"/>
            <a:r>
              <a:rPr lang="en-US" sz="1600" baseline="0" dirty="0" smtClean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72</a:t>
            </a:r>
            <a:r>
              <a:rPr lang="en-US" sz="1600" baseline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%</a:t>
            </a:r>
            <a:r>
              <a:rPr lang="en-US" sz="1600" baseline="0" dirty="0">
                <a:ea typeface="宋体" pitchFamily="2" charset="-122"/>
                <a:sym typeface="Symbol" pitchFamily="18" charset="2"/>
              </a:rPr>
              <a:t> y2009, </a:t>
            </a:r>
            <a:r>
              <a:rPr lang="en-US" sz="1600" baseline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100%</a:t>
            </a:r>
            <a:r>
              <a:rPr lang="en-US" sz="1600" baseline="0" dirty="0">
                <a:ea typeface="宋体" pitchFamily="2" charset="-122"/>
                <a:sym typeface="Symbol" pitchFamily="18" charset="2"/>
              </a:rPr>
              <a:t> y2010)</a:t>
            </a:r>
            <a:endParaRPr lang="en-US" sz="1600" baseline="0" dirty="0">
              <a:sym typeface="Symbol" pitchFamily="18" charset="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WWND 2011, Winter park, Colorado, Feb. 6-13, 2010</a:t>
            </a:r>
            <a:endParaRPr lang="zh-CN" altLang="en-US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 l="2965" t="-21986" r="3027" b="3111"/>
          <a:stretch>
            <a:fillRect/>
          </a:stretch>
        </p:blipFill>
        <p:spPr bwMode="auto">
          <a:xfrm>
            <a:off x="2000232" y="714356"/>
            <a:ext cx="4762504" cy="386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929190" y="2357430"/>
            <a:ext cx="2043122" cy="1906958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8"/>
          <p:cNvSpPr>
            <a:spLocks/>
          </p:cNvSpPr>
          <p:nvPr/>
        </p:nvSpPr>
        <p:spPr bwMode="auto">
          <a:xfrm>
            <a:off x="5786446" y="4286256"/>
            <a:ext cx="19812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Particle ID: TOF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1071536" y="2643182"/>
            <a:ext cx="3071835" cy="1500198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/>
          </p:cNvSpPr>
          <p:nvPr/>
        </p:nvSpPr>
        <p:spPr bwMode="auto">
          <a:xfrm>
            <a:off x="323832" y="4254349"/>
            <a:ext cx="16764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Tracking: TPC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00094" y="5674072"/>
            <a:ext cx="100013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7359" y="1535118"/>
            <a:ext cx="3584575" cy="2751138"/>
            <a:chOff x="144" y="576"/>
            <a:chExt cx="2258" cy="1733"/>
          </a:xfrm>
        </p:grpSpPr>
        <p:pic>
          <p:nvPicPr>
            <p:cNvPr id="8" name="Picture 6" descr="tofr_beta_p_prplot0910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576"/>
              <a:ext cx="2258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0" y="1939"/>
              <a:ext cx="1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baseline="0" dirty="0">
                <a:solidFill>
                  <a:srgbClr val="FF33CC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ea typeface="宋体" pitchFamily="2" charset="-122"/>
              </a:rPr>
              <a:t>STAR Time of Flight detector performance </a:t>
            </a:r>
            <a:endParaRPr 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1406" y="4286256"/>
            <a:ext cx="50006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TOF PID: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baseline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, K) ~ 1.6, </a:t>
            </a:r>
            <a:r>
              <a:rPr lang="de-DE" baseline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proton </a:t>
            </a:r>
            <a:r>
              <a:rPr lang="de-DE" baseline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3 GeV/c</a:t>
            </a:r>
            <a:endParaRPr lang="de-DE" altLang="zh-CN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Collaboration, </a:t>
            </a:r>
            <a:r>
              <a:rPr lang="en-US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PLB616(2005)8</a:t>
            </a:r>
            <a:endParaRPr lang="de-DE" altLang="zh-CN" baseline="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TOF enables clean electron PID up to </a:t>
            </a:r>
            <a:r>
              <a:rPr lang="en-US" altLang="zh-CN" baseline="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 3 </a:t>
            </a:r>
            <a:r>
              <a:rPr lang="en-US" altLang="zh-CN" baseline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GeV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/c. </a:t>
            </a:r>
            <a:r>
              <a:rPr lang="en-US" b="0" baseline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Collaboration, PRL94(2005)062301</a:t>
            </a:r>
            <a:r>
              <a:rPr lang="en-US" b="0" baseline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baseline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b="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Shao</a:t>
            </a:r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NIMA 558(2006)419</a:t>
            </a:r>
            <a:endParaRPr lang="de-D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4" name="Picture 9" descr="electronp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781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578478" y="3748076"/>
            <a:ext cx="1408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aseline="0" dirty="0">
                <a:solidFill>
                  <a:srgbClr val="FF3300"/>
                </a:solidFill>
                <a:ea typeface="宋体" pitchFamily="2" charset="-122"/>
              </a:rPr>
              <a:t>|1/</a:t>
            </a:r>
            <a:r>
              <a:rPr lang="en-US" altLang="zh-CN" sz="1800" baseline="0" dirty="0">
                <a:solidFill>
                  <a:srgbClr val="FF3300"/>
                </a:solidFill>
                <a:ea typeface="宋体" pitchFamily="2" charset="-122"/>
                <a:sym typeface="Symbol" pitchFamily="18" charset="2"/>
              </a:rPr>
              <a:t>-1|&lt;0.03</a:t>
            </a:r>
            <a:endParaRPr lang="en-US" sz="1800" baseline="0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902465" y="1781805"/>
            <a:ext cx="167037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1200" baseline="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"/>
          <p:cNvGrpSpPr/>
          <p:nvPr/>
        </p:nvGrpSpPr>
        <p:grpSpPr>
          <a:xfrm>
            <a:off x="4500562" y="3012881"/>
            <a:ext cx="3905250" cy="2773573"/>
            <a:chOff x="4000496" y="1703163"/>
            <a:chExt cx="3905250" cy="2773573"/>
          </a:xfrm>
        </p:grpSpPr>
        <p:grpSp>
          <p:nvGrpSpPr>
            <p:cNvPr id="5" name="组合 14"/>
            <p:cNvGrpSpPr/>
            <p:nvPr/>
          </p:nvGrpSpPr>
          <p:grpSpPr>
            <a:xfrm>
              <a:off x="4000496" y="1703163"/>
              <a:ext cx="3905250" cy="2773573"/>
              <a:chOff x="4286248" y="1917477"/>
              <a:chExt cx="3905250" cy="2773573"/>
            </a:xfrm>
          </p:grpSpPr>
          <p:pic>
            <p:nvPicPr>
              <p:cNvPr id="12" name="Picture 10" descr="eff_nsige.gif"/>
              <p:cNvPicPr>
                <a:picLocks noChangeAspect="1"/>
              </p:cNvPicPr>
              <p:nvPr/>
            </p:nvPicPr>
            <p:blipFill>
              <a:blip r:embed="rId2"/>
              <a:srcRect t="9004"/>
              <a:stretch>
                <a:fillRect/>
              </a:stretch>
            </p:blipFill>
            <p:spPr bwMode="auto">
              <a:xfrm>
                <a:off x="4286248" y="1917477"/>
                <a:ext cx="3905250" cy="2773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57884" y="2143116"/>
                <a:ext cx="17151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aseline="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STAR Preliminary</a:t>
                </a:r>
              </a:p>
            </p:txBody>
          </p:sp>
        </p:grp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643438" y="3286124"/>
              <a:ext cx="26191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600" baseline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lang="en-US" sz="1600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600" baseline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dx</a:t>
              </a:r>
              <a:r>
                <a:rPr lang="en-US" sz="1600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cut efficiency on e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Electron ID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14282" y="2496917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l-G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σ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aseline="-25000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cut:     </a:t>
            </a:r>
            <a:r>
              <a:rPr lang="en-US" altLang="zh-CN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f(</a:t>
            </a:r>
            <a:r>
              <a:rPr lang="en-US" altLang="zh-CN" dirty="0" err="1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baseline="-25000" dirty="0" err="1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)&lt;n</a:t>
            </a:r>
            <a:r>
              <a:rPr lang="el-GR" altLang="zh-CN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σ</a:t>
            </a:r>
            <a:r>
              <a:rPr lang="en-US" altLang="zh-CN" baseline="-25000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&lt;2.</a:t>
            </a:r>
            <a:endParaRPr lang="en-US" altLang="zh-CN" baseline="0" dirty="0" smtClean="0">
              <a:solidFill>
                <a:srgbClr val="0425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baseline="0" dirty="0">
              <a:ea typeface="宋体" pitchFamily="2" charset="-122"/>
              <a:sym typeface="Symbol" pitchFamily="18" charset="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4282" y="2857496"/>
            <a:ext cx="3929090" cy="2953402"/>
            <a:chOff x="142844" y="1332854"/>
            <a:chExt cx="3929090" cy="2953402"/>
          </a:xfrm>
        </p:grpSpPr>
        <p:grpSp>
          <p:nvGrpSpPr>
            <p:cNvPr id="7" name="组合 15"/>
            <p:cNvGrpSpPr/>
            <p:nvPr/>
          </p:nvGrpSpPr>
          <p:grpSpPr>
            <a:xfrm>
              <a:off x="142844" y="1332854"/>
              <a:ext cx="3929090" cy="2953402"/>
              <a:chOff x="214282" y="1936394"/>
              <a:chExt cx="3416300" cy="2564176"/>
            </a:xfrm>
          </p:grpSpPr>
          <p:pic>
            <p:nvPicPr>
              <p:cNvPr id="11" name="Picture 9" descr="nsigmavspt_raw.gif"/>
              <p:cNvPicPr>
                <a:picLocks noChangeAspect="1"/>
              </p:cNvPicPr>
              <p:nvPr/>
            </p:nvPicPr>
            <p:blipFill>
              <a:blip r:embed="rId3"/>
              <a:srcRect t="3855"/>
              <a:stretch>
                <a:fillRect/>
              </a:stretch>
            </p:blipFill>
            <p:spPr bwMode="auto">
              <a:xfrm>
                <a:off x="214282" y="1936394"/>
                <a:ext cx="3416300" cy="256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1500166" y="2143116"/>
                <a:ext cx="17151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aseline="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STAR Preliminary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071802" y="255960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f(</a:t>
              </a:r>
              <a:r>
                <a:rPr lang="en-US" dirty="0" err="1" smtClean="0">
                  <a:solidFill>
                    <a:srgbClr val="FF0000"/>
                  </a:solidFill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56558" y="1989790"/>
              <a:ext cx="3000396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23" name="矩形 22"/>
          <p:cNvSpPr/>
          <p:nvPr/>
        </p:nvSpPr>
        <p:spPr>
          <a:xfrm>
            <a:off x="142876" y="1428736"/>
            <a:ext cx="664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Event Cut :   300 M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events from year 2009.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|</a:t>
            </a:r>
            <a:r>
              <a:rPr lang="en-US" sz="1600" dirty="0" err="1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vertexZ</a:t>
            </a:r>
            <a:r>
              <a:rPr lang="en-US" sz="1600" dirty="0" smtClean="0">
                <a:solidFill>
                  <a:srgbClr val="0425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|&lt;50 cm  &amp;&amp;  </a:t>
            </a:r>
            <a:r>
              <a:rPr lang="en-US" sz="1600" dirty="0" smtClean="0">
                <a:solidFill>
                  <a:srgbClr val="0425CC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dirty="0" err="1" smtClean="0">
                <a:solidFill>
                  <a:srgbClr val="0425CC"/>
                </a:solidFill>
                <a:latin typeface="Times New Roman" pitchFamily="18" charset="0"/>
                <a:cs typeface="Times New Roman" pitchFamily="18" charset="0"/>
              </a:rPr>
              <a:t>vpdVz-vertexZ</a:t>
            </a:r>
            <a:r>
              <a:rPr lang="en-US" sz="1600" dirty="0" smtClean="0">
                <a:solidFill>
                  <a:srgbClr val="0425CC"/>
                </a:solidFill>
                <a:latin typeface="Times New Roman" pitchFamily="18" charset="0"/>
                <a:cs typeface="Times New Roman" pitchFamily="18" charset="0"/>
              </a:rPr>
              <a:t>|&lt;6 cm 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~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107 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events after cut.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910" y="5786454"/>
            <a:ext cx="825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High electron purity: 99%.               Efficiency: greater than the 60% for the </a:t>
            </a:r>
            <a:r>
              <a:rPr lang="en-US" altLang="zh-CN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dx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chuang\Desktop\DNP_2010\Like_vs_Mix_ratio_MB_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860" y="1374466"/>
            <a:ext cx="4549140" cy="326898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Di-lepton background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4572008"/>
            <a:ext cx="5442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Mix-event normalize to like-sign within 0.4 - 1.5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572008"/>
            <a:ext cx="6786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Mix-event consistent with like-sign within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1-3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27" name="Picture 3" descr="C:\Users\bchuang\Desktop\DNP_2010\eemass_bg.gif"/>
          <p:cNvPicPr>
            <a:picLocks noChangeAspect="1" noChangeArrowheads="1"/>
          </p:cNvPicPr>
          <p:nvPr/>
        </p:nvPicPr>
        <p:blipFill>
          <a:blip r:embed="rId4"/>
          <a:srcRect t="5035"/>
          <a:stretch>
            <a:fillRect/>
          </a:stretch>
        </p:blipFill>
        <p:spPr bwMode="auto">
          <a:xfrm>
            <a:off x="0" y="1467620"/>
            <a:ext cx="4549140" cy="3104388"/>
          </a:xfrm>
          <a:prstGeom prst="rect">
            <a:avLst/>
          </a:prstGeom>
          <a:noFill/>
        </p:spPr>
      </p:pic>
      <p:pic>
        <p:nvPicPr>
          <p:cNvPr id="1029" name="Picture 5" descr="C:\Users\bchuang\Desktop\DNP_2010\eemass_ht_bg_0.gif"/>
          <p:cNvPicPr>
            <a:picLocks noChangeAspect="1" noChangeArrowheads="1"/>
          </p:cNvPicPr>
          <p:nvPr/>
        </p:nvPicPr>
        <p:blipFill>
          <a:blip r:embed="rId5"/>
          <a:srcRect t="3357"/>
          <a:stretch>
            <a:fillRect/>
          </a:stretch>
        </p:blipFill>
        <p:spPr bwMode="auto">
          <a:xfrm>
            <a:off x="0" y="1428736"/>
            <a:ext cx="4549140" cy="3159252"/>
          </a:xfrm>
          <a:prstGeom prst="rect">
            <a:avLst/>
          </a:prstGeom>
          <a:noFill/>
        </p:spPr>
      </p:pic>
      <p:pic>
        <p:nvPicPr>
          <p:cNvPr id="1026" name="Picture 2" descr="C:\Users\bchuang\Desktop\DNP_2010\Like_vs_Mix_ratio_HT_1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4860" y="1357298"/>
            <a:ext cx="4549140" cy="3268980"/>
          </a:xfrm>
          <a:prstGeom prst="rect">
            <a:avLst/>
          </a:prstGeom>
          <a:noFill/>
        </p:spPr>
      </p:pic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p:oleObj spid="_x0000_s1027" name="Equation" r:id="rId7" imgW="114120" imgH="177480" progId="Equation.DSMT4">
              <p:embed/>
            </p:oleObj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1406" y="5143512"/>
            <a:ext cx="1737546" cy="1050801"/>
            <a:chOff x="142844" y="5143512"/>
            <a:chExt cx="1737546" cy="1050801"/>
          </a:xfrm>
        </p:grpSpPr>
        <p:pic>
          <p:nvPicPr>
            <p:cNvPr id="1028" name="Picture 4" descr="C:\Users\bchuang\Desktop\cross_pair.gif"/>
            <p:cNvPicPr>
              <a:picLocks noChangeAspect="1" noChangeArrowheads="1"/>
            </p:cNvPicPr>
            <p:nvPr/>
          </p:nvPicPr>
          <p:blipFill>
            <a:blip r:embed="rId8"/>
            <a:srcRect r="24899" b="19592"/>
            <a:stretch>
              <a:fillRect/>
            </a:stretch>
          </p:blipFill>
          <p:spPr bwMode="auto">
            <a:xfrm>
              <a:off x="142844" y="5143512"/>
              <a:ext cx="1737546" cy="1050801"/>
            </a:xfrm>
            <a:prstGeom prst="rect">
              <a:avLst/>
            </a:prstGeom>
            <a:noFill/>
          </p:spPr>
        </p:pic>
        <p:sp>
          <p:nvSpPr>
            <p:cNvPr id="27" name="任意多边形 26"/>
            <p:cNvSpPr/>
            <p:nvPr/>
          </p:nvSpPr>
          <p:spPr>
            <a:xfrm>
              <a:off x="1610437" y="5418161"/>
              <a:ext cx="246919" cy="654045"/>
            </a:xfrm>
            <a:custGeom>
              <a:avLst/>
              <a:gdLst>
                <a:gd name="connsiteX0" fmla="*/ 13648 w 343469"/>
                <a:gd name="connsiteY0" fmla="*/ 0 h 627797"/>
                <a:gd name="connsiteX1" fmla="*/ 341194 w 343469"/>
                <a:gd name="connsiteY1" fmla="*/ 368490 h 627797"/>
                <a:gd name="connsiteX2" fmla="*/ 0 w 343469"/>
                <a:gd name="connsiteY2" fmla="*/ 627797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469" h="627797">
                  <a:moveTo>
                    <a:pt x="13648" y="0"/>
                  </a:moveTo>
                  <a:cubicBezTo>
                    <a:pt x="178558" y="131928"/>
                    <a:pt x="343469" y="263857"/>
                    <a:pt x="341194" y="368490"/>
                  </a:cubicBezTo>
                  <a:cubicBezTo>
                    <a:pt x="338919" y="473123"/>
                    <a:pt x="169459" y="550460"/>
                    <a:pt x="0" y="627797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553570" y="5591033"/>
              <a:ext cx="195618" cy="304800"/>
            </a:xfrm>
            <a:custGeom>
              <a:avLst/>
              <a:gdLst>
                <a:gd name="connsiteX0" fmla="*/ 43218 w 195618"/>
                <a:gd name="connsiteY0" fmla="*/ 304800 h 304800"/>
                <a:gd name="connsiteX1" fmla="*/ 193343 w 195618"/>
                <a:gd name="connsiteY1" fmla="*/ 127379 h 304800"/>
                <a:gd name="connsiteX2" fmla="*/ 29570 w 195618"/>
                <a:gd name="connsiteY2" fmla="*/ 18197 h 304800"/>
                <a:gd name="connsiteX3" fmla="*/ 15923 w 195618"/>
                <a:gd name="connsiteY3" fmla="*/ 1819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18" h="304800">
                  <a:moveTo>
                    <a:pt x="43218" y="304800"/>
                  </a:moveTo>
                  <a:cubicBezTo>
                    <a:pt x="119418" y="239973"/>
                    <a:pt x="195618" y="175146"/>
                    <a:pt x="193343" y="127379"/>
                  </a:cubicBezTo>
                  <a:cubicBezTo>
                    <a:pt x="191068" y="79612"/>
                    <a:pt x="59140" y="36394"/>
                    <a:pt x="29570" y="18197"/>
                  </a:cubicBezTo>
                  <a:cubicBezTo>
                    <a:pt x="0" y="0"/>
                    <a:pt x="7961" y="9098"/>
                    <a:pt x="15923" y="18197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43042" y="5214950"/>
            <a:ext cx="552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Cross-pair bg. can only be described by like-sign method.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670" y="5572140"/>
            <a:ext cx="70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minimum bias events, we subtracted like-sign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&lt;0.7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mix-event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subtraction was applied at 0.7&lt;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&lt;3.5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Di-lepton invariant mass spectrum in </a:t>
            </a:r>
            <a:r>
              <a:rPr lang="en-US" sz="3200" dirty="0" err="1" smtClean="0"/>
              <a:t>p+p</a:t>
            </a:r>
            <a:r>
              <a:rPr lang="en-US" sz="3200" dirty="0" smtClean="0"/>
              <a:t> collisions --- low mass range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5818" y="4929198"/>
            <a:ext cx="7643834" cy="1077218"/>
          </a:xfrm>
          <a:prstGeom prst="rect">
            <a:avLst/>
          </a:prstGeom>
          <a:noFill/>
          <a:ln w="57150" cmpd="thickThin" algn="ctr">
            <a:solidFill>
              <a:srgbClr val="BE189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altLang="zh-CN" sz="1800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Di-lepton 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 run9 </a:t>
            </a:r>
            <a:r>
              <a:rPr lang="en-US" altLang="zh-CN" sz="1800" baseline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p+p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collisions: signal excess above background</a:t>
            </a:r>
            <a:endParaRPr lang="en-US" altLang="zh-CN" sz="1800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defTabSz="457200">
              <a:spcAft>
                <a:spcPts val="600"/>
              </a:spcAft>
            </a:pPr>
            <a:r>
              <a:rPr lang="el-GR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ω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: S/B~0.7, significance: 5 </a:t>
            </a:r>
            <a:r>
              <a:rPr lang="el-GR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σ</a:t>
            </a:r>
            <a:endParaRPr lang="en-US" altLang="zh-CN" sz="1800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defTabSz="457200">
              <a:spcAft>
                <a:spcPts val="600"/>
              </a:spcAft>
            </a:pP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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: S/B~1, significance: 4 </a:t>
            </a:r>
            <a:r>
              <a:rPr lang="el-GR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σ</a:t>
            </a:r>
            <a:endParaRPr lang="en-US" altLang="zh-CN" sz="1800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 descr="C:\Users\bchuang\Desktop\DNP_2010\eemass_bg_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" y="1357298"/>
            <a:ext cx="4672445" cy="3357586"/>
          </a:xfrm>
          <a:prstGeom prst="rect">
            <a:avLst/>
          </a:prstGeom>
          <a:noFill/>
        </p:spPr>
      </p:pic>
      <p:pic>
        <p:nvPicPr>
          <p:cNvPr id="33798" name="Picture 6" descr="C:\Users\bchuang\Desktop\WWND2011\ee_signal_15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1357298"/>
            <a:ext cx="4714908" cy="338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bchuang\Desktop\WWND2011\eemass_all_30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86314" cy="343941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Di-lepton invariant mass spectrum in </a:t>
            </a:r>
            <a:r>
              <a:rPr lang="en-US" sz="3200" dirty="0" err="1" smtClean="0"/>
              <a:t>p+p</a:t>
            </a:r>
            <a:r>
              <a:rPr lang="en-US" sz="3200" dirty="0" smtClean="0"/>
              <a:t> collisions --- full range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WWND 2011, Winter park, Colorado, Feb. 6-13,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35843" name="Picture 3" descr="C:\Users\bchuang\Desktop\WWND2011\ee_signal_p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97" y="1500174"/>
            <a:ext cx="4698903" cy="3376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1430</Words>
  <PresentationFormat>全屏显示(4:3)</PresentationFormat>
  <Paragraphs>211</Paragraphs>
  <Slides>24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</vt:lpstr>
      <vt:lpstr>Equation</vt:lpstr>
      <vt:lpstr>STAR measurement on di-lepton spectrum from p+p collisions at 200 GeV </vt:lpstr>
      <vt:lpstr>Outline</vt:lpstr>
      <vt:lpstr>Di-lepton measurement of p+p at 200 GeV</vt:lpstr>
      <vt:lpstr>STAR Detector</vt:lpstr>
      <vt:lpstr>STAR Time of Flight detector performance </vt:lpstr>
      <vt:lpstr>Electron ID</vt:lpstr>
      <vt:lpstr>Di-lepton background</vt:lpstr>
      <vt:lpstr>Di-lepton invariant mass spectrum in p+p collisions --- low mass range</vt:lpstr>
      <vt:lpstr>Di-lepton invariant mass spectrum in p+p collisions --- full range</vt:lpstr>
      <vt:lpstr>Particle cocktail simulation: spectrum input</vt:lpstr>
      <vt:lpstr>Source of ee pairs</vt:lpstr>
      <vt:lpstr>Dalitz decay --- π0 ω η η’ ϕ</vt:lpstr>
      <vt:lpstr>ρ  line shape</vt:lpstr>
      <vt:lpstr>Charm and bottom </vt:lpstr>
      <vt:lpstr>Cocktail comparison with data</vt:lpstr>
      <vt:lpstr>幻灯片 16</vt:lpstr>
      <vt:lpstr>ω raw yields fit</vt:lpstr>
      <vt:lpstr>ω efficiency</vt:lpstr>
      <vt:lpstr>ω invariant yields</vt:lpstr>
      <vt:lpstr>ω invariant yields comparison</vt:lpstr>
      <vt:lpstr>Summary</vt:lpstr>
      <vt:lpstr>幻灯片 22</vt:lpstr>
      <vt:lpstr>Photonic electron rejection doesn’t help too much for pp analysis.</vt:lpstr>
      <vt:lpstr>Raw yields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Di-electron update</dc:title>
  <dc:creator>Bingchu</dc:creator>
  <cp:lastModifiedBy>bchuang</cp:lastModifiedBy>
  <cp:revision>285</cp:revision>
  <dcterms:created xsi:type="dcterms:W3CDTF">2010-09-22T02:02:36Z</dcterms:created>
  <dcterms:modified xsi:type="dcterms:W3CDTF">2011-02-07T00:46:49Z</dcterms:modified>
</cp:coreProperties>
</file>