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Default Extension="wmf" ContentType="image/x-wmf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embeddings/Microsoft_Equation1.bin" ContentType="application/vnd.openxmlformats-officedocument.oleObject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r:id="rId1"/>
  </p:sldMasterIdLst>
  <p:notesMasterIdLst>
    <p:notesMasterId r:id="rId18"/>
  </p:notesMasterIdLst>
  <p:handoutMasterIdLst>
    <p:handoutMasterId r:id="rId19"/>
  </p:handout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D55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6985" autoAdjust="0"/>
  </p:normalViewPr>
  <p:slideViewPr>
    <p:cSldViewPr snapToObjects="1">
      <p:cViewPr varScale="1">
        <p:scale>
          <a:sx n="118" d="100"/>
          <a:sy n="118" d="100"/>
        </p:scale>
        <p:origin x="-6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32770-308C-B440-BD7A-6AD7D0F6D56C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A06B6-C182-D741-A118-DB2AF16CF0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8345E-314E-584F-8E3B-EA6680B2B4A0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FCA8A-345E-084C-8F65-A8BB5D4EF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11,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r>
              <a:rPr lang="en-US" dirty="0" smtClean="0"/>
              <a:t>/16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2012 - A. Kesich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2012 - A. Kesich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2012 - A. Kesich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2012 - A. Kesich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2012 - A. Kesich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2012 - A. Kesich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3">
            <a:alphaModFix amt="2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April 11,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WWND 2012 - A. Kesich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7DA48-3D46-3E41-B727-2064398D37FA}" type="slidenum">
              <a:rPr lang="en-US" smtClean="0"/>
              <a:pPr/>
              <a:t>‹#›</a:t>
            </a:fld>
            <a:r>
              <a:rPr lang="en-US" dirty="0" smtClean="0"/>
              <a:t>/16</a:t>
            </a: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76800" y="76200"/>
            <a:ext cx="990999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20.png"/><Relationship Id="rId5" Type="http://schemas.openxmlformats.org/officeDocument/2006/relationships/image" Target="../media/image21.pdf"/><Relationship Id="rId6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df"/><Relationship Id="rId3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df"/><Relationship Id="rId3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8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8200"/>
            <a:ext cx="86106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Measurements of </a:t>
            </a:r>
            <a:r>
              <a:rPr lang="en-US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 and Nuclear Modification Factor at STAR</a:t>
            </a:r>
            <a:endParaRPr lang="en-US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724400"/>
            <a:ext cx="6400800" cy="17526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Anthony </a:t>
            </a:r>
            <a:r>
              <a:rPr lang="en-US" dirty="0" err="1" smtClean="0">
                <a:solidFill>
                  <a:schemeClr val="bg1"/>
                </a:solidFill>
              </a:rPr>
              <a:t>Kesich</a:t>
            </a:r>
            <a:endParaRPr lang="en-US" dirty="0" smtClean="0">
              <a:solidFill>
                <a:schemeClr val="bg1"/>
              </a:solidFill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University of California, Davis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STAR Collaboration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979730"/>
            <a:ext cx="2514600" cy="643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 smtClean="0">
                <a:sym typeface="Symbol" charset="0"/>
              </a:rPr>
              <a:t>d+Au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r>
              <a:rPr lang="en-US" dirty="0" smtClean="0">
                <a:sym typeface="Symbol" charset="0"/>
              </a:rPr>
              <a:t>, 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11,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0" name="Object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5581733"/>
              </p:ext>
            </p:extLst>
          </p:nvPr>
        </p:nvGraphicFramePr>
        <p:xfrm>
          <a:off x="4730750" y="1349375"/>
          <a:ext cx="3956050" cy="1352703"/>
        </p:xfrm>
        <a:graphic>
          <a:graphicData uri="http://schemas.openxmlformats.org/presentationml/2006/ole">
            <p:oleObj spid="_x0000_s26628" name="公式" r:id="rId3" imgW="7315200" imgH="2921000" progId="Equation.3">
              <p:embed/>
            </p:oleObj>
          </a:graphicData>
        </a:graphic>
      </p:graphicFrame>
      <p:pic>
        <p:nvPicPr>
          <p:cNvPr id="11" name="Picture 13" descr="vogt_with_cou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8113"/>
            <a:ext cx="4104232" cy="3240087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724401" y="2826603"/>
            <a:ext cx="411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376092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376092"/>
                </a:solidFill>
              </a:rPr>
              <a:t>dAu</a:t>
            </a:r>
            <a:r>
              <a:rPr lang="en-US" sz="2400" dirty="0" smtClean="0">
                <a:solidFill>
                  <a:srgbClr val="376092"/>
                </a:solidFill>
              </a:rPr>
              <a:t> = 2.2 </a:t>
            </a:r>
            <a:r>
              <a:rPr lang="en-US" sz="2400" dirty="0" err="1" smtClean="0">
                <a:solidFill>
                  <a:srgbClr val="376092"/>
                </a:solidFill>
              </a:rPr>
              <a:t>b</a:t>
            </a:r>
            <a:r>
              <a:rPr lang="en-US" sz="2400" dirty="0" smtClean="0">
                <a:solidFill>
                  <a:srgbClr val="376092"/>
                </a:solidFill>
              </a:rPr>
              <a:t>   </a:t>
            </a:r>
            <a:r>
              <a:rPr lang="en-US" sz="2400" dirty="0" err="1" smtClean="0">
                <a:solidFill>
                  <a:srgbClr val="376092"/>
                </a:solidFill>
              </a:rPr>
              <a:t>σ</a:t>
            </a:r>
            <a:r>
              <a:rPr lang="en-US" sz="2400" baseline="-25000" dirty="0" err="1" smtClean="0">
                <a:solidFill>
                  <a:srgbClr val="376092"/>
                </a:solidFill>
              </a:rPr>
              <a:t>pp</a:t>
            </a:r>
            <a:r>
              <a:rPr lang="en-US" sz="2400" dirty="0" smtClean="0">
                <a:solidFill>
                  <a:srgbClr val="376092"/>
                </a:solidFill>
              </a:rPr>
              <a:t> = 42 </a:t>
            </a:r>
            <a:r>
              <a:rPr lang="en-US" sz="2400" dirty="0" err="1" smtClean="0">
                <a:solidFill>
                  <a:srgbClr val="376092"/>
                </a:solidFill>
              </a:rPr>
              <a:t>mb</a:t>
            </a:r>
            <a:endParaRPr lang="en-US" sz="2400" dirty="0" smtClean="0">
              <a:solidFill>
                <a:srgbClr val="376092"/>
              </a:solidFill>
            </a:endParaRPr>
          </a:p>
          <a:p>
            <a:r>
              <a:rPr lang="en-US" sz="2400" dirty="0" err="1" smtClean="0">
                <a:solidFill>
                  <a:srgbClr val="376092"/>
                </a:solidFill>
              </a:rPr>
              <a:t>N</a:t>
            </a:r>
            <a:r>
              <a:rPr lang="en-US" sz="2400" baseline="-25000" dirty="0" err="1" smtClean="0">
                <a:solidFill>
                  <a:srgbClr val="376092"/>
                </a:solidFill>
              </a:rPr>
              <a:t>bin</a:t>
            </a:r>
            <a:r>
              <a:rPr lang="en-US" sz="2400" dirty="0" smtClean="0">
                <a:solidFill>
                  <a:srgbClr val="376092"/>
                </a:solidFill>
              </a:rPr>
              <a:t> = 7.5 ± 4 for </a:t>
            </a:r>
            <a:r>
              <a:rPr lang="en-US" sz="2400" dirty="0" err="1" smtClean="0">
                <a:solidFill>
                  <a:srgbClr val="376092"/>
                </a:solidFill>
              </a:rPr>
              <a:t>minbias</a:t>
            </a:r>
            <a:r>
              <a:rPr lang="en-US" sz="2400" dirty="0" smtClean="0">
                <a:solidFill>
                  <a:srgbClr val="376092"/>
                </a:solidFill>
              </a:rPr>
              <a:t> </a:t>
            </a:r>
            <a:r>
              <a:rPr lang="en-US" sz="2400" dirty="0" err="1" smtClean="0">
                <a:solidFill>
                  <a:srgbClr val="376092"/>
                </a:solidFill>
              </a:rPr>
              <a:t>dAu</a:t>
            </a:r>
            <a:endParaRPr lang="en-US" sz="2400" dirty="0">
              <a:solidFill>
                <a:srgbClr val="37609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5181600"/>
            <a:ext cx="8686800" cy="1015663"/>
          </a:xfrm>
          <a:prstGeom prst="rect">
            <a:avLst/>
          </a:prstGeom>
          <a:solidFill>
            <a:schemeClr val="bg1">
              <a:alpha val="54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charset="0"/>
                <a:cs typeface="Arial" charset="0"/>
                <a:sym typeface="Symbol" charset="0"/>
              </a:rPr>
              <a:t>STAR </a:t>
            </a:r>
            <a:r>
              <a:rPr lang="en-US" sz="3000" dirty="0" smtClean="0">
                <a:latin typeface="Times New Roman" charset="0"/>
                <a:cs typeface="Times New Roman" charset="0"/>
                <a:sym typeface="Symbol" charset="0"/>
              </a:rPr>
              <a:t>√</a:t>
            </a:r>
            <a:r>
              <a:rPr lang="en-US" sz="3000" dirty="0" err="1" smtClean="0">
                <a:latin typeface="Times New Roman" charset="0"/>
                <a:cs typeface="Arial" charset="0"/>
                <a:sym typeface="Symbol" charset="0"/>
              </a:rPr>
              <a:t>s</a:t>
            </a:r>
            <a:r>
              <a:rPr lang="en-US" sz="3000" dirty="0" smtClean="0">
                <a:latin typeface="Times New Roman" charset="0"/>
                <a:cs typeface="Arial" charset="0"/>
                <a:sym typeface="Symbol" charset="0"/>
              </a:rPr>
              <a:t>=200 </a:t>
            </a:r>
            <a:r>
              <a:rPr lang="en-US" sz="3000" dirty="0" err="1" smtClean="0">
                <a:latin typeface="Times New Roman" charset="0"/>
                <a:cs typeface="Arial" charset="0"/>
                <a:sym typeface="Symbol" charset="0"/>
              </a:rPr>
              <a:t>GeV</a:t>
            </a:r>
            <a:r>
              <a:rPr lang="en-US" sz="3000" dirty="0" smtClean="0">
                <a:latin typeface="Times New Roman" charset="0"/>
                <a:cs typeface="Arial" charset="0"/>
                <a:sym typeface="Symbol" charset="0"/>
              </a:rPr>
              <a:t> </a:t>
            </a:r>
            <a:r>
              <a:rPr lang="en-US" sz="3000" dirty="0" err="1">
                <a:latin typeface="Times New Roman" charset="0"/>
                <a:cs typeface="Arial" charset="0"/>
                <a:sym typeface="Symbol" charset="0"/>
              </a:rPr>
              <a:t>d</a:t>
            </a:r>
            <a:r>
              <a:rPr lang="en-US" sz="3000" dirty="0" err="1" smtClean="0">
                <a:latin typeface="Times New Roman" charset="0"/>
                <a:cs typeface="Arial" charset="0"/>
                <a:sym typeface="Symbol" charset="0"/>
              </a:rPr>
              <a:t>+Au</a:t>
            </a:r>
            <a:r>
              <a:rPr lang="en-US" sz="3000" dirty="0" smtClean="0">
                <a:latin typeface="Times New Roman" charset="0"/>
                <a:cs typeface="Arial" charset="0"/>
                <a:sym typeface="Symbol" charset="0"/>
              </a:rPr>
              <a:t> </a:t>
            </a:r>
            <a:r>
              <a:rPr lang="en-US" sz="3000" dirty="0" err="1" smtClean="0">
                <a:latin typeface="Times New Roman" charset="0"/>
                <a:cs typeface="Arial" charset="0"/>
                <a:sym typeface="Symbol" charset="0"/>
              </a:rPr>
              <a:t>++</a:t>
            </a:r>
            <a:r>
              <a:rPr lang="en-US" sz="3000" dirty="0" err="1" smtClean="0">
                <a:latin typeface="Times New Roman" charset="0"/>
                <a:cs typeface="Times New Roman" charset="0"/>
                <a:sym typeface="Symbol" charset="0"/>
              </a:rPr>
              <a:t>→e</a:t>
            </a:r>
            <a:r>
              <a:rPr lang="en-US" sz="3000" baseline="30000" dirty="0" err="1" smtClean="0">
                <a:latin typeface="Times New Roman" charset="0"/>
                <a:cs typeface="Times New Roman" charset="0"/>
                <a:sym typeface="Symbol" charset="0"/>
              </a:rPr>
              <a:t>+</a:t>
            </a:r>
            <a:r>
              <a:rPr lang="en-US" sz="3000" dirty="0" err="1" smtClean="0">
                <a:latin typeface="Times New Roman" charset="0"/>
                <a:cs typeface="Times New Roman" charset="0"/>
                <a:sym typeface="Symbol" charset="0"/>
              </a:rPr>
              <a:t>e</a:t>
            </a:r>
            <a:r>
              <a:rPr lang="en-US" sz="3000" baseline="30000" dirty="0" smtClean="0">
                <a:latin typeface="Times New Roman" charset="0"/>
                <a:cs typeface="Times New Roman" charset="0"/>
                <a:sym typeface="Symbol" charset="0"/>
              </a:rPr>
              <a:t>-</a:t>
            </a:r>
            <a:r>
              <a:rPr lang="en-US" sz="3000" dirty="0" smtClean="0">
                <a:latin typeface="Times New Roman" charset="0"/>
                <a:cs typeface="Arial" charset="0"/>
                <a:sym typeface="Symbol" charset="0"/>
              </a:rPr>
              <a:t> cross section </a:t>
            </a:r>
            <a:r>
              <a:rPr lang="en-US" sz="3000" dirty="0" smtClean="0">
                <a:solidFill>
                  <a:srgbClr val="C0504D"/>
                </a:solidFill>
                <a:latin typeface="Times New Roman" charset="0"/>
                <a:cs typeface="Arial" charset="0"/>
                <a:sym typeface="Symbol" charset="0"/>
              </a:rPr>
              <a:t>consistent </a:t>
            </a:r>
            <a:r>
              <a:rPr lang="en-US" sz="3000" dirty="0" smtClean="0">
                <a:latin typeface="Times New Roman" charset="0"/>
                <a:cs typeface="Arial" charset="0"/>
                <a:sym typeface="Symbol" charset="0"/>
              </a:rPr>
              <a:t>with </a:t>
            </a:r>
            <a:r>
              <a:rPr lang="en-US" sz="3000" dirty="0" err="1" smtClean="0">
                <a:solidFill>
                  <a:srgbClr val="C0504D"/>
                </a:solidFill>
                <a:latin typeface="Times New Roman" charset="0"/>
                <a:cs typeface="Arial" charset="0"/>
                <a:sym typeface="Symbol" charset="0"/>
              </a:rPr>
              <a:t>pQCD</a:t>
            </a:r>
            <a:r>
              <a:rPr lang="en-US" sz="3000" dirty="0" smtClean="0">
                <a:solidFill>
                  <a:srgbClr val="C0504D"/>
                </a:solidFill>
                <a:latin typeface="Times New Roman" charset="0"/>
                <a:cs typeface="Arial" charset="0"/>
                <a:sym typeface="Symbol" charset="0"/>
              </a:rPr>
              <a:t> </a:t>
            </a:r>
            <a:r>
              <a:rPr lang="en-US" sz="3000" dirty="0" smtClean="0">
                <a:latin typeface="Times New Roman" charset="0"/>
                <a:cs typeface="Arial" charset="0"/>
                <a:sym typeface="Symbol" charset="0"/>
              </a:rPr>
              <a:t>and </a:t>
            </a:r>
            <a:r>
              <a:rPr lang="en-US" sz="3000" dirty="0" smtClean="0">
                <a:solidFill>
                  <a:srgbClr val="C0504D"/>
                </a:solidFill>
                <a:latin typeface="Times New Roman" charset="0"/>
                <a:cs typeface="Arial" charset="0"/>
                <a:sym typeface="Symbol" charset="0"/>
              </a:rPr>
              <a:t>minimal shadowing effects</a:t>
            </a:r>
          </a:p>
          <a:p>
            <a:endParaRPr lang="en-US" sz="3000" dirty="0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724401" y="4053552"/>
            <a:ext cx="3962399" cy="302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 smtClean="0">
                <a:sym typeface="Symbol" charset="0"/>
              </a:rPr>
              <a:t>Au+Au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11,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106" descr="C:\root\bin\c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3657600" cy="335154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6" descr="C:\root\bin\c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657600" cy="335029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90600" y="5039380"/>
            <a:ext cx="7239000" cy="52322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Raw yield of </a:t>
            </a:r>
            <a:r>
              <a:rPr lang="en-GB" sz="2800" dirty="0" smtClean="0">
                <a:solidFill>
                  <a:schemeClr val="tx1"/>
                </a:solidFill>
                <a:latin typeface="Symbol" pitchFamily="18" charset="2"/>
                <a:ea typeface="宋体" pitchFamily="2" charset="-122"/>
              </a:rPr>
              <a:t></a:t>
            </a:r>
            <a:r>
              <a:rPr lang="en-GB" sz="2800" dirty="0" smtClean="0">
                <a:solidFill>
                  <a:schemeClr val="tx1"/>
                </a:solidFill>
                <a:latin typeface="Symbol" pitchFamily="18" charset="2"/>
                <a:ea typeface="宋体" pitchFamily="2" charset="-122"/>
                <a:sym typeface="Symbol"/>
              </a:rPr>
              <a:t></a:t>
            </a:r>
            <a:r>
              <a:rPr lang="en-US" sz="2800" dirty="0" err="1" smtClean="0"/>
              <a:t>e</a:t>
            </a:r>
            <a:r>
              <a:rPr lang="en-US" sz="2800" baseline="30000" dirty="0" err="1" smtClean="0"/>
              <a:t>+</a:t>
            </a:r>
            <a:r>
              <a:rPr lang="en-US" sz="2800" dirty="0" err="1" smtClean="0"/>
              <a:t>e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 with |y|&lt;0.5 = 197 ± 36</a:t>
            </a:r>
          </a:p>
          <a:p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066800" y="5862935"/>
            <a:ext cx="2244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376092"/>
                </a:solidFill>
                <a:cs typeface="Arial" charset="0"/>
              </a:rPr>
              <a:t>∫</a:t>
            </a:r>
            <a:r>
              <a:rPr lang="en-US" sz="2400" i="1" dirty="0" smtClean="0">
                <a:solidFill>
                  <a:srgbClr val="376092"/>
                </a:solidFill>
                <a:cs typeface="Arial" charset="0"/>
              </a:rPr>
              <a:t>L</a:t>
            </a:r>
            <a:r>
              <a:rPr lang="en-US" sz="2400" dirty="0" smtClean="0">
                <a:solidFill>
                  <a:srgbClr val="376092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376092"/>
                </a:solidFill>
                <a:cs typeface="Arial" charset="0"/>
              </a:rPr>
              <a:t>dt</a:t>
            </a:r>
            <a:r>
              <a:rPr lang="en-US" sz="2400" dirty="0" smtClean="0">
                <a:solidFill>
                  <a:srgbClr val="376092"/>
                </a:solidFill>
                <a:cs typeface="Arial" charset="0"/>
              </a:rPr>
              <a:t> ≈ 1400 µb</a:t>
            </a:r>
            <a:r>
              <a:rPr lang="en-US" sz="2400" baseline="30000" dirty="0" smtClean="0">
                <a:solidFill>
                  <a:srgbClr val="376092"/>
                </a:solidFill>
                <a:cs typeface="Arial" charset="0"/>
              </a:rPr>
              <a:t>-1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 smtClean="0">
                <a:sym typeface="Symbol" charset="0"/>
              </a:rPr>
              <a:t>Au+Au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r>
              <a:rPr lang="en-US" dirty="0" smtClean="0">
                <a:sym typeface="Symbol" charset="0"/>
              </a:rPr>
              <a:t>, Centrality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33400" y="56388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cs typeface="Arial" charset="0"/>
              </a:rPr>
              <a:t>Peripheral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629400" y="5668962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cs typeface="Arial" charset="0"/>
              </a:rPr>
              <a:t>Central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839404" y="1039811"/>
            <a:ext cx="3228396" cy="3098801"/>
            <a:chOff x="5839404" y="1039811"/>
            <a:chExt cx="3228396" cy="3098801"/>
          </a:xfrm>
        </p:grpSpPr>
        <p:pic>
          <p:nvPicPr>
            <p:cNvPr id="7" name="Picture 13" descr="MassSpectrum0to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404" y="1039811"/>
              <a:ext cx="3228396" cy="3098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162800" y="2514600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latin typeface="Abadi MT Condensed Light"/>
                  <a:cs typeface="Abadi MT Condensed Light"/>
                </a:rPr>
                <a:t>STAR Preliminary</a:t>
              </a:r>
              <a:endParaRPr lang="en-US" sz="1200" b="1" i="1" dirty="0">
                <a:latin typeface="Abadi MT Condensed Light"/>
                <a:cs typeface="Abadi MT Condensed Ligh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71800" y="1042987"/>
            <a:ext cx="3200400" cy="3071813"/>
            <a:chOff x="2971800" y="1042987"/>
            <a:chExt cx="3200400" cy="3071813"/>
          </a:xfrm>
        </p:grpSpPr>
        <p:pic>
          <p:nvPicPr>
            <p:cNvPr id="8" name="Picture 14" descr="MassSpectrum10to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042987"/>
              <a:ext cx="3200400" cy="307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267200" y="2514600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latin typeface="Abadi MT Condensed Light"/>
                  <a:cs typeface="Abadi MT Condensed Light"/>
                </a:rPr>
                <a:t>STAR Preliminary</a:t>
              </a:r>
              <a:endParaRPr lang="en-US" sz="1200" b="1" i="1" dirty="0">
                <a:latin typeface="Abadi MT Condensed Light"/>
                <a:cs typeface="Abadi MT Condensed Ligh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8600" y="1042987"/>
            <a:ext cx="3200400" cy="3071813"/>
            <a:chOff x="228600" y="1066800"/>
            <a:chExt cx="3200400" cy="3071813"/>
          </a:xfrm>
        </p:grpSpPr>
        <p:pic>
          <p:nvPicPr>
            <p:cNvPr id="9" name="Picture 15" descr="MassSpectrum30to6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066800"/>
              <a:ext cx="3200400" cy="307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524000" y="2514600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latin typeface="Abadi MT Condensed Light"/>
                  <a:cs typeface="Abadi MT Condensed Light"/>
                </a:rPr>
                <a:t>STAR Preliminary</a:t>
              </a:r>
              <a:endParaRPr lang="en-US" sz="1200" b="1" i="1" dirty="0">
                <a:latin typeface="Abadi MT Condensed Light"/>
                <a:cs typeface="Abadi MT Condensed Light"/>
              </a:endParaRPr>
            </a:p>
          </p:txBody>
        </p:sp>
      </p:grpSp>
      <p:pic>
        <p:nvPicPr>
          <p:cNvPr id="12" name="Picture 15" descr="C:\root\bin\c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852737" cy="265271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C:\root\bin\c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3725" y="3962400"/>
            <a:ext cx="2976563" cy="265112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7" descr="C:\root\bin\c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2" y="3962400"/>
            <a:ext cx="2852738" cy="265271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 smtClean="0">
                <a:sym typeface="Symbol" charset="0"/>
              </a:rPr>
              <a:t>Au+Au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r>
              <a:rPr lang="en-US" dirty="0" smtClean="0">
                <a:sym typeface="Symbol" charset="0"/>
              </a:rPr>
              <a:t>, R</a:t>
            </a:r>
            <a:r>
              <a:rPr lang="en-US" baseline="-25000" dirty="0" smtClean="0">
                <a:sym typeface="Symbol" charset="0"/>
              </a:rPr>
              <a:t>AA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11,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 descr="RAAplo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60024" y="1080239"/>
            <a:ext cx="5783775" cy="5549160"/>
          </a:xfrm>
          <a:prstGeom prst="rect">
            <a:avLst/>
          </a:prstGeom>
          <a:ln w="57150" cmpd="thickThin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 smtClean="0">
                <a:sym typeface="Symbol" charset="0"/>
              </a:rPr>
              <a:t>Au+Au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r>
              <a:rPr lang="en-US" dirty="0" smtClean="0">
                <a:sym typeface="Symbol" charset="0"/>
              </a:rPr>
              <a:t>, 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11,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108701" y="1143000"/>
            <a:ext cx="3035299" cy="2903711"/>
            <a:chOff x="5803901" y="1371600"/>
            <a:chExt cx="3035299" cy="2903711"/>
          </a:xfrm>
        </p:grpSpPr>
        <p:pic>
          <p:nvPicPr>
            <p:cNvPr id="7" name="Picture 6" descr="Upsilon Suppression Progression-0to10-RAA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03901" y="1371600"/>
              <a:ext cx="3035299" cy="2903711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7315200" y="1828800"/>
              <a:ext cx="1295400" cy="492443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badi MT Condensed Light"/>
                  <a:cs typeface="Abadi MT Condensed Light"/>
                </a:rPr>
                <a:t>0-10% Centrality</a:t>
              </a:r>
            </a:p>
            <a:p>
              <a:r>
                <a:rPr lang="en-US" sz="1200" b="1" i="1" dirty="0" smtClean="0">
                  <a:latin typeface="Abadi MT Condensed Light"/>
                  <a:cs typeface="Abadi MT Condensed Light"/>
                </a:rPr>
                <a:t>STAR Preliminary</a:t>
              </a:r>
              <a:endParaRPr lang="en-US" sz="1200" b="1" i="1" dirty="0">
                <a:latin typeface="Abadi MT Condensed Light"/>
                <a:cs typeface="Abadi MT Condensed Ligh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60701" y="1143000"/>
            <a:ext cx="3035299" cy="2903710"/>
            <a:chOff x="5803901" y="1371600"/>
            <a:chExt cx="3035299" cy="2903710"/>
          </a:xfrm>
        </p:grpSpPr>
        <p:pic>
          <p:nvPicPr>
            <p:cNvPr id="14" name="Picture 13" descr="Upsilon Suppression Progression-0to10-RAA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03901" y="1371600"/>
              <a:ext cx="3035299" cy="2903710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7315200" y="1828800"/>
              <a:ext cx="12954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badi MT Condensed Light"/>
                  <a:cs typeface="Abadi MT Condensed Light"/>
                </a:rPr>
                <a:t>10-30% Centrality</a:t>
              </a:r>
            </a:p>
            <a:p>
              <a:r>
                <a:rPr lang="en-US" sz="1200" b="1" i="1" dirty="0" smtClean="0">
                  <a:latin typeface="Abadi MT Condensed Light"/>
                  <a:cs typeface="Abadi MT Condensed Light"/>
                </a:rPr>
                <a:t>STAR Preliminary</a:t>
              </a:r>
              <a:endParaRPr lang="en-US" sz="1200" b="1" i="1" dirty="0">
                <a:latin typeface="Abadi MT Condensed Light"/>
                <a:cs typeface="Abadi MT Condensed Ligh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701" y="1143000"/>
            <a:ext cx="3035299" cy="2903710"/>
            <a:chOff x="5803901" y="1371600"/>
            <a:chExt cx="3035299" cy="2903710"/>
          </a:xfrm>
        </p:grpSpPr>
        <p:pic>
          <p:nvPicPr>
            <p:cNvPr id="17" name="Picture 16" descr="Upsilon Suppression Progression-0to10-RAA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3901" y="1371600"/>
              <a:ext cx="3035299" cy="2903710"/>
            </a:xfrm>
            <a:prstGeom prst="rect">
              <a:avLst/>
            </a:prstGeom>
            <a:ln w="25400">
              <a:solidFill>
                <a:schemeClr val="accent2"/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7315200" y="1828800"/>
              <a:ext cx="1295400" cy="492443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badi MT Condensed Light"/>
                  <a:cs typeface="Abadi MT Condensed Light"/>
                </a:rPr>
                <a:t>3</a:t>
              </a:r>
              <a:r>
                <a:rPr lang="en-US" sz="1400" b="1" dirty="0" smtClean="0">
                  <a:latin typeface="Abadi MT Condensed Light"/>
                  <a:cs typeface="Abadi MT Condensed Light"/>
                </a:rPr>
                <a:t>0-60% Centrality</a:t>
              </a:r>
            </a:p>
            <a:p>
              <a:r>
                <a:rPr lang="en-US" sz="1200" b="1" i="1" dirty="0" smtClean="0">
                  <a:latin typeface="Abadi MT Condensed Light"/>
                  <a:cs typeface="Abadi MT Condensed Light"/>
                </a:rPr>
                <a:t>STAR Preliminary</a:t>
              </a:r>
              <a:endParaRPr lang="en-US" sz="1200" b="1" i="1" dirty="0">
                <a:latin typeface="Abadi MT Condensed Light"/>
                <a:cs typeface="Abadi MT Condensed Ligh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543175" y="4343400"/>
            <a:ext cx="6372225" cy="1538883"/>
          </a:xfrm>
          <a:prstGeom prst="rect">
            <a:avLst/>
          </a:prstGeom>
          <a:solidFill>
            <a:schemeClr val="bg1">
              <a:alpha val="5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600" dirty="0" smtClean="0"/>
              <a:t>Lattice-based static model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S. </a:t>
            </a:r>
            <a:r>
              <a:rPr lang="en-US" sz="1600" dirty="0" err="1" smtClean="0"/>
              <a:t>Digal</a:t>
            </a:r>
            <a:r>
              <a:rPr lang="en-US" sz="1600" dirty="0" smtClean="0"/>
              <a:t>, P. </a:t>
            </a:r>
            <a:r>
              <a:rPr lang="en-US" sz="1600" dirty="0" err="1" smtClean="0"/>
              <a:t>Petreczky</a:t>
            </a:r>
            <a:r>
              <a:rPr lang="en-US" sz="1600" dirty="0" smtClean="0"/>
              <a:t>, and H. </a:t>
            </a:r>
            <a:r>
              <a:rPr lang="en-US" sz="1600" dirty="0" err="1" smtClean="0"/>
              <a:t>Satz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i="1" dirty="0" smtClean="0">
                <a:solidFill>
                  <a:srgbClr val="000000"/>
                </a:solidFill>
              </a:rPr>
              <a:t>Phys Rev. D </a:t>
            </a:r>
            <a:r>
              <a:rPr lang="en-US" sz="1600" b="1" i="1" dirty="0" smtClean="0">
                <a:solidFill>
                  <a:srgbClr val="000000"/>
                </a:solidFill>
              </a:rPr>
              <a:t>64,094015 (2001)</a:t>
            </a:r>
            <a:endParaRPr lang="en-US" sz="1600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600" dirty="0" smtClean="0"/>
              <a:t>Gives </a:t>
            </a:r>
            <a:r>
              <a:rPr lang="en-US" sz="2600" dirty="0" smtClean="0">
                <a:solidFill>
                  <a:schemeClr val="accent2"/>
                </a:solidFill>
              </a:rPr>
              <a:t>1.1 ≤ T/</a:t>
            </a:r>
            <a:r>
              <a:rPr lang="en-US" sz="2600" dirty="0" err="1" smtClean="0">
                <a:solidFill>
                  <a:schemeClr val="accent2"/>
                </a:solidFill>
              </a:rPr>
              <a:t>T</a:t>
            </a:r>
            <a:r>
              <a:rPr lang="en-US" sz="2600" baseline="-25000" dirty="0" err="1" smtClean="0">
                <a:solidFill>
                  <a:schemeClr val="accent2"/>
                </a:solidFill>
              </a:rPr>
              <a:t>c</a:t>
            </a:r>
            <a:r>
              <a:rPr lang="en-US" sz="2600" dirty="0" smtClean="0">
                <a:solidFill>
                  <a:schemeClr val="accent2"/>
                </a:solidFill>
              </a:rPr>
              <a:t> ≤ 2.3</a:t>
            </a:r>
            <a:r>
              <a:rPr lang="en-US" sz="2600" dirty="0" smtClean="0"/>
              <a:t> for most central events</a:t>
            </a:r>
          </a:p>
          <a:p>
            <a:pPr>
              <a:buFont typeface="Arial"/>
              <a:buChar char="•"/>
            </a:pPr>
            <a:r>
              <a:rPr lang="en-US" sz="2600" dirty="0" smtClean="0"/>
              <a:t>Consistent with only 1S survival</a:t>
            </a:r>
            <a:endParaRPr lang="en-US" sz="2600" dirty="0"/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191000"/>
            <a:ext cx="2114550" cy="222885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 smtClean="0">
                <a:sym typeface="Symbol" charset="0"/>
              </a:rPr>
              <a:t>Au+Au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r>
              <a:rPr lang="en-US" dirty="0" smtClean="0">
                <a:sym typeface="Symbol" charset="0"/>
              </a:rPr>
              <a:t>, 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11,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Strickland-RAA-mode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63008" y="1219200"/>
            <a:ext cx="7971392" cy="28829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63008" y="4267200"/>
            <a:ext cx="7971392" cy="1938992"/>
          </a:xfrm>
          <a:prstGeom prst="rect">
            <a:avLst/>
          </a:prstGeom>
          <a:solidFill>
            <a:schemeClr val="bg1">
              <a:alpha val="50000"/>
            </a:schemeClr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Assumes dynamic system evolution and feed-down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Model A uses </a:t>
            </a:r>
            <a:r>
              <a:rPr lang="en-US" sz="2400" dirty="0" smtClean="0">
                <a:solidFill>
                  <a:srgbClr val="C0504D"/>
                </a:solidFill>
              </a:rPr>
              <a:t>Free Energy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Model B uses </a:t>
            </a:r>
            <a:r>
              <a:rPr lang="en-US" sz="2400" dirty="0" smtClean="0">
                <a:solidFill>
                  <a:srgbClr val="C0504D"/>
                </a:solidFill>
              </a:rPr>
              <a:t>Internal Energy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The three curves cover a range </a:t>
            </a:r>
            <a:r>
              <a:rPr lang="en-US" sz="2400" dirty="0" smtClean="0">
                <a:solidFill>
                  <a:srgbClr val="C0504D"/>
                </a:solidFill>
              </a:rPr>
              <a:t>428 </a:t>
            </a:r>
            <a:r>
              <a:rPr lang="en-US" sz="2400" dirty="0" err="1" smtClean="0">
                <a:solidFill>
                  <a:srgbClr val="C0504D"/>
                </a:solidFill>
              </a:rPr>
              <a:t>MeV</a:t>
            </a:r>
            <a:r>
              <a:rPr lang="en-US" sz="2400" dirty="0" smtClean="0">
                <a:solidFill>
                  <a:srgbClr val="C0504D"/>
                </a:solidFill>
              </a:rPr>
              <a:t> ≤T</a:t>
            </a:r>
            <a:r>
              <a:rPr lang="en-US" sz="2400" baseline="-25000" dirty="0" smtClean="0">
                <a:solidFill>
                  <a:srgbClr val="C0504D"/>
                </a:solidFill>
              </a:rPr>
              <a:t>0</a:t>
            </a:r>
            <a:r>
              <a:rPr lang="en-US" sz="2400" dirty="0" smtClean="0">
                <a:solidFill>
                  <a:srgbClr val="C0504D"/>
                </a:solidFill>
              </a:rPr>
              <a:t>≤442 </a:t>
            </a:r>
            <a:r>
              <a:rPr lang="en-US" sz="2400" dirty="0" err="1" smtClean="0">
                <a:solidFill>
                  <a:srgbClr val="C0504D"/>
                </a:solidFill>
              </a:rPr>
              <a:t>MeV</a:t>
            </a:r>
            <a:endParaRPr lang="en-US" sz="2400" dirty="0" smtClean="0">
              <a:solidFill>
                <a:srgbClr val="C0504D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/>
              <a:t>Clearly, more statistics are needed to reach a conclusion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6141660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M. Strickland and D. </a:t>
            </a:r>
            <a:r>
              <a:rPr lang="en-US" sz="1400" dirty="0" err="1" smtClean="0"/>
              <a:t>Bazow</a:t>
            </a:r>
            <a:r>
              <a:rPr lang="en-US" sz="1400" dirty="0" smtClean="0"/>
              <a:t>, arXiv:1112.2761v4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Measured </a:t>
            </a:r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production in </a:t>
            </a:r>
            <a:r>
              <a:rPr lang="en-US" dirty="0" err="1" smtClean="0">
                <a:sym typeface="Symbol" charset="0"/>
              </a:rPr>
              <a:t>p+p</a:t>
            </a:r>
            <a:r>
              <a:rPr lang="en-US" dirty="0" smtClean="0">
                <a:sym typeface="Symbol" charset="0"/>
              </a:rPr>
              <a:t>, </a:t>
            </a:r>
            <a:r>
              <a:rPr lang="en-US" dirty="0" err="1" smtClean="0">
                <a:sym typeface="Symbol" charset="0"/>
              </a:rPr>
              <a:t>d+Au</a:t>
            </a:r>
            <a:r>
              <a:rPr lang="en-US" dirty="0" smtClean="0">
                <a:sym typeface="Symbol" charset="0"/>
              </a:rPr>
              <a:t>, and </a:t>
            </a:r>
            <a:br>
              <a:rPr lang="en-US" dirty="0" smtClean="0">
                <a:sym typeface="Symbol" charset="0"/>
              </a:rPr>
            </a:br>
            <a:r>
              <a:rPr lang="en-US" dirty="0" err="1" smtClean="0">
                <a:sym typeface="Symbol" charset="0"/>
              </a:rPr>
              <a:t>Au+Au</a:t>
            </a:r>
            <a:r>
              <a:rPr lang="en-US" dirty="0" smtClean="0">
                <a:sym typeface="Symbol" charset="0"/>
              </a:rPr>
              <a:t> collisions at 200 </a:t>
            </a:r>
            <a:r>
              <a:rPr lang="en-US" dirty="0" err="1" smtClean="0">
                <a:sym typeface="Symbol" charset="0"/>
              </a:rPr>
              <a:t>GeV</a:t>
            </a:r>
            <a:endParaRPr lang="en-US" dirty="0" smtClean="0">
              <a:sym typeface="Symbol" charset="0"/>
            </a:endParaRPr>
          </a:p>
          <a:p>
            <a:r>
              <a:rPr lang="en-US" dirty="0" smtClean="0">
                <a:sym typeface="Symbol" charset="0"/>
              </a:rPr>
              <a:t>Production in </a:t>
            </a:r>
            <a:r>
              <a:rPr lang="en-US" dirty="0" err="1" smtClean="0">
                <a:sym typeface="Symbol" charset="0"/>
              </a:rPr>
              <a:t>d+Au</a:t>
            </a:r>
            <a:r>
              <a:rPr lang="en-US" dirty="0" smtClean="0">
                <a:sym typeface="Symbol" charset="0"/>
              </a:rPr>
              <a:t> consistent with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sym typeface="Symbol" charset="0"/>
              </a:rPr>
              <a:t>binary scaling</a:t>
            </a:r>
            <a:r>
              <a:rPr lang="en-US" dirty="0" smtClean="0">
                <a:sym typeface="Symbol" charset="0"/>
              </a:rPr>
              <a:t> and </a:t>
            </a: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cold nuclear matter effects</a:t>
            </a:r>
          </a:p>
          <a:p>
            <a:r>
              <a:rPr lang="en-US" dirty="0" err="1" smtClean="0">
                <a:sym typeface="Symbol" charset="0"/>
              </a:rPr>
              <a:t>Au+Au</a:t>
            </a:r>
            <a:r>
              <a:rPr lang="en-US" dirty="0" smtClean="0">
                <a:sym typeface="Symbol" charset="0"/>
              </a:rPr>
              <a:t> results consistent with complete 2S+3S suppression in central collisions</a:t>
            </a:r>
          </a:p>
          <a:p>
            <a:r>
              <a:rPr lang="en-US" dirty="0" smtClean="0">
                <a:sym typeface="Symbol" charset="0"/>
              </a:rPr>
              <a:t>Increased statistics from run 11 will further decrease R</a:t>
            </a:r>
            <a:r>
              <a:rPr lang="en-US" baseline="-25000" dirty="0" smtClean="0">
                <a:sym typeface="Symbol" charset="0"/>
              </a:rPr>
              <a:t>AA</a:t>
            </a:r>
            <a:r>
              <a:rPr lang="en-US" dirty="0" smtClean="0">
                <a:sym typeface="Symbol" charset="0"/>
              </a:rPr>
              <a:t> uncertainties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11,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for measuring Upsilons</a:t>
            </a:r>
          </a:p>
          <a:p>
            <a:r>
              <a:rPr lang="en-US" dirty="0" smtClean="0"/>
              <a:t>The </a:t>
            </a:r>
            <a:r>
              <a:rPr lang="en-US" dirty="0" err="1" smtClean="0">
                <a:solidFill>
                  <a:srgbClr val="C0504D"/>
                </a:solidFill>
              </a:rPr>
              <a:t>S</a:t>
            </a:r>
            <a:r>
              <a:rPr lang="en-US" dirty="0" err="1" smtClean="0"/>
              <a:t>olenoidal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504D"/>
                </a:solidFill>
              </a:rPr>
              <a:t>T</a:t>
            </a:r>
            <a:r>
              <a:rPr lang="en-US" dirty="0" smtClean="0"/>
              <a:t>racker </a:t>
            </a:r>
            <a:r>
              <a:rPr lang="en-US" dirty="0" smtClean="0">
                <a:solidFill>
                  <a:srgbClr val="C0504D"/>
                </a:solidFill>
              </a:rPr>
              <a:t>A</a:t>
            </a:r>
            <a:r>
              <a:rPr lang="en-US" dirty="0" smtClean="0"/>
              <a:t>t </a:t>
            </a:r>
            <a:r>
              <a:rPr lang="en-US" dirty="0" smtClean="0">
                <a:solidFill>
                  <a:schemeClr val="accent2"/>
                </a:solidFill>
              </a:rPr>
              <a:t>R</a:t>
            </a:r>
            <a:r>
              <a:rPr lang="en-US" dirty="0" smtClean="0"/>
              <a:t>HIC and its triggers</a:t>
            </a:r>
          </a:p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production cross section in </a:t>
            </a:r>
            <a:r>
              <a:rPr lang="en-US" dirty="0" err="1" smtClean="0">
                <a:sym typeface="Symbol" charset="0"/>
              </a:rPr>
              <a:t>p+</a:t>
            </a:r>
            <a:r>
              <a:rPr lang="en-US" dirty="0" err="1" smtClean="0">
                <a:sym typeface="Symbol" charset="0"/>
              </a:rPr>
              <a:t>p</a:t>
            </a:r>
            <a:endParaRPr lang="en-US" dirty="0" smtClean="0">
              <a:solidFill>
                <a:srgbClr val="000000"/>
              </a:solidFill>
              <a:sym typeface="Symbol" charset="0"/>
            </a:endParaRPr>
          </a:p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Symbol" charset="0"/>
              </a:rPr>
              <a:t>production and </a:t>
            </a:r>
            <a:r>
              <a:rPr lang="en-US" dirty="0" smtClean="0">
                <a:solidFill>
                  <a:srgbClr val="376092"/>
                </a:solidFill>
                <a:sym typeface="Symbol" charset="0"/>
              </a:rPr>
              <a:t>CNM effects</a:t>
            </a:r>
            <a:r>
              <a:rPr lang="en-US" dirty="0" smtClean="0">
                <a:solidFill>
                  <a:srgbClr val="000000"/>
                </a:solidFill>
                <a:sym typeface="Symbol" charset="0"/>
              </a:rPr>
              <a:t> in </a:t>
            </a:r>
            <a:r>
              <a:rPr lang="en-US" dirty="0" err="1" smtClean="0">
                <a:solidFill>
                  <a:srgbClr val="000000"/>
                </a:solidFill>
                <a:sym typeface="Symbol" charset="0"/>
              </a:rPr>
              <a:t>d</a:t>
            </a:r>
            <a:r>
              <a:rPr lang="en-US" dirty="0" err="1" smtClean="0">
                <a:sym typeface="Symbol" charset="0"/>
              </a:rPr>
              <a:t>+</a:t>
            </a:r>
            <a:r>
              <a:rPr lang="en-US" dirty="0" err="1" smtClean="0">
                <a:sym typeface="Symbol" charset="0"/>
              </a:rPr>
              <a:t>Au</a:t>
            </a:r>
            <a:endParaRPr lang="en-US" dirty="0" smtClean="0">
              <a:sym typeface="Symbol" charset="0"/>
            </a:endParaRPr>
          </a:p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Nuclear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M</a:t>
            </a: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odification 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F</a:t>
            </a:r>
            <a:r>
              <a:rPr lang="en-US" dirty="0" smtClean="0">
                <a:solidFill>
                  <a:schemeClr val="accent2"/>
                </a:solidFill>
                <a:sym typeface="Symbol" charset="0"/>
              </a:rPr>
              <a:t>actor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 smtClean="0">
                <a:sym typeface="Symbol" charset="0"/>
              </a:rPr>
              <a:t>Au+</a:t>
            </a:r>
            <a:r>
              <a:rPr lang="en-US" dirty="0" err="1" smtClean="0">
                <a:sym typeface="Symbol" charset="0"/>
              </a:rPr>
              <a:t>Au</a:t>
            </a:r>
            <a:endParaRPr lang="en-US" dirty="0" smtClean="0">
              <a:sym typeface="Symbol" charset="0"/>
            </a:endParaRPr>
          </a:p>
          <a:p>
            <a:r>
              <a:rPr lang="en-US" dirty="0" smtClean="0">
                <a:sym typeface="Symbol" charset="0"/>
              </a:rPr>
              <a:t>Conclusions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11,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en-US" sz="4000" dirty="0"/>
              <a:t> Goal: </a:t>
            </a:r>
            <a:r>
              <a:rPr lang="en-US" sz="4000" dirty="0" err="1"/>
              <a:t>Quarkonia</a:t>
            </a:r>
            <a:r>
              <a:rPr lang="en-US" sz="4000" dirty="0"/>
              <a:t> states in A+A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869950"/>
            <a:ext cx="8763000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Charmonia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: J/Ψ,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Ψ</a:t>
            </a:r>
            <a:r>
              <a:rPr kumimoji="0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’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χ</a:t>
            </a:r>
            <a:r>
              <a:rPr kumimoji="0" 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	    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Bottomonia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  <a:sym typeface="Symbol" charset="0"/>
              </a:rPr>
              <a:t>(1S), (2S), (3S)</a:t>
            </a:r>
          </a:p>
          <a:p>
            <a:pPr marL="342900" marR="0" lvl="1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  <a:defRPr/>
            </a:pP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sym typeface="Symbol" charset="0"/>
              </a:rPr>
              <a:t>Key Idea: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sym typeface="Symbol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sym typeface="Symbol" charset="0"/>
              </a:rPr>
              <a:t>Quarkonia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sym typeface="Symbol" charset="0"/>
              </a:rPr>
              <a:t> Melt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sym typeface="Symbol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sym typeface="Symbol" charset="0"/>
              </a:rPr>
              <a:t>in the plasma</a:t>
            </a:r>
          </a:p>
          <a:p>
            <a:pPr marL="1143000" marR="0" lvl="2" indent="-395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sym typeface="Symbol" charset="0"/>
              </a:rPr>
              <a:t>Color screening of static potential between heavy quarks:</a:t>
            </a:r>
          </a:p>
          <a:p>
            <a:pPr marL="1143000" marR="0" lvl="2" indent="-395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sym typeface="Symbol" charset="0"/>
              </a:rPr>
              <a:t>Suppression of states is determined by T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sym typeface="Symbol" charset="0"/>
              </a:rPr>
              <a:t>C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sym typeface="Symbol" charset="0"/>
              </a:rPr>
              <a:t>and their binding energy</a:t>
            </a:r>
          </a:p>
          <a:p>
            <a:pPr marL="1143000" marR="0" lvl="2" indent="-395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sym typeface="Symbol" charset="0"/>
              </a:rPr>
              <a:t>Lattice QCD: Evaluation of spectral functions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sym typeface="Symbol" charset="0"/>
              </a:rPr>
              <a:t>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sym typeface="Symbol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sym typeface="Symbol" charset="0"/>
              </a:rPr>
              <a:t>T</a:t>
            </a:r>
            <a:r>
              <a:rPr kumimoji="0" lang="en-US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sym typeface="Symbol" charset="0"/>
              </a:rPr>
              <a:t>melting</a:t>
            </a:r>
            <a:endParaRPr kumimoji="0" lang="en-US" sz="18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sym typeface="Symbol" charset="0"/>
            </a:endParaRPr>
          </a:p>
          <a:p>
            <a:pPr marL="1143000" marR="0" lvl="2" indent="-395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sym typeface="Symbo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14400" algn="l"/>
              </a:tabLst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  <a:sym typeface="Symbo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71600" y="2819400"/>
            <a:ext cx="6553200" cy="1447800"/>
          </a:xfrm>
          <a:prstGeom prst="rect">
            <a:avLst/>
          </a:prstGeom>
          <a:solidFill>
            <a:schemeClr val="bg1">
              <a:alpha val="55000"/>
            </a:schemeClr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7663" lvl="1" indent="-233363">
              <a:spcBef>
                <a:spcPct val="20000"/>
              </a:spcBef>
              <a:tabLst>
                <a:tab pos="914400" algn="l"/>
              </a:tabLs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sym typeface="Symbol" charset="0"/>
              </a:rPr>
              <a:t>Sequential disappearance of states:</a:t>
            </a:r>
          </a:p>
          <a:p>
            <a:pPr marL="347663" lvl="1" indent="-233363">
              <a:spcBef>
                <a:spcPct val="20000"/>
              </a:spcBef>
              <a:tabLst>
                <a:tab pos="914400" algn="l"/>
              </a:tabLst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sym typeface="Symbol" charset="0"/>
              </a:rPr>
              <a:t>	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sym typeface="Symbol" charset="0"/>
              </a:rPr>
              <a:t>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sym typeface="Symbol" charset="0"/>
              </a:rPr>
              <a:t> Color screening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sym typeface="Symbol" charset="0"/>
              </a:rPr>
              <a:t>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sym typeface="Symbol" charset="0"/>
              </a:rPr>
              <a:t> </a:t>
            </a:r>
            <a:r>
              <a:rPr lang="en-US" sz="2200" dirty="0" err="1">
                <a:solidFill>
                  <a:schemeClr val="accent2"/>
                </a:solidFill>
                <a:sym typeface="Symbol" charset="0"/>
              </a:rPr>
              <a:t>Deconfinement</a:t>
            </a:r>
            <a:endParaRPr lang="en-US" sz="2200" dirty="0">
              <a:solidFill>
                <a:schemeClr val="accent2"/>
              </a:solidFill>
              <a:sym typeface="Symbol" charset="0"/>
            </a:endParaRPr>
          </a:p>
          <a:p>
            <a:pPr marL="347663" lvl="1" indent="-233363">
              <a:spcBef>
                <a:spcPct val="20000"/>
              </a:spcBef>
              <a:tabLst>
                <a:tab pos="914400" algn="l"/>
              </a:tabLst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sym typeface="Symbol" charset="0"/>
              </a:rPr>
              <a:t>	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sym typeface="Symbol" charset="0"/>
              </a:rPr>
              <a:t>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sym typeface="Symbol" charset="0"/>
              </a:rPr>
              <a:t> QCD thermometer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sym typeface="Symbol" charset="0"/>
              </a:rPr>
              <a:t>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sym typeface="Symbol" charset="0"/>
              </a:rPr>
              <a:t> </a:t>
            </a:r>
            <a:r>
              <a:rPr lang="en-US" sz="2200" dirty="0">
                <a:solidFill>
                  <a:srgbClr val="C0504D"/>
                </a:solidFill>
                <a:sym typeface="Symbol" charset="0"/>
              </a:rPr>
              <a:t>Properties of QGP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0"/>
            <a:ext cx="5943600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629400" y="6545263"/>
            <a:ext cx="19621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 i="1">
                <a:solidFill>
                  <a:srgbClr val="0066FF"/>
                </a:solidFill>
                <a:cs typeface="Arial" charset="0"/>
              </a:rPr>
              <a:t>H. Satz, HP2006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28600" y="4343400"/>
            <a:ext cx="87630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When do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states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melt?</a:t>
            </a:r>
            <a:endParaRPr lang="en-US" sz="2600" dirty="0">
              <a:solidFill>
                <a:schemeClr val="accent1">
                  <a:lumMod val="75000"/>
                </a:schemeClr>
              </a:solidFill>
              <a:sym typeface="Symbol" charset="0"/>
            </a:endParaRPr>
          </a:p>
          <a:p>
            <a:pPr>
              <a:spcBef>
                <a:spcPct val="10000"/>
              </a:spcBef>
            </a:pPr>
            <a:r>
              <a:rPr lang="en-US" sz="2100" dirty="0" err="1"/>
              <a:t>T</a:t>
            </a:r>
            <a:r>
              <a:rPr lang="en-US" sz="2100" baseline="-25000" dirty="0" err="1"/>
              <a:t>diss</a:t>
            </a:r>
            <a:r>
              <a:rPr lang="en-US" sz="2100" dirty="0" smtClean="0"/>
              <a:t>(</a:t>
            </a:r>
            <a:r>
              <a:rPr kumimoji="0" lang="en-US" sz="2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Ψ</a:t>
            </a:r>
            <a:r>
              <a:rPr lang="ja-JP" altLang="en-US" sz="2100" dirty="0" smtClean="0"/>
              <a:t>’</a:t>
            </a:r>
            <a:r>
              <a:rPr lang="en-US" sz="2100" dirty="0"/>
              <a:t>) </a:t>
            </a:r>
            <a:r>
              <a:rPr lang="en-US" sz="2100" dirty="0">
                <a:sym typeface="Symbol" charset="0"/>
              </a:rPr>
              <a:t></a:t>
            </a:r>
            <a:r>
              <a:rPr lang="en-US" sz="2100" dirty="0"/>
              <a:t> </a:t>
            </a:r>
            <a:r>
              <a:rPr lang="en-US" sz="2100" dirty="0" err="1"/>
              <a:t>T</a:t>
            </a:r>
            <a:r>
              <a:rPr lang="en-US" sz="2100" baseline="-25000" dirty="0" err="1"/>
              <a:t>diss</a:t>
            </a:r>
            <a:r>
              <a:rPr lang="en-US" sz="2100" dirty="0" smtClean="0"/>
              <a:t>(</a:t>
            </a:r>
            <a:r>
              <a:rPr kumimoji="0" lang="en-US" sz="2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χ</a:t>
            </a:r>
            <a:r>
              <a:rPr kumimoji="0" lang="en-US" sz="21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</a:t>
            </a:r>
            <a:r>
              <a:rPr lang="en-US" sz="2100" dirty="0" smtClean="0"/>
              <a:t>)</a:t>
            </a:r>
            <a:r>
              <a:rPr lang="en-US" sz="2100" dirty="0"/>
              <a:t>&lt; T</a:t>
            </a:r>
            <a:r>
              <a:rPr lang="en-US" sz="2100" baseline="-25000" dirty="0"/>
              <a:t>diss</a:t>
            </a:r>
            <a:r>
              <a:rPr lang="en-US" sz="2100" dirty="0"/>
              <a:t>(</a:t>
            </a:r>
            <a:r>
              <a:rPr lang="en-US" sz="2100" dirty="0">
                <a:sym typeface="Symbol" charset="0"/>
              </a:rPr>
              <a:t>(3S)</a:t>
            </a:r>
            <a:r>
              <a:rPr lang="en-US" sz="2100" dirty="0"/>
              <a:t>) &lt; </a:t>
            </a:r>
            <a:r>
              <a:rPr lang="en-US" sz="2100" dirty="0" err="1"/>
              <a:t>T</a:t>
            </a:r>
            <a:r>
              <a:rPr lang="en-US" sz="2100" baseline="-25000" dirty="0" err="1"/>
              <a:t>diss</a:t>
            </a:r>
            <a:r>
              <a:rPr lang="en-US" sz="2100" dirty="0" err="1"/>
              <a:t>(J</a:t>
            </a:r>
            <a:r>
              <a:rPr lang="en-US" sz="2100" dirty="0" smtClean="0"/>
              <a:t>/</a:t>
            </a:r>
            <a:r>
              <a:rPr kumimoji="0" lang="en-US" sz="2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Ψ</a:t>
            </a:r>
            <a:r>
              <a:rPr lang="en-US" sz="2100" dirty="0" smtClean="0"/>
              <a:t>) </a:t>
            </a:r>
            <a:r>
              <a:rPr lang="en-US" sz="2100" dirty="0">
                <a:sym typeface="Symbol" charset="0"/>
              </a:rPr>
              <a:t></a:t>
            </a:r>
            <a:r>
              <a:rPr lang="en-US" sz="2100" dirty="0"/>
              <a:t> T</a:t>
            </a:r>
            <a:r>
              <a:rPr lang="en-US" sz="2100" baseline="-25000" dirty="0"/>
              <a:t>diss</a:t>
            </a:r>
            <a:r>
              <a:rPr lang="en-US" sz="2100" dirty="0"/>
              <a:t>(</a:t>
            </a:r>
            <a:r>
              <a:rPr lang="en-US" sz="2100" dirty="0">
                <a:sym typeface="Symbol" charset="0"/>
              </a:rPr>
              <a:t>(2S)</a:t>
            </a:r>
            <a:r>
              <a:rPr lang="en-US" sz="2100" dirty="0"/>
              <a:t>) &lt; T</a:t>
            </a:r>
            <a:r>
              <a:rPr lang="en-US" sz="2100" baseline="-25000" dirty="0"/>
              <a:t>diss</a:t>
            </a:r>
            <a:r>
              <a:rPr lang="en-US" sz="2100" dirty="0"/>
              <a:t>(</a:t>
            </a:r>
            <a:r>
              <a:rPr lang="en-US" sz="2100" dirty="0">
                <a:sym typeface="Symbol" charset="0"/>
              </a:rPr>
              <a:t>(1S)</a:t>
            </a:r>
            <a:r>
              <a:rPr lang="en-US" sz="2100" dirty="0"/>
              <a:t>)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11, 2012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2012 - A. Kesich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en-US" altLang="zh-CN" dirty="0">
                <a:ea typeface="宋体" charset="0"/>
                <a:cs typeface="宋体" charset="0"/>
              </a:rPr>
              <a:t>Measuring the Temperature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713" y="2286000"/>
            <a:ext cx="53990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19359" y="2819400"/>
            <a:ext cx="260044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57150" cmpd="thickThin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 i="1" dirty="0">
                <a:ea typeface="宋体" charset="0"/>
                <a:cs typeface="宋体" charset="0"/>
              </a:rPr>
              <a:t>S</a:t>
            </a:r>
            <a:r>
              <a:rPr lang="en-US" altLang="zh-CN" sz="1000" dirty="0">
                <a:ea typeface="宋体" charset="0"/>
                <a:cs typeface="宋体" charset="0"/>
              </a:rPr>
              <a:t>. </a:t>
            </a:r>
            <a:r>
              <a:rPr lang="en-US" altLang="zh-CN" sz="1000" dirty="0" err="1">
                <a:ea typeface="宋体" charset="0"/>
                <a:cs typeface="宋体" charset="0"/>
              </a:rPr>
              <a:t>Digal</a:t>
            </a:r>
            <a:r>
              <a:rPr lang="en-US" altLang="zh-CN" sz="1000" dirty="0">
                <a:ea typeface="宋体" charset="0"/>
                <a:cs typeface="宋体" charset="0"/>
              </a:rPr>
              <a:t>, P. </a:t>
            </a:r>
            <a:r>
              <a:rPr lang="en-US" altLang="zh-CN" sz="1000" dirty="0" err="1">
                <a:ea typeface="宋体" charset="0"/>
                <a:cs typeface="宋体" charset="0"/>
              </a:rPr>
              <a:t>Petreczky</a:t>
            </a:r>
            <a:r>
              <a:rPr lang="en-US" altLang="zh-CN" sz="1000" dirty="0">
                <a:ea typeface="宋体" charset="0"/>
                <a:cs typeface="宋体" charset="0"/>
              </a:rPr>
              <a:t>, H. </a:t>
            </a:r>
            <a:r>
              <a:rPr lang="en-US" altLang="zh-CN" sz="1000" dirty="0" err="1" smtClean="0">
                <a:ea typeface="宋体" charset="0"/>
                <a:cs typeface="宋体" charset="0"/>
              </a:rPr>
              <a:t>Satz</a:t>
            </a:r>
            <a:r>
              <a:rPr lang="en-US" altLang="zh-CN" sz="1000" dirty="0" smtClean="0">
                <a:ea typeface="宋体" charset="0"/>
                <a:cs typeface="宋体" charset="0"/>
              </a:rPr>
              <a:t>,</a:t>
            </a:r>
            <a:r>
              <a:rPr lang="en-US" altLang="zh-CN" sz="1000" i="1" dirty="0" smtClean="0">
                <a:ea typeface="宋体" charset="0"/>
                <a:cs typeface="宋体" charset="0"/>
              </a:rPr>
              <a:t> </a:t>
            </a:r>
            <a:r>
              <a:rPr lang="en-US" altLang="zh-CN" sz="1000" i="1" dirty="0">
                <a:ea typeface="宋体" charset="0"/>
                <a:cs typeface="宋体" charset="0"/>
              </a:rPr>
              <a:t>hep</a:t>
            </a:r>
            <a:r>
              <a:rPr lang="en-US" altLang="zh-CN" sz="1000" i="1" dirty="0">
                <a:latin typeface="Calibri"/>
                <a:ea typeface="宋体" charset="0"/>
                <a:cs typeface="宋体" charset="0"/>
              </a:rPr>
              <a:t>-ph/0110406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5800" y="1752600"/>
            <a:ext cx="44807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57150" cmpd="thickThin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ea typeface="宋体" charset="0"/>
                <a:cs typeface="宋体" charset="0"/>
              </a:rPr>
              <a:t>Dissociation temperatures of </a:t>
            </a:r>
            <a:r>
              <a:rPr lang="en-US" altLang="zh-CN" dirty="0" err="1">
                <a:ea typeface="宋体" charset="0"/>
                <a:cs typeface="宋体" charset="0"/>
              </a:rPr>
              <a:t>quarkonia</a:t>
            </a:r>
            <a:r>
              <a:rPr lang="en-US" altLang="zh-CN" dirty="0">
                <a:ea typeface="宋体" charset="0"/>
                <a:cs typeface="宋体" charset="0"/>
              </a:rPr>
              <a:t> states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5900" y="1219200"/>
            <a:ext cx="32981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57150" cmpd="thickThin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latin typeface="Calibri"/>
                <a:ea typeface="宋体" charset="0"/>
                <a:cs typeface="宋体" charset="0"/>
              </a:rPr>
              <a:t>Lattice QCD Calculations:</a:t>
            </a:r>
            <a:endParaRPr lang="zh-CN" altLang="en-US" sz="2400" dirty="0">
              <a:latin typeface="Calibri"/>
              <a:ea typeface="宋体" charset="0"/>
              <a:cs typeface="宋体" charset="0"/>
            </a:endParaRPr>
          </a:p>
        </p:txBody>
      </p:sp>
      <p:sp>
        <p:nvSpPr>
          <p:cNvPr id="41" name="Text Box 39"/>
          <p:cNvSpPr txBox="1">
            <a:spLocks noChangeArrowheads="1"/>
          </p:cNvSpPr>
          <p:nvPr/>
        </p:nvSpPr>
        <p:spPr bwMode="auto">
          <a:xfrm>
            <a:off x="5410200" y="1143000"/>
            <a:ext cx="3657600" cy="646331"/>
          </a:xfrm>
          <a:prstGeom prst="rect">
            <a:avLst/>
          </a:prstGeom>
          <a:noFill/>
          <a:ln w="57150" cmpd="thickThin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dirty="0" err="1">
                <a:solidFill>
                  <a:srgbClr val="376092"/>
                </a:solidFill>
                <a:latin typeface="Calibri"/>
                <a:ea typeface="宋体" charset="0"/>
                <a:cs typeface="宋体" charset="0"/>
              </a:rPr>
              <a:t>Quarkonia’s</a:t>
            </a:r>
            <a:r>
              <a:rPr lang="en-US" altLang="zh-CN" dirty="0">
                <a:solidFill>
                  <a:srgbClr val="376092"/>
                </a:solidFill>
                <a:latin typeface="Calibri"/>
                <a:ea typeface="宋体" charset="0"/>
                <a:cs typeface="宋体" charset="0"/>
              </a:rPr>
              <a:t> suppression pattern</a:t>
            </a:r>
          </a:p>
          <a:p>
            <a:pPr algn="ctr"/>
            <a:r>
              <a:rPr lang="en-US" altLang="zh-CN" dirty="0">
                <a:solidFill>
                  <a:srgbClr val="376092"/>
                </a:solidFill>
                <a:latin typeface="Calibri"/>
                <a:ea typeface="宋体" charset="0"/>
                <a:cs typeface="宋体" charset="0"/>
              </a:rPr>
              <a:t> </a:t>
            </a:r>
            <a:r>
              <a:rPr lang="en-US" altLang="zh-CN" dirty="0" err="1">
                <a:solidFill>
                  <a:srgbClr val="376092"/>
                </a:solidFill>
                <a:latin typeface="Calibri"/>
                <a:ea typeface="宋体" charset="0"/>
                <a:cs typeface="宋体" charset="0"/>
                <a:sym typeface="Wingdings" charset="0"/>
              </a:rPr>
              <a:t></a:t>
            </a:r>
            <a:r>
              <a:rPr lang="en-US" altLang="zh-CN" dirty="0">
                <a:solidFill>
                  <a:srgbClr val="376092"/>
                </a:solidFill>
                <a:latin typeface="Calibri"/>
                <a:ea typeface="宋体" charset="0"/>
                <a:cs typeface="宋体" charset="0"/>
              </a:rPr>
              <a:t> </a:t>
            </a:r>
            <a:r>
              <a:rPr lang="en-US" altLang="zh-CN" b="1" dirty="0">
                <a:solidFill>
                  <a:srgbClr val="376092"/>
                </a:solidFill>
                <a:latin typeface="Calibri"/>
                <a:ea typeface="宋体" charset="0"/>
                <a:cs typeface="宋体" charset="0"/>
              </a:rPr>
              <a:t>QGP thermometer</a:t>
            </a: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152400" y="3200400"/>
            <a:ext cx="5791200" cy="3200400"/>
          </a:xfrm>
          <a:prstGeom prst="rect">
            <a:avLst/>
          </a:prstGeom>
          <a:solidFill>
            <a:schemeClr val="bg1">
              <a:alpha val="55000"/>
            </a:schemeClr>
          </a:solidFill>
          <a:ln w="38100" cmpd="dbl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ea typeface="宋体" charset="0"/>
                <a:cs typeface="宋体" charset="0"/>
                <a:sym typeface="Symbol" charset="0"/>
              </a:rPr>
              <a:t>For 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ea typeface="宋体" charset="0"/>
                <a:cs typeface="宋体" charset="0"/>
                <a:sym typeface="Symbol" charset="0"/>
              </a:rPr>
              <a:t> production at </a:t>
            </a:r>
            <a:r>
              <a:rPr lang="en-US" altLang="zh-CN" sz="2400" dirty="0" smtClean="0">
                <a:solidFill>
                  <a:schemeClr val="accent1">
                    <a:lumMod val="75000"/>
                  </a:schemeClr>
                </a:solidFill>
                <a:ea typeface="宋体" charset="0"/>
                <a:cs typeface="宋体" charset="0"/>
                <a:sym typeface="Symbol" charset="0"/>
              </a:rPr>
              <a:t>RHIC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  <a:ea typeface="宋体" charset="0"/>
                <a:cs typeface="宋体" charset="0"/>
                <a:sym typeface="Symbol" charset="0"/>
              </a:rPr>
              <a:t>A 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ea typeface="宋体" charset="0"/>
                <a:cs typeface="宋体" charset="0"/>
                <a:sym typeface="Symbol" charset="0"/>
              </a:rPr>
              <a:t>cleaner probe compared to J</a:t>
            </a: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  <a:ea typeface="宋体" charset="0"/>
                <a:cs typeface="宋体" charset="0"/>
                <a:sym typeface="Symbol" charset="0"/>
              </a:rPr>
              <a:t>/Ψ </a:t>
            </a:r>
            <a:endParaRPr lang="en-US" altLang="zh-CN" sz="2000" dirty="0">
              <a:solidFill>
                <a:schemeClr val="accent1">
                  <a:lumMod val="75000"/>
                </a:schemeClr>
              </a:solidFill>
              <a:ea typeface="宋体" charset="0"/>
              <a:cs typeface="宋体" charset="0"/>
              <a:sym typeface="Symbol" charset="0"/>
            </a:endParaRP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ea typeface="宋体" charset="0"/>
                <a:cs typeface="宋体" charset="0"/>
                <a:sym typeface="Symbol" charset="0"/>
              </a:rPr>
              <a:t>co-mover absorption → negligible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ea typeface="宋体" charset="0"/>
                <a:cs typeface="宋体" charset="0"/>
                <a:sym typeface="Symbol" charset="0"/>
              </a:rPr>
              <a:t>recombination →  negligible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ea typeface="宋体" charset="0"/>
                <a:cs typeface="宋体" charset="0"/>
                <a:sym typeface="Symbol" charset="0"/>
              </a:rPr>
              <a:t>d-Au: Cold Nuclear Matter Effects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ea typeface="宋体" charset="0"/>
                <a:cs typeface="宋体" charset="0"/>
                <a:sym typeface="Symbol" charset="0"/>
              </a:rPr>
              <a:t>Shadowing / Anti-shadowing at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ea typeface="宋体" charset="0"/>
                <a:cs typeface="宋体" charset="0"/>
                <a:sym typeface="Symbol" charset="0"/>
              </a:rPr>
              <a:t>y≈0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ea typeface="宋体" charset="0"/>
              <a:cs typeface="宋体" charset="0"/>
              <a:sym typeface="Symbo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ea typeface="宋体" charset="0"/>
                <a:cs typeface="宋体" charset="0"/>
                <a:sym typeface="Symbol" charset="0"/>
              </a:rPr>
              <a:t>Challenge: low rate, rare probe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ea typeface="宋体" charset="0"/>
                <a:cs typeface="宋体" charset="0"/>
                <a:sym typeface="Symbol" charset="0"/>
              </a:rPr>
              <a:t>Large acceptance detector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  <a:ea typeface="宋体" charset="0"/>
                <a:cs typeface="宋体" charset="0"/>
                <a:sym typeface="Symbol" charset="0"/>
              </a:rPr>
              <a:t>Efficient trigger</a:t>
            </a:r>
            <a:endParaRPr lang="zh-CN" altLang="en-US" sz="2000" dirty="0">
              <a:solidFill>
                <a:schemeClr val="accent1">
                  <a:lumMod val="75000"/>
                </a:schemeClr>
              </a:solidFill>
              <a:ea typeface="宋体" charset="0"/>
              <a:cs typeface="宋体" charset="0"/>
              <a:sym typeface="Symbol" charset="0"/>
            </a:endParaRPr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6019800" y="5181600"/>
            <a:ext cx="2971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400" dirty="0" smtClean="0">
                <a:solidFill>
                  <a:srgbClr val="C0504D"/>
                </a:solidFill>
                <a:ea typeface="宋体" charset="0"/>
                <a:cs typeface="宋体" charset="0"/>
                <a:sym typeface="Symbol" charset="0"/>
              </a:rPr>
              <a:t>Expectation:</a:t>
            </a:r>
            <a:endParaRPr lang="en-US" altLang="zh-CN" sz="2400" dirty="0">
              <a:solidFill>
                <a:srgbClr val="C0504D"/>
              </a:solidFill>
              <a:ea typeface="宋体" charset="0"/>
              <a:cs typeface="宋体" charset="0"/>
              <a:sym typeface="Symbo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CN" sz="2000" dirty="0">
                <a:solidFill>
                  <a:srgbClr val="C0504D"/>
                </a:solidFill>
                <a:ea typeface="宋体" charset="0"/>
                <a:cs typeface="宋体" charset="0"/>
                <a:sym typeface="Symbol" charset="0"/>
              </a:rPr>
              <a:t>(1S) no melting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CN" sz="2000" dirty="0">
                <a:solidFill>
                  <a:srgbClr val="C0504D"/>
                </a:solidFill>
                <a:ea typeface="宋体" charset="0"/>
                <a:cs typeface="宋体" charset="0"/>
                <a:sym typeface="Symbol" charset="0"/>
              </a:rPr>
              <a:t>(2S) likely to melt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zh-CN" sz="2000" dirty="0">
                <a:solidFill>
                  <a:srgbClr val="C0504D"/>
                </a:solidFill>
                <a:ea typeface="宋体" charset="0"/>
                <a:cs typeface="宋体" charset="0"/>
                <a:sym typeface="Symbol" charset="0"/>
              </a:rPr>
              <a:t>(3S) melts</a:t>
            </a:r>
          </a:p>
        </p:txBody>
      </p:sp>
      <p:sp>
        <p:nvSpPr>
          <p:cNvPr id="44" name="Text Box 42"/>
          <p:cNvSpPr txBox="1">
            <a:spLocks noChangeArrowheads="1"/>
          </p:cNvSpPr>
          <p:nvPr/>
        </p:nvSpPr>
        <p:spPr bwMode="auto">
          <a:xfrm>
            <a:off x="6019800" y="4876800"/>
            <a:ext cx="30189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 b="1" i="1" dirty="0">
                <a:latin typeface="Calibri"/>
                <a:ea typeface="宋体" charset="0"/>
                <a:cs typeface="宋体" charset="0"/>
              </a:rPr>
              <a:t>A .</a:t>
            </a:r>
            <a:r>
              <a:rPr lang="en-US" altLang="zh-CN" sz="1000" b="1" i="1" dirty="0" err="1">
                <a:latin typeface="Calibri"/>
                <a:ea typeface="宋体" charset="0"/>
                <a:cs typeface="宋体" charset="0"/>
              </a:rPr>
              <a:t>Mocsy</a:t>
            </a:r>
            <a:r>
              <a:rPr lang="en-US" altLang="zh-CN" sz="1000" i="1" dirty="0">
                <a:latin typeface="Calibri"/>
                <a:ea typeface="宋体" charset="0"/>
                <a:cs typeface="宋体" charset="0"/>
              </a:rPr>
              <a:t>,</a:t>
            </a:r>
            <a:r>
              <a:rPr lang="en-US" altLang="zh-CN" sz="1000" i="1" dirty="0" smtClean="0">
                <a:latin typeface="Calibri"/>
                <a:ea typeface="宋体" charset="0"/>
                <a:cs typeface="宋体" charset="0"/>
              </a:rPr>
              <a:t> Summer </a:t>
            </a:r>
            <a:r>
              <a:rPr lang="en-US" altLang="zh-CN" sz="1000" i="1" dirty="0" err="1" smtClean="0">
                <a:latin typeface="Calibri"/>
                <a:ea typeface="宋体" charset="0"/>
                <a:cs typeface="宋体" charset="0"/>
              </a:rPr>
              <a:t>Quarkonium</a:t>
            </a:r>
            <a:r>
              <a:rPr lang="en-US" altLang="zh-CN" sz="1000" i="1" dirty="0" smtClean="0">
                <a:latin typeface="Calibri"/>
                <a:ea typeface="宋体" charset="0"/>
                <a:cs typeface="宋体" charset="0"/>
              </a:rPr>
              <a:t> Workshop, BNL, 2011</a:t>
            </a:r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11, 2012</a:t>
            </a:r>
            <a:endParaRPr lang="en-US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2012 - A. Kesich</a:t>
            </a:r>
            <a:endParaRPr lang="en-US"/>
          </a:p>
        </p:txBody>
      </p:sp>
      <p:pic>
        <p:nvPicPr>
          <p:cNvPr id="48" name="Picture 47" descr="Agnes Thermometer MeV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911350"/>
            <a:ext cx="2258815" cy="2965450"/>
          </a:xfrm>
          <a:prstGeom prst="rect">
            <a:avLst/>
          </a:prstGeom>
          <a:ln w="57150" cmpd="thickThin">
            <a:solidFill>
              <a:schemeClr val="accent1">
                <a:lumMod val="75000"/>
              </a:schemeClr>
            </a:solidFill>
          </a:ln>
        </p:spPr>
      </p:pic>
      <p:sp>
        <p:nvSpPr>
          <p:cNvPr id="49" name="Rectangle 48"/>
          <p:cNvSpPr/>
          <p:nvPr/>
        </p:nvSpPr>
        <p:spPr>
          <a:xfrm>
            <a:off x="7848600" y="1987550"/>
            <a:ext cx="533400" cy="374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STAR</a:t>
            </a:r>
            <a:endParaRPr lang="en-US" dirty="0"/>
          </a:p>
        </p:txBody>
      </p:sp>
      <p:pic>
        <p:nvPicPr>
          <p:cNvPr id="5" name="Picture 4" descr="STAR-isometr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914399"/>
            <a:ext cx="6705600" cy="5954273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6" idx="3"/>
          </p:cNvCxnSpPr>
          <p:nvPr/>
        </p:nvCxnSpPr>
        <p:spPr>
          <a:xfrm>
            <a:off x="3124200" y="5268962"/>
            <a:ext cx="2209800" cy="15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4114800"/>
            <a:ext cx="2971800" cy="2308324"/>
          </a:xfrm>
          <a:prstGeom prst="rect">
            <a:avLst/>
          </a:prstGeom>
          <a:solidFill>
            <a:schemeClr val="bg1">
              <a:alpha val="55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EM Calorimeter</a:t>
            </a:r>
          </a:p>
          <a:p>
            <a:pPr algn="ctr">
              <a:buFont typeface="Arial"/>
              <a:buChar char="•"/>
            </a:pPr>
            <a:r>
              <a:rPr lang="en-US" sz="2800" dirty="0" smtClean="0">
                <a:solidFill>
                  <a:srgbClr val="376092"/>
                </a:solidFill>
              </a:rPr>
              <a:t>|</a:t>
            </a:r>
            <a:r>
              <a:rPr lang="en-US" sz="2800" dirty="0" err="1" smtClean="0">
                <a:solidFill>
                  <a:srgbClr val="376092"/>
                </a:solidFill>
              </a:rPr>
              <a:t>η</a:t>
            </a:r>
            <a:r>
              <a:rPr lang="en-US" sz="2800" dirty="0" smtClean="0">
                <a:solidFill>
                  <a:srgbClr val="376092"/>
                </a:solidFill>
              </a:rPr>
              <a:t>| &lt; 1</a:t>
            </a:r>
          </a:p>
          <a:p>
            <a:pPr algn="ctr">
              <a:buFont typeface="Arial"/>
              <a:buChar char="•"/>
            </a:pPr>
            <a:r>
              <a:rPr lang="en-US" sz="2800" dirty="0" smtClean="0">
                <a:solidFill>
                  <a:srgbClr val="376092"/>
                </a:solidFill>
              </a:rPr>
              <a:t>Full </a:t>
            </a:r>
            <a:r>
              <a:rPr lang="en-US" sz="2800" dirty="0" err="1" smtClean="0">
                <a:solidFill>
                  <a:srgbClr val="376092"/>
                </a:solidFill>
              </a:rPr>
              <a:t>φ</a:t>
            </a:r>
            <a:r>
              <a:rPr lang="en-US" sz="2800" dirty="0" smtClean="0">
                <a:solidFill>
                  <a:srgbClr val="376092"/>
                </a:solidFill>
              </a:rPr>
              <a:t> coverage</a:t>
            </a:r>
          </a:p>
          <a:p>
            <a:pPr algn="ctr">
              <a:buFont typeface="Arial"/>
              <a:buChar char="•"/>
            </a:pPr>
            <a:r>
              <a:rPr lang="en-US" sz="2800" dirty="0" smtClean="0">
                <a:solidFill>
                  <a:srgbClr val="376092"/>
                </a:solidFill>
              </a:rPr>
              <a:t>Electron ID via E/</a:t>
            </a:r>
            <a:r>
              <a:rPr lang="en-US" sz="2800" dirty="0" err="1" smtClean="0">
                <a:solidFill>
                  <a:srgbClr val="376092"/>
                </a:solidFill>
              </a:rPr>
              <a:t>p</a:t>
            </a:r>
            <a:endParaRPr lang="en-US" sz="2800" dirty="0" smtClean="0">
              <a:solidFill>
                <a:srgbClr val="376092"/>
              </a:solidFill>
            </a:endParaRPr>
          </a:p>
          <a:p>
            <a:pPr algn="ctr">
              <a:buFont typeface="Arial"/>
              <a:buChar char="•"/>
            </a:pPr>
            <a:r>
              <a:rPr lang="en-US" sz="2800" dirty="0" smtClean="0">
                <a:solidFill>
                  <a:srgbClr val="376092"/>
                </a:solidFill>
              </a:rPr>
              <a:t>Event Triggering</a:t>
            </a:r>
            <a:endParaRPr lang="en-US" sz="2800" dirty="0">
              <a:solidFill>
                <a:srgbClr val="376092"/>
              </a:solidFill>
            </a:endParaRPr>
          </a:p>
        </p:txBody>
      </p:sp>
      <p:cxnSp>
        <p:nvCxnSpPr>
          <p:cNvPr id="12" name="Straight Arrow Connector 11"/>
          <p:cNvCxnSpPr>
            <a:stCxn id="9" idx="3"/>
          </p:cNvCxnSpPr>
          <p:nvPr/>
        </p:nvCxnSpPr>
        <p:spPr>
          <a:xfrm>
            <a:off x="3124200" y="2181017"/>
            <a:ext cx="2667000" cy="86698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780633"/>
            <a:ext cx="2971800" cy="2800767"/>
          </a:xfrm>
          <a:prstGeom prst="rect">
            <a:avLst/>
          </a:prstGeom>
          <a:solidFill>
            <a:schemeClr val="bg1">
              <a:alpha val="5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376092"/>
                </a:solidFill>
              </a:rPr>
              <a:t>Time Projection Chamber</a:t>
            </a:r>
          </a:p>
          <a:p>
            <a:pPr algn="ctr">
              <a:buFont typeface="Arial"/>
              <a:buChar char="•"/>
            </a:pPr>
            <a:r>
              <a:rPr lang="en-US" sz="2800" dirty="0" smtClean="0">
                <a:solidFill>
                  <a:schemeClr val="accent2"/>
                </a:solidFill>
              </a:rPr>
              <a:t>|</a:t>
            </a:r>
            <a:r>
              <a:rPr lang="en-US" sz="2800" dirty="0" err="1" smtClean="0">
                <a:solidFill>
                  <a:schemeClr val="accent2"/>
                </a:solidFill>
              </a:rPr>
              <a:t>η</a:t>
            </a:r>
            <a:r>
              <a:rPr lang="en-US" sz="2800" dirty="0" smtClean="0">
                <a:solidFill>
                  <a:schemeClr val="accent2"/>
                </a:solidFill>
              </a:rPr>
              <a:t>| &lt; 1</a:t>
            </a:r>
          </a:p>
          <a:p>
            <a:pPr algn="ctr">
              <a:buFont typeface="Arial"/>
              <a:buChar char="•"/>
            </a:pPr>
            <a:r>
              <a:rPr lang="en-US" sz="2800" dirty="0" smtClean="0">
                <a:solidFill>
                  <a:schemeClr val="accent2"/>
                </a:solidFill>
              </a:rPr>
              <a:t>Full </a:t>
            </a:r>
            <a:r>
              <a:rPr lang="en-US" sz="2800" dirty="0" err="1" smtClean="0">
                <a:solidFill>
                  <a:schemeClr val="accent2"/>
                </a:solidFill>
              </a:rPr>
              <a:t>φ</a:t>
            </a:r>
            <a:r>
              <a:rPr lang="en-US" sz="2800" dirty="0" smtClean="0">
                <a:solidFill>
                  <a:schemeClr val="accent2"/>
                </a:solidFill>
              </a:rPr>
              <a:t> coverage</a:t>
            </a:r>
          </a:p>
          <a:p>
            <a:pPr algn="ctr">
              <a:buFont typeface="Arial"/>
              <a:buChar char="•"/>
            </a:pPr>
            <a:r>
              <a:rPr lang="en-US" sz="2800" dirty="0" smtClean="0">
                <a:solidFill>
                  <a:schemeClr val="accent2"/>
                </a:solidFill>
              </a:rPr>
              <a:t>Tracking and EID via Ionization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11, 2012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2012 - A. Kesich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Triggering on </a:t>
            </a:r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decays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11,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57400"/>
            <a:ext cx="2836863" cy="3733800"/>
          </a:xfrm>
          <a:prstGeom prst="rect">
            <a:avLst/>
          </a:prstGeom>
          <a:noFill/>
          <a:ln w="38100" cmpd="dbl">
            <a:solidFill>
              <a:schemeClr val="tx1"/>
            </a:solidFill>
          </a:ln>
        </p:spPr>
      </p:pic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304800" y="5719762"/>
            <a:ext cx="1295400" cy="376238"/>
          </a:xfrm>
          <a:prstGeom prst="rect">
            <a:avLst/>
          </a:prstGeom>
          <a:solidFill>
            <a:srgbClr val="DCEFF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0504D"/>
                </a:solidFill>
                <a:ea typeface="Lucida Sans Unicode" charset="0"/>
                <a:cs typeface="Lucida Sans Unicode" charset="0"/>
              </a:rPr>
              <a:t>E</a:t>
            </a:r>
            <a:r>
              <a:rPr lang="en-US" b="1" baseline="-25000" dirty="0">
                <a:solidFill>
                  <a:srgbClr val="C0504D"/>
                </a:solidFill>
                <a:ea typeface="Lucida Sans Unicode" charset="0"/>
                <a:cs typeface="Lucida Sans Unicode" charset="0"/>
              </a:rPr>
              <a:t>2</a:t>
            </a:r>
            <a:r>
              <a:rPr lang="en-US" b="1" dirty="0">
                <a:solidFill>
                  <a:srgbClr val="C0504D"/>
                </a:solidFill>
                <a:ea typeface="Lucida Sans Unicode" charset="0"/>
                <a:cs typeface="Lucida Sans Unicode" charset="0"/>
              </a:rPr>
              <a:t> Cluster</a:t>
            </a:r>
          </a:p>
        </p:txBody>
      </p:sp>
      <p:sp>
        <p:nvSpPr>
          <p:cNvPr id="9" name="Line 29"/>
          <p:cNvSpPr>
            <a:spLocks noChangeShapeType="1"/>
          </p:cNvSpPr>
          <p:nvPr/>
        </p:nvSpPr>
        <p:spPr bwMode="auto">
          <a:xfrm flipV="1">
            <a:off x="1600200" y="5719762"/>
            <a:ext cx="533400" cy="2238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35"/>
          <p:cNvSpPr>
            <a:spLocks noChangeArrowheads="1"/>
          </p:cNvSpPr>
          <p:nvPr/>
        </p:nvSpPr>
        <p:spPr bwMode="auto">
          <a:xfrm>
            <a:off x="1752600" y="2057400"/>
            <a:ext cx="762000" cy="822325"/>
          </a:xfrm>
          <a:prstGeom prst="ellips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37"/>
          <p:cNvSpPr>
            <a:spLocks noChangeShapeType="1"/>
          </p:cNvSpPr>
          <p:nvPr/>
        </p:nvSpPr>
        <p:spPr bwMode="auto">
          <a:xfrm>
            <a:off x="1905000" y="1676400"/>
            <a:ext cx="2286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38"/>
          <p:cNvSpPr>
            <a:spLocks noChangeShapeType="1"/>
          </p:cNvSpPr>
          <p:nvPr/>
        </p:nvSpPr>
        <p:spPr bwMode="auto">
          <a:xfrm flipV="1">
            <a:off x="1524000" y="2438400"/>
            <a:ext cx="609600" cy="76200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39"/>
          <p:cNvSpPr txBox="1">
            <a:spLocks noChangeArrowheads="1"/>
          </p:cNvSpPr>
          <p:nvPr/>
        </p:nvSpPr>
        <p:spPr bwMode="auto">
          <a:xfrm>
            <a:off x="533400" y="2057400"/>
            <a:ext cx="990600" cy="925513"/>
          </a:xfrm>
          <a:prstGeom prst="rect">
            <a:avLst/>
          </a:prstGeom>
          <a:solidFill>
            <a:srgbClr val="DCEFF0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76092"/>
                </a:solidFill>
                <a:ea typeface="Lucida Sans Unicode" charset="0"/>
                <a:cs typeface="Lucida Sans Unicode" charset="0"/>
              </a:rPr>
              <a:t>L0 Trigger Tower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6200" y="1371600"/>
            <a:ext cx="5181600" cy="3908762"/>
          </a:xfrm>
          <a:prstGeom prst="rect">
            <a:avLst/>
          </a:prstGeom>
          <a:solidFill>
            <a:schemeClr val="bg1">
              <a:alpha val="51000"/>
            </a:schemeClr>
          </a:solidFill>
          <a:ln w="25400" cmpd="sng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76092"/>
                </a:solidFill>
              </a:rPr>
              <a:t>Level 0 Trigger (</a:t>
            </a:r>
            <a:r>
              <a:rPr lang="en-US" sz="2800" dirty="0" err="1" smtClean="0">
                <a:solidFill>
                  <a:srgbClr val="376092"/>
                </a:solidFill>
              </a:rPr>
              <a:t>p+p,d+Au,Au+Au</a:t>
            </a:r>
            <a:r>
              <a:rPr lang="en-US" sz="2800" dirty="0" smtClean="0">
                <a:solidFill>
                  <a:srgbClr val="376092"/>
                </a:solidFill>
              </a:rPr>
              <a:t>):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376092"/>
                </a:solidFill>
              </a:rPr>
              <a:t>Hardware-based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376092"/>
                </a:solidFill>
              </a:rPr>
              <a:t>Fires on at least one high tower</a:t>
            </a:r>
          </a:p>
          <a:p>
            <a:pPr>
              <a:buFont typeface="Arial"/>
              <a:buChar char="•"/>
            </a:pPr>
            <a:endParaRPr lang="en-US" sz="2400" dirty="0" smtClean="0">
              <a:solidFill>
                <a:srgbClr val="000090"/>
              </a:solidFill>
            </a:endParaRPr>
          </a:p>
          <a:p>
            <a:r>
              <a:rPr lang="en-US" sz="2800" dirty="0" smtClean="0">
                <a:solidFill>
                  <a:schemeClr val="accent2"/>
                </a:solidFill>
              </a:rPr>
              <a:t>Level 2 Trigger (</a:t>
            </a:r>
            <a:r>
              <a:rPr lang="en-US" sz="2800" dirty="0" err="1" smtClean="0">
                <a:solidFill>
                  <a:schemeClr val="accent2"/>
                </a:solidFill>
              </a:rPr>
              <a:t>p+p,d+Au</a:t>
            </a:r>
            <a:r>
              <a:rPr lang="en-US" sz="2800" dirty="0" smtClean="0">
                <a:solidFill>
                  <a:schemeClr val="accent2"/>
                </a:solidFill>
              </a:rPr>
              <a:t>):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Software-based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Calculates: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Cluster energies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Opening angle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Mass</a:t>
            </a: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533400" y="1524000"/>
            <a:ext cx="1371600" cy="376238"/>
          </a:xfrm>
          <a:prstGeom prst="rect">
            <a:avLst/>
          </a:prstGeom>
          <a:solidFill>
            <a:srgbClr val="DCEFF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  <a:ea typeface="Lucida Sans Unicode" charset="0"/>
                <a:cs typeface="Lucida Sans Unicode" charset="0"/>
              </a:rPr>
              <a:t>E</a:t>
            </a:r>
            <a:r>
              <a:rPr lang="en-US" b="1" baseline="-25000" dirty="0">
                <a:solidFill>
                  <a:schemeClr val="accent2"/>
                </a:solidFill>
                <a:ea typeface="Lucida Sans Unicode" charset="0"/>
                <a:cs typeface="Lucida Sans Unicode" charset="0"/>
              </a:rPr>
              <a:t>1</a:t>
            </a:r>
            <a:r>
              <a:rPr lang="en-US" b="1" dirty="0">
                <a:solidFill>
                  <a:schemeClr val="accent2"/>
                </a:solidFill>
                <a:ea typeface="Lucida Sans Unicode" charset="0"/>
                <a:cs typeface="Lucida Sans Unicode" charset="0"/>
              </a:rPr>
              <a:t> Cluster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5356562"/>
            <a:ext cx="4572000" cy="954107"/>
          </a:xfrm>
          <a:prstGeom prst="rect">
            <a:avLst/>
          </a:prstGeom>
          <a:noFill/>
          <a:ln w="57150" cmpd="thickThin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High rejection rate allowed us to sample entire luminosity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 smtClean="0">
                <a:sym typeface="Symbol" charset="0"/>
              </a:rPr>
              <a:t>p+p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11,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738880" cy="35052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120" y="1295400"/>
            <a:ext cx="3738880" cy="35052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33400" y="4971872"/>
            <a:ext cx="3276600" cy="1200328"/>
          </a:xfrm>
          <a:prstGeom prst="rect">
            <a:avLst/>
          </a:prstGeom>
          <a:solidFill>
            <a:schemeClr val="bg1">
              <a:alpha val="47000"/>
            </a:schemeClr>
          </a:solidFill>
          <a:ln w="25400">
            <a:solidFill>
              <a:schemeClr val="accent2"/>
            </a:solidFill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Script MT Bold" charset="0"/>
                <a:cs typeface="Arial" charset="0"/>
              </a:rPr>
              <a:t>|</a:t>
            </a:r>
            <a:r>
              <a:rPr lang="en-US" sz="2400" dirty="0" err="1" smtClean="0">
                <a:solidFill>
                  <a:schemeClr val="accent2"/>
                </a:solidFill>
                <a:latin typeface="Script MT Bold" charset="0"/>
                <a:cs typeface="Arial" charset="0"/>
              </a:rPr>
              <a:t>y</a:t>
            </a:r>
            <a:r>
              <a:rPr lang="en-US" sz="2400" dirty="0" smtClean="0">
                <a:solidFill>
                  <a:schemeClr val="accent2"/>
                </a:solidFill>
                <a:latin typeface="Script MT Bold" charset="0"/>
                <a:cs typeface="Arial" charset="0"/>
              </a:rPr>
              <a:t>| &lt; 0.5</a:t>
            </a:r>
            <a:br>
              <a:rPr lang="en-US" sz="2400" dirty="0" smtClean="0">
                <a:solidFill>
                  <a:schemeClr val="accent2"/>
                </a:solidFill>
                <a:latin typeface="Script MT Bold" charset="0"/>
                <a:cs typeface="Arial" charset="0"/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Script MT Bold" charset="0"/>
                <a:cs typeface="Arial" charset="0"/>
              </a:rPr>
              <a:t>∫</a:t>
            </a:r>
            <a:r>
              <a:rPr lang="en-US" sz="2400" i="1" dirty="0" smtClean="0">
                <a:solidFill>
                  <a:srgbClr val="376092"/>
                </a:solidFill>
                <a:latin typeface="Script MT Bold" charset="0"/>
                <a:cs typeface="Arial" charset="0"/>
              </a:rPr>
              <a:t>L</a:t>
            </a:r>
            <a:r>
              <a:rPr lang="en-US" sz="2400" dirty="0" smtClean="0">
                <a:solidFill>
                  <a:srgbClr val="376092"/>
                </a:solidFill>
                <a:latin typeface="Script MT Bold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376092"/>
                </a:solidFill>
                <a:latin typeface="Script MT Bold" charset="0"/>
                <a:cs typeface="Arial" charset="0"/>
              </a:rPr>
              <a:t>dt</a:t>
            </a:r>
            <a:r>
              <a:rPr lang="en-US" sz="2400" dirty="0" smtClean="0">
                <a:solidFill>
                  <a:srgbClr val="376092"/>
                </a:solidFill>
                <a:cs typeface="Arial" charset="0"/>
              </a:rPr>
              <a:t> </a:t>
            </a:r>
            <a:r>
              <a:rPr lang="en-US" sz="2400" dirty="0">
                <a:solidFill>
                  <a:srgbClr val="376092"/>
                </a:solidFill>
                <a:cs typeface="Arial" charset="0"/>
              </a:rPr>
              <a:t>= 7.9 ± 0.6 pb</a:t>
            </a:r>
            <a:r>
              <a:rPr lang="en-US" sz="2400" baseline="30000" dirty="0">
                <a:solidFill>
                  <a:srgbClr val="376092"/>
                </a:solidFill>
                <a:cs typeface="Arial" charset="0"/>
              </a:rPr>
              <a:t>-</a:t>
            </a:r>
            <a:r>
              <a:rPr lang="en-US" sz="2400" baseline="30000" dirty="0" smtClean="0">
                <a:solidFill>
                  <a:srgbClr val="376092"/>
                </a:solidFill>
                <a:cs typeface="Arial" charset="0"/>
              </a:rPr>
              <a:t>1</a:t>
            </a:r>
            <a:r>
              <a:rPr lang="en-US" sz="2400" baseline="30000" dirty="0" smtClean="0">
                <a:solidFill>
                  <a:srgbClr val="000090"/>
                </a:solidFill>
                <a:cs typeface="Arial" charset="0"/>
              </a:rPr>
              <a:t/>
            </a:r>
            <a:br>
              <a:rPr lang="en-US" sz="2400" baseline="30000" dirty="0" smtClean="0">
                <a:solidFill>
                  <a:srgbClr val="000090"/>
                </a:solidFill>
                <a:cs typeface="Arial" charset="0"/>
              </a:rPr>
            </a:br>
            <a:r>
              <a:rPr lang="en-US" sz="2400" dirty="0" err="1" smtClean="0">
                <a:solidFill>
                  <a:schemeClr val="accent2"/>
                </a:solidFill>
                <a:cs typeface="Arial" charset="0"/>
              </a:rPr>
              <a:t>N</a:t>
            </a:r>
            <a:r>
              <a:rPr lang="en-US" sz="2400" baseline="-25000" dirty="0" err="1">
                <a:solidFill>
                  <a:schemeClr val="accent2"/>
                </a:solidFill>
                <a:cs typeface="Arial" charset="0"/>
                <a:sym typeface="Symbol" charset="0"/>
              </a:rPr>
              <a:t></a:t>
            </a:r>
            <a:r>
              <a:rPr lang="en-US" sz="2400" dirty="0" err="1">
                <a:solidFill>
                  <a:schemeClr val="accent2"/>
                </a:solidFill>
                <a:cs typeface="Arial" charset="0"/>
                <a:sym typeface="Symbol" charset="0"/>
              </a:rPr>
              <a:t>(total</a:t>
            </a:r>
            <a:r>
              <a:rPr lang="en-US" sz="2400" dirty="0">
                <a:solidFill>
                  <a:schemeClr val="accent2"/>
                </a:solidFill>
                <a:cs typeface="Arial" charset="0"/>
                <a:sym typeface="Symbol" charset="0"/>
              </a:rPr>
              <a:t>)= 67±22(stat.)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82734" y="6019800"/>
            <a:ext cx="2880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Phys. Rev. D </a:t>
            </a:r>
            <a:r>
              <a:rPr lang="en-US" b="1" dirty="0" smtClean="0"/>
              <a:t>82</a:t>
            </a:r>
            <a:r>
              <a:rPr lang="en-US" dirty="0" smtClean="0"/>
              <a:t> (2010) 12004</a:t>
            </a:r>
            <a:endParaRPr lang="en-US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962400" y="5029200"/>
            <a:ext cx="5002824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 smtClean="0">
                <a:sym typeface="Symbol" charset="0"/>
              </a:rPr>
              <a:t>p+p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r>
              <a:rPr lang="en-US" dirty="0" smtClean="0">
                <a:sym typeface="Symbol" charset="0"/>
              </a:rPr>
              <a:t>, Comparisons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11,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7254" y="1343024"/>
            <a:ext cx="4011443" cy="345757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" y="1343025"/>
            <a:ext cx="3666823" cy="345757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599" y="5181600"/>
            <a:ext cx="8029098" cy="1015663"/>
          </a:xfrm>
          <a:prstGeom prst="rect">
            <a:avLst/>
          </a:prstGeom>
          <a:solidFill>
            <a:schemeClr val="bg1">
              <a:alpha val="54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charset="0"/>
                <a:cs typeface="Arial" charset="0"/>
                <a:sym typeface="Symbol" charset="0"/>
              </a:rPr>
              <a:t>STAR </a:t>
            </a:r>
            <a:r>
              <a:rPr lang="en-US" sz="3000" dirty="0" smtClean="0">
                <a:latin typeface="Times New Roman" charset="0"/>
                <a:cs typeface="Times New Roman" charset="0"/>
                <a:sym typeface="Symbol" charset="0"/>
              </a:rPr>
              <a:t>√</a:t>
            </a:r>
            <a:r>
              <a:rPr lang="en-US" sz="3000" dirty="0" err="1" smtClean="0">
                <a:latin typeface="Times New Roman" charset="0"/>
                <a:cs typeface="Arial" charset="0"/>
                <a:sym typeface="Symbol" charset="0"/>
              </a:rPr>
              <a:t>s</a:t>
            </a:r>
            <a:r>
              <a:rPr lang="en-US" sz="3000" dirty="0" smtClean="0">
                <a:latin typeface="Times New Roman" charset="0"/>
                <a:cs typeface="Arial" charset="0"/>
                <a:sym typeface="Symbol" charset="0"/>
              </a:rPr>
              <a:t>=200 </a:t>
            </a:r>
            <a:r>
              <a:rPr lang="en-US" sz="3000" dirty="0" err="1" smtClean="0">
                <a:latin typeface="Times New Roman" charset="0"/>
                <a:cs typeface="Arial" charset="0"/>
                <a:sym typeface="Symbol" charset="0"/>
              </a:rPr>
              <a:t>GeV</a:t>
            </a:r>
            <a:r>
              <a:rPr lang="en-US" sz="3000" dirty="0" smtClean="0">
                <a:latin typeface="Times New Roman" charset="0"/>
                <a:cs typeface="Arial" charset="0"/>
                <a:sym typeface="Symbol" charset="0"/>
              </a:rPr>
              <a:t> </a:t>
            </a:r>
            <a:r>
              <a:rPr lang="en-US" sz="3000" dirty="0" err="1" smtClean="0">
                <a:latin typeface="Times New Roman" charset="0"/>
                <a:cs typeface="Arial" charset="0"/>
                <a:sym typeface="Symbol" charset="0"/>
              </a:rPr>
              <a:t>p+p</a:t>
            </a:r>
            <a:r>
              <a:rPr lang="en-US" sz="3000" dirty="0" smtClean="0">
                <a:latin typeface="Times New Roman" charset="0"/>
                <a:cs typeface="Arial" charset="0"/>
                <a:sym typeface="Symbol" charset="0"/>
              </a:rPr>
              <a:t> </a:t>
            </a:r>
            <a:r>
              <a:rPr lang="en-US" sz="3000" dirty="0" err="1" smtClean="0">
                <a:latin typeface="Times New Roman" charset="0"/>
                <a:cs typeface="Arial" charset="0"/>
                <a:sym typeface="Symbol" charset="0"/>
              </a:rPr>
              <a:t>++</a:t>
            </a:r>
            <a:r>
              <a:rPr lang="en-US" sz="3000" dirty="0" err="1" smtClean="0">
                <a:latin typeface="Times New Roman" charset="0"/>
                <a:cs typeface="Times New Roman" charset="0"/>
                <a:sym typeface="Symbol" charset="0"/>
              </a:rPr>
              <a:t>→e</a:t>
            </a:r>
            <a:r>
              <a:rPr lang="en-US" sz="3000" baseline="30000" dirty="0" err="1" smtClean="0">
                <a:latin typeface="Times New Roman" charset="0"/>
                <a:cs typeface="Times New Roman" charset="0"/>
                <a:sym typeface="Symbol" charset="0"/>
              </a:rPr>
              <a:t>+</a:t>
            </a:r>
            <a:r>
              <a:rPr lang="en-US" sz="3000" dirty="0" err="1" smtClean="0">
                <a:latin typeface="Times New Roman" charset="0"/>
                <a:cs typeface="Times New Roman" charset="0"/>
                <a:sym typeface="Symbol" charset="0"/>
              </a:rPr>
              <a:t>e</a:t>
            </a:r>
            <a:r>
              <a:rPr lang="en-US" sz="3000" baseline="30000" dirty="0" smtClean="0">
                <a:latin typeface="Times New Roman" charset="0"/>
                <a:cs typeface="Times New Roman" charset="0"/>
                <a:sym typeface="Symbol" charset="0"/>
              </a:rPr>
              <a:t>-</a:t>
            </a:r>
            <a:r>
              <a:rPr lang="en-US" sz="3000" dirty="0" smtClean="0">
                <a:latin typeface="Times New Roman" charset="0"/>
                <a:cs typeface="Arial" charset="0"/>
                <a:sym typeface="Symbol" charset="0"/>
              </a:rPr>
              <a:t> cross section </a:t>
            </a:r>
            <a:r>
              <a:rPr lang="en-US" sz="3000" dirty="0" smtClean="0">
                <a:solidFill>
                  <a:srgbClr val="C0504D"/>
                </a:solidFill>
                <a:latin typeface="Times New Roman" charset="0"/>
                <a:cs typeface="Arial" charset="0"/>
                <a:sym typeface="Symbol" charset="0"/>
              </a:rPr>
              <a:t>consistent </a:t>
            </a:r>
            <a:r>
              <a:rPr lang="en-US" sz="3000" dirty="0" smtClean="0">
                <a:latin typeface="Times New Roman" charset="0"/>
                <a:cs typeface="Arial" charset="0"/>
                <a:sym typeface="Symbol" charset="0"/>
              </a:rPr>
              <a:t>with </a:t>
            </a:r>
            <a:r>
              <a:rPr lang="en-US" sz="3000" dirty="0" err="1" smtClean="0">
                <a:solidFill>
                  <a:srgbClr val="C0504D"/>
                </a:solidFill>
                <a:latin typeface="Times New Roman" charset="0"/>
                <a:cs typeface="Arial" charset="0"/>
                <a:sym typeface="Symbol" charset="0"/>
              </a:rPr>
              <a:t>pQCD</a:t>
            </a:r>
            <a:r>
              <a:rPr lang="en-US" sz="3000" dirty="0" smtClean="0">
                <a:solidFill>
                  <a:srgbClr val="C0504D"/>
                </a:solidFill>
                <a:latin typeface="Times New Roman" charset="0"/>
                <a:cs typeface="Arial" charset="0"/>
                <a:sym typeface="Symbol" charset="0"/>
              </a:rPr>
              <a:t> </a:t>
            </a:r>
            <a:r>
              <a:rPr lang="en-US" sz="3000" dirty="0" smtClean="0">
                <a:latin typeface="Times New Roman" charset="0"/>
                <a:cs typeface="Arial" charset="0"/>
                <a:sym typeface="Symbol" charset="0"/>
              </a:rPr>
              <a:t>and </a:t>
            </a:r>
            <a:r>
              <a:rPr lang="en-US" sz="3000" dirty="0" smtClean="0">
                <a:solidFill>
                  <a:srgbClr val="C0504D"/>
                </a:solidFill>
                <a:latin typeface="Times New Roman" charset="0"/>
                <a:cs typeface="Arial" charset="0"/>
                <a:sym typeface="Symbol" charset="0"/>
              </a:rPr>
              <a:t>world data trend</a:t>
            </a:r>
          </a:p>
          <a:p>
            <a:endParaRPr lang="en-US" sz="3000" dirty="0"/>
          </a:p>
        </p:txBody>
      </p:sp>
      <p:sp>
        <p:nvSpPr>
          <p:cNvPr id="10" name="Rectangle 9"/>
          <p:cNvSpPr/>
          <p:nvPr/>
        </p:nvSpPr>
        <p:spPr>
          <a:xfrm>
            <a:off x="5486400" y="6183868"/>
            <a:ext cx="2880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Phys. Rev. D </a:t>
            </a:r>
            <a:r>
              <a:rPr lang="en-US" b="1" dirty="0" smtClean="0"/>
              <a:t>82</a:t>
            </a:r>
            <a:r>
              <a:rPr lang="en-US" dirty="0" smtClean="0"/>
              <a:t> (2010) 12004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Symbol" charset="0"/>
              </a:rPr>
              <a:t></a:t>
            </a:r>
            <a:r>
              <a:rPr lang="en-US" dirty="0" smtClean="0">
                <a:sym typeface="Symbol" charset="0"/>
              </a:rPr>
              <a:t> in </a:t>
            </a:r>
            <a:r>
              <a:rPr lang="en-US" dirty="0" err="1">
                <a:sym typeface="Symbol" charset="0"/>
              </a:rPr>
              <a:t>d</a:t>
            </a:r>
            <a:r>
              <a:rPr lang="en-US" dirty="0" err="1" smtClean="0">
                <a:sym typeface="Symbol" charset="0"/>
              </a:rPr>
              <a:t>+Au</a:t>
            </a:r>
            <a:r>
              <a:rPr lang="en-US" dirty="0" smtClean="0">
                <a:sym typeface="Symbol" charset="0"/>
              </a:rPr>
              <a:t> 200 </a:t>
            </a:r>
            <a:r>
              <a:rPr lang="en-US" dirty="0" err="1" smtClean="0">
                <a:sym typeface="Symbol" charset="0"/>
              </a:rPr>
              <a:t>GeV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April 11,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WWND 2012 - A. Kesich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DA48-3D46-3E41-B727-2064398D37F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09600" y="3066872"/>
            <a:ext cx="36576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2"/>
                </a:solidFill>
                <a:latin typeface="+mn-lt"/>
                <a:cs typeface="Arial" charset="0"/>
              </a:rPr>
              <a:t>|</a:t>
            </a:r>
            <a:r>
              <a:rPr lang="en-US" sz="2400" dirty="0" err="1" smtClean="0">
                <a:solidFill>
                  <a:schemeClr val="accent2"/>
                </a:solidFill>
                <a:latin typeface="+mn-lt"/>
                <a:cs typeface="Arial" charset="0"/>
              </a:rPr>
              <a:t>y</a:t>
            </a:r>
            <a:r>
              <a:rPr lang="en-US" sz="2400" dirty="0" smtClean="0">
                <a:solidFill>
                  <a:schemeClr val="accent2"/>
                </a:solidFill>
                <a:latin typeface="+mn-lt"/>
                <a:cs typeface="Arial" charset="0"/>
              </a:rPr>
              <a:t>| &lt; 0.5</a:t>
            </a:r>
            <a:br>
              <a:rPr lang="en-US" sz="2400" dirty="0" smtClean="0">
                <a:solidFill>
                  <a:schemeClr val="accent2"/>
                </a:solidFill>
                <a:latin typeface="+mn-lt"/>
                <a:cs typeface="Arial" charset="0"/>
              </a:rPr>
            </a:br>
            <a:r>
              <a:rPr lang="en-US" sz="2400" dirty="0" smtClean="0">
                <a:solidFill>
                  <a:srgbClr val="376092"/>
                </a:solidFill>
                <a:latin typeface="+mn-lt"/>
                <a:cs typeface="Arial" charset="0"/>
              </a:rPr>
              <a:t>∫</a:t>
            </a:r>
            <a:r>
              <a:rPr lang="en-US" sz="2400" i="1" dirty="0" smtClean="0">
                <a:solidFill>
                  <a:srgbClr val="376092"/>
                </a:solidFill>
                <a:latin typeface="+mn-lt"/>
                <a:cs typeface="Arial" charset="0"/>
              </a:rPr>
              <a:t>L</a:t>
            </a:r>
            <a:r>
              <a:rPr lang="en-US" sz="2400" dirty="0" smtClean="0">
                <a:solidFill>
                  <a:srgbClr val="376092"/>
                </a:solidFill>
                <a:latin typeface="+mn-lt"/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376092"/>
                </a:solidFill>
                <a:latin typeface="+mn-lt"/>
                <a:cs typeface="Arial" charset="0"/>
              </a:rPr>
              <a:t>dt</a:t>
            </a:r>
            <a:r>
              <a:rPr lang="en-US" sz="2400" dirty="0" smtClean="0">
                <a:solidFill>
                  <a:srgbClr val="376092"/>
                </a:solidFill>
                <a:latin typeface="+mn-lt"/>
                <a:cs typeface="Arial" charset="0"/>
              </a:rPr>
              <a:t> </a:t>
            </a:r>
            <a:r>
              <a:rPr lang="en-US" sz="2400" dirty="0">
                <a:solidFill>
                  <a:srgbClr val="376092"/>
                </a:solidFill>
                <a:latin typeface="+mn-lt"/>
                <a:cs typeface="Arial" charset="0"/>
              </a:rPr>
              <a:t>=</a:t>
            </a:r>
            <a:r>
              <a:rPr lang="en-US" sz="2400" dirty="0" smtClean="0">
                <a:solidFill>
                  <a:srgbClr val="376092"/>
                </a:solidFill>
                <a:latin typeface="+mn-lt"/>
                <a:cs typeface="Arial" charset="0"/>
              </a:rPr>
              <a:t> 32.6 nb</a:t>
            </a:r>
            <a:r>
              <a:rPr lang="en-US" sz="2400" baseline="30000" dirty="0">
                <a:solidFill>
                  <a:srgbClr val="376092"/>
                </a:solidFill>
                <a:latin typeface="+mn-lt"/>
                <a:cs typeface="Arial" charset="0"/>
              </a:rPr>
              <a:t>-</a:t>
            </a:r>
            <a:r>
              <a:rPr lang="en-US" sz="2400" baseline="30000" dirty="0" smtClean="0">
                <a:solidFill>
                  <a:srgbClr val="376092"/>
                </a:solidFill>
                <a:latin typeface="+mn-lt"/>
                <a:cs typeface="Arial" charset="0"/>
              </a:rPr>
              <a:t>1</a:t>
            </a:r>
            <a:r>
              <a:rPr lang="en-US" sz="2400" baseline="30000" dirty="0">
                <a:solidFill>
                  <a:srgbClr val="000090"/>
                </a:solidFill>
                <a:latin typeface="+mn-lt"/>
                <a:cs typeface="Arial" charset="0"/>
              </a:rPr>
              <a:t/>
            </a:r>
            <a:br>
              <a:rPr lang="en-US" sz="2400" baseline="30000" dirty="0">
                <a:solidFill>
                  <a:srgbClr val="000090"/>
                </a:solidFill>
                <a:latin typeface="+mn-lt"/>
                <a:cs typeface="Arial" charset="0"/>
              </a:rPr>
            </a:br>
            <a:r>
              <a:rPr lang="en-US" sz="2400" dirty="0" err="1" smtClean="0">
                <a:solidFill>
                  <a:schemeClr val="accent2"/>
                </a:solidFill>
                <a:latin typeface="+mn-lt"/>
                <a:cs typeface="Arial" charset="0"/>
              </a:rPr>
              <a:t>N</a:t>
            </a:r>
            <a:r>
              <a:rPr lang="en-US" sz="2400" baseline="-25000" dirty="0" err="1">
                <a:solidFill>
                  <a:schemeClr val="accent2"/>
                </a:solidFill>
                <a:latin typeface="+mn-lt"/>
                <a:cs typeface="Arial" charset="0"/>
                <a:sym typeface="Symbol" charset="0"/>
              </a:rPr>
              <a:t></a:t>
            </a:r>
            <a:r>
              <a:rPr lang="en-US" sz="2400" dirty="0" err="1">
                <a:solidFill>
                  <a:schemeClr val="accent2"/>
                </a:solidFill>
                <a:latin typeface="+mn-lt"/>
                <a:cs typeface="Arial" charset="0"/>
                <a:sym typeface="Symbol" charset="0"/>
              </a:rPr>
              <a:t>(total</a:t>
            </a:r>
            <a:r>
              <a:rPr lang="en-US" sz="2400" dirty="0">
                <a:solidFill>
                  <a:schemeClr val="accent2"/>
                </a:solidFill>
                <a:latin typeface="+mn-lt"/>
                <a:cs typeface="Arial" charset="0"/>
                <a:sym typeface="Symbol" charset="0"/>
              </a:rPr>
              <a:t>)=</a:t>
            </a:r>
            <a:r>
              <a:rPr lang="en-US" sz="2400" dirty="0" smtClean="0">
                <a:solidFill>
                  <a:schemeClr val="accent2"/>
                </a:solidFill>
                <a:latin typeface="+mn-lt"/>
                <a:cs typeface="Arial" charset="0"/>
                <a:sym typeface="Symbol" charset="0"/>
              </a:rPr>
              <a:t> 172 ± 20(</a:t>
            </a:r>
            <a:r>
              <a:rPr lang="en-US" sz="2400" dirty="0">
                <a:solidFill>
                  <a:schemeClr val="accent2"/>
                </a:solidFill>
                <a:latin typeface="+mn-lt"/>
                <a:cs typeface="Arial" charset="0"/>
                <a:sym typeface="Symbol" charset="0"/>
              </a:rPr>
              <a:t>stat.)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1676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Signal has ~8σ significance</a:t>
            </a:r>
          </a:p>
          <a:p>
            <a:r>
              <a:rPr lang="en-US" sz="2400" dirty="0" err="1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reaches ~ 5 </a:t>
            </a:r>
            <a:r>
              <a:rPr lang="en-US" sz="2400" dirty="0" err="1" smtClean="0"/>
              <a:t>GeV/c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12" name="Picture 18" descr="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716337"/>
            <a:ext cx="3352800" cy="2760663"/>
          </a:xfrm>
          <a:prstGeom prst="rect">
            <a:avLst/>
          </a:prstGeom>
          <a:noFill/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33400" y="5029200"/>
            <a:ext cx="4191000" cy="80566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029200" y="1049337"/>
            <a:ext cx="3352800" cy="2878419"/>
            <a:chOff x="5029200" y="1049337"/>
            <a:chExt cx="3352800" cy="2878419"/>
          </a:xfrm>
        </p:grpSpPr>
        <p:pic>
          <p:nvPicPr>
            <p:cNvPr id="8" name="Picture 2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29200" y="1049337"/>
              <a:ext cx="3352800" cy="2878419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6858000" y="1981200"/>
              <a:ext cx="1143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latin typeface="Abadi MT Condensed Light"/>
                  <a:cs typeface="Abadi MT Condensed Light"/>
                </a:rPr>
                <a:t>STAR Preliminary</a:t>
              </a:r>
              <a:endParaRPr lang="en-US" sz="1200" b="1" i="1" dirty="0">
                <a:latin typeface="Abadi MT Condensed Light"/>
                <a:cs typeface="Abadi MT Condensed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8500</TotalTime>
  <Words>1046</Words>
  <Application>Microsoft Macintosh PowerPoint</Application>
  <PresentationFormat>On-screen Show (4:3)</PresentationFormat>
  <Paragraphs>161</Paragraphs>
  <Slides>16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公式</vt:lpstr>
      <vt:lpstr>Measurements of  Production and Nuclear Modification Factor at STAR</vt:lpstr>
      <vt:lpstr>Outline</vt:lpstr>
      <vt:lpstr> Goal: Quarkonia states in A+A</vt:lpstr>
      <vt:lpstr>Measuring the Temperature</vt:lpstr>
      <vt:lpstr>STAR</vt:lpstr>
      <vt:lpstr>Triggering on  decays</vt:lpstr>
      <vt:lpstr> in p+p 200 GeV</vt:lpstr>
      <vt:lpstr> in p+p 200 GeV, Comparisons</vt:lpstr>
      <vt:lpstr> in d+Au 200 GeV</vt:lpstr>
      <vt:lpstr> in d+Au 200 GeV, Comparison</vt:lpstr>
      <vt:lpstr> in Au+Au 200 GeV</vt:lpstr>
      <vt:lpstr> in Au+Au 200 GeV, Centrality</vt:lpstr>
      <vt:lpstr> in Au+Au 200 GeV, RAA</vt:lpstr>
      <vt:lpstr> in Au+Au 200 GeV, Comparison</vt:lpstr>
      <vt:lpstr> in Au+Au 200 GeV, Comparison</vt:lpstr>
      <vt:lpstr>Conclusions and Outlook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Measurements of Upsilon Production and Nuclear Modification Factor at STAR</dc:title>
  <dc:creator>Mikael Fijuhara</dc:creator>
  <cp:lastModifiedBy>Mikael Fijuhara</cp:lastModifiedBy>
  <cp:revision>171</cp:revision>
  <dcterms:created xsi:type="dcterms:W3CDTF">2012-04-11T13:52:13Z</dcterms:created>
  <dcterms:modified xsi:type="dcterms:W3CDTF">2012-04-11T13:54:11Z</dcterms:modified>
</cp:coreProperties>
</file>