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9.png" ContentType="image/png"/>
  <Override PartName="/ppt/media/image11.png" ContentType="image/png"/>
  <Override PartName="/ppt/media/image20.png" ContentType="image/png"/>
  <Override PartName="/ppt/media/image13.png" ContentType="image/png"/>
  <Override PartName="/ppt/media/image22.png" ContentType="image/png"/>
  <Override PartName="/ppt/media/image31.png" ContentType="image/png"/>
  <Override PartName="/ppt/media/image40.png" ContentType="image/png"/>
  <Override PartName="/ppt/media/image15.png" ContentType="image/png"/>
  <Override PartName="/ppt/media/image24.png" ContentType="image/png"/>
  <Override PartName="/ppt/media/image26.png" ContentType="image/png"/>
  <Override PartName="/ppt/media/image35.png" ContentType="image/png"/>
  <Override PartName="/ppt/media/image19.png" ContentType="image/png"/>
  <Override PartName="/ppt/media/image33.wmf" ContentType="image/x-wmf"/>
  <Override PartName="/ppt/media/image28.png" ContentType="image/png"/>
  <Override PartName="/ppt/media/image2.gif" ContentType="image/gif"/>
  <Override PartName="/ppt/media/image39.png" ContentType="image/png"/>
  <Override PartName="/ppt/media/image4.png" ContentType="image/png"/>
  <Override PartName="/ppt/media/image6.png" ContentType="image/png"/>
  <Override PartName="/ppt/media/image8.png" ContentType="image/png"/>
  <Override PartName="/ppt/media/image10.png" ContentType="image/png"/>
  <Override PartName="/ppt/media/image12.png" ContentType="image/png"/>
  <Override PartName="/ppt/media/image37.jpeg" ContentType="image/jpeg"/>
  <Override PartName="/ppt/media/image21.png" ContentType="image/png"/>
  <Override PartName="/ppt/media/image30.png" ContentType="image/png"/>
  <Override PartName="/ppt/media/image14.png" ContentType="image/png"/>
  <Override PartName="/ppt/media/image23.png" ContentType="image/png"/>
  <Override PartName="/ppt/media/image32.png" ContentType="image/png"/>
  <Override PartName="/ppt/media/image41.png" ContentType="image/png"/>
  <Override PartName="/ppt/media/image16.png" ContentType="image/png"/>
  <Override PartName="/ppt/media/image25.png" ContentType="image/png"/>
  <Override PartName="/ppt/media/image34.png" ContentType="image/png"/>
  <Override PartName="/ppt/media/image18.png" ContentType="image/png"/>
  <Override PartName="/ppt/media/image27.png" ContentType="image/png"/>
  <Override PartName="/ppt/media/image36.png" ContentType="image/png"/>
  <Override PartName="/ppt/media/image1.png" ContentType="image/png"/>
  <Override PartName="/ppt/media/image29.png" ContentType="image/png"/>
  <Override PartName="/ppt/media/image38.png" ContentType="image/png"/>
  <Override PartName="/ppt/media/image3.png" ContentType="image/png"/>
  <Override PartName="/ppt/media/image17.jpeg" ContentType="image/jpeg"/>
  <Override PartName="/ppt/media/image5.png" ContentType="image/png"/>
  <Override PartName="/ppt/media/image7.png" ContentType="image/png"/>
  <Override PartName="/ppt/slideLayouts/slideLayout28.xml" ContentType="application/vnd.openxmlformats-officedocument.presentationml.slideLayout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6.xml.rels" ContentType="application/vnd.openxmlformats-package.relationships+xml"/>
  <Override PartName="/ppt/slides/_rels/slide5.xml.rels" ContentType="application/vnd.openxmlformats-package.relationships+xml"/>
  <Override PartName="/ppt/slides/_rels/slide15.xml.rels" ContentType="application/vnd.openxmlformats-package.relationships+xml"/>
  <Override PartName="/ppt/slides/_rels/slide4.xml.rels" ContentType="application/vnd.openxmlformats-package.relationships+xml"/>
  <Override PartName="/ppt/slides/_rels/slide14.xml.rels" ContentType="application/vnd.openxmlformats-package.relationships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375080"/>
            <a:ext cx="907164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1960" y="437508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37508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9899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6457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4000" y="437508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9899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1960" y="437508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4375080"/>
            <a:ext cx="907092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4375080"/>
            <a:ext cx="907164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151960" y="437508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04000" y="437508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9899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6457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04000" y="437508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151960" y="437508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4000" y="4375080"/>
            <a:ext cx="907092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04000" y="4375080"/>
            <a:ext cx="907164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5151960" y="437508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504000" y="437508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6457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37508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98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1960" y="437508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375080"/>
            <a:ext cx="9070920" cy="2379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cs-CZ"/>
              <a:t>Klepněte pro úpravu formátu titulního textu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98960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cs-CZ"/>
              <a:t>Klepněte pro úpravu formátu textu osnovy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cs-CZ"/>
              <a:t>Druhá úroveň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cs-CZ"/>
              <a:t>Třetí úroveň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cs-CZ"/>
              <a:t>Čtvrtá úroveň osnovy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cs-CZ"/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/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/>
              <a:t>Sedmá úroveň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cs-CZ"/>
              <a:t>Osmá úroveň textu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cs-CZ"/>
              <a:t>Devátá úroveň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cs-CZ" sz="1400"/>
              <a:t>&lt;datum/čas&gt;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cs-CZ" sz="1400"/>
              <a:t>&lt;zápatí&gt;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B101F181-51F1-41B1-B1F1-B141B1518151}" type="slidenum">
              <a:rPr lang="cs-CZ" sz="1400"/>
              <a:t>&lt;číslo&gt;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bIns="0" lIns="0" rIns="0" tIns="0"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anchorCtr="1" bIns="0" lIns="0" rIns="0" tIns="0"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bIns="0" lIns="0" rIns="0" tIns="0"/>
          <a:p>
            <a:pPr algn="r">
              <a:lnSpc>
                <a:spcPct val="100000"/>
              </a:lnSpc>
            </a:pPr>
            <a:fld id="{91B12101-E191-4171-B111-B17191B1B141}" type="slidenum">
              <a:rPr lang="cs-CZ" sz="1400">
                <a:solidFill>
                  <a:srgbClr val="000000"/>
                </a:solidFill>
                <a:latin typeface="Times New Roman"/>
                <a:ea typeface="Arial Unicode MS"/>
              </a:rPr>
              <a:t>&lt;číslo&gt;</a:t>
            </a:fld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cs-CZ"/>
              <a:t>Klepněte pro úpravu formátu titulního textu</a:t>
            </a:r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98960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cs-CZ"/>
              <a:t>Klepněte pro úpravu formátu textu osnovy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cs-CZ"/>
              <a:t>Druhá úroveň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cs-CZ"/>
              <a:t>Třetí úroveň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cs-CZ"/>
              <a:t>Čtvrtá úroveň osnovy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cs-CZ"/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/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/>
              <a:t>Sedmá úroveň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cs-CZ"/>
              <a:t>Osmá úroveň textu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cs-CZ"/>
              <a:t>Devátá úroveň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920" cy="1262160"/>
          </a:xfrm>
          <a:prstGeom prst="rect">
            <a:avLst/>
          </a:prstGeom>
        </p:spPr>
        <p:txBody>
          <a:bodyPr anchor="ctr" anchorCtr="1" bIns="0" lIns="0" rIns="0" tIns="0"/>
          <a:p>
            <a:pPr algn="ctr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cs-CZ" sz="4400">
                <a:solidFill>
                  <a:srgbClr val="000000"/>
                </a:solidFill>
                <a:latin typeface="Arial"/>
                <a:ea typeface="MS Gothic"/>
              </a:rPr>
              <a:t>Kliknutím lze upravit styl.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title"/>
          </p:nvPr>
        </p:nvSpPr>
        <p:spPr>
          <a:xfrm>
            <a:off x="503640" y="1769040"/>
            <a:ext cx="9070920" cy="4989600"/>
          </a:xfrm>
          <a:prstGeom prst="rect">
            <a:avLst/>
          </a:prstGeom>
        </p:spPr>
        <p:txBody>
          <a:bodyPr bIns="0" lIns="0" rIns="0" tIns="0"/>
          <a:p>
            <a:pPr algn="ctr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cs-CZ" sz="3200">
                <a:solidFill>
                  <a:srgbClr val="000000"/>
                </a:solidFill>
                <a:latin typeface="Arial"/>
                <a:ea typeface="MS Gothic"/>
              </a:rPr>
              <a:t>Kliknutím lze upravit styly předlohy textu.</a:t>
            </a:r>
            <a:r>
              <a:rPr lang="cs-CZ" sz="3200">
                <a:solidFill>
                  <a:srgbClr val="000000"/>
                </a:solidFill>
                <a:latin typeface="Arial"/>
                <a:ea typeface="MS Gothic"/>
              </a:rPr>
              <a:t>
</a:t>
            </a:r>
            <a:r>
              <a:rPr lang="cs-CZ" sz="2800">
                <a:solidFill>
                  <a:srgbClr val="000000"/>
                </a:solidFill>
                <a:latin typeface="Arial"/>
                <a:ea typeface="MS Gothic"/>
              </a:rPr>
              <a:t>Druhá úroveň</a:t>
            </a:r>
            <a:r>
              <a:rPr lang="cs-CZ" sz="2800">
                <a:solidFill>
                  <a:srgbClr val="000000"/>
                </a:solidFill>
                <a:latin typeface="Arial"/>
                <a:ea typeface="MS Gothic"/>
              </a:rPr>
              <a:t>
</a:t>
            </a:r>
            <a:r>
              <a:rPr lang="cs-CZ" sz="2400">
                <a:solidFill>
                  <a:srgbClr val="000000"/>
                </a:solidFill>
                <a:latin typeface="Arial"/>
                <a:ea typeface="MS Gothic"/>
              </a:rPr>
              <a:t>Třetí úroveň</a:t>
            </a:r>
            <a:r>
              <a:rPr lang="cs-CZ" sz="2400">
                <a:solidFill>
                  <a:srgbClr val="000000"/>
                </a:solidFill>
                <a:latin typeface="Arial"/>
                <a:ea typeface="MS Gothic"/>
              </a:rPr>
              <a:t>
</a:t>
            </a:r>
            <a:r>
              <a:rPr lang="cs-CZ" sz="2000">
                <a:solidFill>
                  <a:srgbClr val="000000"/>
                </a:solidFill>
                <a:latin typeface="Arial"/>
                <a:ea typeface="MS Gothic"/>
              </a:rPr>
              <a:t>Čtvrtá úroveň</a:t>
            </a:r>
            <a:r>
              <a:rPr lang="cs-CZ" sz="2000">
                <a:solidFill>
                  <a:srgbClr val="000000"/>
                </a:solidFill>
                <a:latin typeface="Arial"/>
                <a:ea typeface="MS Gothic"/>
              </a:rPr>
              <a:t>
</a:t>
            </a:r>
            <a:r>
              <a:rPr lang="cs-CZ" sz="2000">
                <a:solidFill>
                  <a:srgbClr val="000000"/>
                </a:solidFill>
                <a:latin typeface="Arial"/>
                <a:ea typeface="MS Gothic"/>
              </a:rPr>
              <a:t>Pátá úroveň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dt"/>
          </p:nvPr>
        </p:nvSpPr>
        <p:spPr>
          <a:xfrm>
            <a:off x="503640" y="6887160"/>
            <a:ext cx="2348280" cy="521280"/>
          </a:xfrm>
          <a:prstGeom prst="rect">
            <a:avLst/>
          </a:prstGeom>
        </p:spPr>
        <p:txBody>
          <a:bodyPr bIns="0" lIns="0" rIns="0" tIns="0"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ftr"/>
          </p:nvPr>
        </p:nvSpPr>
        <p:spPr>
          <a:xfrm>
            <a:off x="3447000" y="6887160"/>
            <a:ext cx="3194640" cy="521280"/>
          </a:xfrm>
          <a:prstGeom prst="rect">
            <a:avLst/>
          </a:prstGeom>
        </p:spPr>
        <p:txBody>
          <a:bodyPr anchorCtr="1" bIns="0" lIns="0" rIns="0" tIns="0"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sldNum"/>
          </p:nvPr>
        </p:nvSpPr>
        <p:spPr>
          <a:xfrm>
            <a:off x="7226640" y="6887160"/>
            <a:ext cx="2348280" cy="521280"/>
          </a:xfrm>
          <a:prstGeom prst="rect">
            <a:avLst/>
          </a:prstGeom>
        </p:spPr>
        <p:txBody>
          <a:bodyPr bIns="0" lIns="0" rIns="0" tIns="0"/>
          <a:p>
            <a:pPr algn="r">
              <a:lnSpc>
                <a:spcPct val="100000"/>
              </a:lnSpc>
            </a:pPr>
            <a:fld id="{7141F1E1-D181-4111-A1A1-5131B1B1C1C1}" type="slidenum">
              <a:rPr lang="cs-CZ" sz="1400">
                <a:solidFill>
                  <a:srgbClr val="000000"/>
                </a:solidFill>
                <a:latin typeface="Times New Roman"/>
                <a:ea typeface="Arial Unicode MS"/>
              </a:rPr>
              <a:t>&lt;číslo&gt;</a:t>
            </a:fld>
            <a:endParaRPr/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1280" cy="498960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cs-CZ"/>
              <a:t>Klepněte pro úpravu formátu textu osnovy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cs-CZ"/>
              <a:t>Druhá úroveň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cs-CZ"/>
              <a:t>Třetí úroveň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cs-CZ"/>
              <a:t>Čtvrtá úroveň osnovy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cs-CZ"/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/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/>
              <a:t>Sedmá úroveň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cs-CZ"/>
              <a:t>Osmá úroveň textu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cs-CZ"/>
              <a:t>Devátá úroveň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gif"/><Relationship Id="rId3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wmf"/><Relationship Id="rId4" Type="http://schemas.openxmlformats.org/officeDocument/2006/relationships/image" Target="../media/image34.png"/><Relationship Id="rId5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68360" y="1620000"/>
            <a:ext cx="9071640" cy="1172160"/>
          </a:xfrm>
          <a:prstGeom prst="rect">
            <a:avLst/>
          </a:prstGeom>
        </p:spPr>
        <p:txBody>
          <a:bodyPr anchor="ctr" anchorCtr="1" bIns="0" lIns="0" rIns="0" tIns="0"/>
          <a:p>
            <a:pPr algn="ctr">
              <a:lnSpc>
                <a:spcPct val="100000"/>
              </a:lnSpc>
            </a:pPr>
            <a:r>
              <a:rPr b="1" lang="cs-CZ" sz="4000">
                <a:solidFill>
                  <a:srgbClr val="0066cc"/>
                </a:solidFill>
                <a:latin typeface="Times New Roman"/>
                <a:ea typeface="MS Gothic"/>
              </a:rPr>
              <a:t>J/</a:t>
            </a:r>
            <a:r>
              <a:rPr lang="cs-CZ" sz="4000">
                <a:solidFill>
                  <a:srgbClr val="0066cc"/>
                </a:solidFill>
                <a:latin typeface="DejaVu Sans"/>
                <a:ea typeface="DejaVu Sans"/>
              </a:rPr>
              <a:t>ψ</a:t>
            </a:r>
            <a:r>
              <a:rPr lang="cs-CZ" sz="4000">
                <a:solidFill>
                  <a:srgbClr val="0066cc"/>
                </a:solidFill>
                <a:latin typeface="Times New Roman"/>
                <a:ea typeface="MS Gothic"/>
              </a:rPr>
              <a:t> </a:t>
            </a:r>
            <a:r>
              <a:rPr b="1" lang="cs-CZ" sz="4000">
                <a:solidFill>
                  <a:srgbClr val="0066cc"/>
                </a:solidFill>
                <a:latin typeface="Times New Roman"/>
                <a:ea typeface="MS Gothic"/>
              </a:rPr>
              <a:t>MEASUREMENTS </a:t>
            </a:r>
            <a:r>
              <a:rPr b="1" lang="cs-CZ" sz="4000">
                <a:solidFill>
                  <a:srgbClr val="0066cc"/>
                </a:solidFill>
                <a:latin typeface="Times New Roman"/>
                <a:ea typeface="MS Gothic"/>
              </a:rPr>
              <a:t>AT STAR</a:t>
            </a:r>
            <a:endParaRPr/>
          </a:p>
        </p:txBody>
      </p:sp>
      <p:sp>
        <p:nvSpPr>
          <p:cNvPr id="113" name="TextShape 2"/>
          <p:cNvSpPr txBox="1"/>
          <p:nvPr/>
        </p:nvSpPr>
        <p:spPr>
          <a:xfrm>
            <a:off x="540000" y="3239640"/>
            <a:ext cx="9071640" cy="3780360"/>
          </a:xfrm>
          <a:prstGeom prst="rect">
            <a:avLst/>
          </a:prstGeom>
        </p:spPr>
        <p:txBody>
          <a:bodyPr anchor="ctr" anchorCtr="1" bIns="0" lIns="0" rIns="0" tIns="0"/>
          <a:p>
            <a:pPr algn="ctr">
              <a:lnSpc>
                <a:spcPct val="100000"/>
              </a:lnSpc>
            </a:pPr>
            <a:r>
              <a:rPr lang="cs-CZ" sz="2600">
                <a:solidFill>
                  <a:srgbClr val="000000"/>
                </a:solidFill>
                <a:latin typeface="Arial"/>
                <a:ea typeface="MS Gothic"/>
              </a:rPr>
              <a:t> </a:t>
            </a:r>
            <a:r>
              <a:rPr b="1" lang="cs-CZ" sz="2800">
                <a:solidFill>
                  <a:srgbClr val="000000"/>
                </a:solidFill>
                <a:latin typeface="Times New Roman"/>
                <a:ea typeface="MS Gothic"/>
              </a:rPr>
              <a:t>Olga Hájková for STAR Collaboration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MS Gothic"/>
              </a:rPr>
              <a:t>Faculty of Nuclear and Physical Sciences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MS Gothic"/>
              </a:rPr>
              <a:t>Czech Technical University in Prague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cs-CZ" sz="2600">
                <a:solidFill>
                  <a:srgbClr val="000000"/>
                </a:solidFill>
                <a:latin typeface="Arial"/>
                <a:ea typeface="MS Gothic"/>
              </a:rPr>
              <a:t> </a:t>
            </a:r>
            <a:r>
              <a:rPr b="1" lang="cs-CZ">
                <a:solidFill>
                  <a:srgbClr val="000000"/>
                </a:solidFill>
                <a:latin typeface="Times new roman"/>
                <a:ea typeface="MS Gothic"/>
              </a:rPr>
              <a:t>The 28th Winter Workshop on Nuclear Dynamics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>
                <a:solidFill>
                  <a:srgbClr val="000000"/>
                </a:solidFill>
                <a:latin typeface="Times new roman"/>
                <a:ea typeface="MS Gothic"/>
              </a:rPr>
              <a:t>Dorado del Mar, Puerto Rico on April 7-14, 2012</a:t>
            </a:r>
            <a:endParaRPr/>
          </a:p>
        </p:txBody>
      </p:sp>
      <p:pic>
        <p:nvPicPr>
          <p:cNvPr descr="" id="11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  <p:pic>
        <p:nvPicPr>
          <p:cNvPr descr="" id="11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8332560" y="180000"/>
            <a:ext cx="1387440" cy="144000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504000" y="346320"/>
            <a:ext cx="9071640" cy="117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>
                <a:solidFill>
                  <a:srgbClr val="0066cc"/>
                </a:solidFill>
              </a:rPr>
              <a:t>       </a:t>
            </a:r>
            <a:r>
              <a:rPr lang="en-US">
                <a:solidFill>
                  <a:srgbClr val="0066cc"/>
                </a:solidFill>
                <a:latin typeface="Times new roman"/>
              </a:rPr>
              <a:t>J/</a:t>
            </a:r>
            <a:r>
              <a:rPr lang="en-US">
                <a:solidFill>
                  <a:srgbClr val="0066cc"/>
                </a:solidFill>
                <a:latin typeface="Times new roman"/>
                <a:ea typeface="DejaVu Sans"/>
              </a:rPr>
              <a:t>ψ</a:t>
            </a:r>
            <a:r>
              <a:rPr lang="en-US">
                <a:solidFill>
                  <a:srgbClr val="0066cc"/>
                </a:solidFill>
                <a:latin typeface="Times new roman"/>
              </a:rPr>
              <a:t> elliptic flow v</a:t>
            </a:r>
            <a:r>
              <a:rPr lang="en-US">
                <a:solidFill>
                  <a:srgbClr val="0066cc"/>
                </a:solidFill>
                <a:latin typeface="Times new roman"/>
              </a:rPr>
              <a:t>2 </a:t>
            </a:r>
            <a:r>
              <a:rPr lang="en-US">
                <a:solidFill>
                  <a:srgbClr val="0066cc"/>
                </a:solidFill>
                <a:latin typeface="Times new roman"/>
              </a:rPr>
              <a:t>- results</a:t>
            </a:r>
            <a:endParaRPr/>
          </a:p>
        </p:txBody>
      </p:sp>
      <p:pic>
        <p:nvPicPr>
          <p:cNvPr descr="" id="17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  <p:pic>
        <p:nvPicPr>
          <p:cNvPr descr="" id="173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210600" y="1620000"/>
            <a:ext cx="6629400" cy="4495680"/>
          </a:xfrm>
          <a:prstGeom prst="rect">
            <a:avLst/>
          </a:prstGeom>
        </p:spPr>
      </p:pic>
      <p:sp>
        <p:nvSpPr>
          <p:cNvPr id="174" name="CustomShape 2"/>
          <p:cNvSpPr/>
          <p:nvPr/>
        </p:nvSpPr>
        <p:spPr>
          <a:xfrm>
            <a:off x="3065040" y="4491360"/>
            <a:ext cx="471240" cy="276480"/>
          </a:xfrm>
          <a:prstGeom prst="rect">
            <a:avLst/>
          </a:prstGeom>
        </p:spPr>
        <p:txBody>
          <a:bodyPr bIns="46800" lIns="90000" rIns="90000" tIns="46800" wrap="none"/>
          <a:p>
            <a:pPr>
              <a:buSzPct val="45000"/>
              <a:buFont typeface="StarSymbol"/>
              <a:buChar char=""/>
            </a:pPr>
            <a:r>
              <a:rPr b="1" lang="en-US" sz="1200">
                <a:ea typeface="SimSun"/>
              </a:rPr>
              <a:t>MB</a:t>
            </a:r>
            <a:endParaRPr/>
          </a:p>
        </p:txBody>
      </p:sp>
      <p:sp>
        <p:nvSpPr>
          <p:cNvPr id="175" name="CustomShape 3"/>
          <p:cNvSpPr/>
          <p:nvPr/>
        </p:nvSpPr>
        <p:spPr>
          <a:xfrm>
            <a:off x="2768400" y="4848840"/>
            <a:ext cx="634320" cy="276480"/>
          </a:xfrm>
          <a:prstGeom prst="rect">
            <a:avLst/>
          </a:prstGeom>
        </p:spPr>
        <p:txBody>
          <a:bodyPr bIns="46800" lIns="90000" rIns="90000" tIns="46800" wrap="none"/>
          <a:p>
            <a:pPr>
              <a:buSzPct val="45000"/>
              <a:buFont typeface="StarSymbol"/>
              <a:buChar char=""/>
            </a:pPr>
            <a:r>
              <a:rPr b="1" lang="en-US" sz="1200">
                <a:ea typeface="SimSun"/>
              </a:rPr>
              <a:t>7.8fm</a:t>
            </a:r>
            <a:endParaRPr/>
          </a:p>
        </p:txBody>
      </p:sp>
      <p:sp>
        <p:nvSpPr>
          <p:cNvPr id="176" name="CustomShape 4"/>
          <p:cNvSpPr/>
          <p:nvPr/>
        </p:nvSpPr>
        <p:spPr>
          <a:xfrm>
            <a:off x="2938320" y="5213880"/>
            <a:ext cx="634320" cy="276480"/>
          </a:xfrm>
          <a:prstGeom prst="rect">
            <a:avLst/>
          </a:prstGeom>
        </p:spPr>
        <p:txBody>
          <a:bodyPr bIns="46800" lIns="90000" rIns="90000" tIns="46800" wrap="none"/>
          <a:p>
            <a:pPr>
              <a:buSzPct val="45000"/>
              <a:buFont typeface="StarSymbol"/>
              <a:buChar char=""/>
            </a:pPr>
            <a:r>
              <a:rPr b="1" lang="en-US" sz="1200">
                <a:ea typeface="SimSun"/>
              </a:rPr>
              <a:t>7.8fm</a:t>
            </a:r>
            <a:endParaRPr/>
          </a:p>
        </p:txBody>
      </p:sp>
      <p:sp>
        <p:nvSpPr>
          <p:cNvPr id="177" name="CustomShape 5"/>
          <p:cNvSpPr/>
          <p:nvPr/>
        </p:nvSpPr>
        <p:spPr>
          <a:xfrm>
            <a:off x="3481200" y="4673880"/>
            <a:ext cx="471240" cy="276480"/>
          </a:xfrm>
          <a:prstGeom prst="rect">
            <a:avLst/>
          </a:prstGeom>
        </p:spPr>
        <p:txBody>
          <a:bodyPr bIns="46800" lIns="90000" rIns="90000" tIns="46800" wrap="none"/>
          <a:p>
            <a:pPr>
              <a:buSzPct val="45000"/>
              <a:buFont typeface="StarSymbol"/>
              <a:buChar char=""/>
            </a:pPr>
            <a:r>
              <a:rPr b="1" lang="en-US" sz="1200">
                <a:ea typeface="SimSun"/>
              </a:rPr>
              <a:t>MB</a:t>
            </a:r>
            <a:endParaRPr/>
          </a:p>
        </p:txBody>
      </p:sp>
      <p:sp>
        <p:nvSpPr>
          <p:cNvPr id="178" name="CustomShape 6"/>
          <p:cNvSpPr/>
          <p:nvPr/>
        </p:nvSpPr>
        <p:spPr>
          <a:xfrm>
            <a:off x="2904480" y="5031360"/>
            <a:ext cx="761040" cy="276480"/>
          </a:xfrm>
          <a:prstGeom prst="rect">
            <a:avLst/>
          </a:prstGeom>
        </p:spPr>
        <p:txBody>
          <a:bodyPr bIns="46800" lIns="90000" rIns="90000" tIns="46800" wrap="none"/>
          <a:p>
            <a:pPr>
              <a:buSzPct val="45000"/>
              <a:buFont typeface="StarSymbol"/>
              <a:buChar char=""/>
            </a:pPr>
            <a:r>
              <a:rPr b="1" lang="en-US" sz="1200">
                <a:ea typeface="SimSun"/>
              </a:rPr>
              <a:t>20-40%</a:t>
            </a:r>
            <a:endParaRPr/>
          </a:p>
        </p:txBody>
      </p:sp>
      <p:sp>
        <p:nvSpPr>
          <p:cNvPr id="179" name="CustomShape 7"/>
          <p:cNvSpPr/>
          <p:nvPr/>
        </p:nvSpPr>
        <p:spPr>
          <a:xfrm>
            <a:off x="4369680" y="4489920"/>
            <a:ext cx="761040" cy="276480"/>
          </a:xfrm>
          <a:prstGeom prst="rect">
            <a:avLst/>
          </a:prstGeom>
        </p:spPr>
        <p:txBody>
          <a:bodyPr bIns="46800" lIns="90000" rIns="90000" tIns="46800" wrap="none"/>
          <a:p>
            <a:pPr>
              <a:buSzPct val="45000"/>
              <a:buFont typeface="StarSymbol"/>
              <a:buChar char=""/>
            </a:pPr>
            <a:r>
              <a:rPr b="1" lang="en-US" sz="1200">
                <a:ea typeface="SimSun"/>
              </a:rPr>
              <a:t>20-60%</a:t>
            </a:r>
            <a:endParaRPr/>
          </a:p>
        </p:txBody>
      </p:sp>
      <p:sp>
        <p:nvSpPr>
          <p:cNvPr id="180" name="CustomShape 8"/>
          <p:cNvSpPr/>
          <p:nvPr/>
        </p:nvSpPr>
        <p:spPr>
          <a:xfrm>
            <a:off x="5730840" y="4320000"/>
            <a:ext cx="634320" cy="276480"/>
          </a:xfrm>
          <a:prstGeom prst="rect">
            <a:avLst/>
          </a:prstGeom>
        </p:spPr>
        <p:txBody>
          <a:bodyPr bIns="46800" lIns="90000" rIns="90000" tIns="46800" wrap="none"/>
          <a:p>
            <a:pPr>
              <a:buSzPct val="45000"/>
              <a:buFont typeface="StarSymbol"/>
              <a:buChar char=""/>
            </a:pPr>
            <a:r>
              <a:rPr b="1" lang="en-US" sz="1200">
                <a:ea typeface="SimSun"/>
              </a:rPr>
              <a:t>7.8fm</a:t>
            </a:r>
            <a:endParaRPr/>
          </a:p>
        </p:txBody>
      </p:sp>
      <p:sp>
        <p:nvSpPr>
          <p:cNvPr id="181" name="CustomShape 9"/>
          <p:cNvSpPr/>
          <p:nvPr/>
        </p:nvSpPr>
        <p:spPr>
          <a:xfrm>
            <a:off x="6480000" y="1980000"/>
            <a:ext cx="3420000" cy="3417840"/>
          </a:xfrm>
          <a:prstGeom prst="rect">
            <a:avLst/>
          </a:prstGeom>
        </p:spPr>
        <p:txBody>
          <a:bodyPr bIns="46800" lIns="90000" rIns="90000" tIns="46800"/>
          <a:p>
            <a:pPr>
              <a:buSzPct val="45000"/>
              <a:buFont typeface="StarSymbol"/>
              <a:buChar char=""/>
            </a:pPr>
            <a:r>
              <a:rPr lang="en-US" sz="2600">
                <a:solidFill>
                  <a:srgbClr val="0000cc"/>
                </a:solidFill>
                <a:latin typeface="Times new roman"/>
              </a:rPr>
              <a:t>J/</a:t>
            </a:r>
            <a:r>
              <a:rPr lang="en-US" sz="2600">
                <a:solidFill>
                  <a:srgbClr val="0000cc"/>
                </a:solidFill>
                <a:latin typeface="Times new roman"/>
                <a:ea typeface="DejaVu Sans"/>
              </a:rPr>
              <a:t>ψ v</a:t>
            </a:r>
            <a:r>
              <a:rPr lang="en-US" sz="2600">
                <a:solidFill>
                  <a:srgbClr val="0000cc"/>
                </a:solidFill>
                <a:latin typeface="Times new roman"/>
                <a:ea typeface="DejaVu Sans"/>
              </a:rPr>
              <a:t>2</a:t>
            </a:r>
            <a:r>
              <a:rPr lang="en-US" sz="2600">
                <a:solidFill>
                  <a:srgbClr val="0000cc"/>
                </a:solidFill>
                <a:latin typeface="Times new roman"/>
                <a:ea typeface="DejaVu Sans"/>
              </a:rPr>
              <a:t> is c</a:t>
            </a:r>
            <a:r>
              <a:rPr lang="en-US" sz="2600">
                <a:solidFill>
                  <a:srgbClr val="0000cc"/>
                </a:solidFill>
                <a:latin typeface="Times new roman"/>
              </a:rPr>
              <a:t>onsistent with zero at high-p</a:t>
            </a:r>
            <a:r>
              <a:rPr lang="en-US" sz="2600">
                <a:solidFill>
                  <a:srgbClr val="0000cc"/>
                </a:solidFill>
                <a:latin typeface="Times new roman"/>
              </a:rPr>
              <a:t>T</a:t>
            </a:r>
            <a:r>
              <a:rPr lang="en-US" sz="2600">
                <a:solidFill>
                  <a:srgbClr val="0000cc"/>
                </a:solidFill>
                <a:latin typeface="Times new roman"/>
              </a:rPr>
              <a:t>.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600">
                <a:solidFill>
                  <a:srgbClr val="0000cc"/>
                </a:solidFill>
                <a:latin typeface="Times new roman"/>
              </a:rPr>
              <a:t>J/</a:t>
            </a:r>
            <a:r>
              <a:rPr lang="en-US" sz="2600">
                <a:solidFill>
                  <a:srgbClr val="0000cc"/>
                </a:solidFill>
                <a:latin typeface="Times new roman"/>
                <a:ea typeface="DejaVu Sans"/>
              </a:rPr>
              <a:t>ψ v</a:t>
            </a:r>
            <a:r>
              <a:rPr lang="en-US" sz="2600">
                <a:solidFill>
                  <a:srgbClr val="0000cc"/>
                </a:solidFill>
                <a:latin typeface="Times new roman"/>
                <a:ea typeface="DejaVu Sans"/>
              </a:rPr>
              <a:t>2</a:t>
            </a:r>
            <a:r>
              <a:rPr lang="en-US" sz="2600">
                <a:solidFill>
                  <a:srgbClr val="0000cc"/>
                </a:solidFill>
                <a:latin typeface="Times new roman"/>
                <a:ea typeface="DejaVu Sans"/>
              </a:rPr>
              <a:t> measurement disfavors coalescence from thermalized charm quarks</a:t>
            </a:r>
            <a:r>
              <a:rPr lang="en-US" sz="2600">
                <a:solidFill>
                  <a:srgbClr val="0000cc"/>
                </a:solidFill>
                <a:latin typeface="Times new roman"/>
              </a:rPr>
              <a:t>.</a:t>
            </a:r>
            <a:endParaRPr/>
          </a:p>
        </p:txBody>
      </p:sp>
      <p:sp>
        <p:nvSpPr>
          <p:cNvPr id="182" name="CustomShape 10"/>
          <p:cNvSpPr/>
          <p:nvPr/>
        </p:nvSpPr>
        <p:spPr>
          <a:xfrm>
            <a:off x="6662880" y="5400000"/>
            <a:ext cx="2697120" cy="916920"/>
          </a:xfrm>
          <a:prstGeom prst="rect">
            <a:avLst/>
          </a:prstGeom>
        </p:spPr>
        <p:txBody>
          <a:bodyPr bIns="46800" lIns="90000" rIns="90000" tIns="46800"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en-US" sz="900">
                <a:latin typeface="Times New Roman"/>
                <a:ea typeface="SimSun"/>
              </a:rPr>
              <a:t>[1] V. Greco, C.M. Ko, R. Rapp, PLB 595, 202.</a:t>
            </a:r>
            <a:endParaRPr/>
          </a:p>
          <a:p>
            <a:pPr>
              <a:lnSpc>
                <a:spcPct val="100000"/>
              </a:lnSpc>
              <a:buFont typeface="StarSymbol"/>
              <a:buChar char=""/>
            </a:pPr>
            <a:r>
              <a:rPr lang="en-US" sz="900">
                <a:latin typeface="Times New Roman"/>
                <a:ea typeface="SimSun"/>
              </a:rPr>
              <a:t>[2] L. Ravagli, R. Rapp, PLB 655, 126.</a:t>
            </a:r>
            <a:endParaRPr/>
          </a:p>
          <a:p>
            <a:pPr>
              <a:lnSpc>
                <a:spcPct val="100000"/>
              </a:lnSpc>
              <a:buFont typeface="StarSymbol"/>
              <a:buChar char=""/>
            </a:pPr>
            <a:r>
              <a:rPr lang="en-US" sz="900">
                <a:latin typeface="Times New Roman"/>
                <a:ea typeface="SimSun"/>
              </a:rPr>
              <a:t>[3] L. Yan, P. Zhuang, N. Xu, PRL 97, 232301.</a:t>
            </a:r>
            <a:endParaRPr/>
          </a:p>
          <a:p>
            <a:pPr>
              <a:lnSpc>
                <a:spcPct val="100000"/>
              </a:lnSpc>
              <a:buFont typeface="StarSymbol"/>
              <a:buChar char=""/>
            </a:pPr>
            <a:r>
              <a:rPr lang="en-US" sz="900">
                <a:latin typeface="Times New Roman"/>
                <a:ea typeface="SimSun"/>
              </a:rPr>
              <a:t>[4] X. Zhao, R. Rapp, 24th WWND, 2008.</a:t>
            </a:r>
            <a:endParaRPr/>
          </a:p>
          <a:p>
            <a:pPr>
              <a:lnSpc>
                <a:spcPct val="100000"/>
              </a:lnSpc>
              <a:buFont typeface="StarSymbol"/>
              <a:buChar char=""/>
            </a:pPr>
            <a:r>
              <a:rPr lang="en-US" sz="900">
                <a:latin typeface="Times New Roman"/>
                <a:ea typeface="SimSun"/>
              </a:rPr>
              <a:t>[5] Y. Liu, N. Xu, P. Zhuang, Nucl. Phy. A, 834, 317.</a:t>
            </a:r>
            <a:endParaRPr/>
          </a:p>
          <a:p>
            <a:pPr>
              <a:lnSpc>
                <a:spcPct val="100000"/>
              </a:lnSpc>
              <a:buFont typeface="StarSymbol"/>
              <a:buChar char=""/>
            </a:pPr>
            <a:r>
              <a:rPr lang="en-US" sz="900">
                <a:latin typeface="Times New Roman"/>
                <a:ea typeface="SimSun"/>
              </a:rPr>
              <a:t>[6] U. Heinz, C. Shen, priviate communication.</a:t>
            </a:r>
            <a:endParaRPr/>
          </a:p>
        </p:txBody>
      </p:sp>
      <p:sp>
        <p:nvSpPr>
          <p:cNvPr id="183" name="TextShape 11"/>
          <p:cNvSpPr txBox="1"/>
          <p:nvPr/>
        </p:nvSpPr>
        <p:spPr>
          <a:xfrm>
            <a:off x="1440000" y="2093400"/>
            <a:ext cx="1878480" cy="426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i="1" lang="cs-CZ" sz="1600"/>
              <a:t>STAR Preliminary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504000" y="309600"/>
            <a:ext cx="9071640" cy="12452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 sz="4400">
                <a:solidFill>
                  <a:srgbClr val="0066cc"/>
                </a:solidFill>
              </a:rPr>
              <a:t>          </a:t>
            </a:r>
            <a:r>
              <a:rPr lang="en-US" sz="4400">
                <a:solidFill>
                  <a:srgbClr val="0066cc"/>
                </a:solidFill>
                <a:latin typeface="Times new roman"/>
              </a:rPr>
              <a:t>J/</a:t>
            </a:r>
            <a:r>
              <a:rPr lang="en-US" sz="4400">
                <a:solidFill>
                  <a:srgbClr val="0066cc"/>
                </a:solidFill>
                <a:latin typeface="Times new roman"/>
                <a:ea typeface="Times New Roman"/>
              </a:rPr>
              <a:t>ψ</a:t>
            </a:r>
            <a:r>
              <a:rPr lang="en-US" sz="4400">
                <a:solidFill>
                  <a:srgbClr val="0066cc"/>
                </a:solidFill>
                <a:latin typeface="Times new roman"/>
              </a:rPr>
              <a:t> – hadron correlation, </a:t>
            </a:r>
            <a:r>
              <a:rPr lang="en-US" sz="4400">
                <a:solidFill>
                  <a:srgbClr val="0066cc"/>
                </a:solidFill>
                <a:latin typeface="Times new roman"/>
              </a:rPr>
              <a:t>
</a:t>
            </a:r>
            <a:r>
              <a:rPr lang="en-US" sz="4400">
                <a:solidFill>
                  <a:srgbClr val="0066cc"/>
                </a:solidFill>
                <a:latin typeface="Times new roman"/>
              </a:rPr>
              <a:t>          B → J/</a:t>
            </a:r>
            <a:r>
              <a:rPr lang="en-US" sz="4400">
                <a:solidFill>
                  <a:srgbClr val="0066cc"/>
                </a:solidFill>
                <a:latin typeface="Times new roman"/>
                <a:ea typeface="Times New Roman"/>
              </a:rPr>
              <a:t>ψ feed down</a:t>
            </a:r>
            <a:r>
              <a:rPr lang="en-US" sz="4400">
                <a:solidFill>
                  <a:srgbClr val="0066cc"/>
                </a:solidFill>
                <a:latin typeface="Times new roman"/>
              </a:rPr>
              <a:t> </a:t>
            </a:r>
            <a:endParaRPr/>
          </a:p>
        </p:txBody>
      </p:sp>
      <p:pic>
        <p:nvPicPr>
          <p:cNvPr descr="" id="18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  <p:pic>
        <p:nvPicPr>
          <p:cNvPr descr="" id="18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760000" y="2880000"/>
            <a:ext cx="4320000" cy="3960000"/>
          </a:xfrm>
          <a:prstGeom prst="rect">
            <a:avLst/>
          </a:prstGeom>
        </p:spPr>
      </p:pic>
      <p:sp>
        <p:nvSpPr>
          <p:cNvPr id="187" name="TextShape 2"/>
          <p:cNvSpPr txBox="1"/>
          <p:nvPr/>
        </p:nvSpPr>
        <p:spPr>
          <a:xfrm>
            <a:off x="180000" y="4320000"/>
            <a:ext cx="5400000" cy="25200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SzPct val="45000"/>
              <a:buFont typeface="StarSymbol"/>
              <a:buChar char=""/>
            </a:pPr>
            <a:r>
              <a:rPr lang="cs-CZ" sz="2200">
                <a:solidFill>
                  <a:srgbClr val="000000"/>
                </a:solidFill>
                <a:latin typeface="Times New Roman"/>
                <a:ea typeface="DejaVu Sans"/>
              </a:rPr>
              <a:t>D</a:t>
            </a:r>
            <a:r>
              <a:rPr lang="cs-CZ" sz="2200">
                <a:solidFill>
                  <a:srgbClr val="000000"/>
                </a:solidFill>
                <a:latin typeface="Times new roman"/>
                <a:ea typeface="DejaVu Sans"/>
              </a:rPr>
              <a:t>etermination of B → J/ψ contibution to J/</a:t>
            </a:r>
            <a:r>
              <a:rPr lang="cs-CZ" sz="2200">
                <a:solidFill>
                  <a:srgbClr val="000000"/>
                </a:solidFill>
                <a:latin typeface="Times new roman"/>
                <a:ea typeface="DejaVu Sans"/>
              </a:rPr>
              <a:t>ψ production.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 sz="2200">
                <a:solidFill>
                  <a:srgbClr val="000000"/>
                </a:solidFill>
                <a:latin typeface="Times new roman"/>
                <a:ea typeface="DejaVu Sans"/>
              </a:rPr>
              <a:t>Comparision with other collaborations results shows no beam energy dependence.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 sz="2200">
                <a:solidFill>
                  <a:srgbClr val="2300dc"/>
                </a:solidFill>
                <a:latin typeface="Times new roman"/>
                <a:ea typeface="DejaVu Sans"/>
              </a:rPr>
              <a:t>Feed down contribution was established as 10-25 percent.</a:t>
            </a:r>
            <a:endParaRPr/>
          </a:p>
          <a:p>
            <a:endParaRPr/>
          </a:p>
          <a:p>
            <a:r>
              <a:rPr lang="cs-CZ" sz="2200">
                <a:solidFill>
                  <a:srgbClr val="000000"/>
                </a:solidFill>
                <a:latin typeface="Times New Roman"/>
              </a:rPr>
              <a:t>.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descr="" id="18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38600" y="1800000"/>
            <a:ext cx="5981400" cy="2340000"/>
          </a:xfrm>
          <a:prstGeom prst="rect">
            <a:avLst/>
          </a:prstGeom>
        </p:spPr>
      </p:pic>
      <p:sp>
        <p:nvSpPr>
          <p:cNvPr id="189" name="TextShape 3"/>
          <p:cNvSpPr txBox="1"/>
          <p:nvPr/>
        </p:nvSpPr>
        <p:spPr>
          <a:xfrm>
            <a:off x="6480000" y="1980000"/>
            <a:ext cx="3600000" cy="540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s-CZ" sz="2200">
                <a:solidFill>
                  <a:srgbClr val="000000"/>
                </a:solidFill>
                <a:latin typeface="Times New Roman"/>
              </a:rPr>
              <a:t>J/</a:t>
            </a:r>
            <a:r>
              <a:rPr lang="cs-CZ" sz="2200">
                <a:solidFill>
                  <a:srgbClr val="000000"/>
                </a:solidFill>
                <a:latin typeface="DejaVu Sans"/>
                <a:ea typeface="DejaVu Sans"/>
              </a:rPr>
              <a:t>ψ</a:t>
            </a:r>
            <a:r>
              <a:rPr lang="cs-CZ" sz="2200">
                <a:solidFill>
                  <a:srgbClr val="000000"/>
                </a:solidFill>
                <a:latin typeface="Times New Roman"/>
                <a:ea typeface="DejaVu Sans"/>
              </a:rPr>
              <a:t> – hadron correlation.</a:t>
            </a:r>
            <a:endParaRPr/>
          </a:p>
          <a:p>
            <a:endParaRPr/>
          </a:p>
          <a:p>
            <a:r>
              <a:rPr lang="cs-CZ" sz="2200">
                <a:solidFill>
                  <a:srgbClr val="000000"/>
                </a:solidFill>
                <a:latin typeface="Times New Roman"/>
              </a:rPr>
              <a:t>.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540000" y="324360"/>
            <a:ext cx="8820000" cy="14756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en-US" sz="4800">
                <a:solidFill>
                  <a:srgbClr val="0066cc"/>
                </a:solidFill>
                <a:latin typeface="Times new roman"/>
              </a:rPr>
              <a:t>              </a:t>
            </a:r>
            <a:r>
              <a:rPr lang="en-US" sz="4800">
                <a:solidFill>
                  <a:srgbClr val="0066cc"/>
                </a:solidFill>
                <a:latin typeface="Times new roman"/>
              </a:rPr>
              <a:t>J/</a:t>
            </a:r>
            <a:r>
              <a:rPr lang="en-US" sz="4800">
                <a:solidFill>
                  <a:srgbClr val="0066cc"/>
                </a:solidFill>
                <a:latin typeface="Times new roman"/>
                <a:ea typeface="DejaVu Sans"/>
              </a:rPr>
              <a:t>ψ</a:t>
            </a:r>
            <a:r>
              <a:rPr lang="en-US" sz="4800">
                <a:solidFill>
                  <a:srgbClr val="0066cc"/>
                </a:solidFill>
                <a:latin typeface="Times new roman"/>
                <a:ea typeface="DejaVu Sans"/>
              </a:rPr>
              <a:t> polarization in p+p                 collisions </a:t>
            </a:r>
            <a:r>
              <a:rPr lang="en-US" sz="4400">
                <a:solidFill>
                  <a:srgbClr val="0066cc"/>
                </a:solidFill>
                <a:latin typeface="Times new roman"/>
                <a:ea typeface="DejaVu Sans"/>
              </a:rPr>
              <a:t>at </a:t>
            </a:r>
            <a:r>
              <a:rPr lang="en-US" sz="4400">
                <a:solidFill>
                  <a:srgbClr val="0066cc"/>
                </a:solidFill>
                <a:latin typeface="Times new roman"/>
                <a:ea typeface="Arial"/>
              </a:rPr>
              <a:t>√s=200GeV</a:t>
            </a:r>
            <a:r>
              <a:rPr lang="en-US" sz="4800">
                <a:solidFill>
                  <a:srgbClr val="0066cc"/>
                </a:solidFill>
                <a:latin typeface="Times new roman"/>
                <a:ea typeface="DejaVu Sans"/>
              </a:rPr>
              <a:t>  </a:t>
            </a:r>
            <a:endParaRPr/>
          </a:p>
        </p:txBody>
      </p:sp>
      <p:pic>
        <p:nvPicPr>
          <p:cNvPr descr="" id="19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  <p:sp>
        <p:nvSpPr>
          <p:cNvPr id="192" name="CustomShape 2"/>
          <p:cNvSpPr/>
          <p:nvPr/>
        </p:nvSpPr>
        <p:spPr>
          <a:xfrm>
            <a:off x="360000" y="1440000"/>
            <a:ext cx="3780000" cy="4857840"/>
          </a:xfrm>
          <a:prstGeom prst="rect">
            <a:avLst/>
          </a:prstGeom>
        </p:spPr>
        <p:txBody>
          <a:bodyPr bIns="46800" lIns="90000" rIns="90000" tIns="46800"/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600">
                <a:solidFill>
                  <a:srgbClr val="0000cc"/>
                </a:solidFill>
                <a:latin typeface="Times new roman"/>
                <a:ea typeface="DejaVu Sans"/>
              </a:rPr>
              <a:t>Measurement of J/</a:t>
            </a:r>
            <a:r>
              <a:rPr lang="en-US" sz="2600">
                <a:solidFill>
                  <a:srgbClr val="0000cc"/>
                </a:solidFill>
                <a:latin typeface="Times new roman"/>
                <a:ea typeface="DejaVu Sans"/>
              </a:rPr>
              <a:t>ψ</a:t>
            </a:r>
            <a:r>
              <a:rPr lang="en-US" sz="2600">
                <a:solidFill>
                  <a:srgbClr val="0000cc"/>
                </a:solidFill>
                <a:latin typeface="Times new roman"/>
                <a:ea typeface="DejaVu Sans"/>
              </a:rPr>
              <a:t> polarization may help to understand its production mechanism.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600">
                <a:solidFill>
                  <a:srgbClr val="0000cc"/>
                </a:solidFill>
                <a:latin typeface="Times new roman"/>
                <a:ea typeface="DejaVu Sans"/>
              </a:rPr>
              <a:t>Each production model calculated with different J/</a:t>
            </a:r>
            <a:r>
              <a:rPr lang="en-US" sz="2600">
                <a:solidFill>
                  <a:srgbClr val="0000cc"/>
                </a:solidFill>
                <a:latin typeface="Times new roman"/>
                <a:ea typeface="DejaVu Sans"/>
              </a:rPr>
              <a:t>ψ</a:t>
            </a:r>
            <a:r>
              <a:rPr lang="en-US" sz="2600">
                <a:solidFill>
                  <a:srgbClr val="0000cc"/>
                </a:solidFill>
                <a:latin typeface="Times new roman"/>
                <a:ea typeface="DejaVu Sans"/>
              </a:rPr>
              <a:t> polarization. 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600">
                <a:solidFill>
                  <a:srgbClr val="0000cc"/>
                </a:solidFill>
                <a:latin typeface="Times new roman"/>
                <a:ea typeface="DejaVu Sans"/>
              </a:rPr>
              <a:t>Results are consistent with COM and CSM predictions.</a:t>
            </a:r>
            <a:endParaRPr/>
          </a:p>
        </p:txBody>
      </p:sp>
      <p:pic>
        <p:nvPicPr>
          <p:cNvPr descr="" id="193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500000" y="1842840"/>
            <a:ext cx="5347800" cy="4277160"/>
          </a:xfrm>
          <a:prstGeom prst="rect">
            <a:avLst/>
          </a:prstGeom>
        </p:spPr>
      </p:pic>
      <p:sp>
        <p:nvSpPr>
          <p:cNvPr id="194" name="TextShape 3"/>
          <p:cNvSpPr txBox="1"/>
          <p:nvPr/>
        </p:nvSpPr>
        <p:spPr>
          <a:xfrm>
            <a:off x="6844680" y="6103080"/>
            <a:ext cx="2875320" cy="5569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s-CZ" sz="1100">
                <a:latin typeface="Times new roman"/>
              </a:rPr>
              <a:t>PHENIX: Phys. Rev. D 82, 012001 (2010)</a:t>
            </a:r>
            <a:endParaRPr/>
          </a:p>
          <a:p>
            <a:r>
              <a:rPr lang="cs-CZ" sz="1100">
                <a:latin typeface="Times new roman"/>
              </a:rPr>
              <a:t>COM: Phys. Rev. D 81, 014020 (2010)</a:t>
            </a:r>
            <a:endParaRPr/>
          </a:p>
          <a:p>
            <a:r>
              <a:rPr lang="cs-CZ" sz="1100">
                <a:latin typeface="Times new roman"/>
              </a:rPr>
              <a:t>CSM NLO+: Phys. Lett. B, 695, 149 (2011)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540000" y="324360"/>
            <a:ext cx="8820000" cy="14756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en-US" sz="4800">
                <a:solidFill>
                  <a:srgbClr val="0066cc"/>
                </a:solidFill>
                <a:latin typeface="Times new roman"/>
              </a:rPr>
              <a:t>              </a:t>
            </a:r>
            <a:r>
              <a:rPr lang="en-US" sz="4800">
                <a:solidFill>
                  <a:srgbClr val="0066cc"/>
                </a:solidFill>
                <a:latin typeface="Times new roman"/>
              </a:rPr>
              <a:t>Muon Telescope Detector            – future of J/</a:t>
            </a:r>
            <a:r>
              <a:rPr lang="en-US" sz="4800">
                <a:solidFill>
                  <a:srgbClr val="0066cc"/>
                </a:solidFill>
                <a:latin typeface="DejaVu Sans"/>
                <a:ea typeface="DejaVu Sans"/>
              </a:rPr>
              <a:t>ψ</a:t>
            </a:r>
            <a:r>
              <a:rPr lang="en-US" sz="4800">
                <a:solidFill>
                  <a:srgbClr val="0066cc"/>
                </a:solidFill>
                <a:latin typeface="Times new roman"/>
                <a:ea typeface="DejaVu Sans"/>
              </a:rPr>
              <a:t> mesurements.  </a:t>
            </a:r>
            <a:endParaRPr/>
          </a:p>
        </p:txBody>
      </p:sp>
      <p:pic>
        <p:nvPicPr>
          <p:cNvPr descr="" id="19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  <p:pic>
        <p:nvPicPr>
          <p:cNvPr descr="" id="19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454400" y="1800000"/>
            <a:ext cx="2865600" cy="2865600"/>
          </a:xfrm>
          <a:prstGeom prst="rect">
            <a:avLst/>
          </a:prstGeom>
        </p:spPr>
      </p:pic>
      <p:pic>
        <p:nvPicPr>
          <p:cNvPr descr="" id="19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767040"/>
            <a:ext cx="1817640" cy="1092960"/>
          </a:xfrm>
          <a:prstGeom prst="rect">
            <a:avLst/>
          </a:prstGeom>
        </p:spPr>
      </p:pic>
      <p:sp>
        <p:nvSpPr>
          <p:cNvPr id="199" name="CustomShape 2"/>
          <p:cNvSpPr/>
          <p:nvPr/>
        </p:nvSpPr>
        <p:spPr>
          <a:xfrm>
            <a:off x="0" y="3767040"/>
            <a:ext cx="1817640" cy="1092960"/>
          </a:xfrm>
          <a:prstGeom prst="rect">
            <a:avLst/>
          </a:prstGeom>
        </p:spPr>
      </p:sp>
      <p:pic>
        <p:nvPicPr>
          <p:cNvPr descr="" id="200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4860000" y="1924560"/>
            <a:ext cx="5040000" cy="2575440"/>
          </a:xfrm>
          <a:prstGeom prst="rect">
            <a:avLst/>
          </a:prstGeom>
        </p:spPr>
      </p:pic>
      <p:sp>
        <p:nvSpPr>
          <p:cNvPr id="201" name="TextShape 3"/>
          <p:cNvSpPr txBox="1"/>
          <p:nvPr/>
        </p:nvSpPr>
        <p:spPr>
          <a:xfrm>
            <a:off x="5220000" y="4761360"/>
            <a:ext cx="4320000" cy="2078640"/>
          </a:xfrm>
          <a:prstGeom prst="rect">
            <a:avLst/>
          </a:prstGeom>
        </p:spPr>
        <p:txBody>
          <a:bodyPr bIns="45000" lIns="90000" rIns="90000" tIns="45000" wrap="none"/>
          <a:p>
            <a:endParaRPr/>
          </a:p>
          <a:p>
            <a:r>
              <a:rPr lang="cs-CZ" sz="2000"/>
              <a:t>Predictions for J/</a:t>
            </a:r>
            <a:r>
              <a:rPr lang="cs-CZ" sz="2000">
                <a:latin typeface="DejaVu Sans"/>
                <a:ea typeface="DejaVu Sans"/>
              </a:rPr>
              <a:t>ψ</a:t>
            </a:r>
            <a:r>
              <a:rPr lang="cs-CZ" sz="2000">
                <a:latin typeface="Arial"/>
                <a:ea typeface="DejaVu Sans"/>
              </a:rPr>
              <a:t>: </a:t>
            </a:r>
            <a:r>
              <a:rPr lang="cs-CZ" sz="2000">
                <a:latin typeface="Times new roman"/>
              </a:rPr>
              <a:t>S/B=6 in d+Au and S/B=2 in central Au+Au.</a:t>
            </a:r>
            <a:endParaRPr/>
          </a:p>
          <a:p>
            <a:endParaRPr/>
          </a:p>
          <a:p>
            <a:r>
              <a:rPr lang="cs-CZ" sz="2000">
                <a:latin typeface="Times new roman"/>
              </a:rPr>
              <a:t>Reconstruction of J/psi in central Au+Au collisions from low to high pT – excellent mass  resolution.</a:t>
            </a:r>
            <a:endParaRPr/>
          </a:p>
        </p:txBody>
      </p:sp>
      <p:sp>
        <p:nvSpPr>
          <p:cNvPr id="202" name="TextShape 4"/>
          <p:cNvSpPr txBox="1"/>
          <p:nvPr/>
        </p:nvSpPr>
        <p:spPr>
          <a:xfrm>
            <a:off x="5040000" y="4434120"/>
            <a:ext cx="4675320" cy="2458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s-CZ" sz="1100">
                <a:latin typeface="Times new roman"/>
              </a:rPr>
              <a:t>L. Ruan et al., Journal of Physics G: Nucl. Part. Phys. 36 (2009) 095001 </a:t>
            </a:r>
            <a:endParaRPr/>
          </a:p>
        </p:txBody>
      </p:sp>
      <p:sp>
        <p:nvSpPr>
          <p:cNvPr id="203" name="TextShape 5"/>
          <p:cNvSpPr txBox="1"/>
          <p:nvPr/>
        </p:nvSpPr>
        <p:spPr>
          <a:xfrm>
            <a:off x="180000" y="5040000"/>
            <a:ext cx="4500000" cy="1620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s-CZ" sz="2000">
                <a:latin typeface="Times new roman"/>
              </a:rPr>
              <a:t>MTD (MRPC): Multi-gap Resistive Plate Chamber. Gas detector.</a:t>
            </a:r>
            <a:endParaRPr/>
          </a:p>
          <a:p>
            <a:endParaRPr/>
          </a:p>
          <a:p>
            <a:r>
              <a:rPr lang="cs-CZ" sz="2000">
                <a:latin typeface="Times new roman"/>
              </a:rPr>
              <a:t>With HFT together it will be possible to study B → J/</a:t>
            </a:r>
            <a:r>
              <a:rPr lang="cs-CZ" sz="2000">
                <a:latin typeface="Times new roman"/>
                <a:ea typeface="DejaVu Sans"/>
              </a:rPr>
              <a:t>ψ + X decays.</a:t>
            </a:r>
            <a:r>
              <a:rPr lang="cs-CZ" sz="2000">
                <a:latin typeface="Times new roman"/>
              </a:rPr>
              <a:t>  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3528000" y="323640"/>
            <a:ext cx="3199680" cy="835560"/>
          </a:xfrm>
          <a:prstGeom prst="rect">
            <a:avLst/>
          </a:prstGeom>
        </p:spPr>
        <p:txBody>
          <a:bodyPr wrap="none"/>
          <a:p>
            <a:pPr>
              <a:lnSpc>
                <a:spcPct val="100000"/>
              </a:lnSpc>
            </a:pPr>
            <a:r>
              <a:rPr lang="en-US" sz="4800">
                <a:solidFill>
                  <a:srgbClr val="0066cc"/>
                </a:solidFill>
                <a:latin typeface="Times new roman"/>
              </a:rPr>
              <a:t>Conclusions</a:t>
            </a:r>
            <a:endParaRPr/>
          </a:p>
        </p:txBody>
      </p:sp>
      <p:pic>
        <p:nvPicPr>
          <p:cNvPr descr="" id="20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  <p:sp>
        <p:nvSpPr>
          <p:cNvPr id="206" name="TextShape 2"/>
          <p:cNvSpPr txBox="1"/>
          <p:nvPr/>
        </p:nvSpPr>
        <p:spPr>
          <a:xfrm>
            <a:off x="360000" y="1260000"/>
            <a:ext cx="9180000" cy="558000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45000"/>
              <a:buFont typeface="StarSymbol"/>
              <a:buChar char=""/>
            </a:pPr>
            <a:endParaRPr/>
          </a:p>
          <a:p>
            <a:pPr algn="just">
              <a:buSzPct val="45000"/>
              <a:buFont typeface="StarSymbol"/>
              <a:buChar char=""/>
            </a:pPr>
            <a:endParaRPr/>
          </a:p>
          <a:p>
            <a:pPr algn="just">
              <a:buSzPct val="4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Times new roman"/>
                <a:ea typeface="CMR10"/>
              </a:rPr>
              <a:t>Spectra of J/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DejaVu Sans"/>
              </a:rPr>
              <a:t>ψ measured in Au+Au collisions 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SimSun"/>
              </a:rPr>
              <a:t>mismatch the blast wave model predictions from light hadrons in low p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SimSun"/>
              </a:rPr>
              <a:t>T 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SimSun"/>
              </a:rPr>
              <a:t>region.</a:t>
            </a:r>
            <a:endParaRPr/>
          </a:p>
          <a:p>
            <a:pPr algn="just">
              <a:buSzPct val="45000"/>
              <a:buFont typeface="StarSymbol"/>
              <a:buChar char=""/>
            </a:pPr>
            <a:endParaRPr/>
          </a:p>
          <a:p>
            <a:pPr algn="just">
              <a:buSzPct val="4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Times new roman"/>
                <a:ea typeface="CMR10"/>
              </a:rPr>
              <a:t>J/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Arial"/>
              </a:rPr>
              <a:t>ψ - 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CMR10"/>
              </a:rPr>
              <a:t>The suppression was observed in central and semi-central collisions in Au+Au collisions.  The suppression  decreases with p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CMR10"/>
              </a:rPr>
              <a:t>T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CMR10"/>
              </a:rPr>
              <a:t>.</a:t>
            </a:r>
            <a:endParaRPr/>
          </a:p>
          <a:p>
            <a:pPr algn="just">
              <a:buSzPct val="45000"/>
              <a:buFont typeface="StarSymbol"/>
              <a:buChar char=""/>
            </a:pPr>
            <a:endParaRPr/>
          </a:p>
          <a:p>
            <a:pPr algn="just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Times new roman"/>
                <a:ea typeface="Arial"/>
              </a:rPr>
              <a:t>J/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DejaVu Sans"/>
              </a:rPr>
              <a:t>ψ v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DejaVu Sans"/>
              </a:rPr>
              <a:t> in Au+Au is consistent with zero at high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CMR10"/>
              </a:rPr>
              <a:t> p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CMR10"/>
              </a:rPr>
              <a:t>T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DejaVu Sans"/>
              </a:rPr>
              <a:t>. 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DejaVu Sans"/>
              </a:rPr>
              <a:t>J/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DejaVu Sans"/>
              </a:rPr>
              <a:t>ψ v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DejaVu Sans"/>
              </a:rPr>
              <a:t> measurement disfavors coalescence from thermalized charm quarks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/>
          </a:p>
          <a:p>
            <a:pPr algn="just">
              <a:lnSpc>
                <a:spcPct val="100000"/>
              </a:lnSpc>
              <a:buSzPct val="45000"/>
              <a:buFont typeface="StarSymbol"/>
              <a:buChar char=""/>
            </a:pPr>
            <a:endParaRPr/>
          </a:p>
          <a:p>
            <a:pPr algn="just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Times new roman"/>
                <a:ea typeface="Arial"/>
              </a:rPr>
              <a:t>B → J/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DejaVu Sans"/>
              </a:rPr>
              <a:t>ψ feed down contribution was determined as 10-25 percent.</a:t>
            </a:r>
            <a:endParaRPr/>
          </a:p>
          <a:p>
            <a:pPr algn="just">
              <a:lnSpc>
                <a:spcPct val="100000"/>
              </a:lnSpc>
              <a:buSzPct val="45000"/>
              <a:buFont typeface="StarSymbol"/>
              <a:buChar char=""/>
            </a:pPr>
            <a:endParaRPr/>
          </a:p>
          <a:p>
            <a:pPr algn="just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Times new roman"/>
                <a:ea typeface="DejaVu Sans"/>
              </a:rPr>
              <a:t>Measurement of J/ψ polarization in mid-rapidity in p+p collisions is consistent with the COM and CSM predictions.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468720" y="1401120"/>
            <a:ext cx="9071640" cy="4899240"/>
          </a:xfrm>
          <a:prstGeom prst="rect">
            <a:avLst/>
          </a:prstGeom>
        </p:spPr>
        <p:txBody>
          <a:bodyPr anchor="ctr" anchorCtr="1" bIns="0" lIns="0" rIns="0" tIns="0"/>
          <a:p>
            <a:pPr algn="ctr">
              <a:lnSpc>
                <a:spcPct val="100000"/>
              </a:lnSpc>
            </a:pPr>
            <a:r>
              <a:rPr lang="cs-CZ" sz="3600">
                <a:solidFill>
                  <a:srgbClr val="000000"/>
                </a:solidFill>
                <a:latin typeface="Times New Roman"/>
                <a:ea typeface="MS Gothic"/>
              </a:rPr>
              <a:t>Thank you! :-)</a:t>
            </a:r>
            <a:endParaRPr/>
          </a:p>
        </p:txBody>
      </p:sp>
      <p:pic>
        <p:nvPicPr>
          <p:cNvPr descr="" id="20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540000" y="537840"/>
            <a:ext cx="9071640" cy="1262160"/>
          </a:xfrm>
          <a:prstGeom prst="rect">
            <a:avLst/>
          </a:prstGeom>
        </p:spPr>
        <p:txBody>
          <a:bodyPr anchor="ctr" anchorCtr="1" bIns="0" lIns="0" rIns="0" tIns="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4f81bd"/>
                </a:solidFill>
                <a:latin typeface="Arial"/>
                <a:ea typeface="MS Gothic"/>
              </a:rPr>
              <a:t>          </a:t>
            </a:r>
            <a:r>
              <a:rPr lang="en-US" sz="4400">
                <a:solidFill>
                  <a:srgbClr val="0066cc"/>
                </a:solidFill>
                <a:latin typeface="Times new Roman"/>
                <a:ea typeface="MS Gothic"/>
              </a:rPr>
              <a:t>Hot and cold nuclear matter effects</a:t>
            </a:r>
            <a:endParaRPr/>
          </a:p>
        </p:txBody>
      </p:sp>
      <p:pic>
        <p:nvPicPr>
          <p:cNvPr descr="ppHt_pict" id="210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900000" y="2239200"/>
            <a:ext cx="1833480" cy="1900800"/>
          </a:xfrm>
          <a:prstGeom prst="rect">
            <a:avLst/>
          </a:prstGeom>
        </p:spPr>
      </p:pic>
      <p:pic>
        <p:nvPicPr>
          <p:cNvPr descr="ev32-end-full" id="211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3780000" y="2225160"/>
            <a:ext cx="1914840" cy="1914840"/>
          </a:xfrm>
          <a:prstGeom prst="rect">
            <a:avLst/>
          </a:prstGeom>
        </p:spPr>
      </p:pic>
      <p:pic>
        <p:nvPicPr>
          <p:cNvPr descr="tomography1" id="212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540000" y="4320000"/>
            <a:ext cx="2160000" cy="2425320"/>
          </a:xfrm>
          <a:prstGeom prst="rect">
            <a:avLst/>
          </a:prstGeom>
        </p:spPr>
      </p:pic>
      <p:pic>
        <p:nvPicPr>
          <p:cNvPr descr="tomography2" id="213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3240000" y="4255200"/>
            <a:ext cx="2863080" cy="2584800"/>
          </a:xfrm>
          <a:prstGeom prst="rect">
            <a:avLst/>
          </a:prstGeom>
        </p:spPr>
      </p:pic>
      <p:sp>
        <p:nvSpPr>
          <p:cNvPr id="214" name="TextShape 2"/>
          <p:cNvSpPr txBox="1"/>
          <p:nvPr/>
        </p:nvSpPr>
        <p:spPr>
          <a:xfrm>
            <a:off x="6120000" y="1620000"/>
            <a:ext cx="3794400" cy="428040"/>
          </a:xfrm>
          <a:prstGeom prst="rect">
            <a:avLst/>
          </a:prstGeom>
        </p:spPr>
        <p:txBody>
          <a:bodyPr bIns="50400" lIns="100800" rIns="100800" tIns="50400" wrap="none"/>
          <a:p>
            <a:pPr>
              <a:lnSpc>
                <a:spcPct val="100000"/>
              </a:lnSpc>
              <a:buFont typeface="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nuclear modification factor </a:t>
            </a:r>
            <a:r>
              <a:rPr lang="en-US" sz="2000">
                <a:solidFill>
                  <a:srgbClr val="0000cc"/>
                </a:solidFill>
                <a:latin typeface="Times New Roman"/>
              </a:rPr>
              <a:t>R</a:t>
            </a:r>
            <a:r>
              <a:rPr lang="en-US" sz="2000">
                <a:solidFill>
                  <a:srgbClr val="0000cc"/>
                </a:solidFill>
                <a:latin typeface="Times New Roman"/>
              </a:rPr>
              <a:t>AA</a:t>
            </a:r>
            <a:r>
              <a:rPr lang="en-US" sz="2000">
                <a:solidFill>
                  <a:srgbClr val="0000cc"/>
                </a:solidFill>
                <a:latin typeface="Times New Roman"/>
              </a:rPr>
              <a:t> :</a:t>
            </a:r>
            <a:endParaRPr/>
          </a:p>
        </p:txBody>
      </p:sp>
      <p:pic>
        <p:nvPicPr>
          <p:cNvPr descr="" id="215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  <p:sp>
        <p:nvSpPr>
          <p:cNvPr id="216" name="TextShape 3"/>
          <p:cNvSpPr txBox="1"/>
          <p:nvPr/>
        </p:nvSpPr>
        <p:spPr>
          <a:xfrm>
            <a:off x="6278040" y="3060000"/>
            <a:ext cx="3081960" cy="360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2323dc"/>
                </a:solidFill>
                <a:latin typeface="Times New Roman"/>
              </a:rPr>
              <a:t>p+p collision as a baseline</a:t>
            </a:r>
            <a:endParaRPr/>
          </a:p>
        </p:txBody>
      </p:sp>
      <p:sp>
        <p:nvSpPr>
          <p:cNvPr id="217" name="TextShape 4"/>
          <p:cNvSpPr txBox="1"/>
          <p:nvPr/>
        </p:nvSpPr>
        <p:spPr>
          <a:xfrm>
            <a:off x="6120000" y="3600000"/>
            <a:ext cx="3960000" cy="3240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000">
                <a:solidFill>
                  <a:srgbClr val="0000ff"/>
                </a:solidFill>
                <a:latin typeface="Times New Roman"/>
              </a:rPr>
              <a:t>R</a:t>
            </a:r>
            <a:r>
              <a:rPr lang="en-US" sz="2000">
                <a:solidFill>
                  <a:srgbClr val="0000ff"/>
                </a:solidFill>
                <a:latin typeface="Times New Roman"/>
              </a:rPr>
              <a:t>AA</a:t>
            </a:r>
            <a:r>
              <a:rPr lang="en-US" sz="2000">
                <a:solidFill>
                  <a:srgbClr val="0000ff"/>
                </a:solidFill>
                <a:latin typeface="Times New Roman"/>
              </a:rPr>
              <a:t> = 1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 – no nuclear effect observed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ff"/>
                </a:solidFill>
                <a:latin typeface="Times New Roman"/>
              </a:rPr>
              <a:t>R</a:t>
            </a:r>
            <a:r>
              <a:rPr lang="en-US" sz="2000">
                <a:solidFill>
                  <a:srgbClr val="0000ff"/>
                </a:solidFill>
                <a:latin typeface="Times New Roman"/>
              </a:rPr>
              <a:t>AA</a:t>
            </a:r>
            <a:r>
              <a:rPr lang="en-US" sz="2000">
                <a:solidFill>
                  <a:srgbClr val="0000ff"/>
                </a:solidFill>
                <a:latin typeface="Times New Roman"/>
              </a:rPr>
              <a:t> &lt; 1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  - suppression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2323dc"/>
                </a:solidFill>
                <a:latin typeface="Times New Roman"/>
              </a:rPr>
              <a:t>Cold nuclear matter effects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(d+Au collisions, s</a:t>
            </a:r>
            <a:r>
              <a:rPr lang="cs-CZ" sz="2000">
                <a:solidFill>
                  <a:srgbClr val="000000"/>
                </a:solidFill>
                <a:latin typeface="Times New Roman"/>
                <a:ea typeface="Arial Unicode MS"/>
              </a:rPr>
              <a:t>hadowing, nuclear absorption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).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2323dc"/>
                </a:solidFill>
                <a:latin typeface="Times New Roman"/>
              </a:rPr>
              <a:t>Hot nuclear matter effect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(Au+Au collisions, </a:t>
            </a:r>
            <a:r>
              <a:rPr lang="cs-CZ" sz="2000">
                <a:solidFill>
                  <a:srgbClr val="000000"/>
                </a:solidFill>
                <a:latin typeface="Times New Roman"/>
                <a:ea typeface="Times New Roman"/>
              </a:rPr>
              <a:t>suppression, recombination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).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18" name="TextShape 5"/>
          <p:cNvSpPr txBox="1"/>
          <p:nvPr/>
        </p:nvSpPr>
        <p:spPr>
          <a:xfrm>
            <a:off x="1440000" y="1800000"/>
            <a:ext cx="706680" cy="4327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cs-CZ" sz="2200">
                <a:latin typeface="Times New Roman"/>
              </a:rPr>
              <a:t>p+p</a:t>
            </a:r>
            <a:endParaRPr/>
          </a:p>
        </p:txBody>
      </p:sp>
      <p:sp>
        <p:nvSpPr>
          <p:cNvPr id="219" name="TextShape 6"/>
          <p:cNvSpPr txBox="1"/>
          <p:nvPr/>
        </p:nvSpPr>
        <p:spPr>
          <a:xfrm>
            <a:off x="4140000" y="1800000"/>
            <a:ext cx="1080000" cy="4327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cs-CZ" sz="2200">
                <a:latin typeface="Times New Roman"/>
              </a:rPr>
              <a:t>Au+Au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360000" y="1400760"/>
            <a:ext cx="9071640" cy="489924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cs-CZ" sz="320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cs-CZ" sz="280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cs-CZ" sz="2800">
                <a:solidFill>
                  <a:srgbClr val="000000"/>
                </a:solidFill>
                <a:latin typeface="Times new roman"/>
                <a:ea typeface="Arial Unicode MS"/>
              </a:rPr>
              <a:t>Motivation for J/</a:t>
            </a:r>
            <a:r>
              <a:rPr lang="cs-CZ" sz="2800">
                <a:solidFill>
                  <a:srgbClr val="000000"/>
                </a:solidFill>
                <a:latin typeface="Times new roman"/>
                <a:ea typeface="DejaVu Sans"/>
              </a:rPr>
              <a:t>ψ</a:t>
            </a:r>
            <a:r>
              <a:rPr lang="cs-CZ" sz="2800">
                <a:solidFill>
                  <a:srgbClr val="000000"/>
                </a:solidFill>
                <a:latin typeface="Times new roman"/>
                <a:ea typeface="Arial Unicode MS"/>
              </a:rPr>
              <a:t> measurements.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Arial Unicode MS"/>
              </a:rPr>
              <a:t>  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Times new roman"/>
                <a:ea typeface="Arial Unicode MS"/>
              </a:rPr>
              <a:t>  </a:t>
            </a:r>
            <a:r>
              <a:rPr lang="cs-CZ" sz="2800">
                <a:solidFill>
                  <a:srgbClr val="000000"/>
                </a:solidFill>
                <a:latin typeface="Times new roman"/>
                <a:ea typeface="Arial Unicode MS"/>
              </a:rPr>
              <a:t>STAR detector and particle identification.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cs-CZ" sz="280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cs-CZ" sz="2800">
                <a:solidFill>
                  <a:srgbClr val="000000"/>
                </a:solidFill>
                <a:latin typeface="Times new roman"/>
                <a:ea typeface="Arial Unicode MS"/>
              </a:rPr>
              <a:t>J/</a:t>
            </a:r>
            <a:r>
              <a:rPr lang="cs-CZ" sz="2800">
                <a:solidFill>
                  <a:srgbClr val="000000"/>
                </a:solidFill>
                <a:latin typeface="Times new roman"/>
                <a:ea typeface="MS Gothic"/>
              </a:rPr>
              <a:t>ψ </a:t>
            </a:r>
            <a:r>
              <a:rPr lang="cs-CZ" sz="2800">
                <a:solidFill>
                  <a:srgbClr val="000000"/>
                </a:solidFill>
                <a:latin typeface="Times new roman"/>
                <a:ea typeface="Arial Unicode MS"/>
              </a:rPr>
              <a:t>production in p+p and Au+Au collisions.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cs-CZ" sz="280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cs-CZ" sz="2800">
                <a:solidFill>
                  <a:srgbClr val="000000"/>
                </a:solidFill>
                <a:latin typeface="Times new roman"/>
                <a:ea typeface="Arial Unicode MS"/>
              </a:rPr>
              <a:t>J/</a:t>
            </a:r>
            <a:r>
              <a:rPr lang="cs-CZ" sz="2800">
                <a:solidFill>
                  <a:srgbClr val="000000"/>
                </a:solidFill>
                <a:latin typeface="Times new roman"/>
                <a:ea typeface="MS Gothic"/>
              </a:rPr>
              <a:t>ψ elliptic flow in semi-central Au+Au collisions.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cs-CZ" sz="2800">
                <a:solidFill>
                  <a:srgbClr val="000000"/>
                </a:solidFill>
                <a:latin typeface="Times new roman"/>
                <a:ea typeface="MS Gothic"/>
              </a:rPr>
              <a:t>  </a:t>
            </a:r>
            <a:r>
              <a:rPr lang="cs-CZ" sz="2800">
                <a:solidFill>
                  <a:srgbClr val="000000"/>
                </a:solidFill>
                <a:latin typeface="Times new roman"/>
                <a:ea typeface="MS Gothic"/>
              </a:rPr>
              <a:t>J</a:t>
            </a:r>
            <a:r>
              <a:rPr lang="cs-CZ" sz="2800">
                <a:solidFill>
                  <a:srgbClr val="000000"/>
                </a:solidFill>
                <a:latin typeface="Times new roman"/>
                <a:ea typeface="Arial Unicode MS"/>
              </a:rPr>
              <a:t>/</a:t>
            </a:r>
            <a:r>
              <a:rPr lang="cs-CZ" sz="2800">
                <a:solidFill>
                  <a:srgbClr val="000000"/>
                </a:solidFill>
                <a:latin typeface="Times new roman"/>
                <a:ea typeface="MS Gothic"/>
              </a:rPr>
              <a:t>ψ – hadron correlations.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cs-CZ" sz="2800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lang="cs-CZ" sz="2800">
                <a:solidFill>
                  <a:srgbClr val="000000"/>
                </a:solidFill>
                <a:latin typeface="Times new roman"/>
                <a:ea typeface="Arial Unicode MS"/>
              </a:rPr>
              <a:t>J/</a:t>
            </a:r>
            <a:r>
              <a:rPr lang="cs-CZ" sz="2800">
                <a:solidFill>
                  <a:srgbClr val="000000"/>
                </a:solidFill>
                <a:latin typeface="Times new roman"/>
                <a:ea typeface="MS Gothic"/>
              </a:rPr>
              <a:t>ψ polarization in p+p collisions. 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cs-CZ" sz="2800">
                <a:solidFill>
                  <a:srgbClr val="000000"/>
                </a:solidFill>
                <a:latin typeface="Times new roman"/>
                <a:ea typeface="MS Gothic"/>
              </a:rPr>
              <a:t>  </a:t>
            </a:r>
            <a:r>
              <a:rPr lang="cs-CZ" sz="2800">
                <a:solidFill>
                  <a:srgbClr val="000000"/>
                </a:solidFill>
                <a:latin typeface="Times new roman"/>
                <a:ea typeface="MS Gothic"/>
              </a:rPr>
              <a:t>Future of J/ψ measurements.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Times new roman"/>
                <a:ea typeface="MS Gothic"/>
              </a:rPr>
              <a:t> 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MS Gothic"/>
              </a:rPr>
              <a:t>Conclusions.</a:t>
            </a:r>
            <a:endParaRPr/>
          </a:p>
          <a:p>
            <a:pPr algn="ctr">
              <a:lnSpc>
                <a:spcPct val="100000"/>
              </a:lnSpc>
              <a:buSzPct val="45000"/>
              <a:buFont typeface="StarSymbol"/>
              <a:buChar char=""/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17" name="TextShape 2"/>
          <p:cNvSpPr txBox="1"/>
          <p:nvPr/>
        </p:nvSpPr>
        <p:spPr>
          <a:xfrm>
            <a:off x="504360" y="623160"/>
            <a:ext cx="9071640" cy="619200"/>
          </a:xfrm>
          <a:prstGeom prst="rect">
            <a:avLst/>
          </a:prstGeom>
        </p:spPr>
        <p:txBody>
          <a:bodyPr anchor="ctr" anchorCtr="1" bIns="0" lIns="0" rIns="0" tIns="0"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0066cc"/>
                </a:solidFill>
                <a:latin typeface="Times New Roman"/>
                <a:ea typeface="MS Gothic"/>
              </a:rPr>
              <a:t>Outline</a:t>
            </a:r>
            <a:endParaRPr/>
          </a:p>
        </p:txBody>
      </p:sp>
      <p:pic>
        <p:nvPicPr>
          <p:cNvPr descr="" id="11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540000" y="360000"/>
            <a:ext cx="9071640" cy="1172160"/>
          </a:xfrm>
          <a:prstGeom prst="rect">
            <a:avLst/>
          </a:prstGeom>
        </p:spPr>
        <p:txBody>
          <a:bodyPr anchor="ctr" anchorCtr="1" bIns="0" lIns="0" rIns="0" tIns="0"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4f81bd"/>
                </a:solidFill>
                <a:latin typeface="Arial"/>
                <a:ea typeface="MS Gothic"/>
              </a:rPr>
              <a:t>       </a:t>
            </a:r>
            <a:r>
              <a:rPr lang="cs-CZ" sz="4400">
                <a:solidFill>
                  <a:srgbClr val="4f81bd"/>
                </a:solidFill>
                <a:latin typeface="Times New Roman"/>
                <a:ea typeface="MS Gothic"/>
              </a:rPr>
              <a:t>  </a:t>
            </a:r>
            <a:r>
              <a:rPr lang="cs-CZ" sz="4400">
                <a:solidFill>
                  <a:srgbClr val="0066cc"/>
                </a:solidFill>
                <a:latin typeface="Times New Roman"/>
                <a:ea typeface="MS Gothic"/>
              </a:rPr>
              <a:t>Quarkonia in nuclear matter</a:t>
            </a:r>
            <a:endParaRPr/>
          </a:p>
        </p:txBody>
      </p:sp>
      <p:pic>
        <p:nvPicPr>
          <p:cNvPr descr="" id="120" name="Obrázek 2"/>
          <p:cNvPicPr/>
          <p:nvPr/>
        </p:nvPicPr>
        <p:blipFill>
          <a:blip r:embed="rId1"/>
          <a:stretch>
            <a:fillRect/>
          </a:stretch>
        </p:blipFill>
        <p:spPr>
          <a:xfrm>
            <a:off x="6449760" y="1800360"/>
            <a:ext cx="3090240" cy="1264680"/>
          </a:xfrm>
          <a:prstGeom prst="rect">
            <a:avLst/>
          </a:prstGeom>
        </p:spPr>
      </p:pic>
      <p:pic>
        <p:nvPicPr>
          <p:cNvPr descr="" id="121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6480000" y="3240000"/>
            <a:ext cx="3159360" cy="1440000"/>
          </a:xfrm>
          <a:prstGeom prst="rect">
            <a:avLst/>
          </a:prstGeom>
        </p:spPr>
      </p:pic>
      <p:pic>
        <p:nvPicPr>
          <p:cNvPr descr="" id="122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6660000" y="4680000"/>
            <a:ext cx="3060000" cy="1468080"/>
          </a:xfrm>
          <a:prstGeom prst="rect">
            <a:avLst/>
          </a:prstGeom>
        </p:spPr>
      </p:pic>
      <p:sp>
        <p:nvSpPr>
          <p:cNvPr id="123" name="TextShape 2"/>
          <p:cNvSpPr txBox="1"/>
          <p:nvPr/>
        </p:nvSpPr>
        <p:spPr>
          <a:xfrm>
            <a:off x="540000" y="1800000"/>
            <a:ext cx="5760000" cy="4860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cs-CZ" sz="2100">
                <a:solidFill>
                  <a:srgbClr val="000000"/>
                </a:solidFill>
                <a:latin typeface="Times new roman"/>
                <a:ea typeface="Arial Unicode MS"/>
              </a:rPr>
              <a:t>J/</a:t>
            </a:r>
            <a:r>
              <a:rPr lang="cs-CZ" sz="2100">
                <a:solidFill>
                  <a:srgbClr val="000000"/>
                </a:solidFill>
                <a:latin typeface="Times new roman"/>
                <a:ea typeface="Times New Roman"/>
              </a:rPr>
              <a:t>ψ could </a:t>
            </a:r>
            <a:r>
              <a:rPr lang="cs-CZ" sz="2100">
                <a:solidFill>
                  <a:srgbClr val="000000"/>
                </a:solidFill>
                <a:latin typeface="Times new roman"/>
                <a:ea typeface="Arial Unicode MS"/>
              </a:rPr>
              <a:t>originate from different sources</a:t>
            </a:r>
            <a:r>
              <a:rPr lang="cs-CZ" sz="210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cs-CZ" sz="2100">
                <a:solidFill>
                  <a:srgbClr val="000000"/>
                </a:solidFill>
                <a:latin typeface="Times new roman"/>
                <a:ea typeface="Arial Unicode MS"/>
              </a:rPr>
              <a:t>direct production (production mechanism is unclear) and feeddowns from </a:t>
            </a:r>
            <a:r>
              <a:rPr lang="cs-CZ" sz="2100">
                <a:solidFill>
                  <a:srgbClr val="000000"/>
                </a:solidFill>
                <a:latin typeface="Times new roman"/>
                <a:ea typeface="Times New Roman"/>
              </a:rPr>
              <a:t>ψ', χ, B mesons.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cs-CZ" sz="2100">
                <a:latin typeface="Times new roman"/>
              </a:rPr>
              <a:t>With</a:t>
            </a:r>
            <a:r>
              <a:rPr lang="cs-CZ" sz="2100">
                <a:solidFill>
                  <a:srgbClr val="000000"/>
                </a:solidFill>
                <a:latin typeface="Times new roman"/>
                <a:ea typeface="Times New Roman"/>
              </a:rPr>
              <a:t> increasing temperature of nuclear matter the different quarkonium states “melt” sequentially as a function of their binding strength: the most loosely bound state disappears first, the ground state last.</a:t>
            </a:r>
            <a:r>
              <a:rPr lang="cs-CZ" sz="2100">
                <a:solidFill>
                  <a:srgbClr val="003200"/>
                </a:solidFill>
                <a:latin typeface="Times new roman"/>
                <a:ea typeface="Arial Unicode MS"/>
              </a:rPr>
              <a:t> → </a:t>
            </a:r>
            <a:r>
              <a:rPr lang="cs-CZ" sz="2100">
                <a:solidFill>
                  <a:srgbClr val="2323dc"/>
                </a:solidFill>
                <a:latin typeface="Times new roman"/>
                <a:ea typeface="Arial Unicode MS"/>
              </a:rPr>
              <a:t>QGP THERMOMETER</a:t>
            </a:r>
            <a:r>
              <a:rPr lang="en-US" sz="2100">
                <a:solidFill>
                  <a:srgbClr val="2323dc"/>
                </a:solidFill>
                <a:latin typeface="Times new roman"/>
                <a:ea typeface="Arial Unicode MS"/>
              </a:rPr>
              <a:t>. </a:t>
            </a:r>
            <a:r>
              <a:rPr lang="cs-CZ" sz="2100">
                <a:solidFill>
                  <a:srgbClr val="000000"/>
                </a:solidFill>
                <a:latin typeface="Times new roman"/>
                <a:ea typeface="Arial Unicode MS"/>
              </a:rPr>
              <a:t>J/</a:t>
            </a:r>
            <a:r>
              <a:rPr lang="cs-CZ" sz="2100">
                <a:solidFill>
                  <a:srgbClr val="000000"/>
                </a:solidFill>
                <a:latin typeface="Times new roman"/>
                <a:ea typeface="Times New Roman"/>
              </a:rPr>
              <a:t>ψ at 200 GeV is expected to melt in central Au+Au collisions.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cs-CZ" sz="2100">
                <a:solidFill>
                  <a:srgbClr val="2300dc"/>
                </a:solidFill>
                <a:latin typeface="Times new roman"/>
                <a:ea typeface="Times New Roman"/>
              </a:rPr>
              <a:t>Also other effects as cold nuclear matter effects and regeneration could influence the observed yields.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24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  <p:sp>
        <p:nvSpPr>
          <p:cNvPr id="125" name="TextShape 3"/>
          <p:cNvSpPr txBox="1"/>
          <p:nvPr/>
        </p:nvSpPr>
        <p:spPr>
          <a:xfrm>
            <a:off x="6426360" y="6120000"/>
            <a:ext cx="3333960" cy="4327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pt-BR" sz="1300">
                <a:latin typeface="Arial"/>
              </a:rPr>
              <a:t>H. Satz, Nucl. Phys. A (783):249-260(2007)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504000" y="346320"/>
            <a:ext cx="9071640" cy="117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 sz="4000">
                <a:solidFill>
                  <a:srgbClr val="0066cc"/>
                </a:solidFill>
              </a:rPr>
              <a:t>            </a:t>
            </a:r>
            <a:endParaRPr/>
          </a:p>
        </p:txBody>
      </p:sp>
      <p:pic>
        <p:nvPicPr>
          <p:cNvPr descr="" id="12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  <p:sp>
        <p:nvSpPr>
          <p:cNvPr id="128" name="TextShape 2"/>
          <p:cNvSpPr txBox="1"/>
          <p:nvPr/>
        </p:nvSpPr>
        <p:spPr>
          <a:xfrm>
            <a:off x="504360" y="346320"/>
            <a:ext cx="9071640" cy="117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>
                <a:solidFill>
                  <a:srgbClr val="0066cc"/>
                </a:solidFill>
              </a:rPr>
              <a:t>           </a:t>
            </a:r>
            <a:r>
              <a:rPr lang="en-US">
                <a:solidFill>
                  <a:srgbClr val="0066cc"/>
                </a:solidFill>
                <a:latin typeface="Times new roman"/>
              </a:rPr>
              <a:t>J/</a:t>
            </a:r>
            <a:r>
              <a:rPr lang="en-US">
                <a:solidFill>
                  <a:srgbClr val="0066cc"/>
                </a:solidFill>
                <a:latin typeface="Times new roman"/>
                <a:ea typeface="DejaVu Sans"/>
              </a:rPr>
              <a:t>ψ</a:t>
            </a:r>
            <a:r>
              <a:rPr lang="en-US">
                <a:solidFill>
                  <a:srgbClr val="0066cc"/>
                </a:solidFill>
                <a:latin typeface="Times new roman"/>
              </a:rPr>
              <a:t> elliptic flow v</a:t>
            </a:r>
            <a:r>
              <a:rPr lang="en-US">
                <a:solidFill>
                  <a:srgbClr val="0066cc"/>
                </a:solidFill>
                <a:latin typeface="Times new roman"/>
              </a:rPr>
              <a:t>2 </a:t>
            </a:r>
            <a:r>
              <a:rPr lang="en-US">
                <a:solidFill>
                  <a:srgbClr val="0066cc"/>
                </a:solidFill>
                <a:latin typeface="Times new roman"/>
              </a:rPr>
              <a:t>- motivation</a:t>
            </a:r>
            <a:endParaRPr/>
          </a:p>
        </p:txBody>
      </p:sp>
      <p:sp>
        <p:nvSpPr>
          <p:cNvPr id="129" name="TextShape 3"/>
          <p:cNvSpPr txBox="1"/>
          <p:nvPr/>
        </p:nvSpPr>
        <p:spPr>
          <a:xfrm>
            <a:off x="360000" y="2160000"/>
            <a:ext cx="5220000" cy="44542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J/</a:t>
            </a:r>
            <a:r>
              <a:rPr lang="cs-CZ" sz="2000">
                <a:latin typeface="times new roman"/>
                <a:ea typeface="DejaVu Sans"/>
              </a:rPr>
              <a:t>ψ v</a:t>
            </a:r>
            <a:r>
              <a:rPr lang="cs-CZ" sz="2000">
                <a:latin typeface="times new roman"/>
                <a:ea typeface="DejaVu Sans"/>
              </a:rPr>
              <a:t>2 </a:t>
            </a:r>
            <a:r>
              <a:rPr lang="cs-CZ" sz="2000">
                <a:latin typeface="times new roman"/>
                <a:ea typeface="DejaVu Sans"/>
              </a:rPr>
              <a:t>measurement is a tool to decide if J/ψs come from charm quark and antiquark coalescence.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 sz="2000">
                <a:solidFill>
                  <a:srgbClr val="000080"/>
                </a:solidFill>
                <a:latin typeface="times new roman"/>
                <a:ea typeface="DejaVu Sans"/>
              </a:rPr>
              <a:t>J/ψ produced by pQCD → small or zero v</a:t>
            </a:r>
            <a:r>
              <a:rPr lang="cs-CZ" sz="2000">
                <a:solidFill>
                  <a:srgbClr val="000080"/>
                </a:solidFill>
                <a:latin typeface="times new roman"/>
                <a:ea typeface="DejaVu Sans"/>
              </a:rPr>
              <a:t>2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 sz="2000">
                <a:solidFill>
                  <a:srgbClr val="000080"/>
                </a:solidFill>
                <a:latin typeface="times new roman"/>
                <a:ea typeface="DejaVu Sans"/>
              </a:rPr>
              <a:t>Recombinated J/ψ → large v</a:t>
            </a:r>
            <a:r>
              <a:rPr lang="cs-CZ" sz="2000">
                <a:solidFill>
                  <a:srgbClr val="000080"/>
                </a:solidFill>
                <a:latin typeface="times new roman"/>
                <a:ea typeface="DejaVu Sans"/>
              </a:rPr>
              <a:t>2 </a:t>
            </a:r>
            <a:r>
              <a:rPr lang="cs-CZ" sz="2000">
                <a:solidFill>
                  <a:srgbClr val="000080"/>
                </a:solidFill>
                <a:latin typeface="times new roman"/>
                <a:ea typeface="DejaVu Sans"/>
              </a:rPr>
              <a:t>(when charm quarks can flow)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 sz="2000">
                <a:latin typeface="times new roman"/>
                <a:ea typeface="DejaVu Sans"/>
              </a:rPr>
              <a:t>Comparison with model allows consider the contribution from both – direct and recombinated J/</a:t>
            </a:r>
            <a:r>
              <a:rPr lang="cs-CZ" sz="2000">
                <a:latin typeface="times new roman"/>
                <a:ea typeface="DejaVu Sans"/>
              </a:rPr>
              <a:t>ψ – to the total yield.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endParaRPr/>
          </a:p>
        </p:txBody>
      </p:sp>
      <p:pic>
        <p:nvPicPr>
          <p:cNvPr descr="" id="13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580000" y="2180160"/>
            <a:ext cx="4320000" cy="2679840"/>
          </a:xfrm>
          <a:prstGeom prst="rect">
            <a:avLst/>
          </a:prstGeom>
        </p:spPr>
      </p:pic>
      <p:sp>
        <p:nvSpPr>
          <p:cNvPr id="131" name="TextShape 4"/>
          <p:cNvSpPr txBox="1"/>
          <p:nvPr/>
        </p:nvSpPr>
        <p:spPr>
          <a:xfrm>
            <a:off x="7293960" y="5220000"/>
            <a:ext cx="2786040" cy="3596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1300">
                <a:solidFill>
                  <a:srgbClr val="000000"/>
                </a:solidFill>
                <a:latin typeface="Arial"/>
                <a:ea typeface="TimesNewRomanPSMT"/>
              </a:rPr>
              <a:t>New J. Phys. 13 (2011) 055008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564120" y="323640"/>
            <a:ext cx="9071640" cy="1250280"/>
          </a:xfrm>
          <a:prstGeom prst="rect">
            <a:avLst/>
          </a:prstGeom>
        </p:spPr>
        <p:txBody>
          <a:bodyPr anchor="ctr" anchorCtr="1" bIns="0" lIns="0" rIns="0" tIns="0"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4f81bd"/>
                </a:solidFill>
                <a:latin typeface="Arial"/>
                <a:ea typeface="MS Gothic"/>
              </a:rPr>
              <a:t>     </a:t>
            </a:r>
            <a:r>
              <a:rPr lang="cs-CZ" sz="4400">
                <a:solidFill>
                  <a:srgbClr val="0066cc"/>
                </a:solidFill>
                <a:latin typeface="Times new roman"/>
                <a:ea typeface="MS Gothic"/>
              </a:rPr>
              <a:t>STAR detector at RHIC</a:t>
            </a:r>
            <a:endParaRPr/>
          </a:p>
        </p:txBody>
      </p:sp>
      <p:pic>
        <p:nvPicPr>
          <p:cNvPr descr="" id="13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  <p:pic>
        <p:nvPicPr>
          <p:cNvPr descr="" id="134" name="Picture 38"/>
          <p:cNvPicPr/>
          <p:nvPr/>
        </p:nvPicPr>
        <p:blipFill>
          <a:blip r:embed="rId2"/>
          <a:stretch>
            <a:fillRect/>
          </a:stretch>
        </p:blipFill>
        <p:spPr>
          <a:xfrm>
            <a:off x="180000" y="1800000"/>
            <a:ext cx="6480000" cy="4860000"/>
          </a:xfrm>
          <a:prstGeom prst="rect">
            <a:avLst/>
          </a:prstGeom>
        </p:spPr>
      </p:pic>
      <p:sp>
        <p:nvSpPr>
          <p:cNvPr id="135" name="TextShape 2"/>
          <p:cNvSpPr txBox="1"/>
          <p:nvPr/>
        </p:nvSpPr>
        <p:spPr>
          <a:xfrm>
            <a:off x="5940000" y="2520000"/>
            <a:ext cx="3780000" cy="2340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6" name="TextShape 3"/>
          <p:cNvSpPr txBox="1"/>
          <p:nvPr/>
        </p:nvSpPr>
        <p:spPr>
          <a:xfrm>
            <a:off x="6660000" y="1800000"/>
            <a:ext cx="3420000" cy="458496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95000"/>
              </a:lnSpc>
            </a:pPr>
            <a:r>
              <a:rPr lang="en-US" sz="2200">
                <a:solidFill>
                  <a:srgbClr val="000000"/>
                </a:solidFill>
                <a:latin typeface="Times new roman"/>
                <a:ea typeface="SimSun"/>
              </a:rPr>
              <a:t>Large acceptance:</a:t>
            </a:r>
            <a:endParaRPr/>
          </a:p>
          <a:p>
            <a:pPr>
              <a:lnSpc>
                <a:spcPct val="95000"/>
              </a:lnSpc>
            </a:pPr>
            <a:r>
              <a:rPr lang="en-US" sz="2200">
                <a:solidFill>
                  <a:srgbClr val="000000"/>
                </a:solidFill>
                <a:latin typeface="Calibri"/>
                <a:ea typeface="SimSun"/>
              </a:rPr>
              <a:t> </a:t>
            </a:r>
            <a:r>
              <a:rPr lang="en-US" sz="2200">
                <a:solidFill>
                  <a:srgbClr val="000000"/>
                </a:solidFill>
                <a:latin typeface="Calibri"/>
                <a:ea typeface="SimSun"/>
              </a:rPr>
              <a:t>|</a:t>
            </a:r>
            <a:r>
              <a:rPr lang="en-US" sz="2200">
                <a:solidFill>
                  <a:srgbClr val="000000"/>
                </a:solidFill>
                <a:latin typeface="Symbol"/>
                <a:ea typeface="SimSun"/>
              </a:rPr>
              <a:t>h</a:t>
            </a:r>
            <a:r>
              <a:rPr lang="en-US" sz="2200">
                <a:solidFill>
                  <a:srgbClr val="000000"/>
                </a:solidFill>
                <a:latin typeface="Calibri"/>
                <a:ea typeface="SimSun"/>
              </a:rPr>
              <a:t>|&lt;1,  0&lt;</a:t>
            </a:r>
            <a:r>
              <a:rPr lang="en-US" sz="2200">
                <a:solidFill>
                  <a:srgbClr val="000000"/>
                </a:solidFill>
                <a:latin typeface="Symbol"/>
                <a:ea typeface="SimSun"/>
              </a:rPr>
              <a:t>f</a:t>
            </a:r>
            <a:r>
              <a:rPr lang="en-US" sz="2200">
                <a:solidFill>
                  <a:srgbClr val="000000"/>
                </a:solidFill>
                <a:latin typeface="Calibri"/>
                <a:ea typeface="SimSun"/>
              </a:rPr>
              <a:t>&lt;2</a:t>
            </a:r>
            <a:r>
              <a:rPr lang="en-US" sz="2200">
                <a:solidFill>
                  <a:srgbClr val="000000"/>
                </a:solidFill>
                <a:latin typeface="Symbol"/>
                <a:ea typeface="SimSun"/>
              </a:rPr>
              <a:t>p</a:t>
            </a:r>
            <a:endParaRPr/>
          </a:p>
          <a:p>
            <a:pPr>
              <a:lnSpc>
                <a:spcPct val="95000"/>
              </a:lnSpc>
            </a:pPr>
            <a:endParaRPr/>
          </a:p>
          <a:p>
            <a:pPr>
              <a:lnSpc>
                <a:spcPct val="95000"/>
              </a:lnSpc>
            </a:pPr>
            <a:r>
              <a:rPr lang="en-US" sz="2200">
                <a:solidFill>
                  <a:srgbClr val="000000"/>
                </a:solidFill>
                <a:latin typeface="Times new roman"/>
                <a:ea typeface="SimSun"/>
              </a:rPr>
              <a:t>Time Projection Chamber –  tracking, particle identification, momentum</a:t>
            </a:r>
            <a:endParaRPr/>
          </a:p>
          <a:p>
            <a:pPr>
              <a:lnSpc>
                <a:spcPct val="95000"/>
              </a:lnSpc>
            </a:pPr>
            <a:endParaRPr/>
          </a:p>
          <a:p>
            <a:pPr>
              <a:lnSpc>
                <a:spcPct val="95000"/>
              </a:lnSpc>
            </a:pPr>
            <a:r>
              <a:rPr lang="en-US" sz="2200">
                <a:solidFill>
                  <a:srgbClr val="000000"/>
                </a:solidFill>
                <a:latin typeface="Times new roman"/>
                <a:ea typeface="DejaVu Sans"/>
              </a:rPr>
              <a:t>Time of Flight detector –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SimSun"/>
              </a:rPr>
              <a:t> particle  identification</a:t>
            </a:r>
            <a:endParaRPr/>
          </a:p>
          <a:p>
            <a:pPr>
              <a:lnSpc>
                <a:spcPct val="95000"/>
              </a:lnSpc>
            </a:pPr>
            <a:r>
              <a:rPr lang="en-US" sz="2200">
                <a:solidFill>
                  <a:srgbClr val="000000"/>
                </a:solidFill>
                <a:latin typeface="Times new roman"/>
                <a:ea typeface="SimSun"/>
              </a:rPr>
              <a:t>        </a:t>
            </a:r>
            <a:endParaRPr/>
          </a:p>
          <a:p>
            <a:pPr>
              <a:lnSpc>
                <a:spcPct val="95000"/>
              </a:lnSpc>
            </a:pPr>
            <a:r>
              <a:rPr lang="en-US" sz="2200">
                <a:solidFill>
                  <a:srgbClr val="000000"/>
                </a:solidFill>
                <a:latin typeface="Times new roman"/>
                <a:ea typeface="SimSun"/>
              </a:rPr>
              <a:t>BEMC – energy deposited in towers, triggering</a:t>
            </a:r>
            <a:endParaRPr/>
          </a:p>
          <a:p>
            <a:pPr>
              <a:lnSpc>
                <a:spcPct val="95000"/>
              </a:lnSpc>
            </a:pPr>
            <a:r>
              <a:rPr lang="en-US" sz="2200">
                <a:solidFill>
                  <a:srgbClr val="000000"/>
                </a:solidFill>
                <a:latin typeface="Times new roman"/>
                <a:ea typeface="SimSun"/>
              </a:rPr>
              <a:t>   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564120" y="323640"/>
            <a:ext cx="9071640" cy="1250280"/>
          </a:xfrm>
          <a:prstGeom prst="rect">
            <a:avLst/>
          </a:prstGeom>
        </p:spPr>
        <p:txBody>
          <a:bodyPr anchor="ctr" anchorCtr="1" bIns="0" lIns="0" rIns="0" tIns="0"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0066cc"/>
                </a:solidFill>
                <a:ea typeface="MS Gothic"/>
              </a:rPr>
              <a:t>Electron identification</a:t>
            </a:r>
            <a:endParaRPr/>
          </a:p>
        </p:txBody>
      </p:sp>
      <p:pic>
        <p:nvPicPr>
          <p:cNvPr descr="" id="13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  <p:sp>
        <p:nvSpPr>
          <p:cNvPr id="139" name="TextShape 2"/>
          <p:cNvSpPr txBox="1"/>
          <p:nvPr/>
        </p:nvSpPr>
        <p:spPr>
          <a:xfrm>
            <a:off x="720000" y="1260000"/>
            <a:ext cx="4680000" cy="23796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95000"/>
              </a:lnSpc>
            </a:pPr>
            <a:endParaRPr/>
          </a:p>
          <a:p>
            <a:pPr>
              <a:lnSpc>
                <a:spcPct val="95000"/>
              </a:lnSpc>
              <a:buSzPct val="45000"/>
              <a:buFont typeface="StarSymbol"/>
              <a:buChar char=""/>
            </a:pPr>
            <a:r>
              <a:rPr lang="en-US" sz="2000">
                <a:solidFill>
                  <a:srgbClr val="000000"/>
                </a:solidFill>
                <a:latin typeface="Times new roman"/>
                <a:ea typeface="SimSun"/>
              </a:rPr>
              <a:t>J/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DejaVu Sans"/>
              </a:rPr>
              <a:t>ψ are reconstructed via electron-positron decay channel (BR 5.9%).</a:t>
            </a:r>
            <a:endParaRPr/>
          </a:p>
          <a:p>
            <a:pPr>
              <a:lnSpc>
                <a:spcPct val="95000"/>
              </a:lnSpc>
              <a:buSzPct val="45000"/>
              <a:buFont typeface="StarSymbol"/>
              <a:buChar char=""/>
            </a:pPr>
            <a:r>
              <a:rPr lang="en-US" sz="2000">
                <a:solidFill>
                  <a:srgbClr val="000000"/>
                </a:solidFill>
                <a:latin typeface="Times new roman"/>
                <a:ea typeface="SimSun"/>
              </a:rPr>
              <a:t>Electrons are identified from: </a:t>
            </a:r>
            <a:endParaRPr/>
          </a:p>
          <a:p>
            <a:pPr>
              <a:lnSpc>
                <a:spcPct val="95000"/>
              </a:lnSpc>
              <a:buSzPct val="45000"/>
              <a:buFont typeface="StarSymbol"/>
              <a:buChar char=""/>
            </a:pPr>
            <a:r>
              <a:rPr lang="en-US" sz="2000">
                <a:solidFill>
                  <a:srgbClr val="000000"/>
                </a:solidFill>
                <a:latin typeface="Times new roman"/>
                <a:ea typeface="SimSun"/>
              </a:rPr>
              <a:t>TPC – dE/dx information, momentum</a:t>
            </a:r>
            <a:endParaRPr/>
          </a:p>
          <a:p>
            <a:pPr>
              <a:lnSpc>
                <a:spcPct val="95000"/>
              </a:lnSpc>
              <a:buSzPct val="45000"/>
              <a:buFont typeface="StarSymbol"/>
              <a:buChar char=""/>
            </a:pPr>
            <a:r>
              <a:rPr lang="en-US" sz="2000">
                <a:solidFill>
                  <a:srgbClr val="000000"/>
                </a:solidFill>
                <a:latin typeface="Times new roman"/>
                <a:ea typeface="DejaVu Sans"/>
              </a:rPr>
              <a:t>ToF - 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SimSun"/>
              </a:rPr>
              <a:t>particle velocity 1/</a:t>
            </a:r>
            <a:r>
              <a:rPr lang="en-US" sz="2000">
                <a:solidFill>
                  <a:srgbClr val="000000"/>
                </a:solidFill>
                <a:latin typeface="DejaVu Sans"/>
                <a:ea typeface="DejaVu Sans"/>
              </a:rPr>
              <a:t>β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endParaRPr/>
          </a:p>
          <a:p>
            <a:pPr>
              <a:lnSpc>
                <a:spcPct val="95000"/>
              </a:lnSpc>
              <a:buSzPct val="45000"/>
              <a:buFont typeface="StarSymbol"/>
              <a:buChar char=""/>
            </a:pPr>
            <a:r>
              <a:rPr lang="en-US" sz="2000">
                <a:solidFill>
                  <a:srgbClr val="000000"/>
                </a:solidFill>
                <a:latin typeface="Times new roman"/>
                <a:ea typeface="SimSun"/>
              </a:rPr>
              <a:t>BEMC – E/p (energy deposited in tower)</a:t>
            </a:r>
            <a:endParaRPr/>
          </a:p>
        </p:txBody>
      </p:sp>
      <p:sp>
        <p:nvSpPr>
          <p:cNvPr id="140" name="TextShape 3"/>
          <p:cNvSpPr txBox="1"/>
          <p:nvPr/>
        </p:nvSpPr>
        <p:spPr>
          <a:xfrm>
            <a:off x="180000" y="6480000"/>
            <a:ext cx="10080000" cy="3600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SzPct val="45000"/>
              <a:buFont typeface="StarSymbol"/>
              <a:buChar char=""/>
            </a:pPr>
            <a:r>
              <a:rPr lang="cs-CZ" sz="2000">
                <a:solidFill>
                  <a:srgbClr val="0000ff"/>
                </a:solidFill>
                <a:latin typeface="Times new roman"/>
              </a:rPr>
              <a:t>TPC and ToF together are great tool for distinguish electrons and hadrons in low p region</a:t>
            </a:r>
            <a:r>
              <a:rPr lang="cs-CZ" sz="2000">
                <a:solidFill>
                  <a:srgbClr val="000000"/>
                </a:solidFill>
                <a:latin typeface="Times new roman"/>
              </a:rPr>
              <a:t>.</a:t>
            </a:r>
            <a:endParaRPr/>
          </a:p>
          <a:p>
            <a:endParaRPr/>
          </a:p>
          <a:p>
            <a:endParaRPr/>
          </a:p>
        </p:txBody>
      </p:sp>
      <p:pic>
        <p:nvPicPr>
          <p:cNvPr descr="" id="14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00000" y="1851480"/>
            <a:ext cx="4051800" cy="4448520"/>
          </a:xfrm>
          <a:prstGeom prst="rect">
            <a:avLst/>
          </a:prstGeom>
        </p:spPr>
      </p:pic>
      <p:sp>
        <p:nvSpPr>
          <p:cNvPr id="142" name="CustomShape 4"/>
          <p:cNvSpPr/>
          <p:nvPr/>
        </p:nvSpPr>
        <p:spPr>
          <a:xfrm>
            <a:off x="5932800" y="1620000"/>
            <a:ext cx="3607200" cy="462960"/>
          </a:xfrm>
          <a:prstGeom prst="rect">
            <a:avLst/>
          </a:prstGeom>
        </p:spPr>
        <p:txBody>
          <a:bodyPr bIns="0" lIns="0" rIns="28440" tIns="0"/>
          <a:p>
            <a:pPr>
              <a:buFont typeface="StarSymbol"/>
              <a:buChar char=""/>
            </a:pPr>
            <a:r>
              <a:rPr lang="cs-CZ" sz="1300">
                <a:ea typeface="Arial"/>
              </a:rPr>
              <a:t>TPC – particle energy loss</a:t>
            </a:r>
            <a:endParaRPr/>
          </a:p>
        </p:txBody>
      </p:sp>
      <p:sp>
        <p:nvSpPr>
          <p:cNvPr id="143" name="CustomShape 5"/>
          <p:cNvSpPr/>
          <p:nvPr/>
        </p:nvSpPr>
        <p:spPr>
          <a:xfrm>
            <a:off x="6069600" y="2838240"/>
            <a:ext cx="289800" cy="562680"/>
          </a:xfrm>
          <a:prstGeom prst="rect">
            <a:avLst/>
          </a:prstGeom>
        </p:spPr>
        <p:txBody>
          <a:bodyPr bIns="0" lIns="0" rIns="28440" tIns="0"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cs-CZ" sz="1700">
                <a:latin typeface="Times New Roman"/>
                <a:ea typeface="Times New Roman"/>
              </a:rPr>
              <a:t>e</a:t>
            </a:r>
            <a:endParaRPr/>
          </a:p>
        </p:txBody>
      </p:sp>
      <p:sp>
        <p:nvSpPr>
          <p:cNvPr id="144" name="CustomShape 6"/>
          <p:cNvSpPr/>
          <p:nvPr/>
        </p:nvSpPr>
        <p:spPr>
          <a:xfrm>
            <a:off x="6051960" y="3326400"/>
            <a:ext cx="327960" cy="529920"/>
          </a:xfrm>
          <a:prstGeom prst="rect">
            <a:avLst/>
          </a:prstGeom>
        </p:spPr>
        <p:txBody>
          <a:bodyPr bIns="0" lIns="0" rIns="28440" tIns="0"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cs-CZ" sz="1700">
                <a:latin typeface="Symbol"/>
              </a:rPr>
              <a:t></a:t>
            </a:r>
            <a:endParaRPr/>
          </a:p>
        </p:txBody>
      </p:sp>
      <p:sp>
        <p:nvSpPr>
          <p:cNvPr id="145" name="CustomShape 7"/>
          <p:cNvSpPr/>
          <p:nvPr/>
        </p:nvSpPr>
        <p:spPr>
          <a:xfrm>
            <a:off x="5985720" y="2031840"/>
            <a:ext cx="436320" cy="562320"/>
          </a:xfrm>
          <a:prstGeom prst="rect">
            <a:avLst/>
          </a:prstGeom>
        </p:spPr>
        <p:txBody>
          <a:bodyPr bIns="0" lIns="0" rIns="28440" tIns="0"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cs-CZ" sz="1700">
                <a:latin typeface="Times New Roman"/>
                <a:ea typeface="Times New Roman"/>
              </a:rPr>
              <a:t>K</a:t>
            </a:r>
            <a:endParaRPr/>
          </a:p>
        </p:txBody>
      </p:sp>
      <p:sp>
        <p:nvSpPr>
          <p:cNvPr id="146" name="CustomShape 8"/>
          <p:cNvSpPr/>
          <p:nvPr/>
        </p:nvSpPr>
        <p:spPr>
          <a:xfrm>
            <a:off x="6665760" y="2019240"/>
            <a:ext cx="310320" cy="563040"/>
          </a:xfrm>
          <a:prstGeom prst="rect">
            <a:avLst/>
          </a:prstGeom>
        </p:spPr>
        <p:txBody>
          <a:bodyPr bIns="0" lIns="0" rIns="28440" tIns="0"/>
          <a:p>
            <a:pPr>
              <a:lnSpc>
                <a:spcPct val="100000"/>
              </a:lnSpc>
              <a:buFont typeface="StarSymbol"/>
              <a:buChar char=""/>
            </a:pPr>
            <a:r>
              <a:rPr lang="cs-CZ" sz="1700">
                <a:latin typeface="Times New Roman"/>
                <a:ea typeface="Times New Roman"/>
              </a:rPr>
              <a:t>p</a:t>
            </a:r>
            <a:endParaRPr/>
          </a:p>
        </p:txBody>
      </p:sp>
      <p:sp>
        <p:nvSpPr>
          <p:cNvPr id="147" name="TextShape 9"/>
          <p:cNvSpPr txBox="1"/>
          <p:nvPr/>
        </p:nvSpPr>
        <p:spPr>
          <a:xfrm>
            <a:off x="5773320" y="1440000"/>
            <a:ext cx="2506680" cy="427320"/>
          </a:xfrm>
          <a:prstGeom prst="rect">
            <a:avLst/>
          </a:prstGeom>
        </p:spPr>
      </p:sp>
      <p:pic>
        <p:nvPicPr>
          <p:cNvPr descr="" id="14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781920" y="3600000"/>
            <a:ext cx="4245120" cy="270396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504000" y="312840"/>
            <a:ext cx="9071640" cy="12380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 sz="3200"/>
              <a:t>              </a:t>
            </a:r>
            <a:r>
              <a:rPr lang="en-US" sz="4400">
                <a:solidFill>
                  <a:srgbClr val="0066cc"/>
                </a:solidFill>
                <a:latin typeface="Times new roman"/>
              </a:rPr>
              <a:t>J/</a:t>
            </a:r>
            <a:r>
              <a:rPr lang="en-US" sz="4400">
                <a:solidFill>
                  <a:srgbClr val="0066cc"/>
                </a:solidFill>
                <a:latin typeface="Times new roman"/>
                <a:ea typeface="Times New Roman"/>
              </a:rPr>
              <a:t>ψ</a:t>
            </a:r>
            <a:r>
              <a:rPr lang="en-US" sz="4400">
                <a:solidFill>
                  <a:srgbClr val="0066cc"/>
                </a:solidFill>
                <a:latin typeface="Times new roman"/>
              </a:rPr>
              <a:t> spectra in p+p collisions at </a:t>
            </a:r>
            <a:r>
              <a:rPr lang="en-US" sz="4400">
                <a:solidFill>
                  <a:srgbClr val="0066cc"/>
                </a:solidFill>
                <a:latin typeface="Times new roman"/>
                <a:ea typeface="Arial"/>
              </a:rPr>
              <a:t>√s=200GeV</a:t>
            </a:r>
            <a:endParaRPr/>
          </a:p>
        </p:txBody>
      </p:sp>
      <p:pic>
        <p:nvPicPr>
          <p:cNvPr descr="" id="15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2520000"/>
            <a:ext cx="3960000" cy="2880000"/>
          </a:xfrm>
          <a:prstGeom prst="rect">
            <a:avLst/>
          </a:prstGeom>
        </p:spPr>
      </p:pic>
      <p:pic>
        <p:nvPicPr>
          <p:cNvPr descr="" id="15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  <p:sp>
        <p:nvSpPr>
          <p:cNvPr id="152" name="TextShape 2"/>
          <p:cNvSpPr txBox="1"/>
          <p:nvPr/>
        </p:nvSpPr>
        <p:spPr>
          <a:xfrm>
            <a:off x="180000" y="1980000"/>
            <a:ext cx="3985920" cy="540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s-CZ" sz="2600">
                <a:solidFill>
                  <a:srgbClr val="000000"/>
                </a:solidFill>
                <a:latin typeface="Times New Roman"/>
              </a:rPr>
              <a:t>p+p spectrum as a baseline</a:t>
            </a:r>
            <a:endParaRPr/>
          </a:p>
          <a:p>
            <a:r>
              <a:rPr lang="cs-CZ" sz="2600">
                <a:latin typeface="TimesNewRomanPSMT"/>
                <a:ea typeface="TimesNewRomanPSMT"/>
              </a:rPr>
              <a:t> </a:t>
            </a:r>
            <a:endParaRPr/>
          </a:p>
        </p:txBody>
      </p:sp>
      <p:sp>
        <p:nvSpPr>
          <p:cNvPr id="153" name="TextShape 3"/>
          <p:cNvSpPr txBox="1"/>
          <p:nvPr/>
        </p:nvSpPr>
        <p:spPr>
          <a:xfrm>
            <a:off x="180000" y="5580000"/>
            <a:ext cx="4680000" cy="1080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s-CZ" sz="2200">
                <a:solidFill>
                  <a:srgbClr val="000000"/>
                </a:solidFill>
                <a:latin typeface="Times New Roman"/>
              </a:rPr>
              <a:t>Signal</a:t>
            </a:r>
            <a:r>
              <a:rPr lang="cs-CZ" sz="2200">
                <a:solidFill>
                  <a:srgbClr val="000000"/>
                </a:solidFill>
                <a:latin typeface="Times New Roman"/>
                <a:ea typeface="DejaVu Sans"/>
              </a:rPr>
              <a:t> was</a:t>
            </a:r>
            <a:r>
              <a:rPr lang="cs-CZ" sz="2200">
                <a:solidFill>
                  <a:srgbClr val="000000"/>
                </a:solidFill>
                <a:latin typeface="Times New Roman"/>
              </a:rPr>
              <a:t> obtained via e</a:t>
            </a:r>
            <a:r>
              <a:rPr lang="cs-CZ" sz="2200">
                <a:solidFill>
                  <a:srgbClr val="000000"/>
                </a:solidFill>
                <a:latin typeface="Times New Roman"/>
              </a:rPr>
              <a:t>+</a:t>
            </a:r>
            <a:r>
              <a:rPr lang="cs-CZ" sz="2200">
                <a:solidFill>
                  <a:srgbClr val="000000"/>
                </a:solidFill>
                <a:latin typeface="Times New Roman"/>
              </a:rPr>
              <a:t>e</a:t>
            </a:r>
            <a:r>
              <a:rPr lang="cs-CZ" sz="2200">
                <a:solidFill>
                  <a:srgbClr val="000000"/>
                </a:solidFill>
                <a:latin typeface="Times New Roman"/>
              </a:rPr>
              <a:t>-</a:t>
            </a:r>
            <a:r>
              <a:rPr lang="cs-CZ" sz="2200">
                <a:solidFill>
                  <a:srgbClr val="000000"/>
                </a:solidFill>
                <a:latin typeface="Times New Roman"/>
              </a:rPr>
              <a:t> channel. </a:t>
            </a:r>
            <a:endParaRPr/>
          </a:p>
          <a:p>
            <a:r>
              <a:rPr lang="cs-CZ" sz="2200">
                <a:solidFill>
                  <a:srgbClr val="000000"/>
                </a:solidFill>
                <a:latin typeface="Times New Roman"/>
              </a:rPr>
              <a:t>Strong signal for high p</a:t>
            </a:r>
            <a:r>
              <a:rPr lang="cs-CZ" sz="2200">
                <a:solidFill>
                  <a:srgbClr val="000000"/>
                </a:solidFill>
                <a:latin typeface="Times New Roman"/>
              </a:rPr>
              <a:t>T.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54" name="TextShape 4"/>
          <p:cNvSpPr txBox="1"/>
          <p:nvPr/>
        </p:nvSpPr>
        <p:spPr>
          <a:xfrm>
            <a:off x="7503120" y="4860000"/>
            <a:ext cx="2036880" cy="261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cs-CZ" sz="1200"/>
              <a:t>arXiv:1107.0532v1 [hep-ex]</a:t>
            </a:r>
            <a:endParaRPr/>
          </a:p>
        </p:txBody>
      </p:sp>
      <p:sp>
        <p:nvSpPr>
          <p:cNvPr id="155" name="TextShape 5"/>
          <p:cNvSpPr txBox="1"/>
          <p:nvPr/>
        </p:nvSpPr>
        <p:spPr>
          <a:xfrm>
            <a:off x="3960000" y="4500000"/>
            <a:ext cx="180000" cy="3870000"/>
          </a:xfrm>
          <a:prstGeom prst="rect">
            <a:avLst/>
          </a:prstGeom>
        </p:spPr>
      </p:sp>
      <p:pic>
        <p:nvPicPr>
          <p:cNvPr descr="" id="156" name="Obrázek 6"/>
          <p:cNvPicPr/>
          <p:nvPr/>
        </p:nvPicPr>
        <p:blipFill>
          <a:blip r:embed="rId3"/>
          <a:stretch>
            <a:fillRect/>
          </a:stretch>
        </p:blipFill>
        <p:spPr>
          <a:xfrm>
            <a:off x="4680000" y="1651680"/>
            <a:ext cx="5107320" cy="3208320"/>
          </a:xfrm>
          <a:prstGeom prst="rect">
            <a:avLst/>
          </a:prstGeom>
        </p:spPr>
      </p:pic>
      <p:sp>
        <p:nvSpPr>
          <p:cNvPr id="157" name="TextShape 6"/>
          <p:cNvSpPr txBox="1"/>
          <p:nvPr/>
        </p:nvSpPr>
        <p:spPr>
          <a:xfrm>
            <a:off x="4680000" y="5580000"/>
            <a:ext cx="5400000" cy="9000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 sz="2000">
                <a:solidFill>
                  <a:srgbClr val="000000"/>
                </a:solidFill>
                <a:latin typeface="Times new roman"/>
              </a:rPr>
              <a:t>Results are consistent with other measurements.</a:t>
            </a:r>
            <a:endParaRPr/>
          </a:p>
          <a:p>
            <a:endParaRPr/>
          </a:p>
          <a:p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504000" y="218160"/>
            <a:ext cx="9071640" cy="1428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 sz="4400">
                <a:solidFill>
                  <a:srgbClr val="0066cc"/>
                </a:solidFill>
              </a:rPr>
              <a:t>            </a:t>
            </a:r>
            <a:r>
              <a:rPr lang="en-US" sz="4400">
                <a:solidFill>
                  <a:srgbClr val="0066cc"/>
                </a:solidFill>
                <a:latin typeface="Times new roman"/>
              </a:rPr>
              <a:t>J/</a:t>
            </a:r>
            <a:r>
              <a:rPr lang="en-US" sz="4400">
                <a:solidFill>
                  <a:srgbClr val="0066cc"/>
                </a:solidFill>
                <a:latin typeface="Times new roman"/>
                <a:ea typeface="Times New Roman"/>
              </a:rPr>
              <a:t>ψ</a:t>
            </a:r>
            <a:r>
              <a:rPr lang="en-US" sz="4400">
                <a:solidFill>
                  <a:srgbClr val="0066cc"/>
                </a:solidFill>
                <a:latin typeface="Times new roman"/>
              </a:rPr>
              <a:t> spectra in Au+Au collisions at </a:t>
            </a:r>
            <a:r>
              <a:rPr lang="en-US" sz="4400">
                <a:solidFill>
                  <a:srgbClr val="0066cc"/>
                </a:solidFill>
                <a:latin typeface="Times new roman"/>
                <a:ea typeface="Arial"/>
              </a:rPr>
              <a:t>√s</a:t>
            </a:r>
            <a:r>
              <a:rPr lang="en-US" sz="4400">
                <a:solidFill>
                  <a:srgbClr val="0066cc"/>
                </a:solidFill>
                <a:latin typeface="Times new roman"/>
                <a:ea typeface="Arial"/>
              </a:rPr>
              <a:t>NN</a:t>
            </a:r>
            <a:r>
              <a:rPr lang="en-US" sz="4400">
                <a:solidFill>
                  <a:srgbClr val="0066cc"/>
                </a:solidFill>
                <a:latin typeface="Times new roman"/>
                <a:ea typeface="Arial"/>
              </a:rPr>
              <a:t>=200GeV</a:t>
            </a:r>
            <a:endParaRPr/>
          </a:p>
        </p:txBody>
      </p:sp>
      <p:pic>
        <p:nvPicPr>
          <p:cNvPr descr="" id="15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000" y="1980000"/>
            <a:ext cx="4145400" cy="3240000"/>
          </a:xfrm>
          <a:prstGeom prst="rect">
            <a:avLst/>
          </a:prstGeom>
        </p:spPr>
      </p:pic>
      <p:pic>
        <p:nvPicPr>
          <p:cNvPr descr="" id="16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  <p:sp>
        <p:nvSpPr>
          <p:cNvPr id="161" name="TextShape 2"/>
          <p:cNvSpPr txBox="1"/>
          <p:nvPr/>
        </p:nvSpPr>
        <p:spPr>
          <a:xfrm>
            <a:off x="360000" y="5220000"/>
            <a:ext cx="6840000" cy="18000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100">
                <a:solidFill>
                  <a:srgbClr val="000000"/>
                </a:solidFill>
                <a:latin typeface="Times new roman"/>
              </a:rPr>
              <a:t>High significance.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100">
                <a:solidFill>
                  <a:srgbClr val="000000"/>
                </a:solidFill>
                <a:latin typeface="Times new roman"/>
              </a:rPr>
              <a:t>Consistent with other RHIC measurements. Moreover we extend p</a:t>
            </a:r>
            <a:r>
              <a:rPr lang="en-US" sz="210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sz="2100">
                <a:solidFill>
                  <a:srgbClr val="000000"/>
                </a:solidFill>
                <a:latin typeface="Times new roman"/>
              </a:rPr>
              <a:t> region up to 10GeV/c.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100">
                <a:solidFill>
                  <a:srgbClr val="000000"/>
                </a:solidFill>
                <a:latin typeface="Times new roman"/>
                <a:ea typeface="SimSun"/>
              </a:rPr>
              <a:t>Measured spectra mismatch the blast wave model predictions from light hadrons in low </a:t>
            </a:r>
            <a:r>
              <a:rPr lang="en-US" sz="2100">
                <a:solidFill>
                  <a:srgbClr val="000000"/>
                </a:solidFill>
                <a:latin typeface="Times new roman"/>
                <a:ea typeface="SimSun"/>
              </a:rPr>
              <a:t>p</a:t>
            </a:r>
            <a:r>
              <a:rPr lang="en-US" sz="2100">
                <a:solidFill>
                  <a:srgbClr val="000000"/>
                </a:solidFill>
                <a:latin typeface="Times new roman"/>
                <a:ea typeface="SimSun"/>
              </a:rPr>
              <a:t>T </a:t>
            </a:r>
            <a:r>
              <a:rPr lang="en-US" sz="2100">
                <a:solidFill>
                  <a:srgbClr val="000000"/>
                </a:solidFill>
                <a:latin typeface="Times new roman"/>
                <a:ea typeface="SimSun"/>
              </a:rPr>
              <a:t>region.</a:t>
            </a:r>
            <a:endParaRPr/>
          </a:p>
        </p:txBody>
      </p:sp>
      <p:sp>
        <p:nvSpPr>
          <p:cNvPr id="162" name="TextShape 3"/>
          <p:cNvSpPr txBox="1"/>
          <p:nvPr/>
        </p:nvSpPr>
        <p:spPr>
          <a:xfrm>
            <a:off x="7200000" y="5284440"/>
            <a:ext cx="2786040" cy="6555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1300">
                <a:solidFill>
                  <a:srgbClr val="000000"/>
                </a:solidFill>
                <a:latin typeface="Arial"/>
                <a:ea typeface="TimesNewRomanPSMT"/>
              </a:rPr>
              <a:t>Phys. Rev. Lett. 98, 232301 (2007)</a:t>
            </a:r>
            <a:endParaRPr/>
          </a:p>
          <a:p>
            <a:r>
              <a:rPr lang="en-US" sz="1300">
                <a:solidFill>
                  <a:srgbClr val="000000"/>
                </a:solidFill>
                <a:latin typeface="Arial"/>
                <a:ea typeface="TimesNewRomanPSMT"/>
              </a:rPr>
              <a:t>JPG 37, 085104 (2010)</a:t>
            </a:r>
            <a:endParaRPr/>
          </a:p>
          <a:p>
            <a:pPr>
              <a:lnSpc>
                <a:spcPct val="100000"/>
              </a:lnSpc>
            </a:pPr>
            <a:r>
              <a:rPr lang="en-US" sz="1300">
                <a:solidFill>
                  <a:srgbClr val="000000"/>
                </a:solidFill>
                <a:latin typeface="Arial"/>
                <a:ea typeface="TimesNewRomanPSMT"/>
              </a:rPr>
              <a:t>ArXiv:1101.1912 (2011)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endParaRPr/>
          </a:p>
        </p:txBody>
      </p:sp>
      <p:pic>
        <p:nvPicPr>
          <p:cNvPr descr="" id="163" name="Obrázek 1"/>
          <p:cNvPicPr/>
          <p:nvPr/>
        </p:nvPicPr>
        <p:blipFill>
          <a:blip r:embed="rId3"/>
          <a:stretch>
            <a:fillRect/>
          </a:stretch>
        </p:blipFill>
        <p:spPr>
          <a:xfrm>
            <a:off x="4806000" y="1980000"/>
            <a:ext cx="4554000" cy="331200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6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040000" y="1584000"/>
            <a:ext cx="4680000" cy="3276000"/>
          </a:xfrm>
          <a:prstGeom prst="rect">
            <a:avLst/>
          </a:prstGeom>
        </p:spPr>
      </p:pic>
      <p:sp>
        <p:nvSpPr>
          <p:cNvPr id="16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 sz="4000">
                <a:solidFill>
                  <a:srgbClr val="0066cc"/>
                </a:solidFill>
              </a:rPr>
              <a:t>            </a:t>
            </a:r>
            <a:r>
              <a:rPr lang="en-US" sz="4400">
                <a:solidFill>
                  <a:srgbClr val="0066cc"/>
                </a:solidFill>
                <a:latin typeface="Times New Roman"/>
              </a:rPr>
              <a:t>R</a:t>
            </a:r>
            <a:r>
              <a:rPr lang="en-US" sz="4400">
                <a:solidFill>
                  <a:srgbClr val="0066cc"/>
                </a:solidFill>
                <a:latin typeface="Times New Roman"/>
              </a:rPr>
              <a:t>AA</a:t>
            </a:r>
            <a:r>
              <a:rPr lang="en-US" sz="4400">
                <a:solidFill>
                  <a:srgbClr val="0066cc"/>
                </a:solidFill>
                <a:latin typeface="Times New Roman"/>
              </a:rPr>
              <a:t>  in Au+Au collisions</a:t>
            </a:r>
            <a:r>
              <a:rPr lang="en-US" sz="4000">
                <a:solidFill>
                  <a:srgbClr val="0066cc"/>
                </a:solidFill>
                <a:latin typeface="Times New Roman"/>
              </a:rPr>
              <a:t> </a:t>
            </a:r>
            <a:endParaRPr/>
          </a:p>
        </p:txBody>
      </p:sp>
      <p:pic>
        <p:nvPicPr>
          <p:cNvPr descr="" id="16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80000" y="180000"/>
            <a:ext cx="1980000" cy="1440000"/>
          </a:xfrm>
          <a:prstGeom prst="rect">
            <a:avLst/>
          </a:prstGeom>
        </p:spPr>
      </p:pic>
      <p:sp>
        <p:nvSpPr>
          <p:cNvPr id="167" name="CustomShape 2"/>
          <p:cNvSpPr/>
          <p:nvPr/>
        </p:nvSpPr>
        <p:spPr>
          <a:xfrm>
            <a:off x="180000" y="5220000"/>
            <a:ext cx="9180000" cy="1440000"/>
          </a:xfrm>
          <a:prstGeom prst="rect">
            <a:avLst/>
          </a:prstGeom>
        </p:spPr>
        <p:txBody>
          <a:bodyPr bIns="46800" lIns="90000" rIns="90000" tIns="46800"/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n-US" sz="2000">
                <a:solidFill>
                  <a:srgbClr val="0000cc"/>
                </a:solidFill>
                <a:latin typeface="Times New Roman"/>
                <a:ea typeface="DejaVuSerif"/>
              </a:rPr>
              <a:t>Suppression of J/ψ in central and semi-central collisions is observed.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n-US" sz="2000">
                <a:solidFill>
                  <a:srgbClr val="2300dc"/>
                </a:solidFill>
                <a:latin typeface="Times New Roman"/>
                <a:ea typeface="DejaVuSerif"/>
              </a:rPr>
              <a:t>R</a:t>
            </a:r>
            <a:r>
              <a:rPr lang="en-US" sz="2000">
                <a:solidFill>
                  <a:srgbClr val="2300dc"/>
                </a:solidFill>
                <a:latin typeface="Times New Roman"/>
                <a:ea typeface="DejaVuSerif"/>
              </a:rPr>
              <a:t>AA</a:t>
            </a:r>
            <a:r>
              <a:rPr lang="en-US" sz="2000">
                <a:solidFill>
                  <a:srgbClr val="2300dc"/>
                </a:solidFill>
                <a:latin typeface="Times New Roman"/>
                <a:ea typeface="DejaVuSerif"/>
              </a:rPr>
              <a:t> increases with p</a:t>
            </a:r>
            <a:r>
              <a:rPr lang="en-US" sz="2000">
                <a:solidFill>
                  <a:srgbClr val="2300dc"/>
                </a:solidFill>
                <a:latin typeface="Times New Roman"/>
                <a:ea typeface="DejaVuSerif"/>
              </a:rPr>
              <a:t>T</a:t>
            </a:r>
            <a:r>
              <a:rPr lang="en-US" sz="2000">
                <a:solidFill>
                  <a:srgbClr val="2300dc"/>
                </a:solidFill>
                <a:latin typeface="Times New Roman"/>
                <a:ea typeface="DejaVuSerif"/>
              </a:rPr>
              <a:t> and decreases with centrality.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n-US" sz="2000">
                <a:solidFill>
                  <a:srgbClr val="0000cc"/>
                </a:solidFill>
                <a:latin typeface="Times New Roman"/>
              </a:rPr>
              <a:t>At high p</a:t>
            </a:r>
            <a:r>
              <a:rPr lang="en-US" sz="2000">
                <a:solidFill>
                  <a:srgbClr val="0000cc"/>
                </a:solidFill>
                <a:latin typeface="Times New Roman"/>
              </a:rPr>
              <a:t>T</a:t>
            </a:r>
            <a:r>
              <a:rPr lang="en-US" sz="2000">
                <a:solidFill>
                  <a:srgbClr val="0000cc"/>
                </a:solidFill>
                <a:latin typeface="Times New Roman"/>
              </a:rPr>
              <a:t> suppression is present only in central collisions.</a:t>
            </a:r>
            <a:endParaRPr/>
          </a:p>
        </p:txBody>
      </p:sp>
      <p:pic>
        <p:nvPicPr>
          <p:cNvPr descr="" id="168" name="Obrázek 1"/>
          <p:cNvPicPr/>
          <p:nvPr/>
        </p:nvPicPr>
        <p:blipFill>
          <a:blip r:embed="rId3"/>
          <a:stretch>
            <a:fillRect/>
          </a:stretch>
        </p:blipFill>
        <p:spPr>
          <a:xfrm>
            <a:off x="115200" y="1440000"/>
            <a:ext cx="4925520" cy="3420000"/>
          </a:xfrm>
          <a:prstGeom prst="rect">
            <a:avLst/>
          </a:prstGeom>
        </p:spPr>
      </p:pic>
      <p:sp>
        <p:nvSpPr>
          <p:cNvPr id="169" name="TextShape 3"/>
          <p:cNvSpPr txBox="1"/>
          <p:nvPr/>
        </p:nvSpPr>
        <p:spPr>
          <a:xfrm>
            <a:off x="540000" y="4680000"/>
            <a:ext cx="2786040" cy="5400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nb-NO" sz="1100">
                <a:solidFill>
                  <a:srgbClr val="000000"/>
                </a:solidFill>
                <a:latin typeface="Times New Roman"/>
                <a:ea typeface="SimSun"/>
              </a:rPr>
              <a:t>Y. Liu, et al., PLB 678:72 (2009), Tsingua U.</a:t>
            </a:r>
            <a:endParaRPr/>
          </a:p>
          <a:p>
            <a:pPr>
              <a:lnSpc>
                <a:spcPct val="100000"/>
              </a:lnSpc>
            </a:pPr>
            <a:r>
              <a:rPr lang="nb-NO" sz="1100">
                <a:latin typeface="Times New Roman"/>
                <a:ea typeface="SimSun"/>
              </a:rPr>
              <a:t>X. Zhao and R.Rapp, </a:t>
            </a:r>
            <a:r>
              <a:rPr lang="en-US" sz="1100">
                <a:latin typeface="Times New Roman"/>
                <a:ea typeface="SimSun"/>
              </a:rPr>
              <a:t>PRC 82, 064905(2010</a:t>
            </a:r>
            <a:r>
              <a:rPr lang="en-US" sz="1200">
                <a:latin typeface="Times New Roman"/>
                <a:ea typeface="SimSun"/>
              </a:rPr>
              <a:t>)</a:t>
            </a:r>
            <a:endParaRPr/>
          </a:p>
        </p:txBody>
      </p:sp>
      <p:sp>
        <p:nvSpPr>
          <p:cNvPr id="170" name="TextShape 4"/>
          <p:cNvSpPr txBox="1"/>
          <p:nvPr/>
        </p:nvSpPr>
        <p:spPr>
          <a:xfrm>
            <a:off x="5400000" y="4829400"/>
            <a:ext cx="4582080" cy="5706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nb-NO" sz="1100">
                <a:solidFill>
                  <a:srgbClr val="000000"/>
                </a:solidFill>
                <a:latin typeface="Times New Roman"/>
                <a:ea typeface="SimSun"/>
              </a:rPr>
              <a:t>STAR CuCu: PRC80, 014922(R),  PLB 678:72 (2009), </a:t>
            </a:r>
            <a:r>
              <a:rPr lang="en-US" sz="1100">
                <a:solidFill>
                  <a:srgbClr val="000000"/>
                </a:solidFill>
                <a:latin typeface="Times New Roman"/>
                <a:ea typeface="SimSun"/>
              </a:rPr>
              <a:t>PRC 82,064905(2010)</a:t>
            </a:r>
            <a:endParaRPr/>
          </a:p>
          <a:p>
            <a:pPr>
              <a:lnSpc>
                <a:spcPct val="100000"/>
              </a:lnSpc>
            </a:pPr>
            <a:r>
              <a:rPr lang="nb-NO" sz="1100">
                <a:latin typeface="Times New Roman"/>
                <a:ea typeface="SimSun"/>
              </a:rPr>
              <a:t>PHENIX: PRL98, 232301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