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Microsoft_Equation8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embeddings/oleObject5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1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embeddings/Microsoft_Equation9.bin" ContentType="application/vnd.openxmlformats-officedocument.oleObject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tags/tag1.xml" ContentType="application/vnd.openxmlformats-officedocument.presentationml.tags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2" r:id="rId3"/>
    <p:sldId id="291" r:id="rId4"/>
    <p:sldId id="294" r:id="rId5"/>
    <p:sldId id="295" r:id="rId6"/>
    <p:sldId id="297" r:id="rId7"/>
    <p:sldId id="298" r:id="rId8"/>
    <p:sldId id="271" r:id="rId9"/>
    <p:sldId id="299" r:id="rId10"/>
    <p:sldId id="300" r:id="rId11"/>
    <p:sldId id="301" r:id="rId12"/>
    <p:sldId id="30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9" d="100"/>
          <a:sy n="79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ict"/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ict"/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7334-4D03-6249-85BC-CA64E0D26492}" type="datetime1">
              <a:rPr lang="en-US" smtClean="0"/>
              <a:pPr/>
              <a:t>4/30/11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756D4-C9B6-E147-9C57-94FB728EC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13DA0-8F3D-094C-A86C-2ECD9D96F047}" type="datetime1">
              <a:rPr lang="en-US" smtClean="0"/>
              <a:pPr/>
              <a:t>4/30/11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13D75-007E-204A-B831-75E8F89A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13D75-007E-204A-B831-75E8F89A9D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8EFBD-B1D0-F64E-8FE3-B24FF14B001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08729-2AD3-4DAD-8F1B-37699F0E153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08729-2AD3-4DAD-8F1B-37699F0E153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08729-2AD3-4DAD-8F1B-37699F0E153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08729-2AD3-4DAD-8F1B-37699F0E153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08729-2AD3-4DAD-8F1B-37699F0E153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13D75-007E-204A-B831-75E8F89A9DF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AE25-AF85-1042-B2C4-2BA70D0E47E9}" type="datetime1">
              <a:rPr lang="en-US" smtClean="0"/>
              <a:pPr/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24C-60DD-F646-8759-B40FD845C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797-8446-834A-8737-CDE395C665DA}" type="datetime1">
              <a:rPr lang="en-US" smtClean="0"/>
              <a:pPr/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24C-60DD-F646-8759-B40FD845C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9D06-052F-E34D-9910-0AA8489C1095}" type="datetime1">
              <a:rPr lang="en-US" smtClean="0"/>
              <a:pPr/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24C-60DD-F646-8759-B40FD845C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4B37-1DB1-2342-B3F5-66190B2E8B00}" type="datetime1">
              <a:rPr lang="en-US" smtClean="0"/>
              <a:pPr/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24C-60DD-F646-8759-B40FD845C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1D9-9453-3648-B260-C3F207A72E02}" type="datetime1">
              <a:rPr lang="en-US" smtClean="0"/>
              <a:pPr/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24C-60DD-F646-8759-B40FD845C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E9E6-0C9B-1B43-B67F-04FA265D4DB3}" type="datetime1">
              <a:rPr lang="en-US" smtClean="0"/>
              <a:pPr/>
              <a:t>4/30/11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24C-60DD-F646-8759-B40FD845C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A08F-FB92-124E-A475-B666A8A77C71}" type="datetime1">
              <a:rPr lang="en-US" smtClean="0"/>
              <a:pPr/>
              <a:t>4/30/11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24C-60DD-F646-8759-B40FD845C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CFDB-9086-204A-99B6-DC76D715BBD1}" type="datetime1">
              <a:rPr lang="en-US" smtClean="0"/>
              <a:pPr/>
              <a:t>4/30/11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24C-60DD-F646-8759-B40FD845C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F953-6B9D-D046-85EB-AC4206473A56}" type="datetime1">
              <a:rPr lang="en-US" smtClean="0"/>
              <a:pPr/>
              <a:t>4/30/11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24C-60DD-F646-8759-B40FD845C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62A9-4B53-1B49-945D-16E6F5021504}" type="datetime1">
              <a:rPr lang="en-US" smtClean="0"/>
              <a:pPr/>
              <a:t>4/30/11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24C-60DD-F646-8759-B40FD845C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04F4-B911-244C-BF4C-E61440E29E83}" type="datetime1">
              <a:rPr lang="en-US" smtClean="0"/>
              <a:pPr/>
              <a:t>4/30/11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24C-60DD-F646-8759-B40FD845C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C874-B6F0-234E-9AB8-3841C6EFF0F3}" type="datetime1">
              <a:rPr lang="en-US" smtClean="0"/>
              <a:pPr/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4624C-60DD-F646-8759-B40FD845C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5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gif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" Target="slide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3" Type="http://schemas.openxmlformats.org/officeDocument/2006/relationships/image" Target="../media/image3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Microsoft_Equation1.bin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9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6" Type="http://schemas.openxmlformats.org/officeDocument/2006/relationships/oleObject" Target="../embeddings/Microsoft_Equation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10" Type="http://schemas.openxmlformats.org/officeDocument/2006/relationships/oleObject" Target="../embeddings/Microsoft_Equation5.bin"/><Relationship Id="rId5" Type="http://schemas.openxmlformats.org/officeDocument/2006/relationships/image" Target="../media/image13.png"/><Relationship Id="rId7" Type="http://schemas.openxmlformats.org/officeDocument/2006/relationships/oleObject" Target="../embeddings/Microsoft_Equation3.bin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4.bin"/><Relationship Id="rId3" Type="http://schemas.openxmlformats.org/officeDocument/2006/relationships/notesSlide" Target="../notesSlides/notesSlide3.xml"/><Relationship Id="rId6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4" Type="http://schemas.openxmlformats.org/officeDocument/2006/relationships/oleObject" Target="../embeddings/oleObject2.bin"/><Relationship Id="rId10" Type="http://schemas.openxmlformats.org/officeDocument/2006/relationships/image" Target="../media/image19.png"/><Relationship Id="rId5" Type="http://schemas.openxmlformats.org/officeDocument/2006/relationships/image" Target="../media/image13.png"/><Relationship Id="rId7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8.gif"/><Relationship Id="rId3" Type="http://schemas.openxmlformats.org/officeDocument/2006/relationships/notesSlide" Target="../notesSlides/notesSlide4.xml"/><Relationship Id="rId6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7" Type="http://schemas.openxmlformats.org/officeDocument/2006/relationships/oleObject" Target="../embeddings/Microsoft_Equation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6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7" Type="http://schemas.openxmlformats.org/officeDocument/2006/relationships/oleObject" Target="../embeddings/Microsoft_Equation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1.gif"/><Relationship Id="rId3" Type="http://schemas.openxmlformats.org/officeDocument/2006/relationships/notesSlide" Target="../notesSlides/notesSlide6.xml"/><Relationship Id="rId6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4" Type="http://schemas.openxmlformats.org/officeDocument/2006/relationships/image" Target="../media/image22.gif"/><Relationship Id="rId10" Type="http://schemas.openxmlformats.org/officeDocument/2006/relationships/image" Target="../media/image15.png"/><Relationship Id="rId5" Type="http://schemas.openxmlformats.org/officeDocument/2006/relationships/image" Target="../media/image23.tiff"/><Relationship Id="rId7" Type="http://schemas.openxmlformats.org/officeDocument/2006/relationships/image" Target="../media/image1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9.bin"/><Relationship Id="rId3" Type="http://schemas.openxmlformats.org/officeDocument/2006/relationships/notesSlide" Target="../notesSlides/notesSlide7.xml"/><Relationship Id="rId6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5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Relationship Id="rId3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6024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status of high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Non-photonic electron-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hadron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correlations  in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AuAu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200GeV collisions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33528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rgbClr val="0000FF"/>
                </a:solidFill>
              </a:rPr>
              <a:t>Wenqin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Xu</a:t>
            </a:r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University of California, Los Angeles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For the </a:t>
            </a:r>
            <a:r>
              <a:rPr lang="en-US" sz="1800" dirty="0" smtClean="0">
                <a:solidFill>
                  <a:srgbClr val="FF0000"/>
                </a:solidFill>
              </a:rPr>
              <a:t>STAR </a:t>
            </a:r>
            <a:r>
              <a:rPr lang="en-US" sz="1800" dirty="0" smtClean="0">
                <a:solidFill>
                  <a:srgbClr val="0000FF"/>
                </a:solidFill>
              </a:rPr>
              <a:t>collaboration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294624C-60DD-F646-8759-B40FD845C2F2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STAR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322899"/>
            <a:ext cx="2146300" cy="1535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5410200"/>
            <a:ext cx="1447800" cy="1447800"/>
          </a:xfrm>
          <a:prstGeom prst="rect">
            <a:avLst/>
          </a:prstGeom>
        </p:spPr>
      </p:pic>
      <p:pic>
        <p:nvPicPr>
          <p:cNvPr id="7" name="Picture 6" descr="aps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00" y="0"/>
            <a:ext cx="1620906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5715000"/>
            <a:ext cx="2025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APS April meeting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01/May/2011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Anaheim, California</a:t>
            </a:r>
          </a:p>
          <a:p>
            <a:endParaRPr lang="en-US" dirty="0"/>
          </a:p>
        </p:txBody>
      </p:sp>
    </p:spTree>
  </p:cSld>
  <p:clrMapOvr>
    <a:masterClrMapping/>
  </p:clrMapOvr>
  <p:transition advTm="8060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0178" y="3404774"/>
            <a:ext cx="6817822" cy="2996026"/>
            <a:chOff x="40178" y="3124200"/>
            <a:chExt cx="5753100" cy="26912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78" y="3124200"/>
              <a:ext cx="5753100" cy="2691226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971800" y="3124200"/>
              <a:ext cx="2745278" cy="2691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83197" y="152400"/>
            <a:ext cx="2179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Summary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6037"/>
            <a:ext cx="2133600" cy="365125"/>
          </a:xfrm>
        </p:spPr>
        <p:txBody>
          <a:bodyPr/>
          <a:lstStyle/>
          <a:p>
            <a:fld id="{7294624C-60DD-F646-8759-B40FD845C2F2}" type="slidenum">
              <a:rPr lang="en-US" smtClean="0">
                <a:solidFill>
                  <a:srgbClr val="000000"/>
                </a:solidFill>
                <a:latin typeface="Times"/>
                <a:cs typeface="Times"/>
              </a:rPr>
              <a:pPr/>
              <a:t>10</a:t>
            </a:fld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6211669"/>
            <a:ext cx="38238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NPE-</a:t>
            </a:r>
            <a:r>
              <a:rPr lang="en-US" sz="1600" dirty="0" err="1" smtClean="0"/>
              <a:t>hadron</a:t>
            </a:r>
            <a:r>
              <a:rPr lang="en-US" sz="1600" dirty="0" smtClean="0"/>
              <a:t> correlations</a:t>
            </a:r>
          </a:p>
          <a:p>
            <a:r>
              <a:rPr lang="en-US" sz="1600" dirty="0" smtClean="0"/>
              <a:t>Bertrand </a:t>
            </a:r>
            <a:r>
              <a:rPr lang="en-US" sz="1600" dirty="0" err="1" smtClean="0"/>
              <a:t>Biritz</a:t>
            </a:r>
            <a:r>
              <a:rPr lang="en-US" sz="1600" dirty="0" smtClean="0"/>
              <a:t> for </a:t>
            </a:r>
            <a:r>
              <a:rPr lang="en-US" sz="1600" dirty="0" smtClean="0">
                <a:solidFill>
                  <a:srgbClr val="FF0000"/>
                </a:solidFill>
              </a:rPr>
              <a:t>STAR</a:t>
            </a:r>
            <a:r>
              <a:rPr lang="en-US" sz="1600" dirty="0" smtClean="0"/>
              <a:t>, Quark Matter 2009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38600" y="5105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49510" y="4643735"/>
            <a:ext cx="4121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The uncertainties could reduce by a factor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of</a:t>
            </a:r>
            <a:r>
              <a:rPr lang="en-US" dirty="0" smtClean="0">
                <a:latin typeface="Times"/>
                <a:cs typeface="Times"/>
              </a:rPr>
              <a:t> ~4 </a:t>
            </a:r>
            <a:r>
              <a:rPr lang="en-US" dirty="0" smtClean="0">
                <a:latin typeface="Times"/>
                <a:cs typeface="Times"/>
              </a:rPr>
              <a:t>at certain centrality bins.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Stay tuned!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76200" y="1143000"/>
            <a:ext cx="90332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The study of NPE-</a:t>
            </a:r>
            <a:r>
              <a:rPr lang="en-US" sz="2000" dirty="0" err="1" smtClean="0">
                <a:solidFill>
                  <a:srgbClr val="0000FF"/>
                </a:solidFill>
                <a:latin typeface="Times"/>
                <a:cs typeface="Times"/>
              </a:rPr>
              <a:t>hadron</a:t>
            </a: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 correlation from Run10 is progress.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Thanks to DAQ 1000, we have collect large data sample in Run10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 ~ 60Million NPE18 events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Since we have removed SVT SSD, Run10 is with low photonic electron background. 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Times"/>
                <a:cs typeface="Times"/>
                <a:sym typeface="Wingdings"/>
              </a:rPr>
              <a:t></a:t>
            </a:r>
            <a:endParaRPr lang="en-US" sz="2000" dirty="0" smtClean="0">
              <a:solidFill>
                <a:srgbClr val="0000FF"/>
              </a:solidFill>
              <a:latin typeface="Times"/>
              <a:cs typeface="Times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Expect much smaller uncertainties on NPE-</a:t>
            </a:r>
            <a:r>
              <a:rPr lang="en-US" sz="2000" dirty="0" err="1" smtClean="0">
                <a:solidFill>
                  <a:srgbClr val="0000FF"/>
                </a:solidFill>
                <a:latin typeface="Times"/>
                <a:cs typeface="Times"/>
              </a:rPr>
              <a:t>hadron</a:t>
            </a: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 correlations</a:t>
            </a:r>
            <a:endParaRPr lang="en-US" sz="2000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624C-60DD-F646-8759-B40FD845C2F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April-Meeting-Poster-Lar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16838"/>
            <a:ext cx="5031457" cy="62173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gph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4" y="0"/>
            <a:ext cx="6291996" cy="352177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702755" y="6124239"/>
            <a:ext cx="36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Lucida Grande"/>
                <a:ea typeface="Lucida Grande"/>
                <a:cs typeface="Lucida Grande"/>
              </a:rPr>
              <a:t>ϕ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49466" y="1002267"/>
            <a:ext cx="43704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Phi angle in TPC for trigger hadrons </a:t>
            </a:r>
            <a:endParaRPr lang="en-US" dirty="0"/>
          </a:p>
        </p:txBody>
      </p:sp>
      <p:pic>
        <p:nvPicPr>
          <p:cNvPr id="36" name="Picture 35" descr="ruS3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76" y="3407229"/>
            <a:ext cx="3447524" cy="328562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534676" y="4417367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Phi angle in TPC for </a:t>
            </a:r>
          </a:p>
          <a:p>
            <a:r>
              <a:rPr lang="en-US" sz="1200" dirty="0" smtClean="0"/>
              <a:t>associated hadrons</a:t>
            </a:r>
          </a:p>
          <a:p>
            <a:r>
              <a:rPr lang="en-US" sz="1200" dirty="0" smtClean="0"/>
              <a:t>0.5-1GeV </a:t>
            </a:r>
            <a:endParaRPr lang="en-US" sz="1200" dirty="0"/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3657600" y="1828800"/>
            <a:ext cx="3276600" cy="2362199"/>
          </a:xfrm>
          <a:prstGeom prst="straightConnector1">
            <a:avLst/>
          </a:prstGeom>
          <a:ln w="127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0924" y="5419130"/>
            <a:ext cx="4782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Type 2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enhancement of boundaries + bad sector </a:t>
            </a:r>
          </a:p>
          <a:p>
            <a:r>
              <a:rPr lang="en-US" dirty="0" smtClean="0"/>
              <a:t>Is at 12 positions (eta-&gt;X2)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6751" y="3521770"/>
            <a:ext cx="3682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</a:t>
            </a:r>
            <a:r>
              <a:rPr lang="en-US" dirty="0" smtClean="0"/>
              <a:t>are 12X2 sectors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boundary inefficiency is</a:t>
            </a:r>
            <a:r>
              <a:rPr lang="en-US" dirty="0" smtClean="0"/>
              <a:t> </a:t>
            </a:r>
            <a:r>
              <a:rPr lang="en-US" dirty="0" smtClean="0"/>
              <a:t>also high</a:t>
            </a:r>
            <a:endParaRPr lang="en-US" dirty="0" smtClean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971800" y="1828800"/>
            <a:ext cx="3657599" cy="2971800"/>
          </a:xfrm>
          <a:prstGeom prst="straightConnector1">
            <a:avLst/>
          </a:prstGeom>
          <a:ln w="127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34476" y="2426732"/>
            <a:ext cx="79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Type 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3140" y="2611398"/>
            <a:ext cx="79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4445100"/>
            <a:ext cx="4782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 1</a:t>
            </a:r>
            <a:endParaRPr lang="en-US" dirty="0" smtClean="0"/>
          </a:p>
          <a:p>
            <a:r>
              <a:rPr lang="en-US" dirty="0" smtClean="0"/>
              <a:t>The enhancement of hole + hole</a:t>
            </a:r>
          </a:p>
          <a:p>
            <a:r>
              <a:rPr lang="en-US" dirty="0" smtClean="0"/>
              <a:t>at 1 position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86BA-BA00-3C4A-B9AC-7B3E349F734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Action Button: Return 14">
            <a:hlinkClick r:id="rId4" action="ppaction://hlinksldjump" highlightClick="1"/>
          </p:cNvPr>
          <p:cNvSpPr/>
          <p:nvPr/>
        </p:nvSpPr>
        <p:spPr>
          <a:xfrm>
            <a:off x="8719886" y="24384"/>
            <a:ext cx="424114" cy="432816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2438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Heavy quarks are good probes to study the QCD matter</a:t>
            </a:r>
          </a:p>
          <a:p>
            <a:r>
              <a:rPr lang="en-US" sz="2800" dirty="0" smtClean="0"/>
              <a:t>NPE: semi-</a:t>
            </a:r>
            <a:r>
              <a:rPr lang="en-US" sz="2800" dirty="0" err="1" smtClean="0"/>
              <a:t>leptonic</a:t>
            </a:r>
            <a:r>
              <a:rPr lang="en-US" sz="2800" dirty="0" smtClean="0"/>
              <a:t> decays of open heavy quark hadrons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2133600" cy="365125"/>
          </a:xfrm>
        </p:spPr>
        <p:txBody>
          <a:bodyPr/>
          <a:lstStyle/>
          <a:p>
            <a:fld id="{10E2687A-81B6-CF43-B838-1EBE0ED969B7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60325" y="2362200"/>
          <a:ext cx="4648200" cy="563571"/>
        </p:xfrm>
        <a:graphic>
          <a:graphicData uri="http://schemas.openxmlformats.org/presentationml/2006/ole">
            <p:oleObj spid="_x0000_s96258" name="Equation" r:id="rId5" imgW="1841500" imgH="203200" progId="Equation.3">
              <p:embed/>
            </p:oleObj>
          </a:graphicData>
        </a:graphic>
      </p:graphicFrame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730250" y="2874971"/>
          <a:ext cx="3841750" cy="508000"/>
        </p:xfrm>
        <a:graphic>
          <a:graphicData uri="http://schemas.openxmlformats.org/presentationml/2006/ole">
            <p:oleObj spid="_x0000_s96259" name="Equation" r:id="rId6" imgW="1536700" imgH="2032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" y="3840301"/>
            <a:ext cx="460507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 </a:t>
            </a:r>
            <a:r>
              <a:rPr lang="en-US" sz="2000" dirty="0" err="1" smtClean="0">
                <a:solidFill>
                  <a:srgbClr val="0000FF"/>
                </a:solidFill>
              </a:rPr>
              <a:t>AuAu</a:t>
            </a:r>
            <a:r>
              <a:rPr lang="en-US" sz="2000" dirty="0" smtClean="0">
                <a:solidFill>
                  <a:srgbClr val="0000FF"/>
                </a:solidFill>
              </a:rPr>
              <a:t> central collisions: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Broadening is seen on the </a:t>
            </a:r>
            <a:r>
              <a:rPr lang="en-US" sz="2000" dirty="0" smtClean="0">
                <a:solidFill>
                  <a:srgbClr val="FF0000"/>
                </a:solidFill>
              </a:rPr>
              <a:t>away side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of the NPE-</a:t>
            </a:r>
            <a:r>
              <a:rPr lang="en-US" sz="2000" dirty="0" err="1" smtClean="0">
                <a:solidFill>
                  <a:srgbClr val="0000FF"/>
                </a:solidFill>
              </a:rPr>
              <a:t>hadron</a:t>
            </a:r>
            <a:r>
              <a:rPr lang="en-US" sz="2000" dirty="0" smtClean="0">
                <a:solidFill>
                  <a:srgbClr val="0000FF"/>
                </a:solidFill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</a:rPr>
              <a:t>azimuthal</a:t>
            </a:r>
            <a:r>
              <a:rPr lang="en-US" sz="2000" dirty="0" smtClean="0">
                <a:solidFill>
                  <a:srgbClr val="0000FF"/>
                </a:solidFill>
              </a:rPr>
              <a:t> correlations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Need to disentangle bottom and charm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contributions -- has been achieved in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Proton-Proton collisions via studying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near side </a:t>
            </a:r>
            <a:r>
              <a:rPr lang="en-US" sz="2000" dirty="0" smtClean="0">
                <a:solidFill>
                  <a:srgbClr val="0000FF"/>
                </a:solidFill>
              </a:rPr>
              <a:t>of NPE-</a:t>
            </a:r>
            <a:r>
              <a:rPr lang="en-US" sz="2000" dirty="0" err="1" smtClean="0">
                <a:solidFill>
                  <a:srgbClr val="0000FF"/>
                </a:solidFill>
              </a:rPr>
              <a:t>hadron</a:t>
            </a:r>
            <a:r>
              <a:rPr lang="en-US" sz="2000" dirty="0" smtClean="0">
                <a:solidFill>
                  <a:srgbClr val="0000FF"/>
                </a:solidFill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</a:rPr>
              <a:t>azimuthal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correlations</a:t>
            </a: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Non-photonic electrons (NPE)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76800" y="1905000"/>
            <a:ext cx="4267200" cy="4293385"/>
            <a:chOff x="5105400" y="1905000"/>
            <a:chExt cx="4267200" cy="4293385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05400" y="3579812"/>
              <a:ext cx="3838011" cy="2618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5174976" y="1905000"/>
              <a:ext cx="4197624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endParaRPr lang="en-US" sz="2000" dirty="0" smtClean="0">
                <a:latin typeface="Times"/>
                <a:ea typeface="宋体" pitchFamily="-106" charset="-122"/>
                <a:cs typeface="Times"/>
              </a:endParaRPr>
            </a:p>
            <a:p>
              <a:pPr eaLnBrk="0" hangingPunct="0"/>
              <a:r>
                <a:rPr lang="en-US" sz="2000" dirty="0" smtClean="0">
                  <a:latin typeface="Times"/>
                  <a:ea typeface="宋体" pitchFamily="-106" charset="-122"/>
                  <a:cs typeface="Times"/>
                </a:rPr>
                <a:t>Heavy flavor daughter electrons represent </a:t>
              </a:r>
            </a:p>
            <a:p>
              <a:pPr eaLnBrk="0" hangingPunct="0"/>
              <a:r>
                <a:rPr lang="en-US" sz="2000" dirty="0" smtClean="0">
                  <a:latin typeface="Times"/>
                  <a:ea typeface="宋体" pitchFamily="-106" charset="-122"/>
                  <a:cs typeface="Times"/>
                </a:rPr>
                <a:t>parent momentum direction well, </a:t>
              </a:r>
            </a:p>
            <a:p>
              <a:pPr eaLnBrk="0" hangingPunct="0"/>
              <a:r>
                <a:rPr lang="en-US" sz="2000" dirty="0" smtClean="0">
                  <a:latin typeface="Times"/>
                  <a:ea typeface="宋体" pitchFamily="-106" charset="-122"/>
                  <a:cs typeface="Times"/>
                </a:rPr>
                <a:t>when </a:t>
              </a:r>
              <a:r>
                <a:rPr lang="en-US" sz="2000" i="1" dirty="0" err="1" smtClean="0">
                  <a:latin typeface="Times"/>
                  <a:ea typeface="宋体" pitchFamily="-106" charset="-122"/>
                  <a:cs typeface="Times"/>
                </a:rPr>
                <a:t>p</a:t>
              </a:r>
              <a:r>
                <a:rPr lang="en-US" sz="2000" i="1" baseline="30000" dirty="0" err="1" smtClean="0">
                  <a:latin typeface="Times"/>
                  <a:ea typeface="宋体" pitchFamily="-106" charset="-122"/>
                  <a:cs typeface="Times"/>
                </a:rPr>
                <a:t>e</a:t>
              </a:r>
              <a:r>
                <a:rPr lang="en-US" sz="2000" i="1" baseline="-25000" dirty="0" err="1" smtClean="0">
                  <a:latin typeface="Times"/>
                  <a:ea typeface="宋体" pitchFamily="-106" charset="-122"/>
                  <a:cs typeface="Times"/>
                </a:rPr>
                <a:t>T</a:t>
              </a:r>
              <a:r>
                <a:rPr lang="en-US" sz="2000" i="1" baseline="-25000" dirty="0" smtClean="0">
                  <a:latin typeface="Times"/>
                  <a:ea typeface="宋体" pitchFamily="-106" charset="-122"/>
                  <a:cs typeface="Times"/>
                </a:rPr>
                <a:t> </a:t>
              </a:r>
              <a:r>
                <a:rPr lang="en-US" sz="2000" dirty="0" smtClean="0">
                  <a:latin typeface="Times"/>
                  <a:ea typeface="宋体" pitchFamily="-106" charset="-122"/>
                  <a:cs typeface="Times"/>
                </a:rPr>
                <a:t>&gt;1.5 </a:t>
              </a:r>
              <a:r>
                <a:rPr lang="en-US" sz="2000" dirty="0" err="1">
                  <a:latin typeface="Times"/>
                  <a:ea typeface="宋体" pitchFamily="-106" charset="-122"/>
                  <a:cs typeface="Times"/>
                </a:rPr>
                <a:t>GeV/</a:t>
              </a:r>
              <a:r>
                <a:rPr lang="en-US" sz="2000" i="1" dirty="0" err="1" smtClean="0">
                  <a:latin typeface="Times"/>
                  <a:ea typeface="宋体" pitchFamily="-106" charset="-122"/>
                  <a:cs typeface="Times"/>
                </a:rPr>
                <a:t>c</a:t>
              </a:r>
              <a:r>
                <a:rPr lang="en-US" sz="2000" dirty="0" smtClean="0">
                  <a:latin typeface="Times"/>
                  <a:ea typeface="宋体" pitchFamily="-106" charset="-122"/>
                  <a:cs typeface="Times"/>
                </a:rPr>
                <a:t> for D case, </a:t>
              </a:r>
            </a:p>
            <a:p>
              <a:pPr eaLnBrk="0" hangingPunct="0"/>
              <a:r>
                <a:rPr lang="en-US" sz="2000" dirty="0" smtClean="0">
                  <a:latin typeface="Times"/>
                  <a:ea typeface="宋体" pitchFamily="-106" charset="-122"/>
                  <a:cs typeface="Times"/>
                </a:rPr>
                <a:t>and when </a:t>
              </a:r>
              <a:r>
                <a:rPr lang="en-US" sz="2000" i="1" dirty="0" err="1" smtClean="0">
                  <a:latin typeface="Times"/>
                  <a:ea typeface="宋体" pitchFamily="-106" charset="-122"/>
                  <a:cs typeface="Times"/>
                </a:rPr>
                <a:t>p</a:t>
              </a:r>
              <a:r>
                <a:rPr lang="en-US" sz="2000" i="1" baseline="30000" dirty="0" err="1" smtClean="0">
                  <a:latin typeface="Times"/>
                  <a:ea typeface="宋体" pitchFamily="-106" charset="-122"/>
                  <a:cs typeface="Times"/>
                </a:rPr>
                <a:t>e</a:t>
              </a:r>
              <a:r>
                <a:rPr lang="en-US" sz="2000" i="1" baseline="-25000" dirty="0" err="1" smtClean="0">
                  <a:latin typeface="Times"/>
                  <a:ea typeface="宋体" pitchFamily="-106" charset="-122"/>
                  <a:cs typeface="Times"/>
                </a:rPr>
                <a:t>T</a:t>
              </a:r>
              <a:r>
                <a:rPr lang="en-US" sz="2000" dirty="0" smtClean="0">
                  <a:latin typeface="Times"/>
                  <a:ea typeface="宋体" pitchFamily="-106" charset="-122"/>
                  <a:cs typeface="Times"/>
                </a:rPr>
                <a:t> &gt; 3 </a:t>
              </a:r>
              <a:r>
                <a:rPr lang="en-US" sz="2000" dirty="0" err="1" smtClean="0">
                  <a:latin typeface="Times"/>
                  <a:ea typeface="宋体" pitchFamily="-106" charset="-122"/>
                  <a:cs typeface="Times"/>
                </a:rPr>
                <a:t>GeV/</a:t>
              </a:r>
              <a:r>
                <a:rPr lang="en-US" sz="2000" i="1" dirty="0" err="1" smtClean="0">
                  <a:latin typeface="Times"/>
                  <a:ea typeface="宋体" pitchFamily="-106" charset="-122"/>
                  <a:cs typeface="Times"/>
                </a:rPr>
                <a:t>c</a:t>
              </a:r>
              <a:r>
                <a:rPr lang="en-US" sz="2000" dirty="0" smtClean="0">
                  <a:latin typeface="Times"/>
                  <a:ea typeface="宋体" pitchFamily="-106" charset="-122"/>
                  <a:cs typeface="Times"/>
                </a:rPr>
                <a:t> for B case.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99350" y="2057400"/>
            <a:ext cx="4092250" cy="4724400"/>
            <a:chOff x="4594551" y="2057400"/>
            <a:chExt cx="4092250" cy="4724400"/>
          </a:xfrm>
          <a:effectLst/>
        </p:grpSpPr>
        <p:sp>
          <p:nvSpPr>
            <p:cNvPr id="23" name="Rectangle 22"/>
            <p:cNvSpPr/>
            <p:nvPr/>
          </p:nvSpPr>
          <p:spPr>
            <a:xfrm>
              <a:off x="4594551" y="2073444"/>
              <a:ext cx="4092250" cy="4708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916034" y="2057400"/>
              <a:ext cx="3465966" cy="4411890"/>
              <a:chOff x="4916034" y="2057400"/>
              <a:chExt cx="3465966" cy="4411890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749621">
                <a:off x="4916034" y="4310718"/>
                <a:ext cx="2534882" cy="19789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5750219" y="2057400"/>
                <a:ext cx="2631781" cy="4411890"/>
                <a:chOff x="5750219" y="2057400"/>
                <a:chExt cx="2631781" cy="4411890"/>
              </a:xfrm>
              <a:noFill/>
            </p:grpSpPr>
            <p:pic>
              <p:nvPicPr>
                <p:cNvPr id="13" name="Picture 8" descr="decay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 rot="300000">
                  <a:off x="5750219" y="2177098"/>
                  <a:ext cx="2565985" cy="429219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Oval 10"/>
                <p:cNvSpPr>
                  <a:spLocks noChangeArrowheads="1"/>
                </p:cNvSpPr>
                <p:nvPr/>
              </p:nvSpPr>
              <p:spPr bwMode="auto">
                <a:xfrm>
                  <a:off x="7010400" y="2057400"/>
                  <a:ext cx="1371600" cy="533400"/>
                </a:xfrm>
                <a:prstGeom prst="ellipse">
                  <a:avLst/>
                </a:prstGeom>
                <a:grpFill/>
                <a:ln w="19050" cmpd="sng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r>
                    <a:rPr lang="en-US" dirty="0" smtClean="0"/>
                    <a:t>trigger</a:t>
                  </a:r>
                  <a:endParaRPr lang="en-US" dirty="0"/>
                </a:p>
              </p:txBody>
            </p:sp>
          </p:grp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228600" y="1524000"/>
            <a:ext cx="63071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Photon conversions in material </a:t>
            </a:r>
            <a:r>
              <a:rPr lang="en-US" sz="2800" dirty="0" smtClean="0">
                <a:solidFill>
                  <a:srgbClr val="000090"/>
                </a:solidFill>
              </a:rPr>
              <a:t>			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000090"/>
                </a:solidFill>
              </a:rPr>
              <a:t>      </a:t>
            </a:r>
            <a:r>
              <a:rPr lang="en-US" sz="2800" dirty="0" err="1" smtClean="0">
                <a:solidFill>
                  <a:srgbClr val="0000FF"/>
                </a:solidFill>
              </a:rPr>
              <a:t>Dalitz</a:t>
            </a:r>
            <a:r>
              <a:rPr lang="en-US" sz="2800" dirty="0" smtClean="0">
                <a:solidFill>
                  <a:srgbClr val="0000FF"/>
                </a:solidFill>
              </a:rPr>
              <a:t> decays of </a:t>
            </a:r>
            <a:r>
              <a:rPr lang="en-US" sz="2800" dirty="0" err="1" smtClean="0">
                <a:solidFill>
                  <a:srgbClr val="0000FF"/>
                </a:solidFill>
              </a:rPr>
              <a:t>pseudoscalar</a:t>
            </a:r>
            <a:r>
              <a:rPr lang="en-US" sz="2800" dirty="0" smtClean="0">
                <a:solidFill>
                  <a:srgbClr val="0000FF"/>
                </a:solidFill>
              </a:rPr>
              <a:t> mesons</a:t>
            </a:r>
          </a:p>
          <a:p>
            <a:pPr marL="514350" indent="-514350">
              <a:buNone/>
            </a:pPr>
            <a:endParaRPr lang="en-US" sz="2800" dirty="0" smtClean="0">
              <a:solidFill>
                <a:srgbClr val="000090"/>
              </a:solidFill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000090"/>
                </a:solidFill>
              </a:rPr>
              <a:t>	</a:t>
            </a:r>
          </a:p>
          <a:p>
            <a:pPr marL="514350" indent="-514350">
              <a:buNone/>
            </a:pPr>
            <a:endParaRPr lang="en-US" altLang="ja-JP" dirty="0" smtClean="0">
              <a:solidFill>
                <a:srgbClr val="002A00"/>
              </a:solidFill>
              <a:latin typeface="Symbol" charset="2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28599"/>
            <a:ext cx="8991600" cy="15240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The background in NPE analysis</a:t>
            </a:r>
            <a:br>
              <a:rPr lang="en-US" dirty="0" smtClean="0">
                <a:latin typeface="Times"/>
                <a:cs typeface="Times"/>
              </a:rPr>
            </a:br>
            <a:endParaRPr lang="zh-CN" alt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6" name="矩形 205"/>
          <p:cNvSpPr>
            <a:spLocks noChangeArrowheads="1"/>
          </p:cNvSpPr>
          <p:nvPr/>
        </p:nvSpPr>
        <p:spPr bwMode="auto">
          <a:xfrm>
            <a:off x="550863" y="28363863"/>
            <a:ext cx="125555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/>
              <a:t>One major approach to study heavy quark (charm and bottom) production in STAR is through measuring the electrons from their semi-</a:t>
            </a:r>
            <a:r>
              <a:rPr lang="en-US" altLang="zh-CN" dirty="0" err="1"/>
              <a:t>leptonic</a:t>
            </a:r>
            <a:r>
              <a:rPr lang="en-US" altLang="zh-CN" dirty="0"/>
              <a:t> decay (non-photonic electron, for short NPE). 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503863" y="29354463"/>
          <a:ext cx="2895600" cy="617537"/>
        </p:xfrm>
        <a:graphic>
          <a:graphicData uri="http://schemas.openxmlformats.org/presentationml/2006/ole">
            <p:oleObj spid="_x0000_s94210" name="Equation" r:id="rId4" imgW="1130040" imgH="241200" progId="">
              <p:embed/>
            </p:oleObj>
          </a:graphicData>
        </a:graphic>
      </p:graphicFrame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550863" y="30116463"/>
            <a:ext cx="9202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There are primarily two types of photonic electron (PHE) background: photon conversion and Dalitz decays: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9663" y="31183263"/>
            <a:ext cx="2514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9063" y="31183263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210"/>
          <p:cNvSpPr>
            <a:spLocks noChangeArrowheads="1"/>
          </p:cNvSpPr>
          <p:nvPr/>
        </p:nvSpPr>
        <p:spPr bwMode="auto">
          <a:xfrm>
            <a:off x="492125" y="31894463"/>
            <a:ext cx="83645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</a:rPr>
              <a:t>To identify the photonic electron via mass reconstruction and small mass cut, get its statistics using unlike-like method, t</a:t>
            </a:r>
            <a:r>
              <a:rPr lang="en-US" altLang="zh-CN" dirty="0"/>
              <a:t>hen the electron decay from heavy quark is:</a:t>
            </a:r>
          </a:p>
          <a:p>
            <a:pPr>
              <a:spcBef>
                <a:spcPct val="50000"/>
              </a:spcBef>
            </a:pPr>
            <a:endParaRPr lang="en-US" altLang="zh-CN" dirty="0"/>
          </a:p>
          <a:p>
            <a:pPr>
              <a:spcBef>
                <a:spcPct val="50000"/>
              </a:spcBef>
            </a:pPr>
            <a:r>
              <a:rPr lang="en-US" altLang="zh-CN" dirty="0"/>
              <a:t>Here  </a:t>
            </a:r>
            <a:r>
              <a:rPr lang="el-GR" altLang="zh-CN" dirty="0"/>
              <a:t>ε</a:t>
            </a:r>
            <a:r>
              <a:rPr lang="en-US" altLang="zh-CN" dirty="0"/>
              <a:t> is photonic electron reconstruction efficiency.</a:t>
            </a:r>
          </a:p>
        </p:txBody>
      </p:sp>
      <p:graphicFrame>
        <p:nvGraphicFramePr>
          <p:cNvPr id="12" name="Object 126"/>
          <p:cNvGraphicFramePr>
            <a:graphicFrameLocks noChangeAspect="1"/>
          </p:cNvGraphicFramePr>
          <p:nvPr/>
        </p:nvGraphicFramePr>
        <p:xfrm>
          <a:off x="1236663" y="33393063"/>
          <a:ext cx="6305550" cy="520700"/>
        </p:xfrm>
        <a:graphic>
          <a:graphicData uri="http://schemas.openxmlformats.org/presentationml/2006/ole">
            <p:oleObj spid="_x0000_s94211" name="公式" r:id="rId7" imgW="2514600" imgH="203040" progId="Equation.3">
              <p:embed/>
            </p:oleObj>
          </a:graphicData>
        </a:graphic>
      </p:graphicFrame>
      <p:pic>
        <p:nvPicPr>
          <p:cNvPr id="13" name="Picture 10" descr="mass_dedx_3_5"/>
          <p:cNvPicPr>
            <a:picLocks noChangeAspect="1" noChangeArrowheads="1"/>
          </p:cNvPicPr>
          <p:nvPr/>
        </p:nvPicPr>
        <p:blipFill>
          <a:blip r:embed="rId8" cstate="print">
            <a:lum bright="-6000" contrast="20000"/>
          </a:blip>
          <a:srcRect/>
          <a:stretch>
            <a:fillRect/>
          </a:stretch>
        </p:blipFill>
        <p:spPr bwMode="auto">
          <a:xfrm>
            <a:off x="8856663" y="30268863"/>
            <a:ext cx="473868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32"/>
          <p:cNvSpPr txBox="1">
            <a:spLocks noChangeArrowheads="1"/>
          </p:cNvSpPr>
          <p:nvPr/>
        </p:nvSpPr>
        <p:spPr bwMode="auto">
          <a:xfrm>
            <a:off x="550863" y="27601863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i="1" u="sng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Principle of the Analysis</a:t>
            </a:r>
            <a:endParaRPr lang="zh-CN" altLang="en-US" sz="3200" i="1" u="sng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709208"/>
            <a:ext cx="85331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altLang="zh-CN" sz="2000" dirty="0" smtClean="0"/>
              <a:t>Reconstruct the invariant masses of electron </a:t>
            </a:r>
          </a:p>
          <a:p>
            <a:pPr marL="457200" indent="-457200"/>
            <a:r>
              <a:rPr lang="en-US" altLang="zh-CN" sz="2000" dirty="0" smtClean="0"/>
              <a:t>pairs , apply opening angles cuts </a:t>
            </a:r>
          </a:p>
          <a:p>
            <a:pPr marL="457200" indent="-457200">
              <a:buFont typeface="Wingdings" charset="2"/>
              <a:buChar char="Ø"/>
            </a:pPr>
            <a:r>
              <a:rPr lang="en-US" altLang="zh-CN" sz="2000" dirty="0" smtClean="0"/>
              <a:t>PE estimated by unlike sign pairs subtracting</a:t>
            </a:r>
          </a:p>
          <a:p>
            <a:pPr marL="457200" indent="-457200"/>
            <a:r>
              <a:rPr lang="en-US" altLang="zh-CN" sz="2000" dirty="0" smtClean="0"/>
              <a:t>like sign pairs</a:t>
            </a:r>
          </a:p>
          <a:p>
            <a:pPr marL="457200" indent="-457200">
              <a:buFont typeface="Wingdings" charset="2"/>
              <a:buChar char="Ø"/>
            </a:pPr>
            <a:r>
              <a:rPr lang="en-US" altLang="zh-CN" sz="2000" dirty="0" smtClean="0"/>
              <a:t>Statistically subtract the contribution of PE in</a:t>
            </a:r>
          </a:p>
          <a:p>
            <a:pPr marL="457200" indent="-457200"/>
            <a:r>
              <a:rPr lang="en-US" altLang="zh-CN" sz="2000" dirty="0" smtClean="0"/>
              <a:t>the studies of electron yield and correlations</a:t>
            </a: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7010400" y="-60325"/>
            <a:ext cx="2133600" cy="365125"/>
          </a:xfrm>
        </p:spPr>
        <p:txBody>
          <a:bodyPr/>
          <a:lstStyle/>
          <a:p>
            <a:fld id="{51519BB9-DAC9-4B7F-8AAF-B0EEE4D0C2CF}" type="slidenum">
              <a:rPr lang="zh-CN" altLang="en-US" smtClean="0">
                <a:solidFill>
                  <a:srgbClr val="000000"/>
                </a:solidFill>
                <a:latin typeface="Times"/>
                <a:cs typeface="Times"/>
              </a:rPr>
              <a:pPr/>
              <a:t>3</a:t>
            </a:fld>
            <a:endParaRPr lang="zh-CN" alt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6019800" y="1524000"/>
          <a:ext cx="1600200" cy="457200"/>
        </p:xfrm>
        <a:graphic>
          <a:graphicData uri="http://schemas.openxmlformats.org/presentationml/2006/ole">
            <p:oleObj spid="_x0000_s94212" name="Equation" r:id="rId9" imgW="711200" imgH="203200" progId="Equation.3">
              <p:embed/>
            </p:oleObj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6019800" y="1981200"/>
          <a:ext cx="2571750" cy="457200"/>
        </p:xfrm>
        <a:graphic>
          <a:graphicData uri="http://schemas.openxmlformats.org/presentationml/2006/ole">
            <p:oleObj spid="_x0000_s94213" name="Equation" r:id="rId10" imgW="1143000" imgH="20320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228600" y="1524000"/>
            <a:ext cx="8484047" cy="914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52400" y="5486400"/>
            <a:ext cx="579379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2A00"/>
                </a:solidFill>
              </a:rPr>
              <a:t>Hadron</a:t>
            </a:r>
            <a:r>
              <a:rPr lang="en-US" sz="2800" dirty="0" smtClean="0">
                <a:solidFill>
                  <a:srgbClr val="002A00"/>
                </a:solidFill>
              </a:rPr>
              <a:t> Contaminations controlled by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Ionization energy loss difference in STAR TPC gas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Electromagnetic shower energy and profile</a:t>
            </a: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" y="1076980"/>
            <a:ext cx="7195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main background is photonic electrons (PE):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7" name="Picture 36" descr="Picture 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7360" y="2571422"/>
            <a:ext cx="3291840" cy="2283606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rot="5400000" flipH="1" flipV="1">
            <a:off x="7095744" y="4782312"/>
            <a:ext cx="92075" cy="1588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973568" y="4782312"/>
            <a:ext cx="92075" cy="1588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Picture 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9336" y="4876800"/>
            <a:ext cx="1426464" cy="40427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400800" y="2743200"/>
            <a:ext cx="457200" cy="19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581400" y="4953000"/>
            <a:ext cx="335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 </a:t>
            </a:r>
            <a:r>
              <a:rPr lang="en-US" dirty="0" smtClean="0"/>
              <a:t>Phys.Rev.D83 (2011) 052006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28599"/>
            <a:ext cx="8991600" cy="15240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The detectors used in NPE analysis</a:t>
            </a:r>
            <a:br>
              <a:rPr lang="en-US" dirty="0" smtClean="0">
                <a:latin typeface="Times"/>
                <a:cs typeface="Times"/>
              </a:rPr>
            </a:br>
            <a:endParaRPr lang="zh-CN" alt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6" name="矩形 205"/>
          <p:cNvSpPr>
            <a:spLocks noChangeArrowheads="1"/>
          </p:cNvSpPr>
          <p:nvPr/>
        </p:nvSpPr>
        <p:spPr bwMode="auto">
          <a:xfrm>
            <a:off x="550863" y="28363863"/>
            <a:ext cx="125555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/>
              <a:t>One major approach to study heavy quark (charm and bottom) production in STAR is through measuring the electrons from their semi-</a:t>
            </a:r>
            <a:r>
              <a:rPr lang="en-US" altLang="zh-CN" dirty="0" err="1"/>
              <a:t>leptonic</a:t>
            </a:r>
            <a:r>
              <a:rPr lang="en-US" altLang="zh-CN" dirty="0"/>
              <a:t> decay (non-photonic electron, for short NPE). 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503863" y="29354463"/>
          <a:ext cx="2895600" cy="617537"/>
        </p:xfrm>
        <a:graphic>
          <a:graphicData uri="http://schemas.openxmlformats.org/presentationml/2006/ole">
            <p:oleObj spid="_x0000_s100354" name="Equation" r:id="rId4" imgW="1130040" imgH="241200" progId="">
              <p:embed/>
            </p:oleObj>
          </a:graphicData>
        </a:graphic>
      </p:graphicFrame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550863" y="30116463"/>
            <a:ext cx="9202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There are primarily two types of photonic electron (PHE) background: photon conversion and Dalitz decays: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9663" y="31183263"/>
            <a:ext cx="2514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9063" y="31183263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210"/>
          <p:cNvSpPr>
            <a:spLocks noChangeArrowheads="1"/>
          </p:cNvSpPr>
          <p:nvPr/>
        </p:nvSpPr>
        <p:spPr bwMode="auto">
          <a:xfrm>
            <a:off x="492125" y="31894463"/>
            <a:ext cx="83645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</a:rPr>
              <a:t>To identify the photonic electron via mass reconstruction and small mass cut, get its statistics using unlike-like method, t</a:t>
            </a:r>
            <a:r>
              <a:rPr lang="en-US" altLang="zh-CN" dirty="0"/>
              <a:t>hen the electron decay from heavy quark is:</a:t>
            </a:r>
          </a:p>
          <a:p>
            <a:pPr>
              <a:spcBef>
                <a:spcPct val="50000"/>
              </a:spcBef>
            </a:pPr>
            <a:endParaRPr lang="en-US" altLang="zh-CN" dirty="0"/>
          </a:p>
          <a:p>
            <a:pPr>
              <a:spcBef>
                <a:spcPct val="50000"/>
              </a:spcBef>
            </a:pPr>
            <a:r>
              <a:rPr lang="en-US" altLang="zh-CN" dirty="0"/>
              <a:t>Here  </a:t>
            </a:r>
            <a:r>
              <a:rPr lang="el-GR" altLang="zh-CN" dirty="0"/>
              <a:t>ε</a:t>
            </a:r>
            <a:r>
              <a:rPr lang="en-US" altLang="zh-CN" dirty="0"/>
              <a:t> is photonic electron reconstruction efficiency.</a:t>
            </a:r>
          </a:p>
        </p:txBody>
      </p:sp>
      <p:graphicFrame>
        <p:nvGraphicFramePr>
          <p:cNvPr id="12" name="Object 126"/>
          <p:cNvGraphicFramePr>
            <a:graphicFrameLocks noChangeAspect="1"/>
          </p:cNvGraphicFramePr>
          <p:nvPr/>
        </p:nvGraphicFramePr>
        <p:xfrm>
          <a:off x="1236663" y="33393063"/>
          <a:ext cx="6305550" cy="520700"/>
        </p:xfrm>
        <a:graphic>
          <a:graphicData uri="http://schemas.openxmlformats.org/presentationml/2006/ole">
            <p:oleObj spid="_x0000_s100355" name="公式" r:id="rId7" imgW="2514600" imgH="203040" progId="Equation.3">
              <p:embed/>
            </p:oleObj>
          </a:graphicData>
        </a:graphic>
      </p:graphicFrame>
      <p:pic>
        <p:nvPicPr>
          <p:cNvPr id="13" name="Picture 10" descr="mass_dedx_3_5"/>
          <p:cNvPicPr>
            <a:picLocks noChangeAspect="1" noChangeArrowheads="1"/>
          </p:cNvPicPr>
          <p:nvPr/>
        </p:nvPicPr>
        <p:blipFill>
          <a:blip r:embed="rId8" cstate="print">
            <a:lum bright="-6000" contrast="20000"/>
          </a:blip>
          <a:srcRect/>
          <a:stretch>
            <a:fillRect/>
          </a:stretch>
        </p:blipFill>
        <p:spPr bwMode="auto">
          <a:xfrm>
            <a:off x="8856663" y="30268863"/>
            <a:ext cx="473868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32"/>
          <p:cNvSpPr txBox="1">
            <a:spLocks noChangeArrowheads="1"/>
          </p:cNvSpPr>
          <p:nvPr/>
        </p:nvSpPr>
        <p:spPr bwMode="auto">
          <a:xfrm>
            <a:off x="550863" y="27601863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i="1" u="sng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Principle of the Analysis</a:t>
            </a:r>
            <a:endParaRPr lang="zh-CN" altLang="en-US" sz="3200" i="1" u="sng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7010400" y="-60325"/>
            <a:ext cx="2133600" cy="365125"/>
          </a:xfrm>
        </p:spPr>
        <p:txBody>
          <a:bodyPr/>
          <a:lstStyle/>
          <a:p>
            <a:fld id="{51519BB9-DAC9-4B7F-8AAF-B0EEE4D0C2CF}" type="slidenum">
              <a:rPr lang="zh-CN" altLang="en-US" smtClean="0">
                <a:solidFill>
                  <a:srgbClr val="000000"/>
                </a:solidFill>
                <a:latin typeface="Times"/>
                <a:cs typeface="Times"/>
              </a:rPr>
              <a:pPr/>
              <a:t>4</a:t>
            </a:fld>
            <a:endParaRPr lang="zh-CN" alt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the double layer STAR BEMC SMD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219200"/>
            <a:ext cx="2739439" cy="19812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0" y="1144588"/>
            <a:ext cx="5867400" cy="393767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0" y="5200471"/>
            <a:ext cx="429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The major detectors used in NPE analysis:</a:t>
            </a:r>
          </a:p>
          <a:p>
            <a:r>
              <a:rPr lang="en-US" dirty="0" smtClean="0">
                <a:latin typeface="Times"/>
                <a:cs typeface="Times"/>
              </a:rPr>
              <a:t>Time Projection </a:t>
            </a:r>
            <a:r>
              <a:rPr lang="en-US" dirty="0" err="1" smtClean="0">
                <a:latin typeface="Times"/>
                <a:cs typeface="Times"/>
              </a:rPr>
              <a:t>Chamber(TPC</a:t>
            </a:r>
            <a:r>
              <a:rPr lang="en-US" dirty="0" smtClean="0">
                <a:latin typeface="Times"/>
                <a:cs typeface="Times"/>
              </a:rPr>
              <a:t>)</a:t>
            </a:r>
          </a:p>
          <a:p>
            <a:r>
              <a:rPr lang="en-US" dirty="0" smtClean="0">
                <a:latin typeface="Times"/>
                <a:cs typeface="Times"/>
              </a:rPr>
              <a:t>Barrel Electromagnetic </a:t>
            </a:r>
            <a:r>
              <a:rPr lang="en-US" dirty="0" err="1" smtClean="0">
                <a:latin typeface="Times"/>
                <a:cs typeface="Times"/>
              </a:rPr>
              <a:t>Calorimeter(BEMC</a:t>
            </a:r>
            <a:r>
              <a:rPr lang="en-US" dirty="0" smtClean="0">
                <a:latin typeface="Times"/>
                <a:cs typeface="Times"/>
              </a:rPr>
              <a:t>)</a:t>
            </a:r>
          </a:p>
          <a:p>
            <a:r>
              <a:rPr lang="en-US" dirty="0" smtClean="0">
                <a:latin typeface="Times"/>
                <a:cs typeface="Times"/>
              </a:rPr>
              <a:t>Barrel Shower Maximum </a:t>
            </a:r>
            <a:r>
              <a:rPr lang="en-US" dirty="0" err="1" smtClean="0">
                <a:latin typeface="Times"/>
                <a:cs typeface="Times"/>
              </a:rPr>
              <a:t>Detector(BSMD</a:t>
            </a:r>
            <a:r>
              <a:rPr lang="en-US" dirty="0" smtClean="0">
                <a:latin typeface="Times"/>
                <a:cs typeface="Times"/>
              </a:rPr>
              <a:t>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3200400"/>
            <a:ext cx="307897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BSMD: a wire proportional </a:t>
            </a:r>
          </a:p>
          <a:p>
            <a:r>
              <a:rPr lang="en-US" dirty="0" smtClean="0">
                <a:latin typeface="Times"/>
                <a:cs typeface="Times"/>
              </a:rPr>
              <a:t>counter - strip readout detector,</a:t>
            </a:r>
          </a:p>
          <a:p>
            <a:r>
              <a:rPr lang="en-US" dirty="0" smtClean="0">
                <a:latin typeface="Times"/>
                <a:cs typeface="Times"/>
              </a:rPr>
              <a:t>embedded at ~5.6 radiation</a:t>
            </a:r>
          </a:p>
          <a:p>
            <a:r>
              <a:rPr lang="en-US" dirty="0" smtClean="0">
                <a:latin typeface="Times"/>
                <a:cs typeface="Times"/>
              </a:rPr>
              <a:t>lengths depth in BEMC.</a:t>
            </a:r>
          </a:p>
          <a:p>
            <a:r>
              <a:rPr lang="en-US" dirty="0" smtClean="0">
                <a:latin typeface="Times"/>
                <a:cs typeface="Times"/>
              </a:rPr>
              <a:t>Two layers/planes of strips,</a:t>
            </a:r>
          </a:p>
          <a:p>
            <a:r>
              <a:rPr lang="en-US" dirty="0" smtClean="0">
                <a:latin typeface="Times"/>
                <a:cs typeface="Times"/>
              </a:rPr>
              <a:t>along eta and phi directions.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28600"/>
            <a:ext cx="8991600" cy="15240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High tower triggers </a:t>
            </a:r>
            <a:endParaRPr lang="zh-CN" alt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6" name="矩形 205"/>
          <p:cNvSpPr>
            <a:spLocks noChangeArrowheads="1"/>
          </p:cNvSpPr>
          <p:nvPr/>
        </p:nvSpPr>
        <p:spPr bwMode="auto">
          <a:xfrm>
            <a:off x="550863" y="28363863"/>
            <a:ext cx="125555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/>
              <a:t>One major approach to study heavy quark (charm and bottom) production in STAR is through measuring the electrons from their semi-</a:t>
            </a:r>
            <a:r>
              <a:rPr lang="en-US" altLang="zh-CN" dirty="0" err="1"/>
              <a:t>leptonic</a:t>
            </a:r>
            <a:r>
              <a:rPr lang="en-US" altLang="zh-CN" dirty="0"/>
              <a:t> decay (non-photonic electron, for short NPE). 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503863" y="29354463"/>
          <a:ext cx="2895600" cy="617537"/>
        </p:xfrm>
        <a:graphic>
          <a:graphicData uri="http://schemas.openxmlformats.org/presentationml/2006/ole">
            <p:oleObj spid="_x0000_s103426" name="Equation" r:id="rId4" imgW="1130040" imgH="241200" progId="">
              <p:embed/>
            </p:oleObj>
          </a:graphicData>
        </a:graphic>
      </p:graphicFrame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550863" y="30116463"/>
            <a:ext cx="9202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There are primarily two types of photonic electron (PHE) background: photon conversion and Dalitz decays: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9663" y="31183263"/>
            <a:ext cx="2514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9063" y="31183263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210"/>
          <p:cNvSpPr>
            <a:spLocks noChangeArrowheads="1"/>
          </p:cNvSpPr>
          <p:nvPr/>
        </p:nvSpPr>
        <p:spPr bwMode="auto">
          <a:xfrm>
            <a:off x="492125" y="31894463"/>
            <a:ext cx="83645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</a:rPr>
              <a:t>To identify the photonic electron via mass reconstruction and small mass cut, get its statistics using unlike-like method, t</a:t>
            </a:r>
            <a:r>
              <a:rPr lang="en-US" altLang="zh-CN" dirty="0"/>
              <a:t>hen the electron decay from heavy quark is:</a:t>
            </a:r>
          </a:p>
          <a:p>
            <a:pPr>
              <a:spcBef>
                <a:spcPct val="50000"/>
              </a:spcBef>
            </a:pPr>
            <a:endParaRPr lang="en-US" altLang="zh-CN" dirty="0"/>
          </a:p>
          <a:p>
            <a:pPr>
              <a:spcBef>
                <a:spcPct val="50000"/>
              </a:spcBef>
            </a:pPr>
            <a:r>
              <a:rPr lang="en-US" altLang="zh-CN" dirty="0"/>
              <a:t>Here  </a:t>
            </a:r>
            <a:r>
              <a:rPr lang="el-GR" altLang="zh-CN" dirty="0"/>
              <a:t>ε</a:t>
            </a:r>
            <a:r>
              <a:rPr lang="en-US" altLang="zh-CN" dirty="0"/>
              <a:t> is photonic electron reconstruction efficiency.</a:t>
            </a:r>
          </a:p>
        </p:txBody>
      </p:sp>
      <p:graphicFrame>
        <p:nvGraphicFramePr>
          <p:cNvPr id="12" name="Object 126"/>
          <p:cNvGraphicFramePr>
            <a:graphicFrameLocks noChangeAspect="1"/>
          </p:cNvGraphicFramePr>
          <p:nvPr/>
        </p:nvGraphicFramePr>
        <p:xfrm>
          <a:off x="1236663" y="33393063"/>
          <a:ext cx="6305550" cy="520700"/>
        </p:xfrm>
        <a:graphic>
          <a:graphicData uri="http://schemas.openxmlformats.org/presentationml/2006/ole">
            <p:oleObj spid="_x0000_s103427" name="公式" r:id="rId7" imgW="2514600" imgH="203040" progId="Equation.3">
              <p:embed/>
            </p:oleObj>
          </a:graphicData>
        </a:graphic>
      </p:graphicFrame>
      <p:pic>
        <p:nvPicPr>
          <p:cNvPr id="13" name="Picture 10" descr="mass_dedx_3_5"/>
          <p:cNvPicPr>
            <a:picLocks noChangeAspect="1" noChangeArrowheads="1"/>
          </p:cNvPicPr>
          <p:nvPr/>
        </p:nvPicPr>
        <p:blipFill>
          <a:blip r:embed="rId8" cstate="print">
            <a:lum bright="-6000" contrast="20000"/>
          </a:blip>
          <a:srcRect/>
          <a:stretch>
            <a:fillRect/>
          </a:stretch>
        </p:blipFill>
        <p:spPr bwMode="auto">
          <a:xfrm>
            <a:off x="8856663" y="30268863"/>
            <a:ext cx="473868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32"/>
          <p:cNvSpPr txBox="1">
            <a:spLocks noChangeArrowheads="1"/>
          </p:cNvSpPr>
          <p:nvPr/>
        </p:nvSpPr>
        <p:spPr bwMode="auto">
          <a:xfrm>
            <a:off x="550863" y="27601863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i="1" u="sng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Principle of the Analysis</a:t>
            </a:r>
            <a:endParaRPr lang="zh-CN" altLang="en-US" sz="3200" i="1" u="sng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7010400" y="-60325"/>
            <a:ext cx="2133600" cy="365125"/>
          </a:xfrm>
        </p:spPr>
        <p:txBody>
          <a:bodyPr/>
          <a:lstStyle/>
          <a:p>
            <a:fld id="{51519BB9-DAC9-4B7F-8AAF-B0EEE4D0C2CF}" type="slidenum">
              <a:rPr lang="zh-CN" altLang="en-US" smtClean="0">
                <a:solidFill>
                  <a:srgbClr val="000000"/>
                </a:solidFill>
                <a:latin typeface="Times"/>
                <a:cs typeface="Times"/>
              </a:rPr>
              <a:pPr/>
              <a:t>5</a:t>
            </a:fld>
            <a:endParaRPr lang="zh-CN" alt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1447800"/>
            <a:ext cx="88029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High tower triggers (equivalently) require the highest transverse energy (E</a:t>
            </a:r>
            <a:r>
              <a:rPr lang="en-US" baseline="-25000" dirty="0" smtClean="0">
                <a:solidFill>
                  <a:srgbClr val="000000"/>
                </a:solidFill>
                <a:latin typeface="Times"/>
                <a:cs typeface="Time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) measured by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BEMC towers in an event exceeding certain energy thresholds</a:t>
            </a:r>
          </a:p>
          <a:p>
            <a:endParaRPr lang="en-US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4 different high tower triggers in Run10 at STAR:</a:t>
            </a:r>
          </a:p>
          <a:p>
            <a:pPr>
              <a:buNone/>
            </a:pPr>
            <a:r>
              <a:rPr lang="en-US" dirty="0" smtClean="0">
                <a:latin typeface="Times"/>
                <a:cs typeface="Times"/>
              </a:rPr>
              <a:t>NPE11 with E</a:t>
            </a:r>
            <a:r>
              <a:rPr lang="en-US" baseline="-25000" dirty="0" smtClean="0">
                <a:latin typeface="Times"/>
                <a:cs typeface="Times"/>
              </a:rPr>
              <a:t>T </a:t>
            </a:r>
            <a:r>
              <a:rPr lang="en-US" dirty="0" smtClean="0">
                <a:latin typeface="Times"/>
                <a:cs typeface="Times"/>
              </a:rPr>
              <a:t>&gt; 2.64GeV,   NPE15 with E</a:t>
            </a:r>
            <a:r>
              <a:rPr lang="en-US" baseline="-25000" dirty="0" smtClean="0">
                <a:latin typeface="Times"/>
                <a:cs typeface="Times"/>
              </a:rPr>
              <a:t>T </a:t>
            </a:r>
            <a:r>
              <a:rPr lang="en-US" dirty="0" smtClean="0">
                <a:latin typeface="Times"/>
                <a:cs typeface="Times"/>
              </a:rPr>
              <a:t>&gt; 3.6GeV</a:t>
            </a:r>
          </a:p>
          <a:p>
            <a:pPr>
              <a:buNone/>
            </a:pPr>
            <a:r>
              <a:rPr lang="en-US" dirty="0" smtClean="0">
                <a:latin typeface="Times"/>
                <a:cs typeface="Times"/>
              </a:rPr>
              <a:t>NPE18 with E</a:t>
            </a:r>
            <a:r>
              <a:rPr lang="en-US" baseline="-25000" dirty="0" smtClean="0">
                <a:latin typeface="Times"/>
                <a:cs typeface="Times"/>
              </a:rPr>
              <a:t>T </a:t>
            </a:r>
            <a:r>
              <a:rPr lang="en-US" dirty="0" smtClean="0">
                <a:latin typeface="Times"/>
                <a:cs typeface="Times"/>
              </a:rPr>
              <a:t>&gt; 4.3GeV,   NPE25 with E</a:t>
            </a:r>
            <a:r>
              <a:rPr lang="en-US" baseline="-25000" dirty="0" smtClean="0">
                <a:latin typeface="Times"/>
                <a:cs typeface="Times"/>
              </a:rPr>
              <a:t>T </a:t>
            </a:r>
            <a:r>
              <a:rPr lang="en-US" dirty="0" smtClean="0">
                <a:latin typeface="Times"/>
                <a:cs typeface="Times"/>
              </a:rPr>
              <a:t>&gt; 6.0GeV</a:t>
            </a:r>
          </a:p>
          <a:p>
            <a:pPr>
              <a:buNone/>
            </a:pPr>
            <a:endParaRPr lang="en-US" dirty="0" smtClean="0">
              <a:latin typeface="Times"/>
              <a:cs typeface="Times"/>
            </a:endParaRPr>
          </a:p>
          <a:p>
            <a:pPr>
              <a:buNone/>
            </a:pPr>
            <a:r>
              <a:rPr lang="en-US" dirty="0" smtClean="0">
                <a:latin typeface="Times"/>
                <a:cs typeface="Times"/>
              </a:rPr>
              <a:t>For example: ~1.4(nb)</a:t>
            </a:r>
            <a:r>
              <a:rPr lang="en-US" baseline="30000" dirty="0" smtClean="0">
                <a:latin typeface="Times"/>
                <a:cs typeface="Times"/>
              </a:rPr>
              <a:t>-1 </a:t>
            </a:r>
            <a:r>
              <a:rPr lang="en-US" dirty="0" smtClean="0">
                <a:latin typeface="Times"/>
                <a:cs typeface="Times"/>
              </a:rPr>
              <a:t>NPE18 events were collected (the dataset for following figures)</a:t>
            </a:r>
          </a:p>
          <a:p>
            <a:pPr>
              <a:buNone/>
            </a:pPr>
            <a:endParaRPr lang="en-US" dirty="0" smtClean="0">
              <a:latin typeface="Times"/>
              <a:cs typeface="Times"/>
            </a:endParaRPr>
          </a:p>
          <a:p>
            <a:endParaRPr lang="en-US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0988" y="3881291"/>
            <a:ext cx="4142412" cy="29767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4587121"/>
            <a:ext cx="3592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identify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electrons,</a:t>
            </a:r>
          </a:p>
          <a:p>
            <a:r>
              <a:rPr lang="en-US" dirty="0" smtClean="0"/>
              <a:t>TPC track – high energy BEMC tower</a:t>
            </a:r>
          </a:p>
          <a:p>
            <a:r>
              <a:rPr lang="en-US" dirty="0" smtClean="0"/>
              <a:t>matching is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28600"/>
            <a:ext cx="8991600" cy="152400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Electron/</a:t>
            </a:r>
            <a:r>
              <a:rPr lang="en-US" sz="4000" dirty="0" err="1" smtClean="0">
                <a:latin typeface="Times"/>
                <a:cs typeface="Times"/>
              </a:rPr>
              <a:t>hadron</a:t>
            </a:r>
            <a:r>
              <a:rPr lang="en-US" sz="4000" dirty="0" smtClean="0">
                <a:latin typeface="Times"/>
                <a:cs typeface="Times"/>
              </a:rPr>
              <a:t> separation:</a:t>
            </a:r>
            <a:br>
              <a:rPr lang="en-US" sz="4000" dirty="0" smtClean="0">
                <a:latin typeface="Times"/>
                <a:cs typeface="Times"/>
              </a:rPr>
            </a:br>
            <a:r>
              <a:rPr lang="en-US" sz="4000" dirty="0" smtClean="0">
                <a:latin typeface="Times"/>
                <a:cs typeface="Times"/>
              </a:rPr>
              <a:t>Tower Energy over TPC momentum ratio</a:t>
            </a:r>
            <a:endParaRPr lang="zh-CN" altLang="en-US" sz="4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6" name="矩形 205"/>
          <p:cNvSpPr>
            <a:spLocks noChangeArrowheads="1"/>
          </p:cNvSpPr>
          <p:nvPr/>
        </p:nvSpPr>
        <p:spPr bwMode="auto">
          <a:xfrm>
            <a:off x="550863" y="28363863"/>
            <a:ext cx="125555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/>
              <a:t>One major approach to study heavy quark (charm and bottom) production in STAR is through measuring the electrons from their semi-</a:t>
            </a:r>
            <a:r>
              <a:rPr lang="en-US" altLang="zh-CN" dirty="0" err="1"/>
              <a:t>leptonic</a:t>
            </a:r>
            <a:r>
              <a:rPr lang="en-US" altLang="zh-CN" dirty="0"/>
              <a:t> decay (non-photonic electron, for short NPE). 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503863" y="29354463"/>
          <a:ext cx="2895600" cy="617537"/>
        </p:xfrm>
        <a:graphic>
          <a:graphicData uri="http://schemas.openxmlformats.org/presentationml/2006/ole">
            <p:oleObj spid="_x0000_s106498" name="Equation" r:id="rId4" imgW="1130040" imgH="241200" progId="">
              <p:embed/>
            </p:oleObj>
          </a:graphicData>
        </a:graphic>
      </p:graphicFrame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550863" y="30116463"/>
            <a:ext cx="9202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There are primarily two types of photonic electron (PHE) background: photon conversion and Dalitz decays: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9663" y="31183263"/>
            <a:ext cx="2514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9063" y="31183263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210"/>
          <p:cNvSpPr>
            <a:spLocks noChangeArrowheads="1"/>
          </p:cNvSpPr>
          <p:nvPr/>
        </p:nvSpPr>
        <p:spPr bwMode="auto">
          <a:xfrm>
            <a:off x="492125" y="31894463"/>
            <a:ext cx="83645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</a:rPr>
              <a:t>To identify the photonic electron via mass reconstruction and small mass cut, get its statistics using unlike-like method, t</a:t>
            </a:r>
            <a:r>
              <a:rPr lang="en-US" altLang="zh-CN" dirty="0"/>
              <a:t>hen the electron decay from heavy quark is:</a:t>
            </a:r>
          </a:p>
          <a:p>
            <a:pPr>
              <a:spcBef>
                <a:spcPct val="50000"/>
              </a:spcBef>
            </a:pPr>
            <a:endParaRPr lang="en-US" altLang="zh-CN" dirty="0"/>
          </a:p>
          <a:p>
            <a:pPr>
              <a:spcBef>
                <a:spcPct val="50000"/>
              </a:spcBef>
            </a:pPr>
            <a:r>
              <a:rPr lang="en-US" altLang="zh-CN" dirty="0"/>
              <a:t>Here  </a:t>
            </a:r>
            <a:r>
              <a:rPr lang="el-GR" altLang="zh-CN" dirty="0"/>
              <a:t>ε</a:t>
            </a:r>
            <a:r>
              <a:rPr lang="en-US" altLang="zh-CN" dirty="0"/>
              <a:t> is photonic electron reconstruction efficiency.</a:t>
            </a:r>
          </a:p>
        </p:txBody>
      </p:sp>
      <p:graphicFrame>
        <p:nvGraphicFramePr>
          <p:cNvPr id="12" name="Object 126"/>
          <p:cNvGraphicFramePr>
            <a:graphicFrameLocks noChangeAspect="1"/>
          </p:cNvGraphicFramePr>
          <p:nvPr/>
        </p:nvGraphicFramePr>
        <p:xfrm>
          <a:off x="1236663" y="33393063"/>
          <a:ext cx="6305550" cy="520700"/>
        </p:xfrm>
        <a:graphic>
          <a:graphicData uri="http://schemas.openxmlformats.org/presentationml/2006/ole">
            <p:oleObj spid="_x0000_s106499" name="公式" r:id="rId7" imgW="2514600" imgH="203040" progId="Equation.3">
              <p:embed/>
            </p:oleObj>
          </a:graphicData>
        </a:graphic>
      </p:graphicFrame>
      <p:pic>
        <p:nvPicPr>
          <p:cNvPr id="13" name="Picture 10" descr="mass_dedx_3_5"/>
          <p:cNvPicPr>
            <a:picLocks noChangeAspect="1" noChangeArrowheads="1"/>
          </p:cNvPicPr>
          <p:nvPr/>
        </p:nvPicPr>
        <p:blipFill>
          <a:blip r:embed="rId8" cstate="print">
            <a:lum bright="-6000" contrast="20000"/>
          </a:blip>
          <a:srcRect/>
          <a:stretch>
            <a:fillRect/>
          </a:stretch>
        </p:blipFill>
        <p:spPr bwMode="auto">
          <a:xfrm>
            <a:off x="8856663" y="30268863"/>
            <a:ext cx="473868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32"/>
          <p:cNvSpPr txBox="1">
            <a:spLocks noChangeArrowheads="1"/>
          </p:cNvSpPr>
          <p:nvPr/>
        </p:nvSpPr>
        <p:spPr bwMode="auto">
          <a:xfrm>
            <a:off x="550863" y="27601863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i="1" u="sng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Principle of the Analysis</a:t>
            </a:r>
            <a:endParaRPr lang="zh-CN" altLang="en-US" sz="3200" i="1" u="sng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7010400" y="-60325"/>
            <a:ext cx="2133600" cy="365125"/>
          </a:xfrm>
        </p:spPr>
        <p:txBody>
          <a:bodyPr/>
          <a:lstStyle/>
          <a:p>
            <a:fld id="{51519BB9-DAC9-4B7F-8AAF-B0EEE4D0C2CF}" type="slidenum">
              <a:rPr lang="zh-CN" altLang="en-US" smtClean="0">
                <a:solidFill>
                  <a:srgbClr val="000000"/>
                </a:solidFill>
                <a:latin typeface="Times"/>
                <a:cs typeface="Times"/>
              </a:rPr>
              <a:pPr/>
              <a:t>6</a:t>
            </a:fld>
            <a:endParaRPr lang="zh-CN" alt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1447800"/>
            <a:ext cx="49266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Electrons deposit most of their energy into BEMC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-&gt;</a:t>
            </a:r>
          </a:p>
          <a:p>
            <a:r>
              <a:rPr lang="en-US" dirty="0" smtClean="0">
                <a:latin typeface="Times"/>
                <a:cs typeface="Times"/>
              </a:rPr>
              <a:t>Tower Energy over TPC momentum ratio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 (E/P) ~ 1</a:t>
            </a:r>
          </a:p>
          <a:p>
            <a:endParaRPr lang="en-US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>
              <a:buNone/>
            </a:pPr>
            <a:endParaRPr lang="en-US" dirty="0" smtClean="0">
              <a:latin typeface="Times"/>
              <a:cs typeface="Times"/>
            </a:endParaRPr>
          </a:p>
          <a:p>
            <a:endParaRPr lang="en-US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2400" y="2819400"/>
            <a:ext cx="18288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E_QA_02Feb11_NPE18_dcOK.p.drawonly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850" y="2782292"/>
            <a:ext cx="5670550" cy="407570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029200" y="1992868"/>
            <a:ext cx="27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"/>
                <a:cs typeface="Times"/>
              </a:rPr>
              <a:t>Not necessary for hadrons! </a:t>
            </a:r>
            <a:endParaRPr lang="en-US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E_QA_27Jan11_hSMD_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111" y="2762070"/>
            <a:ext cx="4360516" cy="4043504"/>
          </a:xfrm>
          <a:prstGeom prst="rect">
            <a:avLst/>
          </a:prstGeom>
        </p:spPr>
      </p:pic>
      <p:pic>
        <p:nvPicPr>
          <p:cNvPr id="26" name="Picture 25" descr="obe9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19400"/>
            <a:ext cx="4572000" cy="3986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28600"/>
            <a:ext cx="8991600" cy="152400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Electron/</a:t>
            </a:r>
            <a:r>
              <a:rPr lang="en-US" sz="4000" dirty="0" err="1" smtClean="0">
                <a:latin typeface="Times"/>
                <a:cs typeface="Times"/>
              </a:rPr>
              <a:t>hadron</a:t>
            </a:r>
            <a:r>
              <a:rPr lang="en-US" sz="4000" dirty="0" smtClean="0">
                <a:latin typeface="Times"/>
                <a:cs typeface="Times"/>
              </a:rPr>
              <a:t> separation:</a:t>
            </a:r>
            <a:br>
              <a:rPr lang="en-US" sz="4000" dirty="0" smtClean="0">
                <a:latin typeface="Times"/>
                <a:cs typeface="Times"/>
              </a:rPr>
            </a:br>
            <a:r>
              <a:rPr lang="en-US" sz="4000" dirty="0" smtClean="0">
                <a:latin typeface="Times"/>
                <a:cs typeface="Times"/>
              </a:rPr>
              <a:t>BSMD shower profile – number of strips</a:t>
            </a:r>
            <a:endParaRPr lang="zh-CN" altLang="en-US" sz="4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6" name="矩形 205"/>
          <p:cNvSpPr>
            <a:spLocks noChangeArrowheads="1"/>
          </p:cNvSpPr>
          <p:nvPr/>
        </p:nvSpPr>
        <p:spPr bwMode="auto">
          <a:xfrm>
            <a:off x="550863" y="28363863"/>
            <a:ext cx="125555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/>
              <a:t>One major approach to study heavy quark (charm and bottom) production in STAR is through measuring the electrons from their semi-</a:t>
            </a:r>
            <a:r>
              <a:rPr lang="en-US" altLang="zh-CN" dirty="0" err="1"/>
              <a:t>leptonic</a:t>
            </a:r>
            <a:r>
              <a:rPr lang="en-US" altLang="zh-CN" dirty="0"/>
              <a:t> decay (non-photonic electron, for short NPE). 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503863" y="29354463"/>
          <a:ext cx="2895600" cy="617537"/>
        </p:xfrm>
        <a:graphic>
          <a:graphicData uri="http://schemas.openxmlformats.org/presentationml/2006/ole">
            <p:oleObj spid="_x0000_s108546" name="Equation" r:id="rId6" imgW="1130040" imgH="241200" progId="">
              <p:embed/>
            </p:oleObj>
          </a:graphicData>
        </a:graphic>
      </p:graphicFrame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550863" y="30116463"/>
            <a:ext cx="9202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There are primarily two types of photonic electron (PHE) background: photon conversion and Dalitz decays: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9663" y="31183263"/>
            <a:ext cx="2514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9063" y="31183263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210"/>
          <p:cNvSpPr>
            <a:spLocks noChangeArrowheads="1"/>
          </p:cNvSpPr>
          <p:nvPr/>
        </p:nvSpPr>
        <p:spPr bwMode="auto">
          <a:xfrm>
            <a:off x="492125" y="31894463"/>
            <a:ext cx="83645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</a:rPr>
              <a:t>To identify the photonic electron via mass reconstruction and small mass cut, get its statistics using unlike-like method, t</a:t>
            </a:r>
            <a:r>
              <a:rPr lang="en-US" altLang="zh-CN" dirty="0"/>
              <a:t>hen the electron decay from heavy quark is:</a:t>
            </a:r>
          </a:p>
          <a:p>
            <a:pPr>
              <a:spcBef>
                <a:spcPct val="50000"/>
              </a:spcBef>
            </a:pPr>
            <a:endParaRPr lang="en-US" altLang="zh-CN" dirty="0"/>
          </a:p>
          <a:p>
            <a:pPr>
              <a:spcBef>
                <a:spcPct val="50000"/>
              </a:spcBef>
            </a:pPr>
            <a:r>
              <a:rPr lang="en-US" altLang="zh-CN" dirty="0"/>
              <a:t>Here  </a:t>
            </a:r>
            <a:r>
              <a:rPr lang="el-GR" altLang="zh-CN" dirty="0"/>
              <a:t>ε</a:t>
            </a:r>
            <a:r>
              <a:rPr lang="en-US" altLang="zh-CN" dirty="0"/>
              <a:t> is photonic electron reconstruction efficiency.</a:t>
            </a:r>
          </a:p>
        </p:txBody>
      </p:sp>
      <p:graphicFrame>
        <p:nvGraphicFramePr>
          <p:cNvPr id="12" name="Object 126"/>
          <p:cNvGraphicFramePr>
            <a:graphicFrameLocks noChangeAspect="1"/>
          </p:cNvGraphicFramePr>
          <p:nvPr/>
        </p:nvGraphicFramePr>
        <p:xfrm>
          <a:off x="1236663" y="33393063"/>
          <a:ext cx="6305550" cy="520700"/>
        </p:xfrm>
        <a:graphic>
          <a:graphicData uri="http://schemas.openxmlformats.org/presentationml/2006/ole">
            <p:oleObj spid="_x0000_s108547" name="公式" r:id="rId9" imgW="2514600" imgH="203040" progId="Equation.3">
              <p:embed/>
            </p:oleObj>
          </a:graphicData>
        </a:graphic>
      </p:graphicFrame>
      <p:pic>
        <p:nvPicPr>
          <p:cNvPr id="13" name="Picture 10" descr="mass_dedx_3_5"/>
          <p:cNvPicPr>
            <a:picLocks noChangeAspect="1" noChangeArrowheads="1"/>
          </p:cNvPicPr>
          <p:nvPr/>
        </p:nvPicPr>
        <p:blipFill>
          <a:blip r:embed="rId10" cstate="print">
            <a:lum bright="-6000" contrast="20000"/>
          </a:blip>
          <a:srcRect/>
          <a:stretch>
            <a:fillRect/>
          </a:stretch>
        </p:blipFill>
        <p:spPr bwMode="auto">
          <a:xfrm>
            <a:off x="8856663" y="30268863"/>
            <a:ext cx="473868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32"/>
          <p:cNvSpPr txBox="1">
            <a:spLocks noChangeArrowheads="1"/>
          </p:cNvSpPr>
          <p:nvPr/>
        </p:nvSpPr>
        <p:spPr bwMode="auto">
          <a:xfrm>
            <a:off x="550863" y="27601863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i="1" u="sng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Principle of the Analysis</a:t>
            </a:r>
            <a:endParaRPr lang="zh-CN" altLang="en-US" sz="3200" i="1" u="sng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7010400" y="-60325"/>
            <a:ext cx="2133600" cy="365125"/>
          </a:xfrm>
        </p:spPr>
        <p:txBody>
          <a:bodyPr/>
          <a:lstStyle/>
          <a:p>
            <a:fld id="{51519BB9-DAC9-4B7F-8AAF-B0EEE4D0C2CF}" type="slidenum">
              <a:rPr lang="zh-CN" altLang="en-US" smtClean="0">
                <a:solidFill>
                  <a:srgbClr val="000000"/>
                </a:solidFill>
                <a:latin typeface="Times"/>
                <a:cs typeface="Times"/>
              </a:rPr>
              <a:pPr/>
              <a:t>7</a:t>
            </a:fld>
            <a:endParaRPr lang="zh-CN" alt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1646872"/>
            <a:ext cx="40946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Electrons showers are widely developed,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firing several BSMD strips.</a:t>
            </a:r>
          </a:p>
          <a:p>
            <a:pPr>
              <a:buNone/>
            </a:pPr>
            <a:endParaRPr lang="en-US" dirty="0" smtClean="0">
              <a:latin typeface="Times"/>
              <a:cs typeface="Times"/>
            </a:endParaRPr>
          </a:p>
          <a:p>
            <a:endParaRPr lang="en-US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9144" y="3479125"/>
            <a:ext cx="938668" cy="1022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70476" y="3479125"/>
            <a:ext cx="627567" cy="1022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05000" y="2762071"/>
            <a:ext cx="2460980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Number of BSMD strips </a:t>
            </a:r>
          </a:p>
          <a:p>
            <a:r>
              <a:rPr lang="en-US" dirty="0" smtClean="0">
                <a:latin typeface="Times"/>
                <a:cs typeface="Times"/>
              </a:rPr>
              <a:t>in eta and phi plane </a:t>
            </a:r>
          </a:p>
          <a:p>
            <a:r>
              <a:rPr lang="en-US" dirty="0" smtClean="0">
                <a:latin typeface="Times"/>
                <a:cs typeface="Times"/>
              </a:rPr>
              <a:t>of a clean electron </a:t>
            </a:r>
          </a:p>
          <a:p>
            <a:r>
              <a:rPr lang="en-US" dirty="0" smtClean="0">
                <a:latin typeface="Times"/>
                <a:cs typeface="Times"/>
              </a:rPr>
              <a:t>sample (identified </a:t>
            </a:r>
          </a:p>
          <a:p>
            <a:r>
              <a:rPr lang="en-US" dirty="0" smtClean="0">
                <a:latin typeface="Times"/>
                <a:cs typeface="Times"/>
              </a:rPr>
              <a:t>as photonic electrons).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29200" y="1591270"/>
            <a:ext cx="3980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Times"/>
                <a:cs typeface="Times"/>
              </a:rPr>
              <a:t>Hadron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 shower are much less developed,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firing most times one and sometimes two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strips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9651" y="2762071"/>
            <a:ext cx="268434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Number of BSMD strips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latin typeface="Times"/>
                <a:cs typeface="Times"/>
              </a:rPr>
              <a:t>o</a:t>
            </a:r>
            <a:r>
              <a:rPr lang="en-US" dirty="0" smtClean="0">
                <a:latin typeface="Times"/>
                <a:cs typeface="Times"/>
              </a:rPr>
              <a:t>f a </a:t>
            </a:r>
            <a:r>
              <a:rPr lang="en-US" dirty="0" smtClean="0">
                <a:latin typeface="Times"/>
                <a:cs typeface="Times"/>
              </a:rPr>
              <a:t>clean </a:t>
            </a:r>
            <a:r>
              <a:rPr lang="en-US" dirty="0" err="1" smtClean="0">
                <a:latin typeface="Times"/>
                <a:cs typeface="Times"/>
              </a:rPr>
              <a:t>hadron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latin typeface="Times"/>
                <a:cs typeface="Times"/>
              </a:rPr>
              <a:t>sample (excludes electrons </a:t>
            </a:r>
          </a:p>
          <a:p>
            <a:r>
              <a:rPr lang="en-US" dirty="0" smtClean="0">
                <a:latin typeface="Times"/>
                <a:cs typeface="Times"/>
              </a:rPr>
              <a:t>via ionization energy loss </a:t>
            </a:r>
          </a:p>
          <a:p>
            <a:r>
              <a:rPr lang="en-US" dirty="0" smtClean="0">
                <a:latin typeface="Times"/>
                <a:cs typeface="Times"/>
              </a:rPr>
              <a:t>in TPC).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9" y="1066800"/>
            <a:ext cx="5775741" cy="1383858"/>
          </a:xfrm>
          <a:prstGeom prst="rect">
            <a:avLst/>
          </a:prstGeom>
        </p:spPr>
      </p:pic>
      <p:pic>
        <p:nvPicPr>
          <p:cNvPr id="8" name="Picture 7" descr="E_corr_11Mar11_NPE18_FF_hnSigma_24_e.fit3nsigm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9" y="3052465"/>
            <a:ext cx="4540183" cy="3263256"/>
          </a:xfrm>
          <a:prstGeom prst="rect">
            <a:avLst/>
          </a:prstGeom>
        </p:spPr>
      </p:pic>
      <p:pic>
        <p:nvPicPr>
          <p:cNvPr id="5" name="Picture 4" descr="E_corr_11Mar11_NPE18_FF_hnSigma_46_e.fit3nsigm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817" y="3052465"/>
            <a:ext cx="4540183" cy="326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590800"/>
            <a:ext cx="29931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</a:t>
            </a:r>
            <a:r>
              <a:rPr lang="en-US" sz="2400" dirty="0" err="1" smtClean="0"/>
              <a:t>Nσ</a:t>
            </a:r>
            <a:r>
              <a:rPr lang="en-US" sz="2400" baseline="-25000" dirty="0" err="1" smtClean="0"/>
              <a:t>e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for 3&lt;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&lt;4GeV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92866" y="2590800"/>
            <a:ext cx="282641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</a:t>
            </a:r>
            <a:r>
              <a:rPr lang="en-US" sz="2400" dirty="0" err="1" smtClean="0"/>
              <a:t>Nσ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 for 4&lt;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&lt;6GeV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600200" y="-180439"/>
            <a:ext cx="5893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Electron/</a:t>
            </a:r>
            <a:r>
              <a:rPr lang="en-US" sz="4000" dirty="0" err="1" smtClean="0">
                <a:latin typeface="Times"/>
                <a:cs typeface="Times"/>
              </a:rPr>
              <a:t>hadron</a:t>
            </a:r>
            <a:r>
              <a:rPr lang="en-US" sz="4000" dirty="0" smtClean="0">
                <a:latin typeface="Times"/>
                <a:cs typeface="Times"/>
              </a:rPr>
              <a:t> separation:</a:t>
            </a:r>
          </a:p>
          <a:p>
            <a:r>
              <a:rPr lang="en-US" sz="4000" dirty="0" err="1" smtClean="0">
                <a:latin typeface="Times New Roman"/>
                <a:cs typeface="Times New Roman"/>
              </a:rPr>
              <a:t>Nσ</a:t>
            </a:r>
            <a:r>
              <a:rPr lang="en-US" sz="4000" baseline="-25000" dirty="0" err="1" smtClean="0">
                <a:latin typeface="Times New Roman"/>
                <a:cs typeface="Times New Roman"/>
              </a:rPr>
              <a:t>electron</a:t>
            </a:r>
            <a:r>
              <a:rPr lang="en-US" sz="4000" dirty="0" smtClean="0">
                <a:latin typeface="Times New Roman"/>
                <a:cs typeface="Times New Roman"/>
              </a:rPr>
              <a:t> distribution</a:t>
            </a:r>
            <a:endParaRPr lang="en-US" sz="4000" dirty="0">
              <a:latin typeface="Times New Roman"/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" y="6305490"/>
            <a:ext cx="9033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Final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hadron</a:t>
            </a:r>
            <a:r>
              <a:rPr lang="en-US" sz="2000" dirty="0" smtClean="0">
                <a:latin typeface="Times New Roman"/>
                <a:cs typeface="Times New Roman"/>
              </a:rPr>
              <a:t> contamination can be under 2%, while maintaining reasonable efficiency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6037"/>
            <a:ext cx="2133600" cy="365125"/>
          </a:xfrm>
        </p:spPr>
        <p:txBody>
          <a:bodyPr/>
          <a:lstStyle/>
          <a:p>
            <a:fld id="{7294624C-60DD-F646-8759-B40FD845C2F2}" type="slidenum">
              <a:rPr lang="en-US" smtClean="0">
                <a:solidFill>
                  <a:srgbClr val="000000"/>
                </a:solidFill>
                <a:latin typeface="Times"/>
                <a:cs typeface="Times"/>
              </a:rPr>
              <a:pPr/>
              <a:t>8</a:t>
            </a:fld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16680" y="1905000"/>
            <a:ext cx="274320" cy="228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1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1219200"/>
            <a:ext cx="3416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[1]:H. </a:t>
            </a:r>
            <a:r>
              <a:rPr lang="en-US" sz="1100" dirty="0" err="1" smtClean="0"/>
              <a:t>Bichsel</a:t>
            </a:r>
            <a:r>
              <a:rPr lang="en-US" sz="1100" dirty="0" smtClean="0"/>
              <a:t>, </a:t>
            </a:r>
            <a:r>
              <a:rPr lang="en-US" sz="1100" dirty="0" err="1" smtClean="0"/>
              <a:t>Nucl</a:t>
            </a:r>
            <a:r>
              <a:rPr lang="en-US" sz="1100" dirty="0" smtClean="0"/>
              <a:t>. </a:t>
            </a:r>
            <a:r>
              <a:rPr lang="en-US" sz="1100" dirty="0" err="1" smtClean="0"/>
              <a:t>Instrum</a:t>
            </a:r>
            <a:r>
              <a:rPr lang="en-US" sz="1100" dirty="0" smtClean="0"/>
              <a:t>. Methods Phys. Res., Sect. A</a:t>
            </a:r>
          </a:p>
          <a:p>
            <a:r>
              <a:rPr lang="en-US" sz="1100" dirty="0" smtClean="0"/>
              <a:t>562, 154 (2006). 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089131" y="5029200"/>
            <a:ext cx="270206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With cuts: 0.5&lt;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E/P&lt;1.7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Times"/>
                <a:cs typeface="Times"/>
              </a:rPr>
              <a:t>Nbsmde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&gt;1 &amp;&amp; </a:t>
            </a:r>
            <a:r>
              <a:rPr lang="en-US" dirty="0" err="1" smtClean="0">
                <a:solidFill>
                  <a:srgbClr val="000000"/>
                </a:solidFill>
                <a:latin typeface="Times"/>
                <a:cs typeface="Times"/>
              </a:rPr>
              <a:t>Nbsmdp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&gt;1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5181600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5105400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0663" y="4953000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8863" y="4964668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5638800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h2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7863" y="5606534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h2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85800" y="152400"/>
            <a:ext cx="83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Backgrounds: Detector effects and flow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6037"/>
            <a:ext cx="2133600" cy="365125"/>
          </a:xfrm>
        </p:spPr>
        <p:txBody>
          <a:bodyPr/>
          <a:lstStyle/>
          <a:p>
            <a:fld id="{7294624C-60DD-F646-8759-B40FD845C2F2}" type="slidenum">
              <a:rPr lang="en-US" smtClean="0">
                <a:solidFill>
                  <a:srgbClr val="000000"/>
                </a:solidFill>
                <a:latin typeface="Times"/>
                <a:cs typeface="Times"/>
              </a:rPr>
              <a:pPr/>
              <a:t>9</a:t>
            </a:fld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MgOu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99"/>
            <a:ext cx="2590800" cy="25761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19400" y="1143000"/>
            <a:ext cx="645561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There was a mal-function TPC sector in the negative eta side.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This bad sector will create an </a:t>
            </a:r>
            <a:r>
              <a:rPr lang="en-US" dirty="0" smtClean="0">
                <a:latin typeface="Times"/>
                <a:cs typeface="Times"/>
              </a:rPr>
              <a:t>enhancement effect in the near side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in the two particle </a:t>
            </a:r>
            <a:r>
              <a:rPr lang="en-US" dirty="0" err="1" smtClean="0">
                <a:solidFill>
                  <a:srgbClr val="000000"/>
                </a:solidFill>
                <a:latin typeface="Times"/>
                <a:cs typeface="Times"/>
              </a:rPr>
              <a:t>azimuthal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 correlations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Two particle </a:t>
            </a:r>
            <a:r>
              <a:rPr lang="en-US" dirty="0" err="1" smtClean="0">
                <a:solidFill>
                  <a:srgbClr val="000000"/>
                </a:solidFill>
                <a:latin typeface="Times"/>
                <a:cs typeface="Times"/>
              </a:rPr>
              <a:t>hadron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/>
                <a:cs typeface="Times"/>
              </a:rPr>
              <a:t>azimuthal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 correlations from mixed events are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used to correct this type of detector effect.</a:t>
            </a:r>
          </a:p>
          <a:p>
            <a:endParaRPr lang="en-US" dirty="0"/>
          </a:p>
        </p:txBody>
      </p:sp>
      <p:pic>
        <p:nvPicPr>
          <p:cNvPr id="26" name="Picture 25" descr="Draw_hdPhiMix_vzbin8_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016" y="3414321"/>
            <a:ext cx="6489184" cy="313887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96200" y="6248400"/>
            <a:ext cx="101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Δ</a:t>
            </a:r>
            <a:r>
              <a:rPr lang="en-US" dirty="0" err="1" smtClean="0">
                <a:latin typeface="Times"/>
                <a:ea typeface="Lucida Grande"/>
                <a:cs typeface="Times"/>
              </a:rPr>
              <a:t>ϕ(rad</a:t>
            </a:r>
            <a:r>
              <a:rPr lang="en-US" dirty="0" smtClean="0">
                <a:latin typeface="Times"/>
                <a:ea typeface="Lucida Grande"/>
                <a:cs typeface="Times"/>
              </a:rPr>
              <a:t>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98192" y="2895601"/>
            <a:ext cx="669963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An example </a:t>
            </a:r>
            <a:r>
              <a:rPr lang="en-US" sz="1400" dirty="0" smtClean="0">
                <a:latin typeface="Times"/>
                <a:cs typeface="Times"/>
              </a:rPr>
              <a:t>of </a:t>
            </a:r>
            <a:r>
              <a:rPr lang="en-US" sz="1400" dirty="0" smtClean="0">
                <a:solidFill>
                  <a:srgbClr val="000000"/>
                </a:solidFill>
                <a:latin typeface="Times"/>
                <a:cs typeface="Times"/>
              </a:rPr>
              <a:t>two particle </a:t>
            </a:r>
            <a:r>
              <a:rPr lang="en-US" sz="1400" dirty="0" err="1" smtClean="0">
                <a:solidFill>
                  <a:srgbClr val="000000"/>
                </a:solidFill>
                <a:latin typeface="Times"/>
                <a:cs typeface="Times"/>
              </a:rPr>
              <a:t>hadron</a:t>
            </a:r>
            <a:r>
              <a:rPr lang="en-US" sz="1400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"/>
                <a:cs typeface="Times"/>
              </a:rPr>
              <a:t>azimuthal</a:t>
            </a:r>
            <a:r>
              <a:rPr lang="en-US" sz="1400" dirty="0" smtClean="0">
                <a:solidFill>
                  <a:srgbClr val="000000"/>
                </a:solidFill>
                <a:latin typeface="Times"/>
                <a:cs typeface="Times"/>
              </a:rPr>
              <a:t> correlations from mixed events: </a:t>
            </a:r>
          </a:p>
          <a:p>
            <a:r>
              <a:rPr lang="en-US" sz="1400" dirty="0" smtClean="0">
                <a:latin typeface="Times"/>
                <a:cs typeface="Times"/>
              </a:rPr>
              <a:t>high </a:t>
            </a:r>
            <a:r>
              <a:rPr lang="en-US" sz="1400" dirty="0" err="1" smtClean="0">
                <a:latin typeface="Times"/>
                <a:cs typeface="Times"/>
              </a:rPr>
              <a:t>p</a:t>
            </a:r>
            <a:r>
              <a:rPr lang="en-US" sz="1400" baseline="-25000" dirty="0" err="1" smtClean="0">
                <a:latin typeface="Times"/>
                <a:cs typeface="Times"/>
              </a:rPr>
              <a:t>T</a:t>
            </a:r>
            <a:r>
              <a:rPr lang="en-US" sz="1400" baseline="-25000" dirty="0" smtClean="0">
                <a:latin typeface="Times"/>
                <a:cs typeface="Times"/>
              </a:rPr>
              <a:t> </a:t>
            </a:r>
            <a:r>
              <a:rPr lang="en-US" sz="1400" dirty="0" smtClean="0">
                <a:latin typeface="Times"/>
                <a:cs typeface="Times"/>
              </a:rPr>
              <a:t> TPC tracks from one event combined with low </a:t>
            </a:r>
            <a:r>
              <a:rPr lang="en-US" sz="1400" dirty="0" err="1" smtClean="0">
                <a:latin typeface="Times"/>
                <a:cs typeface="Times"/>
              </a:rPr>
              <a:t>p</a:t>
            </a:r>
            <a:r>
              <a:rPr lang="en-US" sz="1400" baseline="-25000" dirty="0" err="1" smtClean="0">
                <a:latin typeface="Times"/>
                <a:cs typeface="Times"/>
              </a:rPr>
              <a:t>T</a:t>
            </a:r>
            <a:r>
              <a:rPr lang="en-US" sz="1400" dirty="0" smtClean="0">
                <a:latin typeface="Times"/>
                <a:cs typeface="Times"/>
              </a:rPr>
              <a:t> TPC tracks from another event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5886" y="3548390"/>
            <a:ext cx="65871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"/>
                <a:ea typeface="Lucida Grande"/>
                <a:cs typeface="Times"/>
              </a:rPr>
              <a:t> </a:t>
            </a:r>
            <a:r>
              <a:rPr lang="en-US" sz="1100" dirty="0" err="1" smtClean="0">
                <a:latin typeface="Times"/>
                <a:ea typeface="Lucida Grande"/>
                <a:cs typeface="Times"/>
              </a:rPr>
              <a:t>ϕ(rad</a:t>
            </a:r>
            <a:r>
              <a:rPr lang="en-US" sz="1100" dirty="0" smtClean="0">
                <a:latin typeface="Times"/>
                <a:ea typeface="Lucida Grande"/>
                <a:cs typeface="Times"/>
              </a:rPr>
              <a:t>)</a:t>
            </a:r>
            <a:endParaRPr lang="en-US" sz="1100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38800"/>
            <a:ext cx="34291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latin typeface="Times"/>
                <a:cs typeface="Times"/>
              </a:rPr>
              <a:t>The elliptic flows of trigger </a:t>
            </a:r>
          </a:p>
          <a:p>
            <a:r>
              <a:rPr lang="en-US" dirty="0" err="1" smtClean="0">
                <a:latin typeface="Times"/>
                <a:cs typeface="Times"/>
              </a:rPr>
              <a:t>NPEs</a:t>
            </a:r>
            <a:r>
              <a:rPr lang="en-US" dirty="0" smtClean="0">
                <a:latin typeface="Times"/>
                <a:cs typeface="Times"/>
              </a:rPr>
              <a:t> and associated hadrons also</a:t>
            </a:r>
          </a:p>
          <a:p>
            <a:r>
              <a:rPr lang="en-US" dirty="0" smtClean="0">
                <a:latin typeface="Times"/>
                <a:cs typeface="Times"/>
              </a:rPr>
              <a:t>contribute into a background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Extensive studies are under way.</a:t>
            </a:r>
          </a:p>
          <a:p>
            <a:endParaRPr lang="en-US" dirty="0"/>
          </a:p>
        </p:txBody>
      </p:sp>
      <p:sp>
        <p:nvSpPr>
          <p:cNvPr id="12" name="Action Button: End 11">
            <a:hlinkClick r:id="rId4" action="ppaction://hlinksldjump" highlightClick="1"/>
          </p:cNvPr>
          <p:cNvSpPr/>
          <p:nvPr/>
        </p:nvSpPr>
        <p:spPr>
          <a:xfrm>
            <a:off x="8839200" y="6553200"/>
            <a:ext cx="304800" cy="282004"/>
          </a:xfrm>
          <a:prstGeom prst="actionButtonE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2.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2684</TotalTime>
  <Words>1402</Words>
  <Application>Microsoft Macintosh PowerPoint</Application>
  <PresentationFormat>On-screen Show (4:3)</PresentationFormat>
  <Paragraphs>205</Paragraphs>
  <Slides>12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Equation</vt:lpstr>
      <vt:lpstr>公式</vt:lpstr>
      <vt:lpstr>The status of high pT Non-photonic electron-hadron correlations  in AuAu 200GeV collisions</vt:lpstr>
      <vt:lpstr>Slide 2</vt:lpstr>
      <vt:lpstr>The background in NPE analysis </vt:lpstr>
      <vt:lpstr>The detectors used in NPE analysis </vt:lpstr>
      <vt:lpstr>High tower triggers </vt:lpstr>
      <vt:lpstr>Electron/hadron separation: Tower Energy over TPC momentum ratio</vt:lpstr>
      <vt:lpstr>Electron/hadron separation: BSMD shower profile – number of strips</vt:lpstr>
      <vt:lpstr>Slide 8</vt:lpstr>
      <vt:lpstr>Slide 9</vt:lpstr>
      <vt:lpstr>Slide 10</vt:lpstr>
      <vt:lpstr>backup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xwq1985</dc:creator>
  <cp:lastModifiedBy>xwq1985</cp:lastModifiedBy>
  <cp:revision>657</cp:revision>
  <dcterms:created xsi:type="dcterms:W3CDTF">2011-05-01T03:20:54Z</dcterms:created>
  <dcterms:modified xsi:type="dcterms:W3CDTF">2011-05-01T16:14:31Z</dcterms:modified>
</cp:coreProperties>
</file>