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9260800" cy="36576000"/>
  <p:notesSz cx="6858000" cy="9144000"/>
  <p:defaultTextStyle>
    <a:defPPr>
      <a:defRPr lang="zh-CN"/>
    </a:defPPr>
    <a:lvl1pPr algn="l" rtl="0" fontAlgn="base">
      <a:spcBef>
        <a:spcPct val="0"/>
      </a:spcBef>
      <a:spcAft>
        <a:spcPct val="0"/>
      </a:spcAft>
      <a:defRPr sz="7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7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7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7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7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7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7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7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7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EF7FA"/>
    <a:srgbClr val="66CCFF"/>
    <a:srgbClr val="FFFFCC"/>
    <a:srgbClr val="FFFF99"/>
    <a:srgbClr val="DDDDDD"/>
    <a:srgbClr val="C0C0C0"/>
    <a:srgbClr val="33CC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15" autoAdjust="0"/>
    <p:restoredTop sz="99718" autoAdjust="0"/>
  </p:normalViewPr>
  <p:slideViewPr>
    <p:cSldViewPr>
      <p:cViewPr>
        <p:scale>
          <a:sx n="75" d="100"/>
          <a:sy n="75" d="100"/>
        </p:scale>
        <p:origin x="2792" y="12192"/>
      </p:cViewPr>
      <p:guideLst>
        <p:guide orient="horz" pos="11520"/>
        <p:guide pos="921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charset="0"/>
                <a:cs typeface="宋体" charset="0"/>
              </a:defRPr>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charset="0"/>
                <a:cs typeface="宋体" charset="0"/>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2057400" y="685800"/>
            <a:ext cx="27432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charset="0"/>
                <a:cs typeface="宋体"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charset="0"/>
                <a:cs typeface="宋体" charset="0"/>
              </a:defRPr>
            </a:lvl1pPr>
          </a:lstStyle>
          <a:p>
            <a:pPr>
              <a:defRPr/>
            </a:pPr>
            <a:fld id="{1322553C-9AA6-6046-84D4-96ACFEC6AE10}" type="slidenum">
              <a:rPr lang="en-US" altLang="zh-CN"/>
              <a:pPr>
                <a:defRPr/>
              </a:pPr>
              <a:t>‹#›</a:t>
            </a:fld>
            <a:endParaRPr lang="en-US" altLang="zh-CN"/>
          </a:p>
        </p:txBody>
      </p:sp>
    </p:spTree>
    <p:extLst>
      <p:ext uri="{BB962C8B-B14F-4D97-AF65-F5344CB8AC3E}">
        <p14:creationId xmlns:p14="http://schemas.microsoft.com/office/powerpoint/2010/main" val="1583191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charset="0"/>
        <a:cs typeface="宋体" pitchFamily="-106" charset="-122"/>
      </a:defRPr>
    </a:lvl1pPr>
    <a:lvl2pPr marL="457200" algn="l" rtl="0" eaLnBrk="0" fontAlgn="base" hangingPunct="0">
      <a:spcBef>
        <a:spcPct val="30000"/>
      </a:spcBef>
      <a:spcAft>
        <a:spcPct val="0"/>
      </a:spcAft>
      <a:defRPr sz="1200" kern="1200">
        <a:solidFill>
          <a:schemeClr val="tx1"/>
        </a:solidFill>
        <a:latin typeface="Arial" pitchFamily="-106" charset="0"/>
        <a:ea typeface="宋体" pitchFamily="-106" charset="-122"/>
        <a:cs typeface="宋体" pitchFamily="-106" charset="-122"/>
      </a:defRPr>
    </a:lvl2pPr>
    <a:lvl3pPr marL="914400" algn="l" rtl="0" eaLnBrk="0" fontAlgn="base" hangingPunct="0">
      <a:spcBef>
        <a:spcPct val="30000"/>
      </a:spcBef>
      <a:spcAft>
        <a:spcPct val="0"/>
      </a:spcAft>
      <a:defRPr sz="1200" kern="1200">
        <a:solidFill>
          <a:schemeClr val="tx1"/>
        </a:solidFill>
        <a:latin typeface="Arial" pitchFamily="-106" charset="0"/>
        <a:ea typeface="宋体" pitchFamily="-106" charset="-122"/>
        <a:cs typeface="宋体" pitchFamily="-106" charset="-122"/>
      </a:defRPr>
    </a:lvl3pPr>
    <a:lvl4pPr marL="1371600" algn="l" rtl="0" eaLnBrk="0" fontAlgn="base" hangingPunct="0">
      <a:spcBef>
        <a:spcPct val="30000"/>
      </a:spcBef>
      <a:spcAft>
        <a:spcPct val="0"/>
      </a:spcAft>
      <a:defRPr sz="1200" kern="1200">
        <a:solidFill>
          <a:schemeClr val="tx1"/>
        </a:solidFill>
        <a:latin typeface="Arial" pitchFamily="-106" charset="0"/>
        <a:ea typeface="宋体" pitchFamily="-106" charset="-122"/>
        <a:cs typeface="宋体" pitchFamily="-106" charset="-122"/>
      </a:defRPr>
    </a:lvl4pPr>
    <a:lvl5pPr marL="1828800" algn="l" rtl="0" eaLnBrk="0" fontAlgn="base" hangingPunct="0">
      <a:spcBef>
        <a:spcPct val="30000"/>
      </a:spcBef>
      <a:spcAft>
        <a:spcPct val="0"/>
      </a:spcAft>
      <a:defRPr sz="1200" kern="1200">
        <a:solidFill>
          <a:schemeClr val="tx1"/>
        </a:solidFill>
        <a:latin typeface="Arial" pitchFamily="-106" charset="0"/>
        <a:ea typeface="宋体" pitchFamily="-106" charset="-122"/>
        <a:cs typeface="宋体" pitchFamily="-106"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400">
                <a:solidFill>
                  <a:schemeClr val="tx1"/>
                </a:solidFill>
                <a:latin typeface="Arial" charset="0"/>
                <a:ea typeface="ＭＳ Ｐゴシック" charset="0"/>
                <a:cs typeface="ＭＳ Ｐゴシック" charset="0"/>
              </a:defRPr>
            </a:lvl1pPr>
            <a:lvl2pPr marL="742950" indent="-285750" eaLnBrk="0" hangingPunct="0">
              <a:defRPr sz="7400">
                <a:solidFill>
                  <a:schemeClr val="tx1"/>
                </a:solidFill>
                <a:latin typeface="Arial" charset="0"/>
                <a:ea typeface="ＭＳ Ｐゴシック" charset="0"/>
              </a:defRPr>
            </a:lvl2pPr>
            <a:lvl3pPr marL="1143000" indent="-228600" eaLnBrk="0" hangingPunct="0">
              <a:defRPr sz="7400">
                <a:solidFill>
                  <a:schemeClr val="tx1"/>
                </a:solidFill>
                <a:latin typeface="Arial" charset="0"/>
                <a:ea typeface="ＭＳ Ｐゴシック" charset="0"/>
              </a:defRPr>
            </a:lvl3pPr>
            <a:lvl4pPr marL="1600200" indent="-228600" eaLnBrk="0" hangingPunct="0">
              <a:defRPr sz="7400">
                <a:solidFill>
                  <a:schemeClr val="tx1"/>
                </a:solidFill>
                <a:latin typeface="Arial" charset="0"/>
                <a:ea typeface="ＭＳ Ｐゴシック" charset="0"/>
              </a:defRPr>
            </a:lvl4pPr>
            <a:lvl5pPr marL="2057400" indent="-228600" eaLnBrk="0" hangingPunct="0">
              <a:defRPr sz="7400">
                <a:solidFill>
                  <a:schemeClr val="tx1"/>
                </a:solidFill>
                <a:latin typeface="Arial" charset="0"/>
                <a:ea typeface="ＭＳ Ｐゴシック" charset="0"/>
              </a:defRPr>
            </a:lvl5pPr>
            <a:lvl6pPr marL="2514600" indent="-228600" eaLnBrk="0" fontAlgn="base" hangingPunct="0">
              <a:spcBef>
                <a:spcPct val="0"/>
              </a:spcBef>
              <a:spcAft>
                <a:spcPct val="0"/>
              </a:spcAft>
              <a:defRPr sz="7400">
                <a:solidFill>
                  <a:schemeClr val="tx1"/>
                </a:solidFill>
                <a:latin typeface="Arial" charset="0"/>
                <a:ea typeface="ＭＳ Ｐゴシック" charset="0"/>
              </a:defRPr>
            </a:lvl6pPr>
            <a:lvl7pPr marL="2971800" indent="-228600" eaLnBrk="0" fontAlgn="base" hangingPunct="0">
              <a:spcBef>
                <a:spcPct val="0"/>
              </a:spcBef>
              <a:spcAft>
                <a:spcPct val="0"/>
              </a:spcAft>
              <a:defRPr sz="7400">
                <a:solidFill>
                  <a:schemeClr val="tx1"/>
                </a:solidFill>
                <a:latin typeface="Arial" charset="0"/>
                <a:ea typeface="ＭＳ Ｐゴシック" charset="0"/>
              </a:defRPr>
            </a:lvl7pPr>
            <a:lvl8pPr marL="3429000" indent="-228600" eaLnBrk="0" fontAlgn="base" hangingPunct="0">
              <a:spcBef>
                <a:spcPct val="0"/>
              </a:spcBef>
              <a:spcAft>
                <a:spcPct val="0"/>
              </a:spcAft>
              <a:defRPr sz="7400">
                <a:solidFill>
                  <a:schemeClr val="tx1"/>
                </a:solidFill>
                <a:latin typeface="Arial" charset="0"/>
                <a:ea typeface="ＭＳ Ｐゴシック" charset="0"/>
              </a:defRPr>
            </a:lvl8pPr>
            <a:lvl9pPr marL="3886200" indent="-228600" eaLnBrk="0" fontAlgn="base" hangingPunct="0">
              <a:spcBef>
                <a:spcPct val="0"/>
              </a:spcBef>
              <a:spcAft>
                <a:spcPct val="0"/>
              </a:spcAft>
              <a:defRPr sz="7400">
                <a:solidFill>
                  <a:schemeClr val="tx1"/>
                </a:solidFill>
                <a:latin typeface="Arial" charset="0"/>
                <a:ea typeface="ＭＳ Ｐゴシック" charset="0"/>
              </a:defRPr>
            </a:lvl9pPr>
          </a:lstStyle>
          <a:p>
            <a:pPr eaLnBrk="1" hangingPunct="1"/>
            <a:fld id="{69E3EBD1-63EE-A244-9682-418EFE284CFD}" type="slidenum">
              <a:rPr lang="en-US" altLang="zh-CN" sz="1200"/>
              <a:pPr eaLnBrk="1" hangingPunct="1"/>
              <a:t>1</a:t>
            </a:fld>
            <a:endParaRPr lang="en-US" altLang="zh-CN"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3925" y="11361738"/>
            <a:ext cx="24872950" cy="7840662"/>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9438" y="20726400"/>
            <a:ext cx="20481925"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F5A2E1D-DF1A-0F48-B6AF-78EB810FE0F4}" type="slidenum">
              <a:rPr lang="en-US" altLang="zh-CN"/>
              <a:pPr>
                <a:defRPr/>
              </a:pPr>
              <a:t>‹#›</a:t>
            </a:fld>
            <a:endParaRPr lang="en-US" altLang="zh-CN"/>
          </a:p>
        </p:txBody>
      </p:sp>
    </p:spTree>
    <p:extLst>
      <p:ext uri="{BB962C8B-B14F-4D97-AF65-F5344CB8AC3E}">
        <p14:creationId xmlns:p14="http://schemas.microsoft.com/office/powerpoint/2010/main" val="9117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45D42A9-E894-FD43-8F34-E480E6DFF262}" type="slidenum">
              <a:rPr lang="en-US" altLang="zh-CN"/>
              <a:pPr>
                <a:defRPr/>
              </a:pPr>
              <a:t>‹#›</a:t>
            </a:fld>
            <a:endParaRPr lang="en-US" altLang="zh-CN"/>
          </a:p>
        </p:txBody>
      </p:sp>
    </p:spTree>
    <p:extLst>
      <p:ext uri="{BB962C8B-B14F-4D97-AF65-F5344CB8AC3E}">
        <p14:creationId xmlns:p14="http://schemas.microsoft.com/office/powerpoint/2010/main" val="134651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15350" y="1465263"/>
            <a:ext cx="6583363" cy="31208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2088" y="1465263"/>
            <a:ext cx="19600862" cy="312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B67648D-4B85-7442-8172-B6437EAACA0D}" type="slidenum">
              <a:rPr lang="en-US" altLang="zh-CN"/>
              <a:pPr>
                <a:defRPr/>
              </a:pPr>
              <a:t>‹#›</a:t>
            </a:fld>
            <a:endParaRPr lang="en-US" altLang="zh-CN"/>
          </a:p>
        </p:txBody>
      </p:sp>
    </p:spTree>
    <p:extLst>
      <p:ext uri="{BB962C8B-B14F-4D97-AF65-F5344CB8AC3E}">
        <p14:creationId xmlns:p14="http://schemas.microsoft.com/office/powerpoint/2010/main" val="223178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85A5738-8B04-8540-B8E6-5C7E49977646}" type="slidenum">
              <a:rPr lang="en-US" altLang="zh-CN"/>
              <a:pPr>
                <a:defRPr/>
              </a:pPr>
              <a:t>‹#›</a:t>
            </a:fld>
            <a:endParaRPr lang="en-US" altLang="zh-CN"/>
          </a:p>
        </p:txBody>
      </p:sp>
    </p:spTree>
    <p:extLst>
      <p:ext uri="{BB962C8B-B14F-4D97-AF65-F5344CB8AC3E}">
        <p14:creationId xmlns:p14="http://schemas.microsoft.com/office/powerpoint/2010/main" val="127440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23502938"/>
            <a:ext cx="24871363" cy="72644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0" y="15501938"/>
            <a:ext cx="24871363"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F0E2EE6-9F5D-CE40-B7CC-B1FBB71C9BB3}" type="slidenum">
              <a:rPr lang="en-US" altLang="zh-CN"/>
              <a:pPr>
                <a:defRPr/>
              </a:pPr>
              <a:t>‹#›</a:t>
            </a:fld>
            <a:endParaRPr lang="en-US" altLang="zh-CN"/>
          </a:p>
        </p:txBody>
      </p:sp>
    </p:spTree>
    <p:extLst>
      <p:ext uri="{BB962C8B-B14F-4D97-AF65-F5344CB8AC3E}">
        <p14:creationId xmlns:p14="http://schemas.microsoft.com/office/powerpoint/2010/main" val="26746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2088" y="8534400"/>
            <a:ext cx="13092112" cy="2413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706600" y="8534400"/>
            <a:ext cx="13092113" cy="2413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4A7B6C9-CEAA-5D45-92A5-FE0A93A39F3F}" type="slidenum">
              <a:rPr lang="en-US" altLang="zh-CN"/>
              <a:pPr>
                <a:defRPr/>
              </a:pPr>
              <a:t>‹#›</a:t>
            </a:fld>
            <a:endParaRPr lang="en-US" altLang="zh-CN"/>
          </a:p>
        </p:txBody>
      </p:sp>
    </p:spTree>
    <p:extLst>
      <p:ext uri="{BB962C8B-B14F-4D97-AF65-F5344CB8AC3E}">
        <p14:creationId xmlns:p14="http://schemas.microsoft.com/office/powerpoint/2010/main" val="350669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675" y="1465263"/>
            <a:ext cx="2633345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3675" y="8186738"/>
            <a:ext cx="1292860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3675" y="11599863"/>
            <a:ext cx="1292860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3763" y="8186738"/>
            <a:ext cx="12933362"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3763" y="11599863"/>
            <a:ext cx="12933362"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D0115EE-ACB6-4E45-A38E-FA52DF43E022}" type="slidenum">
              <a:rPr lang="en-US" altLang="zh-CN"/>
              <a:pPr>
                <a:defRPr/>
              </a:pPr>
              <a:t>‹#›</a:t>
            </a:fld>
            <a:endParaRPr lang="en-US" altLang="zh-CN"/>
          </a:p>
        </p:txBody>
      </p:sp>
    </p:spTree>
    <p:extLst>
      <p:ext uri="{BB962C8B-B14F-4D97-AF65-F5344CB8AC3E}">
        <p14:creationId xmlns:p14="http://schemas.microsoft.com/office/powerpoint/2010/main" val="229179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BB51D4E-6CA3-8D41-96F2-9398BBFE5FF8}" type="slidenum">
              <a:rPr lang="en-US" altLang="zh-CN"/>
              <a:pPr>
                <a:defRPr/>
              </a:pPr>
              <a:t>‹#›</a:t>
            </a:fld>
            <a:endParaRPr lang="en-US" altLang="zh-CN"/>
          </a:p>
        </p:txBody>
      </p:sp>
    </p:spTree>
    <p:extLst>
      <p:ext uri="{BB962C8B-B14F-4D97-AF65-F5344CB8AC3E}">
        <p14:creationId xmlns:p14="http://schemas.microsoft.com/office/powerpoint/2010/main" val="351878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413B74E-435F-EF44-BCD8-6E3A54B9830F}" type="slidenum">
              <a:rPr lang="en-US" altLang="zh-CN"/>
              <a:pPr>
                <a:defRPr/>
              </a:pPr>
              <a:t>‹#›</a:t>
            </a:fld>
            <a:endParaRPr lang="en-US" altLang="zh-CN"/>
          </a:p>
        </p:txBody>
      </p:sp>
    </p:spTree>
    <p:extLst>
      <p:ext uri="{BB962C8B-B14F-4D97-AF65-F5344CB8AC3E}">
        <p14:creationId xmlns:p14="http://schemas.microsoft.com/office/powerpoint/2010/main" val="235010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675" y="1455738"/>
            <a:ext cx="9626600" cy="6197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39525" y="1455738"/>
            <a:ext cx="163576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3675" y="7653338"/>
            <a:ext cx="962660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E7B3E3B-B299-8647-9FF9-F60E744B8513}" type="slidenum">
              <a:rPr lang="en-US" altLang="zh-CN"/>
              <a:pPr>
                <a:defRPr/>
              </a:pPr>
              <a:t>‹#›</a:t>
            </a:fld>
            <a:endParaRPr lang="en-US" altLang="zh-CN"/>
          </a:p>
        </p:txBody>
      </p:sp>
    </p:spTree>
    <p:extLst>
      <p:ext uri="{BB962C8B-B14F-4D97-AF65-F5344CB8AC3E}">
        <p14:creationId xmlns:p14="http://schemas.microsoft.com/office/powerpoint/2010/main" val="25464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38" y="25603200"/>
            <a:ext cx="17556162" cy="30226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638" y="3268663"/>
            <a:ext cx="17556162"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735638" y="28625800"/>
            <a:ext cx="17556162"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CC45558-4363-094F-B8DD-1617DCB62908}" type="slidenum">
              <a:rPr lang="en-US" altLang="zh-CN"/>
              <a:pPr>
                <a:defRPr/>
              </a:pPr>
              <a:t>‹#›</a:t>
            </a:fld>
            <a:endParaRPr lang="en-US" altLang="zh-CN"/>
          </a:p>
        </p:txBody>
      </p:sp>
    </p:spTree>
    <p:extLst>
      <p:ext uri="{BB962C8B-B14F-4D97-AF65-F5344CB8AC3E}">
        <p14:creationId xmlns:p14="http://schemas.microsoft.com/office/powerpoint/2010/main" val="492192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62088" y="1465263"/>
            <a:ext cx="263366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1462088" y="8534400"/>
            <a:ext cx="26336625" cy="2413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p:txBody>
      </p:sp>
      <p:sp>
        <p:nvSpPr>
          <p:cNvPr id="1028" name="Rectangle 4"/>
          <p:cNvSpPr>
            <a:spLocks noGrp="1" noChangeArrowheads="1"/>
          </p:cNvSpPr>
          <p:nvPr>
            <p:ph type="dt" sz="half" idx="2"/>
          </p:nvPr>
        </p:nvSpPr>
        <p:spPr bwMode="auto">
          <a:xfrm>
            <a:off x="1462088" y="33308925"/>
            <a:ext cx="6829425" cy="2540000"/>
          </a:xfrm>
          <a:prstGeom prst="rect">
            <a:avLst/>
          </a:prstGeom>
          <a:noFill/>
          <a:ln w="9525">
            <a:noFill/>
            <a:miter lim="800000"/>
            <a:headEnd/>
            <a:tailEnd/>
          </a:ln>
          <a:effectLst/>
        </p:spPr>
        <p:txBody>
          <a:bodyPr vert="horz" wrap="square" lIns="376209" tIns="188105" rIns="376209" bIns="188105" numCol="1" anchor="t" anchorCtr="0" compatLnSpc="1">
            <a:prstTxWarp prst="textNoShape">
              <a:avLst/>
            </a:prstTxWarp>
          </a:bodyPr>
          <a:lstStyle>
            <a:lvl1pPr>
              <a:defRPr sz="5800">
                <a:ea typeface="宋体" charset="0"/>
                <a:cs typeface="宋体" charset="0"/>
              </a:defRPr>
            </a:lvl1pPr>
          </a:lstStyle>
          <a:p>
            <a:pPr>
              <a:defRPr/>
            </a:pPr>
            <a:endParaRPr lang="en-US" altLang="zh-CN"/>
          </a:p>
        </p:txBody>
      </p:sp>
      <p:sp>
        <p:nvSpPr>
          <p:cNvPr id="1029" name="Rectangle 5"/>
          <p:cNvSpPr>
            <a:spLocks noGrp="1" noChangeArrowheads="1"/>
          </p:cNvSpPr>
          <p:nvPr>
            <p:ph type="ftr" sz="quarter" idx="3"/>
          </p:nvPr>
        </p:nvSpPr>
        <p:spPr bwMode="auto">
          <a:xfrm>
            <a:off x="9996488" y="33308925"/>
            <a:ext cx="9267825" cy="2540000"/>
          </a:xfrm>
          <a:prstGeom prst="rect">
            <a:avLst/>
          </a:prstGeom>
          <a:noFill/>
          <a:ln w="9525">
            <a:noFill/>
            <a:miter lim="800000"/>
            <a:headEnd/>
            <a:tailEnd/>
          </a:ln>
          <a:effectLst/>
        </p:spPr>
        <p:txBody>
          <a:bodyPr vert="horz" wrap="square" lIns="376209" tIns="188105" rIns="376209" bIns="188105" numCol="1" anchor="t" anchorCtr="0" compatLnSpc="1">
            <a:prstTxWarp prst="textNoShape">
              <a:avLst/>
            </a:prstTxWarp>
          </a:bodyPr>
          <a:lstStyle>
            <a:lvl1pPr algn="ctr">
              <a:defRPr sz="5800">
                <a:ea typeface="宋体" charset="0"/>
                <a:cs typeface="宋体"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20969288" y="33308925"/>
            <a:ext cx="6829425" cy="2540000"/>
          </a:xfrm>
          <a:prstGeom prst="rect">
            <a:avLst/>
          </a:prstGeom>
          <a:noFill/>
          <a:ln w="9525">
            <a:noFill/>
            <a:miter lim="800000"/>
            <a:headEnd/>
            <a:tailEnd/>
          </a:ln>
          <a:effectLst/>
        </p:spPr>
        <p:txBody>
          <a:bodyPr vert="horz" wrap="square" lIns="376209" tIns="188105" rIns="376209" bIns="188105" numCol="1" anchor="t" anchorCtr="0" compatLnSpc="1">
            <a:prstTxWarp prst="textNoShape">
              <a:avLst/>
            </a:prstTxWarp>
          </a:bodyPr>
          <a:lstStyle>
            <a:lvl1pPr algn="r">
              <a:defRPr sz="5800">
                <a:ea typeface="宋体" charset="0"/>
                <a:cs typeface="宋体" charset="0"/>
              </a:defRPr>
            </a:lvl1pPr>
          </a:lstStyle>
          <a:p>
            <a:pPr>
              <a:defRPr/>
            </a:pPr>
            <a:fld id="{D9C656C9-CB7A-D140-B5E7-644CAC1A7EE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375" rtl="0" eaLnBrk="0" fontAlgn="base" hangingPunct="0">
        <a:spcBef>
          <a:spcPct val="0"/>
        </a:spcBef>
        <a:spcAft>
          <a:spcPct val="0"/>
        </a:spcAft>
        <a:defRPr sz="18100">
          <a:solidFill>
            <a:schemeClr val="tx2"/>
          </a:solidFill>
          <a:latin typeface="+mj-lt"/>
          <a:ea typeface="ＭＳ Ｐゴシック" charset="0"/>
          <a:cs typeface="+mj-cs"/>
        </a:defRPr>
      </a:lvl1pPr>
      <a:lvl2pPr algn="ctr" defTabSz="3762375" rtl="0" eaLnBrk="0" fontAlgn="base" hangingPunct="0">
        <a:spcBef>
          <a:spcPct val="0"/>
        </a:spcBef>
        <a:spcAft>
          <a:spcPct val="0"/>
        </a:spcAft>
        <a:defRPr sz="18100">
          <a:solidFill>
            <a:schemeClr val="tx2"/>
          </a:solidFill>
          <a:latin typeface="Arial" pitchFamily="-106" charset="0"/>
          <a:ea typeface="ＭＳ Ｐゴシック" charset="0"/>
          <a:cs typeface="宋体" pitchFamily="-106" charset="-122"/>
        </a:defRPr>
      </a:lvl2pPr>
      <a:lvl3pPr algn="ctr" defTabSz="3762375" rtl="0" eaLnBrk="0" fontAlgn="base" hangingPunct="0">
        <a:spcBef>
          <a:spcPct val="0"/>
        </a:spcBef>
        <a:spcAft>
          <a:spcPct val="0"/>
        </a:spcAft>
        <a:defRPr sz="18100">
          <a:solidFill>
            <a:schemeClr val="tx2"/>
          </a:solidFill>
          <a:latin typeface="Arial" pitchFamily="-106" charset="0"/>
          <a:ea typeface="ＭＳ Ｐゴシック" charset="0"/>
          <a:cs typeface="宋体" pitchFamily="-106" charset="-122"/>
        </a:defRPr>
      </a:lvl3pPr>
      <a:lvl4pPr algn="ctr" defTabSz="3762375" rtl="0" eaLnBrk="0" fontAlgn="base" hangingPunct="0">
        <a:spcBef>
          <a:spcPct val="0"/>
        </a:spcBef>
        <a:spcAft>
          <a:spcPct val="0"/>
        </a:spcAft>
        <a:defRPr sz="18100">
          <a:solidFill>
            <a:schemeClr val="tx2"/>
          </a:solidFill>
          <a:latin typeface="Arial" pitchFamily="-106" charset="0"/>
          <a:ea typeface="ＭＳ Ｐゴシック" charset="0"/>
          <a:cs typeface="宋体" pitchFamily="-106" charset="-122"/>
        </a:defRPr>
      </a:lvl4pPr>
      <a:lvl5pPr algn="ctr" defTabSz="3762375" rtl="0" eaLnBrk="0" fontAlgn="base" hangingPunct="0">
        <a:spcBef>
          <a:spcPct val="0"/>
        </a:spcBef>
        <a:spcAft>
          <a:spcPct val="0"/>
        </a:spcAft>
        <a:defRPr sz="18100">
          <a:solidFill>
            <a:schemeClr val="tx2"/>
          </a:solidFill>
          <a:latin typeface="Arial" pitchFamily="-106" charset="0"/>
          <a:ea typeface="ＭＳ Ｐゴシック" charset="0"/>
          <a:cs typeface="宋体" pitchFamily="-106" charset="-122"/>
        </a:defRPr>
      </a:lvl5pPr>
      <a:lvl6pPr marL="4572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6pPr>
      <a:lvl7pPr marL="9144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7pPr>
      <a:lvl8pPr marL="13716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8pPr>
      <a:lvl9pPr marL="18288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9pPr>
    </p:titleStyle>
    <p:bodyStyle>
      <a:lvl1pPr marL="1411288" indent="-1411288" algn="l" defTabSz="3762375" rtl="0" eaLnBrk="0" fontAlgn="base" hangingPunct="0">
        <a:spcBef>
          <a:spcPct val="20000"/>
        </a:spcBef>
        <a:spcAft>
          <a:spcPct val="0"/>
        </a:spcAft>
        <a:buChar char="•"/>
        <a:defRPr sz="13200">
          <a:solidFill>
            <a:schemeClr val="tx1"/>
          </a:solidFill>
          <a:latin typeface="+mn-lt"/>
          <a:ea typeface="ＭＳ Ｐゴシック" charset="0"/>
          <a:cs typeface="+mn-cs"/>
        </a:defRPr>
      </a:lvl1pPr>
      <a:lvl2pPr marL="3055938" indent="-1174750" algn="l" defTabSz="3762375" rtl="0" eaLnBrk="0" fontAlgn="base" hangingPunct="0">
        <a:spcBef>
          <a:spcPct val="20000"/>
        </a:spcBef>
        <a:spcAft>
          <a:spcPct val="0"/>
        </a:spcAft>
        <a:buChar char="–"/>
        <a:defRPr sz="11600">
          <a:solidFill>
            <a:schemeClr val="tx1"/>
          </a:solidFill>
          <a:latin typeface="+mn-lt"/>
          <a:ea typeface="+mn-ea"/>
          <a:cs typeface="+mn-cs"/>
        </a:defRPr>
      </a:lvl2pPr>
      <a:lvl3pPr marL="4703763" indent="-941388" algn="l" defTabSz="3762375" rtl="0" eaLnBrk="0" fontAlgn="base" hangingPunct="0">
        <a:spcBef>
          <a:spcPct val="20000"/>
        </a:spcBef>
        <a:spcAft>
          <a:spcPct val="0"/>
        </a:spcAft>
        <a:buChar char="•"/>
        <a:defRPr sz="9900">
          <a:solidFill>
            <a:schemeClr val="tx1"/>
          </a:solidFill>
          <a:latin typeface="+mn-lt"/>
          <a:ea typeface="+mn-ea"/>
          <a:cs typeface="+mn-cs"/>
        </a:defRPr>
      </a:lvl3pPr>
      <a:lvl4pPr marL="6584950" indent="-941388" algn="l" defTabSz="3762375" rtl="0" eaLnBrk="0" fontAlgn="base" hangingPunct="0">
        <a:spcBef>
          <a:spcPct val="20000"/>
        </a:spcBef>
        <a:spcAft>
          <a:spcPct val="0"/>
        </a:spcAft>
        <a:buChar char="–"/>
        <a:defRPr sz="8300">
          <a:solidFill>
            <a:schemeClr val="tx1"/>
          </a:solidFill>
          <a:latin typeface="+mn-lt"/>
          <a:ea typeface="+mn-ea"/>
          <a:cs typeface="+mn-cs"/>
        </a:defRPr>
      </a:lvl4pPr>
      <a:lvl5pPr marL="8464550" indent="-939800" algn="l" defTabSz="3762375" rtl="0" eaLnBrk="0" fontAlgn="base" hangingPunct="0">
        <a:spcBef>
          <a:spcPct val="20000"/>
        </a:spcBef>
        <a:spcAft>
          <a:spcPct val="0"/>
        </a:spcAft>
        <a:buChar char="»"/>
        <a:defRPr sz="8300">
          <a:solidFill>
            <a:schemeClr val="tx1"/>
          </a:solidFill>
          <a:latin typeface="+mn-lt"/>
          <a:ea typeface="+mn-ea"/>
          <a:cs typeface="+mn-cs"/>
        </a:defRPr>
      </a:lvl5pPr>
      <a:lvl6pPr marL="8921750" indent="-939800" algn="l" defTabSz="3762375" rtl="0" fontAlgn="base">
        <a:spcBef>
          <a:spcPct val="20000"/>
        </a:spcBef>
        <a:spcAft>
          <a:spcPct val="0"/>
        </a:spcAft>
        <a:buChar char="»"/>
        <a:defRPr sz="8300">
          <a:solidFill>
            <a:schemeClr val="tx1"/>
          </a:solidFill>
          <a:latin typeface="+mn-lt"/>
          <a:ea typeface="+mn-ea"/>
          <a:cs typeface="+mn-cs"/>
        </a:defRPr>
      </a:lvl6pPr>
      <a:lvl7pPr marL="9378950" indent="-939800" algn="l" defTabSz="3762375" rtl="0" fontAlgn="base">
        <a:spcBef>
          <a:spcPct val="20000"/>
        </a:spcBef>
        <a:spcAft>
          <a:spcPct val="0"/>
        </a:spcAft>
        <a:buChar char="»"/>
        <a:defRPr sz="8300">
          <a:solidFill>
            <a:schemeClr val="tx1"/>
          </a:solidFill>
          <a:latin typeface="+mn-lt"/>
          <a:ea typeface="+mn-ea"/>
          <a:cs typeface="+mn-cs"/>
        </a:defRPr>
      </a:lvl7pPr>
      <a:lvl8pPr marL="9836150" indent="-939800" algn="l" defTabSz="3762375" rtl="0" fontAlgn="base">
        <a:spcBef>
          <a:spcPct val="20000"/>
        </a:spcBef>
        <a:spcAft>
          <a:spcPct val="0"/>
        </a:spcAft>
        <a:buChar char="»"/>
        <a:defRPr sz="8300">
          <a:solidFill>
            <a:schemeClr val="tx1"/>
          </a:solidFill>
          <a:latin typeface="+mn-lt"/>
          <a:ea typeface="+mn-ea"/>
          <a:cs typeface="+mn-cs"/>
        </a:defRPr>
      </a:lvl8pPr>
      <a:lvl9pPr marL="10293350" indent="-939800" algn="l" defTabSz="3762375" rtl="0" fontAlgn="base">
        <a:spcBef>
          <a:spcPct val="20000"/>
        </a:spcBef>
        <a:spcAft>
          <a:spcPct val="0"/>
        </a:spcAft>
        <a:buChar char="»"/>
        <a:defRPr sz="83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oleObject" Target="../embeddings/oleObject2.bin"/><Relationship Id="rId13" Type="http://schemas.openxmlformats.org/officeDocument/2006/relationships/image" Target="../media/image2.emf"/><Relationship Id="rId14" Type="http://schemas.openxmlformats.org/officeDocument/2006/relationships/image" Target="../media/image9.emf"/><Relationship Id="rId15" Type="http://schemas.openxmlformats.org/officeDocument/2006/relationships/image" Target="../media/image10.emf"/><Relationship Id="rId16" Type="http://schemas.openxmlformats.org/officeDocument/2006/relationships/image" Target="../media/image11.emf"/><Relationship Id="rId17" Type="http://schemas.openxmlformats.org/officeDocument/2006/relationships/image" Target="../media/image12.emf"/><Relationship Id="rId18" Type="http://schemas.openxmlformats.org/officeDocument/2006/relationships/image" Target="../media/image13.jp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6" name="Rounded Rectangle 35"/>
          <p:cNvSpPr/>
          <p:nvPr/>
        </p:nvSpPr>
        <p:spPr bwMode="auto">
          <a:xfrm>
            <a:off x="685800" y="10134600"/>
            <a:ext cx="27889200" cy="10439400"/>
          </a:xfrm>
          <a:prstGeom prst="roundRect">
            <a:avLst/>
          </a:prstGeom>
          <a:gradFill flip="none" rotWithShape="1">
            <a:gsLst>
              <a:gs pos="0">
                <a:schemeClr val="accent1"/>
              </a:gs>
              <a:gs pos="100000">
                <a:srgbClr val="FFFFFF"/>
              </a:gs>
            </a:gsLst>
            <a:lin ang="16200000" scaled="0"/>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defTabSz="3762375">
              <a:defRPr/>
            </a:pPr>
            <a:endParaRPr lang="en-US">
              <a:latin typeface="Arial" pitchFamily="-106" charset="0"/>
              <a:ea typeface="宋体" pitchFamily="-106" charset="-122"/>
              <a:cs typeface="宋体" pitchFamily="-106" charset="-122"/>
            </a:endParaRPr>
          </a:p>
        </p:txBody>
      </p:sp>
      <p:sp>
        <p:nvSpPr>
          <p:cNvPr id="94" name="Rounded Rectangle 93"/>
          <p:cNvSpPr/>
          <p:nvPr/>
        </p:nvSpPr>
        <p:spPr bwMode="auto">
          <a:xfrm>
            <a:off x="685800" y="20802600"/>
            <a:ext cx="27889200" cy="13716000"/>
          </a:xfrm>
          <a:prstGeom prst="roundRect">
            <a:avLst/>
          </a:prstGeom>
          <a:gradFill flip="none" rotWithShape="1">
            <a:gsLst>
              <a:gs pos="0">
                <a:schemeClr val="accent1"/>
              </a:gs>
              <a:gs pos="100000">
                <a:srgbClr val="FFFFFF"/>
              </a:gs>
            </a:gsLst>
            <a:lin ang="16200000" scaled="0"/>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defTabSz="3762375">
              <a:defRPr/>
            </a:pPr>
            <a:endParaRPr lang="en-US">
              <a:latin typeface="Arial" pitchFamily="-106" charset="0"/>
              <a:ea typeface="宋体" pitchFamily="-106" charset="-122"/>
              <a:cs typeface="宋体" pitchFamily="-106" charset="-122"/>
            </a:endParaRPr>
          </a:p>
        </p:txBody>
      </p:sp>
      <p:sp>
        <p:nvSpPr>
          <p:cNvPr id="2053" name="AutoShape 5"/>
          <p:cNvSpPr>
            <a:spLocks noChangeArrowheads="1"/>
          </p:cNvSpPr>
          <p:nvPr/>
        </p:nvSpPr>
        <p:spPr bwMode="auto">
          <a:xfrm>
            <a:off x="5562600" y="373216"/>
            <a:ext cx="18137187" cy="3146118"/>
          </a:xfrm>
          <a:prstGeom prst="roundRect">
            <a:avLst>
              <a:gd name="adj" fmla="val 16667"/>
            </a:avLst>
          </a:prstGeom>
          <a:solidFill>
            <a:schemeClr val="accent1"/>
          </a:solidFill>
          <a:ln w="9525">
            <a:solidFill>
              <a:schemeClr val="tx1"/>
            </a:solidFill>
            <a:round/>
            <a:headEnd/>
            <a:tailEnd/>
          </a:ln>
          <a:effectLst/>
        </p:spPr>
        <p:txBody>
          <a:bodyPr wrap="square" lIns="72905" tIns="36453" rIns="72905" bIns="36453" anchor="ctr">
            <a:spAutoFit/>
          </a:bodyPr>
          <a:lstStyle/>
          <a:p>
            <a:pPr algn="ctr" defTabSz="728663">
              <a:spcBef>
                <a:spcPts val="1200"/>
              </a:spcBef>
              <a:defRPr/>
            </a:pPr>
            <a:r>
              <a:rPr lang="en-US" sz="6600" b="1" dirty="0" smtClean="0">
                <a:solidFill>
                  <a:schemeClr val="accent2"/>
                </a:solidFill>
                <a:effectLst>
                  <a:outerShdw blurRad="38100" dist="38100" dir="2700000" algn="tl">
                    <a:srgbClr val="000000"/>
                  </a:outerShdw>
                </a:effectLst>
                <a:ea typeface="宋体" charset="0"/>
                <a:cs typeface="宋体" charset="0"/>
              </a:rPr>
              <a:t>Measurements of the Charge Balance Function at RHIC from √</a:t>
            </a:r>
            <a:r>
              <a:rPr lang="en-US" sz="6600" b="1" i="1" dirty="0" err="1">
                <a:solidFill>
                  <a:schemeClr val="accent2"/>
                </a:solidFill>
                <a:effectLst>
                  <a:outerShdw blurRad="38100" dist="38100" dir="2700000" algn="tl">
                    <a:srgbClr val="000000"/>
                  </a:outerShdw>
                </a:effectLst>
                <a:ea typeface="宋体" charset="0"/>
                <a:cs typeface="宋体" charset="0"/>
              </a:rPr>
              <a:t>s</a:t>
            </a:r>
            <a:r>
              <a:rPr lang="en-US" sz="6600" b="1" i="1" baseline="-25000" dirty="0" err="1">
                <a:solidFill>
                  <a:schemeClr val="accent2"/>
                </a:solidFill>
                <a:effectLst>
                  <a:outerShdw blurRad="38100" dist="38100" dir="2700000" algn="tl">
                    <a:srgbClr val="000000"/>
                  </a:outerShdw>
                </a:effectLst>
                <a:ea typeface="宋体" charset="0"/>
                <a:cs typeface="宋体" charset="0"/>
              </a:rPr>
              <a:t>NN</a:t>
            </a:r>
            <a:r>
              <a:rPr lang="en-US" sz="6600" b="1" i="1" dirty="0">
                <a:solidFill>
                  <a:schemeClr val="accent2"/>
                </a:solidFill>
                <a:effectLst>
                  <a:outerShdw blurRad="38100" dist="38100" dir="2700000" algn="tl">
                    <a:srgbClr val="000000"/>
                  </a:outerShdw>
                </a:effectLst>
                <a:ea typeface="宋体" charset="0"/>
                <a:cs typeface="宋体" charset="0"/>
              </a:rPr>
              <a:t> </a:t>
            </a:r>
            <a:r>
              <a:rPr lang="en-US" sz="6600" b="1" dirty="0">
                <a:solidFill>
                  <a:schemeClr val="accent2"/>
                </a:solidFill>
                <a:effectLst>
                  <a:outerShdw blurRad="38100" dist="38100" dir="2700000" algn="tl">
                    <a:srgbClr val="000000"/>
                  </a:outerShdw>
                </a:effectLst>
                <a:ea typeface="宋体" charset="0"/>
                <a:cs typeface="宋体" charset="0"/>
              </a:rPr>
              <a:t>= 7.7 </a:t>
            </a:r>
            <a:r>
              <a:rPr lang="en-US" sz="6600" b="1" dirty="0" smtClean="0">
                <a:solidFill>
                  <a:schemeClr val="accent2"/>
                </a:solidFill>
                <a:effectLst>
                  <a:outerShdw blurRad="38100" dist="38100" dir="2700000" algn="tl">
                    <a:srgbClr val="000000"/>
                  </a:outerShdw>
                </a:effectLst>
                <a:ea typeface="宋体" charset="0"/>
                <a:cs typeface="宋体" charset="0"/>
              </a:rPr>
              <a:t>to </a:t>
            </a:r>
            <a:r>
              <a:rPr lang="en-US" sz="6600" b="1" dirty="0">
                <a:solidFill>
                  <a:schemeClr val="accent2"/>
                </a:solidFill>
                <a:effectLst>
                  <a:outerShdw blurRad="38100" dist="38100" dir="2700000" algn="tl">
                    <a:srgbClr val="000000"/>
                  </a:outerShdw>
                </a:effectLst>
                <a:ea typeface="宋体" charset="0"/>
                <a:cs typeface="宋体" charset="0"/>
              </a:rPr>
              <a:t>200 </a:t>
            </a:r>
            <a:r>
              <a:rPr lang="en-US" sz="6600" b="1" dirty="0" smtClean="0">
                <a:solidFill>
                  <a:schemeClr val="accent2"/>
                </a:solidFill>
                <a:effectLst>
                  <a:outerShdw blurRad="38100" dist="38100" dir="2700000" algn="tl">
                    <a:srgbClr val="000000"/>
                  </a:outerShdw>
                </a:effectLst>
                <a:ea typeface="宋体" charset="0"/>
                <a:cs typeface="宋体" charset="0"/>
              </a:rPr>
              <a:t>GeV </a:t>
            </a:r>
            <a:endParaRPr lang="en-US" altLang="zh-CN" sz="6600" b="1" dirty="0">
              <a:solidFill>
                <a:schemeClr val="accent2"/>
              </a:solidFill>
              <a:effectLst>
                <a:outerShdw blurRad="38100" dist="38100" dir="2700000" algn="tl">
                  <a:srgbClr val="000000"/>
                </a:outerShdw>
              </a:effectLst>
              <a:ea typeface="宋体" charset="0"/>
              <a:cs typeface="宋体" charset="0"/>
            </a:endParaRPr>
          </a:p>
          <a:p>
            <a:pPr algn="ctr" defTabSz="728663">
              <a:spcBef>
                <a:spcPts val="1200"/>
              </a:spcBef>
              <a:defRPr/>
            </a:pPr>
            <a:r>
              <a:rPr lang="en-US" altLang="zh-CN" sz="3800" dirty="0" smtClean="0">
                <a:latin typeface="Helvetica" charset="0"/>
                <a:ea typeface="宋体" charset="0"/>
                <a:cs typeface="宋体" charset="0"/>
              </a:rPr>
              <a:t>Gary D. Westfall, </a:t>
            </a:r>
            <a:r>
              <a:rPr lang="en-US" altLang="zh-CN" sz="3800" i="1" dirty="0">
                <a:latin typeface="Helvetica" charset="0"/>
                <a:ea typeface="宋体" charset="0"/>
                <a:cs typeface="宋体" charset="0"/>
              </a:rPr>
              <a:t>for the STAR Collaboration </a:t>
            </a:r>
            <a:r>
              <a:rPr lang="en-US" altLang="zh-CN" sz="3800" i="1" dirty="0" smtClean="0">
                <a:latin typeface="Helvetica" charset="0"/>
                <a:ea typeface="宋体" charset="0"/>
                <a:cs typeface="宋体" charset="0"/>
              </a:rPr>
              <a:t>(Michigan State University)</a:t>
            </a:r>
            <a:endParaRPr lang="en-US" altLang="zh-CN" sz="3800" i="1" dirty="0">
              <a:latin typeface="Helvetica" charset="0"/>
              <a:ea typeface="宋体" charset="0"/>
              <a:cs typeface="宋体" charset="0"/>
            </a:endParaRPr>
          </a:p>
        </p:txBody>
      </p:sp>
      <p:sp>
        <p:nvSpPr>
          <p:cNvPr id="2055" name="Text Box 7"/>
          <p:cNvSpPr txBox="1">
            <a:spLocks noChangeArrowheads="1"/>
          </p:cNvSpPr>
          <p:nvPr/>
        </p:nvSpPr>
        <p:spPr bwMode="auto">
          <a:xfrm>
            <a:off x="381000" y="3810000"/>
            <a:ext cx="28498800" cy="6172200"/>
          </a:xfrm>
          <a:prstGeom prst="rect">
            <a:avLst/>
          </a:prstGeom>
          <a:solidFill>
            <a:srgbClr val="EAEAEA"/>
          </a:solidFill>
          <a:ln w="38100">
            <a:solidFill>
              <a:schemeClr val="tx1"/>
            </a:solidFill>
            <a:miter lim="800000"/>
            <a:headEnd/>
            <a:tailEnd/>
          </a:ln>
          <a:effectLst/>
        </p:spPr>
        <p:txBody>
          <a:bodyPr lIns="72905" tIns="36453" rIns="72905" bIns="36453" anchor="ctr"/>
          <a:lstStyle>
            <a:lvl1pPr defTabSz="728663" eaLnBrk="0" hangingPunct="0">
              <a:defRPr sz="7400">
                <a:solidFill>
                  <a:schemeClr val="tx1"/>
                </a:solidFill>
                <a:latin typeface="Arial" charset="0"/>
                <a:ea typeface="ＭＳ Ｐゴシック" charset="0"/>
                <a:cs typeface="ＭＳ Ｐゴシック" charset="0"/>
              </a:defRPr>
            </a:lvl1pPr>
            <a:lvl2pPr marL="742950" indent="-285750" defTabSz="728663" eaLnBrk="0" hangingPunct="0">
              <a:defRPr sz="7400">
                <a:solidFill>
                  <a:schemeClr val="tx1"/>
                </a:solidFill>
                <a:latin typeface="Arial" charset="0"/>
                <a:ea typeface="ＭＳ Ｐゴシック" charset="0"/>
              </a:defRPr>
            </a:lvl2pPr>
            <a:lvl3pPr marL="1143000" indent="-228600" defTabSz="728663" eaLnBrk="0" hangingPunct="0">
              <a:defRPr sz="7400">
                <a:solidFill>
                  <a:schemeClr val="tx1"/>
                </a:solidFill>
                <a:latin typeface="Arial" charset="0"/>
                <a:ea typeface="ＭＳ Ｐゴシック" charset="0"/>
              </a:defRPr>
            </a:lvl3pPr>
            <a:lvl4pPr marL="1600200" indent="-228600" defTabSz="728663" eaLnBrk="0" hangingPunct="0">
              <a:defRPr sz="7400">
                <a:solidFill>
                  <a:schemeClr val="tx1"/>
                </a:solidFill>
                <a:latin typeface="Arial" charset="0"/>
                <a:ea typeface="ＭＳ Ｐゴシック" charset="0"/>
              </a:defRPr>
            </a:lvl4pPr>
            <a:lvl5pPr marL="2057400" indent="-228600" defTabSz="728663" eaLnBrk="0" hangingPunct="0">
              <a:defRPr sz="7400">
                <a:solidFill>
                  <a:schemeClr val="tx1"/>
                </a:solidFill>
                <a:latin typeface="Arial" charset="0"/>
                <a:ea typeface="ＭＳ Ｐゴシック" charset="0"/>
              </a:defRPr>
            </a:lvl5pPr>
            <a:lvl6pPr marL="2514600" indent="-228600" defTabSz="728663" eaLnBrk="0" fontAlgn="base" hangingPunct="0">
              <a:spcBef>
                <a:spcPct val="0"/>
              </a:spcBef>
              <a:spcAft>
                <a:spcPct val="0"/>
              </a:spcAft>
              <a:defRPr sz="7400">
                <a:solidFill>
                  <a:schemeClr val="tx1"/>
                </a:solidFill>
                <a:latin typeface="Arial" charset="0"/>
                <a:ea typeface="ＭＳ Ｐゴシック" charset="0"/>
              </a:defRPr>
            </a:lvl6pPr>
            <a:lvl7pPr marL="2971800" indent="-228600" defTabSz="728663" eaLnBrk="0" fontAlgn="base" hangingPunct="0">
              <a:spcBef>
                <a:spcPct val="0"/>
              </a:spcBef>
              <a:spcAft>
                <a:spcPct val="0"/>
              </a:spcAft>
              <a:defRPr sz="7400">
                <a:solidFill>
                  <a:schemeClr val="tx1"/>
                </a:solidFill>
                <a:latin typeface="Arial" charset="0"/>
                <a:ea typeface="ＭＳ Ｐゴシック" charset="0"/>
              </a:defRPr>
            </a:lvl7pPr>
            <a:lvl8pPr marL="3429000" indent="-228600" defTabSz="728663" eaLnBrk="0" fontAlgn="base" hangingPunct="0">
              <a:spcBef>
                <a:spcPct val="0"/>
              </a:spcBef>
              <a:spcAft>
                <a:spcPct val="0"/>
              </a:spcAft>
              <a:defRPr sz="7400">
                <a:solidFill>
                  <a:schemeClr val="tx1"/>
                </a:solidFill>
                <a:latin typeface="Arial" charset="0"/>
                <a:ea typeface="ＭＳ Ｐゴシック" charset="0"/>
              </a:defRPr>
            </a:lvl8pPr>
            <a:lvl9pPr marL="3886200" indent="-228600" defTabSz="728663" eaLnBrk="0" fontAlgn="base" hangingPunct="0">
              <a:spcBef>
                <a:spcPct val="0"/>
              </a:spcBef>
              <a:spcAft>
                <a:spcPct val="0"/>
              </a:spcAft>
              <a:defRPr sz="7400">
                <a:solidFill>
                  <a:schemeClr val="tx1"/>
                </a:solidFill>
                <a:latin typeface="Arial" charset="0"/>
                <a:ea typeface="ＭＳ Ｐゴシック" charset="0"/>
              </a:defRPr>
            </a:lvl9pPr>
          </a:lstStyle>
          <a:p>
            <a:endParaRPr lang="en-US" altLang="zh-CN" sz="2800" b="1" i="1" u="sng" dirty="0" smtClean="0">
              <a:effectLst>
                <a:outerShdw blurRad="38100" dist="38100" dir="2700000" algn="tl">
                  <a:srgbClr val="FFFFFF"/>
                </a:outerShdw>
              </a:effectLst>
              <a:ea typeface="宋体" charset="0"/>
              <a:cs typeface="宋体" charset="0"/>
            </a:endParaRPr>
          </a:p>
          <a:p>
            <a:r>
              <a:rPr lang="en-US" altLang="zh-CN" sz="2800" b="1" i="1" u="sng" dirty="0" smtClean="0">
                <a:effectLst>
                  <a:outerShdw blurRad="38100" dist="38100" dir="2700000" algn="tl">
                    <a:srgbClr val="FFFFFF"/>
                  </a:outerShdw>
                </a:effectLst>
                <a:ea typeface="宋体" charset="0"/>
                <a:cs typeface="宋体" charset="0"/>
              </a:rPr>
              <a:t>Abstract</a:t>
            </a:r>
            <a:r>
              <a:rPr lang="en-US" altLang="zh-CN" sz="2800" dirty="0" smtClean="0">
                <a:effectLst>
                  <a:outerShdw blurRad="38100" dist="38100" dir="2700000" algn="tl">
                    <a:srgbClr val="FFFFFF"/>
                  </a:outerShdw>
                </a:effectLst>
                <a:ea typeface="宋体" charset="0"/>
                <a:cs typeface="宋体" charset="0"/>
              </a:rPr>
              <a:t> </a:t>
            </a:r>
            <a:r>
              <a:rPr lang="en-US" sz="2800" dirty="0" smtClean="0">
                <a:latin typeface="Arial"/>
                <a:cs typeface="Arial"/>
              </a:rPr>
              <a:t>The </a:t>
            </a:r>
            <a:r>
              <a:rPr lang="en-US" sz="2800" dirty="0">
                <a:latin typeface="Arial"/>
                <a:cs typeface="Arial"/>
              </a:rPr>
              <a:t>balance function, which measures the correlations between opposite sign charge pairs, is sensitive to the mechanisms of charge formation and the subsequent relative diffusion of the balancing charges. The study of the balance function can provide information about charge creation times as well as the subsequent collective behavior of particles.  We present charge balance functions in terms of relative </a:t>
            </a:r>
            <a:r>
              <a:rPr lang="en-US" sz="2800" dirty="0" err="1">
                <a:latin typeface="Arial"/>
                <a:cs typeface="Arial"/>
              </a:rPr>
              <a:t>pseudorapidity</a:t>
            </a:r>
            <a:r>
              <a:rPr lang="en-US" sz="2800" dirty="0">
                <a:latin typeface="Arial"/>
                <a:cs typeface="Arial"/>
              </a:rPr>
              <a:t> from </a:t>
            </a:r>
            <a:r>
              <a:rPr lang="en-US" sz="2800" dirty="0" err="1">
                <a:latin typeface="Arial"/>
                <a:cs typeface="Arial"/>
              </a:rPr>
              <a:t>Au+Au</a:t>
            </a:r>
            <a:r>
              <a:rPr lang="en-US" sz="2800" dirty="0">
                <a:latin typeface="Arial"/>
                <a:cs typeface="Arial"/>
              </a:rPr>
              <a:t> collisions at incident energies ranging from √</a:t>
            </a:r>
            <a:r>
              <a:rPr lang="en-US" sz="2800" i="1" dirty="0" err="1">
                <a:latin typeface="Arial"/>
                <a:cs typeface="Arial"/>
              </a:rPr>
              <a:t>s</a:t>
            </a:r>
            <a:r>
              <a:rPr lang="en-US" sz="2800" baseline="-25000" dirty="0" err="1">
                <a:latin typeface="Arial"/>
                <a:cs typeface="Arial"/>
              </a:rPr>
              <a:t>NN</a:t>
            </a:r>
            <a:r>
              <a:rPr lang="en-US" sz="2800" dirty="0">
                <a:latin typeface="Arial"/>
                <a:cs typeface="Arial"/>
              </a:rPr>
              <a:t> = 7.7 to 200 GeV and compare these results with recent results for </a:t>
            </a:r>
            <a:r>
              <a:rPr lang="en-US" sz="2800" dirty="0" err="1">
                <a:latin typeface="Arial"/>
                <a:cs typeface="Arial"/>
              </a:rPr>
              <a:t>Pb+Pb</a:t>
            </a:r>
            <a:r>
              <a:rPr lang="en-US" sz="2800" dirty="0">
                <a:latin typeface="Arial"/>
                <a:cs typeface="Arial"/>
              </a:rPr>
              <a:t> collisions at √</a:t>
            </a:r>
            <a:r>
              <a:rPr lang="en-US" sz="2800" i="1" dirty="0" err="1">
                <a:latin typeface="Arial"/>
                <a:cs typeface="Arial"/>
              </a:rPr>
              <a:t>s</a:t>
            </a:r>
            <a:r>
              <a:rPr lang="en-US" sz="2800" baseline="-25000" dirty="0" err="1">
                <a:latin typeface="Arial"/>
                <a:cs typeface="Arial"/>
              </a:rPr>
              <a:t>NN</a:t>
            </a:r>
            <a:r>
              <a:rPr lang="en-US" sz="2800" dirty="0">
                <a:latin typeface="Arial"/>
                <a:cs typeface="Arial"/>
              </a:rPr>
              <a:t>  = 2.76 </a:t>
            </a:r>
            <a:r>
              <a:rPr lang="en-US" sz="2800" dirty="0" err="1">
                <a:latin typeface="Arial"/>
                <a:cs typeface="Arial"/>
              </a:rPr>
              <a:t>TeV</a:t>
            </a:r>
            <a:r>
              <a:rPr lang="en-US" sz="2800" dirty="0">
                <a:latin typeface="Arial"/>
                <a:cs typeface="Arial"/>
              </a:rPr>
              <a:t> from the ALICE Collaboration [1]. We find that the charge balance function narrows as the collisions become more central and as the incident energy increases.  This behavior is consistent with the concept of delayed </a:t>
            </a:r>
            <a:r>
              <a:rPr lang="en-US" sz="2800" dirty="0" err="1">
                <a:latin typeface="Arial"/>
                <a:cs typeface="Arial"/>
              </a:rPr>
              <a:t>hadronization</a:t>
            </a:r>
            <a:r>
              <a:rPr lang="en-US" sz="2800" dirty="0">
                <a:latin typeface="Arial"/>
                <a:cs typeface="Arial"/>
              </a:rPr>
              <a:t> of a </a:t>
            </a:r>
            <a:r>
              <a:rPr lang="en-US" sz="2800" dirty="0" err="1">
                <a:latin typeface="Arial"/>
                <a:cs typeface="Arial"/>
              </a:rPr>
              <a:t>deconfined</a:t>
            </a:r>
            <a:r>
              <a:rPr lang="en-US" sz="2800" dirty="0">
                <a:latin typeface="Arial"/>
                <a:cs typeface="Arial"/>
              </a:rPr>
              <a:t> quark-gluon plasma (QGP). We also present balance functions in terms of relative rapidity for identified </a:t>
            </a:r>
            <a:r>
              <a:rPr lang="en-US" sz="2800" i="1" dirty="0">
                <a:latin typeface="Arial"/>
                <a:cs typeface="Arial"/>
              </a:rPr>
              <a:t>π</a:t>
            </a:r>
            <a:r>
              <a:rPr lang="en-US" sz="2800" baseline="30000" dirty="0">
                <a:latin typeface="Arial"/>
                <a:cs typeface="Arial"/>
              </a:rPr>
              <a:t>+</a:t>
            </a:r>
            <a:r>
              <a:rPr lang="en-US" sz="2800" i="1" dirty="0">
                <a:latin typeface="Arial"/>
                <a:cs typeface="Arial"/>
              </a:rPr>
              <a:t>π</a:t>
            </a:r>
            <a:r>
              <a:rPr lang="en-US" sz="2800" baseline="30000" dirty="0">
                <a:latin typeface="Arial"/>
                <a:cs typeface="Arial"/>
              </a:rPr>
              <a:t>-</a:t>
            </a:r>
            <a:r>
              <a:rPr lang="en-US" sz="2800" dirty="0">
                <a:latin typeface="Arial"/>
                <a:cs typeface="Arial"/>
              </a:rPr>
              <a:t> pairs, </a:t>
            </a:r>
            <a:r>
              <a:rPr lang="en-US" sz="2800" i="1" dirty="0">
                <a:latin typeface="Arial"/>
                <a:cs typeface="Arial"/>
              </a:rPr>
              <a:t>K</a:t>
            </a:r>
            <a:r>
              <a:rPr lang="en-US" sz="2800" baseline="30000" dirty="0">
                <a:latin typeface="Arial"/>
                <a:cs typeface="Arial"/>
              </a:rPr>
              <a:t>+</a:t>
            </a:r>
            <a:r>
              <a:rPr lang="en-US" sz="2800" i="1" dirty="0">
                <a:latin typeface="Arial"/>
                <a:cs typeface="Arial"/>
              </a:rPr>
              <a:t>K</a:t>
            </a:r>
            <a:r>
              <a:rPr lang="en-US" sz="2800" baseline="30000" dirty="0">
                <a:latin typeface="Arial"/>
                <a:cs typeface="Arial"/>
              </a:rPr>
              <a:t>-</a:t>
            </a:r>
            <a:r>
              <a:rPr lang="en-US" sz="2800" dirty="0">
                <a:latin typeface="Arial"/>
                <a:cs typeface="Arial"/>
              </a:rPr>
              <a:t> pairs</a:t>
            </a:r>
            <a:r>
              <a:rPr lang="en-US" sz="2800" dirty="0" smtClean="0">
                <a:latin typeface="Arial"/>
                <a:cs typeface="Arial"/>
              </a:rPr>
              <a:t>, proton</a:t>
            </a:r>
            <a:r>
              <a:rPr lang="en-US" sz="2800" dirty="0">
                <a:latin typeface="Arial"/>
                <a:cs typeface="Arial"/>
              </a:rPr>
              <a:t>-antiproton </a:t>
            </a:r>
            <a:r>
              <a:rPr lang="en-US" sz="2800" dirty="0" smtClean="0">
                <a:latin typeface="Arial"/>
                <a:cs typeface="Arial"/>
              </a:rPr>
              <a:t>pairs, and </a:t>
            </a:r>
            <a:r>
              <a:rPr lang="en-US" sz="2800" i="1" dirty="0" err="1" smtClean="0">
                <a:latin typeface="Arial"/>
                <a:cs typeface="Arial"/>
              </a:rPr>
              <a:t>pK</a:t>
            </a:r>
            <a:r>
              <a:rPr lang="en-US" sz="2800" baseline="30000" dirty="0" smtClean="0">
                <a:latin typeface="Arial"/>
                <a:cs typeface="Arial"/>
              </a:rPr>
              <a:t>-</a:t>
            </a:r>
            <a:r>
              <a:rPr lang="en-US" sz="2800" dirty="0" smtClean="0">
                <a:latin typeface="Arial"/>
                <a:cs typeface="Arial"/>
              </a:rPr>
              <a:t> pairs </a:t>
            </a:r>
            <a:r>
              <a:rPr lang="en-US" sz="2800" dirty="0">
                <a:latin typeface="Arial"/>
                <a:cs typeface="Arial"/>
              </a:rPr>
              <a:t>from central </a:t>
            </a:r>
            <a:r>
              <a:rPr lang="en-US" sz="2800" dirty="0" err="1">
                <a:latin typeface="Arial"/>
                <a:cs typeface="Arial"/>
              </a:rPr>
              <a:t>Au+Au</a:t>
            </a:r>
            <a:r>
              <a:rPr lang="en-US" sz="2800" dirty="0">
                <a:latin typeface="Arial"/>
                <a:cs typeface="Arial"/>
              </a:rPr>
              <a:t> collisions at √</a:t>
            </a:r>
            <a:r>
              <a:rPr lang="en-US" sz="2800" i="1" dirty="0" err="1">
                <a:latin typeface="Arial"/>
                <a:cs typeface="Arial"/>
              </a:rPr>
              <a:t>s</a:t>
            </a:r>
            <a:r>
              <a:rPr lang="en-US" sz="2800" baseline="-25000" dirty="0" err="1">
                <a:latin typeface="Arial"/>
                <a:cs typeface="Arial"/>
              </a:rPr>
              <a:t>NN</a:t>
            </a:r>
            <a:r>
              <a:rPr lang="en-US" sz="2800" dirty="0">
                <a:latin typeface="Arial"/>
                <a:cs typeface="Arial"/>
              </a:rPr>
              <a:t>  = 200 GeV.  We compare to a model [2] that relates these balance functions to the correlations of </a:t>
            </a:r>
            <a:r>
              <a:rPr lang="en-US" sz="2800" dirty="0" err="1">
                <a:latin typeface="Arial"/>
                <a:cs typeface="Arial"/>
              </a:rPr>
              <a:t>deconfined</a:t>
            </a:r>
            <a:r>
              <a:rPr lang="en-US" sz="2800" dirty="0">
                <a:latin typeface="Arial"/>
                <a:cs typeface="Arial"/>
              </a:rPr>
              <a:t> up, down, and strange quarks in the QGP that is created in central Au+Au </a:t>
            </a:r>
            <a:r>
              <a:rPr lang="en-US" sz="2800" dirty="0" smtClean="0">
                <a:latin typeface="Arial"/>
                <a:cs typeface="Arial"/>
              </a:rPr>
              <a:t>collisions at √</a:t>
            </a:r>
            <a:r>
              <a:rPr lang="en-US" sz="2800" i="1" dirty="0" err="1" smtClean="0">
                <a:latin typeface="Arial"/>
                <a:cs typeface="Arial"/>
              </a:rPr>
              <a:t>s</a:t>
            </a:r>
            <a:r>
              <a:rPr lang="en-US" sz="2800" baseline="-25000" dirty="0" err="1" smtClean="0">
                <a:latin typeface="Arial"/>
                <a:cs typeface="Arial"/>
              </a:rPr>
              <a:t>NN</a:t>
            </a:r>
            <a:r>
              <a:rPr lang="en-US" sz="2800" dirty="0" smtClean="0">
                <a:latin typeface="Arial"/>
                <a:cs typeface="Arial"/>
              </a:rPr>
              <a:t>  = 200 GeV.  </a:t>
            </a:r>
            <a:r>
              <a:rPr lang="en-US" sz="2800" dirty="0">
                <a:latin typeface="Arial"/>
                <a:cs typeface="Arial"/>
              </a:rPr>
              <a:t>We find our results are consistent with two waves of quark creation in time, one early in the collision (≈1 </a:t>
            </a:r>
            <a:r>
              <a:rPr lang="en-US" sz="2800" dirty="0" err="1">
                <a:latin typeface="Arial"/>
                <a:cs typeface="Arial"/>
              </a:rPr>
              <a:t>fm</a:t>
            </a:r>
            <a:r>
              <a:rPr lang="en-US" sz="2800" dirty="0">
                <a:latin typeface="Arial"/>
                <a:cs typeface="Arial"/>
              </a:rPr>
              <a:t>/</a:t>
            </a:r>
            <a:r>
              <a:rPr lang="en-US" sz="2800" i="1" dirty="0">
                <a:latin typeface="Arial"/>
                <a:cs typeface="Arial"/>
              </a:rPr>
              <a:t>c</a:t>
            </a:r>
            <a:r>
              <a:rPr lang="en-US" sz="2800" dirty="0">
                <a:latin typeface="Arial"/>
                <a:cs typeface="Arial"/>
              </a:rPr>
              <a:t>) and a second occurring at </a:t>
            </a:r>
            <a:r>
              <a:rPr lang="en-US" sz="2800" dirty="0" err="1">
                <a:latin typeface="Arial"/>
                <a:cs typeface="Arial"/>
              </a:rPr>
              <a:t>hadronization</a:t>
            </a:r>
            <a:r>
              <a:rPr lang="en-US" sz="2800" dirty="0">
                <a:latin typeface="Arial"/>
                <a:cs typeface="Arial"/>
              </a:rPr>
              <a:t> (≈5-10 </a:t>
            </a:r>
            <a:r>
              <a:rPr lang="en-US" sz="2800" dirty="0" err="1">
                <a:latin typeface="Arial"/>
                <a:cs typeface="Arial"/>
              </a:rPr>
              <a:t>fm</a:t>
            </a:r>
            <a:r>
              <a:rPr lang="en-US" sz="2800" dirty="0">
                <a:latin typeface="Arial"/>
                <a:cs typeface="Arial"/>
              </a:rPr>
              <a:t>/</a:t>
            </a:r>
            <a:r>
              <a:rPr lang="en-US" sz="2800" i="1" dirty="0">
                <a:latin typeface="Arial"/>
                <a:cs typeface="Arial"/>
              </a:rPr>
              <a:t>c</a:t>
            </a:r>
            <a:r>
              <a:rPr lang="en-US" sz="2800" dirty="0">
                <a:latin typeface="Arial"/>
                <a:cs typeface="Arial"/>
              </a:rPr>
              <a:t>).  We find that the densities of up, down, and strange quarks in the QGP extracted from the model comparison are consistent with current lattice gauge calculations</a:t>
            </a:r>
            <a:r>
              <a:rPr lang="en-US" sz="2800" dirty="0" smtClean="0">
                <a:latin typeface="Arial"/>
                <a:cs typeface="Arial"/>
              </a:rPr>
              <a:t>.</a:t>
            </a:r>
            <a:endParaRPr lang="en-US" sz="2800" dirty="0">
              <a:latin typeface="Arial"/>
              <a:cs typeface="Arial"/>
            </a:endParaRPr>
          </a:p>
          <a:p>
            <a:r>
              <a:rPr lang="en-US" sz="2800" dirty="0">
                <a:latin typeface="Arial"/>
                <a:cs typeface="Arial"/>
              </a:rPr>
              <a:t>[1] ALICE Collaboration, Phys. </a:t>
            </a:r>
            <a:r>
              <a:rPr lang="en-US" sz="2800" dirty="0" err="1">
                <a:latin typeface="Arial"/>
                <a:cs typeface="Arial"/>
              </a:rPr>
              <a:t>Lett</a:t>
            </a:r>
            <a:r>
              <a:rPr lang="en-US" sz="2800" dirty="0">
                <a:latin typeface="Arial"/>
                <a:cs typeface="Arial"/>
              </a:rPr>
              <a:t>. B 723, 267 (2013).</a:t>
            </a:r>
          </a:p>
          <a:p>
            <a:r>
              <a:rPr lang="en-US" sz="2800" dirty="0">
                <a:latin typeface="Arial"/>
                <a:cs typeface="Arial"/>
              </a:rPr>
              <a:t>[2] Scott </a:t>
            </a:r>
            <a:r>
              <a:rPr lang="en-US" sz="2800" dirty="0" smtClean="0">
                <a:latin typeface="Arial"/>
                <a:cs typeface="Arial"/>
              </a:rPr>
              <a:t>Pratt, Phys</a:t>
            </a:r>
            <a:r>
              <a:rPr lang="en-US" sz="2800" dirty="0">
                <a:latin typeface="Arial"/>
                <a:cs typeface="Arial"/>
              </a:rPr>
              <a:t>. Rev. </a:t>
            </a:r>
            <a:r>
              <a:rPr lang="en-US" sz="2800" dirty="0" err="1">
                <a:latin typeface="Arial"/>
                <a:cs typeface="Arial"/>
              </a:rPr>
              <a:t>Lett</a:t>
            </a:r>
            <a:r>
              <a:rPr lang="en-US" sz="2800" dirty="0">
                <a:latin typeface="Arial"/>
                <a:cs typeface="Arial"/>
              </a:rPr>
              <a:t>. 108, 212301 (2012</a:t>
            </a:r>
            <a:r>
              <a:rPr lang="en-US" sz="2800" dirty="0" smtClean="0">
                <a:latin typeface="Arial"/>
                <a:cs typeface="Arial"/>
              </a:rPr>
              <a:t>); </a:t>
            </a:r>
            <a:r>
              <a:rPr lang="en-US" sz="2800" dirty="0">
                <a:latin typeface="Arial"/>
                <a:cs typeface="Arial"/>
              </a:rPr>
              <a:t>Scott Pratt, Phys. Rev. C 85, 014904 (2012</a:t>
            </a:r>
            <a:r>
              <a:rPr lang="en-US" sz="2800" dirty="0" smtClean="0">
                <a:latin typeface="Arial"/>
                <a:cs typeface="Arial"/>
              </a:rPr>
              <a:t>); Scott Pratt, </a:t>
            </a:r>
            <a:r>
              <a:rPr lang="en-US" sz="2800" dirty="0" err="1" smtClean="0">
                <a:latin typeface="Arial"/>
                <a:cs typeface="Arial"/>
              </a:rPr>
              <a:t>PoS</a:t>
            </a:r>
            <a:r>
              <a:rPr lang="en-US" sz="2800" dirty="0" smtClean="0">
                <a:latin typeface="Arial"/>
                <a:cs typeface="Arial"/>
              </a:rPr>
              <a:t>(CPOD 2013)023.</a:t>
            </a:r>
            <a:endParaRPr lang="en-US" sz="2800" dirty="0">
              <a:latin typeface="Arial"/>
              <a:cs typeface="Arial"/>
            </a:endParaRPr>
          </a:p>
          <a:p>
            <a:pPr eaLnBrk="1" hangingPunct="1">
              <a:lnSpc>
                <a:spcPct val="130000"/>
              </a:lnSpc>
              <a:spcBef>
                <a:spcPct val="50000"/>
              </a:spcBef>
              <a:spcAft>
                <a:spcPct val="30000"/>
              </a:spcAft>
              <a:defRPr/>
            </a:pPr>
            <a:endParaRPr lang="en-US" altLang="zh-CN" sz="2800" b="1" i="1" u="sng" dirty="0" smtClean="0">
              <a:effectLst>
                <a:outerShdw blurRad="38100" dist="38100" dir="2700000" algn="tl">
                  <a:srgbClr val="FFFFFF"/>
                </a:outerShdw>
              </a:effectLst>
              <a:ea typeface="宋体" charset="0"/>
              <a:cs typeface="宋体" charset="0"/>
            </a:endParaRPr>
          </a:p>
        </p:txBody>
      </p:sp>
      <p:pic>
        <p:nvPicPr>
          <p:cNvPr id="14351" name="Picture 15" descr="b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8800" y="34744025"/>
            <a:ext cx="4191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4" descr="STAR-logo-base-bal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5638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8" descr="SC-Banner-CMYK-white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34671000"/>
            <a:ext cx="47434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524000" y="10210800"/>
            <a:ext cx="24155400" cy="1143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376209" tIns="188105" rIns="376209" bIns="188105" anchor="ctr"/>
          <a:lstStyle>
            <a:lvl1pPr algn="ctr" defTabSz="3762375" rtl="0" eaLnBrk="0" fontAlgn="base" hangingPunct="0">
              <a:spcBef>
                <a:spcPct val="0"/>
              </a:spcBef>
              <a:spcAft>
                <a:spcPct val="0"/>
              </a:spcAft>
              <a:defRPr sz="18100">
                <a:solidFill>
                  <a:schemeClr val="tx2"/>
                </a:solidFill>
                <a:latin typeface="+mj-lt"/>
                <a:ea typeface="+mj-ea"/>
                <a:cs typeface="+mj-cs"/>
              </a:defRPr>
            </a:lvl1pPr>
            <a:lvl2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2pPr>
            <a:lvl3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3pPr>
            <a:lvl4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4pPr>
            <a:lvl5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5pPr>
            <a:lvl6pPr marL="4572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6pPr>
            <a:lvl7pPr marL="9144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7pPr>
            <a:lvl8pPr marL="13716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8pPr>
            <a:lvl9pPr marL="18288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9pPr>
          </a:lstStyle>
          <a:p>
            <a:pPr algn="l">
              <a:defRPr/>
            </a:pPr>
            <a:r>
              <a:rPr lang="en-US" sz="4400" b="1" dirty="0" smtClean="0">
                <a:solidFill>
                  <a:srgbClr val="333399"/>
                </a:solidFill>
              </a:rPr>
              <a:t>Balance Functio</a:t>
            </a:r>
            <a:r>
              <a:rPr lang="en-US" sz="4400" b="1" dirty="0">
                <a:solidFill>
                  <a:srgbClr val="333399"/>
                </a:solidFill>
              </a:rPr>
              <a:t>n</a:t>
            </a:r>
            <a:r>
              <a:rPr lang="en-US" sz="4400" b="1" dirty="0" smtClean="0">
                <a:solidFill>
                  <a:srgbClr val="333399"/>
                </a:solidFill>
              </a:rPr>
              <a:t>s from RHIC Beam Energy Scan – Delayed </a:t>
            </a:r>
            <a:r>
              <a:rPr lang="en-US" sz="4400" b="1" dirty="0" err="1" smtClean="0">
                <a:solidFill>
                  <a:srgbClr val="333399"/>
                </a:solidFill>
              </a:rPr>
              <a:t>Hadronization</a:t>
            </a:r>
            <a:r>
              <a:rPr lang="en-US" sz="4400" b="1" dirty="0" smtClean="0">
                <a:solidFill>
                  <a:srgbClr val="333399"/>
                </a:solidFill>
              </a:rPr>
              <a:t> of the QGP</a:t>
            </a:r>
            <a:endParaRPr lang="en-US" sz="4400" b="1" dirty="0">
              <a:solidFill>
                <a:srgbClr val="333399"/>
              </a:solidFill>
            </a:endParaRPr>
          </a:p>
        </p:txBody>
      </p:sp>
      <p:sp>
        <p:nvSpPr>
          <p:cNvPr id="92" name="Title 1"/>
          <p:cNvSpPr txBox="1">
            <a:spLocks/>
          </p:cNvSpPr>
          <p:nvPr/>
        </p:nvSpPr>
        <p:spPr bwMode="auto">
          <a:xfrm>
            <a:off x="1524000" y="21031200"/>
            <a:ext cx="19354800" cy="981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376209" tIns="188105" rIns="376209" bIns="188105" anchor="ctr"/>
          <a:lstStyle>
            <a:lvl1pPr algn="ctr" defTabSz="3762375" rtl="0" eaLnBrk="0" fontAlgn="base" hangingPunct="0">
              <a:spcBef>
                <a:spcPct val="0"/>
              </a:spcBef>
              <a:spcAft>
                <a:spcPct val="0"/>
              </a:spcAft>
              <a:defRPr sz="18100">
                <a:solidFill>
                  <a:schemeClr val="tx2"/>
                </a:solidFill>
                <a:latin typeface="+mj-lt"/>
                <a:ea typeface="+mj-ea"/>
                <a:cs typeface="+mj-cs"/>
              </a:defRPr>
            </a:lvl1pPr>
            <a:lvl2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2pPr>
            <a:lvl3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3pPr>
            <a:lvl4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4pPr>
            <a:lvl5pPr algn="ctr" defTabSz="3762375" rtl="0" eaLnBrk="0" fontAlgn="base" hangingPunct="0">
              <a:spcBef>
                <a:spcPct val="0"/>
              </a:spcBef>
              <a:spcAft>
                <a:spcPct val="0"/>
              </a:spcAft>
              <a:defRPr sz="18100">
                <a:solidFill>
                  <a:schemeClr val="tx2"/>
                </a:solidFill>
                <a:latin typeface="Arial" pitchFamily="-106" charset="0"/>
                <a:ea typeface="宋体" pitchFamily="-106" charset="-122"/>
                <a:cs typeface="宋体" pitchFamily="-106" charset="-122"/>
              </a:defRPr>
            </a:lvl5pPr>
            <a:lvl6pPr marL="4572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6pPr>
            <a:lvl7pPr marL="9144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7pPr>
            <a:lvl8pPr marL="13716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8pPr>
            <a:lvl9pPr marL="1828800" algn="ctr" defTabSz="3762375" rtl="0" fontAlgn="base">
              <a:spcBef>
                <a:spcPct val="0"/>
              </a:spcBef>
              <a:spcAft>
                <a:spcPct val="0"/>
              </a:spcAft>
              <a:defRPr sz="18100">
                <a:solidFill>
                  <a:schemeClr val="tx2"/>
                </a:solidFill>
                <a:latin typeface="Arial" pitchFamily="-106" charset="0"/>
                <a:ea typeface="宋体" pitchFamily="-106" charset="-122"/>
                <a:cs typeface="宋体" pitchFamily="-106" charset="-122"/>
              </a:defRPr>
            </a:lvl9pPr>
          </a:lstStyle>
          <a:p>
            <a:pPr algn="l">
              <a:defRPr/>
            </a:pPr>
            <a:r>
              <a:rPr lang="en-US" sz="4400" b="1" dirty="0" smtClean="0">
                <a:solidFill>
                  <a:srgbClr val="333399"/>
                </a:solidFill>
              </a:rPr>
              <a:t>Generalized Balance Functions – Chemistry of the QGP</a:t>
            </a:r>
            <a:endParaRPr lang="en-US" sz="4400" b="1" dirty="0">
              <a:solidFill>
                <a:srgbClr val="333399"/>
              </a:solidFill>
            </a:endParaRPr>
          </a:p>
        </p:txBody>
      </p:sp>
      <p:pic>
        <p:nvPicPr>
          <p:cNvPr id="4" name="Picture 3" descr="images.p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07800" y="1581978"/>
            <a:ext cx="4419600" cy="728594"/>
          </a:xfrm>
          <a:prstGeom prst="rect">
            <a:avLst/>
          </a:prstGeom>
        </p:spPr>
      </p:pic>
      <p:pic>
        <p:nvPicPr>
          <p:cNvPr id="20" name="Picture 19" descr="prior_posterier.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0800" y="26974800"/>
            <a:ext cx="6934200" cy="7469561"/>
          </a:xfrm>
          <a:prstGeom prst="rect">
            <a:avLst/>
          </a:prstGeom>
        </p:spPr>
      </p:pic>
      <p:sp>
        <p:nvSpPr>
          <p:cNvPr id="96" name="Content Placeholder 2"/>
          <p:cNvSpPr txBox="1">
            <a:spLocks/>
          </p:cNvSpPr>
          <p:nvPr/>
        </p:nvSpPr>
        <p:spPr bwMode="auto">
          <a:xfrm>
            <a:off x="1219200" y="11353800"/>
            <a:ext cx="8915400" cy="92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292100" indent="-292100" algn="l">
              <a:buFont typeface="Arial"/>
              <a:buChar char="•"/>
            </a:pPr>
            <a:r>
              <a:rPr lang="en-US" sz="2800" dirty="0" smtClean="0"/>
              <a:t>We have analyzed </a:t>
            </a:r>
            <a:r>
              <a:rPr lang="en-US" sz="2800" dirty="0" err="1" smtClean="0"/>
              <a:t>Au+Au</a:t>
            </a:r>
            <a:r>
              <a:rPr lang="en-US" sz="2800" dirty="0" smtClean="0"/>
              <a:t> collisions from the BES (7.7, 11.5, 19.6, 27, 39, 62.4, and 200 GeV)</a:t>
            </a:r>
          </a:p>
          <a:p>
            <a:pPr marL="292100" indent="-292100" algn="l">
              <a:buFont typeface="Arial"/>
              <a:buChar char="•"/>
            </a:pPr>
            <a:r>
              <a:rPr lang="en-US" sz="2800" dirty="0" smtClean="0"/>
              <a:t>Balance functions measured for all charged particles with 0.2 &lt; </a:t>
            </a:r>
            <a:r>
              <a:rPr lang="en-US" sz="2800" i="1" dirty="0" smtClean="0"/>
              <a:t>p</a:t>
            </a:r>
            <a:r>
              <a:rPr lang="en-US" sz="2800" baseline="-25000" dirty="0" smtClean="0"/>
              <a:t>t</a:t>
            </a:r>
            <a:r>
              <a:rPr lang="en-US" sz="2800" dirty="0" smtClean="0"/>
              <a:t> &lt; 2.0 GeV/c and |</a:t>
            </a:r>
            <a:r>
              <a:rPr lang="en-US" sz="2800" i="1" dirty="0" err="1" smtClean="0"/>
              <a:t>η</a:t>
            </a:r>
            <a:r>
              <a:rPr lang="en-US" sz="2800" dirty="0" smtClean="0"/>
              <a:t>| &lt; 1.0 in terms of </a:t>
            </a:r>
            <a:r>
              <a:rPr lang="en-US" sz="2800" dirty="0" err="1" smtClean="0"/>
              <a:t>Δ</a:t>
            </a:r>
            <a:r>
              <a:rPr lang="en-US" sz="2800" i="1" dirty="0" err="1" smtClean="0"/>
              <a:t>η</a:t>
            </a:r>
            <a:endParaRPr lang="en-US" sz="2800" i="1" dirty="0" smtClean="0"/>
          </a:p>
          <a:p>
            <a:pPr marL="292100" indent="-292100" algn="l">
              <a:buFont typeface="Arial"/>
              <a:buChar char="•"/>
            </a:pPr>
            <a:r>
              <a:rPr lang="en-US" sz="2800" dirty="0"/>
              <a:t>The balance function can be written as</a:t>
            </a:r>
          </a:p>
          <a:p>
            <a:pPr marL="292100" indent="-292100" algn="l">
              <a:buFont typeface="Arial"/>
              <a:buChar char="•"/>
            </a:pPr>
            <a:endParaRPr lang="en-US" sz="2800" dirty="0" smtClean="0"/>
          </a:p>
          <a:p>
            <a:pPr marL="292100" indent="-292100" algn="l">
              <a:buFont typeface="Arial"/>
              <a:buChar char="•"/>
            </a:pPr>
            <a:endParaRPr lang="en-US" sz="2800" dirty="0"/>
          </a:p>
          <a:p>
            <a:pPr marL="292100" indent="-292100" algn="l">
              <a:buFont typeface="Arial"/>
              <a:buChar char="•"/>
            </a:pPr>
            <a:endParaRPr lang="en-US" sz="2800" dirty="0" smtClean="0"/>
          </a:p>
          <a:p>
            <a:pPr marL="292100" indent="-292100" algn="l">
              <a:buFont typeface="Arial"/>
              <a:buChar char="•"/>
            </a:pPr>
            <a:r>
              <a:rPr lang="en-US" sz="2800" dirty="0" smtClean="0"/>
              <a:t>To compare with the ALICE results, we have corrected the STAR results for acceptance in </a:t>
            </a:r>
            <a:r>
              <a:rPr lang="en-US" sz="2800" i="1" dirty="0" err="1" smtClean="0"/>
              <a:t>η</a:t>
            </a:r>
            <a:endParaRPr lang="en-US" sz="2800" i="1" dirty="0" smtClean="0"/>
          </a:p>
          <a:p>
            <a:pPr marL="292100" indent="-292100" algn="l">
              <a:buFont typeface="Arial"/>
              <a:buChar char="•"/>
            </a:pPr>
            <a:r>
              <a:rPr lang="en-US" sz="2800" dirty="0" smtClean="0"/>
              <a:t>We have reanalyzed ALICE’s results using a lower cut in </a:t>
            </a:r>
            <a:r>
              <a:rPr lang="en-US" sz="2800" dirty="0" err="1" smtClean="0"/>
              <a:t>Δ</a:t>
            </a:r>
            <a:r>
              <a:rPr lang="en-US" sz="2800" i="1" dirty="0" err="1" smtClean="0"/>
              <a:t>η</a:t>
            </a:r>
            <a:r>
              <a:rPr lang="en-US" sz="2800" dirty="0" smtClean="0"/>
              <a:t> as previously done by STAR to remove HBT and coulomb effects</a:t>
            </a:r>
          </a:p>
          <a:p>
            <a:pPr marL="292100" indent="-292100" algn="l">
              <a:buFont typeface="Arial"/>
              <a:buChar char="•"/>
            </a:pPr>
            <a:r>
              <a:rPr lang="en-US" sz="2800" dirty="0" smtClean="0"/>
              <a:t>The </a:t>
            </a:r>
            <a:r>
              <a:rPr lang="en-US" sz="2800" dirty="0"/>
              <a:t>balance function narrows in central </a:t>
            </a:r>
            <a:r>
              <a:rPr lang="en-US" sz="2800" dirty="0" smtClean="0"/>
              <a:t>collisions</a:t>
            </a:r>
          </a:p>
          <a:p>
            <a:pPr marL="292100" indent="-292100" algn="l">
              <a:buFont typeface="Arial"/>
              <a:buChar char="•"/>
            </a:pPr>
            <a:r>
              <a:rPr lang="en-US" sz="2800" dirty="0" smtClean="0"/>
              <a:t>The </a:t>
            </a:r>
            <a:r>
              <a:rPr lang="en-US" sz="2800" dirty="0"/>
              <a:t>balance function narrows as the incident </a:t>
            </a:r>
            <a:r>
              <a:rPr lang="en-US" sz="2800" dirty="0" smtClean="0"/>
              <a:t>energy </a:t>
            </a:r>
            <a:r>
              <a:rPr lang="en-US" sz="2800" dirty="0"/>
              <a:t>is raised</a:t>
            </a:r>
          </a:p>
          <a:p>
            <a:pPr marL="292100" indent="-292100" algn="l">
              <a:buFont typeface="Arial"/>
              <a:buChar char="•"/>
            </a:pPr>
            <a:endParaRPr lang="en-US" sz="2800" dirty="0" smtClean="0"/>
          </a:p>
        </p:txBody>
      </p:sp>
      <p:sp>
        <p:nvSpPr>
          <p:cNvPr id="99" name="Content Placeholder 2"/>
          <p:cNvSpPr txBox="1">
            <a:spLocks/>
          </p:cNvSpPr>
          <p:nvPr/>
        </p:nvSpPr>
        <p:spPr bwMode="auto">
          <a:xfrm>
            <a:off x="19278600" y="16459200"/>
            <a:ext cx="861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457200" indent="-457200" algn="l">
              <a:buFont typeface="Arial"/>
              <a:buChar char="•"/>
            </a:pPr>
            <a:r>
              <a:rPr lang="en-US" sz="2800" dirty="0" smtClean="0"/>
              <a:t>We divide the measured widths by the width of the balance function in the most peripheral bin </a:t>
            </a:r>
          </a:p>
          <a:p>
            <a:pPr marL="457200" indent="-457200" algn="l">
              <a:buFont typeface="Arial"/>
              <a:buChar char="•"/>
            </a:pPr>
            <a:r>
              <a:rPr lang="en-US" sz="2800" dirty="0" smtClean="0"/>
              <a:t>The relative widths narrow in central collisions and at higher energies</a:t>
            </a:r>
            <a:endParaRPr lang="en-US" sz="2800" dirty="0"/>
          </a:p>
          <a:p>
            <a:pPr marL="457200" indent="-457200" algn="l">
              <a:buFont typeface="Arial"/>
              <a:buChar char="•"/>
            </a:pPr>
            <a:r>
              <a:rPr lang="en-US" sz="2800" dirty="0" smtClean="0"/>
              <a:t>This argues in favor of </a:t>
            </a:r>
            <a:r>
              <a:rPr lang="en-US" sz="2800" dirty="0"/>
              <a:t>delayed </a:t>
            </a:r>
            <a:r>
              <a:rPr lang="en-US" sz="2800" dirty="0" err="1" smtClean="0"/>
              <a:t>hadronization</a:t>
            </a:r>
            <a:endParaRPr lang="en-US" sz="2800" dirty="0" smtClean="0"/>
          </a:p>
          <a:p>
            <a:pPr marL="457200" indent="-457200" algn="l">
              <a:buFont typeface="Arial"/>
              <a:buChar char="•"/>
            </a:pPr>
            <a:r>
              <a:rPr lang="en-US" sz="2800" dirty="0" smtClean="0"/>
              <a:t>The </a:t>
            </a:r>
            <a:r>
              <a:rPr lang="en-US" sz="2800" dirty="0"/>
              <a:t>fact that we still see a narrowing of the balance function at 7.7 GeV implies that we still have a QGP at 7.7 GeV</a:t>
            </a:r>
          </a:p>
          <a:p>
            <a:pPr marL="457200" indent="-457200" algn="l">
              <a:buFont typeface="Arial"/>
              <a:buChar char="•"/>
            </a:pPr>
            <a:endParaRPr lang="en-US" sz="2800" dirty="0" smtClean="0"/>
          </a:p>
        </p:txBody>
      </p:sp>
      <p:sp>
        <p:nvSpPr>
          <p:cNvPr id="101" name="Content Placeholder 2"/>
          <p:cNvSpPr txBox="1">
            <a:spLocks/>
          </p:cNvSpPr>
          <p:nvPr/>
        </p:nvSpPr>
        <p:spPr bwMode="auto">
          <a:xfrm>
            <a:off x="1676400" y="21945600"/>
            <a:ext cx="7772400" cy="1203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228600" indent="-228600" algn="l">
              <a:buFont typeface="Arial"/>
              <a:buChar char="•"/>
            </a:pPr>
            <a:r>
              <a:rPr lang="en-US" sz="2800" dirty="0"/>
              <a:t>Scott Pratt predicts that two waves of quark creation can be studied using balance </a:t>
            </a:r>
            <a:r>
              <a:rPr lang="en-US" sz="2800" dirty="0" smtClean="0"/>
              <a:t>functions</a:t>
            </a:r>
          </a:p>
          <a:p>
            <a:pPr marL="685800" lvl="1" indent="-228600" algn="l">
              <a:buFont typeface="Arial"/>
              <a:buChar char="•"/>
            </a:pPr>
            <a:r>
              <a:rPr lang="en-US" sz="2000" dirty="0">
                <a:latin typeface="Helvetica"/>
                <a:cs typeface="Helvetica"/>
              </a:rPr>
              <a:t>Scott Pratt, Phys. Rev. Lett. 108, 212301 (2012)</a:t>
            </a:r>
          </a:p>
          <a:p>
            <a:pPr marL="228600" indent="-228600" algn="l">
              <a:buFont typeface="Arial"/>
              <a:buChar char="•"/>
            </a:pPr>
            <a:r>
              <a:rPr lang="en-US" sz="2800" dirty="0"/>
              <a:t>The first wave occurs ≈1 </a:t>
            </a:r>
            <a:r>
              <a:rPr lang="en-US" sz="2800" dirty="0" err="1"/>
              <a:t>fm</a:t>
            </a:r>
            <a:r>
              <a:rPr lang="en-US" sz="2800" dirty="0"/>
              <a:t>/</a:t>
            </a:r>
            <a:r>
              <a:rPr lang="en-US" sz="2800" i="1" dirty="0"/>
              <a:t>c</a:t>
            </a:r>
            <a:r>
              <a:rPr lang="en-US" sz="2800" dirty="0"/>
              <a:t> after the collision when the gluons thermalize into the QGP</a:t>
            </a:r>
          </a:p>
          <a:p>
            <a:pPr marL="228600" indent="-228600" algn="l">
              <a:buFont typeface="Arial"/>
              <a:buChar char="•"/>
            </a:pPr>
            <a:r>
              <a:rPr lang="en-US" sz="2800" dirty="0"/>
              <a:t>The second wave of quark production occurs after an isentropic expansion when </a:t>
            </a:r>
            <a:r>
              <a:rPr lang="en-US" sz="2800" dirty="0" err="1"/>
              <a:t>hadronization</a:t>
            </a:r>
            <a:r>
              <a:rPr lang="en-US" sz="2800" dirty="0"/>
              <a:t> occurs around ≈5-10 </a:t>
            </a:r>
            <a:r>
              <a:rPr lang="en-US" sz="2800" dirty="0" err="1"/>
              <a:t>fm</a:t>
            </a:r>
            <a:r>
              <a:rPr lang="en-US" sz="2800" dirty="0"/>
              <a:t>/</a:t>
            </a:r>
            <a:r>
              <a:rPr lang="en-US" sz="2800" i="1" dirty="0"/>
              <a:t>c</a:t>
            </a:r>
          </a:p>
          <a:p>
            <a:pPr marL="228600" lvl="1" indent="-228600" algn="l">
              <a:buFont typeface="Arial"/>
              <a:buChar char="•"/>
            </a:pPr>
            <a:r>
              <a:rPr lang="en-US" sz="2800" dirty="0"/>
              <a:t>The majority of quark production takes place in the second </a:t>
            </a:r>
            <a:r>
              <a:rPr lang="en-US" sz="2800" dirty="0" smtClean="0"/>
              <a:t>wave</a:t>
            </a:r>
          </a:p>
          <a:p>
            <a:pPr marL="228600" lvl="1" indent="-228600" algn="l">
              <a:buFont typeface="Arial"/>
              <a:buChar char="•"/>
            </a:pPr>
            <a:endParaRPr lang="en-US" sz="2800" dirty="0"/>
          </a:p>
          <a:p>
            <a:pPr marL="228600" lvl="1" indent="-228600" algn="l">
              <a:buFont typeface="Arial"/>
              <a:buChar char="•"/>
            </a:pPr>
            <a:endParaRPr lang="en-US" sz="2800" dirty="0" smtClean="0"/>
          </a:p>
          <a:p>
            <a:pPr marL="228600" lvl="1" indent="-228600" algn="l">
              <a:buFont typeface="Arial"/>
              <a:buChar char="•"/>
            </a:pPr>
            <a:endParaRPr lang="en-US" sz="2800" dirty="0"/>
          </a:p>
          <a:p>
            <a:pPr marL="228600" lvl="1" indent="-228600" algn="l">
              <a:buFont typeface="Arial"/>
              <a:buChar char="•"/>
            </a:pPr>
            <a:endParaRPr lang="en-US" sz="2800" dirty="0" smtClean="0"/>
          </a:p>
          <a:p>
            <a:pPr marL="228600" lvl="1" indent="-228600" algn="l">
              <a:buFont typeface="Arial"/>
              <a:buChar char="•"/>
            </a:pPr>
            <a:endParaRPr lang="en-US" sz="2800" dirty="0"/>
          </a:p>
          <a:p>
            <a:pPr marL="228600" lvl="1" indent="-228600" algn="l">
              <a:buFont typeface="Arial"/>
              <a:buChar char="•"/>
            </a:pPr>
            <a:endParaRPr lang="en-US" sz="2800" dirty="0" smtClean="0"/>
          </a:p>
          <a:p>
            <a:pPr marL="228600" lvl="1" indent="-228600" algn="l">
              <a:buFont typeface="Arial"/>
              <a:buChar char="•"/>
            </a:pPr>
            <a:endParaRPr lang="en-US" sz="2800" dirty="0"/>
          </a:p>
          <a:p>
            <a:pPr marL="228600" lvl="1" indent="-228600" algn="l">
              <a:buFont typeface="Arial"/>
              <a:buChar char="•"/>
            </a:pPr>
            <a:r>
              <a:rPr lang="en-US" sz="2800" dirty="0" smtClean="0"/>
              <a:t>The generalized balance function can be written as</a:t>
            </a:r>
            <a:endParaRPr lang="en-US" sz="2800" dirty="0"/>
          </a:p>
          <a:p>
            <a:pPr marL="228600" indent="-228600" algn="l">
              <a:buFont typeface="Arial"/>
              <a:buChar char="•"/>
            </a:pPr>
            <a:endParaRPr lang="en-US" sz="2800" dirty="0" smtClean="0"/>
          </a:p>
        </p:txBody>
      </p:sp>
      <p:sp>
        <p:nvSpPr>
          <p:cNvPr id="102" name="Content Placeholder 2"/>
          <p:cNvSpPr txBox="1">
            <a:spLocks/>
          </p:cNvSpPr>
          <p:nvPr/>
        </p:nvSpPr>
        <p:spPr bwMode="auto">
          <a:xfrm>
            <a:off x="10515600" y="21945600"/>
            <a:ext cx="777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228600" indent="-228600" algn="l">
              <a:buFont typeface="Arial"/>
              <a:buChar char="•"/>
            </a:pPr>
            <a:endParaRPr lang="en-US" sz="2800" dirty="0" smtClean="0"/>
          </a:p>
        </p:txBody>
      </p:sp>
      <p:sp>
        <p:nvSpPr>
          <p:cNvPr id="103" name="Content Placeholder 2"/>
          <p:cNvSpPr txBox="1">
            <a:spLocks/>
          </p:cNvSpPr>
          <p:nvPr/>
        </p:nvSpPr>
        <p:spPr bwMode="auto">
          <a:xfrm>
            <a:off x="9982200" y="219456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228600" indent="-228600" algn="l">
              <a:buFont typeface="Arial"/>
              <a:buChar char="•"/>
            </a:pPr>
            <a:r>
              <a:rPr lang="en-US" sz="2800" dirty="0">
                <a:latin typeface="Helvetica"/>
                <a:cs typeface="Helvetica"/>
              </a:rPr>
              <a:t>Au+Au, </a:t>
            </a:r>
            <a:r>
              <a:rPr lang="en-US" sz="2800" dirty="0" smtClean="0">
                <a:latin typeface="Helvetica"/>
                <a:cs typeface="Helvetica"/>
              </a:rPr>
              <a:t>0-5%, 200 GeV</a:t>
            </a:r>
          </a:p>
          <a:p>
            <a:pPr marL="228600" indent="-228600" algn="l">
              <a:buFont typeface="Arial"/>
              <a:buChar char="•"/>
            </a:pPr>
            <a:r>
              <a:rPr lang="en-US" sz="2800" dirty="0" smtClean="0">
                <a:latin typeface="Helvetica"/>
                <a:cs typeface="Helvetica"/>
              </a:rPr>
              <a:t>TPC</a:t>
            </a:r>
            <a:r>
              <a:rPr lang="en-US" sz="2800" dirty="0">
                <a:latin typeface="Helvetica"/>
                <a:cs typeface="Helvetica"/>
              </a:rPr>
              <a:t>+</a:t>
            </a:r>
            <a:r>
              <a:rPr lang="en-US" sz="2800" dirty="0" smtClean="0">
                <a:latin typeface="Helvetica"/>
                <a:cs typeface="Helvetica"/>
              </a:rPr>
              <a:t>TOF particle identification</a:t>
            </a:r>
          </a:p>
          <a:p>
            <a:pPr marL="685800" lvl="1" indent="-228600" algn="l">
              <a:buFont typeface="Arial"/>
              <a:buChar char="•"/>
            </a:pPr>
            <a:r>
              <a:rPr lang="en-US" sz="2400" dirty="0" smtClean="0">
                <a:latin typeface="Helvetica"/>
                <a:cs typeface="Helvetica"/>
              </a:rPr>
              <a:t>Pions and kaons: </a:t>
            </a:r>
            <a:r>
              <a:rPr lang="en-US" sz="2400" i="1" dirty="0" smtClean="0">
                <a:latin typeface="Helvetica"/>
                <a:cs typeface="Helvetica"/>
              </a:rPr>
              <a:t>p</a:t>
            </a:r>
            <a:r>
              <a:rPr lang="en-US" sz="2400" baseline="-25000" dirty="0" smtClean="0">
                <a:latin typeface="Helvetica"/>
                <a:cs typeface="Helvetica"/>
              </a:rPr>
              <a:t>t</a:t>
            </a:r>
            <a:r>
              <a:rPr lang="en-US" sz="2400" dirty="0" smtClean="0">
                <a:latin typeface="Helvetica"/>
                <a:cs typeface="Helvetica"/>
              </a:rPr>
              <a:t> &gt; 0.2 GeV/</a:t>
            </a:r>
            <a:r>
              <a:rPr lang="en-US" sz="2400" i="1" dirty="0" smtClean="0">
                <a:latin typeface="Helvetica"/>
                <a:cs typeface="Helvetica"/>
              </a:rPr>
              <a:t>c</a:t>
            </a:r>
            <a:r>
              <a:rPr lang="en-US" sz="2400" dirty="0" smtClean="0">
                <a:latin typeface="Helvetica"/>
                <a:cs typeface="Helvetica"/>
              </a:rPr>
              <a:t>, </a:t>
            </a:r>
            <a:r>
              <a:rPr lang="en-US" sz="2400" i="1" dirty="0" smtClean="0">
                <a:latin typeface="Helvetica"/>
                <a:cs typeface="Helvetica"/>
              </a:rPr>
              <a:t>p</a:t>
            </a:r>
            <a:r>
              <a:rPr lang="en-US" sz="2400" dirty="0" smtClean="0">
                <a:latin typeface="Helvetica"/>
                <a:cs typeface="Helvetica"/>
              </a:rPr>
              <a:t> &lt; 1.6 GeV/</a:t>
            </a:r>
            <a:r>
              <a:rPr lang="en-US" sz="2400" i="1" dirty="0" smtClean="0">
                <a:latin typeface="Helvetica"/>
                <a:cs typeface="Helvetica"/>
              </a:rPr>
              <a:t>c</a:t>
            </a:r>
          </a:p>
          <a:p>
            <a:pPr marL="685800" lvl="1" indent="-228600" algn="l">
              <a:buFont typeface="Arial"/>
              <a:buChar char="•"/>
            </a:pPr>
            <a:r>
              <a:rPr lang="en-US" sz="2400" dirty="0" smtClean="0">
                <a:latin typeface="Helvetica"/>
                <a:cs typeface="Helvetica"/>
              </a:rPr>
              <a:t>Protons</a:t>
            </a:r>
            <a:r>
              <a:rPr lang="en-US" sz="2400" dirty="0">
                <a:latin typeface="Helvetica"/>
                <a:cs typeface="Helvetica"/>
              </a:rPr>
              <a:t>: </a:t>
            </a:r>
            <a:r>
              <a:rPr lang="en-US" sz="2400" i="1" dirty="0">
                <a:latin typeface="Helvetica"/>
                <a:cs typeface="Helvetica"/>
              </a:rPr>
              <a:t>p</a:t>
            </a:r>
            <a:r>
              <a:rPr lang="en-US" sz="2400" baseline="-25000" dirty="0">
                <a:latin typeface="Helvetica"/>
                <a:cs typeface="Helvetica"/>
              </a:rPr>
              <a:t>t</a:t>
            </a:r>
            <a:r>
              <a:rPr lang="en-US" sz="2400" dirty="0">
                <a:latin typeface="Helvetica"/>
                <a:cs typeface="Helvetica"/>
              </a:rPr>
              <a:t> &gt; </a:t>
            </a:r>
            <a:r>
              <a:rPr lang="en-US" sz="2400" dirty="0" smtClean="0">
                <a:latin typeface="Helvetica"/>
                <a:cs typeface="Helvetica"/>
              </a:rPr>
              <a:t>0.4 </a:t>
            </a:r>
            <a:r>
              <a:rPr lang="en-US" sz="2400" dirty="0">
                <a:latin typeface="Helvetica"/>
                <a:cs typeface="Helvetica"/>
              </a:rPr>
              <a:t>GeV/</a:t>
            </a:r>
            <a:r>
              <a:rPr lang="en-US" sz="2400" i="1" dirty="0">
                <a:latin typeface="Helvetica"/>
                <a:cs typeface="Helvetica"/>
              </a:rPr>
              <a:t>c</a:t>
            </a:r>
            <a:r>
              <a:rPr lang="en-US" sz="2400" dirty="0">
                <a:latin typeface="Helvetica"/>
                <a:cs typeface="Helvetica"/>
              </a:rPr>
              <a:t>, </a:t>
            </a:r>
            <a:r>
              <a:rPr lang="en-US" sz="2400" i="1" dirty="0">
                <a:latin typeface="Helvetica"/>
                <a:cs typeface="Helvetica"/>
              </a:rPr>
              <a:t>p</a:t>
            </a:r>
            <a:r>
              <a:rPr lang="en-US" sz="2400" dirty="0">
                <a:latin typeface="Helvetica"/>
                <a:cs typeface="Helvetica"/>
              </a:rPr>
              <a:t> &lt; </a:t>
            </a:r>
            <a:r>
              <a:rPr lang="en-US" sz="2400" dirty="0" smtClean="0">
                <a:latin typeface="Helvetica"/>
                <a:cs typeface="Helvetica"/>
              </a:rPr>
              <a:t>3.0 </a:t>
            </a:r>
            <a:r>
              <a:rPr lang="en-US" sz="2400" dirty="0">
                <a:latin typeface="Helvetica"/>
                <a:cs typeface="Helvetica"/>
              </a:rPr>
              <a:t>GeV/</a:t>
            </a:r>
            <a:r>
              <a:rPr lang="en-US" sz="2400" i="1" dirty="0" smtClean="0">
                <a:latin typeface="Helvetica"/>
                <a:cs typeface="Helvetica"/>
              </a:rPr>
              <a:t>c</a:t>
            </a:r>
            <a:endParaRPr lang="en-US" sz="2400" i="1" dirty="0">
              <a:latin typeface="Helvetica"/>
              <a:cs typeface="Helvetica"/>
            </a:endParaRPr>
          </a:p>
          <a:p>
            <a:pPr marL="228600" indent="-228600" algn="l">
              <a:buFont typeface="Arial"/>
              <a:buChar char="•"/>
            </a:pPr>
            <a:r>
              <a:rPr lang="en-US" sz="2800" dirty="0">
                <a:latin typeface="Helvetica"/>
                <a:cs typeface="Helvetica"/>
              </a:rPr>
              <a:t>The </a:t>
            </a:r>
            <a:r>
              <a:rPr lang="en-US" sz="2800" dirty="0" smtClean="0">
                <a:latin typeface="Helvetica"/>
                <a:cs typeface="Helvetica"/>
              </a:rPr>
              <a:t>decay </a:t>
            </a:r>
            <a:r>
              <a:rPr lang="en-US" sz="2800" i="1" dirty="0" err="1" smtClean="0">
                <a:latin typeface="Lucida Grande"/>
                <a:ea typeface="Lucida Grande"/>
                <a:cs typeface="Lucida Grande"/>
              </a:rPr>
              <a:t>ϕ</a:t>
            </a:r>
            <a:r>
              <a:rPr lang="en-US" sz="2800" i="1" dirty="0" smtClean="0">
                <a:latin typeface="Lucida Grande"/>
                <a:ea typeface="Lucida Grande"/>
                <a:cs typeface="Lucida Grande"/>
              </a:rPr>
              <a:t> </a:t>
            </a:r>
            <a:r>
              <a:rPr lang="en-US" sz="2800" dirty="0">
                <a:latin typeface="Lucida Grande"/>
                <a:ea typeface="Lucida Grande"/>
                <a:cs typeface="Lucida Grande"/>
              </a:rPr>
              <a:t>⟶ </a:t>
            </a:r>
            <a:r>
              <a:rPr lang="en-US" sz="2800" i="1" dirty="0">
                <a:latin typeface="Lucida Grande"/>
                <a:ea typeface="Lucida Grande"/>
                <a:cs typeface="Lucida Grande"/>
              </a:rPr>
              <a:t>K</a:t>
            </a:r>
            <a:r>
              <a:rPr lang="en-US" sz="2800" baseline="30000" dirty="0">
                <a:latin typeface="Lucida Grande"/>
                <a:ea typeface="Lucida Grande"/>
                <a:cs typeface="Lucida Grande"/>
              </a:rPr>
              <a:t>+</a:t>
            </a:r>
            <a:r>
              <a:rPr lang="en-US" sz="2800" dirty="0">
                <a:latin typeface="Lucida Grande"/>
                <a:ea typeface="Lucida Grande"/>
                <a:cs typeface="Lucida Grande"/>
              </a:rPr>
              <a:t> + </a:t>
            </a:r>
            <a:r>
              <a:rPr lang="en-US" sz="2800" i="1" dirty="0">
                <a:latin typeface="Lucida Grande"/>
                <a:ea typeface="Lucida Grande"/>
                <a:cs typeface="Lucida Grande"/>
              </a:rPr>
              <a:t>K</a:t>
            </a:r>
            <a:r>
              <a:rPr lang="en-US" sz="2800" baseline="30000" dirty="0">
                <a:latin typeface="Lucida Grande"/>
                <a:ea typeface="Lucida Grande"/>
                <a:cs typeface="Lucida Grande"/>
              </a:rPr>
              <a:t>-</a:t>
            </a:r>
            <a:r>
              <a:rPr lang="en-US" sz="2800" dirty="0">
                <a:latin typeface="Lucida Grande"/>
                <a:ea typeface="Lucida Grande"/>
                <a:cs typeface="Lucida Grande"/>
              </a:rPr>
              <a:t> is suppressed for </a:t>
            </a:r>
            <a:r>
              <a:rPr lang="en-US" sz="2800" dirty="0" smtClean="0">
                <a:latin typeface="Lucida Grande"/>
                <a:ea typeface="Lucida Grande"/>
                <a:cs typeface="Lucida Grande"/>
              </a:rPr>
              <a:t>the </a:t>
            </a:r>
            <a:r>
              <a:rPr lang="en-US" sz="2800" dirty="0" err="1" smtClean="0">
                <a:latin typeface="Lucida Grande"/>
                <a:ea typeface="Lucida Grande"/>
                <a:cs typeface="Lucida Grande"/>
              </a:rPr>
              <a:t>kaon</a:t>
            </a:r>
            <a:r>
              <a:rPr lang="en-US" sz="2800" dirty="0" smtClean="0">
                <a:latin typeface="Lucida Grande"/>
                <a:ea typeface="Lucida Grande"/>
                <a:cs typeface="Lucida Grande"/>
              </a:rPr>
              <a:t> </a:t>
            </a:r>
            <a:r>
              <a:rPr lang="en-US" sz="2800" dirty="0">
                <a:latin typeface="Lucida Grande"/>
                <a:ea typeface="Lucida Grande"/>
                <a:cs typeface="Lucida Grande"/>
              </a:rPr>
              <a:t>balance </a:t>
            </a:r>
            <a:r>
              <a:rPr lang="en-US" sz="2800" dirty="0" smtClean="0">
                <a:latin typeface="Lucida Grande"/>
                <a:ea typeface="Lucida Grande"/>
                <a:cs typeface="Lucida Grande"/>
              </a:rPr>
              <a:t>function</a:t>
            </a:r>
          </a:p>
          <a:p>
            <a:pPr marL="228600" indent="-228600" algn="l">
              <a:buFont typeface="Arial"/>
              <a:buChar char="•"/>
            </a:pPr>
            <a:r>
              <a:rPr lang="en-US" sz="2800" dirty="0">
                <a:latin typeface="Helvetica"/>
                <a:cs typeface="Helvetica"/>
              </a:rPr>
              <a:t>4 parameter fit was done to </a:t>
            </a:r>
            <a:r>
              <a:rPr lang="en-US" sz="2800" i="1" dirty="0">
                <a:latin typeface="Helvetica"/>
                <a:cs typeface="Helvetica"/>
              </a:rPr>
              <a:t>B</a:t>
            </a:r>
            <a:r>
              <a:rPr lang="en-US" sz="2800" dirty="0">
                <a:latin typeface="Helvetica"/>
                <a:cs typeface="Helvetica"/>
              </a:rPr>
              <a:t>(</a:t>
            </a:r>
            <a:r>
              <a:rPr lang="en-US" sz="2800" dirty="0" err="1">
                <a:latin typeface="Helvetica"/>
                <a:cs typeface="Helvetica"/>
              </a:rPr>
              <a:t>Δ</a:t>
            </a:r>
            <a:r>
              <a:rPr lang="en-US" sz="2800" i="1" dirty="0" err="1">
                <a:latin typeface="Helvetica"/>
                <a:cs typeface="Helvetica"/>
              </a:rPr>
              <a:t>y</a:t>
            </a:r>
            <a:r>
              <a:rPr lang="en-US" sz="2800" dirty="0">
                <a:latin typeface="Helvetica"/>
                <a:cs typeface="Helvetica"/>
              </a:rPr>
              <a:t>) for </a:t>
            </a:r>
            <a:r>
              <a:rPr lang="en-US" sz="2800" dirty="0" smtClean="0">
                <a:latin typeface="Helvetica"/>
                <a:cs typeface="Helvetica"/>
              </a:rPr>
              <a:t>pion pairs, </a:t>
            </a:r>
            <a:r>
              <a:rPr lang="en-US" sz="2800" dirty="0" err="1" smtClean="0">
                <a:latin typeface="Helvetica"/>
                <a:cs typeface="Helvetica"/>
              </a:rPr>
              <a:t>kaon</a:t>
            </a:r>
            <a:r>
              <a:rPr lang="en-US" sz="2800" dirty="0" smtClean="0">
                <a:latin typeface="Helvetica"/>
                <a:cs typeface="Helvetica"/>
              </a:rPr>
              <a:t> pairs, proton pairs, and </a:t>
            </a:r>
            <a:r>
              <a:rPr lang="en-US" sz="2800" i="1" dirty="0" err="1" smtClean="0">
                <a:latin typeface="Helvetica"/>
                <a:cs typeface="Helvetica"/>
              </a:rPr>
              <a:t>pK</a:t>
            </a:r>
            <a:r>
              <a:rPr lang="en-US" sz="2800" baseline="30000" dirty="0" smtClean="0">
                <a:latin typeface="Helvetica"/>
                <a:cs typeface="Helvetica"/>
              </a:rPr>
              <a:t>-</a:t>
            </a:r>
            <a:r>
              <a:rPr lang="en-US" sz="2800" dirty="0" smtClean="0">
                <a:latin typeface="Helvetica"/>
                <a:cs typeface="Helvetica"/>
              </a:rPr>
              <a:t> pairs</a:t>
            </a:r>
            <a:endParaRPr lang="en-US" sz="2800" dirty="0">
              <a:latin typeface="Helvetica"/>
              <a:cs typeface="Helvetica"/>
            </a:endParaRPr>
          </a:p>
          <a:p>
            <a:pPr marL="228600" indent="-228600" algn="l">
              <a:buFont typeface="Arial"/>
              <a:buChar char="•"/>
            </a:pPr>
            <a:r>
              <a:rPr lang="en-US" sz="2800" dirty="0" smtClean="0">
                <a:latin typeface="Helvetica"/>
                <a:cs typeface="Helvetica"/>
              </a:rPr>
              <a:t>Used </a:t>
            </a:r>
            <a:r>
              <a:rPr lang="en-US" sz="2800" dirty="0">
                <a:latin typeface="Helvetica"/>
                <a:cs typeface="Helvetica"/>
              </a:rPr>
              <a:t>STAR efficiency code to calculate measured balance functions</a:t>
            </a:r>
          </a:p>
          <a:p>
            <a:pPr marL="228600" indent="-228600" algn="l">
              <a:buFont typeface="Arial"/>
              <a:buChar char="•"/>
            </a:pPr>
            <a:endParaRPr lang="en-US" sz="2800" dirty="0">
              <a:latin typeface="Helvetica"/>
              <a:cs typeface="Helvetica"/>
            </a:endParaRPr>
          </a:p>
        </p:txBody>
      </p:sp>
      <p:sp>
        <p:nvSpPr>
          <p:cNvPr id="104" name="Content Placeholder 2"/>
          <p:cNvSpPr txBox="1">
            <a:spLocks/>
          </p:cNvSpPr>
          <p:nvPr/>
        </p:nvSpPr>
        <p:spPr bwMode="auto">
          <a:xfrm>
            <a:off x="19735800" y="28575000"/>
            <a:ext cx="6477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228600" indent="-228600" algn="l">
              <a:buFont typeface="Arial"/>
              <a:buChar char="•"/>
            </a:pPr>
            <a:endParaRPr lang="en-US" sz="2800" dirty="0">
              <a:latin typeface="Helvetica"/>
              <a:cs typeface="Helvetica"/>
            </a:endParaRPr>
          </a:p>
        </p:txBody>
      </p:sp>
      <p:sp>
        <p:nvSpPr>
          <p:cNvPr id="105" name="Content Placeholder 2"/>
          <p:cNvSpPr txBox="1">
            <a:spLocks/>
          </p:cNvSpPr>
          <p:nvPr/>
        </p:nvSpPr>
        <p:spPr bwMode="auto">
          <a:xfrm>
            <a:off x="18059400" y="29184600"/>
            <a:ext cx="9753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76209" tIns="188105" rIns="376209" bIns="188105" numCol="1" anchor="t" anchorCtr="0" compatLnSpc="1">
            <a:prstTxWarp prst="textNoShape">
              <a:avLst/>
            </a:prstTxWarp>
            <a:noAutofit/>
          </a:bodyPr>
          <a:lstStyle>
            <a:lvl1pPr marL="0" indent="0" algn="ctr" defTabSz="3762375" rtl="0" eaLnBrk="0" fontAlgn="base" hangingPunct="0">
              <a:spcBef>
                <a:spcPct val="20000"/>
              </a:spcBef>
              <a:spcAft>
                <a:spcPct val="0"/>
              </a:spcAft>
              <a:buNone/>
              <a:defRPr sz="13200">
                <a:solidFill>
                  <a:schemeClr val="tx1"/>
                </a:solidFill>
                <a:latin typeface="+mn-lt"/>
                <a:ea typeface="ＭＳ Ｐゴシック" charset="0"/>
                <a:cs typeface="+mn-cs"/>
              </a:defRPr>
            </a:lvl1pPr>
            <a:lvl2pPr marL="457200" indent="0" algn="ctr" defTabSz="3762375" rtl="0" eaLnBrk="0" fontAlgn="base" hangingPunct="0">
              <a:spcBef>
                <a:spcPct val="20000"/>
              </a:spcBef>
              <a:spcAft>
                <a:spcPct val="0"/>
              </a:spcAft>
              <a:buNone/>
              <a:defRPr sz="11600">
                <a:solidFill>
                  <a:schemeClr val="tx1"/>
                </a:solidFill>
                <a:latin typeface="+mn-lt"/>
                <a:ea typeface="+mn-ea"/>
                <a:cs typeface="+mn-cs"/>
              </a:defRPr>
            </a:lvl2pPr>
            <a:lvl3pPr marL="914400" indent="0" algn="ctr" defTabSz="3762375" rtl="0" eaLnBrk="0" fontAlgn="base" hangingPunct="0">
              <a:spcBef>
                <a:spcPct val="20000"/>
              </a:spcBef>
              <a:spcAft>
                <a:spcPct val="0"/>
              </a:spcAft>
              <a:buNone/>
              <a:defRPr sz="9900">
                <a:solidFill>
                  <a:schemeClr val="tx1"/>
                </a:solidFill>
                <a:latin typeface="+mn-lt"/>
                <a:ea typeface="+mn-ea"/>
                <a:cs typeface="+mn-cs"/>
              </a:defRPr>
            </a:lvl3pPr>
            <a:lvl4pPr marL="1371600" indent="0" algn="ctr" defTabSz="3762375" rtl="0" eaLnBrk="0" fontAlgn="base" hangingPunct="0">
              <a:spcBef>
                <a:spcPct val="20000"/>
              </a:spcBef>
              <a:spcAft>
                <a:spcPct val="0"/>
              </a:spcAft>
              <a:buNone/>
              <a:defRPr sz="8300">
                <a:solidFill>
                  <a:schemeClr val="tx1"/>
                </a:solidFill>
                <a:latin typeface="+mn-lt"/>
                <a:ea typeface="+mn-ea"/>
                <a:cs typeface="+mn-cs"/>
              </a:defRPr>
            </a:lvl4pPr>
            <a:lvl5pPr marL="1828800" indent="0" algn="ctr" defTabSz="3762375" rtl="0" eaLnBrk="0" fontAlgn="base" hangingPunct="0">
              <a:spcBef>
                <a:spcPct val="20000"/>
              </a:spcBef>
              <a:spcAft>
                <a:spcPct val="0"/>
              </a:spcAft>
              <a:buNone/>
              <a:defRPr sz="8300">
                <a:solidFill>
                  <a:schemeClr val="tx1"/>
                </a:solidFill>
                <a:latin typeface="+mn-lt"/>
                <a:ea typeface="+mn-ea"/>
                <a:cs typeface="+mn-cs"/>
              </a:defRPr>
            </a:lvl5pPr>
            <a:lvl6pPr marL="2286000" indent="0" algn="ctr" defTabSz="3762375" rtl="0" fontAlgn="base">
              <a:spcBef>
                <a:spcPct val="20000"/>
              </a:spcBef>
              <a:spcAft>
                <a:spcPct val="0"/>
              </a:spcAft>
              <a:buNone/>
              <a:defRPr sz="8300">
                <a:solidFill>
                  <a:schemeClr val="tx1"/>
                </a:solidFill>
                <a:latin typeface="+mn-lt"/>
                <a:ea typeface="+mn-ea"/>
                <a:cs typeface="+mn-cs"/>
              </a:defRPr>
            </a:lvl6pPr>
            <a:lvl7pPr marL="2743200" indent="0" algn="ctr" defTabSz="3762375" rtl="0" fontAlgn="base">
              <a:spcBef>
                <a:spcPct val="20000"/>
              </a:spcBef>
              <a:spcAft>
                <a:spcPct val="0"/>
              </a:spcAft>
              <a:buNone/>
              <a:defRPr sz="8300">
                <a:solidFill>
                  <a:schemeClr val="tx1"/>
                </a:solidFill>
                <a:latin typeface="+mn-lt"/>
                <a:ea typeface="+mn-ea"/>
                <a:cs typeface="+mn-cs"/>
              </a:defRPr>
            </a:lvl7pPr>
            <a:lvl8pPr marL="3200400" indent="0" algn="ctr" defTabSz="3762375" rtl="0" fontAlgn="base">
              <a:spcBef>
                <a:spcPct val="20000"/>
              </a:spcBef>
              <a:spcAft>
                <a:spcPct val="0"/>
              </a:spcAft>
              <a:buNone/>
              <a:defRPr sz="8300">
                <a:solidFill>
                  <a:schemeClr val="tx1"/>
                </a:solidFill>
                <a:latin typeface="+mn-lt"/>
                <a:ea typeface="+mn-ea"/>
                <a:cs typeface="+mn-cs"/>
              </a:defRPr>
            </a:lvl8pPr>
            <a:lvl9pPr marL="3657600" indent="0" algn="ctr" defTabSz="3762375" rtl="0" fontAlgn="base">
              <a:spcBef>
                <a:spcPct val="20000"/>
              </a:spcBef>
              <a:spcAft>
                <a:spcPct val="0"/>
              </a:spcAft>
              <a:buNone/>
              <a:defRPr sz="8300">
                <a:solidFill>
                  <a:schemeClr val="tx1"/>
                </a:solidFill>
                <a:latin typeface="+mn-lt"/>
                <a:ea typeface="+mn-ea"/>
                <a:cs typeface="+mn-cs"/>
              </a:defRPr>
            </a:lvl9pPr>
          </a:lstStyle>
          <a:p>
            <a:pPr marL="292100" indent="-292100" algn="l">
              <a:buFont typeface="Arial"/>
              <a:buChar char="•"/>
            </a:pPr>
            <a:r>
              <a:rPr lang="en-US" sz="2800" dirty="0">
                <a:latin typeface="Helvetica"/>
                <a:cs typeface="Helvetica"/>
              </a:rPr>
              <a:t>Comparison of Pratt’s model </a:t>
            </a:r>
            <a:r>
              <a:rPr lang="en-US" sz="2800" dirty="0" smtClean="0">
                <a:latin typeface="Helvetica"/>
                <a:cs typeface="Helvetica"/>
              </a:rPr>
              <a:t>[Scott </a:t>
            </a:r>
            <a:r>
              <a:rPr lang="en-US" sz="2800" smtClean="0">
                <a:latin typeface="Helvetica"/>
                <a:cs typeface="Helvetica"/>
              </a:rPr>
              <a:t>Pratt, PoS</a:t>
            </a:r>
            <a:r>
              <a:rPr lang="en-US" sz="2800" dirty="0" smtClean="0">
                <a:latin typeface="Helvetica"/>
                <a:cs typeface="Helvetica"/>
              </a:rPr>
              <a:t>(CPOD 2013)023] to </a:t>
            </a:r>
            <a:r>
              <a:rPr lang="en-US" sz="2800" dirty="0">
                <a:latin typeface="Helvetica"/>
                <a:cs typeface="Helvetica"/>
              </a:rPr>
              <a:t>STAR </a:t>
            </a:r>
            <a:r>
              <a:rPr lang="en-US" sz="2800" dirty="0" smtClean="0">
                <a:latin typeface="Helvetica"/>
                <a:cs typeface="Helvetica"/>
              </a:rPr>
              <a:t>data:</a:t>
            </a:r>
            <a:endParaRPr lang="en-US" sz="2800" dirty="0">
              <a:latin typeface="Helvetica"/>
              <a:cs typeface="Helvetica"/>
            </a:endParaRPr>
          </a:p>
          <a:p>
            <a:pPr marL="292100" lvl="1" indent="-292100" algn="l">
              <a:buFont typeface="Arial"/>
              <a:buChar char="•"/>
            </a:pPr>
            <a:r>
              <a:rPr lang="en-US" sz="2800" dirty="0">
                <a:latin typeface="Helvetica"/>
                <a:cs typeface="Helvetica"/>
              </a:rPr>
              <a:t>The ratio of strange quarks to up and down </a:t>
            </a:r>
            <a:r>
              <a:rPr lang="en-US" sz="2800" dirty="0" smtClean="0">
                <a:latin typeface="Helvetica"/>
                <a:cs typeface="Helvetica"/>
              </a:rPr>
              <a:t>quarks</a:t>
            </a:r>
          </a:p>
          <a:p>
            <a:pPr marL="749300" lvl="2" indent="-292100" algn="l">
              <a:buFont typeface="Arial"/>
              <a:buChar char="•"/>
            </a:pPr>
            <a:r>
              <a:rPr lang="en-US" sz="2400" i="1" dirty="0" smtClean="0">
                <a:latin typeface="Helvetica"/>
                <a:cs typeface="Helvetica"/>
              </a:rPr>
              <a:t>s</a:t>
            </a:r>
            <a:r>
              <a:rPr lang="en-US" sz="2400" dirty="0">
                <a:latin typeface="Helvetica"/>
                <a:cs typeface="Helvetica"/>
              </a:rPr>
              <a:t>/</a:t>
            </a:r>
            <a:r>
              <a:rPr lang="en-US" sz="2400" i="1" dirty="0">
                <a:latin typeface="Helvetica"/>
                <a:cs typeface="Helvetica"/>
              </a:rPr>
              <a:t>u</a:t>
            </a:r>
            <a:r>
              <a:rPr lang="en-US" sz="2400" dirty="0">
                <a:latin typeface="Helvetica"/>
                <a:cs typeface="Helvetica"/>
              </a:rPr>
              <a:t> = </a:t>
            </a:r>
            <a:r>
              <a:rPr lang="en-US" sz="2400" i="1" dirty="0">
                <a:latin typeface="Helvetica"/>
                <a:cs typeface="Helvetica"/>
              </a:rPr>
              <a:t>s</a:t>
            </a:r>
            <a:r>
              <a:rPr lang="en-US" sz="2400" dirty="0">
                <a:latin typeface="Helvetica"/>
                <a:cs typeface="Helvetica"/>
              </a:rPr>
              <a:t>/</a:t>
            </a:r>
            <a:r>
              <a:rPr lang="en-US" sz="2400" i="1" dirty="0">
                <a:latin typeface="Helvetica"/>
                <a:cs typeface="Helvetica"/>
              </a:rPr>
              <a:t>d</a:t>
            </a:r>
            <a:r>
              <a:rPr lang="en-US" sz="2400" dirty="0">
                <a:latin typeface="Helvetica"/>
                <a:cs typeface="Helvetica"/>
              </a:rPr>
              <a:t> = </a:t>
            </a:r>
            <a:r>
              <a:rPr lang="en-US" sz="2400" dirty="0" smtClean="0">
                <a:latin typeface="Helvetica"/>
                <a:cs typeface="Helvetica"/>
              </a:rPr>
              <a:t>0.75</a:t>
            </a:r>
            <a:endParaRPr lang="en-US" sz="2400" dirty="0">
              <a:latin typeface="Helvetica"/>
              <a:cs typeface="Helvetica"/>
            </a:endParaRPr>
          </a:p>
          <a:p>
            <a:pPr marL="749300" lvl="3" indent="-292100" algn="l">
              <a:buFont typeface="Arial"/>
              <a:buChar char="•"/>
            </a:pPr>
            <a:r>
              <a:rPr lang="en-US" sz="2400" dirty="0">
                <a:latin typeface="Helvetica"/>
                <a:cs typeface="Helvetica"/>
              </a:rPr>
              <a:t>Expected from LQCD: 0.9 – 0.95</a:t>
            </a:r>
          </a:p>
          <a:p>
            <a:pPr marL="292100" lvl="1" indent="-292100" algn="l">
              <a:buFont typeface="Arial"/>
              <a:buChar char="•"/>
            </a:pPr>
            <a:r>
              <a:rPr lang="en-US" sz="2800" dirty="0">
                <a:latin typeface="Helvetica"/>
                <a:cs typeface="Helvetica"/>
              </a:rPr>
              <a:t>The ratio of </a:t>
            </a:r>
            <a:r>
              <a:rPr lang="en-US" sz="2800" dirty="0" smtClean="0">
                <a:latin typeface="Helvetica"/>
                <a:cs typeface="Helvetica"/>
              </a:rPr>
              <a:t>the number of quarks </a:t>
            </a:r>
            <a:r>
              <a:rPr lang="en-US" sz="2800" dirty="0">
                <a:latin typeface="Helvetica"/>
                <a:cs typeface="Helvetica"/>
              </a:rPr>
              <a:t>in QGP to </a:t>
            </a:r>
            <a:r>
              <a:rPr lang="en-US" sz="2800" dirty="0" smtClean="0">
                <a:latin typeface="Helvetica"/>
                <a:cs typeface="Helvetica"/>
              </a:rPr>
              <a:t>the number of final </a:t>
            </a:r>
            <a:r>
              <a:rPr lang="en-US" sz="2800" dirty="0">
                <a:latin typeface="Helvetica"/>
                <a:cs typeface="Helvetica"/>
              </a:rPr>
              <a:t>state </a:t>
            </a:r>
            <a:r>
              <a:rPr lang="en-US" sz="2800" dirty="0" smtClean="0">
                <a:latin typeface="Helvetica"/>
                <a:cs typeface="Helvetica"/>
              </a:rPr>
              <a:t>hadrons</a:t>
            </a:r>
            <a:endParaRPr lang="en-US" sz="2800" dirty="0">
              <a:latin typeface="Helvetica"/>
              <a:cs typeface="Helvetica"/>
            </a:endParaRPr>
          </a:p>
          <a:p>
            <a:pPr marL="749300" lvl="2" indent="-292100" algn="l">
              <a:buFont typeface="Arial"/>
              <a:buChar char="•"/>
            </a:pPr>
            <a:r>
              <a:rPr lang="en-US" sz="2400" dirty="0" smtClean="0">
                <a:latin typeface="Helvetica"/>
                <a:cs typeface="Helvetica"/>
              </a:rPr>
              <a:t>Q/Had </a:t>
            </a:r>
            <a:r>
              <a:rPr lang="en-US" sz="2400" dirty="0">
                <a:latin typeface="Helvetica"/>
                <a:cs typeface="Helvetica"/>
              </a:rPr>
              <a:t>= </a:t>
            </a:r>
            <a:r>
              <a:rPr lang="en-US" sz="2400" dirty="0" smtClean="0">
                <a:latin typeface="Helvetica"/>
                <a:cs typeface="Helvetica"/>
              </a:rPr>
              <a:t>1.35</a:t>
            </a:r>
            <a:endParaRPr lang="en-US" sz="2400" dirty="0">
              <a:latin typeface="Helvetica"/>
              <a:cs typeface="Helvetica"/>
            </a:endParaRPr>
          </a:p>
          <a:p>
            <a:pPr marL="749300" lvl="3" indent="-292100" algn="l">
              <a:buFont typeface="Arial"/>
              <a:buChar char="•"/>
            </a:pPr>
            <a:r>
              <a:rPr lang="en-US" sz="2400" dirty="0">
                <a:latin typeface="Helvetica"/>
                <a:cs typeface="Helvetica"/>
              </a:rPr>
              <a:t>Expected from LQCD: </a:t>
            </a:r>
            <a:r>
              <a:rPr lang="en-US" sz="2400" dirty="0" smtClean="0">
                <a:latin typeface="Helvetica"/>
                <a:cs typeface="Helvetica"/>
              </a:rPr>
              <a:t>1.4</a:t>
            </a:r>
          </a:p>
          <a:p>
            <a:pPr marL="292100" lvl="2" indent="-292100" algn="l">
              <a:buFont typeface="Arial"/>
              <a:buChar char="•"/>
            </a:pPr>
            <a:r>
              <a:rPr lang="en-US" sz="2800" dirty="0" smtClean="0">
                <a:latin typeface="Helvetica"/>
                <a:cs typeface="Helvetica"/>
              </a:rPr>
              <a:t>This is the first time that the chemistry of the quark gluon plasma has been directly measured</a:t>
            </a:r>
            <a:endParaRPr lang="en-US" sz="2800" dirty="0">
              <a:latin typeface="Helvetica"/>
              <a:cs typeface="Helvetica"/>
            </a:endParaRPr>
          </a:p>
        </p:txBody>
      </p:sp>
      <p:pic>
        <p:nvPicPr>
          <p:cNvPr id="86" name="Picture 85" descr="PrattChargeTimelineCPOD.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26891673"/>
            <a:ext cx="5334000" cy="4121727"/>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749034212"/>
              </p:ext>
            </p:extLst>
          </p:nvPr>
        </p:nvGraphicFramePr>
        <p:xfrm>
          <a:off x="2362200" y="32156400"/>
          <a:ext cx="7658100" cy="1358900"/>
        </p:xfrm>
        <a:graphic>
          <a:graphicData uri="http://schemas.openxmlformats.org/presentationml/2006/ole">
            <mc:AlternateContent xmlns:mc="http://schemas.openxmlformats.org/markup-compatibility/2006">
              <mc:Choice xmlns:v="urn:schemas-microsoft-com:vml" Requires="v">
                <p:oleObj spid="_x0000_s14593" name="Equation" r:id="rId10" imgW="7658100" imgH="1358900" progId="Equation.DSMT4">
                  <p:embed/>
                </p:oleObj>
              </mc:Choice>
              <mc:Fallback>
                <p:oleObj name="Equation" r:id="rId10" imgW="7658100" imgH="1358900" progId="Equation.DSMT4">
                  <p:embed/>
                  <p:pic>
                    <p:nvPicPr>
                      <p:cNvPr id="0" name=""/>
                      <p:cNvPicPr/>
                      <p:nvPr/>
                    </p:nvPicPr>
                    <p:blipFill>
                      <a:blip r:embed="rId11"/>
                      <a:stretch>
                        <a:fillRect/>
                      </a:stretch>
                    </p:blipFill>
                    <p:spPr>
                      <a:xfrm>
                        <a:off x="2362200" y="32156400"/>
                        <a:ext cx="7658100" cy="1358900"/>
                      </a:xfrm>
                      <a:prstGeom prst="rect">
                        <a:avLst/>
                      </a:prstGeom>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3084656656"/>
              </p:ext>
            </p:extLst>
          </p:nvPr>
        </p:nvGraphicFramePr>
        <p:xfrm>
          <a:off x="1981200" y="14465300"/>
          <a:ext cx="7924800" cy="1079500"/>
        </p:xfrm>
        <a:graphic>
          <a:graphicData uri="http://schemas.openxmlformats.org/presentationml/2006/ole">
            <mc:AlternateContent xmlns:mc="http://schemas.openxmlformats.org/markup-compatibility/2006">
              <mc:Choice xmlns:v="urn:schemas-microsoft-com:vml" Requires="v">
                <p:oleObj spid="_x0000_s14594" name="Equation" r:id="rId12" imgW="7924800" imgH="1079500" progId="Equation.DSMT4">
                  <p:embed/>
                </p:oleObj>
              </mc:Choice>
              <mc:Fallback>
                <p:oleObj name="Equation" r:id="rId12" imgW="7924800" imgH="1079500" progId="Equation.DSMT4">
                  <p:embed/>
                  <p:pic>
                    <p:nvPicPr>
                      <p:cNvPr id="0" name=""/>
                      <p:cNvPicPr>
                        <a:picLocks noChangeAspect="1" noChangeArrowheads="1"/>
                      </p:cNvPicPr>
                      <p:nvPr/>
                    </p:nvPicPr>
                    <p:blipFill>
                      <a:blip r:embed="rId13"/>
                      <a:srcRect/>
                      <a:stretch>
                        <a:fillRect/>
                      </a:stretch>
                    </p:blipFill>
                    <p:spPr bwMode="auto">
                      <a:xfrm>
                        <a:off x="1981200" y="14465300"/>
                        <a:ext cx="79248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10820400" y="11582400"/>
            <a:ext cx="6400800" cy="3986847"/>
            <a:chOff x="10820400" y="11582400"/>
            <a:chExt cx="6400800" cy="3986847"/>
          </a:xfrm>
        </p:grpSpPr>
        <p:pic>
          <p:nvPicPr>
            <p:cNvPr id="3" name="Picture 2" descr="balance_eta_hui.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20400" y="11582400"/>
              <a:ext cx="6400800" cy="3986847"/>
            </a:xfrm>
            <a:prstGeom prst="rect">
              <a:avLst/>
            </a:prstGeom>
          </p:spPr>
        </p:pic>
        <p:pic>
          <p:nvPicPr>
            <p:cNvPr id="32" name="Picture 76" descr="star_preliminary_2.ai"/>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773400" y="13394876"/>
              <a:ext cx="1371600" cy="49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19812000" y="11464691"/>
            <a:ext cx="7315200" cy="5223109"/>
            <a:chOff x="19812000" y="11464691"/>
            <a:chExt cx="7315200" cy="5223109"/>
          </a:xfrm>
        </p:grpSpPr>
        <p:pic>
          <p:nvPicPr>
            <p:cNvPr id="6" name="Picture 5" descr="delta_eta_cp_fig7_npart_fit.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812000" y="11464691"/>
              <a:ext cx="7315200" cy="5223109"/>
            </a:xfrm>
            <a:prstGeom prst="rect">
              <a:avLst/>
            </a:prstGeom>
          </p:spPr>
        </p:pic>
        <p:pic>
          <p:nvPicPr>
            <p:cNvPr id="33" name="Picture 76" descr="star_preliminary_2.ai"/>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869400" y="11549142"/>
              <a:ext cx="1371600" cy="49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10820400" y="15849600"/>
            <a:ext cx="6400800" cy="4461485"/>
            <a:chOff x="10820400" y="15849600"/>
            <a:chExt cx="6400800" cy="4461485"/>
          </a:xfrm>
        </p:grpSpPr>
        <p:pic>
          <p:nvPicPr>
            <p:cNvPr id="5" name="Picture 4" descr="balance_weighted_ave_all_systematic.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20400" y="15849600"/>
              <a:ext cx="6400800" cy="4461485"/>
            </a:xfrm>
            <a:prstGeom prst="rect">
              <a:avLst/>
            </a:prstGeom>
          </p:spPr>
        </p:pic>
        <p:pic>
          <p:nvPicPr>
            <p:cNvPr id="34" name="Picture 76" descr="star_preliminary_2.ai"/>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697200" y="18821400"/>
              <a:ext cx="1371600" cy="49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76" descr="star_preliminary_2.ai"/>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478000" y="32232600"/>
            <a:ext cx="1371600" cy="49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412569" y="15474950"/>
            <a:ext cx="1724031" cy="615553"/>
          </a:xfrm>
          <a:prstGeom prst="rect">
            <a:avLst/>
          </a:prstGeom>
          <a:noFill/>
        </p:spPr>
        <p:txBody>
          <a:bodyPr wrap="none" rtlCol="0">
            <a:spAutoFit/>
          </a:bodyPr>
          <a:lstStyle/>
          <a:p>
            <a:r>
              <a:rPr lang="hu-HU" sz="1700" dirty="0" smtClean="0">
                <a:latin typeface="Helvetica"/>
                <a:cs typeface="Helvetica"/>
              </a:rPr>
              <a:t>Phys. Lett. B</a:t>
            </a:r>
          </a:p>
          <a:p>
            <a:r>
              <a:rPr lang="hu-HU" sz="1700" dirty="0" smtClean="0">
                <a:latin typeface="Helvetica"/>
                <a:cs typeface="Helvetica"/>
              </a:rPr>
              <a:t>723</a:t>
            </a:r>
            <a:r>
              <a:rPr lang="hu-HU" sz="1700" dirty="0">
                <a:latin typeface="Helvetica"/>
                <a:cs typeface="Helvetica"/>
              </a:rPr>
              <a:t>, 267 (2013)</a:t>
            </a:r>
            <a:endParaRPr lang="en-US" sz="1700" dirty="0">
              <a:latin typeface="Helvetica"/>
              <a:cs typeface="Helvetica"/>
            </a:endParaRPr>
          </a:p>
        </p:txBody>
      </p:sp>
      <p:sp>
        <p:nvSpPr>
          <p:cNvPr id="46" name="TextBox 45"/>
          <p:cNvSpPr txBox="1"/>
          <p:nvPr/>
        </p:nvSpPr>
        <p:spPr>
          <a:xfrm>
            <a:off x="11430000" y="17221200"/>
            <a:ext cx="1447800" cy="461665"/>
          </a:xfrm>
          <a:prstGeom prst="rect">
            <a:avLst/>
          </a:prstGeom>
          <a:noFill/>
        </p:spPr>
        <p:txBody>
          <a:bodyPr wrap="square" rtlCol="0">
            <a:spAutoFit/>
          </a:bodyPr>
          <a:lstStyle/>
          <a:p>
            <a:r>
              <a:rPr lang="hu-HU" sz="1200" dirty="0">
                <a:latin typeface="Helvetica"/>
                <a:cs typeface="Helvetica"/>
              </a:rPr>
              <a:t>B</a:t>
            </a:r>
            <a:r>
              <a:rPr lang="hu-HU" sz="1200" dirty="0" smtClean="0">
                <a:latin typeface="Helvetica"/>
                <a:cs typeface="Helvetica"/>
              </a:rPr>
              <a:t>and represents</a:t>
            </a:r>
            <a:br>
              <a:rPr lang="hu-HU" sz="1200" dirty="0" smtClean="0">
                <a:latin typeface="Helvetica"/>
                <a:cs typeface="Helvetica"/>
              </a:rPr>
            </a:br>
            <a:r>
              <a:rPr lang="hu-HU" sz="1200" dirty="0" smtClean="0">
                <a:latin typeface="Helvetica"/>
                <a:cs typeface="Helvetica"/>
              </a:rPr>
              <a:t>systematic error</a:t>
            </a:r>
          </a:p>
        </p:txBody>
      </p:sp>
      <p:pic>
        <p:nvPicPr>
          <p:cNvPr id="25" name="Picture 24" descr="chemistry_edited.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288000" y="20955000"/>
            <a:ext cx="8594964" cy="8382000"/>
          </a:xfrm>
          <a:prstGeom prst="rect">
            <a:avLst/>
          </a:prstGeom>
        </p:spPr>
      </p:pic>
      <p:pic>
        <p:nvPicPr>
          <p:cNvPr id="37" name="Picture 76" descr="star_preliminary_2.ai"/>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973800" y="26289000"/>
            <a:ext cx="1371600" cy="49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zh-CN" altLang="en-US" sz="7400" b="0" i="0" u="none" strike="noStrike" cap="none" normalizeH="0" baseline="0">
            <a:ln>
              <a:noFill/>
            </a:ln>
            <a:solidFill>
              <a:schemeClr val="tx1"/>
            </a:solidFill>
            <a:effectLst/>
            <a:latin typeface="Arial" pitchFamily="-106" charset="0"/>
            <a:ea typeface="宋体" pitchFamily="-106" charset="-122"/>
            <a:cs typeface="宋体" pitchFamily="-106"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zh-CN" altLang="en-US" sz="7400" b="0" i="0" u="none" strike="noStrike" cap="none" normalizeH="0" baseline="0">
            <a:ln>
              <a:noFill/>
            </a:ln>
            <a:solidFill>
              <a:schemeClr val="tx1"/>
            </a:solidFill>
            <a:effectLst/>
            <a:latin typeface="Arial" pitchFamily="-106" charset="0"/>
            <a:ea typeface="宋体" pitchFamily="-106" charset="-122"/>
            <a:cs typeface="宋体" pitchFamily="-106"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9726</TotalTime>
  <Words>891</Words>
  <Application>Microsoft Macintosh PowerPoint</Application>
  <PresentationFormat>Custom</PresentationFormat>
  <Paragraphs>54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默认设计模板</vt:lpstr>
      <vt:lpstr>Equation</vt:lpstr>
      <vt:lpstr>PowerPoint Presentation</vt:lpstr>
    </vt:vector>
  </TitlesOfParts>
  <Manager/>
  <Company>MSU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 Functions</dc:title>
  <dc:subject/>
  <dc:creator>Gary D. Westfall</dc:creator>
  <cp:keywords/>
  <dc:description/>
  <cp:lastModifiedBy>Gary Westfall</cp:lastModifiedBy>
  <cp:revision>129</cp:revision>
  <cp:lastPrinted>2012-07-13T20:50:35Z</cp:lastPrinted>
  <dcterms:created xsi:type="dcterms:W3CDTF">2009-03-01T16:50:19Z</dcterms:created>
  <dcterms:modified xsi:type="dcterms:W3CDTF">2014-05-09T08:29:57Z</dcterms:modified>
  <cp:category/>
</cp:coreProperties>
</file>