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869" r:id="rId2"/>
    <p:sldId id="777" r:id="rId3"/>
    <p:sldId id="306" r:id="rId4"/>
    <p:sldId id="942" r:id="rId5"/>
    <p:sldId id="795" r:id="rId6"/>
    <p:sldId id="797" r:id="rId7"/>
    <p:sldId id="925" r:id="rId8"/>
    <p:sldId id="798" r:id="rId9"/>
    <p:sldId id="801" r:id="rId10"/>
    <p:sldId id="943" r:id="rId11"/>
    <p:sldId id="924" r:id="rId12"/>
    <p:sldId id="934" r:id="rId13"/>
    <p:sldId id="926" r:id="rId14"/>
    <p:sldId id="927" r:id="rId15"/>
    <p:sldId id="944" r:id="rId16"/>
    <p:sldId id="945" r:id="rId17"/>
    <p:sldId id="946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1F4"/>
    <a:srgbClr val="1504F8"/>
    <a:srgbClr val="FF9300"/>
    <a:srgbClr val="5A8C39"/>
    <a:srgbClr val="FE9CFD"/>
    <a:srgbClr val="841709"/>
    <a:srgbClr val="F39AC9"/>
    <a:srgbClr val="D386AF"/>
    <a:srgbClr val="FFA3D2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272"/>
    <p:restoredTop sz="89596"/>
  </p:normalViewPr>
  <p:slideViewPr>
    <p:cSldViewPr snapToGrid="0" snapToObjects="1">
      <p:cViewPr varScale="1">
        <p:scale>
          <a:sx n="99" d="100"/>
          <a:sy n="99" d="100"/>
        </p:scale>
        <p:origin x="159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7C764B1-3CAE-D04F-8649-FA1FEDEA855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B3A0CA-F807-C445-9D5F-1F76BD0700B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38C1A-9741-F340-9C94-053A5AFBF4A3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4FF9F7-5E02-DC4E-A7B2-1AD98D770A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Xiaoxuan Chu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3D8A3-507F-B84F-95B6-43F13FA39C6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A8C54D-909A-3940-9003-D3ECD1F247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20594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05D443-FB8C-7D46-8799-297D603ED5C4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Xiaoxuan Chu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021E37-EE90-1647-8B0C-2560B7C6EC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41223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6255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45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8286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6381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648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310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04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678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1439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021E37-EE90-1647-8B0C-2560B7C6EC7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371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6FA94-C624-D14D-9B34-B38C9FC8B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491579-9E45-8A49-97D9-E10198D0E0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F49BC4-AFDE-3F46-AAA9-9C8018BCA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69A49-6319-1848-A6C1-B541F27FC8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25F50-26F5-5949-B828-2396F4D8E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93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45EE5-0DF5-E641-AEE5-F955B63CB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289405-C274-DB49-9DB5-9D78EB8843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B0F0F2-7FD5-354D-993A-BDC4FA084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8115B-64B8-4347-BD2F-DF3C1097F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32750-BB1C-9049-ACA3-87A380D15A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1850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0A8805-9095-824F-84CF-15E073AC1D5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D38A17-42BD-AA44-971E-6ABE25F9C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BE5367-BE66-3F45-95F0-B8005C7A4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E699A9-6094-D446-9340-85D14F46E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F8330-57E2-9B4F-8480-85977FA6D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2321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BA30C-368A-B343-AF6D-E6A8C0172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782158-82BD-2D4A-A31B-E0501CB040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B5401-22ED-4F47-88CA-E55E0CC20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589B8B-46D4-DE45-9DCC-0386491C7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C115B3-FCF3-B447-8F83-8F792EB14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553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EE31A-420B-674D-BDEA-FDF4913F0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377D02-F265-4645-8E15-0E5566CD6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51A30-612F-D341-9AE9-29ABD7852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B417FE-926B-E847-A4D8-F28F1E37D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8A16D-EE1D-4140-937D-F0D2252D8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410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CCCB7-F523-0740-B3C8-D9F2D30279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1D00C-763B-D748-B3AF-8910820817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E0BEAC-9884-1B40-9A5C-7FDD5879E4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A157F1-A655-AB45-A9C8-8451ABB0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73865B-132D-994F-ABFB-779B80687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3A0B7-667B-984C-A48C-ABD3E72C3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7224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206C2-5454-914B-98C8-BFCA86363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8A2207-D750-6B4A-8108-100918F3A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5FDF2-E551-C941-824D-5CB01DBF68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0E12AF-7F73-4040-BADC-92E60A890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F32F16-BDBE-7B40-BA6F-CBDA915822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E7A2F5E-DF47-5E48-A19A-13664C90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99586-1E7D-5241-9D8A-A334C73A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CFA7BF-630D-1541-9785-5340D418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103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82284-8B1B-3B4E-8E27-23DE40830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A08AFD-83E9-434D-9311-A4D02A85F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94DE96-3562-5C4D-A29A-AD1F6FB32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A5AE99-818E-4A41-A254-307DE85A1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9189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9FCF252-CA59-6646-A923-1D86E8322A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16CE66-5C40-AC4D-8614-4633BB328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8C0E6-7D9B-BD43-944D-D9870C729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407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77AC9B-E863-7244-955C-59C89FCB3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D658BD-C365-AD4A-BC4F-11D6666D0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BCA5FD-B5BB-8F48-B0A6-C60483587F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1BC05F-A923-964A-8E0F-C8FE424E3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99B445-8DF3-0846-A1D9-B714E7237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19A35F-5FD8-8940-A29B-D7D40F386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6B9A7-D8C3-4940-8F53-F294BB7D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DE7E0-7483-0A46-A978-C9A073B3F4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3CE66-E9E5-574D-A6BD-DF5A97B6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42A51C-2D2F-3044-A0CE-9DA99B7EE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CBBAAB-94A1-5948-8ABA-5B98D89F1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026A53-F8C1-E545-8223-36B2C8B76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091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74C87-24DA-8E4D-954B-31388575A9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58874-420A-5949-B409-EDA23633D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94922-0F42-C547-AD90-229437906C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AFE12-683B-D242-A6EC-9DB6AC2157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Xiaoxuan Chu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E706C-C522-854F-AFA9-A596D58262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34F5B-F72A-5B40-9C8D-A00CBE18C8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590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4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42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61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0.png"/><Relationship Id="rId3" Type="http://schemas.openxmlformats.org/officeDocument/2006/relationships/image" Target="../media/image53.png"/><Relationship Id="rId7" Type="http://schemas.openxmlformats.org/officeDocument/2006/relationships/image" Target="../media/image4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0.png"/><Relationship Id="rId5" Type="http://schemas.openxmlformats.org/officeDocument/2006/relationships/image" Target="../media/image14.jpeg"/><Relationship Id="rId10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6.png"/><Relationship Id="rId7" Type="http://schemas.openxmlformats.org/officeDocument/2006/relationships/image" Target="../media/image68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55.png"/><Relationship Id="rId4" Type="http://schemas.openxmlformats.org/officeDocument/2006/relationships/image" Target="../media/image59.png"/><Relationship Id="rId9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2.emf"/><Relationship Id="rId4" Type="http://schemas.openxmlformats.org/officeDocument/2006/relationships/image" Target="../media/image61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0.pn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94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13.png"/><Relationship Id="rId7" Type="http://schemas.openxmlformats.org/officeDocument/2006/relationships/image" Target="../media/image14.jpe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130.png"/><Relationship Id="rId5" Type="http://schemas.openxmlformats.org/officeDocument/2006/relationships/image" Target="../media/image14.png"/><Relationship Id="rId10" Type="http://schemas.openxmlformats.org/officeDocument/2006/relationships/image" Target="../media/image120.png"/><Relationship Id="rId4" Type="http://schemas.openxmlformats.org/officeDocument/2006/relationships/image" Target="../media/image141.png"/><Relationship Id="rId9" Type="http://schemas.openxmlformats.org/officeDocument/2006/relationships/image" Target="../media/image1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2.png"/><Relationship Id="rId18" Type="http://schemas.openxmlformats.org/officeDocument/2006/relationships/image" Target="../media/image22.png"/><Relationship Id="rId26" Type="http://schemas.openxmlformats.org/officeDocument/2006/relationships/image" Target="../media/image31.png"/><Relationship Id="rId3" Type="http://schemas.openxmlformats.org/officeDocument/2006/relationships/image" Target="../media/image16.png"/><Relationship Id="rId21" Type="http://schemas.openxmlformats.org/officeDocument/2006/relationships/image" Target="../media/image26.png"/><Relationship Id="rId7" Type="http://schemas.openxmlformats.org/officeDocument/2006/relationships/image" Target="../media/image200.png"/><Relationship Id="rId12" Type="http://schemas.openxmlformats.org/officeDocument/2006/relationships/image" Target="../media/image20.png"/><Relationship Id="rId17" Type="http://schemas.openxmlformats.org/officeDocument/2006/relationships/image" Target="../media/image261.png"/><Relationship Id="rId25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1.png"/><Relationship Id="rId20" Type="http://schemas.openxmlformats.org/officeDocument/2006/relationships/image" Target="../media/image22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11" Type="http://schemas.openxmlformats.org/officeDocument/2006/relationships/image" Target="../media/image331.png"/><Relationship Id="rId24" Type="http://schemas.openxmlformats.org/officeDocument/2006/relationships/image" Target="../media/image29.png"/><Relationship Id="rId5" Type="http://schemas.openxmlformats.org/officeDocument/2006/relationships/image" Target="../media/image18.png"/><Relationship Id="rId15" Type="http://schemas.openxmlformats.org/officeDocument/2006/relationships/image" Target="../media/image281.png"/><Relationship Id="rId23" Type="http://schemas.openxmlformats.org/officeDocument/2006/relationships/image" Target="../media/image28.png"/><Relationship Id="rId10" Type="http://schemas.openxmlformats.org/officeDocument/2006/relationships/image" Target="../media/image241.png"/><Relationship Id="rId19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0.png"/><Relationship Id="rId2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12" Type="http://schemas.openxmlformats.org/officeDocument/2006/relationships/image" Target="../media/image30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0.png"/><Relationship Id="rId5" Type="http://schemas.openxmlformats.org/officeDocument/2006/relationships/image" Target="../media/image510.png"/><Relationship Id="rId10" Type="http://schemas.openxmlformats.org/officeDocument/2006/relationships/image" Target="../media/image330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6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0" Type="http://schemas.openxmlformats.org/officeDocument/2006/relationships/image" Target="../media/image35.emf"/><Relationship Id="rId4" Type="http://schemas.openxmlformats.org/officeDocument/2006/relationships/image" Target="../media/image34.emf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7.emf"/><Relationship Id="rId4" Type="http://schemas.openxmlformats.org/officeDocument/2006/relationships/image" Target="../media/image36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2AA7B6-F8CE-D14E-8FBD-A4F4C55A35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774371"/>
            <a:ext cx="12192000" cy="179190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300"/>
              </a:spcBef>
            </a:pPr>
            <a:r>
              <a:rPr lang="en-US" sz="3600" b="1" i="0" dirty="0">
                <a:effectLst/>
                <a:latin typeface="+mn-lt"/>
              </a:rPr>
              <a:t>Probing gluon saturation through two-particle correlations </a:t>
            </a:r>
            <a:br>
              <a:rPr lang="en-US" sz="3600" b="1" i="0" dirty="0">
                <a:effectLst/>
                <a:latin typeface="+mn-lt"/>
              </a:rPr>
            </a:br>
            <a:r>
              <a:rPr lang="en-US" sz="3600" b="1" i="0" dirty="0">
                <a:effectLst/>
                <a:latin typeface="+mn-lt"/>
              </a:rPr>
              <a:t>at STAR and the EIC</a:t>
            </a:r>
            <a:endParaRPr lang="en-US" sz="3600" b="1" dirty="0">
              <a:latin typeface="+mn-lt"/>
              <a:ea typeface="Microsoft YaHei UI" panose="020B0503020204020204" pitchFamily="34" charset="-122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F842B33-2224-5CE6-DB77-939EEED92E00}"/>
              </a:ext>
            </a:extLst>
          </p:cNvPr>
          <p:cNvSpPr txBox="1"/>
          <p:nvPr/>
        </p:nvSpPr>
        <p:spPr>
          <a:xfrm>
            <a:off x="3133922" y="3631082"/>
            <a:ext cx="613479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 err="1">
                <a:ea typeface="Microsoft YaHei UI" panose="020B0503020204020204" pitchFamily="34" charset="-122"/>
              </a:rPr>
              <a:t>Xiaoxuan</a:t>
            </a:r>
            <a:r>
              <a:rPr lang="en-US" sz="2000" dirty="0">
                <a:ea typeface="Microsoft YaHei UI" panose="020B0503020204020204" pitchFamily="34" charset="-122"/>
              </a:rPr>
              <a:t> Chu (for the STAR Collaboration)</a:t>
            </a:r>
          </a:p>
          <a:p>
            <a:pPr algn="ctr"/>
            <a:r>
              <a:rPr lang="en-US" sz="2000" dirty="0">
                <a:ea typeface="Microsoft YaHei UI" panose="020B0503020204020204" pitchFamily="34" charset="-122"/>
              </a:rPr>
              <a:t>Brookhaven National Laboratory</a:t>
            </a:r>
            <a:br>
              <a:rPr lang="en-US" sz="2000" dirty="0">
                <a:ea typeface="Microsoft YaHei UI" panose="020B0503020204020204" pitchFamily="34" charset="-122"/>
              </a:rPr>
            </a:br>
            <a:r>
              <a:rPr lang="en-US" sz="2000" dirty="0">
                <a:ea typeface="Microsoft YaHei UI" panose="020B0503020204020204" pitchFamily="34" charset="-122"/>
              </a:rPr>
              <a:t>Sep 6</a:t>
            </a:r>
            <a:r>
              <a:rPr lang="en-US" sz="2000" baseline="30000" dirty="0">
                <a:ea typeface="Microsoft YaHei UI" panose="020B0503020204020204" pitchFamily="34" charset="-122"/>
              </a:rPr>
              <a:t>th </a:t>
            </a:r>
            <a:r>
              <a:rPr lang="en-US" sz="2000" dirty="0">
                <a:ea typeface="Microsoft YaHei UI" panose="020B0503020204020204" pitchFamily="34" charset="-122"/>
              </a:rPr>
              <a:t>2023</a:t>
            </a:r>
            <a:endParaRPr lang="en-US" sz="2000" dirty="0"/>
          </a:p>
        </p:txBody>
      </p:sp>
      <p:pic>
        <p:nvPicPr>
          <p:cNvPr id="7" name="Picture 6" descr="A group of logos with numbers and balloons&#10;&#10;Description automatically generated">
            <a:extLst>
              <a:ext uri="{FF2B5EF4-FFF2-40B4-BE49-F238E27FC236}">
                <a16:creationId xmlns:a16="http://schemas.microsoft.com/office/drawing/2014/main" id="{6D3CE92B-FD9E-8A01-D8D7-F5ED028A2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80595" y="5799269"/>
            <a:ext cx="1738468" cy="10059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A100CFF-E77C-F284-30E8-F544232EA2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420" y="5874708"/>
            <a:ext cx="1229103" cy="85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08E958-02BA-1B04-11BC-8F8044C4EA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2605" y="6022201"/>
            <a:ext cx="1890975" cy="6429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EEC796B-6705-B0D1-2862-EE6100D46D05}"/>
              </a:ext>
            </a:extLst>
          </p:cNvPr>
          <p:cNvGrpSpPr/>
          <p:nvPr/>
        </p:nvGrpSpPr>
        <p:grpSpPr>
          <a:xfrm>
            <a:off x="-211872" y="5316544"/>
            <a:ext cx="4538527" cy="2125073"/>
            <a:chOff x="158876" y="190249"/>
            <a:chExt cx="4538527" cy="212507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1244CEA-AFBF-9890-881E-89FA43DA79D4}"/>
                </a:ext>
              </a:extLst>
            </p:cNvPr>
            <p:cNvGrpSpPr/>
            <p:nvPr/>
          </p:nvGrpSpPr>
          <p:grpSpPr>
            <a:xfrm>
              <a:off x="158876" y="190249"/>
              <a:ext cx="4538527" cy="2125073"/>
              <a:chOff x="3495254" y="-1238754"/>
              <a:chExt cx="4538527" cy="159380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E319B9C-1C3D-44FB-C969-D5D1B44757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495254" y="-1238754"/>
                <a:ext cx="2756752" cy="1593805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0FC1439-A005-B6D5-B6E6-8ED4AF033C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17132" y="-621538"/>
                <a:ext cx="1916649" cy="359372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8E82634C-4E02-68D9-4D78-41382CCE0D94}"/>
                </a:ext>
              </a:extLst>
            </p:cNvPr>
            <p:cNvSpPr txBox="1"/>
            <p:nvPr/>
          </p:nvSpPr>
          <p:spPr>
            <a:xfrm>
              <a:off x="2780754" y="564486"/>
              <a:ext cx="14478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Supported by</a:t>
              </a:r>
            </a:p>
          </p:txBody>
        </p:sp>
      </p:grpSp>
      <p:pic>
        <p:nvPicPr>
          <p:cNvPr id="20" name="Picture 19" descr="A white text on a purple background&#10;&#10;Description automatically generated">
            <a:extLst>
              <a:ext uri="{FF2B5EF4-FFF2-40B4-BE49-F238E27FC236}">
                <a16:creationId xmlns:a16="http://schemas.microsoft.com/office/drawing/2014/main" id="{2EA18809-F1DE-C0AF-A52B-76B4E1A231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4302" y="279594"/>
            <a:ext cx="9163396" cy="1415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166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85BF6A2-7DC8-9587-64B7-3B9668D93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709523" y="952388"/>
            <a:ext cx="3868057" cy="411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1EF44A-E9EE-E0A6-4733-83FDCCBB13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159280" y="952388"/>
            <a:ext cx="3868057" cy="4114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BC96A5-8CD6-F12A-64BB-13A06F35A9D3}"/>
              </a:ext>
            </a:extLst>
          </p:cNvPr>
          <p:cNvSpPr txBox="1"/>
          <p:nvPr/>
        </p:nvSpPr>
        <p:spPr>
          <a:xfrm>
            <a:off x="1432814" y="136525"/>
            <a:ext cx="93264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a typeface="Microsoft YaHei UI" panose="020B0503020204020204" pitchFamily="34" charset="-122"/>
              </a:rPr>
              <a:t>Di-h correlation projections with 2024 data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7004FA0-FF8A-1645-ADBD-EC45350C23E3}"/>
              </a:ext>
            </a:extLst>
          </p:cNvPr>
          <p:cNvSpPr txBox="1"/>
          <p:nvPr/>
        </p:nvSpPr>
        <p:spPr>
          <a:xfrm>
            <a:off x="7730065" y="877339"/>
            <a:ext cx="2243667" cy="38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STAR, Beam User Request 24-25</a:t>
            </a:r>
            <a:endParaRPr lang="en-US" sz="1800" dirty="0">
              <a:latin typeface="Angsana New" panose="02020603050405020304" pitchFamily="18" charset="-34"/>
              <a:ea typeface="Microsoft YaHei UI" panose="020B0503020204020204" pitchFamily="34" charset="-122"/>
              <a:cs typeface="Angsana New" panose="02020603050405020304" pitchFamily="18" charset="-34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C21CB7-833E-2913-9E3E-12D611F725A3}"/>
              </a:ext>
            </a:extLst>
          </p:cNvPr>
          <p:cNvSpPr txBox="1"/>
          <p:nvPr/>
        </p:nvSpPr>
        <p:spPr>
          <a:xfrm>
            <a:off x="2218268" y="877339"/>
            <a:ext cx="2243667" cy="383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STAR, Beam User Request 24-25</a:t>
            </a:r>
            <a:endParaRPr lang="en-US" sz="1800" dirty="0">
              <a:latin typeface="Angsana New" panose="02020603050405020304" pitchFamily="18" charset="-34"/>
              <a:ea typeface="Microsoft YaHei UI" panose="020B0503020204020204" pitchFamily="34" charset="-122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02A306-B2E8-AB68-5394-EC99E974CA42}"/>
                  </a:ext>
                </a:extLst>
              </p:cNvPr>
              <p:cNvSpPr txBox="1"/>
              <p:nvPr/>
            </p:nvSpPr>
            <p:spPr>
              <a:xfrm>
                <a:off x="405631" y="5210360"/>
                <a:ext cx="11065933" cy="12099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b="1" dirty="0"/>
                  <a:t>Run24 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dirty="0"/>
                  <a:t> projection</a:t>
                </a:r>
                <a:r>
                  <a:rPr lang="en-US" dirty="0"/>
                  <a:t>: Best statistic of 2024 (28 </a:t>
                </a:r>
                <a:r>
                  <a:rPr lang="en-US" dirty="0" err="1"/>
                  <a:t>Cryo</a:t>
                </a:r>
                <a:r>
                  <a:rPr lang="en-US" dirty="0"/>
                  <a:t> weeks) indicates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35% </m:t>
                    </m:r>
                  </m:oMath>
                </a14:m>
                <a:r>
                  <a:rPr lang="en-US" dirty="0"/>
                  <a:t>reduction of the statistical error compared to 2015 data.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b="1" dirty="0"/>
                  <a:t>Run24 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b="1" dirty="0"/>
                  <a:t> projection</a:t>
                </a:r>
                <a:r>
                  <a:rPr lang="en-US" dirty="0"/>
                  <a:t>: Higher statistic than 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80%</m:t>
                    </m:r>
                  </m:oMath>
                </a14:m>
                <a:r>
                  <a:rPr lang="en-US" dirty="0"/>
                  <a:t> reduction of the statistical error compared to 2015 data; the strongest suppression expected at the lowest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where forward upgraded detectors can probe.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B02A306-B2E8-AB68-5394-EC99E974CA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31" y="5210360"/>
                <a:ext cx="11065933" cy="1209947"/>
              </a:xfrm>
              <a:prstGeom prst="rect">
                <a:avLst/>
              </a:prstGeom>
              <a:blipFill>
                <a:blip r:embed="rId5"/>
                <a:stretch>
                  <a:fillRect l="-459" t="-2083" r="-459"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AE6E652-AD0B-7E53-A2C1-80FF78B8CC0E}"/>
                  </a:ext>
                </a:extLst>
              </p:cNvPr>
              <p:cNvSpPr txBox="1"/>
              <p:nvPr/>
            </p:nvSpPr>
            <p:spPr>
              <a:xfrm>
                <a:off x="2731211" y="4857958"/>
                <a:ext cx="1383589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Run</a:t>
                </a:r>
                <a:r>
                  <a:rPr lang="en-US" b="1" dirty="0">
                    <a:solidFill>
                      <a:schemeClr val="tx1"/>
                    </a:solidFill>
                  </a:rPr>
                  <a:t>24 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𝝅</m:t>
                        </m:r>
                      </m:e>
                      <m:sup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 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7AE6E652-AD0B-7E53-A2C1-80FF78B8C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1211" y="4857958"/>
                <a:ext cx="1383589" cy="375552"/>
              </a:xfrm>
              <a:prstGeom prst="rect">
                <a:avLst/>
              </a:prstGeom>
              <a:blipFill>
                <a:blip r:embed="rId6"/>
                <a:stretch>
                  <a:fillRect l="-3670"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E02DA3-BEDB-A116-9EBC-97ECF10CEC03}"/>
                  </a:ext>
                </a:extLst>
              </p:cNvPr>
              <p:cNvSpPr txBox="1"/>
              <p:nvPr/>
            </p:nvSpPr>
            <p:spPr>
              <a:xfrm>
                <a:off x="8285344" y="4856049"/>
                <a:ext cx="1383589" cy="375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/>
                  <a:t>Run24 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1" i="1">
                            <a:latin typeface="Cambria Math" panose="02040503050406030204" pitchFamily="18" charset="0"/>
                          </a:rPr>
                          <m:t>𝒉</m:t>
                        </m:r>
                      </m:e>
                      <m:sup>
                        <m:r>
                          <a:rPr lang="en-US" b="1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A8E02DA3-BEDB-A116-9EBC-97ECF10CEC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5344" y="4856049"/>
                <a:ext cx="1383589" cy="375552"/>
              </a:xfrm>
              <a:prstGeom prst="rect">
                <a:avLst/>
              </a:prstGeom>
              <a:blipFill>
                <a:blip r:embed="rId7"/>
                <a:stretch>
                  <a:fillRect l="-3636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Date Placeholder 32">
            <a:extLst>
              <a:ext uri="{FF2B5EF4-FFF2-40B4-BE49-F238E27FC236}">
                <a16:creationId xmlns:a16="http://schemas.microsoft.com/office/drawing/2014/main" id="{F9E3F09B-07AE-E438-E397-7B2BAF417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34" name="Footer Placeholder 33">
            <a:extLst>
              <a:ext uri="{FF2B5EF4-FFF2-40B4-BE49-F238E27FC236}">
                <a16:creationId xmlns:a16="http://schemas.microsoft.com/office/drawing/2014/main" id="{0501C07B-17A8-7D25-6506-36116F977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34C6B02-AA2D-0BB3-B9FA-538D2D0EE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66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608F35-79D8-2F60-1143-E8F15CDE2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BD439F-D448-06D0-8976-25CB3EAB4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9FD950-BD1E-5F53-458C-EC9BEC9B08B6}"/>
              </a:ext>
            </a:extLst>
          </p:cNvPr>
          <p:cNvSpPr txBox="1"/>
          <p:nvPr/>
        </p:nvSpPr>
        <p:spPr>
          <a:xfrm>
            <a:off x="3143076" y="136525"/>
            <a:ext cx="59059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/>
              <a:t>Gluon saturation at the EIC</a:t>
            </a:r>
            <a:endParaRPr lang="en-US" sz="4000" b="1" dirty="0">
              <a:ea typeface="Microsoft YaHei UI" panose="020B0503020204020204" pitchFamily="34" charset="-122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02EF4C4-4B68-70B5-8933-FFC66A6E36EA}"/>
              </a:ext>
            </a:extLst>
          </p:cNvPr>
          <p:cNvGrpSpPr/>
          <p:nvPr/>
        </p:nvGrpSpPr>
        <p:grpSpPr>
          <a:xfrm>
            <a:off x="2364255" y="1389893"/>
            <a:ext cx="9803493" cy="3713056"/>
            <a:chOff x="487879" y="1053686"/>
            <a:chExt cx="8156343" cy="3028716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9B45F927-5C8B-A3B8-1E24-F662E6B95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70777" y="1063540"/>
              <a:ext cx="4373445" cy="301752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F74ECAE-6492-3F13-9931-D8CCDCA46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85504" y="1064882"/>
              <a:ext cx="3251889" cy="301752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BAA0631-C499-E71C-A7A5-7B22AEDD8C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87879" y="1053686"/>
              <a:ext cx="597625" cy="2743200"/>
            </a:xfrm>
            <a:prstGeom prst="rect">
              <a:avLst/>
            </a:prstGeom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BF4A52EF-D930-58C2-BD23-7682C53E7EAA}"/>
              </a:ext>
            </a:extLst>
          </p:cNvPr>
          <p:cNvSpPr/>
          <p:nvPr/>
        </p:nvSpPr>
        <p:spPr>
          <a:xfrm>
            <a:off x="9641711" y="136525"/>
            <a:ext cx="2725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1E1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L. Zheng et al., PRD 89 (2014) 074037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E0C65B-D6A2-C738-0787-FB1AEF47765C}"/>
                  </a:ext>
                </a:extLst>
              </p:cNvPr>
              <p:cNvSpPr txBox="1"/>
              <p:nvPr/>
            </p:nvSpPr>
            <p:spPr>
              <a:xfrm>
                <a:off x="673556" y="5321863"/>
                <a:ext cx="1099832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CGC predicts the back-to-back suppression and a broadening phenomena from gluon saturation in </a:t>
                </a:r>
                <a:r>
                  <a:rPr lang="en-US" dirty="0" err="1"/>
                  <a:t>e+A</a:t>
                </a:r>
                <a:r>
                  <a:rPr lang="en-US" dirty="0"/>
                  <a:t> collisions.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EIC simulation: constrain sat. and </a:t>
                </a:r>
                <a:r>
                  <a:rPr lang="en-US" dirty="0" err="1"/>
                  <a:t>nosat</a:t>
                </a:r>
                <a:r>
                  <a:rPr lang="en-US" dirty="0"/>
                  <a:t>. models with limited statistics of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fb</m:t>
                        </m:r>
                      </m:e>
                      <m:sup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.</m:t>
                    </m:r>
                  </m:oMath>
                </a14:m>
                <a:endParaRPr lang="en-US" dirty="0">
                  <a:latin typeface="Calibri" panose="020F0502020204030204" pitchFamily="34" charset="0"/>
                </a:endParaRP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>
                    <a:latin typeface="Calibri" panose="020F0502020204030204" pitchFamily="34" charset="0"/>
                  </a:rPr>
                  <a:t>Suppression is reproduced by sat. model, not by </a:t>
                </a:r>
                <a:r>
                  <a:rPr lang="en-US" dirty="0" err="1">
                    <a:latin typeface="Calibri" panose="020F0502020204030204" pitchFamily="34" charset="0"/>
                  </a:rPr>
                  <a:t>nosat</a:t>
                </a:r>
                <a:r>
                  <a:rPr lang="en-US" dirty="0">
                    <a:latin typeface="Calibri" panose="020F0502020204030204" pitchFamily="34" charset="0"/>
                  </a:rPr>
                  <a:t>. model (EPS09 </a:t>
                </a:r>
                <a:r>
                  <a:rPr lang="en-US" dirty="0" err="1">
                    <a:latin typeface="Calibri" panose="020F0502020204030204" pitchFamily="34" charset="0"/>
                  </a:rPr>
                  <a:t>nPDF</a:t>
                </a:r>
                <a:r>
                  <a:rPr lang="en-US" dirty="0">
                    <a:latin typeface="Calibri" panose="020F0502020204030204" pitchFamily="34" charset="0"/>
                  </a:rPr>
                  <a:t>) including energy loss.</a:t>
                </a: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1E0C65B-D6A2-C738-0787-FB1AEF4776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556" y="5321863"/>
                <a:ext cx="10998326" cy="923330"/>
              </a:xfrm>
              <a:prstGeom prst="rect">
                <a:avLst/>
              </a:prstGeom>
              <a:blipFill>
                <a:blip r:embed="rId5"/>
                <a:stretch>
                  <a:fillRect l="-346" t="-2740" b="-95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0373E466-5200-0A91-40EF-7D48319A9DB8}"/>
              </a:ext>
            </a:extLst>
          </p:cNvPr>
          <p:cNvGrpSpPr/>
          <p:nvPr/>
        </p:nvGrpSpPr>
        <p:grpSpPr>
          <a:xfrm>
            <a:off x="525118" y="1258772"/>
            <a:ext cx="1606526" cy="1825707"/>
            <a:chOff x="-190241" y="2553273"/>
            <a:chExt cx="1606526" cy="182570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AC9F3BA8-27D7-E335-5B39-E2AD560740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0112" y="2553273"/>
              <a:ext cx="783034" cy="1825707"/>
              <a:chOff x="959432" y="1524000"/>
              <a:chExt cx="1991862" cy="4209984"/>
            </a:xfrm>
          </p:grpSpPr>
          <p:pic>
            <p:nvPicPr>
              <p:cNvPr id="27" name="Picture 20" descr="jet_schematic_seed">
                <a:extLst>
                  <a:ext uri="{FF2B5EF4-FFF2-40B4-BE49-F238E27FC236}">
                    <a16:creationId xmlns:a16="http://schemas.microsoft.com/office/drawing/2014/main" id="{BD67F614-4660-1EAC-60B0-62141061A1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lum bright="-10000" contrast="20000"/>
              </a:blip>
              <a:srcRect t="4557"/>
              <a:stretch/>
            </p:blipFill>
            <p:spPr bwMode="auto">
              <a:xfrm>
                <a:off x="1188557" y="1524000"/>
                <a:ext cx="1762737" cy="2169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" name="Picture 20" descr="jet_schematic_seed">
                <a:extLst>
                  <a:ext uri="{FF2B5EF4-FFF2-40B4-BE49-F238E27FC236}">
                    <a16:creationId xmlns:a16="http://schemas.microsoft.com/office/drawing/2014/main" id="{3534A22E-8EF7-9B6C-6634-C0F280E1A31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lum bright="-10000" contrast="20000"/>
              </a:blip>
              <a:srcRect t="4557" b="5482"/>
              <a:stretch/>
            </p:blipFill>
            <p:spPr bwMode="auto">
              <a:xfrm rot="11519649">
                <a:off x="959432" y="3688904"/>
                <a:ext cx="1762737" cy="2045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E218D3B-19D6-F15E-1D78-4C1E157D2329}"/>
                </a:ext>
              </a:extLst>
            </p:cNvPr>
            <p:cNvSpPr txBox="1"/>
            <p:nvPr/>
          </p:nvSpPr>
          <p:spPr>
            <a:xfrm>
              <a:off x="-134521" y="2975811"/>
              <a:ext cx="29687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latin typeface="Comic Sans MS" panose="030F0902030302020204" pitchFamily="66" charset="0"/>
                </a:rPr>
                <a:t>e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B9AF549-50A7-F54E-BB91-9889A5999619}"/>
                </a:ext>
              </a:extLst>
            </p:cNvPr>
            <p:cNvSpPr txBox="1"/>
            <p:nvPr/>
          </p:nvSpPr>
          <p:spPr>
            <a:xfrm>
              <a:off x="983314" y="2954264"/>
              <a:ext cx="377044" cy="4795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1600" b="1" dirty="0">
                  <a:latin typeface="Comic Sans MS" panose="030F0902030302020204" pitchFamily="66" charset="0"/>
                </a:rPr>
                <a:t>p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03C0C2BC-744D-1A0A-B4ED-98D34AE6F89E}"/>
                </a:ext>
              </a:extLst>
            </p:cNvPr>
            <p:cNvCxnSpPr/>
            <p:nvPr/>
          </p:nvCxnSpPr>
          <p:spPr>
            <a:xfrm>
              <a:off x="829284" y="3441485"/>
              <a:ext cx="58700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9AFFE633-7D91-89BC-AB73-643988496A7A}"/>
                </a:ext>
              </a:extLst>
            </p:cNvPr>
            <p:cNvCxnSpPr/>
            <p:nvPr/>
          </p:nvCxnSpPr>
          <p:spPr>
            <a:xfrm>
              <a:off x="-190241" y="3447832"/>
              <a:ext cx="58700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15DDD2BA-64D7-40A3-0FE4-E9D8CC246D46}"/>
              </a:ext>
            </a:extLst>
          </p:cNvPr>
          <p:cNvGrpSpPr/>
          <p:nvPr/>
        </p:nvGrpSpPr>
        <p:grpSpPr>
          <a:xfrm>
            <a:off x="502073" y="3262958"/>
            <a:ext cx="1657568" cy="1729224"/>
            <a:chOff x="407375" y="3429000"/>
            <a:chExt cx="1657568" cy="172922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10B86711-3EE2-E84B-DA1A-7FA25534BA98}"/>
                </a:ext>
              </a:extLst>
            </p:cNvPr>
            <p:cNvGrpSpPr/>
            <p:nvPr/>
          </p:nvGrpSpPr>
          <p:grpSpPr>
            <a:xfrm>
              <a:off x="407375" y="3429000"/>
              <a:ext cx="1657568" cy="940915"/>
              <a:chOff x="1923832" y="2528302"/>
              <a:chExt cx="1657568" cy="940915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EA8DB91-1F07-812F-F832-0CEFEDFC68A5}"/>
                  </a:ext>
                </a:extLst>
              </p:cNvPr>
              <p:cNvSpPr txBox="1"/>
              <p:nvPr/>
            </p:nvSpPr>
            <p:spPr>
              <a:xfrm>
                <a:off x="1946877" y="2957573"/>
                <a:ext cx="2968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latin typeface="Comic Sans MS" panose="030F0902030302020204" pitchFamily="66" charset="0"/>
                  </a:rPr>
                  <a:t>e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1112FF7-9117-5529-C671-0ED7AA1D71AE}"/>
                  </a:ext>
                </a:extLst>
              </p:cNvPr>
              <p:cNvSpPr txBox="1"/>
              <p:nvPr/>
            </p:nvSpPr>
            <p:spPr>
              <a:xfrm>
                <a:off x="3093053" y="3018227"/>
                <a:ext cx="44275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/>
                <a:r>
                  <a:rPr lang="en-US" sz="1600" b="1" dirty="0">
                    <a:solidFill>
                      <a:srgbClr val="FF0000"/>
                    </a:solidFill>
                    <a:latin typeface="Comic Sans MS" panose="030F0902030302020204" pitchFamily="66" charset="0"/>
                  </a:rPr>
                  <a:t>Au</a:t>
                </a:r>
              </a:p>
            </p:txBody>
          </p:sp>
          <p:pic>
            <p:nvPicPr>
              <p:cNvPr id="25" name="Picture 20" descr="jet_schematic_seed">
                <a:extLst>
                  <a:ext uri="{FF2B5EF4-FFF2-40B4-BE49-F238E27FC236}">
                    <a16:creationId xmlns:a16="http://schemas.microsoft.com/office/drawing/2014/main" id="{C102D76D-96FE-698D-BAD0-CC368CBF9E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lum bright="-10000" contrast="20000"/>
              </a:blip>
              <a:srcRect t="4557"/>
              <a:stretch/>
            </p:blipFill>
            <p:spPr bwMode="auto">
              <a:xfrm>
                <a:off x="2402321" y="2528302"/>
                <a:ext cx="692961" cy="940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7C917635-B496-2311-C0B7-3D0FBF23828E}"/>
                  </a:ext>
                </a:extLst>
              </p:cNvPr>
              <p:cNvCxnSpPr/>
              <p:nvPr/>
            </p:nvCxnSpPr>
            <p:spPr>
              <a:xfrm>
                <a:off x="2994399" y="3427594"/>
                <a:ext cx="587001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headEnd type="triangle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FA01959B-CFAF-FC06-A3E6-D151477B4160}"/>
                  </a:ext>
                </a:extLst>
              </p:cNvPr>
              <p:cNvCxnSpPr/>
              <p:nvPr/>
            </p:nvCxnSpPr>
            <p:spPr>
              <a:xfrm>
                <a:off x="1923832" y="3433940"/>
                <a:ext cx="58700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20" descr="jet_schematic_seed">
              <a:extLst>
                <a:ext uri="{FF2B5EF4-FFF2-40B4-BE49-F238E27FC236}">
                  <a16:creationId xmlns:a16="http://schemas.microsoft.com/office/drawing/2014/main" id="{6064E796-24D6-F0B4-1125-41DA926186B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lum bright="-10000" contrast="20000"/>
              <a:alphaModFix amt="20000"/>
            </a:blip>
            <a:srcRect t="4557" b="5482"/>
            <a:stretch/>
          </p:blipFill>
          <p:spPr bwMode="auto">
            <a:xfrm rot="13248588">
              <a:off x="612970" y="4271256"/>
              <a:ext cx="693036" cy="886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7975A9-8DD9-6F3E-9112-CC9C67A5DCB7}"/>
                  </a:ext>
                </a:extLst>
              </p:cNvPr>
              <p:cNvSpPr txBox="1"/>
              <p:nvPr/>
            </p:nvSpPr>
            <p:spPr>
              <a:xfrm>
                <a:off x="5412617" y="2016255"/>
                <a:ext cx="1462260" cy="62119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000" dirty="0"/>
                  <a:t>1.0 GeV</a:t>
                </a:r>
                <a:r>
                  <a:rPr lang="en-US" sz="1000" baseline="30000" dirty="0"/>
                  <a:t>2</a:t>
                </a:r>
                <a:r>
                  <a:rPr lang="en-US" sz="1000" dirty="0"/>
                  <a:t> &lt; Q</a:t>
                </a:r>
                <a:r>
                  <a:rPr lang="en-US" sz="1000" baseline="30000" dirty="0"/>
                  <a:t>2</a:t>
                </a:r>
                <a:r>
                  <a:rPr lang="en-US" sz="1000" dirty="0"/>
                  <a:t> &lt; 1.5 GeV</a:t>
                </a:r>
                <a:r>
                  <a:rPr lang="en-US" sz="1000" baseline="30000" dirty="0"/>
                  <a:t>2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0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00" i="1" dirty="0" smtClean="0">
                            <a:latin typeface="Cambria Math" panose="02040503050406030204" pitchFamily="18" charset="0"/>
                          </a:rPr>
                          <m:t>𝑡𝑟𝑖𝑔</m:t>
                        </m:r>
                      </m:sup>
                    </m:sSubSup>
                    <m:r>
                      <a:rPr lang="en-US" sz="1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/>
                  <a:t>&gt; 2 GeV/c</a:t>
                </a:r>
              </a:p>
              <a:p>
                <a:r>
                  <a:rPr lang="en-US" sz="1000" dirty="0"/>
                  <a:t>1 GeV/c &lt;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0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00" b="0" i="1" dirty="0" smtClean="0">
                            <a:latin typeface="Cambria Math" panose="02040503050406030204" pitchFamily="18" charset="0"/>
                          </a:rPr>
                          <m:t>𝑎𝑠𝑠𝑜</m:t>
                        </m:r>
                      </m:sup>
                    </m:sSubSup>
                    <m:r>
                      <a:rPr lang="en-US" sz="10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000" dirty="0"/>
                  <a:t>&lt;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0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0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000" i="1" dirty="0">
                            <a:latin typeface="Cambria Math" panose="02040503050406030204" pitchFamily="18" charset="0"/>
                          </a:rPr>
                          <m:t>𝑡𝑟𝑖𝑔</m:t>
                        </m:r>
                      </m:sup>
                    </m:sSubSup>
                    <m:r>
                      <a:rPr lang="en-US" sz="10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000" baseline="30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57975A9-8DD9-6F3E-9112-CC9C67A5DC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12617" y="2016255"/>
                <a:ext cx="1462260" cy="621196"/>
              </a:xfrm>
              <a:prstGeom prst="rect">
                <a:avLst/>
              </a:prstGeom>
              <a:blipFill>
                <a:blip r:embed="rId7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7E9F93FA-5E74-A180-17CA-3C1085E9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3AFD4-54A4-3E17-A84A-74638CA9A07B}"/>
              </a:ext>
            </a:extLst>
          </p:cNvPr>
          <p:cNvSpPr txBox="1"/>
          <p:nvPr/>
        </p:nvSpPr>
        <p:spPr>
          <a:xfrm>
            <a:off x="6187743" y="1181415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PYTHIA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A32F79-16A8-81BD-B156-4CF11E5F5880}"/>
              </a:ext>
            </a:extLst>
          </p:cNvPr>
          <p:cNvSpPr txBox="1"/>
          <p:nvPr/>
        </p:nvSpPr>
        <p:spPr>
          <a:xfrm>
            <a:off x="11186456" y="1181415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PYTHIA</a:t>
            </a:r>
          </a:p>
        </p:txBody>
      </p:sp>
    </p:spTree>
    <p:extLst>
      <p:ext uri="{BB962C8B-B14F-4D97-AF65-F5344CB8AC3E}">
        <p14:creationId xmlns:p14="http://schemas.microsoft.com/office/powerpoint/2010/main" val="3574199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aph of a function&#10;&#10;Description automatically generated">
            <a:extLst>
              <a:ext uri="{FF2B5EF4-FFF2-40B4-BE49-F238E27FC236}">
                <a16:creationId xmlns:a16="http://schemas.microsoft.com/office/drawing/2014/main" id="{4DB48F7E-6D93-3103-F8B5-635FB21F92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506" y="1556901"/>
            <a:ext cx="4715691" cy="347472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7A0E91-C5FA-39F3-C0F7-C0D73F50F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0D8B34-1C89-691A-327D-746E85344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4F1AC7-763A-05F8-9D34-B73AC96509E3}"/>
              </a:ext>
            </a:extLst>
          </p:cNvPr>
          <p:cNvSpPr txBox="1"/>
          <p:nvPr/>
        </p:nvSpPr>
        <p:spPr>
          <a:xfrm>
            <a:off x="2695120" y="136525"/>
            <a:ext cx="68018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err="1"/>
              <a:t>Sudakov</a:t>
            </a:r>
            <a:r>
              <a:rPr lang="en-US" altLang="zh-CN" sz="4000" b="1" dirty="0"/>
              <a:t> effects in </a:t>
            </a:r>
            <a:r>
              <a:rPr lang="en-US" altLang="zh-CN" sz="4000" b="1" dirty="0" err="1"/>
              <a:t>e+p</a:t>
            </a:r>
            <a:r>
              <a:rPr lang="en-US" altLang="zh-CN" sz="4000" b="1" dirty="0"/>
              <a:t> and </a:t>
            </a:r>
            <a:r>
              <a:rPr lang="en-US" altLang="zh-CN" sz="4000" b="1" dirty="0" err="1"/>
              <a:t>e+A</a:t>
            </a:r>
            <a:endParaRPr lang="en-US" sz="4000" b="1" dirty="0">
              <a:ea typeface="Microsoft YaHei UI" panose="020B0503020204020204" pitchFamily="34" charset="-122"/>
            </a:endParaRPr>
          </a:p>
        </p:txBody>
      </p:sp>
      <p:pic>
        <p:nvPicPr>
          <p:cNvPr id="3" name="Picture 2" descr="A graph of a function&#10;&#10;Description automatically generated">
            <a:extLst>
              <a:ext uri="{FF2B5EF4-FFF2-40B4-BE49-F238E27FC236}">
                <a16:creationId xmlns:a16="http://schemas.microsoft.com/office/drawing/2014/main" id="{40DF2221-AD5F-B735-4303-D86F727A29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5210" y="1521041"/>
            <a:ext cx="4765147" cy="3483833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D61E3F44-550E-AC73-1E07-37480CC37755}"/>
              </a:ext>
            </a:extLst>
          </p:cNvPr>
          <p:cNvGrpSpPr/>
          <p:nvPr/>
        </p:nvGrpSpPr>
        <p:grpSpPr>
          <a:xfrm>
            <a:off x="525118" y="1258772"/>
            <a:ext cx="1606526" cy="1825707"/>
            <a:chOff x="-190241" y="2553273"/>
            <a:chExt cx="1606526" cy="182570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BA7BF6B6-63D3-DE25-71BF-3D5A43BB6C4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00112" y="2553273"/>
              <a:ext cx="783034" cy="1825707"/>
              <a:chOff x="959432" y="1524000"/>
              <a:chExt cx="1991862" cy="4209984"/>
            </a:xfrm>
          </p:grpSpPr>
          <p:pic>
            <p:nvPicPr>
              <p:cNvPr id="24" name="Picture 20" descr="jet_schematic_seed">
                <a:extLst>
                  <a:ext uri="{FF2B5EF4-FFF2-40B4-BE49-F238E27FC236}">
                    <a16:creationId xmlns:a16="http://schemas.microsoft.com/office/drawing/2014/main" id="{17647523-E44D-37D1-593D-7B4A19C1E3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lum bright="-10000" contrast="20000"/>
              </a:blip>
              <a:srcRect t="4557"/>
              <a:stretch/>
            </p:blipFill>
            <p:spPr bwMode="auto">
              <a:xfrm>
                <a:off x="1188557" y="1524000"/>
                <a:ext cx="1762737" cy="21697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" name="Picture 20" descr="jet_schematic_seed">
                <a:extLst>
                  <a:ext uri="{FF2B5EF4-FFF2-40B4-BE49-F238E27FC236}">
                    <a16:creationId xmlns:a16="http://schemas.microsoft.com/office/drawing/2014/main" id="{BBC1BDF7-C868-815D-71E5-88BB1A76642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lum bright="-10000" contrast="20000"/>
              </a:blip>
              <a:srcRect t="4557" b="5482"/>
              <a:stretch/>
            </p:blipFill>
            <p:spPr bwMode="auto">
              <a:xfrm rot="11519649">
                <a:off x="959432" y="3688904"/>
                <a:ext cx="1762737" cy="20450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CEABE384-A66A-F162-2AFC-EF33CB3BFC3F}"/>
                </a:ext>
              </a:extLst>
            </p:cNvPr>
            <p:cNvCxnSpPr/>
            <p:nvPr/>
          </p:nvCxnSpPr>
          <p:spPr>
            <a:xfrm>
              <a:off x="829284" y="3441485"/>
              <a:ext cx="58700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5BF1B352-9DEC-4B20-0120-A4715AB1C546}"/>
                </a:ext>
              </a:extLst>
            </p:cNvPr>
            <p:cNvCxnSpPr/>
            <p:nvPr/>
          </p:nvCxnSpPr>
          <p:spPr>
            <a:xfrm>
              <a:off x="-190241" y="3447832"/>
              <a:ext cx="58700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28751B8-3699-6FA8-2C85-DD8E689752D6}"/>
              </a:ext>
            </a:extLst>
          </p:cNvPr>
          <p:cNvGrpSpPr/>
          <p:nvPr/>
        </p:nvGrpSpPr>
        <p:grpSpPr>
          <a:xfrm>
            <a:off x="502073" y="3262958"/>
            <a:ext cx="1657568" cy="1729224"/>
            <a:chOff x="407375" y="3429000"/>
            <a:chExt cx="1657568" cy="1729224"/>
          </a:xfrm>
        </p:grpSpPr>
        <p:pic>
          <p:nvPicPr>
            <p:cNvPr id="28" name="Picture 20" descr="jet_schematic_seed">
              <a:extLst>
                <a:ext uri="{FF2B5EF4-FFF2-40B4-BE49-F238E27FC236}">
                  <a16:creationId xmlns:a16="http://schemas.microsoft.com/office/drawing/2014/main" id="{09D8C004-58F9-0BA1-97ED-D447211D7D8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lum bright="-10000" contrast="20000"/>
              <a:alphaModFix/>
            </a:blip>
            <a:srcRect t="4557" b="5482"/>
            <a:stretch/>
          </p:blipFill>
          <p:spPr bwMode="auto">
            <a:xfrm rot="13248588">
              <a:off x="612970" y="4271256"/>
              <a:ext cx="693036" cy="886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11011BF8-DB37-FA7E-BECC-2527F49AC8BC}"/>
                </a:ext>
              </a:extLst>
            </p:cNvPr>
            <p:cNvGrpSpPr/>
            <p:nvPr/>
          </p:nvGrpSpPr>
          <p:grpSpPr>
            <a:xfrm>
              <a:off x="407375" y="3429000"/>
              <a:ext cx="1657568" cy="940915"/>
              <a:chOff x="1923832" y="2528302"/>
              <a:chExt cx="1657568" cy="940915"/>
            </a:xfrm>
          </p:grpSpPr>
          <p:pic>
            <p:nvPicPr>
              <p:cNvPr id="31" name="Picture 20" descr="jet_schematic_seed">
                <a:extLst>
                  <a:ext uri="{FF2B5EF4-FFF2-40B4-BE49-F238E27FC236}">
                    <a16:creationId xmlns:a16="http://schemas.microsoft.com/office/drawing/2014/main" id="{039942D1-F3F9-0E19-22B3-08A6C2C0DAD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lum bright="-10000" contrast="20000"/>
              </a:blip>
              <a:srcRect t="4557"/>
              <a:stretch/>
            </p:blipFill>
            <p:spPr bwMode="auto">
              <a:xfrm>
                <a:off x="2402321" y="2528302"/>
                <a:ext cx="692961" cy="9409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2ACA0F8E-6201-905D-E01D-39A0280FDCC3}"/>
                  </a:ext>
                </a:extLst>
              </p:cNvPr>
              <p:cNvCxnSpPr/>
              <p:nvPr/>
            </p:nvCxnSpPr>
            <p:spPr>
              <a:xfrm>
                <a:off x="2994399" y="3427594"/>
                <a:ext cx="587001" cy="0"/>
              </a:xfrm>
              <a:prstGeom prst="straightConnector1">
                <a:avLst/>
              </a:prstGeom>
              <a:ln w="25400">
                <a:headEnd type="triangle"/>
                <a:tailEnd type="non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D41364EB-4753-86CA-A3D7-6CAF8789004E}"/>
                  </a:ext>
                </a:extLst>
              </p:cNvPr>
              <p:cNvCxnSpPr/>
              <p:nvPr/>
            </p:nvCxnSpPr>
            <p:spPr>
              <a:xfrm>
                <a:off x="1923832" y="3433940"/>
                <a:ext cx="587001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B2A5F40B-F4D6-A84C-4607-CEF51C26F23E}"/>
              </a:ext>
            </a:extLst>
          </p:cNvPr>
          <p:cNvSpPr/>
          <p:nvPr/>
        </p:nvSpPr>
        <p:spPr>
          <a:xfrm>
            <a:off x="9641711" y="136525"/>
            <a:ext cx="2725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1E1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L. Zheng et al., PRD 89 (2014) 074037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D77187-0C19-45BE-A60B-45CA588FB594}"/>
                  </a:ext>
                </a:extLst>
              </p:cNvPr>
              <p:cNvSpPr txBox="1"/>
              <p:nvPr/>
            </p:nvSpPr>
            <p:spPr>
              <a:xfrm>
                <a:off x="502073" y="1793159"/>
                <a:ext cx="649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43D77187-0C19-45BE-A60B-45CA588FB5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073" y="1793159"/>
                <a:ext cx="649024" cy="276999"/>
              </a:xfrm>
              <a:prstGeom prst="rect">
                <a:avLst/>
              </a:prstGeom>
              <a:blipFill>
                <a:blip r:embed="rId6"/>
                <a:stretch>
                  <a:fillRect l="-13462" t="-4348" r="-11538" b="-30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A06B09-AADB-168D-F3B9-0987A1A2AAC4}"/>
                  </a:ext>
                </a:extLst>
              </p:cNvPr>
              <p:cNvSpPr txBox="1"/>
              <p:nvPr/>
            </p:nvSpPr>
            <p:spPr>
              <a:xfrm>
                <a:off x="1546412" y="1750757"/>
                <a:ext cx="6633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6CA06B09-AADB-168D-F3B9-0987A1A2AA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6412" y="1750757"/>
                <a:ext cx="663388" cy="369332"/>
              </a:xfrm>
              <a:prstGeom prst="rect">
                <a:avLst/>
              </a:prstGeom>
              <a:blipFill>
                <a:blip r:embed="rId7"/>
                <a:stretch>
                  <a:fillRect b="-129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7BF7E81-5625-BCCC-748A-CB191E7564E8}"/>
                  </a:ext>
                </a:extLst>
              </p:cNvPr>
              <p:cNvSpPr txBox="1"/>
              <p:nvPr/>
            </p:nvSpPr>
            <p:spPr>
              <a:xfrm>
                <a:off x="484144" y="3846075"/>
                <a:ext cx="64902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𝛾</m:t>
                    </m:r>
                    <m: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F7BF7E81-5625-BCCC-748A-CB191E7564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144" y="3846075"/>
                <a:ext cx="649024" cy="276999"/>
              </a:xfrm>
              <a:prstGeom prst="rect">
                <a:avLst/>
              </a:prstGeom>
              <a:blipFill>
                <a:blip r:embed="rId8"/>
                <a:stretch>
                  <a:fillRect l="-11321" r="-11321" b="-347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303F94B-C461-D4A2-893B-2F608F14D3F3}"/>
                  </a:ext>
                </a:extLst>
              </p:cNvPr>
              <p:cNvSpPr txBox="1"/>
              <p:nvPr/>
            </p:nvSpPr>
            <p:spPr>
              <a:xfrm>
                <a:off x="1555378" y="3803673"/>
                <a:ext cx="66338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q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g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0303F94B-C461-D4A2-893B-2F608F14D3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5378" y="3803673"/>
                <a:ext cx="663388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0754F161-169C-7158-927E-B48944659E64}"/>
              </a:ext>
            </a:extLst>
          </p:cNvPr>
          <p:cNvSpPr txBox="1"/>
          <p:nvPr/>
        </p:nvSpPr>
        <p:spPr>
          <a:xfrm>
            <a:off x="1261951" y="5394854"/>
            <a:ext cx="99434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Sudakov</a:t>
            </a:r>
            <a:r>
              <a:rPr lang="en-US" dirty="0"/>
              <a:t> effect widens the back-to-back correlation functions, it exits in both </a:t>
            </a:r>
            <a:r>
              <a:rPr lang="en-US" dirty="0" err="1"/>
              <a:t>e+p</a:t>
            </a:r>
            <a:r>
              <a:rPr lang="en-US" dirty="0"/>
              <a:t> and </a:t>
            </a:r>
            <a:r>
              <a:rPr lang="en-US" dirty="0" err="1"/>
              <a:t>e+A</a:t>
            </a:r>
            <a:r>
              <a:rPr lang="en-US" dirty="0"/>
              <a:t> collisions.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Sudakov</a:t>
            </a:r>
            <a:r>
              <a:rPr lang="en-US" dirty="0"/>
              <a:t> effect is in agreement with the effect from </a:t>
            </a:r>
            <a:r>
              <a:rPr lang="en-US" dirty="0" err="1"/>
              <a:t>parton</a:t>
            </a:r>
            <a:r>
              <a:rPr lang="en-US" dirty="0"/>
              <a:t> shower in </a:t>
            </a:r>
            <a:r>
              <a:rPr lang="en-US" dirty="0" err="1"/>
              <a:t>e+p</a:t>
            </a:r>
            <a:r>
              <a:rPr lang="en-US" dirty="0"/>
              <a:t> collisions.</a:t>
            </a:r>
          </a:p>
        </p:txBody>
      </p:sp>
      <p:pic>
        <p:nvPicPr>
          <p:cNvPr id="50" name="Picture 49" descr="A black spiral on a white background&#10;&#10;Description automatically generated">
            <a:extLst>
              <a:ext uri="{FF2B5EF4-FFF2-40B4-BE49-F238E27FC236}">
                <a16:creationId xmlns:a16="http://schemas.microsoft.com/office/drawing/2014/main" id="{F62DF5BF-CA57-F1D7-B8B0-B3C6F8D79D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814731">
            <a:off x="1515444" y="4273892"/>
            <a:ext cx="355151" cy="822108"/>
          </a:xfrm>
          <a:prstGeom prst="rect">
            <a:avLst/>
          </a:prstGeom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id="{AAE6DCD1-F541-98F9-5577-49362C157ED1}"/>
              </a:ext>
            </a:extLst>
          </p:cNvPr>
          <p:cNvSpPr txBox="1"/>
          <p:nvPr/>
        </p:nvSpPr>
        <p:spPr>
          <a:xfrm>
            <a:off x="1352024" y="4742723"/>
            <a:ext cx="16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+mj-lt"/>
              </a:rPr>
              <a:t>Soft gluon radiation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D6E3C79-0664-9C64-FED7-B5413E2F3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11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465D92-FD47-A58A-10EC-6D027777AE0F}"/>
              </a:ext>
            </a:extLst>
          </p:cNvPr>
          <p:cNvSpPr txBox="1"/>
          <p:nvPr/>
        </p:nvSpPr>
        <p:spPr>
          <a:xfrm>
            <a:off x="6521854" y="1350647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PYTHIA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7450DF1-DB08-FC79-C35C-71F93F52C71E}"/>
              </a:ext>
            </a:extLst>
          </p:cNvPr>
          <p:cNvSpPr txBox="1"/>
          <p:nvPr/>
        </p:nvSpPr>
        <p:spPr>
          <a:xfrm>
            <a:off x="11186456" y="1338916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PYTHIA</a:t>
            </a:r>
          </a:p>
        </p:txBody>
      </p:sp>
    </p:spTree>
    <p:extLst>
      <p:ext uri="{BB962C8B-B14F-4D97-AF65-F5344CB8AC3E}">
        <p14:creationId xmlns:p14="http://schemas.microsoft.com/office/powerpoint/2010/main" val="22764341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27EB6-02E7-BE16-4FFD-40824923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F6616-8E8F-0EA6-28D4-3887529D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8FF299-A683-A768-1895-676DA187C285}"/>
              </a:ext>
            </a:extLst>
          </p:cNvPr>
          <p:cNvSpPr txBox="1"/>
          <p:nvPr/>
        </p:nvSpPr>
        <p:spPr>
          <a:xfrm>
            <a:off x="3374425" y="136525"/>
            <a:ext cx="544322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/>
              <a:t>How about broadening?</a:t>
            </a:r>
            <a:endParaRPr lang="en-US" sz="4000" b="1" dirty="0">
              <a:ea typeface="Microsoft YaHei UI" panose="020B0503020204020204" pitchFamily="34" charset="-122"/>
            </a:endParaRPr>
          </a:p>
        </p:txBody>
      </p:sp>
      <p:pic>
        <p:nvPicPr>
          <p:cNvPr id="3" name="Picture 2" descr="A picture containing text, diagram, plot, line&#10;&#10;Description automatically generated">
            <a:extLst>
              <a:ext uri="{FF2B5EF4-FFF2-40B4-BE49-F238E27FC236}">
                <a16:creationId xmlns:a16="http://schemas.microsoft.com/office/drawing/2014/main" id="{FAB125E2-1B47-7A91-E53F-E49A571F4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3173" y="1115409"/>
            <a:ext cx="4967879" cy="3657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61F992-AAE6-7BC3-56D6-CF278C6B48E7}"/>
                  </a:ext>
                </a:extLst>
              </p:cNvPr>
              <p:cNvSpPr txBox="1"/>
              <p:nvPr/>
            </p:nvSpPr>
            <p:spPr>
              <a:xfrm>
                <a:off x="326739" y="4547026"/>
                <a:ext cx="6095372" cy="181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Intrinsic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b="0" dirty="0"/>
                  <a:t>, </a:t>
                </a:r>
                <a:r>
                  <a:rPr lang="en-US" dirty="0" err="1"/>
                  <a:t>parton</a:t>
                </a:r>
                <a:r>
                  <a:rPr lang="en-US" dirty="0"/>
                  <a:t> shower</a:t>
                </a:r>
                <a:r>
                  <a:rPr lang="en-US" b="0" dirty="0"/>
                  <a:t>, and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𝑓𝑟𝑎𝑔</m:t>
                        </m:r>
                      </m:sup>
                    </m:sSubSup>
                  </m:oMath>
                </a14:m>
                <a:r>
                  <a:rPr lang="en-US" b="0" dirty="0"/>
                  <a:t> can lead to </a:t>
                </a:r>
                <a:r>
                  <a:rPr lang="en-US" dirty="0"/>
                  <a:t>broad near- and away-side peaks.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IS: the dominate effect leading to a broad away-side peak.</a:t>
                </a:r>
                <a:endParaRPr lang="en-US" b="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Precise measurement of both near- and away-side peaks with 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p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</m:t>
                        </m:r>
                      </m:sup>
                    </m:sSup>
                  </m:oMath>
                </a14:m>
                <a:r>
                  <a:rPr lang="en-US" dirty="0"/>
                  <a:t> at the EIC: better understanding of each source for the broadening.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461F992-AAE6-7BC3-56D6-CF278C6B48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6739" y="4547026"/>
                <a:ext cx="6095372" cy="1816972"/>
              </a:xfrm>
              <a:prstGeom prst="rect">
                <a:avLst/>
              </a:prstGeom>
              <a:blipFill>
                <a:blip r:embed="rId3"/>
                <a:stretch>
                  <a:fillRect l="-624" b="-4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 descr="A picture containing text, screenshot, font, receipt&#10;&#10;Description automatically generated">
            <a:extLst>
              <a:ext uri="{FF2B5EF4-FFF2-40B4-BE49-F238E27FC236}">
                <a16:creationId xmlns:a16="http://schemas.microsoft.com/office/drawing/2014/main" id="{A3D550C4-99D5-3461-67AF-7F39126531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01096" y="4723184"/>
            <a:ext cx="5190851" cy="1588194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B56E83D-3C0A-E408-B595-454294702CBD}"/>
              </a:ext>
            </a:extLst>
          </p:cNvPr>
          <p:cNvSpPr txBox="1"/>
          <p:nvPr/>
        </p:nvSpPr>
        <p:spPr>
          <a:xfrm>
            <a:off x="3549063" y="1683480"/>
            <a:ext cx="30766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1504F8"/>
                </a:solidFill>
              </a:rPr>
              <a:t>Initial state </a:t>
            </a:r>
            <a:r>
              <a:rPr lang="en-US" b="1" dirty="0" err="1">
                <a:solidFill>
                  <a:srgbClr val="1504F8"/>
                </a:solidFill>
              </a:rPr>
              <a:t>parton</a:t>
            </a:r>
            <a:r>
              <a:rPr lang="en-US" b="1" dirty="0">
                <a:solidFill>
                  <a:srgbClr val="1504F8"/>
                </a:solidFill>
              </a:rPr>
              <a:t> shower (IS)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B06609C-50F4-7E3A-E7F1-91B78C0754FE}"/>
              </a:ext>
            </a:extLst>
          </p:cNvPr>
          <p:cNvGrpSpPr/>
          <p:nvPr/>
        </p:nvGrpSpPr>
        <p:grpSpPr>
          <a:xfrm>
            <a:off x="450507" y="1402488"/>
            <a:ext cx="5474350" cy="2791525"/>
            <a:chOff x="678575" y="1277853"/>
            <a:chExt cx="5474350" cy="2791525"/>
          </a:xfrm>
        </p:grpSpPr>
        <p:pic>
          <p:nvPicPr>
            <p:cNvPr id="22" name="Picture 21" descr="A black spiral on a white background&#10;&#10;Description automatically generated">
              <a:extLst>
                <a:ext uri="{FF2B5EF4-FFF2-40B4-BE49-F238E27FC236}">
                  <a16:creationId xmlns:a16="http://schemas.microsoft.com/office/drawing/2014/main" id="{6F17C9FF-7831-B2B3-D040-B25841D125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9504429">
              <a:off x="4071184" y="1885139"/>
              <a:ext cx="395775" cy="916144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CE77909-4618-0FD6-DF48-84D242B1309F}"/>
                </a:ext>
              </a:extLst>
            </p:cNvPr>
            <p:cNvGrpSpPr/>
            <p:nvPr/>
          </p:nvGrpSpPr>
          <p:grpSpPr>
            <a:xfrm>
              <a:off x="1048870" y="1277853"/>
              <a:ext cx="4317140" cy="2791525"/>
              <a:chOff x="-89712" y="3429000"/>
              <a:chExt cx="2674270" cy="1729224"/>
            </a:xfrm>
          </p:grpSpPr>
          <p:pic>
            <p:nvPicPr>
              <p:cNvPr id="8" name="Picture 20" descr="jet_schematic_seed">
                <a:extLst>
                  <a:ext uri="{FF2B5EF4-FFF2-40B4-BE49-F238E27FC236}">
                    <a16:creationId xmlns:a16="http://schemas.microsoft.com/office/drawing/2014/main" id="{3E8B688C-BD43-9E08-C3CF-EAE1CE06125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lum bright="-10000" contrast="20000"/>
                <a:alphaModFix/>
              </a:blip>
              <a:srcRect t="4557" b="5482"/>
              <a:stretch/>
            </p:blipFill>
            <p:spPr bwMode="auto">
              <a:xfrm rot="13248588">
                <a:off x="612970" y="4271256"/>
                <a:ext cx="693036" cy="8869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C93913D-3B73-55D2-9D7C-5FEC03C8CA1E}"/>
                  </a:ext>
                </a:extLst>
              </p:cNvPr>
              <p:cNvGrpSpPr/>
              <p:nvPr/>
            </p:nvGrpSpPr>
            <p:grpSpPr>
              <a:xfrm>
                <a:off x="-89712" y="3429000"/>
                <a:ext cx="2674270" cy="940915"/>
                <a:chOff x="1426745" y="2528302"/>
                <a:chExt cx="2674270" cy="940915"/>
              </a:xfrm>
            </p:grpSpPr>
            <p:pic>
              <p:nvPicPr>
                <p:cNvPr id="10" name="Picture 20" descr="jet_schematic_seed">
                  <a:extLst>
                    <a:ext uri="{FF2B5EF4-FFF2-40B4-BE49-F238E27FC236}">
                      <a16:creationId xmlns:a16="http://schemas.microsoft.com/office/drawing/2014/main" id="{EFFB6B44-A154-CEE3-65F8-507F577D592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6" cstate="print">
                  <a:lum bright="-10000" contrast="20000"/>
                </a:blip>
                <a:srcRect t="4557"/>
                <a:stretch/>
              </p:blipFill>
              <p:spPr bwMode="auto">
                <a:xfrm>
                  <a:off x="2402321" y="2528302"/>
                  <a:ext cx="692961" cy="94091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804FA9D4-EBA0-EACA-187B-71470CDFD9B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953138" y="3433940"/>
                  <a:ext cx="1147877" cy="0"/>
                </a:xfrm>
                <a:prstGeom prst="straightConnector1">
                  <a:avLst/>
                </a:prstGeom>
                <a:ln w="25400">
                  <a:headEnd type="triangle"/>
                  <a:tailEnd type="non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68335E2D-BFD9-2A7A-4E7D-C38FCEF03CE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26745" y="3433940"/>
                  <a:ext cx="1084088" cy="0"/>
                </a:xfrm>
                <a:prstGeom prst="straightConnector1">
                  <a:avLst/>
                </a:prstGeom>
                <a:ln w="28575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pic>
          <p:nvPicPr>
            <p:cNvPr id="13" name="Picture 12" descr="A black spiral on a white background&#10;&#10;Description automatically generated">
              <a:extLst>
                <a:ext uri="{FF2B5EF4-FFF2-40B4-BE49-F238E27FC236}">
                  <a16:creationId xmlns:a16="http://schemas.microsoft.com/office/drawing/2014/main" id="{B57363FC-051A-C91C-C710-A0558BFC3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6814731">
              <a:off x="3406873" y="2967206"/>
              <a:ext cx="454064" cy="1051074"/>
            </a:xfrm>
            <a:prstGeom prst="rect">
              <a:avLst/>
            </a:prstGeom>
          </p:spPr>
        </p:pic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8DAD867-E1AA-DC9C-5B10-58515A023DD7}"/>
                </a:ext>
              </a:extLst>
            </p:cNvPr>
            <p:cNvSpPr/>
            <p:nvPr/>
          </p:nvSpPr>
          <p:spPr>
            <a:xfrm>
              <a:off x="916778" y="2664701"/>
              <a:ext cx="141057" cy="14105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dirty="0"/>
                <a:t>————</a:t>
              </a:r>
              <a:endParaRPr lang="en-US" dirty="0"/>
            </a:p>
          </p:txBody>
        </p:sp>
        <p:sp>
          <p:nvSpPr>
            <p:cNvPr id="18" name="Right Arrow 17">
              <a:extLst>
                <a:ext uri="{FF2B5EF4-FFF2-40B4-BE49-F238E27FC236}">
                  <a16:creationId xmlns:a16="http://schemas.microsoft.com/office/drawing/2014/main" id="{3DB1728C-E4E2-E729-65C4-332146BDB348}"/>
                </a:ext>
              </a:extLst>
            </p:cNvPr>
            <p:cNvSpPr/>
            <p:nvPr/>
          </p:nvSpPr>
          <p:spPr>
            <a:xfrm rot="16200000">
              <a:off x="843225" y="2483380"/>
              <a:ext cx="293457" cy="45719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A1C7F1B-457A-853D-2D23-004637879EBC}"/>
                    </a:ext>
                  </a:extLst>
                </p:cNvPr>
                <p:cNvSpPr txBox="1"/>
                <p:nvPr/>
              </p:nvSpPr>
              <p:spPr>
                <a:xfrm>
                  <a:off x="678575" y="2001607"/>
                  <a:ext cx="694427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𝒌</m:t>
                            </m:r>
                          </m:e>
                          <m:sub>
                            <m:r>
                              <a:rPr lang="en-US" b="1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</m:sSub>
                      </m:oMath>
                    </m:oMathPara>
                  </a14:m>
                  <a:endParaRPr lang="en-US" b="1" dirty="0">
                    <a:solidFill>
                      <a:srgbClr val="00B050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9A1C7F1B-457A-853D-2D23-004637879E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8575" y="2001607"/>
                  <a:ext cx="694427" cy="369332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DD68CB1-5001-59C0-D0B3-6FD626B86055}"/>
                </a:ext>
              </a:extLst>
            </p:cNvPr>
            <p:cNvSpPr txBox="1"/>
            <p:nvPr/>
          </p:nvSpPr>
          <p:spPr>
            <a:xfrm>
              <a:off x="3125750" y="3638192"/>
              <a:ext cx="30271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Final state </a:t>
              </a:r>
              <a:r>
                <a:rPr lang="en-US" b="1" dirty="0" err="1">
                  <a:solidFill>
                    <a:srgbClr val="FF0000"/>
                  </a:solidFill>
                </a:rPr>
                <a:t>parton</a:t>
              </a:r>
              <a:r>
                <a:rPr lang="en-US" b="1" dirty="0">
                  <a:solidFill>
                    <a:srgbClr val="FF0000"/>
                  </a:solidFill>
                </a:rPr>
                <a:t> shower (FS)</a:t>
              </a:r>
            </a:p>
          </p:txBody>
        </p:sp>
        <p:sp>
          <p:nvSpPr>
            <p:cNvPr id="26" name="Right Arrow 25">
              <a:extLst>
                <a:ext uri="{FF2B5EF4-FFF2-40B4-BE49-F238E27FC236}">
                  <a16:creationId xmlns:a16="http://schemas.microsoft.com/office/drawing/2014/main" id="{8DBBA11F-8F79-3966-516F-86E880ECD61E}"/>
                </a:ext>
              </a:extLst>
            </p:cNvPr>
            <p:cNvSpPr/>
            <p:nvPr/>
          </p:nvSpPr>
          <p:spPr>
            <a:xfrm rot="1916907">
              <a:off x="3192479" y="2904724"/>
              <a:ext cx="293457" cy="45719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6538A38-A50F-9C00-6D38-101BE06D7256}"/>
                    </a:ext>
                  </a:extLst>
                </p:cNvPr>
                <p:cNvSpPr txBox="1"/>
                <p:nvPr/>
              </p:nvSpPr>
              <p:spPr>
                <a:xfrm>
                  <a:off x="3281071" y="2812099"/>
                  <a:ext cx="990600" cy="44012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b="1" i="1" dirty="0">
                                <a:latin typeface="Cambria Math" panose="02040503050406030204" pitchFamily="18" charset="0"/>
                              </a:rPr>
                              <m:t>𝑻</m:t>
                            </m:r>
                          </m:sub>
                          <m:sup>
                            <m:r>
                              <a:rPr lang="en-US" b="1" i="1" dirty="0" smtClean="0">
                                <a:latin typeface="Cambria Math" panose="02040503050406030204" pitchFamily="18" charset="0"/>
                              </a:rPr>
                              <m:t>𝒇𝒓𝒂𝒈</m:t>
                            </m:r>
                          </m:sup>
                        </m:sSubSup>
                      </m:oMath>
                    </m:oMathPara>
                  </a14:m>
                  <a:endParaRPr lang="en-US" b="1" dirty="0"/>
                </a:p>
              </p:txBody>
            </p:sp>
          </mc:Choice>
          <mc:Fallback xmlns=""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16538A38-A50F-9C00-6D38-101BE06D72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281071" y="2812099"/>
                  <a:ext cx="990600" cy="440120"/>
                </a:xfrm>
                <a:prstGeom prst="rect">
                  <a:avLst/>
                </a:prstGeom>
                <a:blipFill>
                  <a:blip r:embed="rId8"/>
                  <a:stretch>
                    <a:fillRect b="-285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A3687B-4A6A-3151-A754-62D04DD2F757}"/>
                  </a:ext>
                </a:extLst>
              </p:cNvPr>
              <p:cNvSpPr txBox="1"/>
              <p:nvPr/>
            </p:nvSpPr>
            <p:spPr>
              <a:xfrm>
                <a:off x="8608258" y="2576201"/>
                <a:ext cx="1909690" cy="91191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ep simulation: 20</a:t>
                </a:r>
                <a14:m>
                  <m:oMath xmlns:m="http://schemas.openxmlformats.org/officeDocument/2006/math">
                    <m:r>
                      <a:rPr lang="en-US" sz="1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sz="1200" dirty="0"/>
                  <a:t>100 GeV</a:t>
                </a:r>
              </a:p>
              <a:p>
                <a:r>
                  <a:rPr lang="en-US" sz="1200" dirty="0"/>
                  <a:t>1.0 GeV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&lt; Q</a:t>
                </a:r>
                <a:r>
                  <a:rPr lang="en-US" sz="1200" baseline="30000" dirty="0"/>
                  <a:t>2</a:t>
                </a:r>
                <a:r>
                  <a:rPr lang="en-US" sz="1200" dirty="0"/>
                  <a:t> &lt; 1.5 GeV</a:t>
                </a:r>
                <a:r>
                  <a:rPr lang="en-US" sz="1200" baseline="30000" dirty="0"/>
                  <a:t>2</a:t>
                </a:r>
              </a:p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200" i="1" dirty="0" smtClean="0">
                            <a:latin typeface="Cambria Math" panose="02040503050406030204" pitchFamily="18" charset="0"/>
                          </a:rPr>
                          <m:t>𝑡𝑟𝑖𝑔</m:t>
                        </m:r>
                      </m:sup>
                    </m:sSubSup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&gt; 2 GeV/c</a:t>
                </a:r>
              </a:p>
              <a:p>
                <a:r>
                  <a:rPr lang="en-US" sz="1200" dirty="0"/>
                  <a:t>1 GeV/c &lt;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b="0" i="1" dirty="0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dirty="0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200" b="0" i="1" dirty="0" smtClean="0">
                            <a:latin typeface="Cambria Math" panose="02040503050406030204" pitchFamily="18" charset="0"/>
                          </a:rPr>
                          <m:t>𝑎𝑠𝑠𝑜</m:t>
                        </m:r>
                      </m:sup>
                    </m:sSubSup>
                    <m:r>
                      <a:rPr lang="en-US" sz="1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200" dirty="0"/>
                  <a:t>&lt;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12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  <m:sup>
                        <m:r>
                          <a:rPr lang="en-US" sz="1200" i="1" dirty="0">
                            <a:latin typeface="Cambria Math" panose="02040503050406030204" pitchFamily="18" charset="0"/>
                          </a:rPr>
                          <m:t>𝑡𝑟𝑖𝑔</m:t>
                        </m:r>
                      </m:sup>
                    </m:sSubSup>
                    <m:r>
                      <a:rPr lang="en-US" sz="12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200" baseline="30000" dirty="0"/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4A3687B-4A6A-3151-A754-62D04DD2F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8258" y="2576201"/>
                <a:ext cx="1909690" cy="911916"/>
              </a:xfrm>
              <a:prstGeom prst="rect">
                <a:avLst/>
              </a:prstGeom>
              <a:blipFill>
                <a:blip r:embed="rId9"/>
                <a:stretch>
                  <a:fillRect t="-1389" b="-2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>
            <a:extLst>
              <a:ext uri="{FF2B5EF4-FFF2-40B4-BE49-F238E27FC236}">
                <a16:creationId xmlns:a16="http://schemas.microsoft.com/office/drawing/2014/main" id="{94581CDB-1C7C-0659-3A49-EE8DF07D13B3}"/>
              </a:ext>
            </a:extLst>
          </p:cNvPr>
          <p:cNvSpPr/>
          <p:nvPr/>
        </p:nvSpPr>
        <p:spPr>
          <a:xfrm>
            <a:off x="8252986" y="844411"/>
            <a:ext cx="2725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11E1E"/>
                </a:solidFill>
                <a:latin typeface="Angsana New" panose="02020603050405020304" pitchFamily="18" charset="-34"/>
                <a:cs typeface="Angsana New" panose="02020603050405020304" pitchFamily="18" charset="-34"/>
              </a:rPr>
              <a:t>L. Zheng et al., PRD 89 (2014) 074037</a:t>
            </a:r>
            <a:endParaRPr lang="en-US" dirty="0">
              <a:latin typeface="Angsana New" panose="02020603050405020304" pitchFamily="18" charset="-34"/>
              <a:cs typeface="Angsana New" panose="02020603050405020304" pitchFamily="18" charset="-34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FDCB6EA-E6DE-E744-9A96-907E2C7794DB}"/>
              </a:ext>
            </a:extLst>
          </p:cNvPr>
          <p:cNvSpPr txBox="1"/>
          <p:nvPr/>
        </p:nvSpPr>
        <p:spPr>
          <a:xfrm>
            <a:off x="551452" y="960903"/>
            <a:ext cx="34218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Factors can cause the broadening:</a:t>
            </a:r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8D44149-189F-75F9-18FE-2370C420E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23D74-5DDB-BAF5-0827-6494C3007A47}"/>
              </a:ext>
            </a:extLst>
          </p:cNvPr>
          <p:cNvSpPr txBox="1"/>
          <p:nvPr/>
        </p:nvSpPr>
        <p:spPr>
          <a:xfrm>
            <a:off x="10820647" y="930125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ngsana New" panose="02020603050405020304" pitchFamily="18" charset="-34"/>
                <a:cs typeface="Angsana New" panose="02020603050405020304" pitchFamily="18" charset="-34"/>
              </a:rPr>
              <a:t>PYTHIA</a:t>
            </a:r>
          </a:p>
        </p:txBody>
      </p:sp>
    </p:spTree>
    <p:extLst>
      <p:ext uri="{BB962C8B-B14F-4D97-AF65-F5344CB8AC3E}">
        <p14:creationId xmlns:p14="http://schemas.microsoft.com/office/powerpoint/2010/main" val="6599278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9ABEF-BDDB-F250-513B-9983CE59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8CD8-187A-82FE-B533-E7E6680F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1A962C-C071-A074-9C89-3177A5DD8099}"/>
              </a:ext>
            </a:extLst>
          </p:cNvPr>
          <p:cNvSpPr txBox="1"/>
          <p:nvPr/>
        </p:nvSpPr>
        <p:spPr>
          <a:xfrm>
            <a:off x="3642125" y="184144"/>
            <a:ext cx="49077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1"/>
                </a:solidFill>
                <a:ea typeface="Microsoft YaHei UI" panose="020B0503020204020204" pitchFamily="34" charset="-122"/>
              </a:rPr>
              <a:t>Summary and outlook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438787C-FA91-C537-4DEB-58E8D232E7D5}"/>
              </a:ext>
            </a:extLst>
          </p:cNvPr>
          <p:cNvGrpSpPr/>
          <p:nvPr/>
        </p:nvGrpSpPr>
        <p:grpSpPr>
          <a:xfrm>
            <a:off x="7622560" y="1132556"/>
            <a:ext cx="3804866" cy="1702144"/>
            <a:chOff x="82332" y="532846"/>
            <a:chExt cx="5879295" cy="2630159"/>
          </a:xfrm>
        </p:grpSpPr>
        <p:pic>
          <p:nvPicPr>
            <p:cNvPr id="3" name="Picture 2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8BEA6AA0-7827-052A-34DE-A8531A9B4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3450" b="95100" l="9985" r="89990">
                          <a14:foregroundMark x1="36850" y1="89350" x2="49601" y2="93117"/>
                          <a14:foregroundMark x1="49601" y1="93117" x2="57205" y2="93500"/>
                          <a14:foregroundMark x1="57205" y1="93500" x2="70098" y2="90017"/>
                          <a14:foregroundMark x1="70098" y1="90017" x2="70098" y2="90017"/>
                          <a14:foregroundMark x1="41457" y1="91567" x2="54413" y2="94617"/>
                          <a14:foregroundMark x1="54413" y1="94617" x2="60821" y2="94433"/>
                          <a14:foregroundMark x1="60821" y1="94433" x2="68837" y2="90417"/>
                          <a14:foregroundMark x1="68837" y1="90417" x2="69931" y2="89350"/>
                          <a14:foregroundMark x1="40427" y1="92667" x2="60100" y2="94650"/>
                          <a14:foregroundMark x1="60100" y1="94650" x2="67782" y2="91867"/>
                          <a14:foregroundMark x1="67782" y1="91867" x2="68734" y2="91117"/>
                          <a14:foregroundMark x1="44184" y1="91350" x2="49910" y2="94700"/>
                          <a14:foregroundMark x1="49910" y1="94700" x2="55740" y2="95565"/>
                          <a14:foregroundMark x1="58519" y1="95214" x2="63343" y2="93333"/>
                          <a14:foregroundMark x1="63343" y1="93333" x2="69068" y2="85817"/>
                          <a14:foregroundMark x1="69068" y1="85817" x2="69068" y2="85817"/>
                          <a14:foregroundMark x1="47079" y1="94000" x2="52423" y2="95984"/>
                          <a14:foregroundMark x1="60648" y1="94946" x2="65363" y2="89583"/>
                          <a14:foregroundMark x1="65363" y1="89583" x2="68567" y2="82733"/>
                          <a14:foregroundMark x1="25772" y1="10517" x2="47015" y2="4333"/>
                          <a14:foregroundMark x1="47015" y1="4333" x2="64128" y2="14717"/>
                          <a14:foregroundMark x1="38214" y1="4333" x2="44454" y2="3717"/>
                          <a14:foregroundMark x1="44454" y1="3717" x2="45883" y2="4333"/>
                          <a14:backgroundMark x1="41624" y1="3017" x2="41624" y2="3017"/>
                          <a14:backgroundMark x1="41624" y1="3683" x2="41624" y2="3683"/>
                          <a14:backgroundMark x1="51004" y1="96867" x2="51004" y2="96867"/>
                          <a14:backgroundMark x1="49640" y1="96650" x2="57656" y2="96200"/>
                          <a14:backgroundMark x1="57656" y1="96200" x2="57656" y2="96200"/>
                          <a14:backgroundMark x1="42988" y1="94650" x2="48958" y2="96650"/>
                          <a14:backgroundMark x1="48958" y1="96650" x2="66521" y2="94433"/>
                          <a14:backgroundMark x1="42473" y1="94433" x2="48482" y2="96200"/>
                          <a14:backgroundMark x1="48482" y1="96200" x2="42820" y2="9421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2332" y="532846"/>
              <a:ext cx="3406422" cy="2630159"/>
            </a:xfrm>
            <a:prstGeom prst="rect">
              <a:avLst/>
            </a:prstGeom>
          </p:spPr>
        </p:pic>
        <p:pic>
          <p:nvPicPr>
            <p:cNvPr id="7" name="Picture 6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1CC41161-DFE5-3F4C-A851-701C505B6B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66303" y="711264"/>
              <a:ext cx="2095324" cy="1616970"/>
            </a:xfrm>
            <a:prstGeom prst="rect">
              <a:avLst/>
            </a:prstGeom>
          </p:spPr>
        </p:pic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9A61416-094B-65EA-72A1-2BD6A442F018}"/>
                </a:ext>
              </a:extLst>
            </p:cNvPr>
            <p:cNvCxnSpPr>
              <a:cxnSpLocks/>
            </p:cNvCxnSpPr>
            <p:nvPr/>
          </p:nvCxnSpPr>
          <p:spPr>
            <a:xfrm>
              <a:off x="2169343" y="1865742"/>
              <a:ext cx="1696960" cy="44510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E13DE2-BB97-06B0-8957-6B7D2FD31E96}"/>
                </a:ext>
              </a:extLst>
            </p:cNvPr>
            <p:cNvSpPr txBox="1"/>
            <p:nvPr/>
          </p:nvSpPr>
          <p:spPr>
            <a:xfrm>
              <a:off x="4629271" y="988406"/>
              <a:ext cx="795339" cy="123719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600" b="1" dirty="0">
                  <a:solidFill>
                    <a:schemeClr val="bg1"/>
                  </a:solidFill>
                  <a:latin typeface="Times" pitchFamily="2" charset="0"/>
                </a:rPr>
                <a:t>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3C05C392-FE8D-2833-4482-E537B82E85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69343" y="715310"/>
              <a:ext cx="1696960" cy="114713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9B7DC86-7F02-7CF2-CF65-3F7625FD6DCD}"/>
              </a:ext>
            </a:extLst>
          </p:cNvPr>
          <p:cNvGrpSpPr/>
          <p:nvPr/>
        </p:nvGrpSpPr>
        <p:grpSpPr>
          <a:xfrm>
            <a:off x="7317171" y="3088764"/>
            <a:ext cx="4874829" cy="3337087"/>
            <a:chOff x="2281728" y="811237"/>
            <a:chExt cx="7628542" cy="5222154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51E9713D-B7C5-F97D-7E95-01D84BDA7874}"/>
                </a:ext>
              </a:extLst>
            </p:cNvPr>
            <p:cNvGrpSpPr/>
            <p:nvPr/>
          </p:nvGrpSpPr>
          <p:grpSpPr>
            <a:xfrm>
              <a:off x="2281728" y="811237"/>
              <a:ext cx="7628542" cy="5222154"/>
              <a:chOff x="1143000" y="963838"/>
              <a:chExt cx="6858000" cy="496369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FC73905-5F46-1087-A1FD-67A91F1BF0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/>
            </p:blipFill>
            <p:spPr>
              <a:xfrm rot="5400000">
                <a:off x="2098524" y="25052"/>
                <a:ext cx="4946952" cy="6858000"/>
              </a:xfrm>
              <a:prstGeom prst="rect">
                <a:avLst/>
              </a:prstGeom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1B11AF7-E8AA-9534-715F-94F7C3D28268}"/>
                  </a:ext>
                </a:extLst>
              </p:cNvPr>
              <p:cNvSpPr/>
              <p:nvPr/>
            </p:nvSpPr>
            <p:spPr>
              <a:xfrm>
                <a:off x="2227215" y="963838"/>
                <a:ext cx="4689568" cy="5493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dirty="0">
                    <a:latin typeface="Angsana New" panose="02020603050405020304" pitchFamily="18" charset="-34"/>
                    <a:ea typeface="Microsoft YaHei UI" panose="020B0503020204020204" pitchFamily="34" charset="-122"/>
                    <a:cs typeface="Angsana New" panose="02020603050405020304" pitchFamily="18" charset="-34"/>
                  </a:rPr>
                  <a:t>EIC Yellow Report, arXiv:2103.05419</a:t>
                </a:r>
              </a:p>
            </p:txBody>
          </p:sp>
        </p:grp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0A54A48-D538-E975-621C-9868743DCEFE}"/>
                </a:ext>
              </a:extLst>
            </p:cNvPr>
            <p:cNvCxnSpPr>
              <a:cxnSpLocks/>
            </p:cNvCxnSpPr>
            <p:nvPr/>
          </p:nvCxnSpPr>
          <p:spPr>
            <a:xfrm>
              <a:off x="4229100" y="4686300"/>
              <a:ext cx="2024466" cy="0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620C7E4-2329-8295-B76D-E468E13706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17068" y="4277532"/>
              <a:ext cx="308437" cy="408768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CA41197B-AAC5-6090-12C4-FE9004067AA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83651" y="1085784"/>
                <a:ext cx="6626255" cy="2553891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marL="285744" indent="-285744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S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ignatures of gluon saturation with correlation measurement from CGC: broadening and suppression dependence on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, centrality,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, and rapidity 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predicted.</a:t>
                </a:r>
              </a:p>
              <a:p>
                <a:pPr lvl="2"/>
                <a:endParaRPr lang="en-US" dirty="0">
                  <a:solidFill>
                    <a:schemeClr val="tx1"/>
                  </a:solidFill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Experiments: suppression dependence on </a:t>
                </a:r>
                <a14:m>
                  <m:oMath xmlns:m="http://schemas.openxmlformats.org/officeDocument/2006/math">
                    <m:r>
                      <a:rPr lang="en-US" altLang="zh-CN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altLang="zh-CN" dirty="0">
                    <a:solidFill>
                      <a:schemeClr val="tx1"/>
                    </a:solidFill>
                  </a:rPr>
                  <a:t> observed at STAR; broadening not observed 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altLang="zh-CN" dirty="0">
                    <a:solidFill>
                      <a:schemeClr val="tx1"/>
                    </a:solidFill>
                  </a:rPr>
                  <a:t>Di-hadron in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p+p</a:t>
                </a:r>
                <a:r>
                  <a:rPr lang="en-US" altLang="zh-CN" dirty="0"/>
                  <a:t>,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p+Al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and </a:t>
                </a:r>
                <a:r>
                  <a:rPr lang="en-US" altLang="zh-CN" dirty="0" err="1">
                    <a:solidFill>
                      <a:schemeClr val="tx1"/>
                    </a:solidFill>
                  </a:rPr>
                  <a:t>p+Au</a:t>
                </a:r>
                <a:r>
                  <a:rPr lang="en-US" altLang="zh-CN" dirty="0">
                    <a:solidFill>
                      <a:schemeClr val="tx1"/>
                    </a:solidFill>
                  </a:rPr>
                  <a:t> at STAR;</a:t>
                </a:r>
              </a:p>
              <a:p>
                <a:pPr marL="742950" lvl="1" indent="-285750">
                  <a:buFont typeface="Courier New" panose="02070309020205020404" pitchFamily="49" charset="0"/>
                  <a:buChar char="o"/>
                </a:pPr>
                <a:r>
                  <a:rPr lang="en-US" dirty="0" err="1">
                    <a:solidFill>
                      <a:schemeClr val="tx1"/>
                    </a:solidFill>
                  </a:rPr>
                  <a:t>d+Au</a:t>
                </a:r>
                <a:r>
                  <a:rPr lang="en-US" dirty="0">
                    <a:solidFill>
                      <a:schemeClr val="tx1"/>
                    </a:solidFill>
                  </a:rPr>
                  <a:t> results revisited at STAR: challenging to conclude.</a:t>
                </a:r>
                <a:endParaRPr lang="en-US" altLang="zh-CN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CA41197B-AAC5-6090-12C4-FE9004067AA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651" y="1085784"/>
                <a:ext cx="6626255" cy="25538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ounded Rectangle 26">
            <a:extLst>
              <a:ext uri="{FF2B5EF4-FFF2-40B4-BE49-F238E27FC236}">
                <a16:creationId xmlns:a16="http://schemas.microsoft.com/office/drawing/2014/main" id="{F1D8FB90-42CB-4260-7BFA-B559AD9FA4B9}"/>
              </a:ext>
            </a:extLst>
          </p:cNvPr>
          <p:cNvSpPr>
            <a:spLocks noChangeAspect="1"/>
          </p:cNvSpPr>
          <p:nvPr/>
        </p:nvSpPr>
        <p:spPr>
          <a:xfrm>
            <a:off x="269636" y="3802624"/>
            <a:ext cx="6662821" cy="255389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STAR Forward Upgrade provides opportunities to further explore the nonlinear gluon dynamics with various observables.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/>
              <a:t>RHIC result is an important basis for the similar measurements at the future EIC.</a:t>
            </a:r>
          </a:p>
          <a:p>
            <a:pPr marL="285744" indent="-285744">
              <a:buFont typeface="Arial" panose="020B0604020202020204" pitchFamily="34" charset="0"/>
              <a:buChar char="•"/>
            </a:pPr>
            <a:endParaRPr lang="en-US" dirty="0"/>
          </a:p>
          <a:p>
            <a:pPr marL="285744" indent="-285744">
              <a:buFont typeface="Arial" panose="020B0604020202020204" pitchFamily="34" charset="0"/>
              <a:buChar char="•"/>
            </a:pPr>
            <a:r>
              <a:rPr lang="en-US" dirty="0">
                <a:ea typeface="Microsoft YaHei UI" panose="020B0503020204020204" pitchFamily="34" charset="-122"/>
              </a:rPr>
              <a:t>Data from the EIC and RHIC: overlapping phase space; </a:t>
            </a:r>
            <a:r>
              <a:rPr lang="en-US" dirty="0"/>
              <a:t>complementary probes (</a:t>
            </a:r>
            <a:r>
              <a:rPr lang="en-US" dirty="0" err="1"/>
              <a:t>e+A</a:t>
            </a:r>
            <a:r>
              <a:rPr lang="en-US" dirty="0"/>
              <a:t> and </a:t>
            </a:r>
            <a:r>
              <a:rPr lang="en-US" dirty="0" err="1"/>
              <a:t>p+A</a:t>
            </a:r>
            <a:r>
              <a:rPr lang="en-US" dirty="0"/>
              <a:t>) → test universality.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8ED7C91-A1C7-88DE-DAF0-9396CF096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716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F9ABEF-BDDB-F250-513B-9983CE59F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58CD8-187A-82FE-B533-E7E6680FA6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1A962C-C071-A074-9C89-3177A5DD8099}"/>
              </a:ext>
            </a:extLst>
          </p:cNvPr>
          <p:cNvSpPr txBox="1"/>
          <p:nvPr/>
        </p:nvSpPr>
        <p:spPr>
          <a:xfrm>
            <a:off x="5252664" y="184144"/>
            <a:ext cx="168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1"/>
                </a:solidFill>
                <a:ea typeface="Microsoft YaHei UI" panose="020B0503020204020204" pitchFamily="34" charset="-122"/>
              </a:rPr>
              <a:t>Back up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8FB393A-0145-6D52-F385-FF3BF4866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354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88CF6-5989-4BA3-B72A-488448E0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CCA7F-EA91-7B6C-6D59-A0EB70B4D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C25AB6-D998-0E2B-DBC6-DBE0F04F147C}"/>
                  </a:ext>
                </a:extLst>
              </p:cNvPr>
              <p:cNvSpPr txBox="1"/>
              <p:nvPr/>
            </p:nvSpPr>
            <p:spPr>
              <a:xfrm>
                <a:off x="3112211" y="184144"/>
                <a:ext cx="596759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sz="3600" b="1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𝒙</m:t>
                    </m:r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ea typeface="Microsoft YaHei UI" panose="020B0503020204020204" pitchFamily="34" charset="-122"/>
                  </a:rPr>
                  <a:t> distribution from simulation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C25AB6-D998-0E2B-DBC6-DBE0F04F1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2211" y="184144"/>
                <a:ext cx="5967596" cy="646331"/>
              </a:xfrm>
              <a:prstGeom prst="rect">
                <a:avLst/>
              </a:prstGeom>
              <a:blipFill>
                <a:blip r:embed="rId2"/>
                <a:stretch>
                  <a:fillRect t="-13462" r="-2766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1ABCD7C2-3E3D-C183-C9A5-805EA1617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5653" y="1355630"/>
            <a:ext cx="9460693" cy="44755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C906D-46F2-7DCA-2859-9D929A794648}"/>
                  </a:ext>
                </a:extLst>
              </p:cNvPr>
              <p:cNvSpPr txBox="1"/>
              <p:nvPr/>
            </p:nvSpPr>
            <p:spPr>
              <a:xfrm>
                <a:off x="1686162" y="4479971"/>
                <a:ext cx="2268442" cy="120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PYTHIA 6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ra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2.6&lt;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&lt;4.0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C906D-46F2-7DCA-2859-9D929A794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162" y="4479971"/>
                <a:ext cx="2268442" cy="1203406"/>
              </a:xfrm>
              <a:prstGeom prst="rect">
                <a:avLst/>
              </a:prstGeom>
              <a:blipFill>
                <a:blip r:embed="rId4"/>
                <a:stretch>
                  <a:fillRect l="-2222" t="-208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2BA6BD6D-0742-99E3-42BC-CD5DF362B6C2}"/>
              </a:ext>
            </a:extLst>
          </p:cNvPr>
          <p:cNvSpPr/>
          <p:nvPr/>
        </p:nvSpPr>
        <p:spPr>
          <a:xfrm>
            <a:off x="9641711" y="136525"/>
            <a:ext cx="2725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STAR, PRL 129, 092501 (2022) supplemental material</a:t>
            </a:r>
            <a:endParaRPr lang="en-US" sz="1800" dirty="0">
              <a:latin typeface="Angsana New" panose="02020603050405020304" pitchFamily="18" charset="-34"/>
              <a:ea typeface="Microsoft YaHei UI" panose="020B0503020204020204" pitchFamily="34" charset="-122"/>
              <a:cs typeface="Angsana New" panose="02020603050405020304" pitchFamily="18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E4641A5-06A6-CDB3-FFB4-486ABCA51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1536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lack lines with white text&#10;&#10;Description automatically generated">
            <a:extLst>
              <a:ext uri="{FF2B5EF4-FFF2-40B4-BE49-F238E27FC236}">
                <a16:creationId xmlns:a16="http://schemas.microsoft.com/office/drawing/2014/main" id="{03E930CF-4FBB-484F-3672-B459C25A7F5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319716" y="1359416"/>
            <a:ext cx="9253728" cy="448056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B88CF6-5989-4BA3-B72A-488448E0F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8CCA7F-EA91-7B6C-6D59-A0EB70B4D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C25AB6-D998-0E2B-DBC6-DBE0F04F147C}"/>
                  </a:ext>
                </a:extLst>
              </p:cNvPr>
              <p:cNvSpPr txBox="1"/>
              <p:nvPr/>
            </p:nvSpPr>
            <p:spPr>
              <a:xfrm>
                <a:off x="2965569" y="184144"/>
                <a:ext cx="6260881" cy="6588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𝑸</m:t>
                        </m:r>
                      </m:e>
                      <m:sup>
                        <m:r>
                          <a:rPr lang="en-US" sz="36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chemeClr val="tx1"/>
                    </a:solidFill>
                    <a:ea typeface="Microsoft YaHei UI" panose="020B0503020204020204" pitchFamily="34" charset="-122"/>
                  </a:rPr>
                  <a:t> distribution from simulation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CC25AB6-D998-0E2B-DBC6-DBE0F04F14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5569" y="184144"/>
                <a:ext cx="6260881" cy="658898"/>
              </a:xfrm>
              <a:prstGeom prst="rect">
                <a:avLst/>
              </a:prstGeom>
              <a:blipFill>
                <a:blip r:embed="rId4"/>
                <a:stretch>
                  <a:fillRect l="-1215" t="-11321" r="-2429" b="-3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C906D-46F2-7DCA-2859-9D929A794648}"/>
                  </a:ext>
                </a:extLst>
              </p:cNvPr>
              <p:cNvSpPr txBox="1"/>
              <p:nvPr/>
            </p:nvSpPr>
            <p:spPr>
              <a:xfrm>
                <a:off x="1686162" y="4479971"/>
                <a:ext cx="2268442" cy="120340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PYTHIA 6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ad>
                        <m:radPr>
                          <m:deg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s</m:t>
                          </m:r>
                        </m:e>
                      </m:rad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=200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GeV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p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e>
                        <m:sup>
                          <m:r>
                            <a:rPr lang="en-US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X</m:t>
                      </m:r>
                    </m:oMath>
                  </m:oMathPara>
                </a14:m>
                <a:endParaRPr lang="en-US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2.6&lt;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η</m:t>
                      </m:r>
                      <m: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&lt;4.0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8EC906D-46F2-7DCA-2859-9D929A7946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6162" y="4479971"/>
                <a:ext cx="2268442" cy="1203406"/>
              </a:xfrm>
              <a:prstGeom prst="rect">
                <a:avLst/>
              </a:prstGeom>
              <a:blipFill>
                <a:blip r:embed="rId5"/>
                <a:stretch>
                  <a:fillRect l="-2222" t="-2083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>
            <a:extLst>
              <a:ext uri="{FF2B5EF4-FFF2-40B4-BE49-F238E27FC236}">
                <a16:creationId xmlns:a16="http://schemas.microsoft.com/office/drawing/2014/main" id="{48E0364B-B7B8-48E5-3FE9-4554E6BFD726}"/>
              </a:ext>
            </a:extLst>
          </p:cNvPr>
          <p:cNvSpPr/>
          <p:nvPr/>
        </p:nvSpPr>
        <p:spPr>
          <a:xfrm>
            <a:off x="9641711" y="136525"/>
            <a:ext cx="272595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STAR, PRL 129, 092501 (2022) supplemental material</a:t>
            </a:r>
            <a:endParaRPr lang="en-US" sz="1800" dirty="0">
              <a:latin typeface="Angsana New" panose="02020603050405020304" pitchFamily="18" charset="-34"/>
              <a:ea typeface="Microsoft YaHei UI" panose="020B0503020204020204" pitchFamily="34" charset="-122"/>
              <a:cs typeface="Angsana New" panose="02020603050405020304" pitchFamily="18" charset="-34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757289-F78D-F71B-5EDC-6BA85C0BF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6717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476931-20F5-0346-A5EE-140D23BD06A5}"/>
              </a:ext>
            </a:extLst>
          </p:cNvPr>
          <p:cNvSpPr txBox="1"/>
          <p:nvPr/>
        </p:nvSpPr>
        <p:spPr>
          <a:xfrm>
            <a:off x="3009862" y="136566"/>
            <a:ext cx="6481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a typeface="Microsoft YaHei UI" panose="020B0503020204020204" pitchFamily="34" charset="-122"/>
              </a:rPr>
              <a:t>High gluon density in nucleon</a:t>
            </a:r>
          </a:p>
        </p:txBody>
      </p:sp>
      <p:pic>
        <p:nvPicPr>
          <p:cNvPr id="11" name="Picture 10" descr="A picture containing set, several&#10;&#10;Description automatically generated">
            <a:extLst>
              <a:ext uri="{FF2B5EF4-FFF2-40B4-BE49-F238E27FC236}">
                <a16:creationId xmlns:a16="http://schemas.microsoft.com/office/drawing/2014/main" id="{5B97E98D-CE08-5D2E-051B-B368FE41E1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42" y="1393292"/>
            <a:ext cx="7255705" cy="30619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F9742D0-10FB-7B5D-1022-DB75E6326CD7}"/>
                  </a:ext>
                </a:extLst>
              </p:cNvPr>
              <p:cNvSpPr/>
              <p:nvPr/>
            </p:nvSpPr>
            <p:spPr>
              <a:xfrm>
                <a:off x="348207" y="5070188"/>
                <a:ext cx="11614116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dirty="0"/>
                  <a:t>Particles from high energy collisions can be used to probe and take “snap shots” of the partonic structure of the proton.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en-US" altLang="zh-CN" dirty="0"/>
                  <a:t>Results from DIS: A</a:t>
                </a:r>
                <a:r>
                  <a:rPr lang="en-US" dirty="0"/>
                  <a:t>t sufficiently small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dirty="0"/>
                  <a:t>, the wave function of the proton is dominated by gluons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and the gluon density has to be saturated at some point.</a:t>
                </a:r>
                <a:endParaRPr lang="en-US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5F9742D0-10FB-7B5D-1022-DB75E6326CD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207" y="5070188"/>
                <a:ext cx="11614116" cy="923330"/>
              </a:xfrm>
              <a:prstGeom prst="rect">
                <a:avLst/>
              </a:prstGeom>
              <a:blipFill>
                <a:blip r:embed="rId4"/>
                <a:stretch>
                  <a:fillRect l="-328" t="-4110" r="-546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graph of a model&#10;&#10;Description automatically generated with medium confidence">
            <a:extLst>
              <a:ext uri="{FF2B5EF4-FFF2-40B4-BE49-F238E27FC236}">
                <a16:creationId xmlns:a16="http://schemas.microsoft.com/office/drawing/2014/main" id="{8B1DD570-7538-B13B-E1A0-8FCC73B7B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91286" y="1141197"/>
            <a:ext cx="3771037" cy="3566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567B1D-433D-1C9A-22D9-95750FDC860B}"/>
              </a:ext>
            </a:extLst>
          </p:cNvPr>
          <p:cNvSpPr txBox="1"/>
          <p:nvPr/>
        </p:nvSpPr>
        <p:spPr>
          <a:xfrm>
            <a:off x="8874812" y="1089595"/>
            <a:ext cx="2675457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H1 and ZEUS, JHEP01 (2010) 109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444BC4-C677-A7A9-49E8-72644CB72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586B338-0F73-CC64-CDC5-104721830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EF8B3-8B32-0E28-3BA6-9D179F2D1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70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476931-20F5-0346-A5EE-140D23BD06A5}"/>
              </a:ext>
            </a:extLst>
          </p:cNvPr>
          <p:cNvSpPr txBox="1"/>
          <p:nvPr/>
        </p:nvSpPr>
        <p:spPr>
          <a:xfrm>
            <a:off x="4368367" y="136566"/>
            <a:ext cx="3764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a typeface="Microsoft YaHei UI" panose="020B0503020204020204" pitchFamily="34" charset="-122"/>
              </a:rPr>
              <a:t>Gluon saturation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6CFEAD-23F3-8D49-91D8-3F9434F8A47F}"/>
                  </a:ext>
                </a:extLst>
              </p:cNvPr>
              <p:cNvSpPr/>
              <p:nvPr/>
            </p:nvSpPr>
            <p:spPr>
              <a:xfrm>
                <a:off x="1081241" y="4457356"/>
                <a:ext cx="10029518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The rapid increase of gluon density: gluon splitting → linear evolution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Increase should be tamped at a certain point: </a:t>
                </a:r>
                <a:r>
                  <a:rPr lang="en-US" sz="2000" dirty="0"/>
                  <a:t>gluon recombination → </a:t>
                </a:r>
                <a:r>
                  <a:rPr lang="en-US" altLang="zh-CN" sz="2000" dirty="0"/>
                  <a:t>n</a:t>
                </a:r>
                <a:r>
                  <a:rPr lang="en-US" sz="2000" dirty="0"/>
                  <a:t>on-linear evolution</a:t>
                </a:r>
                <a:endParaRPr lang="en-US" altLang="zh-CN" sz="2000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A new regime of QCD: Gluon saturation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 smtClean="0">
                            <a:solidFill>
                              <a:srgbClr val="2628F4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0" i="1" smtClean="0">
                            <a:solidFill>
                              <a:srgbClr val="2628F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altLang="zh-CN" sz="2000" b="0" i="1" smtClean="0">
                            <a:solidFill>
                              <a:srgbClr val="2628F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zh-CN" sz="2000" b="0" i="1" smtClean="0">
                        <a:solidFill>
                          <a:srgbClr val="2628F4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Sup>
                      <m:sSubSupPr>
                        <m:ctrlPr>
                          <a:rPr lang="en-US" altLang="zh-CN" sz="2000" b="0" i="1" smtClean="0">
                            <a:solidFill>
                              <a:srgbClr val="2628F4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sz="2000" b="0" i="1" smtClean="0">
                            <a:solidFill>
                              <a:srgbClr val="2628F4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altLang="zh-CN" sz="2000" b="0" i="1" smtClean="0">
                            <a:solidFill>
                              <a:srgbClr val="2628F4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altLang="zh-CN" sz="2000" b="0" i="1" smtClean="0">
                            <a:solidFill>
                              <a:srgbClr val="2628F4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sz="2000" dirty="0"/>
                  <a:t>) at </a:t>
                </a:r>
                <a:r>
                  <a:rPr lang="en-US" sz="2000" dirty="0"/>
                  <a:t>gluon recombination = gluon splitting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altLang="zh-CN" sz="2000" dirty="0"/>
                  <a:t>Saturation region is easier to be reached in nuclei: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 </m:t>
                    </m:r>
                    <m:sSup>
                      <m:sSup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endParaRPr lang="en-US" altLang="zh-CN" sz="2000" dirty="0"/>
              </a:p>
            </p:txBody>
          </p:sp>
        </mc:Choice>
        <mc:Fallback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2D6CFEAD-23F3-8D49-91D8-3F9434F8A47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241" y="4457356"/>
                <a:ext cx="10029518" cy="1323439"/>
              </a:xfrm>
              <a:prstGeom prst="rect">
                <a:avLst/>
              </a:prstGeom>
              <a:blipFill>
                <a:blip r:embed="rId3"/>
                <a:stretch>
                  <a:fillRect l="-379" t="-1887" b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>
            <a:extLst>
              <a:ext uri="{FF2B5EF4-FFF2-40B4-BE49-F238E27FC236}">
                <a16:creationId xmlns:a16="http://schemas.microsoft.com/office/drawing/2014/main" id="{98EC4A8E-8E82-8C14-7C43-5160939822A7}"/>
              </a:ext>
            </a:extLst>
          </p:cNvPr>
          <p:cNvGrpSpPr/>
          <p:nvPr/>
        </p:nvGrpSpPr>
        <p:grpSpPr>
          <a:xfrm>
            <a:off x="104656" y="1538828"/>
            <a:ext cx="7614279" cy="2375033"/>
            <a:chOff x="4063379" y="1327148"/>
            <a:chExt cx="7614279" cy="2375033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C799FA1-26C3-A1EA-9175-FEDA5EE368F8}"/>
                </a:ext>
              </a:extLst>
            </p:cNvPr>
            <p:cNvGrpSpPr/>
            <p:nvPr/>
          </p:nvGrpSpPr>
          <p:grpSpPr>
            <a:xfrm>
              <a:off x="4063379" y="1327149"/>
              <a:ext cx="7614279" cy="2375032"/>
              <a:chOff x="4063379" y="1327149"/>
              <a:chExt cx="7614279" cy="2375032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9E66AC50-088C-A349-9A70-1D93852C1EF8}"/>
                  </a:ext>
                </a:extLst>
              </p:cNvPr>
              <p:cNvGrpSpPr/>
              <p:nvPr/>
            </p:nvGrpSpPr>
            <p:grpSpPr>
              <a:xfrm>
                <a:off x="4063379" y="1327149"/>
                <a:ext cx="7614279" cy="2375032"/>
                <a:chOff x="4173064" y="1441776"/>
                <a:chExt cx="7614279" cy="2375032"/>
              </a:xfrm>
            </p:grpSpPr>
            <p:grpSp>
              <p:nvGrpSpPr>
                <p:cNvPr id="3" name="Group 2">
                  <a:extLst>
                    <a:ext uri="{FF2B5EF4-FFF2-40B4-BE49-F238E27FC236}">
                      <a16:creationId xmlns:a16="http://schemas.microsoft.com/office/drawing/2014/main" id="{3FD65B94-F2C1-C64D-B7C6-327E2781C9C2}"/>
                    </a:ext>
                  </a:extLst>
                </p:cNvPr>
                <p:cNvGrpSpPr/>
                <p:nvPr/>
              </p:nvGrpSpPr>
              <p:grpSpPr>
                <a:xfrm>
                  <a:off x="4173064" y="1441779"/>
                  <a:ext cx="7614279" cy="2375029"/>
                  <a:chOff x="4173064" y="1441779"/>
                  <a:chExt cx="7614279" cy="2375029"/>
                </a:xfrm>
              </p:grpSpPr>
              <p:pic>
                <p:nvPicPr>
                  <p:cNvPr id="16" name="Picture 15" descr="Diagram&#10;&#10;Description automatically generated">
                    <a:extLst>
                      <a:ext uri="{FF2B5EF4-FFF2-40B4-BE49-F238E27FC236}">
                        <a16:creationId xmlns:a16="http://schemas.microsoft.com/office/drawing/2014/main" id="{58E9CD9A-5F6C-994B-8155-1F66900A377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4173064" y="1441779"/>
                    <a:ext cx="7614279" cy="1495538"/>
                  </a:xfrm>
                  <a:prstGeom prst="rect">
                    <a:avLst/>
                  </a:prstGeom>
                </p:spPr>
              </p:pic>
              <p:sp>
                <p:nvSpPr>
                  <p:cNvPr id="2" name="TextBox 1">
                    <a:extLst>
                      <a:ext uri="{FF2B5EF4-FFF2-40B4-BE49-F238E27FC236}">
                        <a16:creationId xmlns:a16="http://schemas.microsoft.com/office/drawing/2014/main" id="{1B172BE1-F4FF-4740-9165-916725B95B59}"/>
                      </a:ext>
                    </a:extLst>
                  </p:cNvPr>
                  <p:cNvSpPr txBox="1"/>
                  <p:nvPr/>
                </p:nvSpPr>
                <p:spPr>
                  <a:xfrm>
                    <a:off x="7998119" y="3447476"/>
                    <a:ext cx="346536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dirty="0"/>
                      <a:t>linear                              nonlinear</a:t>
                    </a:r>
                  </a:p>
                </p:txBody>
              </p:sp>
            </p:grp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DDD9E82-E72B-1441-914F-06FC96E3AC80}"/>
                    </a:ext>
                  </a:extLst>
                </p:cNvPr>
                <p:cNvSpPr txBox="1"/>
                <p:nvPr/>
              </p:nvSpPr>
              <p:spPr>
                <a:xfrm>
                  <a:off x="6944046" y="1441776"/>
                  <a:ext cx="2660041" cy="2375031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endParaRPr lang="en-US" sz="1600" dirty="0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1B5C7AE-03D8-374F-936E-AB6927AEB7D4}"/>
                      </a:ext>
                    </a:extLst>
                  </p:cNvPr>
                  <p:cNvSpPr txBox="1"/>
                  <p:nvPr/>
                </p:nvSpPr>
                <p:spPr>
                  <a:xfrm>
                    <a:off x="6952345" y="2777923"/>
                    <a:ext cx="4611328" cy="44294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num>
                          <m:den>
                            <m: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𝜕</m:t>
                            </m:r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ln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⁡(1/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𝐾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𝐵𝐹𝐾𝐿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⨂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     −</m:t>
                        </m:r>
                      </m:oMath>
                    </a14:m>
                    <a:r>
                      <a:rPr lang="en-US" dirty="0"/>
                      <a:t>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       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𝛼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a14:m>
                    <a:endParaRPr lang="en-US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21B5C7AE-03D8-374F-936E-AB6927AEB7D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952345" y="2777923"/>
                    <a:ext cx="4611328" cy="44294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1370" t="-2778" b="-16667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5054C93-71CB-EC43-98E6-D454A2F89475}"/>
                </a:ext>
              </a:extLst>
            </p:cNvPr>
            <p:cNvSpPr txBox="1"/>
            <p:nvPr/>
          </p:nvSpPr>
          <p:spPr>
            <a:xfrm>
              <a:off x="9644945" y="1327148"/>
              <a:ext cx="1993385" cy="237503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endParaRPr lang="en-US" sz="1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42DE15F-E6B2-FEE1-82F0-805F310118BD}"/>
              </a:ext>
            </a:extLst>
          </p:cNvPr>
          <p:cNvGrpSpPr/>
          <p:nvPr/>
        </p:nvGrpSpPr>
        <p:grpSpPr>
          <a:xfrm>
            <a:off x="8028392" y="1139655"/>
            <a:ext cx="3693811" cy="3221239"/>
            <a:chOff x="8028392" y="1139655"/>
            <a:chExt cx="3693811" cy="3221239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767E25E-8003-8949-B7D2-62CC62305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9441" y="1289414"/>
              <a:ext cx="3522762" cy="307148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B12617E-441C-3179-3169-00AC418BFA2F}"/>
                </a:ext>
              </a:extLst>
            </p:cNvPr>
            <p:cNvSpPr txBox="1"/>
            <p:nvPr/>
          </p:nvSpPr>
          <p:spPr>
            <a:xfrm>
              <a:off x="8623694" y="1139655"/>
              <a:ext cx="276537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Color Glass Condensate (CGC) framework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CD7E25-CAA9-9C62-CE3C-095905E7BA32}"/>
                    </a:ext>
                  </a:extLst>
                </p:cNvPr>
                <p:cNvSpPr txBox="1"/>
                <p:nvPr/>
              </p:nvSpPr>
              <p:spPr>
                <a:xfrm>
                  <a:off x="8028392" y="2227238"/>
                  <a:ext cx="697307" cy="88594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endParaRPr lang="en-US" sz="2000" b="1" i="0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𝐥𝐧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f>
                          <m:f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𝒙</m:t>
                            </m:r>
                          </m:den>
                        </m:f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36CD7E25-CAA9-9C62-CE3C-095905E7BA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28392" y="2227238"/>
                  <a:ext cx="697307" cy="885948"/>
                </a:xfrm>
                <a:prstGeom prst="rect">
                  <a:avLst/>
                </a:prstGeom>
                <a:blipFill>
                  <a:blip r:embed="rId7"/>
                  <a:stretch>
                    <a:fillRect l="-7273" r="-10909" b="-704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6E84E91-71D1-D4BF-DF2D-38F6D45F8FF3}"/>
                    </a:ext>
                  </a:extLst>
                </p:cNvPr>
                <p:cNvSpPr txBox="1"/>
                <p:nvPr/>
              </p:nvSpPr>
              <p:spPr>
                <a:xfrm>
                  <a:off x="10833167" y="3912896"/>
                  <a:ext cx="821763" cy="314766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b="1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𝐥𝐧</m:t>
                        </m:r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⁡(</m:t>
                        </m:r>
                        <m:sSup>
                          <m:sSupPr>
                            <m:ctrlP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en-US" sz="2000" b="1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  <m:r>
                          <a:rPr lang="en-US" sz="20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 sz="2000" b="1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66E84E91-71D1-D4BF-DF2D-38F6D45F8FF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33167" y="3912896"/>
                  <a:ext cx="821763" cy="314766"/>
                </a:xfrm>
                <a:prstGeom prst="rect">
                  <a:avLst/>
                </a:prstGeom>
                <a:blipFill>
                  <a:blip r:embed="rId8"/>
                  <a:stretch>
                    <a:fillRect l="-6061" t="-7692" r="-10606" b="-3076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F9FE416-F511-2F7C-4C5B-571ECFDF3980}"/>
              </a:ext>
            </a:extLst>
          </p:cNvPr>
          <p:cNvSpPr txBox="1"/>
          <p:nvPr/>
        </p:nvSpPr>
        <p:spPr>
          <a:xfrm>
            <a:off x="573314" y="1581579"/>
            <a:ext cx="148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Gluon density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58E09A-A3D1-1A39-BDB5-8D62539B8D53}"/>
              </a:ext>
            </a:extLst>
          </p:cNvPr>
          <p:cNvSpPr txBox="1"/>
          <p:nvPr/>
        </p:nvSpPr>
        <p:spPr>
          <a:xfrm>
            <a:off x="2902246" y="5894093"/>
            <a:ext cx="669647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/>
              <a:t>How to probe nuclear gluon distributions at saturation region?</a:t>
            </a:r>
            <a:endParaRPr lang="en-US" sz="2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2BEE977-83CC-B0FB-ADDF-87C7EAB31149}"/>
              </a:ext>
            </a:extLst>
          </p:cNvPr>
          <p:cNvSpPr txBox="1"/>
          <p:nvPr/>
        </p:nvSpPr>
        <p:spPr>
          <a:xfrm>
            <a:off x="2787586" y="1108037"/>
            <a:ext cx="37957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Balitsky-Fadin-Kuraev-Lipatov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(BFKL) evolution equation</a:t>
            </a:r>
          </a:p>
          <a:p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Balitsky-Kovchegov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(BK) evolution equation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EAF427-EDB3-17F6-9798-28BBFACBA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4D800-5333-707E-5421-762FA1F148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DD8DC13E-20CF-3113-9F51-3BDB50204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48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3476931-20F5-0346-A5EE-140D23BD06A5}"/>
              </a:ext>
            </a:extLst>
          </p:cNvPr>
          <p:cNvSpPr txBox="1"/>
          <p:nvPr/>
        </p:nvSpPr>
        <p:spPr>
          <a:xfrm>
            <a:off x="3326267" y="136525"/>
            <a:ext cx="54080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a typeface="Microsoft YaHei UI" panose="020B0503020204020204" pitchFamily="34" charset="-122"/>
              </a:rPr>
              <a:t>Di-hadron measurement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D0612E6-25FF-6644-91DF-A05219273FBA}"/>
              </a:ext>
            </a:extLst>
          </p:cNvPr>
          <p:cNvGrpSpPr/>
          <p:nvPr/>
        </p:nvGrpSpPr>
        <p:grpSpPr>
          <a:xfrm>
            <a:off x="481430" y="862960"/>
            <a:ext cx="11097757" cy="5361358"/>
            <a:chOff x="735168" y="950322"/>
            <a:chExt cx="11097757" cy="536135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F958BEB-D77F-9740-A454-AB3F54156A94}"/>
                </a:ext>
              </a:extLst>
            </p:cNvPr>
            <p:cNvSpPr/>
            <p:nvPr/>
          </p:nvSpPr>
          <p:spPr>
            <a:xfrm>
              <a:off x="735168" y="950322"/>
              <a:ext cx="11097757" cy="535531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CGC</a:t>
              </a:r>
              <a:r>
                <a:rPr lang="en-US" dirty="0"/>
                <a:t> successfully predicted the strong </a:t>
              </a:r>
              <a:r>
                <a:rPr lang="en-US" b="1" dirty="0"/>
                <a:t>suppression of the inclusive hadron yields</a:t>
              </a:r>
              <a:r>
                <a:rPr lang="en-US" dirty="0"/>
                <a:t> in </a:t>
              </a:r>
              <a:r>
                <a:rPr lang="en-US" dirty="0" err="1"/>
                <a:t>d+Au</a:t>
              </a:r>
              <a:r>
                <a:rPr lang="en-US" dirty="0"/>
                <a:t> relative to </a:t>
              </a:r>
              <a:r>
                <a:rPr lang="en-US" dirty="0" err="1"/>
                <a:t>p+p</a:t>
              </a:r>
              <a:r>
                <a:rPr lang="en-US" dirty="0"/>
                <a:t> by gluon saturation effects → nuclear modified fragmentation serves as another interpretation?</a:t>
              </a:r>
            </a:p>
            <a:p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b="1" dirty="0"/>
                <a:t>Di-hadron</a:t>
              </a:r>
              <a:r>
                <a:rPr lang="en-US" dirty="0"/>
                <a:t> as another observable provides further test, was first proposed by D.</a:t>
              </a:r>
              <a:r>
                <a:rPr lang="zh-CN" altLang="en-US" dirty="0"/>
                <a:t> </a:t>
              </a:r>
              <a:r>
                <a:rPr lang="en-US" dirty="0" err="1"/>
                <a:t>Kharzeev</a:t>
              </a:r>
              <a:r>
                <a:rPr lang="en-US" dirty="0"/>
                <a:t>, E. Levin and L. McLerran from NPA 748 (2005) 627-640.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endParaRPr lang="en-US" dirty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endParaRPr lang="en-US" dirty="0"/>
            </a:p>
            <a:p>
              <a:endParaRPr lang="en-US" dirty="0"/>
            </a:p>
            <a:p>
              <a:endParaRPr lang="en-US" dirty="0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26D47BC-E1A0-FD46-B565-8E43E91C046F}"/>
                </a:ext>
              </a:extLst>
            </p:cNvPr>
            <p:cNvGrpSpPr/>
            <p:nvPr/>
          </p:nvGrpSpPr>
          <p:grpSpPr>
            <a:xfrm>
              <a:off x="1366986" y="2571265"/>
              <a:ext cx="10249788" cy="3740415"/>
              <a:chOff x="2231794" y="2940233"/>
              <a:chExt cx="10249788" cy="3740415"/>
            </a:xfrm>
          </p:grpSpPr>
          <p:pic>
            <p:nvPicPr>
              <p:cNvPr id="10" name="Picture 9" descr="Chart&#10;&#10;Description automatically generated">
                <a:extLst>
                  <a:ext uri="{FF2B5EF4-FFF2-40B4-BE49-F238E27FC236}">
                    <a16:creationId xmlns:a16="http://schemas.microsoft.com/office/drawing/2014/main" id="{FE2C59AA-BDF8-224D-8EB7-AFEC4D4F5F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31794" y="2940233"/>
                <a:ext cx="3622831" cy="3436764"/>
              </a:xfrm>
              <a:prstGeom prst="rect">
                <a:avLst/>
              </a:prstGeom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F6F4B6BA-2077-4942-A1EE-2A253D60886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51438" y="3786779"/>
                <a:ext cx="253285" cy="224488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E4C63828-940D-B64F-BEEC-5495F6CCAA6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51438" y="3996570"/>
                <a:ext cx="253285" cy="300447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3C06F0F-A3F9-404A-8C04-4DECA7108B3B}"/>
                      </a:ext>
                    </a:extLst>
                  </p:cNvPr>
                  <p:cNvSpPr/>
                  <p:nvPr/>
                </p:nvSpPr>
                <p:spPr>
                  <a:xfrm>
                    <a:off x="2739044" y="5377978"/>
                    <a:ext cx="178209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400" b="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=1.5 </m:t>
                          </m:r>
                          <m:r>
                            <m:rPr>
                              <m:sty m:val="p"/>
                            </m:rPr>
                            <a:rPr lang="en-US" sz="14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</m:oMath>
                      </m:oMathPara>
                    </a14:m>
                    <a:endParaRPr lang="en-US" sz="1400" b="0" dirty="0">
                      <a:solidFill>
                        <a:schemeClr val="tx1"/>
                      </a:solidFill>
                      <a:ea typeface="Cambria Math" panose="02040503050406030204" pitchFamily="18" charset="0"/>
                    </a:endParaRPr>
                  </a:p>
                  <a:p>
                    <a:pPr/>
                    <a14:m>
                      <m:oMathPara xmlns:m="http://schemas.openxmlformats.org/officeDocument/2006/math">
                        <m:oMathParaPr>
                          <m:jc m:val="left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0.2−1.5</m:t>
                          </m:r>
                          <m: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1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GeV</m:t>
                          </m:r>
                        </m:oMath>
                      </m:oMathPara>
                    </a14:m>
                    <a:endParaRPr lang="en-US" sz="14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19" name="Rectangle 18">
                    <a:extLst>
                      <a:ext uri="{FF2B5EF4-FFF2-40B4-BE49-F238E27FC236}">
                        <a16:creationId xmlns:a16="http://schemas.microsoft.com/office/drawing/2014/main" id="{23C06F0F-A3F9-404A-8C04-4DECA7108B3B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2739044" y="5377978"/>
                    <a:ext cx="1782091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b="-7143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7DB3CF3-F1B6-0343-A0E1-09E445723B52}"/>
                  </a:ext>
                </a:extLst>
              </p:cNvPr>
              <p:cNvSpPr/>
              <p:nvPr/>
            </p:nvSpPr>
            <p:spPr>
              <a:xfrm>
                <a:off x="6733888" y="5480319"/>
                <a:ext cx="5747694" cy="12003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Di-hadron in </a:t>
                </a:r>
                <a:r>
                  <a:rPr lang="en-US" dirty="0" err="1"/>
                  <a:t>p+p</a:t>
                </a:r>
                <a:r>
                  <a:rPr lang="en-US" dirty="0"/>
                  <a:t> serves as a baseline: 2-to-2 process.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CGC predicts a back-to-back suppression and a broadening phenomena when gluon saturation appears.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5C2315-0DEC-E2FE-96A8-0F2897288CE2}"/>
                  </a:ext>
                </a:extLst>
              </p:cNvPr>
              <p:cNvSpPr txBox="1"/>
              <p:nvPr/>
            </p:nvSpPr>
            <p:spPr>
              <a:xfrm>
                <a:off x="1242884" y="5847391"/>
                <a:ext cx="3493195" cy="5806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  <a:ea typeface="Microsoft YaHei UI" panose="020B0503020204020204" pitchFamily="34" charset="-122"/>
                  </a:rPr>
                  <a:t>Observable: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𝑝𝑎𝑖𝑟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𝑡𝑟𝑖𝑔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𝑏𝑖𝑛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95C2315-0DEC-E2FE-96A8-0F2897288C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2884" y="5847391"/>
                <a:ext cx="3493195" cy="580672"/>
              </a:xfrm>
              <a:prstGeom prst="rect">
                <a:avLst/>
              </a:prstGeom>
              <a:blipFill>
                <a:blip r:embed="rId5"/>
                <a:stretch>
                  <a:fillRect l="-144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F3F5CE-5467-83C9-A19C-9E197F7C5AD0}"/>
                  </a:ext>
                </a:extLst>
              </p:cNvPr>
              <p:cNvSpPr txBox="1"/>
              <p:nvPr/>
            </p:nvSpPr>
            <p:spPr>
              <a:xfrm rot="16200000">
                <a:off x="521762" y="3796453"/>
                <a:ext cx="974835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∆</m:t>
                          </m:r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46F3F5CE-5467-83C9-A19C-9E197F7C5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21762" y="3796453"/>
                <a:ext cx="974835" cy="369332"/>
              </a:xfrm>
              <a:prstGeom prst="rect">
                <a:avLst/>
              </a:prstGeom>
              <a:blipFill>
                <a:blip r:embed="rId6"/>
                <a:stretch>
                  <a:fillRect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>
            <a:extLst>
              <a:ext uri="{FF2B5EF4-FFF2-40B4-BE49-F238E27FC236}">
                <a16:creationId xmlns:a16="http://schemas.microsoft.com/office/drawing/2014/main" id="{677BED56-BFE1-10FD-AA18-164AB8ADE3A6}"/>
              </a:ext>
            </a:extLst>
          </p:cNvPr>
          <p:cNvGrpSpPr/>
          <p:nvPr/>
        </p:nvGrpSpPr>
        <p:grpSpPr>
          <a:xfrm>
            <a:off x="6149217" y="2422373"/>
            <a:ext cx="4527124" cy="2251202"/>
            <a:chOff x="746676" y="1796357"/>
            <a:chExt cx="5857943" cy="291297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CC6A2447-3DA6-F7A8-0D40-3682764EADE6}"/>
                </a:ext>
              </a:extLst>
            </p:cNvPr>
            <p:cNvGrpSpPr/>
            <p:nvPr/>
          </p:nvGrpSpPr>
          <p:grpSpPr>
            <a:xfrm>
              <a:off x="746676" y="1796357"/>
              <a:ext cx="5857943" cy="2912979"/>
              <a:chOff x="934674" y="3116520"/>
              <a:chExt cx="5418686" cy="2694550"/>
            </a:xfrm>
          </p:grpSpPr>
          <p:pic>
            <p:nvPicPr>
              <p:cNvPr id="35" name="Picture 20" descr="jet_schematic_seed">
                <a:extLst>
                  <a:ext uri="{FF2B5EF4-FFF2-40B4-BE49-F238E27FC236}">
                    <a16:creationId xmlns:a16="http://schemas.microsoft.com/office/drawing/2014/main" id="{7F90203C-BDE5-CD3B-F2C7-ED345FB83B5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-10000" contrast="20000"/>
              </a:blip>
              <a:srcRect t="4557"/>
              <a:stretch/>
            </p:blipFill>
            <p:spPr bwMode="auto">
              <a:xfrm>
                <a:off x="4501915" y="3116520"/>
                <a:ext cx="885259" cy="10244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03600501-577D-A338-2631-C3119419AF6C}"/>
                  </a:ext>
                </a:extLst>
              </p:cNvPr>
              <p:cNvGrpSpPr/>
              <p:nvPr/>
            </p:nvGrpSpPr>
            <p:grpSpPr>
              <a:xfrm>
                <a:off x="934674" y="3116521"/>
                <a:ext cx="5418686" cy="2694549"/>
                <a:chOff x="505048" y="1752310"/>
                <a:chExt cx="3682294" cy="1831093"/>
              </a:xfrm>
            </p:grpSpPr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710A4A66-F23B-2A40-10A3-835C58B36BE8}"/>
                    </a:ext>
                  </a:extLst>
                </p:cNvPr>
                <p:cNvCxnSpPr/>
                <p:nvPr/>
              </p:nvCxnSpPr>
              <p:spPr>
                <a:xfrm>
                  <a:off x="2221521" y="1940401"/>
                  <a:ext cx="0" cy="943275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prstDash val="sysDot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" name="Group 38">
                  <a:extLst>
                    <a:ext uri="{FF2B5EF4-FFF2-40B4-BE49-F238E27FC236}">
                      <a16:creationId xmlns:a16="http://schemas.microsoft.com/office/drawing/2014/main" id="{01B4738B-0D6E-BD18-7C1C-26D39FAABFFF}"/>
                    </a:ext>
                  </a:extLst>
                </p:cNvPr>
                <p:cNvGrpSpPr/>
                <p:nvPr/>
              </p:nvGrpSpPr>
              <p:grpSpPr>
                <a:xfrm>
                  <a:off x="505048" y="1752310"/>
                  <a:ext cx="3682294" cy="1831093"/>
                  <a:chOff x="540693" y="1738302"/>
                  <a:chExt cx="3682294" cy="1831093"/>
                </a:xfrm>
              </p:grpSpPr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8F91AB21-583B-DCE9-A499-098D53B9FAD3}"/>
                      </a:ext>
                    </a:extLst>
                  </p:cNvPr>
                  <p:cNvGrpSpPr/>
                  <p:nvPr/>
                </p:nvGrpSpPr>
                <p:grpSpPr>
                  <a:xfrm>
                    <a:off x="540693" y="1738302"/>
                    <a:ext cx="3682294" cy="1348330"/>
                    <a:chOff x="6621033" y="4576356"/>
                    <a:chExt cx="3303689" cy="1286733"/>
                  </a:xfrm>
                </p:grpSpPr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C421BC46-DC46-191F-6249-9A36019371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621033" y="4576356"/>
                      <a:ext cx="3303689" cy="1286733"/>
                      <a:chOff x="6621033" y="4576356"/>
                      <a:chExt cx="3303689" cy="1286733"/>
                    </a:xfrm>
                  </p:grpSpPr>
                  <p:grpSp>
                    <p:nvGrpSpPr>
                      <p:cNvPr id="45" name="Group 44">
                        <a:extLst>
                          <a:ext uri="{FF2B5EF4-FFF2-40B4-BE49-F238E27FC236}">
                            <a16:creationId xmlns:a16="http://schemas.microsoft.com/office/drawing/2014/main" id="{384FDD94-AA13-94A5-8D94-E8BFF55A4532}"/>
                          </a:ext>
                        </a:extLst>
                      </p:cNvPr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7056046" y="4576356"/>
                        <a:ext cx="579943" cy="1286733"/>
                        <a:chOff x="1191663" y="1447764"/>
                        <a:chExt cx="1894075" cy="4202414"/>
                      </a:xfrm>
                    </p:grpSpPr>
                    <p:pic>
                      <p:nvPicPr>
                        <p:cNvPr id="53" name="Picture 20" descr="jet_schematic_seed">
                          <a:extLst>
                            <a:ext uri="{FF2B5EF4-FFF2-40B4-BE49-F238E27FC236}">
                              <a16:creationId xmlns:a16="http://schemas.microsoft.com/office/drawing/2014/main" id="{1C52D6B3-6537-9BE9-FA0B-E93C01CECD4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7" cstate="print">
                          <a:lum bright="-10000" contrast="20000"/>
                        </a:blip>
                        <a:srcRect t="4557" b="5482"/>
                        <a:stretch/>
                      </p:blipFill>
                      <p:spPr bwMode="auto">
                        <a:xfrm rot="10362138">
                          <a:off x="1323000" y="3605096"/>
                          <a:ext cx="1762738" cy="204508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pic>
                      <p:nvPicPr>
                        <p:cNvPr id="54" name="Picture 20" descr="jet_schematic_seed">
                          <a:extLst>
                            <a:ext uri="{FF2B5EF4-FFF2-40B4-BE49-F238E27FC236}">
                              <a16:creationId xmlns:a16="http://schemas.microsoft.com/office/drawing/2014/main" id="{CAEFAE66-DE5D-6C90-FA6A-9510C7742EC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 rotWithShape="1">
                        <a:blip r:embed="rId7" cstate="print">
                          <a:lum bright="-10000" contrast="20000"/>
                        </a:blip>
                        <a:srcRect t="4557"/>
                        <a:stretch/>
                      </p:blipFill>
                      <p:spPr bwMode="auto">
                        <a:xfrm>
                          <a:off x="1191663" y="1447764"/>
                          <a:ext cx="1762737" cy="21697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sp>
                    <p:nvSpPr>
                      <p:cNvPr id="46" name="TextBox 45">
                        <a:extLst>
                          <a:ext uri="{FF2B5EF4-FFF2-40B4-BE49-F238E27FC236}">
                            <a16:creationId xmlns:a16="http://schemas.microsoft.com/office/drawing/2014/main" id="{57DDC498-8AC7-00D7-176A-8879F48028D0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6621033" y="5102097"/>
                        <a:ext cx="293670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:r>
                          <a:rPr lang="en-US" sz="1600" b="1" dirty="0">
                            <a:latin typeface="Comic Sans MS" panose="030F0902030302020204" pitchFamily="66" charset="0"/>
                          </a:rPr>
                          <a:t>p</a:t>
                        </a:r>
                      </a:p>
                    </p:txBody>
                  </p:sp>
                  <p:sp>
                    <p:nvSpPr>
                      <p:cNvPr id="47" name="TextBox 46">
                        <a:extLst>
                          <a:ext uri="{FF2B5EF4-FFF2-40B4-BE49-F238E27FC236}">
                            <a16:creationId xmlns:a16="http://schemas.microsoft.com/office/drawing/2014/main" id="{DD748201-CF17-7616-79EC-D3E2B25C56C8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7872667" y="5084862"/>
                        <a:ext cx="264915" cy="32308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:r>
                          <a:rPr lang="en-US" sz="1600" b="1" dirty="0">
                            <a:solidFill>
                              <a:srgbClr val="FF0000"/>
                            </a:solidFill>
                            <a:latin typeface="Comic Sans MS" panose="030F0902030302020204" pitchFamily="66" charset="0"/>
                          </a:rPr>
                          <a:t>p</a:t>
                        </a:r>
                      </a:p>
                    </p:txBody>
                  </p:sp>
                  <p:cxnSp>
                    <p:nvCxnSpPr>
                      <p:cNvPr id="48" name="Straight Arrow Connector 47">
                        <a:extLst>
                          <a:ext uri="{FF2B5EF4-FFF2-40B4-BE49-F238E27FC236}">
                            <a16:creationId xmlns:a16="http://schemas.microsoft.com/office/drawing/2014/main" id="{C07319FE-D974-62EC-6F6E-59C84C7FB90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7433909" y="5226826"/>
                        <a:ext cx="457200" cy="0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FF0000"/>
                        </a:solidFill>
                        <a:headEnd type="triangle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9" name="Straight Arrow Connector 48">
                        <a:extLst>
                          <a:ext uri="{FF2B5EF4-FFF2-40B4-BE49-F238E27FC236}">
                            <a16:creationId xmlns:a16="http://schemas.microsoft.com/office/drawing/2014/main" id="{89D769E7-2142-8742-8661-697CD16389D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6798271" y="5231307"/>
                        <a:ext cx="457200" cy="0"/>
                      </a:xfrm>
                      <a:prstGeom prst="straightConnector1">
                        <a:avLst/>
                      </a:prstGeom>
                      <a:ln w="28575">
                        <a:solidFill>
                          <a:schemeClr val="tx1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50" name="TextBox 49">
                        <a:extLst>
                          <a:ext uri="{FF2B5EF4-FFF2-40B4-BE49-F238E27FC236}">
                            <a16:creationId xmlns:a16="http://schemas.microsoft.com/office/drawing/2014/main" id="{EF441A7A-0D36-C6F0-3C59-15883DD42726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8176959" y="5107307"/>
                        <a:ext cx="406025" cy="23903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:r>
                          <a:rPr lang="en-US" sz="1600" b="1" dirty="0">
                            <a:latin typeface="Comic Sans MS" panose="030F0902030302020204" pitchFamily="66" charset="0"/>
                          </a:rPr>
                          <a:t>d/p</a:t>
                        </a:r>
                      </a:p>
                    </p:txBody>
                  </p:sp>
                  <p:sp>
                    <p:nvSpPr>
                      <p:cNvPr id="51" name="TextBox 50">
                        <a:extLst>
                          <a:ext uri="{FF2B5EF4-FFF2-40B4-BE49-F238E27FC236}">
                            <a16:creationId xmlns:a16="http://schemas.microsoft.com/office/drawing/2014/main" id="{E9F2C89B-72C9-220B-4AFD-CDA94FD10B03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9579876" y="5102097"/>
                        <a:ext cx="344846" cy="239038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pPr algn="l"/>
                        <a:r>
                          <a:rPr lang="en-US" sz="1600" b="1" dirty="0">
                            <a:solidFill>
                              <a:srgbClr val="FF0000"/>
                            </a:solidFill>
                            <a:latin typeface="Comic Sans MS" panose="030F0902030302020204" pitchFamily="66" charset="0"/>
                          </a:rPr>
                          <a:t>Au</a:t>
                        </a:r>
                      </a:p>
                    </p:txBody>
                  </p:sp>
                  <p:cxnSp>
                    <p:nvCxnSpPr>
                      <p:cNvPr id="52" name="Straight Arrow Connector 51">
                        <a:extLst>
                          <a:ext uri="{FF2B5EF4-FFF2-40B4-BE49-F238E27FC236}">
                            <a16:creationId xmlns:a16="http://schemas.microsoft.com/office/drawing/2014/main" id="{9C09A910-BFE1-C038-5141-5CE3E75F0D6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178942" y="5217018"/>
                        <a:ext cx="457200" cy="0"/>
                      </a:xfrm>
                      <a:prstGeom prst="straightConnector1">
                        <a:avLst/>
                      </a:prstGeom>
                      <a:ln w="28575">
                        <a:solidFill>
                          <a:srgbClr val="FF0000"/>
                        </a:solidFill>
                        <a:headEnd type="triangle"/>
                        <a:tailEnd type="non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cxnSp>
                  <p:nvCxnSpPr>
                    <p:cNvPr id="44" name="Straight Arrow Connector 43">
                      <a:extLst>
                        <a:ext uri="{FF2B5EF4-FFF2-40B4-BE49-F238E27FC236}">
                          <a16:creationId xmlns:a16="http://schemas.microsoft.com/office/drawing/2014/main" id="{0B6E2DF1-79F6-06C9-293B-6ED4220946A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497677" y="5221499"/>
                      <a:ext cx="457200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1" name="TextBox 40">
                    <a:extLst>
                      <a:ext uri="{FF2B5EF4-FFF2-40B4-BE49-F238E27FC236}">
                        <a16:creationId xmlns:a16="http://schemas.microsoft.com/office/drawing/2014/main" id="{09BDD9BA-101E-2E7D-2FB6-A07A26D442D7}"/>
                      </a:ext>
                    </a:extLst>
                  </p:cNvPr>
                  <p:cNvSpPr txBox="1"/>
                  <p:nvPr/>
                </p:nvSpPr>
                <p:spPr>
                  <a:xfrm>
                    <a:off x="2686590" y="3268986"/>
                    <a:ext cx="1189591" cy="3004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rgbClr val="FF0000"/>
                        </a:solidFill>
                      </a:rPr>
                      <a:t>Au: saturated</a:t>
                    </a:r>
                  </a:p>
                </p:txBody>
              </p:sp>
              <p:sp>
                <p:nvSpPr>
                  <p:cNvPr id="42" name="TextBox 41">
                    <a:extLst>
                      <a:ext uri="{FF2B5EF4-FFF2-40B4-BE49-F238E27FC236}">
                        <a16:creationId xmlns:a16="http://schemas.microsoft.com/office/drawing/2014/main" id="{1A6F1D8B-E32B-C83F-DFEE-348CFD06F7DD}"/>
                      </a:ext>
                    </a:extLst>
                  </p:cNvPr>
                  <p:cNvSpPr txBox="1"/>
                  <p:nvPr/>
                </p:nvSpPr>
                <p:spPr>
                  <a:xfrm>
                    <a:off x="616531" y="3252416"/>
                    <a:ext cx="1509284" cy="300409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dirty="0">
                        <a:solidFill>
                          <a:srgbClr val="FF0000"/>
                        </a:solidFill>
                      </a:rPr>
                      <a:t>p: non-saturated</a:t>
                    </a:r>
                  </a:p>
                </p:txBody>
              </p:sp>
            </p:grpSp>
          </p:grpSp>
          <p:pic>
            <p:nvPicPr>
              <p:cNvPr id="37" name="Picture 20" descr="jet_schematic_seed">
                <a:extLst>
                  <a:ext uri="{FF2B5EF4-FFF2-40B4-BE49-F238E27FC236}">
                    <a16:creationId xmlns:a16="http://schemas.microsoft.com/office/drawing/2014/main" id="{7A45A3BC-75FF-66FD-05DC-9A41190FAB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lum bright="-10000" contrast="20000"/>
                <a:alphaModFix amt="20000"/>
              </a:blip>
              <a:srcRect t="4557" b="5482"/>
              <a:stretch/>
            </p:blipFill>
            <p:spPr bwMode="auto">
              <a:xfrm rot="8604316">
                <a:off x="4808117" y="4043340"/>
                <a:ext cx="885259" cy="9655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2B1F8C3-053E-3F96-456B-874F5717F44B}"/>
                    </a:ext>
                  </a:extLst>
                </p:cNvPr>
                <p:cNvSpPr txBox="1"/>
                <p:nvPr/>
              </p:nvSpPr>
              <p:spPr>
                <a:xfrm>
                  <a:off x="1055775" y="2436031"/>
                  <a:ext cx="781046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12B1F8C3-053E-3F96-456B-874F5717F44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5775" y="2436031"/>
                  <a:ext cx="781046" cy="369331"/>
                </a:xfrm>
                <a:prstGeom prst="rect">
                  <a:avLst/>
                </a:prstGeom>
                <a:blipFill>
                  <a:blip r:embed="rId8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44E8701-C4B3-3310-E370-E0C7DD514686}"/>
                    </a:ext>
                  </a:extLst>
                </p:cNvPr>
                <p:cNvSpPr txBox="1"/>
                <p:nvPr/>
              </p:nvSpPr>
              <p:spPr>
                <a:xfrm>
                  <a:off x="2152018" y="2419301"/>
                  <a:ext cx="781046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44E8701-C4B3-3310-E370-E0C7DD51468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2018" y="2419301"/>
                  <a:ext cx="781046" cy="369331"/>
                </a:xfrm>
                <a:prstGeom prst="rect">
                  <a:avLst/>
                </a:prstGeom>
                <a:blipFill>
                  <a:blip r:embed="rId9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D3C5F8E-3DE0-0DCD-45B1-EB893599FF03}"/>
                    </a:ext>
                  </a:extLst>
                </p:cNvPr>
                <p:cNvSpPr txBox="1"/>
                <p:nvPr/>
              </p:nvSpPr>
              <p:spPr>
                <a:xfrm>
                  <a:off x="3903254" y="2424804"/>
                  <a:ext cx="781046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ED3C5F8E-3DE0-0DCD-45B1-EB893599FF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03254" y="2424804"/>
                  <a:ext cx="781046" cy="369331"/>
                </a:xfrm>
                <a:prstGeom prst="rect">
                  <a:avLst/>
                </a:prstGeom>
                <a:blipFill>
                  <a:blip r:embed="rId10"/>
                  <a:stretch>
                    <a:fillRect b="-2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4A1BBB3-9DAE-AE76-20ED-81E51AE60972}"/>
                    </a:ext>
                  </a:extLst>
                </p:cNvPr>
                <p:cNvSpPr txBox="1"/>
                <p:nvPr/>
              </p:nvSpPr>
              <p:spPr>
                <a:xfrm>
                  <a:off x="5301709" y="2408073"/>
                  <a:ext cx="781046" cy="369331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84A1BBB3-9DAE-AE76-20ED-81E51AE6097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01709" y="2408073"/>
                  <a:ext cx="781046" cy="369331"/>
                </a:xfrm>
                <a:prstGeom prst="rect">
                  <a:avLst/>
                </a:prstGeom>
                <a:blipFill>
                  <a:blip r:embed="rId11"/>
                  <a:stretch>
                    <a:fillRect b="-2608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8A2BDD-7ECF-B2E5-7C1A-F1E823F68024}"/>
                  </a:ext>
                </a:extLst>
              </p:cNvPr>
              <p:cNvSpPr txBox="1"/>
              <p:nvPr/>
            </p:nvSpPr>
            <p:spPr>
              <a:xfrm>
                <a:off x="2711360" y="5681929"/>
                <a:ext cx="84306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1400" dirty="0"/>
                  <a:t> [rad]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258A2BDD-7ECF-B2E5-7C1A-F1E823F680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11360" y="5681929"/>
                <a:ext cx="843064" cy="307777"/>
              </a:xfrm>
              <a:prstGeom prst="rect">
                <a:avLst/>
              </a:prstGeom>
              <a:blipFill>
                <a:blip r:embed="rId12"/>
                <a:stretch>
                  <a:fillRect t="-4000" r="-2985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7C0D12F-2D47-93AA-40D6-19BD15F4F667}"/>
              </a:ext>
            </a:extLst>
          </p:cNvPr>
          <p:cNvSpPr txBox="1"/>
          <p:nvPr/>
        </p:nvSpPr>
        <p:spPr>
          <a:xfrm>
            <a:off x="4457446" y="5497263"/>
            <a:ext cx="184731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8133943A-9363-20A2-87C8-48E10C5CE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6D3DE801-915B-E44D-5754-8D1AB9145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AC047B0-393D-C945-F10A-E4C783C8D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9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iagram, histogram&#10;&#10;Description automatically generated">
            <a:extLst>
              <a:ext uri="{FF2B5EF4-FFF2-40B4-BE49-F238E27FC236}">
                <a16:creationId xmlns:a16="http://schemas.microsoft.com/office/drawing/2014/main" id="{5C41E36D-0BF8-2F93-CF3A-34D424176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4048" y="1218361"/>
            <a:ext cx="3838064" cy="22380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76931-20F5-0346-A5EE-140D23BD06A5}"/>
                  </a:ext>
                </a:extLst>
              </p:cNvPr>
              <p:cNvSpPr txBox="1"/>
              <p:nvPr/>
            </p:nvSpPr>
            <p:spPr>
              <a:xfrm>
                <a:off x="2449862" y="136566"/>
                <a:ext cx="7601313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ea typeface="Microsoft YaHei UI" panose="020B0503020204020204" pitchFamily="34" charset="-122"/>
                  </a:rPr>
                  <a:t>Saturation </a:t>
                </a:r>
                <a:r>
                  <a:rPr lang="en-US" altLang="zh-CN" sz="4000" b="1" dirty="0">
                    <a:ea typeface="Microsoft YaHei UI" panose="020B0503020204020204" pitchFamily="34" charset="-122"/>
                  </a:rPr>
                  <a:t>signatures</a:t>
                </a:r>
                <a:r>
                  <a:rPr lang="en-US" sz="4000" b="1" dirty="0">
                    <a:ea typeface="Microsoft YaHei UI" panose="020B0503020204020204" pitchFamily="34" charset="-122"/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4000" b="1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bPr>
                      <m:e>
                        <m:r>
                          <a:rPr lang="en-US" sz="4000" b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𝒑</m:t>
                        </m:r>
                      </m:e>
                      <m:sub>
                        <m:r>
                          <a:rPr lang="en-US" sz="4000" b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𝑻</m:t>
                        </m:r>
                      </m:sub>
                    </m:sSub>
                    <m:r>
                      <a:rPr lang="en-US" sz="4000" b="1" i="1" smtClean="0">
                        <a:latin typeface="Cambria Math" panose="02040503050406030204" pitchFamily="18" charset="0"/>
                        <a:ea typeface="Microsoft YaHei UI" panose="020B0503020204020204" pitchFamily="34" charset="-122"/>
                      </a:rPr>
                      <m:t>,</m:t>
                    </m:r>
                    <m:r>
                      <a:rPr lang="en-US" sz="4000" b="1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𝒚</m:t>
                    </m:r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𝒃</m:t>
                    </m:r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sz="40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𝑨</m:t>
                    </m:r>
                  </m:oMath>
                </a14:m>
                <a:endParaRPr lang="en-US" sz="4000" b="1" dirty="0">
                  <a:solidFill>
                    <a:schemeClr val="tx1"/>
                  </a:solidFill>
                  <a:ea typeface="Microsoft YaHei UI" panose="020B0503020204020204" pitchFamily="34" charset="-122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3476931-20F5-0346-A5EE-140D23BD06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49862" y="136566"/>
                <a:ext cx="7601313" cy="707886"/>
              </a:xfrm>
              <a:prstGeom prst="rect">
                <a:avLst/>
              </a:prstGeom>
              <a:blipFill>
                <a:blip r:embed="rId4"/>
                <a:stretch>
                  <a:fillRect l="-2333" t="-14035" r="-500" b="-368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>
            <a:extLst>
              <a:ext uri="{FF2B5EF4-FFF2-40B4-BE49-F238E27FC236}">
                <a16:creationId xmlns:a16="http://schemas.microsoft.com/office/drawing/2014/main" id="{181DF445-DEC9-F82C-BF2C-4A89557E999A}"/>
              </a:ext>
            </a:extLst>
          </p:cNvPr>
          <p:cNvGrpSpPr/>
          <p:nvPr/>
        </p:nvGrpSpPr>
        <p:grpSpPr>
          <a:xfrm>
            <a:off x="8375844" y="1037694"/>
            <a:ext cx="3879125" cy="2419748"/>
            <a:chOff x="1097813" y="903977"/>
            <a:chExt cx="3980835" cy="2471568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3047246-97D8-6404-10A3-0B8522F0042F}"/>
                </a:ext>
              </a:extLst>
            </p:cNvPr>
            <p:cNvGrpSpPr/>
            <p:nvPr/>
          </p:nvGrpSpPr>
          <p:grpSpPr>
            <a:xfrm>
              <a:off x="1097813" y="1089545"/>
              <a:ext cx="3980835" cy="2286000"/>
              <a:chOff x="1097813" y="1089545"/>
              <a:chExt cx="3980835" cy="2286000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72262E80-3D82-D14B-999F-FEB3260230DA}"/>
                  </a:ext>
                </a:extLst>
              </p:cNvPr>
              <p:cNvGrpSpPr/>
              <p:nvPr/>
            </p:nvGrpSpPr>
            <p:grpSpPr>
              <a:xfrm>
                <a:off x="1097813" y="1089545"/>
                <a:ext cx="3980835" cy="2286000"/>
                <a:chOff x="-18005" y="1313493"/>
                <a:chExt cx="3980835" cy="2286000"/>
              </a:xfrm>
            </p:grpSpPr>
            <p:pic>
              <p:nvPicPr>
                <p:cNvPr id="43" name="Picture 42" descr="Chart, histogram&#10;&#10;Description automatically generated">
                  <a:extLst>
                    <a:ext uri="{FF2B5EF4-FFF2-40B4-BE49-F238E27FC236}">
                      <a16:creationId xmlns:a16="http://schemas.microsoft.com/office/drawing/2014/main" id="{EE4BF14B-06B2-8A4C-8818-91DA5EF142B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-18005" y="1313493"/>
                  <a:ext cx="3938694" cy="2286000"/>
                </a:xfrm>
                <a:prstGeom prst="rect">
                  <a:avLst/>
                </a:prstGeom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1034C346-BD85-6C43-BAE6-1D0929C097BB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2590898" y="2390986"/>
                      <a:ext cx="1083748" cy="37724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>
                          <a:solidFill>
                            <a:srgbClr val="1504F8"/>
                          </a:solidFill>
                        </a:rPr>
                        <a:t>varying </a:t>
                      </a:r>
                      <a14:m>
                        <m:oMath xmlns:m="http://schemas.openxmlformats.org/officeDocument/2006/math">
                          <m:r>
                            <a:rPr lang="en-US" b="1" i="1">
                              <a:solidFill>
                                <a:srgbClr val="1504F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𝒚</m:t>
                          </m:r>
                        </m:oMath>
                      </a14:m>
                      <a:endParaRPr lang="en-US" baseline="-25000" dirty="0">
                        <a:solidFill>
                          <a:srgbClr val="1504F8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0" name="TextBox 9">
                      <a:extLst>
                        <a:ext uri="{FF2B5EF4-FFF2-40B4-BE49-F238E27FC236}">
                          <a16:creationId xmlns:a16="http://schemas.microsoft.com/office/drawing/2014/main" id="{1034C346-BD85-6C43-BAE6-1D0929C097BB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590898" y="2390986"/>
                      <a:ext cx="1083748" cy="377241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 l="-4762" t="-6667" b="-26667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A41C6571-E3BB-A44C-9992-CA51A0EEEA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764177" y="2034568"/>
                      <a:ext cx="1198653" cy="51317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0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0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=3.5 </m:t>
                            </m:r>
                            <m:r>
                              <m:rPr>
                                <m:sty m:val="p"/>
                              </m:rPr>
                              <a:rPr lang="en-US" sz="1000" b="0" i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GeV</m:t>
                            </m:r>
                          </m:oMath>
                        </m:oMathPara>
                      </a14:m>
                      <a:endParaRPr lang="en-US" sz="1000" b="0" dirty="0">
                        <a:solidFill>
                          <a:schemeClr val="tx1"/>
                        </a:solidFill>
                        <a:ea typeface="Cambria Math" panose="02040503050406030204" pitchFamily="18" charset="0"/>
                      </a:endParaRPr>
                    </a:p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lang="en-US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1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sz="1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2.0</m:t>
                            </m:r>
                            <m:r>
                              <a:rPr lang="en-US" sz="1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1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GeV</m:t>
                            </m:r>
                          </m:oMath>
                        </m:oMathPara>
                      </a14:m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44" name="Rectangle 43">
                      <a:extLst>
                        <a:ext uri="{FF2B5EF4-FFF2-40B4-BE49-F238E27FC236}">
                          <a16:creationId xmlns:a16="http://schemas.microsoft.com/office/drawing/2014/main" id="{A41C6571-E3BB-A44C-9992-CA51A0EEEA37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2764177" y="2034568"/>
                      <a:ext cx="1198653" cy="513170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D9244AB5-A6FF-6248-8FA0-8C3D814E511F}"/>
                      </a:ext>
                    </a:extLst>
                  </p:cNvPr>
                  <p:cNvSpPr/>
                  <p:nvPr/>
                </p:nvSpPr>
                <p:spPr>
                  <a:xfrm>
                    <a:off x="4001007" y="1666245"/>
                    <a:ext cx="672812" cy="246221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US" sz="1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10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0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=3.5</m:t>
                          </m:r>
                        </m:oMath>
                      </m:oMathPara>
                    </a14:m>
                    <a:endParaRPr lang="en-US" sz="1000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42" name="Rectangle 41">
                    <a:extLst>
                      <a:ext uri="{FF2B5EF4-FFF2-40B4-BE49-F238E27FC236}">
                        <a16:creationId xmlns:a16="http://schemas.microsoft.com/office/drawing/2014/main" id="{D9244AB5-A6FF-6248-8FA0-8C3D814E511F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001007" y="1666245"/>
                    <a:ext cx="672812" cy="246221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4784CD-9037-A444-ADAD-681E795A00F4}"/>
                </a:ext>
              </a:extLst>
            </p:cNvPr>
            <p:cNvSpPr/>
            <p:nvPr/>
          </p:nvSpPr>
          <p:spPr>
            <a:xfrm>
              <a:off x="1686700" y="903977"/>
              <a:ext cx="2159694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C. </a:t>
              </a:r>
              <a:r>
                <a:rPr lang="en-US" sz="1200" dirty="0" err="1">
                  <a:solidFill>
                    <a:schemeClr val="bg2">
                      <a:lumMod val="50000"/>
                    </a:schemeClr>
                  </a:solidFill>
                </a:rPr>
                <a:t>Marquet</a:t>
              </a:r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, NPA 796, 41 (2007)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CF12B3BF-431D-CE17-0DE8-529A81BF2547}"/>
              </a:ext>
            </a:extLst>
          </p:cNvPr>
          <p:cNvGrpSpPr/>
          <p:nvPr/>
        </p:nvGrpSpPr>
        <p:grpSpPr>
          <a:xfrm>
            <a:off x="6772177" y="1912007"/>
            <a:ext cx="1356158" cy="740814"/>
            <a:chOff x="9262205" y="1796089"/>
            <a:chExt cx="1391716" cy="7566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80479DA-52BB-6047-87A0-F1188FBDF946}"/>
                    </a:ext>
                  </a:extLst>
                </p:cNvPr>
                <p:cNvSpPr/>
                <p:nvPr/>
              </p:nvSpPr>
              <p:spPr>
                <a:xfrm>
                  <a:off x="9266371" y="1796089"/>
                  <a:ext cx="1159424" cy="3157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000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</m:t>
                            </m:r>
                            <m:r>
                              <a:rPr lang="en-US" sz="1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=3.5 </m:t>
                        </m:r>
                        <m:r>
                          <m:rPr>
                            <m:sty m:val="p"/>
                          </m:rPr>
                          <a:rPr lang="en-US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GeV</m:t>
                        </m:r>
                      </m:oMath>
                    </m:oMathPara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380479DA-52BB-6047-87A0-F1188FBDF94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6371" y="1796089"/>
                  <a:ext cx="1159424" cy="31579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1467C17-E638-FF46-9DA1-0ABF40ADF5A3}"/>
                    </a:ext>
                  </a:extLst>
                </p:cNvPr>
                <p:cNvSpPr/>
                <p:nvPr/>
              </p:nvSpPr>
              <p:spPr>
                <a:xfrm>
                  <a:off x="9262205" y="1965899"/>
                  <a:ext cx="1391716" cy="31579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=3.5,</m:t>
                        </m:r>
                        <m:sSub>
                          <m:sSubPr>
                            <m:ctrlP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1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0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r>
                          <a:rPr lang="en-US" sz="10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2.0</m:t>
                        </m:r>
                      </m:oMath>
                    </m:oMathPara>
                  </a14:m>
                  <a:endParaRPr lang="en-US" sz="10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21467C17-E638-FF46-9DA1-0ABF40ADF5A3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2205" y="1965899"/>
                  <a:ext cx="1391716" cy="31579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ED035594-8817-2248-8F4D-898F4C7314B7}"/>
                    </a:ext>
                  </a:extLst>
                </p:cNvPr>
                <p:cNvSpPr/>
                <p:nvPr/>
              </p:nvSpPr>
              <p:spPr>
                <a:xfrm>
                  <a:off x="9286204" y="2175527"/>
                  <a:ext cx="1207059" cy="3772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dirty="0">
                      <a:solidFill>
                        <a:srgbClr val="1504F8"/>
                      </a:solidFill>
                    </a:rPr>
                    <a:t>varying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b="1" i="1">
                              <a:solidFill>
                                <a:srgbClr val="1504F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1" i="1">
                              <a:solidFill>
                                <a:srgbClr val="1504F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b="1" i="1">
                              <a:solidFill>
                                <a:srgbClr val="1504F8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𝑻</m:t>
                          </m:r>
                        </m:sub>
                      </m:sSub>
                    </m:oMath>
                  </a14:m>
                  <a:endParaRPr lang="en-US" dirty="0">
                    <a:solidFill>
                      <a:srgbClr val="1504F8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ED035594-8817-2248-8F4D-898F4C7314B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86204" y="2175527"/>
                  <a:ext cx="1207059" cy="377241"/>
                </a:xfrm>
                <a:prstGeom prst="rect">
                  <a:avLst/>
                </a:prstGeom>
                <a:blipFill>
                  <a:blip r:embed="rId11"/>
                  <a:stretch>
                    <a:fillRect l="-5376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22EEE427-326D-E8AD-98A3-7EC7B8481440}"/>
              </a:ext>
            </a:extLst>
          </p:cNvPr>
          <p:cNvGrpSpPr/>
          <p:nvPr/>
        </p:nvGrpSpPr>
        <p:grpSpPr>
          <a:xfrm>
            <a:off x="4457657" y="3802493"/>
            <a:ext cx="3882560" cy="2664063"/>
            <a:chOff x="1216653" y="3373480"/>
            <a:chExt cx="3984360" cy="2721116"/>
          </a:xfrm>
        </p:grpSpPr>
        <p:pic>
          <p:nvPicPr>
            <p:cNvPr id="3" name="Picture 2" descr="Chart, histogram&#10;&#10;Description automatically generated">
              <a:extLst>
                <a:ext uri="{FF2B5EF4-FFF2-40B4-BE49-F238E27FC236}">
                  <a16:creationId xmlns:a16="http://schemas.microsoft.com/office/drawing/2014/main" id="{DE673F8C-DC6B-A43A-563A-363610AF0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216653" y="3534276"/>
              <a:ext cx="3984360" cy="256032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B14FFA-49EC-7290-BD33-23986D8E74D7}"/>
                </a:ext>
              </a:extLst>
            </p:cNvPr>
            <p:cNvSpPr txBox="1"/>
            <p:nvPr/>
          </p:nvSpPr>
          <p:spPr>
            <a:xfrm>
              <a:off x="1716243" y="3373480"/>
              <a:ext cx="295757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200" dirty="0">
                  <a:solidFill>
                    <a:schemeClr val="bg2">
                      <a:lumMod val="50000"/>
                    </a:schemeClr>
                  </a:solidFill>
                </a:rPr>
                <a:t>J. L. Albacete et al., PRL 105, 162301 (2010)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5B1C325-7DA3-6531-7B88-9E307986F428}"/>
                    </a:ext>
                  </a:extLst>
                </p:cNvPr>
                <p:cNvSpPr txBox="1"/>
                <p:nvPr/>
              </p:nvSpPr>
              <p:spPr>
                <a:xfrm>
                  <a:off x="3727338" y="4445104"/>
                  <a:ext cx="10483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2628F4"/>
                      </a:solidFill>
                    </a:rPr>
                    <a:t>varying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628F4"/>
                          </a:solidFill>
                          <a:latin typeface="Cambria Math" panose="02040503050406030204" pitchFamily="18" charset="0"/>
                        </a:rPr>
                        <m:t>𝒃</m:t>
                      </m:r>
                    </m:oMath>
                  </a14:m>
                  <a:endParaRPr lang="en-US" b="1" baseline="-25000" dirty="0">
                    <a:solidFill>
                      <a:srgbClr val="2628F4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C5B1C325-7DA3-6531-7B88-9E307986F4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7338" y="4445104"/>
                  <a:ext cx="1048300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4762" t="-6667" b="-2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E50BB7D5-84C1-DD18-5B02-6357599ED15A}"/>
              </a:ext>
            </a:extLst>
          </p:cNvPr>
          <p:cNvGrpSpPr/>
          <p:nvPr/>
        </p:nvGrpSpPr>
        <p:grpSpPr>
          <a:xfrm>
            <a:off x="8706649" y="3944367"/>
            <a:ext cx="3420496" cy="2417116"/>
            <a:chOff x="5023815" y="3653462"/>
            <a:chExt cx="3510181" cy="2468880"/>
          </a:xfrm>
        </p:grpSpPr>
        <p:pic>
          <p:nvPicPr>
            <p:cNvPr id="9" name="Picture 8" descr="Chart&#10;&#10;Description automatically generated">
              <a:extLst>
                <a:ext uri="{FF2B5EF4-FFF2-40B4-BE49-F238E27FC236}">
                  <a16:creationId xmlns:a16="http://schemas.microsoft.com/office/drawing/2014/main" id="{3AFFC188-FCD9-3968-9186-11E062088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5023815" y="3653462"/>
              <a:ext cx="2524810" cy="246888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83C214F-2AF7-4B0F-3B57-16D2436C9E09}"/>
                    </a:ext>
                  </a:extLst>
                </p:cNvPr>
                <p:cNvSpPr txBox="1"/>
                <p:nvPr/>
              </p:nvSpPr>
              <p:spPr>
                <a:xfrm>
                  <a:off x="7467678" y="4452333"/>
                  <a:ext cx="1066318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>
                      <a:solidFill>
                        <a:srgbClr val="2628F4"/>
                      </a:solidFill>
                    </a:rPr>
                    <a:t>varying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rgbClr val="2628F4"/>
                          </a:solidFill>
                          <a:latin typeface="Cambria Math" panose="02040503050406030204" pitchFamily="18" charset="0"/>
                        </a:rPr>
                        <m:t>𝑨</m:t>
                      </m:r>
                    </m:oMath>
                  </a14:m>
                  <a:endParaRPr lang="en-US" b="1" baseline="-25000" dirty="0">
                    <a:solidFill>
                      <a:srgbClr val="2628F4"/>
                    </a:solidFill>
                  </a:endParaRPr>
                </a:p>
              </p:txBody>
            </p:sp>
          </mc:Choice>
          <mc:Fallback xmlns="">
            <p:sp>
              <p:nvSpPr>
                <p:cNvPr id="57" name="TextBox 56">
                  <a:extLst>
                    <a:ext uri="{FF2B5EF4-FFF2-40B4-BE49-F238E27FC236}">
                      <a16:creationId xmlns:a16="http://schemas.microsoft.com/office/drawing/2014/main" id="{783C214F-2AF7-4B0F-3B57-16D2436C9E0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7678" y="4452333"/>
                  <a:ext cx="1066318" cy="369332"/>
                </a:xfrm>
                <a:prstGeom prst="rect">
                  <a:avLst/>
                </a:prstGeom>
                <a:blipFill>
                  <a:blip r:embed="rId17"/>
                  <a:stretch>
                    <a:fillRect l="-4878" t="-6897" r="-1220" b="-3103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105A9AC-E285-E1DF-A060-7FEAB59F6155}"/>
              </a:ext>
            </a:extLst>
          </p:cNvPr>
          <p:cNvSpPr txBox="1"/>
          <p:nvPr/>
        </p:nvSpPr>
        <p:spPr>
          <a:xfrm>
            <a:off x="8989685" y="3783441"/>
            <a:ext cx="224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A.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Accardi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et al.,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arXiv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 1212.1701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4391C81-4B8D-5D01-CD4B-D005DF3FA5E2}"/>
                  </a:ext>
                </a:extLst>
              </p:cNvPr>
              <p:cNvSpPr/>
              <p:nvPr/>
            </p:nvSpPr>
            <p:spPr>
              <a:xfrm>
                <a:off x="188901" y="4085006"/>
                <a:ext cx="3764436" cy="20981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>
                    <a:solidFill>
                      <a:schemeClr val="tx1"/>
                    </a:solidFill>
                  </a:rPr>
                  <a:t>Increase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b>
                        <m:r>
                          <a:rPr lang="en-US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</m:t>
                        </m:r>
                      </m:sub>
                    </m:sSub>
                  </m:oMath>
                </a14:m>
                <a:r>
                  <a:rPr lang="en-US" b="1" dirty="0">
                    <a:solidFill>
                      <a:schemeClr val="tx1"/>
                    </a:solidFill>
                  </a:rPr>
                  <a:t>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3.   More central collisions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sz="1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sub>
                    </m:sSub>
                    <m:d>
                      <m:dPr>
                        <m:ctrlP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∝1/</m:t>
                    </m:r>
                    <m:r>
                      <a:rPr lang="en-US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𝑏</m:t>
                    </m:r>
                  </m:oMath>
                </a14:m>
                <a:endParaRPr lang="en-US" sz="1800" dirty="0"/>
              </a:p>
              <a:p>
                <a:pPr lvl="1"/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4.   Heavier nuclei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endParaRPr lang="en-US" dirty="0"/>
              </a:p>
              <a:p>
                <a:pPr marL="342900" indent="-342900">
                  <a:buFont typeface="+mj-lt"/>
                  <a:buAutoNum type="arabicPeriod"/>
                </a:pP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4391C81-4B8D-5D01-CD4B-D005DF3FA5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8901" y="4085006"/>
                <a:ext cx="3764436" cy="2098138"/>
              </a:xfrm>
              <a:prstGeom prst="rect">
                <a:avLst/>
              </a:prstGeom>
              <a:blipFill>
                <a:blip r:embed="rId18"/>
                <a:stretch>
                  <a:fillRect l="-1007" t="-12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>
            <a:extLst>
              <a:ext uri="{FF2B5EF4-FFF2-40B4-BE49-F238E27FC236}">
                <a16:creationId xmlns:a16="http://schemas.microsoft.com/office/drawing/2014/main" id="{3B5E6264-E056-2CEE-C9B5-AF02107DC78D}"/>
              </a:ext>
            </a:extLst>
          </p:cNvPr>
          <p:cNvSpPr/>
          <p:nvPr/>
        </p:nvSpPr>
        <p:spPr>
          <a:xfrm>
            <a:off x="4917538" y="1038704"/>
            <a:ext cx="2104514" cy="2711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C. </a:t>
            </a:r>
            <a:r>
              <a:rPr lang="en-US" sz="1200" dirty="0" err="1">
                <a:solidFill>
                  <a:schemeClr val="bg2">
                    <a:lumMod val="50000"/>
                  </a:schemeClr>
                </a:solidFill>
              </a:rPr>
              <a:t>Marquet</a:t>
            </a:r>
            <a:r>
              <a:rPr lang="en-US" sz="1200" dirty="0">
                <a:solidFill>
                  <a:schemeClr val="bg2">
                    <a:lumMod val="50000"/>
                  </a:schemeClr>
                </a:solidFill>
              </a:rPr>
              <a:t>, NPA 796, 41 (2007)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CE1000A-A8B8-B885-6F18-01140E765C1B}"/>
              </a:ext>
            </a:extLst>
          </p:cNvPr>
          <p:cNvGrpSpPr/>
          <p:nvPr/>
        </p:nvGrpSpPr>
        <p:grpSpPr>
          <a:xfrm>
            <a:off x="0" y="1037694"/>
            <a:ext cx="4420996" cy="2398153"/>
            <a:chOff x="2257" y="685153"/>
            <a:chExt cx="4420996" cy="2398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F76C0EC-1245-CE78-2D7F-FE29E515AF70}"/>
                    </a:ext>
                  </a:extLst>
                </p:cNvPr>
                <p:cNvSpPr/>
                <p:nvPr/>
              </p:nvSpPr>
              <p:spPr>
                <a:xfrm>
                  <a:off x="163635" y="685153"/>
                  <a:ext cx="4259618" cy="960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b="1" dirty="0"/>
                    <a:t>Decrease </a:t>
                  </a:r>
                  <a14:m>
                    <m:oMath xmlns:m="http://schemas.openxmlformats.org/officeDocument/2006/math"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en-US" b="1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𝑸</m:t>
                          </m:r>
                        </m:e>
                        <m:sup>
                          <m:r>
                            <a:rPr lang="en-US" b="1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a14:m>
                  <a:r>
                    <a:rPr lang="en-US" b="1" dirty="0">
                      <a:solidFill>
                        <a:schemeClr val="tx1"/>
                      </a:solidFill>
                    </a:rPr>
                    <a:t>: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More forward direction</a:t>
                  </a:r>
                </a:p>
                <a:p>
                  <a:pPr marL="342900" indent="-342900">
                    <a:buFont typeface="+mj-lt"/>
                    <a:buAutoNum type="arabicPeriod"/>
                  </a:pPr>
                  <a:r>
                    <a:rPr lang="en-US" dirty="0">
                      <a:solidFill>
                        <a:schemeClr val="tx1"/>
                      </a:solidFill>
                    </a:rPr>
                    <a:t>Lower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r>
                    <a:rPr lang="en-US" dirty="0">
                      <a:solidFill>
                        <a:schemeClr val="tx1"/>
                      </a:solidFill>
                    </a:rPr>
                    <a:t> </a:t>
                  </a:r>
                  <a:r>
                    <a:rPr lang="en-US" dirty="0"/>
                    <a:t>hadron</a:t>
                  </a:r>
                  <a:r>
                    <a:rPr lang="en-US" b="1" dirty="0"/>
                    <a:t> </a:t>
                  </a:r>
                  <a:r>
                    <a:rPr lang="en-US" altLang="zh-CN" dirty="0"/>
                    <a:t>→</a:t>
                  </a:r>
                  <a:r>
                    <a:rPr lang="en-US" dirty="0"/>
                    <a:t> very sensitive to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b>
                      </m:sSub>
                    </m:oMath>
                  </a14:m>
                  <a:endParaRPr lang="en-US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F76C0EC-1245-CE78-2D7F-FE29E515AF7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3635" y="685153"/>
                  <a:ext cx="4259618" cy="960328"/>
                </a:xfrm>
                <a:prstGeom prst="rect">
                  <a:avLst/>
                </a:prstGeom>
                <a:blipFill>
                  <a:blip r:embed="rId19"/>
                  <a:stretch>
                    <a:fillRect l="-1190" t="-2597" b="-64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71B4E56-9BC9-2775-CC02-ED26BFF34142}"/>
                </a:ext>
              </a:extLst>
            </p:cNvPr>
            <p:cNvGrpSpPr/>
            <p:nvPr/>
          </p:nvGrpSpPr>
          <p:grpSpPr>
            <a:xfrm>
              <a:off x="2257" y="1666694"/>
              <a:ext cx="4327366" cy="1416612"/>
              <a:chOff x="14703" y="1508755"/>
              <a:chExt cx="4327366" cy="141661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5763717-3E2E-C4DA-7A99-5C6578075D3C}"/>
                  </a:ext>
                </a:extLst>
              </p:cNvPr>
              <p:cNvGrpSpPr/>
              <p:nvPr/>
            </p:nvGrpSpPr>
            <p:grpSpPr>
              <a:xfrm>
                <a:off x="14703" y="1508755"/>
                <a:ext cx="4327366" cy="1416612"/>
                <a:chOff x="0" y="1991635"/>
                <a:chExt cx="4327366" cy="1416612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:a16="http://schemas.microsoft.com/office/drawing/2014/main" id="{79A93CE0-0758-127A-BE3E-4BCBDA795E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-5392" t="24346" r="75476" b="21041"/>
                <a:stretch/>
              </p:blipFill>
              <p:spPr>
                <a:xfrm>
                  <a:off x="1904591" y="2555608"/>
                  <a:ext cx="755737" cy="51112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id="{6F18589B-7923-DD44-837F-AF4C3FA0E5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0"/>
                <a:srcRect l="69755" t="36991" r="11798" b="22122"/>
                <a:stretch/>
              </p:blipFill>
              <p:spPr>
                <a:xfrm rot="10800000">
                  <a:off x="0" y="2560737"/>
                  <a:ext cx="552078" cy="453350"/>
                </a:xfrm>
                <a:prstGeom prst="rect">
                  <a:avLst/>
                </a:prstGeom>
                <a:solidFill>
                  <a:schemeClr val="bg1"/>
                </a:solidFill>
              </p:spPr>
            </p:pic>
            <p:grpSp>
              <p:nvGrpSpPr>
                <p:cNvPr id="24" name="Group 23">
                  <a:extLst>
                    <a:ext uri="{FF2B5EF4-FFF2-40B4-BE49-F238E27FC236}">
                      <a16:creationId xmlns:a16="http://schemas.microsoft.com/office/drawing/2014/main" id="{D3E1D79B-0A93-E200-CB7A-34BC0FAE0BAF}"/>
                    </a:ext>
                  </a:extLst>
                </p:cNvPr>
                <p:cNvGrpSpPr/>
                <p:nvPr/>
              </p:nvGrpSpPr>
              <p:grpSpPr>
                <a:xfrm>
                  <a:off x="394525" y="1991635"/>
                  <a:ext cx="3932841" cy="1416612"/>
                  <a:chOff x="2369300" y="4222397"/>
                  <a:chExt cx="3932841" cy="1416612"/>
                </a:xfrm>
              </p:grpSpPr>
              <p:grpSp>
                <p:nvGrpSpPr>
                  <p:cNvPr id="25" name="Group 24">
                    <a:extLst>
                      <a:ext uri="{FF2B5EF4-FFF2-40B4-BE49-F238E27FC236}">
                        <a16:creationId xmlns:a16="http://schemas.microsoft.com/office/drawing/2014/main" id="{A9FCC808-4459-485E-E0FB-A790EDC15ADB}"/>
                      </a:ext>
                    </a:extLst>
                  </p:cNvPr>
                  <p:cNvGrpSpPr/>
                  <p:nvPr/>
                </p:nvGrpSpPr>
                <p:grpSpPr>
                  <a:xfrm>
                    <a:off x="2369300" y="4471286"/>
                    <a:ext cx="3932841" cy="1079640"/>
                    <a:chOff x="4110467" y="2238419"/>
                    <a:chExt cx="4132828" cy="1079640"/>
                  </a:xfrm>
                </p:grpSpPr>
                <p:grpSp>
                  <p:nvGrpSpPr>
                    <p:cNvPr id="34" name="Group 33">
                      <a:extLst>
                        <a:ext uri="{FF2B5EF4-FFF2-40B4-BE49-F238E27FC236}">
                          <a16:creationId xmlns:a16="http://schemas.microsoft.com/office/drawing/2014/main" id="{3C21969A-0BF4-7DDA-15DF-3FAD42148D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110467" y="2238419"/>
                      <a:ext cx="1828520" cy="985058"/>
                      <a:chOff x="839198" y="2217003"/>
                      <a:chExt cx="1828520" cy="985058"/>
                    </a:xfrm>
                  </p:grpSpPr>
                  <p:cxnSp>
                    <p:nvCxnSpPr>
                      <p:cNvPr id="39" name="Straight Connector 38">
                        <a:extLst>
                          <a:ext uri="{FF2B5EF4-FFF2-40B4-BE49-F238E27FC236}">
                            <a16:creationId xmlns:a16="http://schemas.microsoft.com/office/drawing/2014/main" id="{23D13091-BA20-3FB8-57B7-DE1C35E5B1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839198" y="2747881"/>
                        <a:ext cx="806555" cy="0"/>
                      </a:xfrm>
                      <a:prstGeom prst="line">
                        <a:avLst/>
                      </a:prstGeom>
                      <a:ln w="31750">
                        <a:solidFill>
                          <a:srgbClr val="C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0" name="Straight Connector 39">
                        <a:extLst>
                          <a:ext uri="{FF2B5EF4-FFF2-40B4-BE49-F238E27FC236}">
                            <a16:creationId xmlns:a16="http://schemas.microsoft.com/office/drawing/2014/main" id="{ABA1E149-8ABA-062C-A147-DFA83E0BA0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12702" y="2747881"/>
                        <a:ext cx="955016" cy="0"/>
                      </a:xfrm>
                      <a:prstGeom prst="line">
                        <a:avLst/>
                      </a:prstGeom>
                      <a:ln w="31750">
                        <a:solidFill>
                          <a:srgbClr val="C00000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5" name="Straight Arrow Connector 44">
                        <a:extLst>
                          <a:ext uri="{FF2B5EF4-FFF2-40B4-BE49-F238E27FC236}">
                            <a16:creationId xmlns:a16="http://schemas.microsoft.com/office/drawing/2014/main" id="{E506AA1C-425C-E47E-A0D0-324B414586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722693" y="2748710"/>
                        <a:ext cx="324976" cy="453351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2628F4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0" name="Straight Arrow Connector 59">
                        <a:extLst>
                          <a:ext uri="{FF2B5EF4-FFF2-40B4-BE49-F238E27FC236}">
                            <a16:creationId xmlns:a16="http://schemas.microsoft.com/office/drawing/2014/main" id="{988A2065-6B6C-CAFF-4D30-16374338F6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 flipV="1">
                        <a:off x="1620653" y="2217003"/>
                        <a:ext cx="427015" cy="546888"/>
                      </a:xfrm>
                      <a:prstGeom prst="straightConnector1">
                        <a:avLst/>
                      </a:prstGeom>
                      <a:ln w="31750">
                        <a:solidFill>
                          <a:srgbClr val="2628F4"/>
                        </a:solidFill>
                        <a:tailEnd type="triangle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2" name="Rectangle 61">
                            <a:extLst>
                              <a:ext uri="{FF2B5EF4-FFF2-40B4-BE49-F238E27FC236}">
                                <a16:creationId xmlns:a16="http://schemas.microsoft.com/office/drawing/2014/main" id="{03CC8FC6-BD7D-72DB-F21C-B10FB80E8535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848790" y="2451638"/>
                            <a:ext cx="797990" cy="307777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en-US" sz="1400" dirty="0"/>
                              <a:t>large </a:t>
                            </a:r>
                            <a14:m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a14:m>
                            <a:endParaRPr lang="en-US" sz="1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2" name="Rectangle 61">
                            <a:extLst>
                              <a:ext uri="{FF2B5EF4-FFF2-40B4-BE49-F238E27FC236}">
                                <a16:creationId xmlns:a16="http://schemas.microsoft.com/office/drawing/2014/main" id="{03CC8FC6-BD7D-72DB-F21C-B10FB80E8535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848790" y="2451638"/>
                            <a:ext cx="797990" cy="307777"/>
                          </a:xfrm>
                          <a:prstGeom prst="rect">
                            <a:avLst/>
                          </a:prstGeom>
                          <a:blipFill>
                            <a:blip r:embed="rId21"/>
                            <a:stretch>
                              <a:fillRect l="-1639" t="-4000" b="-20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  <mc:AlternateContent xmlns:mc="http://schemas.openxmlformats.org/markup-compatibility/2006" xmlns:a14="http://schemas.microsoft.com/office/drawing/2010/main">
                    <mc:Choice Requires="a14">
                      <p:sp>
                        <p:nvSpPr>
                          <p:cNvPr id="63" name="Rectangle 62">
                            <a:extLst>
                              <a:ext uri="{FF2B5EF4-FFF2-40B4-BE49-F238E27FC236}">
                                <a16:creationId xmlns:a16="http://schemas.microsoft.com/office/drawing/2014/main" id="{84BE11BA-D63C-4C55-7C2E-C04302F3FAF7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>
                            <a:off x="1818177" y="2445884"/>
                            <a:ext cx="825009" cy="307777"/>
                          </a:xfrm>
                          <a:prstGeom prst="rect">
                            <a:avLst/>
                          </a:prstGeom>
                        </p:spPr>
                        <p:txBody>
                          <a:bodyPr wrap="none">
                            <a:spAutoFit/>
                          </a:bodyPr>
                          <a:lstStyle/>
                          <a:p>
                            <a:r>
                              <a:rPr lang="en-US" sz="1400" dirty="0"/>
                              <a:t>small </a:t>
                            </a:r>
                            <a14:m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4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a14:m>
                            <a:endParaRPr lang="en-US" sz="1400" dirty="0"/>
                          </a:p>
                        </p:txBody>
                      </p:sp>
                    </mc:Choice>
                    <mc:Fallback xmlns="">
                      <p:sp>
                        <p:nvSpPr>
                          <p:cNvPr id="63" name="Rectangle 62">
                            <a:extLst>
                              <a:ext uri="{FF2B5EF4-FFF2-40B4-BE49-F238E27FC236}">
                                <a16:creationId xmlns:a16="http://schemas.microsoft.com/office/drawing/2014/main" id="{84BE11BA-D63C-4C55-7C2E-C04302F3FAF7}"/>
                              </a:ext>
                            </a:extLst>
                          </p:cNvPr>
                          <p:cNvSpPr>
                            <a:spLocks noRot="1" noChangeAspect="1" noMove="1" noResize="1" noEditPoints="1" noAdjustHandles="1" noChangeArrowheads="1" noChangeShapeType="1" noTextEdit="1"/>
                          </p:cNvSpPr>
                          <p:nvPr/>
                        </p:nvSpPr>
                        <p:spPr>
                          <a:xfrm>
                            <a:off x="1818177" y="2445884"/>
                            <a:ext cx="825009" cy="307777"/>
                          </a:xfrm>
                          <a:prstGeom prst="rect">
                            <a:avLst/>
                          </a:prstGeom>
                          <a:blipFill>
                            <a:blip r:embed="rId22"/>
                            <a:stretch>
                              <a:fillRect l="-3175" t="-4000" b="-24000"/>
                            </a:stretch>
                          </a:blipFill>
                        </p:spPr>
                        <p:txBody>
                          <a:bodyPr/>
                          <a:lstStyle/>
                          <a:p>
                            <a:r>
                              <a:rPr lang="en-US">
                                <a:noFill/>
                              </a:rPr>
                              <a:t> </a:t>
                            </a:r>
                          </a:p>
                        </p:txBody>
                      </p:sp>
                    </mc:Fallback>
                  </mc:AlternateContent>
                </p:grpSp>
                <mc:AlternateContent xmlns:mc="http://schemas.openxmlformats.org/markup-compatibility/2006" xmlns:a14="http://schemas.microsoft.com/office/drawing/2010/main">
                  <mc:Choice Requires="a14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4C36F809-233A-91E7-6171-F685BD01FF46}"/>
                            </a:ext>
                          </a:extLst>
                        </p:cNvPr>
                        <p:cNvSpPr txBox="1"/>
                        <p:nvPr/>
                      </p:nvSpPr>
                      <p:spPr>
                        <a:xfrm>
                          <a:off x="6435876" y="2511492"/>
                          <a:ext cx="1807419" cy="806567"/>
                        </a:xfrm>
                        <a:prstGeom prst="rect">
                          <a:avLst/>
                        </a:prstGeom>
                        <a:noFill/>
                      </p:spPr>
                      <p:txBody>
                        <a:bodyPr wrap="none" rtlCol="0">
                          <a:spAutoFit/>
                        </a:bodyPr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 b="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f>
                                  <m:fPr>
                                    <m:ctrlPr>
                                      <a:rPr lang="en-US" sz="120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1200" b="0" i="1" baseline="-2500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p>
                                    </m:sSup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sz="1200" b="0" i="1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  <m:sSup>
                                      <m:sSupPr>
                                        <m:ctrlPr>
                                          <a:rPr lang="en-US" sz="120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r>
                                          <a:rPr lang="en-US" sz="1200" b="0" i="1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US" sz="1200" b="0" i="1" baseline="-25000" smtClean="0">
                                            <a:solidFill>
                                              <a:schemeClr val="tx1"/>
                                            </a:solidFill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p>
                                    </m:sSup>
                                  </m:num>
                                  <m:den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√</m:t>
                                    </m:r>
                                    <m:r>
                                      <a:rPr lang="en-US" sz="1200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𝑠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 b="0" i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f>
                                  <m:fPr>
                                    <m:ctrlPr>
                                      <a:rPr lang="en-US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sub>
                                    </m:sSub>
                                    <m:r>
                                      <a:rPr lang="en-US" sz="12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+</m:t>
                                    </m:r>
                                    <m:sSub>
                                      <m:sSubPr>
                                        <m:ctrlP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𝑝</m:t>
                                        </m:r>
                                      </m:e>
                                      <m:sub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  <m:r>
                                          <a:rPr lang="en-US" sz="1200" i="1">
                                            <a:latin typeface="Cambria Math" panose="02040503050406030204" pitchFamily="18" charset="0"/>
                                            <a:ea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sub>
                                    </m:sSub>
                                  </m:num>
                                  <m:den>
                                    <m:r>
                                      <a:rPr lang="en-US" sz="1200" b="0" i="0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200" b="0" dirty="0">
                            <a:ea typeface="Cambria Math" panose="02040503050406030204" pitchFamily="18" charset="0"/>
                          </a:endParaRPr>
                        </a:p>
                      </p:txBody>
                    </p:sp>
                  </mc:Choice>
                  <mc:Fallback xmlns="">
                    <p:sp>
                      <p:nvSpPr>
                        <p:cNvPr id="36" name="TextBox 35">
                          <a:extLst>
                            <a:ext uri="{FF2B5EF4-FFF2-40B4-BE49-F238E27FC236}">
                              <a16:creationId xmlns:a16="http://schemas.microsoft.com/office/drawing/2014/main" id="{4C36F809-233A-91E7-6171-F685BD01FF46}"/>
                            </a:ext>
                          </a:extLst>
                        </p:cNvPr>
                        <p:cNvSpPr txBox="1">
                          <a:spLocks noRot="1" noChangeAspect="1" noMove="1" noResize="1" noEditPoints="1" noAdjustHandles="1" noChangeArrowheads="1" noChangeShapeType="1" noTextEdit="1"/>
                        </p:cNvSpPr>
                        <p:nvPr/>
                      </p:nvSpPr>
                      <p:spPr>
                        <a:xfrm>
                          <a:off x="6435876" y="2511492"/>
                          <a:ext cx="1807419" cy="806567"/>
                        </a:xfrm>
                        <a:prstGeom prst="rect">
                          <a:avLst/>
                        </a:prstGeom>
                        <a:blipFill>
                          <a:blip r:embed="rId23"/>
                          <a:stretch>
                            <a:fillRect/>
                          </a:stretch>
                        </a:blipFill>
                      </p:spPr>
                      <p:txBody>
                        <a:bodyPr/>
                        <a:lstStyle/>
                        <a:p>
                          <a:r>
                            <a:rPr lang="en-US">
                              <a:noFill/>
                            </a:rPr>
                            <a:t> </a:t>
                          </a:r>
                        </a:p>
                      </p:txBody>
                    </p:sp>
                  </mc:Fallback>
                </mc:AlternateContent>
              </p:grpSp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C44FE483-DBA7-4897-EA49-5B4084DD5507}"/>
                      </a:ext>
                    </a:extLst>
                  </p:cNvPr>
                  <p:cNvSpPr txBox="1"/>
                  <p:nvPr/>
                </p:nvSpPr>
                <p:spPr>
                  <a:xfrm>
                    <a:off x="3286150" y="4222397"/>
                    <a:ext cx="55976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y</a:t>
                    </a:r>
                    <a:r>
                      <a:rPr lang="en-US" sz="1200" baseline="-25000" dirty="0"/>
                      <a:t>1</a:t>
                    </a:r>
                    <a:r>
                      <a:rPr lang="en-US" sz="1200" dirty="0"/>
                      <a:t>, p</a:t>
                    </a:r>
                    <a:r>
                      <a:rPr lang="en-US" sz="1200" baseline="-25000" dirty="0"/>
                      <a:t>T1</a:t>
                    </a:r>
                  </a:p>
                </p:txBody>
              </p:sp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63EF5F3C-C25F-D160-34E0-63400E9CA39F}"/>
                      </a:ext>
                    </a:extLst>
                  </p:cNvPr>
                  <p:cNvSpPr txBox="1"/>
                  <p:nvPr/>
                </p:nvSpPr>
                <p:spPr>
                  <a:xfrm>
                    <a:off x="3269683" y="5362010"/>
                    <a:ext cx="559769" cy="276999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/>
                      <a:t>y</a:t>
                    </a:r>
                    <a:r>
                      <a:rPr lang="en-US" sz="1200" baseline="-25000" dirty="0"/>
                      <a:t>2</a:t>
                    </a:r>
                    <a:r>
                      <a:rPr lang="en-US" sz="1200" dirty="0"/>
                      <a:t>, p</a:t>
                    </a:r>
                    <a:r>
                      <a:rPr lang="en-US" sz="1200" baseline="-25000" dirty="0"/>
                      <a:t>T2</a:t>
                    </a:r>
                  </a:p>
                </p:txBody>
              </p:sp>
            </p:grpSp>
          </p:grp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E02F68B-4ADF-E7C4-B6C0-14E6628CA3B0}"/>
                  </a:ext>
                </a:extLst>
              </p:cNvPr>
              <p:cNvSpPr txBox="1"/>
              <p:nvPr/>
            </p:nvSpPr>
            <p:spPr>
              <a:xfrm>
                <a:off x="57557" y="2399182"/>
                <a:ext cx="30649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p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745E7B1-324A-DA30-6CD7-D9ED1BD138F8}"/>
                  </a:ext>
                </a:extLst>
              </p:cNvPr>
              <p:cNvSpPr txBox="1"/>
              <p:nvPr/>
            </p:nvSpPr>
            <p:spPr>
              <a:xfrm>
                <a:off x="2239262" y="2449740"/>
                <a:ext cx="3177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A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D2FCDD7-C62B-946E-A308-51377062505A}"/>
                  </a:ext>
                </a:extLst>
              </p:cNvPr>
              <p:cNvSpPr txBox="1"/>
              <p:nvPr/>
            </p:nvSpPr>
            <p:spPr>
              <a:xfrm rot="16200000">
                <a:off x="4221653" y="2095170"/>
                <a:ext cx="6351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(∆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D2FCDD7-C62B-946E-A308-5137706250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21653" y="2095170"/>
                <a:ext cx="635109" cy="276999"/>
              </a:xfrm>
              <a:prstGeom prst="rect">
                <a:avLst/>
              </a:prstGeom>
              <a:blipFill>
                <a:blip r:embed="rId24"/>
                <a:stretch>
                  <a:fillRect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AB435C-2C16-3F1C-43D8-26050E15656A}"/>
                  </a:ext>
                </a:extLst>
              </p:cNvPr>
              <p:cNvSpPr txBox="1"/>
              <p:nvPr/>
            </p:nvSpPr>
            <p:spPr>
              <a:xfrm rot="16200000">
                <a:off x="8250375" y="2087905"/>
                <a:ext cx="6351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(∆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6AB435C-2C16-3F1C-43D8-26050E1565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8250375" y="2087905"/>
                <a:ext cx="635109" cy="276999"/>
              </a:xfrm>
              <a:prstGeom prst="rect">
                <a:avLst/>
              </a:prstGeom>
              <a:blipFill>
                <a:blip r:embed="rId25"/>
                <a:stretch>
                  <a:fillRect r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E07714-8CC0-AB41-4032-364D48C93C9D}"/>
                  </a:ext>
                </a:extLst>
              </p:cNvPr>
              <p:cNvSpPr txBox="1"/>
              <p:nvPr/>
            </p:nvSpPr>
            <p:spPr>
              <a:xfrm rot="16200000">
                <a:off x="4221652" y="4921651"/>
                <a:ext cx="635109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</a:rPr>
                        <m:t>C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(∆</m:t>
                      </m:r>
                      <m:r>
                        <m:rPr>
                          <m:sty m:val="p"/>
                        </m:rPr>
                        <a:rPr lang="en-US" sz="1200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ϕ</m:t>
                      </m:r>
                      <m:r>
                        <a:rPr lang="en-US" sz="1200" b="0" i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8DE07714-8CC0-AB41-4032-364D48C93C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4221652" y="4921651"/>
                <a:ext cx="635109" cy="276999"/>
              </a:xfrm>
              <a:prstGeom prst="rect">
                <a:avLst/>
              </a:prstGeom>
              <a:blipFill>
                <a:blip r:embed="rId26"/>
                <a:stretch>
                  <a:fillRect r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Date Placeholder 37">
            <a:extLst>
              <a:ext uri="{FF2B5EF4-FFF2-40B4-BE49-F238E27FC236}">
                <a16:creationId xmlns:a16="http://schemas.microsoft.com/office/drawing/2014/main" id="{F03BD177-D712-7542-4146-B64F4E1A2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41" name="Footer Placeholder 40">
            <a:extLst>
              <a:ext uri="{FF2B5EF4-FFF2-40B4-BE49-F238E27FC236}">
                <a16:creationId xmlns:a16="http://schemas.microsoft.com/office/drawing/2014/main" id="{ECC53956-9C10-A974-91EC-D76ABDE00C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FF3E1EE9-618B-72E4-F346-50021B0B4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57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70D1C84-F4E2-1149-ACAB-B7D234DE93C0}"/>
                  </a:ext>
                </a:extLst>
              </p:cNvPr>
              <p:cNvSpPr/>
              <p:nvPr/>
            </p:nvSpPr>
            <p:spPr>
              <a:xfrm>
                <a:off x="261946" y="1285045"/>
                <a:ext cx="6661207" cy="114191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solidFill>
                      <a:schemeClr val="tx1"/>
                    </a:solidFill>
                  </a:rPr>
                  <a:t>p+p</a:t>
                </a:r>
                <a:r>
                  <a:rPr lang="en-US" dirty="0"/>
                  <a:t>, </a:t>
                </a:r>
                <a:r>
                  <a:rPr lang="en-US" dirty="0" err="1"/>
                  <a:t>p+Al</a:t>
                </a:r>
                <a:r>
                  <a:rPr lang="en-US" dirty="0"/>
                  <a:t>, </a:t>
                </a:r>
                <a:r>
                  <a:rPr lang="en-US" dirty="0" err="1">
                    <a:solidFill>
                      <a:schemeClr val="tx1"/>
                    </a:solidFill>
                  </a:rPr>
                  <a:t>p+Au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:r>
                  <a:rPr lang="en-US" dirty="0"/>
                  <a:t>and </a:t>
                </a:r>
                <a:r>
                  <a:rPr lang="en-US" dirty="0" err="1"/>
                  <a:t>d+Au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chemeClr val="tx1"/>
                    </a:solidFill>
                  </a:rPr>
                  <a:t>at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n-US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e>
                          <m:sub>
                            <m:r>
                              <a:rPr lang="en-US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𝑁𝑁</m:t>
                            </m:r>
                          </m:sub>
                        </m:sSub>
                      </m:e>
                    </m:rad>
                    <m:r>
                      <a:rPr lang="en-US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=200</m:t>
                    </m:r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GeV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>
                    <a:ea typeface="Cambria Math" panose="02040503050406030204" pitchFamily="18" charset="0"/>
                  </a:rPr>
                  <a:t>NN →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+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+ X,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Microsoft YaHei UI" panose="020B0503020204020204" pitchFamily="34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dirty="0"/>
                  <a:t> detected by the FMS with 2.6 &lt;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ea typeface="Cambria Math" panose="02040503050406030204" pitchFamily="18" charset="0"/>
                  </a:rPr>
                  <a:t> &lt; 4.0</a:t>
                </a:r>
                <a:r>
                  <a:rPr lang="en-US" dirty="0">
                    <a:ea typeface="Microsoft YaHei UI" panose="020B0503020204020204" pitchFamily="34" charset="-122"/>
                  </a:rPr>
                  <a:t>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b="1" dirty="0">
                    <a:solidFill>
                      <a:schemeClr val="tx1"/>
                    </a:solidFill>
                    <a:ea typeface="Microsoft YaHei UI" panose="020B0503020204020204" pitchFamily="34" charset="-122"/>
                  </a:rPr>
                  <a:t>Observable: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𝑝𝑎𝑖𝑟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𝑡𝑟𝑖𝑔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∆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𝜙</m:t>
                        </m:r>
                        <m:r>
                          <a:rPr lang="en-US" b="0" i="1" baseline="-25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𝑏𝑖𝑛</m:t>
                        </m:r>
                      </m:den>
                    </m:f>
                  </m:oMath>
                </a14:m>
                <a:r>
                  <a:rPr lang="en-US" dirty="0"/>
                  <a:t>,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𝑡𝑟𝑖𝑔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r>
                  <a:rPr lang="en-US" dirty="0"/>
                  <a:t>→ higher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en-US" baseline="-250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70D1C84-F4E2-1149-ACAB-B7D234DE93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946" y="1285045"/>
                <a:ext cx="6661207" cy="1141916"/>
              </a:xfrm>
              <a:prstGeom prst="rect">
                <a:avLst/>
              </a:prstGeom>
              <a:blipFill>
                <a:blip r:embed="rId2"/>
                <a:stretch>
                  <a:fillRect l="-570" t="-3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0EC59112-39EB-DB4C-A6AE-44ADD5B9C480}"/>
              </a:ext>
            </a:extLst>
          </p:cNvPr>
          <p:cNvGrpSpPr/>
          <p:nvPr/>
        </p:nvGrpSpPr>
        <p:grpSpPr>
          <a:xfrm>
            <a:off x="2666495" y="1471648"/>
            <a:ext cx="8718004" cy="4861590"/>
            <a:chOff x="2666495" y="1471648"/>
            <a:chExt cx="8718004" cy="4861590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73B3348-8BCD-CC41-B4F8-F57132D1BFD7}"/>
                </a:ext>
              </a:extLst>
            </p:cNvPr>
            <p:cNvSpPr txBox="1"/>
            <p:nvPr/>
          </p:nvSpPr>
          <p:spPr>
            <a:xfrm>
              <a:off x="7782872" y="1471648"/>
              <a:ext cx="3601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Forward Meson Spectrometer (FMS)</a:t>
              </a:r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166A13B-DC16-F948-B87C-81F06C562F40}"/>
                </a:ext>
              </a:extLst>
            </p:cNvPr>
            <p:cNvGrpSpPr/>
            <p:nvPr/>
          </p:nvGrpSpPr>
          <p:grpSpPr>
            <a:xfrm>
              <a:off x="2666495" y="1984724"/>
              <a:ext cx="8364079" cy="4348514"/>
              <a:chOff x="551625" y="1037567"/>
              <a:chExt cx="7667216" cy="4067625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A93C0AD0-1922-1441-B7DB-D9A48CC58E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340131" y="1037567"/>
                <a:ext cx="2878710" cy="2708234"/>
              </a:xfrm>
              <a:prstGeom prst="rect">
                <a:avLst/>
              </a:prstGeom>
              <a:scene3d>
                <a:camera prst="isometricOffAxis1Left">
                  <a:rot lat="1080000" lon="2400000" rev="0"/>
                </a:camera>
                <a:lightRig rig="threePt" dir="t"/>
              </a:scene3d>
            </p:spPr>
          </p:pic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1CE73350-6D9C-D548-8688-5AAD50C7FF04}"/>
                  </a:ext>
                </a:extLst>
              </p:cNvPr>
              <p:cNvGrpSpPr/>
              <p:nvPr/>
            </p:nvGrpSpPr>
            <p:grpSpPr>
              <a:xfrm>
                <a:off x="551625" y="1631369"/>
                <a:ext cx="7015675" cy="3473823"/>
                <a:chOff x="261709" y="2140562"/>
                <a:chExt cx="7015675" cy="3473823"/>
              </a:xfrm>
            </p:grpSpPr>
            <p:pic>
              <p:nvPicPr>
                <p:cNvPr id="52" name="Picture 51" descr="proton_nucleus_collision-hr.jpg">
                  <a:extLst>
                    <a:ext uri="{FF2B5EF4-FFF2-40B4-BE49-F238E27FC236}">
                      <a16:creationId xmlns:a16="http://schemas.microsoft.com/office/drawing/2014/main" id="{E29E2371-A0D0-5E4E-8CAF-D15C05A377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3253" t="25463" r="21058" b="28858"/>
                <a:stretch/>
              </p:blipFill>
              <p:spPr>
                <a:xfrm>
                  <a:off x="261709" y="2419428"/>
                  <a:ext cx="5164727" cy="3194957"/>
                </a:xfrm>
                <a:prstGeom prst="rect">
                  <a:avLst/>
                </a:prstGeom>
              </p:spPr>
            </p:pic>
            <p:cxnSp>
              <p:nvCxnSpPr>
                <p:cNvPr id="53" name="Straight Arrow Connector 52">
                  <a:extLst>
                    <a:ext uri="{FF2B5EF4-FFF2-40B4-BE49-F238E27FC236}">
                      <a16:creationId xmlns:a16="http://schemas.microsoft.com/office/drawing/2014/main" id="{5572C117-FA3E-034B-A036-C897346E46D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72744" y="2389975"/>
                  <a:ext cx="3381949" cy="1726711"/>
                </a:xfrm>
                <a:prstGeom prst="straightConnector1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9856DED1-CED6-EF4B-B49B-F852BF01F0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472744" y="3575423"/>
                  <a:ext cx="4445212" cy="541263"/>
                </a:xfrm>
                <a:prstGeom prst="straightConnector1">
                  <a:avLst/>
                </a:prstGeom>
                <a:ln w="22225">
                  <a:solidFill>
                    <a:srgbClr val="0000FE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5" name="Rectangle 54">
                      <a:extLst>
                        <a:ext uri="{FF2B5EF4-FFF2-40B4-BE49-F238E27FC236}">
                          <a16:creationId xmlns:a16="http://schemas.microsoft.com/office/drawing/2014/main" id="{8ACDD968-2B9E-054A-9C46-CF1E25055D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50898" y="2140562"/>
                      <a:ext cx="479274" cy="35129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Microsoft YaHei U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Microsoft YaHei UI" panose="020B0503020204020204" pitchFamily="34" charset="-122"/>
                                </a:rPr>
                                <m:t>𝟎</m:t>
                              </m:r>
                            </m:sup>
                          </m:sSup>
                        </m:oMath>
                      </a14:m>
                      <a:r>
                        <a:rPr lang="en-US" altLang="zh-CN" b="1" dirty="0">
                          <a:solidFill>
                            <a:srgbClr val="0000FE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endParaRPr lang="en-US" dirty="0">
                        <a:solidFill>
                          <a:srgbClr val="0000FE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8" name="Rectangle 17">
                      <a:extLst>
                        <a:ext uri="{FF2B5EF4-FFF2-40B4-BE49-F238E27FC236}">
                          <a16:creationId xmlns:a16="http://schemas.microsoft.com/office/drawing/2014/main" id="{1157256C-2452-214E-90C1-D5B1604F1D16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5550898" y="2140562"/>
                      <a:ext cx="479274" cy="351294"/>
                    </a:xfrm>
                    <a:prstGeom prst="rect">
                      <a:avLst/>
                    </a:prstGeom>
                    <a:blipFill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6" name="Rectangle 55">
                      <a:extLst>
                        <a:ext uri="{FF2B5EF4-FFF2-40B4-BE49-F238E27FC236}">
                          <a16:creationId xmlns:a16="http://schemas.microsoft.com/office/drawing/2014/main" id="{EC09C95C-4B8C-464D-A2EC-1122ECFB901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798110" y="3492595"/>
                      <a:ext cx="479274" cy="35129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14:m>
                        <m:oMath xmlns:m="http://schemas.openxmlformats.org/officeDocument/2006/math">
                          <m:sSup>
                            <m:sSupPr>
                              <m:ctrlPr>
                                <a:rPr lang="en-US" b="1" i="1" smtClean="0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Microsoft YaHei UI" panose="020B0503020204020204" pitchFamily="34" charset="-122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𝝅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0000FE"/>
                                  </a:solidFill>
                                  <a:latin typeface="Cambria Math" panose="02040503050406030204" pitchFamily="18" charset="0"/>
                                  <a:ea typeface="Microsoft YaHei UI" panose="020B0503020204020204" pitchFamily="34" charset="-122"/>
                                </a:rPr>
                                <m:t>𝟎</m:t>
                              </m:r>
                            </m:sup>
                          </m:sSup>
                        </m:oMath>
                      </a14:m>
                      <a:r>
                        <a:rPr lang="en-US" altLang="zh-CN" b="1" dirty="0">
                          <a:solidFill>
                            <a:srgbClr val="0000FE"/>
                          </a:solidFill>
                          <a:latin typeface="Microsoft YaHei UI" panose="020B0503020204020204" pitchFamily="34" charset="-122"/>
                          <a:ea typeface="Microsoft YaHei UI" panose="020B0503020204020204" pitchFamily="34" charset="-122"/>
                        </a:rPr>
                        <a:t> </a:t>
                      </a:r>
                      <a:endParaRPr lang="en-US" dirty="0">
                        <a:solidFill>
                          <a:srgbClr val="0000FE"/>
                        </a:solidFill>
                      </a:endParaRPr>
                    </a:p>
                  </p:txBody>
                </p:sp>
              </mc:Choice>
              <mc:Fallback xmlns=""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A5E66247-5F3C-B541-A26F-C183CDE36CE1}"/>
                        </a:ext>
                      </a:extLst>
                    </p:cNvPr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798110" y="3492595"/>
                      <a:ext cx="479274" cy="351294"/>
                    </a:xfrm>
                    <a:prstGeom prst="rect">
                      <a:avLst/>
                    </a:prstGeom>
                    <a:blipFill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DCFF72-1F9E-F147-8B43-7DC1A73A7A00}"/>
                  </a:ext>
                </a:extLst>
              </p:cNvPr>
              <p:cNvSpPr txBox="1"/>
              <p:nvPr/>
            </p:nvSpPr>
            <p:spPr>
              <a:xfrm>
                <a:off x="3013680" y="136525"/>
                <a:ext cx="6164637" cy="72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ea typeface="Microsoft YaHei UI" panose="020B0503020204020204" pitchFamily="34" charset="-122"/>
                  </a:rPr>
                  <a:t>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000" b="1" dirty="0">
                    <a:ea typeface="Microsoft YaHei UI" panose="020B0503020204020204" pitchFamily="34" charset="-122"/>
                  </a:rPr>
                  <a:t> measurement at STAR</a:t>
                </a:r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77DCFF72-1F9E-F147-8B43-7DC1A73A7A0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3680" y="136525"/>
                <a:ext cx="6164637" cy="721801"/>
              </a:xfrm>
              <a:prstGeom prst="rect">
                <a:avLst/>
              </a:prstGeom>
              <a:blipFill>
                <a:blip r:embed="rId7"/>
                <a:stretch>
                  <a:fillRect l="-3086" t="-10345" r="-308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5CB4149-9167-B44A-8318-3F25EEA1DC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3437" y="4576746"/>
            <a:ext cx="1361687" cy="1762183"/>
          </a:xfrm>
          <a:prstGeom prst="rect">
            <a:avLst/>
          </a:prstGeom>
          <a:scene3d>
            <a:camera prst="orthographicFront">
              <a:rot lat="0" lon="3300000" rev="0"/>
            </a:camera>
            <a:lightRig rig="threePt" dir="t"/>
          </a:scene3d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B97F09-2265-2946-B730-2F3038E52671}"/>
                  </a:ext>
                </a:extLst>
              </p:cNvPr>
              <p:cNvSpPr txBox="1"/>
              <p:nvPr/>
            </p:nvSpPr>
            <p:spPr>
              <a:xfrm>
                <a:off x="715251" y="4209095"/>
                <a:ext cx="270766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Beam beam counter (BBC) </a:t>
                </a:r>
              </a:p>
              <a:p>
                <a:pPr algn="ctr"/>
                <a:r>
                  <a:rPr lang="en-US" dirty="0"/>
                  <a:t>(inner BBC: -5&lt;</a:t>
                </a:r>
                <a:r>
                  <a:rPr lang="en-US" dirty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/>
                  <a:t>&lt;-3.3 )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94B97F09-2265-2946-B730-2F3038E526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5251" y="4209095"/>
                <a:ext cx="2707664" cy="646331"/>
              </a:xfrm>
              <a:prstGeom prst="rect">
                <a:avLst/>
              </a:prstGeom>
              <a:blipFill>
                <a:blip r:embed="rId10"/>
                <a:stretch>
                  <a:fillRect l="-1402" t="-3846" r="-1402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062D720-6E01-8B43-905E-73C98878710A}"/>
              </a:ext>
            </a:extLst>
          </p:cNvPr>
          <p:cNvSpPr txBox="1"/>
          <p:nvPr/>
        </p:nvSpPr>
        <p:spPr>
          <a:xfrm>
            <a:off x="2384584" y="6059957"/>
            <a:ext cx="7891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30BA208-57B6-104D-1A05-4A7D512B97E6}"/>
                  </a:ext>
                </a:extLst>
              </p:cNvPr>
              <p:cNvSpPr/>
              <p:nvPr/>
            </p:nvSpPr>
            <p:spPr>
              <a:xfrm>
                <a:off x="8959058" y="1744862"/>
                <a:ext cx="139204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2.6 &lt;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dirty="0">
                    <a:solidFill>
                      <a:srgbClr val="FF0000"/>
                    </a:solidFill>
                    <a:ea typeface="Cambria Math" panose="02040503050406030204" pitchFamily="18" charset="0"/>
                  </a:rPr>
                  <a:t> &lt; 4.0</a:t>
                </a:r>
                <a:r>
                  <a:rPr lang="en-US" dirty="0">
                    <a:solidFill>
                      <a:srgbClr val="FF0000"/>
                    </a:solidFill>
                    <a:ea typeface="Microsoft YaHei UI" panose="020B0503020204020204" pitchFamily="34" charset="-122"/>
                  </a:rPr>
                  <a:t> 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30BA208-57B6-104D-1A05-4A7D512B97E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9058" y="1744862"/>
                <a:ext cx="1392048" cy="369332"/>
              </a:xfrm>
              <a:prstGeom prst="rect">
                <a:avLst/>
              </a:prstGeom>
              <a:blipFill>
                <a:blip r:embed="rId12"/>
                <a:stretch>
                  <a:fillRect l="-3604" t="-6667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A3F4EA-E13C-717A-7AE5-B319B218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A7495AC-C5E8-43CB-AB66-8CCDBB27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84ECDB-87A8-6338-B317-E9B7BB05096C}"/>
                  </a:ext>
                </a:extLst>
              </p:cNvPr>
              <p:cNvSpPr txBox="1"/>
              <p:nvPr/>
            </p:nvSpPr>
            <p:spPr>
              <a:xfrm>
                <a:off x="7054779" y="5437671"/>
                <a:ext cx="484923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</m:t>
                        </m:r>
                      </m:e>
                      <m:sup>
                        <m:r>
                          <a:rPr lang="en-US" sz="1800" b="0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baseline="300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decays into two photons, </a:t>
                </a:r>
                <a:r>
                  <a:rPr lang="en-US" dirty="0">
                    <a:latin typeface="Calibri" panose="020F0502020204030204" pitchFamily="34" charset="0"/>
                    <a:cs typeface="Calibri" panose="020F0502020204030204" pitchFamily="34" charset="0"/>
                    <a:sym typeface="Wingdings"/>
                  </a:rPr>
                  <a:t>is constructed from a pair of photon candidates with the FMS.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C84ECDB-87A8-6338-B317-E9B7BB0509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779" y="5437671"/>
                <a:ext cx="4849232" cy="646331"/>
              </a:xfrm>
              <a:prstGeom prst="rect">
                <a:avLst/>
              </a:prstGeom>
              <a:blipFill>
                <a:blip r:embed="rId13"/>
                <a:stretch>
                  <a:fillRect l="-1044" t="-3846" r="-1305" b="-13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96791-8C14-84F5-8A86-C8209A4CB8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881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A27EB6-02E7-BE16-4FFD-40824923E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DF6616-8E8F-0EA6-28D4-3887529DD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984BEF9-BAAC-6B23-5F03-702B074EC0BA}"/>
                  </a:ext>
                </a:extLst>
              </p:cNvPr>
              <p:cNvSpPr/>
              <p:nvPr/>
            </p:nvSpPr>
            <p:spPr>
              <a:xfrm>
                <a:off x="1041993" y="5925540"/>
                <a:ext cx="3975250" cy="340519"/>
              </a:xfrm>
              <a:prstGeom prst="roundRect">
                <a:avLst/>
              </a:prstGeom>
              <a:ln>
                <a:solidFill>
                  <a:schemeClr val="tx1"/>
                </a:solidFill>
              </a:ln>
            </p:spPr>
            <p:txBody>
              <a:bodyPr wrap="square"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Calisto MT" panose="02040603050505030304" pitchFamily="18" charset="77"/>
                    <a:ea typeface="Apple Symbols" panose="02000000000000000000" pitchFamily="2" charset="-79"/>
                    <a:cs typeface="Apple Symbols" panose="02000000000000000000" pitchFamily="2" charset="-79"/>
                  </a:rPr>
                  <a:t> </a:t>
                </a:r>
                <a:r>
                  <a:rPr lang="en-US" sz="1400" dirty="0">
                    <a:solidFill>
                      <a:schemeClr val="tx1"/>
                    </a:solidFill>
                    <a:latin typeface="Calisto MT" panose="02040603050505030304" pitchFamily="18" charset="77"/>
                  </a:rPr>
                  <a:t>Gaussian (</a:t>
                </a:r>
                <a:r>
                  <a:rPr lang="en-US" sz="1400" dirty="0">
                    <a:solidFill>
                      <a:srgbClr val="FF0000"/>
                    </a:solidFill>
                    <a:latin typeface="Calisto MT" panose="02040603050505030304" pitchFamily="18" charset="77"/>
                  </a:rPr>
                  <a:t>Area and width</a:t>
                </a:r>
                <a:r>
                  <a:rPr lang="en-US" sz="1400" dirty="0">
                    <a:solidFill>
                      <a:schemeClr val="tx1"/>
                    </a:solidFill>
                    <a:latin typeface="Calisto MT" panose="02040603050505030304" pitchFamily="18" charset="77"/>
                  </a:rPr>
                  <a:t>) at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latin typeface="Calisto MT" panose="02040603050505030304" pitchFamily="18" charset="77"/>
                  </a:rPr>
                  <a:t>= </a:t>
                </a:r>
                <a14:m>
                  <m:oMath xmlns:m="http://schemas.openxmlformats.org/officeDocument/2006/math"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>
                    <a:solidFill>
                      <a:schemeClr val="tx1"/>
                    </a:solidFill>
                    <a:latin typeface="Calisto MT" panose="02040603050505030304" pitchFamily="18" charset="77"/>
                  </a:rPr>
                  <a:t>+ </a:t>
                </a:r>
                <a:r>
                  <a:rPr lang="en-US" sz="1400" dirty="0">
                    <a:solidFill>
                      <a:srgbClr val="FF0000"/>
                    </a:solidFill>
                    <a:latin typeface="Calisto MT" panose="02040603050505030304" pitchFamily="18" charset="77"/>
                  </a:rPr>
                  <a:t>pedestal</a:t>
                </a:r>
              </a:p>
            </p:txBody>
          </p:sp>
        </mc:Choice>
        <mc:Fallback xmlns="">
          <p:sp>
            <p:nvSpPr>
              <p:cNvPr id="9" name="Rounded Rectangle 8">
                <a:extLst>
                  <a:ext uri="{FF2B5EF4-FFF2-40B4-BE49-F238E27FC236}">
                    <a16:creationId xmlns:a16="http://schemas.microsoft.com/office/drawing/2014/main" id="{1984BEF9-BAAC-6B23-5F03-702B074EC0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1993" y="5925540"/>
                <a:ext cx="3975250" cy="340519"/>
              </a:xfrm>
              <a:prstGeom prst="roundRect">
                <a:avLst/>
              </a:prstGeom>
              <a:blipFill>
                <a:blip r:embed="rId2"/>
                <a:stretch>
                  <a:fillRect b="-1071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E4931909-6B98-1D3B-475E-C2412113DC30}"/>
              </a:ext>
            </a:extLst>
          </p:cNvPr>
          <p:cNvSpPr/>
          <p:nvPr/>
        </p:nvSpPr>
        <p:spPr>
          <a:xfrm>
            <a:off x="9641711" y="136525"/>
            <a:ext cx="27259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Angsana New" panose="02020603050405020304" pitchFamily="18" charset="-34"/>
                <a:cs typeface="Angsana New" panose="02020603050405020304" pitchFamily="18" charset="-34"/>
              </a:rPr>
              <a:t>STAR, PRL 129, 092501 (2022)</a:t>
            </a:r>
            <a:endParaRPr lang="en-US" sz="1800" dirty="0">
              <a:latin typeface="Angsana New" panose="02020603050405020304" pitchFamily="18" charset="-34"/>
              <a:ea typeface="Microsoft YaHei UI" panose="020B0503020204020204" pitchFamily="34" charset="-122"/>
              <a:cs typeface="Angsana New" panose="02020603050405020304" pitchFamily="18" charset="-3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B3FCEE-D3A8-A42B-5C9C-91EBFA18F612}"/>
                  </a:ext>
                </a:extLst>
              </p:cNvPr>
              <p:cNvSpPr txBox="1"/>
              <p:nvPr/>
            </p:nvSpPr>
            <p:spPr>
              <a:xfrm>
                <a:off x="6939529" y="4224410"/>
                <a:ext cx="4765486" cy="2041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Suppression exists at low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 not high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dirty="0"/>
                  <a:t>.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In a fixed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b="0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b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region, suppression is dominantly affected by various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dirty="0"/>
                  <a:t>: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Suppression depends linearly on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1/3</m:t>
                        </m:r>
                      </m:sup>
                    </m:sSup>
                  </m:oMath>
                </a14:m>
                <a:r>
                  <a:rPr lang="en-US" dirty="0"/>
                  <a:t>. </a:t>
                </a:r>
              </a:p>
              <a:p>
                <a:pPr lvl="1"/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No broadening is observed.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49B3FCEE-D3A8-A42B-5C9C-91EBFA18F6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9529" y="4224410"/>
                <a:ext cx="4765486" cy="2041649"/>
              </a:xfrm>
              <a:prstGeom prst="rect">
                <a:avLst/>
              </a:prstGeom>
              <a:blipFill>
                <a:blip r:embed="rId3"/>
                <a:stretch>
                  <a:fillRect l="-798" t="-1235" b="-37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>
            <a:extLst>
              <a:ext uri="{FF2B5EF4-FFF2-40B4-BE49-F238E27FC236}">
                <a16:creationId xmlns:a16="http://schemas.microsoft.com/office/drawing/2014/main" id="{8A50483B-6EF5-BEAA-0F9F-68180846ED41}"/>
              </a:ext>
            </a:extLst>
          </p:cNvPr>
          <p:cNvGrpSpPr/>
          <p:nvPr/>
        </p:nvGrpSpPr>
        <p:grpSpPr>
          <a:xfrm>
            <a:off x="941025" y="844411"/>
            <a:ext cx="5243473" cy="5026176"/>
            <a:chOff x="870552" y="753545"/>
            <a:chExt cx="5243473" cy="502617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2B36FD2-A596-EC9B-B3B8-EB1005112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70552" y="753545"/>
              <a:ext cx="3710501" cy="502617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69612ED-C104-240F-CA5F-EE94C66A3D7E}"/>
                    </a:ext>
                  </a:extLst>
                </p:cNvPr>
                <p:cNvSpPr txBox="1"/>
                <p:nvPr/>
              </p:nvSpPr>
              <p:spPr>
                <a:xfrm>
                  <a:off x="4460046" y="3921484"/>
                  <a:ext cx="1653979" cy="8065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en-US" sz="12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200" b="0" i="1" baseline="-2500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p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2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sSup>
                              <m:sSupPr>
                                <m:ctrlPr>
                                  <a:rPr lang="en-US" sz="12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1200" b="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sz="1200" b="0" i="1" baseline="-2500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√</m:t>
                            </m:r>
                            <m:r>
                              <a:rPr lang="en-US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den>
                        </m:f>
                      </m:oMath>
                    </m:oMathPara>
                  </a14:m>
                  <a:endParaRPr lang="en-US" sz="1200" b="0" i="1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~</m:t>
                        </m:r>
                        <m:f>
                          <m:fPr>
                            <m:ctrlPr>
                              <a:rPr lang="en-US" sz="12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1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  <m:r>
                                  <a:rPr lang="en-US" sz="1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12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1200" b="0" dirty="0">
                    <a:ea typeface="Cambria Math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id="{369612ED-C104-240F-CA5F-EE94C66A3D7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0046" y="3921484"/>
                  <a:ext cx="1653979" cy="806567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A59B58-3E02-AA19-0E28-67B816039BA9}"/>
                  </a:ext>
                </a:extLst>
              </p:cNvPr>
              <p:cNvSpPr txBox="1"/>
              <p:nvPr/>
            </p:nvSpPr>
            <p:spPr>
              <a:xfrm>
                <a:off x="2595292" y="2957535"/>
                <a:ext cx="1156086" cy="2811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Small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0A59B58-3E02-AA19-0E28-67B816039B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92" y="2957535"/>
                <a:ext cx="1156086" cy="281167"/>
              </a:xfrm>
              <a:prstGeom prst="rect">
                <a:avLst/>
              </a:prstGeom>
              <a:blipFill>
                <a:blip r:embed="rId7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42B97B-0761-1089-C683-AAAF0B8AA185}"/>
                  </a:ext>
                </a:extLst>
              </p:cNvPr>
              <p:cNvSpPr txBox="1"/>
              <p:nvPr/>
            </p:nvSpPr>
            <p:spPr>
              <a:xfrm>
                <a:off x="2595292" y="5217763"/>
                <a:ext cx="112819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>
                    <a:solidFill>
                      <a:schemeClr val="tx1"/>
                    </a:solidFill>
                  </a:rPr>
                  <a:t>Large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en-US" sz="1200" dirty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2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en-US" sz="12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642B97B-0761-1089-C683-AAAF0B8AA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5292" y="5217763"/>
                <a:ext cx="1128194" cy="276999"/>
              </a:xfrm>
              <a:prstGeom prst="rect">
                <a:avLst/>
              </a:prstGeom>
              <a:blipFill>
                <a:blip r:embed="rId8"/>
                <a:stretch>
                  <a:fillRect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2FDA1F-960F-C90A-1124-DB277148867D}"/>
                  </a:ext>
                </a:extLst>
              </p:cNvPr>
              <p:cNvSpPr txBox="1"/>
              <p:nvPr/>
            </p:nvSpPr>
            <p:spPr>
              <a:xfrm>
                <a:off x="3784758" y="136525"/>
                <a:ext cx="4622484" cy="72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ea typeface="Microsoft YaHei UI" panose="020B0503020204020204" pitchFamily="34" charset="-122"/>
                  </a:rPr>
                  <a:t>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000" b="1" dirty="0">
                    <a:ea typeface="Microsoft YaHei UI" panose="020B0503020204020204" pitchFamily="34" charset="-122"/>
                  </a:rPr>
                  <a:t> results at STAR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B2FDA1F-960F-C90A-1124-DB27714886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758" y="136525"/>
                <a:ext cx="4622484" cy="721801"/>
              </a:xfrm>
              <a:prstGeom prst="rect">
                <a:avLst/>
              </a:prstGeom>
              <a:blipFill>
                <a:blip r:embed="rId9"/>
                <a:stretch>
                  <a:fillRect l="-4396" t="-10345" r="-4396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Picture 24">
            <a:extLst>
              <a:ext uri="{FF2B5EF4-FFF2-40B4-BE49-F238E27FC236}">
                <a16:creationId xmlns:a16="http://schemas.microsoft.com/office/drawing/2014/main" id="{C6AAE6C4-0534-DAF1-12FF-685D7792C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400000">
            <a:off x="7308605" y="734748"/>
            <a:ext cx="3438273" cy="36576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16AF417-0DE7-5D68-BFFB-5CCE6197CF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5603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ADEB5E-A631-6748-977F-2ACB4287221C}"/>
                  </a:ext>
                </a:extLst>
              </p:cNvPr>
              <p:cNvSpPr txBox="1"/>
              <p:nvPr/>
            </p:nvSpPr>
            <p:spPr>
              <a:xfrm>
                <a:off x="3064023" y="136566"/>
                <a:ext cx="6372963" cy="7218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4000" b="1" dirty="0">
                    <a:ea typeface="Microsoft YaHei UI" panose="020B0503020204020204" pitchFamily="34" charset="-122"/>
                  </a:rPr>
                  <a:t>Di-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b="1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4000" b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𝛑</m:t>
                        </m:r>
                      </m:e>
                      <m:sup>
                        <m:r>
                          <a:rPr lang="en-US" sz="4000" b="1"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sz="4000" b="1" dirty="0">
                    <a:ea typeface="Microsoft YaHei UI" panose="020B0503020204020204" pitchFamily="34" charset="-122"/>
                  </a:rPr>
                  <a:t> results in </a:t>
                </a:r>
                <a:r>
                  <a:rPr lang="en-US" sz="4000" b="1" dirty="0" err="1">
                    <a:ea typeface="Microsoft YaHei UI" panose="020B0503020204020204" pitchFamily="34" charset="-122"/>
                  </a:rPr>
                  <a:t>d+Au</a:t>
                </a:r>
                <a:r>
                  <a:rPr lang="en-US" sz="4000" b="1" dirty="0">
                    <a:ea typeface="Microsoft YaHei UI" panose="020B0503020204020204" pitchFamily="34" charset="-122"/>
                  </a:rPr>
                  <a:t> at STAR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3ADEB5E-A631-6748-977F-2ACB42872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4023" y="136566"/>
                <a:ext cx="6372963" cy="721801"/>
              </a:xfrm>
              <a:prstGeom prst="rect">
                <a:avLst/>
              </a:prstGeom>
              <a:blipFill>
                <a:blip r:embed="rId3"/>
                <a:stretch>
                  <a:fillRect l="-2982" t="-10345" r="-2783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3DBD42EE-0740-F827-8517-D3DBA0C1DBBA}"/>
              </a:ext>
            </a:extLst>
          </p:cNvPr>
          <p:cNvGrpSpPr/>
          <p:nvPr/>
        </p:nvGrpSpPr>
        <p:grpSpPr>
          <a:xfrm>
            <a:off x="1060746" y="1140291"/>
            <a:ext cx="10379516" cy="5175202"/>
            <a:chOff x="516901" y="795464"/>
            <a:chExt cx="10379516" cy="51752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BF2896-A123-5120-10B0-4346075A9AD3}"/>
                </a:ext>
              </a:extLst>
            </p:cNvPr>
            <p:cNvGrpSpPr/>
            <p:nvPr/>
          </p:nvGrpSpPr>
          <p:grpSpPr>
            <a:xfrm>
              <a:off x="516901" y="795464"/>
              <a:ext cx="10379516" cy="5175202"/>
              <a:chOff x="732656" y="778566"/>
              <a:chExt cx="10379516" cy="5175202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E6D0C18A-09F8-5412-35B5-7961239E0934}"/>
                  </a:ext>
                </a:extLst>
              </p:cNvPr>
              <p:cNvGrpSpPr/>
              <p:nvPr/>
            </p:nvGrpSpPr>
            <p:grpSpPr>
              <a:xfrm>
                <a:off x="757122" y="778566"/>
                <a:ext cx="10218073" cy="3873547"/>
                <a:chOff x="-1486723" y="1368821"/>
                <a:chExt cx="10218073" cy="387354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F5D52D10-9C78-8B80-DEF3-C5DA1786589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5400000">
                  <a:off x="4254660" y="633431"/>
                  <a:ext cx="3741299" cy="5212080"/>
                </a:xfrm>
                <a:prstGeom prst="rect">
                  <a:avLst/>
                </a:prstGeom>
              </p:spPr>
            </p:pic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6DEEB3AC-A383-15C9-20EA-77570C9FE60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 rot="5400000">
                  <a:off x="-1363352" y="1250940"/>
                  <a:ext cx="3868057" cy="4114800"/>
                </a:xfrm>
                <a:prstGeom prst="rect">
                  <a:avLst/>
                </a:prstGeom>
              </p:spPr>
            </p:pic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F8FDCB1-6264-84CB-4125-E141E89FBCD2}"/>
                      </a:ext>
                    </a:extLst>
                  </p:cNvPr>
                  <p:cNvSpPr/>
                  <p:nvPr/>
                </p:nvSpPr>
                <p:spPr>
                  <a:xfrm>
                    <a:off x="732656" y="4747219"/>
                    <a:ext cx="10379516" cy="1206549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Challenging to conclude the forward di-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a14:m>
                    <a:r>
                      <a:rPr lang="en-US" dirty="0"/>
                      <a:t>correlation measurement in </a:t>
                    </a:r>
                    <a:r>
                      <a:rPr lang="en-US" dirty="0" err="1"/>
                      <a:t>d+Au</a:t>
                    </a:r>
                    <a:r>
                      <a:rPr lang="en-US" dirty="0"/>
                      <a:t>, because:</a:t>
                    </a:r>
                    <a:endParaRPr lang="en-US" i="1" dirty="0">
                      <a:latin typeface="Cambria Math" panose="02040503050406030204" pitchFamily="18" charset="0"/>
                    </a:endParaRPr>
                  </a:p>
                  <a:p>
                    <a:pPr marL="742950" lvl="1" indent="-285750">
                      <a:buFont typeface="Courier New" panose="02070309020205020404" pitchFamily="49" charset="0"/>
                      <a:buChar char="o"/>
                    </a:pP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a14:m>
                    <a:r>
                      <a:rPr lang="en-US" dirty="0">
                        <a:ea typeface="Microsoft YaHei UI" panose="020B0503020204020204" pitchFamily="34" charset="-122"/>
                      </a:rPr>
                      <a:t> PID</a:t>
                    </a:r>
                    <a:r>
                      <a:rPr lang="en-US" dirty="0"/>
                      <a:t>: much higher background in </a:t>
                    </a:r>
                    <a:r>
                      <a:rPr lang="en-US" dirty="0" err="1"/>
                      <a:t>d+Au</a:t>
                    </a:r>
                    <a:r>
                      <a:rPr lang="en-US" dirty="0"/>
                      <a:t> than </a:t>
                    </a:r>
                    <a:r>
                      <a:rPr lang="en-US" dirty="0" err="1"/>
                      <a:t>p+p</a:t>
                    </a:r>
                    <a:r>
                      <a:rPr lang="en-US" dirty="0"/>
                      <a:t>(Au); combinatoric contribution is large in </a:t>
                    </a:r>
                    <a:r>
                      <a:rPr lang="en-US" dirty="0" err="1"/>
                      <a:t>d+Au</a:t>
                    </a:r>
                    <a:r>
                      <a:rPr lang="en-US" dirty="0"/>
                      <a:t>;</a:t>
                    </a:r>
                  </a:p>
                  <a:p>
                    <a:pPr marL="742950" lvl="1" indent="-285750">
                      <a:buFont typeface="Courier New" panose="02070309020205020404" pitchFamily="49" charset="0"/>
                      <a:buChar char="o"/>
                    </a:pPr>
                    <a:r>
                      <a:rPr lang="en-US" dirty="0"/>
                      <a:t>undetermined contribution from the double </a:t>
                    </a:r>
                    <a:r>
                      <a:rPr lang="en-US" dirty="0" err="1"/>
                      <a:t>parton</a:t>
                    </a:r>
                    <a:r>
                      <a:rPr lang="en-US" dirty="0"/>
                      <a:t> interactions.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>
                        <a:ea typeface="Microsoft YaHei UI" panose="020B0503020204020204" pitchFamily="34" charset="-122"/>
                      </a:rPr>
                      <a:t>Di-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π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a14:m>
                    <a:r>
                      <a:rPr lang="en-US" dirty="0">
                        <a:ea typeface="Microsoft YaHei UI" panose="020B0503020204020204" pitchFamily="34" charset="-122"/>
                      </a:rPr>
                      <a:t> measurement favors cleaner </a:t>
                    </a:r>
                    <a:r>
                      <a:rPr lang="en-US" dirty="0" err="1">
                        <a:ea typeface="Microsoft YaHei UI" panose="020B0503020204020204" pitchFamily="34" charset="-122"/>
                      </a:rPr>
                      <a:t>p+A</a:t>
                    </a:r>
                    <a:r>
                      <a:rPr lang="en-US" dirty="0">
                        <a:ea typeface="Microsoft YaHei UI" panose="020B0503020204020204" pitchFamily="34" charset="-122"/>
                      </a:rPr>
                      <a:t> than </a:t>
                    </a:r>
                    <a:r>
                      <a:rPr lang="en-US" dirty="0" err="1">
                        <a:ea typeface="Microsoft YaHei UI" panose="020B0503020204020204" pitchFamily="34" charset="-122"/>
                      </a:rPr>
                      <a:t>d+A</a:t>
                    </a:r>
                    <a:r>
                      <a:rPr lang="en-US" dirty="0">
                        <a:ea typeface="Microsoft YaHei UI" panose="020B0503020204020204" pitchFamily="34" charset="-122"/>
                      </a:rPr>
                      <a:t> collisions. More </a:t>
                    </a:r>
                    <a:r>
                      <a:rPr lang="en-US" dirty="0" err="1">
                        <a:ea typeface="Microsoft YaHei UI" panose="020B0503020204020204" pitchFamily="34" charset="-122"/>
                      </a:rPr>
                      <a:t>p+Au</a:t>
                    </a:r>
                    <a:r>
                      <a:rPr lang="en-US" dirty="0">
                        <a:ea typeface="Microsoft YaHei UI" panose="020B0503020204020204" pitchFamily="34" charset="-122"/>
                      </a:rPr>
                      <a:t> data are requested in 2024! </a:t>
                    </a:r>
                    <a:endParaRPr lang="en-US" dirty="0"/>
                  </a:p>
                </p:txBody>
              </p:sp>
            </mc:Choice>
            <mc:Fallback xmlns=""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0F8FDCB1-6264-84CB-4125-E141E89FBCD2}"/>
                      </a:ext>
                    </a:extLst>
                  </p:cNvPr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32656" y="4747219"/>
                    <a:ext cx="10379516" cy="1206549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367" t="-2083" b="-7292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E32BD38-DFB6-883D-1DF3-4C166EE17312}"/>
                </a:ext>
              </a:extLst>
            </p:cNvPr>
            <p:cNvSpPr txBox="1"/>
            <p:nvPr/>
          </p:nvSpPr>
          <p:spPr>
            <a:xfrm>
              <a:off x="6096000" y="3811717"/>
              <a:ext cx="2057399" cy="29238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en-US" sz="13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pp, </a:t>
              </a:r>
              <a:r>
                <a:rPr lang="en-US" sz="1300" dirty="0" err="1">
                  <a:latin typeface="Angsana New" panose="02020603050405020304" pitchFamily="18" charset="-34"/>
                  <a:cs typeface="Angsana New" panose="02020603050405020304" pitchFamily="18" charset="-34"/>
                </a:rPr>
                <a:t>pA</a:t>
              </a:r>
              <a:r>
                <a:rPr lang="en-US" sz="1300" dirty="0">
                  <a:latin typeface="Angsana New" panose="02020603050405020304" pitchFamily="18" charset="-34"/>
                  <a:cs typeface="Angsana New" panose="02020603050405020304" pitchFamily="18" charset="-34"/>
                </a:rPr>
                <a:t>: STAR, PRL 129, 092501 (2022)</a:t>
              </a:r>
              <a:endParaRPr lang="en-US" sz="1300" dirty="0">
                <a:latin typeface="Angsana New" panose="02020603050405020304" pitchFamily="18" charset="-34"/>
                <a:ea typeface="Microsoft YaHei UI" panose="020B0503020204020204" pitchFamily="34" charset="-122"/>
                <a:cs typeface="Angsana New" panose="02020603050405020304" pitchFamily="18" charset="-34"/>
              </a:endParaRPr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D41A9B32-D8A3-EA6E-9CDC-610E450C31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BE3ACA4D-8708-3AEB-C02C-74E8B18B0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7FE21A-F846-142B-2E99-A1D3FCA27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9189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" name="Table 21">
            <a:extLst>
              <a:ext uri="{FF2B5EF4-FFF2-40B4-BE49-F238E27FC236}">
                <a16:creationId xmlns:a16="http://schemas.microsoft.com/office/drawing/2014/main" id="{2C480540-69F1-5F40-9F4A-60FF40F59D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1329111"/>
              </p:ext>
            </p:extLst>
          </p:nvPr>
        </p:nvGraphicFramePr>
        <p:xfrm>
          <a:off x="286640" y="4945616"/>
          <a:ext cx="5141865" cy="1471879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044440">
                  <a:extLst>
                    <a:ext uri="{9D8B030D-6E8A-4147-A177-3AD203B41FA5}">
                      <a16:colId xmlns:a16="http://schemas.microsoft.com/office/drawing/2014/main" val="1033141286"/>
                    </a:ext>
                  </a:extLst>
                </a:gridCol>
                <a:gridCol w="2101557">
                  <a:extLst>
                    <a:ext uri="{9D8B030D-6E8A-4147-A177-3AD203B41FA5}">
                      <a16:colId xmlns:a16="http://schemas.microsoft.com/office/drawing/2014/main" val="345181017"/>
                    </a:ext>
                  </a:extLst>
                </a:gridCol>
                <a:gridCol w="1995868">
                  <a:extLst>
                    <a:ext uri="{9D8B030D-6E8A-4147-A177-3AD203B41FA5}">
                      <a16:colId xmlns:a16="http://schemas.microsoft.com/office/drawing/2014/main" val="1112615012"/>
                    </a:ext>
                  </a:extLst>
                </a:gridCol>
              </a:tblGrid>
              <a:tr h="29282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Detector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pp and </a:t>
                      </a:r>
                      <a:r>
                        <a:rPr lang="en-US" sz="1600" kern="100" dirty="0" err="1">
                          <a:effectLst/>
                        </a:rPr>
                        <a:t>pA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AA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44952881"/>
                  </a:ext>
                </a:extLst>
              </a:tr>
              <a:tr h="29282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 err="1">
                          <a:effectLst/>
                        </a:rPr>
                        <a:t>ECal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~10%/√E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~20%/√E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56771842"/>
                  </a:ext>
                </a:extLst>
              </a:tr>
              <a:tr h="292822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>
                          <a:effectLst/>
                        </a:rPr>
                        <a:t>HCal</a:t>
                      </a:r>
                      <a:endParaRPr lang="en-US" sz="1600" kern="10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~50%/√E+10%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---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81069532"/>
                  </a:ext>
                </a:extLst>
              </a:tr>
              <a:tr h="593413"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Tracking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charge separation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photon suppression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kern="100" dirty="0">
                          <a:solidFill>
                            <a:srgbClr val="FF0000"/>
                          </a:solidFill>
                          <a:effectLst/>
                        </a:rPr>
                        <a:t>0.2</a:t>
                      </a:r>
                      <a:r>
                        <a:rPr lang="en-US" sz="1600" kern="100" dirty="0">
                          <a:effectLst/>
                        </a:rPr>
                        <a:t>&lt;</a:t>
                      </a:r>
                      <a:r>
                        <a:rPr lang="en-US" sz="1600" kern="100" dirty="0" err="1">
                          <a:effectLst/>
                        </a:rPr>
                        <a:t>p</a:t>
                      </a:r>
                      <a:r>
                        <a:rPr lang="en-US" sz="1600" kern="100" baseline="-25000" dirty="0" err="1">
                          <a:effectLst/>
                        </a:rPr>
                        <a:t>T</a:t>
                      </a:r>
                      <a:r>
                        <a:rPr lang="en-US" sz="1600" kern="100" dirty="0">
                          <a:effectLst/>
                        </a:rPr>
                        <a:t>&lt;2 GeV/c </a:t>
                      </a:r>
                    </a:p>
                    <a:p>
                      <a:pPr marL="0" marR="0"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00" dirty="0">
                          <a:effectLst/>
                        </a:rPr>
                        <a:t>with 20-30% 1/</a:t>
                      </a:r>
                      <a:r>
                        <a:rPr lang="en-US" sz="1600" kern="100" dirty="0" err="1">
                          <a:effectLst/>
                        </a:rPr>
                        <a:t>p</a:t>
                      </a:r>
                      <a:r>
                        <a:rPr lang="en-US" sz="1600" kern="100" baseline="-25000" dirty="0" err="1">
                          <a:effectLst/>
                        </a:rPr>
                        <a:t>T</a:t>
                      </a:r>
                      <a:endParaRPr lang="en-US" sz="1600" kern="100" dirty="0"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44281924"/>
                  </a:ext>
                </a:extLst>
              </a:tr>
            </a:tbl>
          </a:graphicData>
        </a:graphic>
      </p:graphicFrame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BCD47-753E-3F62-8B2D-DC84FFF992E6}"/>
              </a:ext>
            </a:extLst>
          </p:cNvPr>
          <p:cNvGrpSpPr/>
          <p:nvPr/>
        </p:nvGrpSpPr>
        <p:grpSpPr>
          <a:xfrm>
            <a:off x="48194" y="875637"/>
            <a:ext cx="6590964" cy="4027999"/>
            <a:chOff x="-110840" y="875889"/>
            <a:chExt cx="6590964" cy="4027999"/>
          </a:xfrm>
        </p:grpSpPr>
        <p:pic>
          <p:nvPicPr>
            <p:cNvPr id="3073" name="Picture 1" descr="page4image19193984">
              <a:extLst>
                <a:ext uri="{FF2B5EF4-FFF2-40B4-BE49-F238E27FC236}">
                  <a16:creationId xmlns:a16="http://schemas.microsoft.com/office/drawing/2014/main" id="{A4FC21FE-38EE-9649-8DC9-E9351EABDE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0840" y="875889"/>
              <a:ext cx="6590964" cy="40279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27AAD952-296E-ABE2-73A7-55A34B09048A}"/>
                </a:ext>
              </a:extLst>
            </p:cNvPr>
            <p:cNvSpPr/>
            <p:nvPr/>
          </p:nvSpPr>
          <p:spPr>
            <a:xfrm>
              <a:off x="2909436" y="2726242"/>
              <a:ext cx="301278" cy="3089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4C5C720E-3483-9A06-1F14-B70DC855F26D}"/>
                </a:ext>
              </a:extLst>
            </p:cNvPr>
            <p:cNvSpPr/>
            <p:nvPr/>
          </p:nvSpPr>
          <p:spPr>
            <a:xfrm>
              <a:off x="3538979" y="2376612"/>
              <a:ext cx="301278" cy="3089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CC8BF060-54BE-CFE0-24F1-AA3B23BADD2D}"/>
                </a:ext>
              </a:extLst>
            </p:cNvPr>
            <p:cNvSpPr/>
            <p:nvPr/>
          </p:nvSpPr>
          <p:spPr>
            <a:xfrm>
              <a:off x="4786194" y="1973442"/>
              <a:ext cx="301278" cy="30891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FF615C67-F7CF-C058-DEB6-A7D43574563E}"/>
              </a:ext>
            </a:extLst>
          </p:cNvPr>
          <p:cNvGrpSpPr/>
          <p:nvPr/>
        </p:nvGrpSpPr>
        <p:grpSpPr>
          <a:xfrm>
            <a:off x="7112845" y="995818"/>
            <a:ext cx="4590303" cy="5421677"/>
            <a:chOff x="7234024" y="830689"/>
            <a:chExt cx="4590303" cy="5421677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B18A10A-F130-E6FA-4DD7-FCA93D9579D2}"/>
                </a:ext>
              </a:extLst>
            </p:cNvPr>
            <p:cNvGrpSpPr/>
            <p:nvPr/>
          </p:nvGrpSpPr>
          <p:grpSpPr>
            <a:xfrm>
              <a:off x="7268272" y="1705007"/>
              <a:ext cx="233858" cy="796097"/>
              <a:chOff x="6903551" y="2453564"/>
              <a:chExt cx="254608" cy="796097"/>
            </a:xfrm>
          </p:grpSpPr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5DFEE3FF-7B34-D7EA-9071-4BB4912A8D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3551" y="2453564"/>
                <a:ext cx="248111" cy="25603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1</a:t>
                </a: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72E2ABE8-B979-394F-8E7D-CC1E68F4F7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10048" y="2724108"/>
                <a:ext cx="248111" cy="25603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2</a:t>
                </a:r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CB50C11E-79CC-FA5B-7278-7442CC2BF2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903551" y="2993629"/>
                <a:ext cx="248111" cy="256032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86097EF-D40D-6D06-BC36-FBED5983A882}"/>
                </a:ext>
              </a:extLst>
            </p:cNvPr>
            <p:cNvGrpSpPr/>
            <p:nvPr/>
          </p:nvGrpSpPr>
          <p:grpSpPr>
            <a:xfrm>
              <a:off x="7234024" y="830689"/>
              <a:ext cx="4590303" cy="5421677"/>
              <a:chOff x="5189889" y="682017"/>
              <a:chExt cx="4590303" cy="542167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B705F8E-F865-1A48-9604-CB6EC9197313}"/>
                      </a:ext>
                    </a:extLst>
                  </p:cNvPr>
                  <p:cNvSpPr txBox="1"/>
                  <p:nvPr/>
                </p:nvSpPr>
                <p:spPr>
                  <a:xfrm>
                    <a:off x="5189889" y="682017"/>
                    <a:ext cx="4590303" cy="54216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b="1" dirty="0"/>
                      <a:t>STAR Forward Upgrade: </a:t>
                    </a:r>
                    <a:r>
                      <a:rPr lang="el-GR" dirty="0"/>
                      <a:t>2.5 &lt; η &lt; 4 </a:t>
                    </a:r>
                    <a:endParaRPr lang="en-US" b="1" dirty="0"/>
                  </a:p>
                  <a:p>
                    <a:endParaRPr lang="en-US" b="1" dirty="0">
                      <a:cs typeface="Times New Roman" panose="02020603050405020304" pitchFamily="18" charset="0"/>
                    </a:endParaRPr>
                  </a:p>
                  <a:p>
                    <a:r>
                      <a:rPr lang="en-US" b="1" dirty="0">
                        <a:cs typeface="Times New Roman" panose="02020603050405020304" pitchFamily="18" charset="0"/>
                      </a:rPr>
                      <a:t>Three new systems:</a:t>
                    </a:r>
                  </a:p>
                  <a:p>
                    <a:r>
                      <a:rPr lang="en-US" dirty="0"/>
                      <a:t>      Forward Silicon Tracker (FST)     </a:t>
                    </a:r>
                  </a:p>
                  <a:p>
                    <a:r>
                      <a:rPr lang="en-US" dirty="0"/>
                      <a:t>      Forward </a:t>
                    </a:r>
                    <a:r>
                      <a:rPr lang="en-US" dirty="0" err="1"/>
                      <a:t>sTGC</a:t>
                    </a:r>
                    <a:r>
                      <a:rPr lang="en-US" dirty="0"/>
                      <a:t> Tracker (FTT)</a:t>
                    </a:r>
                    <a:endParaRPr lang="en-US" dirty="0">
                      <a:cs typeface="Times New Roman" panose="02020603050405020304" pitchFamily="18" charset="0"/>
                    </a:endParaRPr>
                  </a:p>
                  <a:p>
                    <a:r>
                      <a:rPr lang="en-US" dirty="0">
                        <a:cs typeface="Times New Roman" panose="02020603050405020304" pitchFamily="18" charset="0"/>
                      </a:rPr>
                      <a:t>      Forward Calorimeter System (FCS)</a:t>
                    </a:r>
                  </a:p>
                  <a:p>
                    <a:endParaRPr lang="en-US" b="1" dirty="0"/>
                  </a:p>
                  <a:p>
                    <a:endParaRPr lang="en-US" b="1" dirty="0"/>
                  </a:p>
                  <a:p>
                    <a:endParaRPr lang="en-US" b="1" dirty="0"/>
                  </a:p>
                  <a:p>
                    <a:endParaRPr lang="en-US" b="1" dirty="0"/>
                  </a:p>
                  <a:p>
                    <a:endParaRPr lang="en-US" b="1" dirty="0"/>
                  </a:p>
                  <a:p>
                    <a:endParaRPr lang="en-US" b="1" dirty="0"/>
                  </a:p>
                  <a:p>
                    <a:endParaRPr lang="en-US" b="1" dirty="0"/>
                  </a:p>
                  <a:p>
                    <a:endParaRPr lang="en-US" b="1" dirty="0"/>
                  </a:p>
                  <a:p>
                    <a:r>
                      <a:rPr lang="en-US" b="1" dirty="0"/>
                      <a:t>To explore nonlinear gluon dynamics with expanded observables beyond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sz="18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800" b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𝛑</m:t>
                            </m:r>
                          </m:e>
                          <m:sup>
                            <m:r>
                              <a:rPr lang="en-US" sz="1800" b="1"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p>
                        </m:sSup>
                        <m:r>
                          <a:rPr lang="en-US" sz="1800" b="1" i="0" smtClean="0">
                            <a:latin typeface="Cambria Math" panose="02040503050406030204" pitchFamily="18" charset="0"/>
                          </a:rPr>
                          <m:t>𝐬</m:t>
                        </m:r>
                      </m:oMath>
                    </a14:m>
                    <a:r>
                      <a:rPr lang="en-US" b="1" dirty="0"/>
                      <a:t>:</a:t>
                    </a:r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Di-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>
                                <a:latin typeface="Cambria Math" panose="02040503050406030204" pitchFamily="18" charset="0"/>
                              </a:rPr>
                              <m:t>h</m:t>
                            </m:r>
                          </m:e>
                          <m:sup>
                            <m:r>
                              <a:rPr lang="en-US" b="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±</m:t>
                            </m:r>
                          </m:sup>
                        </m:sSup>
                      </m:oMath>
                    </a14:m>
                    <a:r>
                      <a:rPr lang="en-US" dirty="0"/>
                      <a:t> : access lower </a:t>
                    </a:r>
                    <a14:m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</m:sSub>
                      </m:oMath>
                    </a14:m>
                    <a:r>
                      <a:rPr lang="en-US" dirty="0"/>
                      <a:t> </a:t>
                    </a:r>
                    <a:r>
                      <a:rPr lang="en-US" dirty="0">
                        <a:solidFill>
                          <a:srgbClr val="FF0000"/>
                        </a:solidFill>
                      </a:rPr>
                      <a:t>down to 0.2 GeV/c</a:t>
                    </a:r>
                    <a:endParaRPr lang="en-US" dirty="0"/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Di-jet: </a:t>
                    </a:r>
                    <a14:m>
                      <m:oMath xmlns:m="http://schemas.openxmlformats.org/officeDocument/2006/math">
                        <m:sSubSup>
                          <m:sSubSupPr>
                            <m:ctrlP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𝑇</m:t>
                            </m:r>
                          </m:sub>
                          <m:sup>
                            <m:r>
                              <a:rPr lang="en-US" sz="1800" b="0" i="1" smtClean="0">
                                <a:latin typeface="Cambria Math" panose="02040503050406030204" pitchFamily="18" charset="0"/>
                              </a:rPr>
                              <m:t>𝑗𝑒𝑡</m:t>
                            </m:r>
                          </m:sup>
                        </m:sSubSup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&gt;5 </m:t>
                        </m:r>
                        <m:r>
                          <m:rPr>
                            <m:sty m:val="p"/>
                          </m:rPr>
                          <a:rPr lang="en-US" sz="1800" b="0" i="0" smtClean="0">
                            <a:latin typeface="Cambria Math" panose="02040503050406030204" pitchFamily="18" charset="0"/>
                          </a:rPr>
                          <m:t>GeV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oMath>
                    </a14:m>
                    <a:r>
                      <a:rPr lang="en-US" dirty="0"/>
                      <a:t> → higher </a:t>
                    </a:r>
                    <a14:m>
                      <m:oMath xmlns:m="http://schemas.openxmlformats.org/officeDocument/2006/math">
                        <m:r>
                          <a:rPr lang="en-US" i="1"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a14:m>
                    <a:r>
                      <a:rPr lang="en-US" dirty="0"/>
                      <a:t> and </a:t>
                    </a:r>
                    <a14:m>
                      <m:oMath xmlns:m="http://schemas.openxmlformats.org/officeDocument/2006/math"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2 </m:t>
                            </m:r>
                          </m:sup>
                        </m:sSup>
                      </m:oMath>
                    </a14:m>
                    <a:endParaRPr lang="en-US" dirty="0"/>
                  </a:p>
                  <a:p>
                    <a:pPr marL="285750" indent="-285750">
                      <a:buFont typeface="Arial" panose="020B0604020202020204" pitchFamily="34" charset="0"/>
                      <a:buChar char="•"/>
                    </a:pPr>
                    <a:r>
                      <a:rPr lang="en-US" dirty="0"/>
                      <a:t>Direct photon: </a:t>
                    </a:r>
                    <a:r>
                      <a:rPr lang="en-US" sz="1800" dirty="0"/>
                      <a:t>q+g</a:t>
                    </a:r>
                    <a14:m>
                      <m:oMath xmlns:m="http://schemas.openxmlformats.org/officeDocument/2006/math">
                        <m: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oMath>
                    </a14:m>
                    <a:r>
                      <a:rPr lang="en-US" sz="1800" dirty="0"/>
                      <a:t>q+</a:t>
                    </a:r>
                    <a14:m>
                      <m:oMath xmlns:m="http://schemas.openxmlformats.org/officeDocument/2006/math"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𝛾</m:t>
                        </m:r>
                      </m:oMath>
                    </a14:m>
                    <a:r>
                      <a:rPr lang="en-US" dirty="0"/>
                      <a:t>; statistic driven</a:t>
                    </a:r>
                  </a:p>
                </p:txBody>
              </p:sp>
            </mc:Choice>
            <mc:Fallback xmlns="">
              <p:sp>
                <p:nvSpPr>
                  <p:cNvPr id="20" name="TextBox 19">
                    <a:extLst>
                      <a:ext uri="{FF2B5EF4-FFF2-40B4-BE49-F238E27FC236}">
                        <a16:creationId xmlns:a16="http://schemas.microsoft.com/office/drawing/2014/main" id="{6B705F8E-F865-1A48-9604-CB6EC919731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189889" y="682017"/>
                    <a:ext cx="4590303" cy="542167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1381" t="-467" b="-935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B7F3163-41A2-19AB-246E-299075CD134E}"/>
                  </a:ext>
                </a:extLst>
              </p:cNvPr>
              <p:cNvSpPr txBox="1"/>
              <p:nvPr/>
            </p:nvSpPr>
            <p:spPr>
              <a:xfrm>
                <a:off x="5605070" y="2511066"/>
                <a:ext cx="3573383" cy="374571"/>
              </a:xfrm>
              <a:prstGeom prst="round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bg2">
                        <a:lumMod val="50000"/>
                      </a:schemeClr>
                    </a:solidFill>
                  </a:rPr>
                  <a:t>Future STAR data with forward upgrade</a:t>
                </a:r>
              </a:p>
            </p:txBody>
          </p:sp>
        </p:grp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A248F18A-259D-1680-4D98-01271B2060B2}"/>
                </a:ext>
              </a:extLst>
            </p:cNvPr>
            <p:cNvSpPr/>
            <p:nvPr/>
          </p:nvSpPr>
          <p:spPr>
            <a:xfrm>
              <a:off x="7470311" y="3475972"/>
              <a:ext cx="3931920" cy="680399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A301F7DE-2BA0-D104-73EA-BA88EB6D10D9}"/>
              </a:ext>
            </a:extLst>
          </p:cNvPr>
          <p:cNvSpPr txBox="1"/>
          <p:nvPr/>
        </p:nvSpPr>
        <p:spPr>
          <a:xfrm>
            <a:off x="630311" y="136525"/>
            <a:ext cx="1093139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>
                <a:ea typeface="Microsoft YaHei UI" panose="020B0503020204020204" pitchFamily="34" charset="-122"/>
              </a:rPr>
              <a:t>Future measurements with STAR Forward Upgrade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385CEFF0-7CF9-42F8-230E-4F8EB6BC0C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2316413"/>
                  </p:ext>
                </p:extLst>
              </p:nvPr>
            </p:nvGraphicFramePr>
            <p:xfrm>
              <a:off x="7364661" y="3307565"/>
              <a:ext cx="3900111" cy="13474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0037">
                      <a:extLst>
                        <a:ext uri="{9D8B030D-6E8A-4147-A177-3AD203B41FA5}">
                          <a16:colId xmlns:a16="http://schemas.microsoft.com/office/drawing/2014/main" val="1665427129"/>
                        </a:ext>
                      </a:extLst>
                    </a:gridCol>
                    <a:gridCol w="1300037">
                      <a:extLst>
                        <a:ext uri="{9D8B030D-6E8A-4147-A177-3AD203B41FA5}">
                          <a16:colId xmlns:a16="http://schemas.microsoft.com/office/drawing/2014/main" val="361169220"/>
                        </a:ext>
                      </a:extLst>
                    </a:gridCol>
                    <a:gridCol w="1300037">
                      <a:extLst>
                        <a:ext uri="{9D8B030D-6E8A-4147-A177-3AD203B41FA5}">
                          <a16:colId xmlns:a16="http://schemas.microsoft.com/office/drawing/2014/main" val="160831215"/>
                        </a:ext>
                      </a:extLst>
                    </a:gridCol>
                  </a:tblGrid>
                  <a:tr h="236249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ad>
                                <m:radPr>
                                  <m:degHide m:val="on"/>
                                  <m:ctrlPr>
                                    <a:rPr lang="en-US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sSub>
                                    <m:sSubPr>
                                      <m:ctrlPr>
                                        <a:rPr lang="en-US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e>
                                    <m:sub>
                                      <m:r>
                                        <a:rPr lang="en-US" sz="1600" b="0" i="1" smtClean="0">
                                          <a:latin typeface="Cambria Math" panose="02040503050406030204" pitchFamily="18" charset="0"/>
                                        </a:rPr>
                                        <m:t>𝑁𝑁</m:t>
                                      </m:r>
                                    </m:sub>
                                  </m:sSub>
                                </m:e>
                              </m:rad>
                            </m:oMath>
                          </a14:m>
                          <a:r>
                            <a:rPr lang="en-US" sz="1600" dirty="0"/>
                            <a:t> [GeV]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Species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Year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5844256"/>
                      </a:ext>
                    </a:extLst>
                  </a:tr>
                  <a:tr h="2898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p+p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6047126"/>
                      </a:ext>
                    </a:extLst>
                  </a:tr>
                  <a:tr h="2898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p+Au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0008973"/>
                      </a:ext>
                    </a:extLst>
                  </a:tr>
                  <a:tr h="28980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Au+Au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117043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Table 12">
                <a:extLst>
                  <a:ext uri="{FF2B5EF4-FFF2-40B4-BE49-F238E27FC236}">
                    <a16:creationId xmlns:a16="http://schemas.microsoft.com/office/drawing/2014/main" id="{385CEFF0-7CF9-42F8-230E-4F8EB6BC0C7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02316413"/>
                  </p:ext>
                </p:extLst>
              </p:nvPr>
            </p:nvGraphicFramePr>
            <p:xfrm>
              <a:off x="7364661" y="3307565"/>
              <a:ext cx="3900111" cy="134747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300037">
                      <a:extLst>
                        <a:ext uri="{9D8B030D-6E8A-4147-A177-3AD203B41FA5}">
                          <a16:colId xmlns:a16="http://schemas.microsoft.com/office/drawing/2014/main" val="1665427129"/>
                        </a:ext>
                      </a:extLst>
                    </a:gridCol>
                    <a:gridCol w="1300037">
                      <a:extLst>
                        <a:ext uri="{9D8B030D-6E8A-4147-A177-3AD203B41FA5}">
                          <a16:colId xmlns:a16="http://schemas.microsoft.com/office/drawing/2014/main" val="361169220"/>
                        </a:ext>
                      </a:extLst>
                    </a:gridCol>
                    <a:gridCol w="1300037">
                      <a:extLst>
                        <a:ext uri="{9D8B030D-6E8A-4147-A177-3AD203B41FA5}">
                          <a16:colId xmlns:a16="http://schemas.microsoft.com/office/drawing/2014/main" val="160831215"/>
                        </a:ext>
                      </a:extLst>
                    </a:gridCol>
                  </a:tblGrid>
                  <a:tr h="34163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5"/>
                          <a:stretch>
                            <a:fillRect t="-3704" r="-200971" b="-31851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Species 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Year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83584425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p+p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46047126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p+Au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2024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0008973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200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 err="1"/>
                            <a:t>Au+Au</a:t>
                          </a:r>
                          <a:endParaRPr 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600" dirty="0"/>
                            <a:t>2025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117043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822F47-DA63-94E1-DE86-4A841F62B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QM 2023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445F0418-9BB4-F80D-B090-3DFF4484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Xiaoxuan Chu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A532989B-B843-BF70-79E0-11B63A848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34F5B-F72A-5B40-9C8D-A00CBE18C8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98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23093</TotalTime>
  <Words>1636</Words>
  <Application>Microsoft Macintosh PowerPoint</Application>
  <PresentationFormat>Widescreen</PresentationFormat>
  <Paragraphs>305</Paragraphs>
  <Slides>17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9" baseType="lpstr">
      <vt:lpstr>Microsoft YaHei UI</vt:lpstr>
      <vt:lpstr>Angsana New</vt:lpstr>
      <vt:lpstr>Arial</vt:lpstr>
      <vt:lpstr>Calibri</vt:lpstr>
      <vt:lpstr>Calibri Light</vt:lpstr>
      <vt:lpstr>Calisto MT</vt:lpstr>
      <vt:lpstr>Cambria Math</vt:lpstr>
      <vt:lpstr>Comic Sans MS</vt:lpstr>
      <vt:lpstr>Courier New</vt:lpstr>
      <vt:lpstr>Times</vt:lpstr>
      <vt:lpstr>Times New Roman</vt:lpstr>
      <vt:lpstr>Office Theme</vt:lpstr>
      <vt:lpstr>Probing gluon saturation through two-particle correlations  at STAR and the EIC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STAR cold QCD results and  forward upgrade</dc:title>
  <dc:creator>Chu, Xiaoxuan</dc:creator>
  <cp:lastModifiedBy>Chu, Xiaoxuan</cp:lastModifiedBy>
  <cp:revision>1681</cp:revision>
  <dcterms:created xsi:type="dcterms:W3CDTF">2022-02-10T18:46:53Z</dcterms:created>
  <dcterms:modified xsi:type="dcterms:W3CDTF">2023-09-05T17:21:21Z</dcterms:modified>
</cp:coreProperties>
</file>