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6"/>
  </p:notesMasterIdLst>
  <p:handoutMasterIdLst>
    <p:handoutMasterId r:id="rId27"/>
  </p:handoutMasterIdLst>
  <p:sldIdLst>
    <p:sldId id="293" r:id="rId2"/>
    <p:sldId id="363" r:id="rId3"/>
    <p:sldId id="359" r:id="rId4"/>
    <p:sldId id="305" r:id="rId5"/>
    <p:sldId id="306" r:id="rId6"/>
    <p:sldId id="369" r:id="rId7"/>
    <p:sldId id="340" r:id="rId8"/>
    <p:sldId id="365" r:id="rId9"/>
    <p:sldId id="368" r:id="rId10"/>
    <p:sldId id="308" r:id="rId11"/>
    <p:sldId id="325" r:id="rId12"/>
    <p:sldId id="361" r:id="rId13"/>
    <p:sldId id="310" r:id="rId14"/>
    <p:sldId id="315" r:id="rId15"/>
    <p:sldId id="367" r:id="rId16"/>
    <p:sldId id="351" r:id="rId17"/>
    <p:sldId id="352" r:id="rId18"/>
    <p:sldId id="347" r:id="rId19"/>
    <p:sldId id="349" r:id="rId20"/>
    <p:sldId id="343" r:id="rId21"/>
    <p:sldId id="355" r:id="rId22"/>
    <p:sldId id="366" r:id="rId23"/>
    <p:sldId id="356" r:id="rId24"/>
    <p:sldId id="321" r:id="rId25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99FF"/>
    <a:srgbClr val="0000CC"/>
    <a:srgbClr val="C5ECED"/>
    <a:srgbClr val="FF0000"/>
    <a:srgbClr val="FF33CC"/>
    <a:srgbClr val="FF00FF"/>
    <a:srgbClr val="9933FF"/>
    <a:srgbClr val="6666FF"/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8" autoAdjust="0"/>
    <p:restoredTop sz="99089" autoAdjust="0"/>
  </p:normalViewPr>
  <p:slideViewPr>
    <p:cSldViewPr>
      <p:cViewPr>
        <p:scale>
          <a:sx n="75" d="100"/>
          <a:sy n="75" d="100"/>
        </p:scale>
        <p:origin x="-139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66" y="-78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D9D1718-76BD-462F-BDB9-278CA9AF58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04303DFC-812C-4B89-8EE9-0BCA41A8B6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CA6D7-CEF2-45C1-8EB1-8809F8E8C8FD}" type="slidenum">
              <a:rPr lang="en-US" altLang="zh-CN"/>
              <a:pPr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1E3049-8A46-4952-B20B-364C08DE70C3}" type="slidenum">
              <a:rPr lang="en-US" altLang="zh-CN"/>
              <a:pPr/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E0B6E-E892-42FA-82DD-55180E81F0DC}" type="slidenum">
              <a:rPr lang="en-US" altLang="zh-CN"/>
              <a:pPr/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4EA7A-0E37-4BC9-9A02-589994BA675E}" type="slidenum">
              <a:rPr lang="en-US" altLang="zh-CN"/>
              <a:pPr/>
              <a:t>15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CE78C14-9348-43AA-B84A-84845E81FB33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9D5873-D010-45CD-A7D6-803F529F54D4}" type="slidenum">
              <a:rPr lang="en-US" altLang="zh-CN"/>
              <a:pPr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87B24520-45EF-4FE8-AA20-8F299371E3FB}" type="slidenum">
              <a:rPr lang="en-US" altLang="zh-CN" sz="1300"/>
              <a:pPr algn="r"/>
              <a:t>4</a:t>
            </a:fld>
            <a:endParaRPr lang="en-US" altLang="zh-CN" sz="13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E7586-1DCA-4B36-94BD-DCA8D88D90FC}" type="slidenum">
              <a:rPr lang="en-US" altLang="zh-CN"/>
              <a:pPr/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EBCAA-8644-4E71-B346-A8220986334A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CC644397-6BE5-4221-9F10-BF508130F4DC}" type="slidenum">
              <a:rPr lang="en-US" altLang="zh-CN" sz="1300"/>
              <a:pPr algn="r"/>
              <a:t>10</a:t>
            </a:fld>
            <a:endParaRPr lang="en-US" altLang="zh-CN" sz="13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Line 25"/>
          <p:cNvSpPr>
            <a:spLocks noChangeShapeType="1"/>
          </p:cNvSpPr>
          <p:nvPr userDrawn="1"/>
        </p:nvSpPr>
        <p:spPr bwMode="auto">
          <a:xfrm>
            <a:off x="1055688" y="836613"/>
            <a:ext cx="7620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 userDrawn="1"/>
        </p:nvSpPr>
        <p:spPr bwMode="auto">
          <a:xfrm>
            <a:off x="8458200" y="6496050"/>
            <a:ext cx="574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fld id="{62FDC060-41D7-48B4-882B-B013999B69F9}" type="slidenum">
              <a:rPr lang="en-US" altLang="zh-CN" sz="1500" b="1"/>
              <a:pPr algn="l">
                <a:defRPr/>
              </a:pPr>
              <a:t>‹#›</a:t>
            </a:fld>
            <a:endParaRPr lang="en-US" altLang="zh-CN" sz="1500" b="1"/>
          </a:p>
        </p:txBody>
      </p:sp>
      <p:sp>
        <p:nvSpPr>
          <p:cNvPr id="10274" name="Line 34"/>
          <p:cNvSpPr>
            <a:spLocks noChangeShapeType="1"/>
          </p:cNvSpPr>
          <p:nvPr userDrawn="1"/>
        </p:nvSpPr>
        <p:spPr bwMode="auto">
          <a:xfrm>
            <a:off x="230188" y="6453188"/>
            <a:ext cx="8553450" cy="25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269" name="Picture 5" descr="StarIcon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125413"/>
            <a:ext cx="990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gi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gi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hyperlink" Target="http://hussle.harvard.edu/~atrap/antihydrogen.gi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0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0" descr="ppt_BG_Title_BNL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403648" y="1268760"/>
            <a:ext cx="6119813" cy="124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Zhangbu Xu </a:t>
            </a:r>
            <a:br>
              <a:rPr lang="en-US" altLang="zh-CN" sz="2800" dirty="0" smtClean="0"/>
            </a:br>
            <a:r>
              <a:rPr lang="en-US" altLang="zh-CN" sz="2800" dirty="0" smtClean="0"/>
              <a:t>(for the STAR Collaboration) </a:t>
            </a:r>
            <a:br>
              <a:rPr lang="en-US" altLang="zh-CN" sz="2800" dirty="0" smtClean="0"/>
            </a:br>
            <a:endParaRPr lang="en-US" altLang="zh-CN" sz="2800" baseline="30000" dirty="0"/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 flipV="1">
            <a:off x="467544" y="1340768"/>
            <a:ext cx="7893050" cy="0"/>
          </a:xfrm>
          <a:prstGeom prst="line">
            <a:avLst/>
          </a:prstGeom>
          <a:noFill/>
          <a:ln w="444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98843" y="2131895"/>
            <a:ext cx="6293579" cy="4425451"/>
            <a:chOff x="758028" y="2568987"/>
            <a:chExt cx="5859534" cy="4001091"/>
          </a:xfrm>
        </p:grpSpPr>
        <p:grpSp>
          <p:nvGrpSpPr>
            <p:cNvPr id="1034" name="Group 28"/>
            <p:cNvGrpSpPr>
              <a:grpSpLocks/>
            </p:cNvGrpSpPr>
            <p:nvPr/>
          </p:nvGrpSpPr>
          <p:grpSpPr bwMode="auto">
            <a:xfrm>
              <a:off x="758028" y="2568987"/>
              <a:ext cx="5859534" cy="4001091"/>
              <a:chOff x="507" y="1766"/>
              <a:chExt cx="4010" cy="2088"/>
            </a:xfrm>
          </p:grpSpPr>
          <p:sp>
            <p:nvSpPr>
              <p:cNvPr id="1036" name="AutoShape 13"/>
              <p:cNvSpPr>
                <a:spLocks noChangeArrowheads="1"/>
              </p:cNvSpPr>
              <p:nvPr/>
            </p:nvSpPr>
            <p:spPr bwMode="auto">
              <a:xfrm>
                <a:off x="507" y="1766"/>
                <a:ext cx="3862" cy="208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8488C4">
                      <a:alpha val="0"/>
                    </a:srgbClr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zh-CN"/>
              </a:p>
            </p:txBody>
          </p:sp>
          <p:sp>
            <p:nvSpPr>
              <p:cNvPr id="1035" name="Text Box 12"/>
              <p:cNvSpPr txBox="1">
                <a:spLocks noChangeArrowheads="1"/>
              </p:cNvSpPr>
              <p:nvPr/>
            </p:nvSpPr>
            <p:spPr bwMode="auto">
              <a:xfrm>
                <a:off x="737" y="1902"/>
                <a:ext cx="3780" cy="1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  <a:buFont typeface="Wingdings" pitchFamily="2" charset="2"/>
                  <a:buChar char="l"/>
                </a:pPr>
                <a:r>
                  <a:rPr lang="en-US" altLang="zh-CN" sz="2400" dirty="0"/>
                  <a:t> </a:t>
                </a:r>
                <a:r>
                  <a:rPr lang="en-US" altLang="zh-CN" sz="2400" dirty="0" smtClean="0"/>
                  <a:t>Heavy and Exotic Antimatter </a:t>
                </a:r>
                <a:endParaRPr lang="en-US" altLang="zh-CN" sz="2400" dirty="0"/>
              </a:p>
              <a:p>
                <a:pPr algn="l">
                  <a:spcBef>
                    <a:spcPct val="50000"/>
                  </a:spcBef>
                  <a:buFont typeface="Wingdings" pitchFamily="2" charset="2"/>
                  <a:buChar char="l"/>
                </a:pPr>
                <a:r>
                  <a:rPr lang="en-US" altLang="zh-CN" sz="2400" dirty="0"/>
                  <a:t> </a:t>
                </a:r>
                <a:r>
                  <a:rPr lang="en-US" altLang="zh-CN" sz="2400" dirty="0" smtClean="0"/>
                  <a:t>Evidence of first </a:t>
                </a:r>
                <a:r>
                  <a:rPr lang="en-US" altLang="zh-CN" sz="2400" dirty="0" err="1" smtClean="0">
                    <a:solidFill>
                      <a:srgbClr val="FF0000"/>
                    </a:solidFill>
                  </a:rPr>
                  <a:t>antihypernucleus</a:t>
                </a:r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pPr marL="742950" lvl="1" indent="-285750" algn="l">
                  <a:spcBef>
                    <a:spcPct val="50000"/>
                  </a:spcBef>
                  <a:buFont typeface="Arial Narrow" pitchFamily="34" charset="0"/>
                  <a:buChar char="–"/>
                </a:pPr>
                <a:r>
                  <a:rPr lang="en-US" altLang="zh-CN" sz="2000" dirty="0"/>
                  <a:t>      and        </a:t>
                </a:r>
                <a:r>
                  <a:rPr lang="en-US" altLang="zh-CN" sz="2000" dirty="0" smtClean="0"/>
                  <a:t> signal (for </a:t>
                </a:r>
                <a:r>
                  <a:rPr lang="en-US" altLang="zh-CN" sz="2000" dirty="0" smtClean="0">
                    <a:solidFill>
                      <a:srgbClr val="C00000"/>
                    </a:solidFill>
                  </a:rPr>
                  <a:t>discovery</a:t>
                </a:r>
                <a:r>
                  <a:rPr lang="en-US" altLang="zh-CN" sz="2000" dirty="0" smtClean="0"/>
                  <a:t>)</a:t>
                </a:r>
                <a:endParaRPr lang="en-US" altLang="zh-CN" sz="2000" dirty="0"/>
              </a:p>
              <a:p>
                <a:pPr marL="742950" lvl="1" indent="-285750" algn="l">
                  <a:spcBef>
                    <a:spcPct val="50000"/>
                  </a:spcBef>
                  <a:buFont typeface="Arial Narrow" pitchFamily="34" charset="0"/>
                  <a:buChar char="–"/>
                </a:pPr>
                <a:r>
                  <a:rPr lang="en-US" altLang="zh-CN" sz="2000" dirty="0" smtClean="0"/>
                  <a:t>Mass and Lifetime </a:t>
                </a:r>
              </a:p>
              <a:p>
                <a:pPr marL="285750" indent="-285750" algn="l">
                  <a:spcBef>
                    <a:spcPct val="50000"/>
                  </a:spcBef>
                </a:pPr>
                <a:r>
                  <a:rPr lang="en-US" altLang="zh-CN" sz="2400" dirty="0" smtClean="0"/>
                  <a:t>    What can we do with the discovery?</a:t>
                </a:r>
              </a:p>
              <a:p>
                <a:pPr marL="742950" lvl="1" indent="-285750" algn="l">
                  <a:spcBef>
                    <a:spcPct val="50000"/>
                  </a:spcBef>
                  <a:buFont typeface="Arial Narrow" pitchFamily="34" charset="0"/>
                  <a:buChar char="–"/>
                </a:pPr>
                <a:r>
                  <a:rPr lang="en-US" altLang="zh-CN" sz="2000" dirty="0" smtClean="0"/>
                  <a:t>Production Rates for antimatter</a:t>
                </a:r>
              </a:p>
              <a:p>
                <a:pPr marL="742950" lvl="1" indent="-285750" algn="l">
                  <a:spcBef>
                    <a:spcPct val="50000"/>
                  </a:spcBef>
                  <a:buFont typeface="Arial Narrow" pitchFamily="34" charset="0"/>
                  <a:buChar char="–"/>
                </a:pPr>
                <a:r>
                  <a:rPr lang="en-US" altLang="zh-CN" sz="2000" dirty="0" smtClean="0"/>
                  <a:t>Even Heavier antimatter?</a:t>
                </a:r>
                <a:endParaRPr lang="en-US" altLang="zh-CN" sz="2000" dirty="0"/>
              </a:p>
              <a:p>
                <a:pPr algn="l">
                  <a:spcBef>
                    <a:spcPct val="50000"/>
                  </a:spcBef>
                  <a:buFont typeface="Wingdings" pitchFamily="2" charset="2"/>
                  <a:buChar char="l"/>
                </a:pPr>
                <a:r>
                  <a:rPr lang="en-US" altLang="zh-CN" sz="2400" dirty="0"/>
                  <a:t> </a:t>
                </a:r>
                <a:r>
                  <a:rPr lang="en-US" altLang="zh-CN" sz="2400" dirty="0" smtClean="0">
                    <a:solidFill>
                      <a:srgbClr val="FF0000"/>
                    </a:solidFill>
                  </a:rPr>
                  <a:t>Outlook</a:t>
                </a:r>
                <a:r>
                  <a:rPr lang="en-US" altLang="zh-CN" sz="2400" dirty="0" smtClean="0"/>
                  <a:t> and Summary</a:t>
                </a:r>
              </a:p>
            </p:txBody>
          </p:sp>
        </p:grpSp>
        <p:graphicFrame>
          <p:nvGraphicFramePr>
            <p:cNvPr id="1026" name="Object 37"/>
            <p:cNvGraphicFramePr>
              <a:graphicFrameLocks noChangeAspect="1"/>
            </p:cNvGraphicFramePr>
            <p:nvPr/>
          </p:nvGraphicFramePr>
          <p:xfrm>
            <a:off x="2702940" y="3741712"/>
            <a:ext cx="465578" cy="492738"/>
          </p:xfrm>
          <a:graphic>
            <a:graphicData uri="http://schemas.openxmlformats.org/presentationml/2006/ole">
              <p:oleObj spid="_x0000_s1026" name="公式" r:id="rId5" imgW="253800" imgH="241200" progId="Equation.3">
                <p:embed/>
              </p:oleObj>
            </a:graphicData>
          </a:graphic>
        </p:graphicFrame>
        <p:graphicFrame>
          <p:nvGraphicFramePr>
            <p:cNvPr id="1027" name="Object 38"/>
            <p:cNvGraphicFramePr>
              <a:graphicFrameLocks noChangeAspect="1"/>
            </p:cNvGraphicFramePr>
            <p:nvPr/>
          </p:nvGraphicFramePr>
          <p:xfrm>
            <a:off x="1708384" y="3741711"/>
            <a:ext cx="407630" cy="454325"/>
          </p:xfrm>
          <a:graphic>
            <a:graphicData uri="http://schemas.openxmlformats.org/presentationml/2006/ole">
              <p:oleObj spid="_x0000_s1027" name="公式" r:id="rId6" imgW="253800" imgH="228600" progId="Equation.3">
                <p:embed/>
              </p:oleObj>
            </a:graphicData>
          </a:graphic>
        </p:graphicFrame>
        <p:sp>
          <p:nvSpPr>
            <p:cNvPr id="16" name="Oval 15"/>
            <p:cNvSpPr/>
            <p:nvPr/>
          </p:nvSpPr>
          <p:spPr bwMode="auto">
            <a:xfrm>
              <a:off x="1142976" y="4857760"/>
              <a:ext cx="142876" cy="14287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40103" y="571480"/>
            <a:ext cx="7118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Heaviest Known Antimatter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15272" y="350043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71550" y="130175"/>
            <a:ext cx="7848600" cy="5508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3200" b="1" dirty="0" smtClean="0">
                <a:solidFill>
                  <a:srgbClr val="FF0000"/>
                </a:solidFill>
                <a:latin typeface="Arial" charset="0"/>
              </a:rPr>
              <a:t>Can we observe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charset="0"/>
              </a:rPr>
              <a:t>hypernuclei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charset="0"/>
              </a:rPr>
              <a:t> at RHIC? </a:t>
            </a:r>
          </a:p>
        </p:txBody>
      </p:sp>
      <p:grpSp>
        <p:nvGrpSpPr>
          <p:cNvPr id="14339" name="Group 13"/>
          <p:cNvGrpSpPr>
            <a:grpSpLocks/>
          </p:cNvGrpSpPr>
          <p:nvPr/>
        </p:nvGrpSpPr>
        <p:grpSpPr bwMode="auto">
          <a:xfrm>
            <a:off x="5507038" y="2924944"/>
            <a:ext cx="3636962" cy="3668712"/>
            <a:chOff x="3139" y="1799"/>
            <a:chExt cx="2291" cy="2266"/>
          </a:xfrm>
        </p:grpSpPr>
        <p:pic>
          <p:nvPicPr>
            <p:cNvPr id="14343" name="Picture 6" descr="xzb_ismd99_a15.png"/>
            <p:cNvPicPr>
              <a:picLocks noChangeAspect="1"/>
            </p:cNvPicPr>
            <p:nvPr/>
          </p:nvPicPr>
          <p:blipFill>
            <a:blip r:embed="rId3" cstate="print"/>
            <a:srcRect l="2420" t="21381" r="11956" b="18814"/>
            <a:stretch>
              <a:fillRect/>
            </a:stretch>
          </p:blipFill>
          <p:spPr bwMode="auto">
            <a:xfrm>
              <a:off x="3139" y="1799"/>
              <a:ext cx="2291" cy="2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TextBox 7"/>
            <p:cNvSpPr txBox="1">
              <a:spLocks noChangeArrowheads="1"/>
            </p:cNvSpPr>
            <p:nvPr/>
          </p:nvSpPr>
          <p:spPr bwMode="auto">
            <a:xfrm>
              <a:off x="4259" y="3573"/>
              <a:ext cx="116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altLang="zh-CN" sz="1300" dirty="0"/>
            </a:p>
          </p:txBody>
        </p:sp>
      </p:grpSp>
      <p:sp>
        <p:nvSpPr>
          <p:cNvPr id="14340" name="TextBox 8"/>
          <p:cNvSpPr txBox="1">
            <a:spLocks noChangeArrowheads="1"/>
          </p:cNvSpPr>
          <p:nvPr/>
        </p:nvSpPr>
        <p:spPr bwMode="auto">
          <a:xfrm>
            <a:off x="373063" y="3500438"/>
            <a:ext cx="50561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 typeface="Wingdings" pitchFamily="2" charset="2"/>
              <a:buChar char="u"/>
            </a:pPr>
            <a:r>
              <a:rPr lang="en-US" altLang="zh-CN" sz="2000" dirty="0">
                <a:solidFill>
                  <a:srgbClr val="0000CC"/>
                </a:solidFill>
              </a:rPr>
              <a:t> In high energy heavy-ion collisions:</a:t>
            </a:r>
            <a:r>
              <a:rPr lang="en-US" altLang="zh-CN" dirty="0"/>
              <a:t> </a:t>
            </a:r>
          </a:p>
          <a:p>
            <a:pPr marL="742950" lvl="1" indent="-285750" algn="l">
              <a:lnSpc>
                <a:spcPct val="120000"/>
              </a:lnSpc>
              <a:buFont typeface="Arial Narrow" pitchFamily="34" charset="0"/>
              <a:buChar char="–"/>
            </a:pPr>
            <a:r>
              <a:rPr lang="en-US" altLang="zh-CN" dirty="0"/>
              <a:t>nucleus production by coalescence, characterized by </a:t>
            </a:r>
            <a:r>
              <a:rPr lang="en-US" altLang="zh-CN" dirty="0">
                <a:solidFill>
                  <a:srgbClr val="0000CC"/>
                </a:solidFill>
              </a:rPr>
              <a:t>penalty factor.</a:t>
            </a:r>
          </a:p>
          <a:p>
            <a:pPr marL="742950" lvl="1" indent="-285750" algn="l">
              <a:lnSpc>
                <a:spcPct val="120000"/>
              </a:lnSpc>
              <a:buFont typeface="Arial Narrow" pitchFamily="34" charset="0"/>
              <a:buChar char="–"/>
            </a:pPr>
            <a:r>
              <a:rPr lang="en-US" altLang="zh-CN" dirty="0"/>
              <a:t>AGS data</a:t>
            </a:r>
            <a:r>
              <a:rPr lang="en-US" altLang="zh-CN" baseline="30000" dirty="0"/>
              <a:t>[1]</a:t>
            </a:r>
            <a:r>
              <a:rPr lang="en-US" altLang="zh-CN" dirty="0"/>
              <a:t> indicated that </a:t>
            </a:r>
            <a:r>
              <a:rPr lang="en-US" altLang="zh-CN" dirty="0" err="1"/>
              <a:t>hypernucleus</a:t>
            </a:r>
            <a:r>
              <a:rPr lang="en-US" altLang="zh-CN" dirty="0"/>
              <a:t> production will be further suppressed.</a:t>
            </a:r>
          </a:p>
          <a:p>
            <a:pPr marL="742950" lvl="1" indent="-285750" algn="l">
              <a:lnSpc>
                <a:spcPct val="120000"/>
              </a:lnSpc>
              <a:buFont typeface="Arial Narrow" pitchFamily="34" charset="0"/>
              <a:buChar char="–"/>
            </a:pPr>
            <a:r>
              <a:rPr lang="en-US" altLang="zh-CN" dirty="0"/>
              <a:t>What’s the case at RHIC? </a:t>
            </a:r>
          </a:p>
        </p:txBody>
      </p:sp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323850" y="981075"/>
            <a:ext cx="6534161" cy="239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u"/>
            </a:pPr>
            <a:r>
              <a:rPr lang="en-US" altLang="zh-CN" sz="2000" dirty="0">
                <a:solidFill>
                  <a:srgbClr val="0000CC"/>
                </a:solidFill>
              </a:rPr>
              <a:t> Low energy and cosmic ray </a:t>
            </a:r>
            <a:r>
              <a:rPr lang="en-US" altLang="zh-CN" sz="2000" dirty="0" smtClean="0">
                <a:solidFill>
                  <a:srgbClr val="0000CC"/>
                </a:solidFill>
              </a:rPr>
              <a:t>experiments (</a:t>
            </a:r>
            <a:r>
              <a:rPr lang="en-US" altLang="zh-CN" sz="2000" dirty="0" err="1" smtClean="0">
                <a:solidFill>
                  <a:srgbClr val="0000CC"/>
                </a:solidFill>
              </a:rPr>
              <a:t>wikipedia</a:t>
            </a:r>
            <a:r>
              <a:rPr lang="en-US" altLang="zh-CN" sz="2000" dirty="0" smtClean="0">
                <a:solidFill>
                  <a:srgbClr val="0000CC"/>
                </a:solidFill>
              </a:rPr>
              <a:t>): </a:t>
            </a:r>
            <a:endParaRPr lang="en-US" altLang="zh-CN" dirty="0">
              <a:solidFill>
                <a:srgbClr val="00B050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zh-CN" dirty="0">
                <a:solidFill>
                  <a:srgbClr val="00B050"/>
                </a:solidFill>
              </a:rPr>
              <a:t>       </a:t>
            </a:r>
            <a:r>
              <a:rPr lang="en-US" altLang="zh-CN" dirty="0" err="1"/>
              <a:t>hypernucleus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production</a:t>
            </a:r>
            <a:r>
              <a:rPr lang="en-US" altLang="zh-CN" dirty="0"/>
              <a:t> via</a:t>
            </a:r>
          </a:p>
          <a:p>
            <a:pPr marL="742950" lvl="1" indent="-285750" algn="l">
              <a:lnSpc>
                <a:spcPct val="120000"/>
              </a:lnSpc>
              <a:buFont typeface="Arial Narrow" pitchFamily="34" charset="0"/>
              <a:buChar char="–"/>
            </a:pPr>
            <a:r>
              <a:rPr lang="en-US" altLang="zh-CN" dirty="0">
                <a:latin typeface="Symbol" pitchFamily="18" charset="2"/>
              </a:rPr>
              <a:t>L</a:t>
            </a:r>
            <a:r>
              <a:rPr lang="en-US" altLang="zh-CN" dirty="0"/>
              <a:t> or K</a:t>
            </a:r>
            <a:r>
              <a:rPr lang="en-US" altLang="zh-CN" baseline="-25000" dirty="0"/>
              <a:t> </a:t>
            </a:r>
            <a:r>
              <a:rPr lang="en-US" altLang="zh-CN" dirty="0"/>
              <a:t>capture by nuclei</a:t>
            </a:r>
          </a:p>
          <a:p>
            <a:pPr marL="742950" lvl="1" indent="-285750" algn="l">
              <a:lnSpc>
                <a:spcPct val="120000"/>
              </a:lnSpc>
              <a:buFont typeface="Arial Narrow" pitchFamily="34" charset="0"/>
              <a:buChar char="–"/>
            </a:pPr>
            <a:r>
              <a:rPr lang="en-US" altLang="zh-CN" dirty="0"/>
              <a:t>the direct strangeness exchange reaction</a:t>
            </a:r>
          </a:p>
          <a:p>
            <a:pPr marL="742950" lvl="1" indent="-285750" algn="l">
              <a:lnSpc>
                <a:spcPct val="120000"/>
              </a:lnSpc>
              <a:buFont typeface="Arial Narrow" pitchFamily="34" charset="0"/>
              <a:buNone/>
            </a:pPr>
            <a:r>
              <a:rPr lang="en-US" altLang="zh-CN" dirty="0" err="1"/>
              <a:t>hypernuclei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observed </a:t>
            </a:r>
          </a:p>
          <a:p>
            <a:pPr marL="742950" lvl="1" indent="-285750" algn="l">
              <a:lnSpc>
                <a:spcPct val="120000"/>
              </a:lnSpc>
              <a:buFont typeface="Arial Narrow" pitchFamily="34" charset="0"/>
              <a:buChar char="–"/>
            </a:pPr>
            <a:r>
              <a:rPr lang="en-US" altLang="zh-CN" dirty="0"/>
              <a:t>energetic but delayed decay,</a:t>
            </a:r>
          </a:p>
          <a:p>
            <a:pPr marL="742950" lvl="1" indent="-285750" algn="l">
              <a:lnSpc>
                <a:spcPct val="120000"/>
              </a:lnSpc>
              <a:buFont typeface="Arial Narrow" pitchFamily="34" charset="0"/>
              <a:buChar char="–"/>
            </a:pPr>
            <a:r>
              <a:rPr lang="en-US" altLang="zh-CN" dirty="0"/>
              <a:t>measure momentum of the K and </a:t>
            </a:r>
            <a:r>
              <a:rPr lang="en-US" altLang="zh-CN" dirty="0">
                <a:latin typeface="Symbol" pitchFamily="18" charset="2"/>
              </a:rPr>
              <a:t>p</a:t>
            </a:r>
            <a:r>
              <a:rPr lang="en-US" altLang="zh-CN" dirty="0"/>
              <a:t> mesons</a:t>
            </a:r>
          </a:p>
        </p:txBody>
      </p:sp>
      <p:sp>
        <p:nvSpPr>
          <p:cNvPr id="14342" name="Text Box 16"/>
          <p:cNvSpPr txBox="1">
            <a:spLocks noChangeArrowheads="1"/>
          </p:cNvSpPr>
          <p:nvPr/>
        </p:nvSpPr>
        <p:spPr bwMode="auto">
          <a:xfrm>
            <a:off x="1042988" y="5876925"/>
            <a:ext cx="3816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/>
              <a:t>[1] AGS-E864, </a:t>
            </a:r>
            <a:r>
              <a:rPr lang="en-US" altLang="zh-CN" sz="1400" u="sng"/>
              <a:t>Phys. Rev. C70,024902 (2004)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6710" y="3139258"/>
            <a:ext cx="15001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|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785818"/>
          </a:xfrm>
        </p:spPr>
        <p:txBody>
          <a:bodyPr/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candidate event at STAR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44" y="928670"/>
            <a:ext cx="2730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Run4 (2004) </a:t>
            </a:r>
          </a:p>
          <a:p>
            <a:r>
              <a:rPr lang="en-US" dirty="0" smtClean="0"/>
              <a:t>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collision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373" t="71716" r="5248"/>
          <a:stretch>
            <a:fillRect/>
          </a:stretch>
        </p:blipFill>
        <p:spPr bwMode="auto">
          <a:xfrm>
            <a:off x="-17534" y="1571612"/>
            <a:ext cx="9161534" cy="405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5500702"/>
            <a:ext cx="2390765" cy="41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3L_eventdisplay_180ms.gif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8858280" cy="556592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735013" y="444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4000" baseline="30000" dirty="0">
                <a:solidFill>
                  <a:srgbClr val="FF0000"/>
                </a:solidFill>
              </a:rPr>
              <a:t>3</a:t>
            </a:r>
            <a:r>
              <a:rPr lang="en-US" altLang="zh-CN" sz="4000" dirty="0">
                <a:solidFill>
                  <a:srgbClr val="FF0000"/>
                </a:solidFill>
              </a:rPr>
              <a:t>He &amp; </a:t>
            </a:r>
            <a:r>
              <a:rPr lang="en-US" altLang="zh-CN" sz="4000" dirty="0" smtClean="0">
                <a:solidFill>
                  <a:srgbClr val="FF0000"/>
                </a:solidFill>
              </a:rPr>
              <a:t>anti-</a:t>
            </a:r>
            <a:r>
              <a:rPr lang="en-US" altLang="zh-CN" sz="4000" baseline="30000" dirty="0" smtClean="0">
                <a:solidFill>
                  <a:srgbClr val="FF0000"/>
                </a:solidFill>
              </a:rPr>
              <a:t>3</a:t>
            </a:r>
            <a:r>
              <a:rPr lang="en-US" altLang="zh-CN" sz="4000" dirty="0" smtClean="0">
                <a:solidFill>
                  <a:srgbClr val="FF0000"/>
                </a:solidFill>
              </a:rPr>
              <a:t>He </a:t>
            </a:r>
            <a:r>
              <a:rPr lang="en-US" altLang="zh-CN" sz="4000" dirty="0">
                <a:solidFill>
                  <a:srgbClr val="FF0000"/>
                </a:solidFill>
              </a:rPr>
              <a:t>selection</a:t>
            </a: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0" y="5024438"/>
            <a:ext cx="914400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300" b="1" dirty="0"/>
              <a:t>Select pure </a:t>
            </a:r>
            <a:r>
              <a:rPr lang="en-US" altLang="zh-CN" sz="2300" b="1" baseline="30000" dirty="0"/>
              <a:t>3</a:t>
            </a:r>
            <a:r>
              <a:rPr lang="en-US" altLang="zh-CN" sz="2300" b="1" dirty="0"/>
              <a:t>He sample: -</a:t>
            </a:r>
            <a:r>
              <a:rPr lang="en-US" altLang="zh-CN" sz="2300" b="1" dirty="0" smtClean="0"/>
              <a:t>0.2&lt;Z&lt;0.2  </a:t>
            </a:r>
            <a:r>
              <a:rPr lang="en-US" altLang="zh-CN" sz="2300" b="1" dirty="0"/>
              <a:t>&amp;  </a:t>
            </a:r>
            <a:r>
              <a:rPr lang="en-US" altLang="zh-CN" sz="2300" b="1" dirty="0" err="1"/>
              <a:t>dca</a:t>
            </a:r>
            <a:r>
              <a:rPr lang="en-US" altLang="zh-CN" sz="2300" b="1" dirty="0"/>
              <a:t> &lt;1.0cm  &amp;  p &gt;2 </a:t>
            </a:r>
            <a:r>
              <a:rPr lang="en-US" altLang="zh-CN" sz="2300" b="1" dirty="0" err="1"/>
              <a:t>GeV</a:t>
            </a:r>
            <a:endParaRPr lang="en-US" altLang="zh-CN" sz="2300" b="1" dirty="0"/>
          </a:p>
          <a:p>
            <a:pPr lvl="1" algn="l">
              <a:spcBef>
                <a:spcPct val="50000"/>
              </a:spcBef>
            </a:pPr>
            <a:r>
              <a:rPr lang="en-US" altLang="zh-CN" sz="2000" b="1" baseline="30000" dirty="0"/>
              <a:t>            3</a:t>
            </a:r>
            <a:r>
              <a:rPr lang="en-US" altLang="zh-CN" sz="2000" b="1" dirty="0"/>
              <a:t>He: 2931(MB07) + 2008(central04) + 871(MB04) = 5810</a:t>
            </a:r>
          </a:p>
          <a:p>
            <a:pPr lvl="1" algn="l">
              <a:spcBef>
                <a:spcPct val="50000"/>
              </a:spcBef>
            </a:pPr>
            <a:r>
              <a:rPr lang="en-US" altLang="zh-CN" sz="2000" b="1" dirty="0"/>
              <a:t>Anti-</a:t>
            </a:r>
            <a:r>
              <a:rPr lang="en-US" altLang="zh-CN" sz="2000" b="1" baseline="30000" dirty="0"/>
              <a:t>3</a:t>
            </a:r>
            <a:r>
              <a:rPr lang="en-US" altLang="zh-CN" sz="2000" b="1" dirty="0"/>
              <a:t>He: 1105(MB07) +  </a:t>
            </a:r>
            <a:r>
              <a:rPr lang="en-US" altLang="zh-CN" sz="2000" b="1" dirty="0" smtClean="0"/>
              <a:t>735(central04</a:t>
            </a:r>
            <a:r>
              <a:rPr lang="en-US" altLang="zh-CN" sz="2000" b="1" dirty="0"/>
              <a:t>) + 328(MB04) = </a:t>
            </a:r>
            <a:r>
              <a:rPr lang="en-US" altLang="zh-CN" sz="2000" b="1" dirty="0">
                <a:solidFill>
                  <a:srgbClr val="FF0000"/>
                </a:solidFill>
              </a:rPr>
              <a:t>2168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pic>
        <p:nvPicPr>
          <p:cNvPr id="11" name="Picture 10" descr="fig1_Invmass_4pads.gif"/>
          <p:cNvPicPr>
            <a:picLocks noChangeAspect="1"/>
          </p:cNvPicPr>
          <p:nvPr/>
        </p:nvPicPr>
        <p:blipFill>
          <a:blip r:embed="rId4" cstate="print"/>
          <a:srcRect l="49390" t="55000" r="3659"/>
          <a:stretch>
            <a:fillRect/>
          </a:stretch>
        </p:blipFill>
        <p:spPr>
          <a:xfrm>
            <a:off x="4857752" y="1428736"/>
            <a:ext cx="3951532" cy="2835702"/>
          </a:xfrm>
          <a:prstGeom prst="rect">
            <a:avLst/>
          </a:prstGeom>
        </p:spPr>
      </p:pic>
      <p:graphicFrame>
        <p:nvGraphicFramePr>
          <p:cNvPr id="4098" name="Object 8"/>
          <p:cNvGraphicFramePr>
            <a:graphicFrameLocks noGrp="1" noChangeAspect="1"/>
          </p:cNvGraphicFramePr>
          <p:nvPr>
            <p:ph/>
          </p:nvPr>
        </p:nvGraphicFramePr>
        <p:xfrm>
          <a:off x="5429256" y="4357694"/>
          <a:ext cx="1928812" cy="679450"/>
        </p:xfrm>
        <a:graphic>
          <a:graphicData uri="http://schemas.openxmlformats.org/presentationml/2006/ole">
            <p:oleObj spid="_x0000_s4098" name="Equation" r:id="rId5" imgW="1371600" imgH="482400" progId="Equation.3">
              <p:embed/>
            </p:oleObj>
          </a:graphicData>
        </a:graphic>
      </p:graphicFrame>
      <p:pic>
        <p:nvPicPr>
          <p:cNvPr id="9" name="Picture 8" descr="Fig0_AuAu200_dEdxNeg_dis_dcaLE1cm.gif"/>
          <p:cNvPicPr>
            <a:picLocks noChangeAspect="1"/>
          </p:cNvPicPr>
          <p:nvPr/>
        </p:nvPicPr>
        <p:blipFill>
          <a:blip r:embed="rId6" cstate="print"/>
          <a:srcRect r="11905"/>
          <a:stretch>
            <a:fillRect/>
          </a:stretch>
        </p:blipFill>
        <p:spPr>
          <a:xfrm>
            <a:off x="-2" y="857231"/>
            <a:ext cx="4714877" cy="401399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928670"/>
            <a:ext cx="2176451" cy="3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4572000" y="1052513"/>
            <a:ext cx="4429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Combine </a:t>
            </a:r>
            <a:r>
              <a:rPr lang="en-US" altLang="zh-CN" sz="1600" dirty="0" err="1">
                <a:solidFill>
                  <a:srgbClr val="0000CC"/>
                </a:solidFill>
              </a:rPr>
              <a:t>hypertriton</a:t>
            </a:r>
            <a:r>
              <a:rPr lang="en-US" altLang="zh-CN" sz="1600" dirty="0">
                <a:solidFill>
                  <a:srgbClr val="0000CC"/>
                </a:solidFill>
              </a:rPr>
              <a:t> and </a:t>
            </a:r>
            <a:r>
              <a:rPr lang="en-US" altLang="zh-CN" sz="1600" dirty="0" err="1" smtClean="0">
                <a:solidFill>
                  <a:srgbClr val="0000CC"/>
                </a:solidFill>
              </a:rPr>
              <a:t>antihypertriton</a:t>
            </a:r>
            <a:r>
              <a:rPr lang="en-US" altLang="zh-CN" sz="1600" dirty="0" smtClean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signal: </a:t>
            </a:r>
          </a:p>
          <a:p>
            <a:r>
              <a:rPr lang="en-US" altLang="zh-CN" sz="1600" dirty="0" smtClean="0">
                <a:solidFill>
                  <a:srgbClr val="0000CC"/>
                </a:solidFill>
              </a:rPr>
              <a:t>225</a:t>
            </a:r>
            <a:r>
              <a:rPr lang="en-US" altLang="zh-CN" sz="1200" dirty="0" smtClean="0">
                <a:solidFill>
                  <a:srgbClr val="0000CC"/>
                </a:solidFill>
              </a:rPr>
              <a:t>±</a:t>
            </a:r>
            <a:r>
              <a:rPr lang="en-US" altLang="zh-CN" sz="1600" dirty="0" smtClean="0">
                <a:solidFill>
                  <a:srgbClr val="0000CC"/>
                </a:solidFill>
              </a:rPr>
              <a:t>35</a:t>
            </a:r>
            <a:endParaRPr lang="en-US" altLang="zh-CN" sz="1600" dirty="0">
              <a:solidFill>
                <a:srgbClr val="0000CC"/>
              </a:solidFill>
            </a:endParaRP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2536825" y="61913"/>
            <a:ext cx="5237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 and Combined signals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Fig3_AuAu200_combined_H3_signal.gif"/>
          <p:cNvPicPr>
            <a:picLocks noChangeAspect="1"/>
          </p:cNvPicPr>
          <p:nvPr/>
        </p:nvPicPr>
        <p:blipFill>
          <a:blip r:embed="rId4" cstate="print"/>
          <a:srcRect t="9524" r="5952"/>
          <a:stretch>
            <a:fillRect/>
          </a:stretch>
        </p:blipFill>
        <p:spPr>
          <a:xfrm>
            <a:off x="4292483" y="1928802"/>
            <a:ext cx="4851517" cy="3500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7105" y="5643578"/>
            <a:ext cx="45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provides a &gt;6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 signal for discovery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53249" name="Object 7"/>
          <p:cNvGraphicFramePr>
            <a:graphicFrameLocks noGrp="1" noChangeAspect="1"/>
          </p:cNvGraphicFramePr>
          <p:nvPr/>
        </p:nvGraphicFramePr>
        <p:xfrm>
          <a:off x="1825625" y="44450"/>
          <a:ext cx="874713" cy="830263"/>
        </p:xfrm>
        <a:graphic>
          <a:graphicData uri="http://schemas.openxmlformats.org/presentationml/2006/ole">
            <p:oleObj spid="_x0000_s53249" name="公式" r:id="rId5" imgW="253800" imgH="241200" progId="Equation.3">
              <p:embed/>
            </p:oleObj>
          </a:graphicData>
        </a:graphic>
      </p:graphicFrame>
      <p:pic>
        <p:nvPicPr>
          <p:cNvPr id="8" name="Picture 7" descr="Fig2_AuAu200_antihypertriton_signal.gif"/>
          <p:cNvPicPr>
            <a:picLocks noChangeAspect="1"/>
          </p:cNvPicPr>
          <p:nvPr/>
        </p:nvPicPr>
        <p:blipFill>
          <a:blip r:embed="rId6" cstate="print"/>
          <a:srcRect l="4762" t="9524" r="5952"/>
          <a:stretch>
            <a:fillRect/>
          </a:stretch>
        </p:blipFill>
        <p:spPr>
          <a:xfrm>
            <a:off x="0" y="1928802"/>
            <a:ext cx="4535392" cy="3446884"/>
          </a:xfrm>
          <a:prstGeom prst="rect">
            <a:avLst/>
          </a:prstGeom>
        </p:spPr>
      </p:pic>
      <p:graphicFrame>
        <p:nvGraphicFramePr>
          <p:cNvPr id="53250" name="Object 7"/>
          <p:cNvGraphicFramePr>
            <a:graphicFrameLocks noGrp="1" noChangeAspect="1"/>
          </p:cNvGraphicFramePr>
          <p:nvPr/>
        </p:nvGraphicFramePr>
        <p:xfrm>
          <a:off x="500034" y="1000108"/>
          <a:ext cx="874713" cy="830263"/>
        </p:xfrm>
        <a:graphic>
          <a:graphicData uri="http://schemas.openxmlformats.org/presentationml/2006/ole">
            <p:oleObj spid="_x0000_s53250" name="公式" r:id="rId7" imgW="253800" imgH="241200" progId="Equation.3">
              <p:embed/>
            </p:oleObj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" y="5357826"/>
            <a:ext cx="45720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0000CC"/>
              </a:buClr>
              <a:buFont typeface="Wingdings" pitchFamily="2" charset="2"/>
              <a:buChar char="u"/>
            </a:pPr>
            <a:r>
              <a:rPr lang="en-US" altLang="zh-CN" dirty="0"/>
              <a:t> </a:t>
            </a:r>
            <a:r>
              <a:rPr lang="en-US" altLang="zh-CN" sz="1400" dirty="0"/>
              <a:t>Signal observed from the data (bin-by-bin counting): </a:t>
            </a:r>
            <a:r>
              <a:rPr lang="en-US" altLang="zh-CN" sz="1400" dirty="0" smtClean="0"/>
              <a:t> </a:t>
            </a:r>
            <a:br>
              <a:rPr lang="en-US" altLang="zh-CN" sz="1400" dirty="0" smtClean="0"/>
            </a:br>
            <a:r>
              <a:rPr lang="en-US" altLang="zh-CN" sz="1400" dirty="0" smtClean="0"/>
              <a:t>      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70±17</a:t>
            </a:r>
            <a:r>
              <a:rPr lang="en-US" altLang="zh-CN" sz="1400" dirty="0" smtClean="0"/>
              <a:t>;</a:t>
            </a:r>
            <a:endParaRPr lang="en-US" altLang="zh-CN" sz="1400" dirty="0"/>
          </a:p>
          <a:p>
            <a:pPr algn="l">
              <a:spcBef>
                <a:spcPct val="50000"/>
              </a:spcBef>
            </a:pPr>
            <a:r>
              <a:rPr lang="en-US" altLang="zh-CN" sz="1400" dirty="0"/>
              <a:t>     Mass: 2.991±0.001 </a:t>
            </a:r>
            <a:r>
              <a:rPr lang="en-US" altLang="zh-CN" sz="1400" dirty="0" err="1"/>
              <a:t>GeV</a:t>
            </a:r>
            <a:r>
              <a:rPr lang="en-US" altLang="zh-CN" sz="1400" dirty="0"/>
              <a:t>; Width (fixed): 0.0025 </a:t>
            </a:r>
            <a:r>
              <a:rPr lang="en-US" altLang="zh-CN" sz="1400" dirty="0" err="1"/>
              <a:t>GeV</a:t>
            </a:r>
            <a:r>
              <a:rPr lang="en-US" altLang="zh-CN" sz="1400" dirty="0"/>
              <a:t>;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2143116"/>
            <a:ext cx="2176451" cy="3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2143116"/>
            <a:ext cx="2176451" cy="3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 t="60227" r="10294"/>
          <a:stretch>
            <a:fillRect/>
          </a:stretch>
        </p:blipFill>
        <p:spPr bwMode="auto">
          <a:xfrm>
            <a:off x="642910" y="928670"/>
            <a:ext cx="7143800" cy="409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1756172" y="92075"/>
            <a:ext cx="56108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Lifetime of a </a:t>
            </a:r>
            <a:r>
              <a:rPr lang="en-US" altLang="zh-CN" sz="3600" b="1" dirty="0" err="1" smtClean="0">
                <a:solidFill>
                  <a:srgbClr val="FF0000"/>
                </a:solidFill>
              </a:rPr>
              <a:t>hypertriton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1857356" y="5000636"/>
            <a:ext cx="6286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0000CC"/>
              </a:buClr>
              <a:buFont typeface="Wingdings" pitchFamily="2" charset="2"/>
              <a:buChar char="u"/>
            </a:pPr>
            <a:r>
              <a:rPr lang="en-US" altLang="zh-CN" dirty="0" smtClean="0"/>
              <a:t>Lifetime related to binding energy </a:t>
            </a:r>
          </a:p>
          <a:p>
            <a:pPr algn="l">
              <a:buClr>
                <a:srgbClr val="0000CC"/>
              </a:buClr>
              <a:buFont typeface="Wingdings" pitchFamily="2" charset="2"/>
              <a:buChar char="u"/>
            </a:pPr>
            <a:r>
              <a:rPr lang="en-US" altLang="zh-CN" dirty="0" smtClean="0"/>
              <a:t>Theory </a:t>
            </a:r>
            <a:r>
              <a:rPr lang="en-US" altLang="zh-CN" dirty="0"/>
              <a:t>input: the </a:t>
            </a:r>
            <a:r>
              <a:rPr lang="en-US" altLang="zh-CN" dirty="0">
                <a:latin typeface="Symbol" pitchFamily="18" charset="2"/>
              </a:rPr>
              <a:t>L</a:t>
            </a:r>
            <a:r>
              <a:rPr lang="en-US" altLang="zh-CN" dirty="0"/>
              <a:t> is lightly bound in the </a:t>
            </a:r>
            <a:r>
              <a:rPr lang="en-US" altLang="zh-CN" dirty="0" err="1" smtClean="0"/>
              <a:t>hypertriton</a:t>
            </a:r>
            <a:r>
              <a:rPr lang="en-US" altLang="zh-CN" dirty="0" smtClean="0"/>
              <a:t> </a:t>
            </a:r>
            <a:endParaRPr lang="en-US" altLang="zh-CN" dirty="0"/>
          </a:p>
        </p:txBody>
      </p:sp>
      <p:sp>
        <p:nvSpPr>
          <p:cNvPr id="16388" name="Text Box 16"/>
          <p:cNvSpPr txBox="1">
            <a:spLocks noChangeArrowheads="1"/>
          </p:cNvSpPr>
          <p:nvPr/>
        </p:nvSpPr>
        <p:spPr bwMode="auto">
          <a:xfrm>
            <a:off x="1214414" y="5643578"/>
            <a:ext cx="62642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200" dirty="0"/>
              <a:t>[1] R. H. </a:t>
            </a:r>
            <a:r>
              <a:rPr lang="en-US" altLang="zh-CN" sz="1200" dirty="0" err="1"/>
              <a:t>Dalitz</a:t>
            </a:r>
            <a:r>
              <a:rPr lang="en-US" altLang="zh-CN" sz="1200" dirty="0"/>
              <a:t>, </a:t>
            </a:r>
            <a:r>
              <a:rPr lang="en-US" altLang="zh-CN" sz="1200" i="1" dirty="0"/>
              <a:t>Nuclear Interactions of the Hyperons </a:t>
            </a:r>
            <a:r>
              <a:rPr lang="en-US" altLang="zh-CN" sz="1200" dirty="0"/>
              <a:t>(Oxford Uni. Press, London, 1965).</a:t>
            </a:r>
          </a:p>
          <a:p>
            <a:pPr algn="l">
              <a:spcBef>
                <a:spcPct val="50000"/>
              </a:spcBef>
            </a:pPr>
            <a:r>
              <a:rPr lang="en-US" altLang="zh-CN" sz="1200" dirty="0">
                <a:solidFill>
                  <a:srgbClr val="FF0000"/>
                </a:solidFill>
              </a:rPr>
              <a:t>[2] R.H. </a:t>
            </a:r>
            <a:r>
              <a:rPr lang="en-US" altLang="zh-CN" sz="1200" dirty="0" err="1">
                <a:solidFill>
                  <a:srgbClr val="FF0000"/>
                </a:solidFill>
              </a:rPr>
              <a:t>Dalitz</a:t>
            </a:r>
            <a:r>
              <a:rPr lang="en-US" altLang="zh-CN" sz="1200" dirty="0">
                <a:solidFill>
                  <a:srgbClr val="FF0000"/>
                </a:solidFill>
              </a:rPr>
              <a:t> and G. </a:t>
            </a:r>
            <a:r>
              <a:rPr lang="en-US" altLang="zh-CN" sz="1200" dirty="0" err="1">
                <a:solidFill>
                  <a:srgbClr val="FF0000"/>
                </a:solidFill>
              </a:rPr>
              <a:t>Rajasekharan</a:t>
            </a:r>
            <a:r>
              <a:rPr lang="en-US" altLang="zh-CN" sz="1200" dirty="0">
                <a:solidFill>
                  <a:srgbClr val="FF0000"/>
                </a:solidFill>
              </a:rPr>
              <a:t>, </a:t>
            </a:r>
            <a:r>
              <a:rPr lang="en-US" altLang="zh-CN" sz="1200" u="sng" dirty="0">
                <a:solidFill>
                  <a:srgbClr val="FF0000"/>
                </a:solidFill>
              </a:rPr>
              <a:t>Phys. Letts. 1, 58 (1962)</a:t>
            </a:r>
            <a:r>
              <a:rPr lang="en-US" altLang="zh-CN" sz="1200" dirty="0">
                <a:solidFill>
                  <a:srgbClr val="FF0000"/>
                </a:solidFill>
              </a:rPr>
              <a:t>.</a:t>
            </a:r>
          </a:p>
          <a:p>
            <a:pPr algn="l">
              <a:spcBef>
                <a:spcPct val="50000"/>
              </a:spcBef>
            </a:pPr>
            <a:r>
              <a:rPr lang="en-US" altLang="zh-CN" sz="1200" dirty="0">
                <a:solidFill>
                  <a:srgbClr val="0000CC"/>
                </a:solidFill>
              </a:rPr>
              <a:t>[3] H. </a:t>
            </a:r>
            <a:r>
              <a:rPr lang="en-US" altLang="zh-CN" sz="1200" dirty="0" err="1">
                <a:solidFill>
                  <a:srgbClr val="0000CC"/>
                </a:solidFill>
              </a:rPr>
              <a:t>Kamada</a:t>
            </a:r>
            <a:r>
              <a:rPr lang="en-US" altLang="zh-CN" sz="1200" dirty="0">
                <a:solidFill>
                  <a:srgbClr val="0000CC"/>
                </a:solidFill>
              </a:rPr>
              <a:t>, W. </a:t>
            </a:r>
            <a:r>
              <a:rPr lang="en-US" altLang="zh-CN" sz="1200" dirty="0" err="1">
                <a:solidFill>
                  <a:srgbClr val="0000CC"/>
                </a:solidFill>
              </a:rPr>
              <a:t>Glockle</a:t>
            </a:r>
            <a:r>
              <a:rPr lang="en-US" altLang="zh-CN" sz="1200" dirty="0">
                <a:solidFill>
                  <a:srgbClr val="0000CC"/>
                </a:solidFill>
              </a:rPr>
              <a:t> at al., </a:t>
            </a:r>
            <a:r>
              <a:rPr lang="en-US" altLang="zh-CN" sz="1200" u="sng" dirty="0">
                <a:solidFill>
                  <a:srgbClr val="0000CC"/>
                </a:solidFill>
              </a:rPr>
              <a:t>Phys. Rev. C 57, 1595(1998).</a:t>
            </a:r>
            <a:endParaRPr lang="en-US" altLang="zh-CN" sz="12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214818"/>
            <a:ext cx="2176451" cy="3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8920"/>
            <a:ext cx="511256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848872" cy="65403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Matter and antimatter are not created equal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C:\Documents and Settings\xzb\My Documents\dbar_pbar\na52_nucleus.gi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84168" y="3573016"/>
            <a:ext cx="2714644" cy="2815811"/>
          </a:xfrm>
          <a:noFill/>
          <a:ln/>
        </p:spPr>
      </p:pic>
      <p:sp>
        <p:nvSpPr>
          <p:cNvPr id="10" name="TextBox 9"/>
          <p:cNvSpPr txBox="1"/>
          <p:nvPr/>
        </p:nvSpPr>
        <p:spPr>
          <a:xfrm>
            <a:off x="3286116" y="492919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52320" y="53732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SPS</a:t>
            </a:r>
            <a:endParaRPr lang="en-US" dirty="0"/>
          </a:p>
        </p:txBody>
      </p:sp>
      <p:graphicFrame>
        <p:nvGraphicFramePr>
          <p:cNvPr id="64513" name="Object 16"/>
          <p:cNvGraphicFramePr>
            <a:graphicFrameLocks noGrp="1" noChangeAspect="1"/>
          </p:cNvGraphicFramePr>
          <p:nvPr/>
        </p:nvGraphicFramePr>
        <p:xfrm>
          <a:off x="981075" y="1357313"/>
          <a:ext cx="3606800" cy="1443037"/>
        </p:xfrm>
        <a:graphic>
          <a:graphicData uri="http://schemas.openxmlformats.org/presentationml/2006/ole">
            <p:oleObj spid="_x0000_s100354" name="Equation" r:id="rId6" imgW="1841400" imgH="73656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928670"/>
            <a:ext cx="295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But we are getting there 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Content Placeholder 16" descr="E864_nucleus_A.png"/>
          <p:cNvPicPr>
            <a:picLocks noGrp="1" noChangeAspect="1"/>
          </p:cNvPicPr>
          <p:nvPr>
            <p:ph sz="quarter" idx="2"/>
          </p:nvPr>
        </p:nvPicPr>
        <p:blipFill>
          <a:blip r:embed="rId7" cstate="print"/>
          <a:srcRect t="34545" r="14118"/>
          <a:stretch>
            <a:fillRect/>
          </a:stretch>
        </p:blipFill>
        <p:spPr>
          <a:xfrm>
            <a:off x="6012160" y="908720"/>
            <a:ext cx="2679909" cy="2643206"/>
          </a:xfrm>
        </p:spPr>
      </p:pic>
      <p:sp>
        <p:nvSpPr>
          <p:cNvPr id="11" name="TextBox 10"/>
          <p:cNvSpPr txBox="1"/>
          <p:nvPr/>
        </p:nvSpPr>
        <p:spPr>
          <a:xfrm>
            <a:off x="6876256" y="270892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72396" y="5715016"/>
            <a:ext cx="5677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NA52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987824" y="1412776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AGS,Cosmic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043" y="1484784"/>
            <a:ext cx="4550957" cy="397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643866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Flavors (</a:t>
            </a:r>
            <a:r>
              <a:rPr lang="en-US" sz="3600" b="1" dirty="0" err="1" smtClean="0">
                <a:solidFill>
                  <a:srgbClr val="FF0000"/>
                </a:solidFill>
              </a:rPr>
              <a:t>u,d</a:t>
            </a:r>
            <a:r>
              <a:rPr lang="en-US" sz="3600" b="1" dirty="0" smtClean="0">
                <a:solidFill>
                  <a:srgbClr val="FF0000"/>
                </a:solidFill>
              </a:rPr>
              <a:t>, s) are not created equal 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except in possible QGP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chemistry_fit_whitepaper_Fig12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132856"/>
            <a:ext cx="4847368" cy="3312368"/>
          </a:xfrm>
        </p:spPr>
      </p:pic>
      <p:sp>
        <p:nvSpPr>
          <p:cNvPr id="9" name="Rectangle 8"/>
          <p:cNvSpPr/>
          <p:nvPr/>
        </p:nvSpPr>
        <p:spPr>
          <a:xfrm>
            <a:off x="0" y="1700808"/>
            <a:ext cx="4451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J. </a:t>
            </a:r>
            <a:r>
              <a:rPr lang="en-US" sz="1400" dirty="0" err="1" smtClean="0"/>
              <a:t>Rafelski</a:t>
            </a:r>
            <a:r>
              <a:rPr lang="en-US" sz="1400" dirty="0" smtClean="0"/>
              <a:t> and B. Muller, Phys.Rev.Lett.48:1066,1982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5445224"/>
            <a:ext cx="2455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 whitepaper, NPA757(2005)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5949280"/>
            <a:ext cx="7683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A. </a:t>
            </a:r>
            <a:r>
              <a:rPr lang="en-US" sz="1100" dirty="0" err="1" smtClean="0"/>
              <a:t>Andronic</a:t>
            </a:r>
            <a:r>
              <a:rPr lang="en-US" sz="1100" dirty="0" smtClean="0"/>
              <a:t>, </a:t>
            </a:r>
            <a:r>
              <a:rPr lang="en-US" sz="1100" dirty="0" err="1" smtClean="0"/>
              <a:t>P.Braun-Munzinger</a:t>
            </a:r>
            <a:r>
              <a:rPr lang="en-US" sz="1100" dirty="0" smtClean="0"/>
              <a:t>, </a:t>
            </a:r>
            <a:r>
              <a:rPr lang="en-US" sz="1100" dirty="0" err="1" smtClean="0"/>
              <a:t>J.Stachel</a:t>
            </a:r>
            <a:r>
              <a:rPr lang="en-US" sz="1100" dirty="0" smtClean="0"/>
              <a:t>, Phys. </a:t>
            </a:r>
            <a:r>
              <a:rPr lang="en-US" sz="1100" dirty="0" err="1" smtClean="0"/>
              <a:t>Lett</a:t>
            </a:r>
            <a:r>
              <a:rPr lang="en-US" sz="1100" dirty="0" smtClean="0"/>
              <a:t>. B 673 (2009) 142</a:t>
            </a:r>
          </a:p>
          <a:p>
            <a:r>
              <a:rPr lang="en-US" sz="1100" dirty="0" smtClean="0"/>
              <a:t>A. </a:t>
            </a:r>
            <a:r>
              <a:rPr lang="en-US" sz="1100" dirty="0" err="1" smtClean="0"/>
              <a:t>Andronic</a:t>
            </a:r>
            <a:r>
              <a:rPr lang="en-US" sz="1100" dirty="0" smtClean="0"/>
              <a:t>, </a:t>
            </a:r>
            <a:r>
              <a:rPr lang="en-US" sz="1100" dirty="0" err="1" smtClean="0"/>
              <a:t>P.Braun-Munzinger</a:t>
            </a:r>
            <a:r>
              <a:rPr lang="en-US" sz="1100" dirty="0" smtClean="0"/>
              <a:t>, </a:t>
            </a:r>
            <a:r>
              <a:rPr lang="en-US" sz="1100" dirty="0" err="1" smtClean="0"/>
              <a:t>K.Redlich</a:t>
            </a:r>
            <a:r>
              <a:rPr lang="en-US" sz="1100" dirty="0" smtClean="0"/>
              <a:t>, </a:t>
            </a:r>
            <a:r>
              <a:rPr lang="en-US" sz="1100" dirty="0" err="1" smtClean="0"/>
              <a:t>J.Stachel</a:t>
            </a:r>
            <a:r>
              <a:rPr lang="en-US" sz="1100" dirty="0" smtClean="0"/>
              <a:t>, Phys. </a:t>
            </a:r>
            <a:r>
              <a:rPr lang="en-US" sz="1100" dirty="0" err="1" smtClean="0"/>
              <a:t>Lett</a:t>
            </a:r>
            <a:r>
              <a:rPr lang="en-US" sz="1100" dirty="0" smtClean="0"/>
              <a:t>. B 652 (2007) 259; B 678 (2009) 350; arXiv:1002.4441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683568" y="3717032"/>
            <a:ext cx="1872208" cy="13681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142852"/>
            <a:ext cx="7572428" cy="642942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Antinuclei</a:t>
            </a:r>
            <a:r>
              <a:rPr lang="en-US" sz="3600" b="1" dirty="0" smtClean="0">
                <a:solidFill>
                  <a:srgbClr val="FF0000"/>
                </a:solidFill>
              </a:rPr>
              <a:t> in nature (new physics)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9429"/>
          <a:stretch>
            <a:fillRect/>
          </a:stretch>
        </p:blipFill>
        <p:spPr bwMode="auto">
          <a:xfrm>
            <a:off x="714379" y="1214422"/>
            <a:ext cx="7929587" cy="479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00100" y="6000768"/>
            <a:ext cx="686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Matter, Black Hole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antinucleus</a:t>
            </a:r>
            <a:r>
              <a:rPr lang="en-US" dirty="0" smtClean="0">
                <a:sym typeface="Wingdings" pitchFamily="2" charset="2"/>
              </a:rPr>
              <a:t> production via coalescence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779912" y="5013176"/>
            <a:ext cx="3571900" cy="45719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662" y="857232"/>
            <a:ext cx="785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33FF"/>
                </a:solidFill>
              </a:rPr>
              <a:t>To appreciate just how rare nature produces antimatter (strange antimatter)</a:t>
            </a:r>
            <a:endParaRPr lang="en-US" dirty="0">
              <a:solidFill>
                <a:srgbClr val="99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38" y="5715016"/>
            <a:ext cx="3310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AMS </a:t>
            </a:r>
            <a:r>
              <a:rPr lang="en-US" sz="1400" dirty="0" err="1" smtClean="0">
                <a:solidFill>
                  <a:srgbClr val="00B050"/>
                </a:solidFill>
              </a:rPr>
              <a:t>antiHelium</a:t>
            </a:r>
            <a:r>
              <a:rPr lang="en-US" sz="1400" dirty="0" smtClean="0">
                <a:solidFill>
                  <a:srgbClr val="00B050"/>
                </a:solidFill>
              </a:rPr>
              <a:t>/Helium sensitivity: 10</a:t>
            </a:r>
            <a:r>
              <a:rPr lang="en-US" sz="1400" baseline="30000" dirty="0" smtClean="0">
                <a:solidFill>
                  <a:srgbClr val="00B050"/>
                </a:solidFill>
              </a:rPr>
              <a:t>-9</a:t>
            </a:r>
            <a:endParaRPr lang="en-US" sz="1400" baseline="300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9124" y="1643050"/>
            <a:ext cx="3687228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RHIC: an antimatter machine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1736" y="3714752"/>
            <a:ext cx="593143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Seeing a mere antiproton or </a:t>
            </a:r>
            <a:r>
              <a:rPr lang="en-US" sz="1400" dirty="0" err="1" smtClean="0"/>
              <a:t>antielectron</a:t>
            </a:r>
            <a:r>
              <a:rPr lang="en-US" sz="1400" dirty="0" smtClean="0"/>
              <a:t> does not mean much– after all, </a:t>
            </a:r>
            <a:br>
              <a:rPr lang="en-US" sz="1400" dirty="0" smtClean="0"/>
            </a:br>
            <a:r>
              <a:rPr lang="en-US" sz="1400" dirty="0" smtClean="0"/>
              <a:t>these particles are byproducts of high-energy particle collisions. </a:t>
            </a:r>
          </a:p>
          <a:p>
            <a:r>
              <a:rPr lang="en-US" sz="1400" dirty="0" smtClean="0"/>
              <a:t>However, complex nuclei like </a:t>
            </a:r>
            <a:r>
              <a:rPr lang="en-US" sz="1400" dirty="0" smtClean="0">
                <a:solidFill>
                  <a:srgbClr val="FF0000"/>
                </a:solidFill>
              </a:rPr>
              <a:t>anti-helium</a:t>
            </a:r>
            <a:r>
              <a:rPr lang="en-US" sz="1400" dirty="0" smtClean="0"/>
              <a:t> or anti-carbon are almost </a:t>
            </a:r>
            <a:br>
              <a:rPr lang="en-US" sz="1400" dirty="0" smtClean="0"/>
            </a:br>
            <a:r>
              <a:rPr lang="en-US" sz="1400" dirty="0" smtClean="0"/>
              <a:t>never created in collisions.  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0100" y="142852"/>
            <a:ext cx="6972352" cy="439742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hypernuclei</a:t>
            </a:r>
            <a:r>
              <a:rPr lang="en-US" sz="3600" b="1" dirty="0" smtClean="0">
                <a:solidFill>
                  <a:srgbClr val="FF0000"/>
                </a:solidFill>
              </a:rPr>
              <a:t> and antimatter from correlations in the Vacuum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2976" y="6143644"/>
            <a:ext cx="3043230" cy="317511"/>
          </a:xfrm>
        </p:spPr>
        <p:txBody>
          <a:bodyPr/>
          <a:lstStyle/>
          <a:p>
            <a:r>
              <a:rPr lang="en-US" sz="1600" dirty="0" smtClean="0">
                <a:solidFill>
                  <a:srgbClr val="0000CC"/>
                </a:solidFill>
              </a:rPr>
              <a:t>Real </a:t>
            </a:r>
            <a:r>
              <a:rPr lang="en-US" sz="1600" smtClean="0">
                <a:solidFill>
                  <a:srgbClr val="0000CC"/>
                </a:solidFill>
              </a:rPr>
              <a:t>3-D periodic </a:t>
            </a:r>
            <a:r>
              <a:rPr lang="en-US" sz="1600" dirty="0" smtClean="0">
                <a:solidFill>
                  <a:srgbClr val="0000CC"/>
                </a:solidFill>
              </a:rPr>
              <a:t>table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6656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048936"/>
            <a:ext cx="4149924" cy="30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r="9796"/>
          <a:stretch>
            <a:fillRect/>
          </a:stretch>
        </p:blipFill>
        <p:spPr bwMode="auto">
          <a:xfrm>
            <a:off x="6308663" y="928670"/>
            <a:ext cx="2835337" cy="497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4422"/>
            <a:ext cx="5929322" cy="199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15074" y="6143644"/>
            <a:ext cx="2570181" cy="322251"/>
          </a:xfrm>
        </p:spPr>
        <p:txBody>
          <a:bodyPr/>
          <a:lstStyle/>
          <a:p>
            <a:r>
              <a:rPr lang="en-US" sz="1600" dirty="0" smtClean="0">
                <a:solidFill>
                  <a:srgbClr val="0000CC"/>
                </a:solidFill>
              </a:rPr>
              <a:t>Pull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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</a:rPr>
              <a:t>from vacuum (Dirac Sea)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971600" y="260648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History of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Antimatter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6" descr="http://www.arachnoid.com/is_math_a_science/images/paul_dir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381000"/>
            <a:ext cx="15779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0" y="838200"/>
            <a:ext cx="693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In 1928, Paul Dirac theorized possibility of antimatter as </a:t>
            </a:r>
            <a:r>
              <a:rPr lang="en-US" sz="1600" dirty="0" smtClean="0">
                <a:latin typeface="Calibri" pitchFamily="34" charset="0"/>
              </a:rPr>
              <a:t>one </a:t>
            </a:r>
            <a:r>
              <a:rPr lang="en-US" sz="1600" dirty="0">
                <a:latin typeface="Calibri" pitchFamily="34" charset="0"/>
              </a:rPr>
              <a:t>of his equations for quantum mechanics had two “solutions” (regular matter and antimatter)</a:t>
            </a:r>
          </a:p>
        </p:txBody>
      </p:sp>
      <p:pic>
        <p:nvPicPr>
          <p:cNvPr id="5125" name="Picture 8" descr="http://imglib.lbl.gov/ImgLib/COLLECTIONS/BERKELEY-LAB/images/pg53_anderson.lowre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0"/>
            <a:ext cx="161766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9"/>
          <p:cNvSpPr txBox="1">
            <a:spLocks noChangeArrowheads="1"/>
          </p:cNvSpPr>
          <p:nvPr/>
        </p:nvSpPr>
        <p:spPr bwMode="auto">
          <a:xfrm>
            <a:off x="1828800" y="1524000"/>
            <a:ext cx="464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In 1932, Carl Anderson discovered positrons while studying cosmic rays</a:t>
            </a:r>
          </a:p>
        </p:txBody>
      </p:sp>
      <p:pic>
        <p:nvPicPr>
          <p:cNvPr id="5127" name="Picture 10" descr="http://imglib.lbl.gov/ImgLib/COLLECTIONS/BERKELEY-LAB/SEABORG-ARCHIVE/images/97301215.lowres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514600"/>
            <a:ext cx="35814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1981200" y="2590800"/>
            <a:ext cx="259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Two teams working at the </a:t>
            </a:r>
            <a:r>
              <a:rPr lang="en-US" sz="1600" dirty="0" err="1">
                <a:latin typeface="Calibri" pitchFamily="34" charset="0"/>
              </a:rPr>
              <a:t>Bevatron</a:t>
            </a:r>
            <a:r>
              <a:rPr lang="en-US" sz="1600" dirty="0">
                <a:latin typeface="Calibri" pitchFamily="34" charset="0"/>
              </a:rPr>
              <a:t> in Lawrence Berkeley National Lab discovered antiprotons and </a:t>
            </a:r>
            <a:r>
              <a:rPr lang="en-US" sz="1600" dirty="0" smtClean="0">
                <a:latin typeface="Calibri" pitchFamily="34" charset="0"/>
              </a:rPr>
              <a:t>antineutrons </a:t>
            </a:r>
            <a:r>
              <a:rPr lang="en-US" sz="1600" dirty="0">
                <a:latin typeface="Calibri" pitchFamily="34" charset="0"/>
              </a:rPr>
              <a:t>in 1955 and 1956</a:t>
            </a:r>
          </a:p>
        </p:txBody>
      </p:sp>
      <p:pic>
        <p:nvPicPr>
          <p:cNvPr id="512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953000"/>
            <a:ext cx="1371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13"/>
          <p:cNvSpPr txBox="1">
            <a:spLocks noChangeArrowheads="1"/>
          </p:cNvSpPr>
          <p:nvPr/>
        </p:nvSpPr>
        <p:spPr bwMode="auto">
          <a:xfrm>
            <a:off x="152400" y="4419600"/>
            <a:ext cx="1905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 1965, </a:t>
            </a:r>
            <a:r>
              <a:rPr lang="en-US" sz="1600" dirty="0" err="1">
                <a:latin typeface="Calibri" pitchFamily="34" charset="0"/>
              </a:rPr>
              <a:t>Antoni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Zichichi</a:t>
            </a:r>
            <a:r>
              <a:rPr lang="en-US" sz="1600" dirty="0">
                <a:latin typeface="Calibri" pitchFamily="34" charset="0"/>
              </a:rPr>
              <a:t>  of CERN and Leon Lederman of Brookhaven National Lab simultaneously discovered </a:t>
            </a:r>
            <a:r>
              <a:rPr lang="en-US" sz="1600" dirty="0" err="1" smtClean="0">
                <a:latin typeface="Calibri" pitchFamily="34" charset="0"/>
              </a:rPr>
              <a:t>antideuteron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5131" name="Picture 13" descr="See full size im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5029200"/>
            <a:ext cx="12192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TextBox 15"/>
          <p:cNvSpPr txBox="1">
            <a:spLocks noChangeArrowheads="1"/>
          </p:cNvSpPr>
          <p:nvPr/>
        </p:nvSpPr>
        <p:spPr bwMode="auto">
          <a:xfrm>
            <a:off x="3810000" y="4876800"/>
            <a:ext cx="3581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>
                <a:latin typeface="Calibri" pitchFamily="34" charset="0"/>
              </a:rPr>
              <a:t>In 1995, CERN created antihydrogen atoms at the LEAR by slowing the antiprotons and attaching positrons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47849" y="5949280"/>
            <a:ext cx="4470839" cy="523220"/>
          </a:xfrm>
          <a:prstGeom prst="rect">
            <a:avLst/>
          </a:prstGeom>
          <a:solidFill>
            <a:srgbClr val="0099FF">
              <a:alpha val="14000"/>
            </a:srgbClr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Will Pascucci, Choate Rosemary Hall; Wallingford, CT</a:t>
            </a:r>
            <a:br>
              <a:rPr lang="en-US" sz="1400" dirty="0" smtClean="0"/>
            </a:br>
            <a:r>
              <a:rPr lang="en-US" sz="1400" dirty="0" smtClean="0"/>
              <a:t>2010 Summer High-School Student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8" descr="antimatter_chronicle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908719"/>
            <a:ext cx="4824536" cy="3618401"/>
          </a:xfrm>
        </p:spPr>
      </p:pic>
      <p:pic>
        <p:nvPicPr>
          <p:cNvPr id="13" name="Content Placeholder 12" descr="hank2_nuclear_chart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214810" cy="2917945"/>
          </a:xfrm>
        </p:spPr>
      </p:pic>
      <p:sp>
        <p:nvSpPr>
          <p:cNvPr id="9" name="Title 8"/>
          <p:cNvSpPr>
            <a:spLocks noGrp="1"/>
          </p:cNvSpPr>
          <p:nvPr>
            <p:ph type="title" sz="quarter"/>
          </p:nvPr>
        </p:nvSpPr>
        <p:spPr>
          <a:xfrm>
            <a:off x="2571736" y="274638"/>
            <a:ext cx="6115064" cy="5825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Vision from the past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57158" y="857232"/>
            <a:ext cx="3429024" cy="255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13" descr="hankinversed_nuclear_chart.jpg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tretch>
            <a:fillRect/>
          </a:stretch>
        </p:blipFill>
        <p:spPr>
          <a:xfrm>
            <a:off x="214282" y="3643314"/>
            <a:ext cx="3786214" cy="2776556"/>
          </a:xfrm>
        </p:spPr>
      </p:pic>
      <p:sp>
        <p:nvSpPr>
          <p:cNvPr id="20" name="TextBox 19"/>
          <p:cNvSpPr txBox="1"/>
          <p:nvPr/>
        </p:nvSpPr>
        <p:spPr>
          <a:xfrm>
            <a:off x="3882623" y="4859736"/>
            <a:ext cx="52613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The extension of the periodic system into the sectors of </a:t>
            </a:r>
            <a:r>
              <a:rPr lang="en-US" sz="1200" dirty="0" err="1" smtClean="0"/>
              <a:t>hypermatter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(strangeness) and antimatter is of general and astrophysical importance. </a:t>
            </a:r>
          </a:p>
          <a:p>
            <a:pPr algn="l"/>
            <a:r>
              <a:rPr lang="en-US" sz="1200" dirty="0" smtClean="0"/>
              <a:t>… The ideas proposed here, the verification of which will need the</a:t>
            </a:r>
          </a:p>
          <a:p>
            <a:pPr algn="l"/>
            <a:r>
              <a:rPr lang="en-US" sz="1200" b="1" dirty="0" smtClean="0"/>
              <a:t>commitment for 2-4 decades of research, could be such a vision </a:t>
            </a:r>
            <a:br>
              <a:rPr lang="en-US" sz="1200" b="1" dirty="0" smtClean="0"/>
            </a:br>
            <a:r>
              <a:rPr lang="en-US" sz="1200" b="1" dirty="0" smtClean="0"/>
              <a:t>with considerable </a:t>
            </a:r>
            <a:r>
              <a:rPr lang="en-US" sz="1200" dirty="0" smtClean="0"/>
              <a:t>attraction for the best young physicists… I can already </a:t>
            </a:r>
          </a:p>
          <a:p>
            <a:pPr algn="l"/>
            <a:r>
              <a:rPr lang="en-US" sz="1200" dirty="0" smtClean="0"/>
              <a:t>see the enthusiasm in the eyes of young scientists, when I unfold these </a:t>
            </a:r>
          </a:p>
          <a:p>
            <a:pPr algn="l"/>
            <a:r>
              <a:rPr lang="en-US" sz="1200" dirty="0" smtClean="0"/>
              <a:t>ideas to them — similarly as it was 30 years ago,…   </a:t>
            </a:r>
            <a:br>
              <a:rPr lang="en-US" sz="1200" dirty="0" smtClean="0"/>
            </a:br>
            <a:r>
              <a:rPr lang="en-US" sz="1200" dirty="0" smtClean="0"/>
              <a:t>                                                                 ---- Walter Greiner (2001) 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388424" y="2420888"/>
            <a:ext cx="5723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  <a:sym typeface="Symbol"/>
              </a:rPr>
              <a:t></a:t>
            </a:r>
          </a:p>
          <a:p>
            <a:endParaRPr lang="en-US" sz="1400" b="1" dirty="0" smtClean="0">
              <a:solidFill>
                <a:srgbClr val="0000CC"/>
              </a:solidFill>
              <a:sym typeface="Symbol"/>
            </a:endParaRPr>
          </a:p>
          <a:p>
            <a:endParaRPr lang="en-US" sz="1400" b="1" dirty="0" smtClean="0">
              <a:solidFill>
                <a:srgbClr val="0000CC"/>
              </a:solidFill>
              <a:sym typeface="Symbol"/>
            </a:endParaRPr>
          </a:p>
          <a:p>
            <a:r>
              <a:rPr lang="en-US" sz="1400" b="1" dirty="0" smtClean="0">
                <a:solidFill>
                  <a:srgbClr val="0000CC"/>
                </a:solidFill>
                <a:sym typeface="Symbol"/>
              </a:rPr>
              <a:t>?</a:t>
            </a:r>
          </a:p>
          <a:p>
            <a:r>
              <a:rPr lang="en-US" sz="1400" b="1" dirty="0" smtClean="0">
                <a:solidFill>
                  <a:srgbClr val="0000CC"/>
                </a:solidFill>
              </a:rPr>
              <a:t>??</a:t>
            </a:r>
            <a:br>
              <a:rPr lang="en-US" sz="1400" b="1" dirty="0" smtClean="0">
                <a:solidFill>
                  <a:srgbClr val="0000CC"/>
                </a:solidFill>
              </a:rPr>
            </a:br>
            <a:r>
              <a:rPr lang="en-US" sz="1400" b="1" dirty="0" smtClean="0">
                <a:solidFill>
                  <a:srgbClr val="0000CC"/>
                </a:solidFill>
              </a:rPr>
              <a:t/>
            </a:r>
            <a:br>
              <a:rPr lang="en-US" sz="1400" b="1" dirty="0" smtClean="0">
                <a:solidFill>
                  <a:srgbClr val="0000CC"/>
                </a:solidFill>
              </a:rPr>
            </a:br>
            <a:endParaRPr lang="en-US" sz="1400" b="1" dirty="0" smtClean="0">
              <a:solidFill>
                <a:srgbClr val="0000CC"/>
              </a:solidFill>
            </a:endParaRPr>
          </a:p>
          <a:p>
            <a:r>
              <a:rPr lang="en-US" sz="1400" b="1" dirty="0" smtClean="0">
                <a:solidFill>
                  <a:srgbClr val="0000CC"/>
                </a:solidFill>
              </a:rPr>
              <a:t>2011</a:t>
            </a:r>
            <a:endParaRPr lang="en-US" sz="1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836712"/>
            <a:ext cx="5436096" cy="405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57290" y="273050"/>
            <a:ext cx="7643866" cy="51274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Projected Discovery of antimatter Helium-4 nucleus from STAR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214282" y="1214423"/>
            <a:ext cx="3008313" cy="2571768"/>
          </a:xfrm>
        </p:spPr>
        <p:txBody>
          <a:bodyPr/>
          <a:lstStyle/>
          <a:p>
            <a:r>
              <a:rPr lang="en-US" dirty="0" smtClean="0"/>
              <a:t>How many possible antimatter nuclei can we discover?</a:t>
            </a:r>
          </a:p>
          <a:p>
            <a:r>
              <a:rPr lang="en-US" dirty="0" smtClean="0"/>
              <a:t>Anti-</a:t>
            </a:r>
            <a:r>
              <a:rPr lang="en-US" dirty="0" err="1" smtClean="0"/>
              <a:t>hypertriton</a:t>
            </a:r>
            <a:r>
              <a:rPr lang="en-US" dirty="0" smtClean="0"/>
              <a:t>, anti-alpha;</a:t>
            </a:r>
          </a:p>
          <a:p>
            <a:r>
              <a:rPr lang="en-US" dirty="0" smtClean="0"/>
              <a:t>Anti-hyperH4?</a:t>
            </a:r>
          </a:p>
          <a:p>
            <a:endParaRPr lang="en-US" dirty="0" smtClean="0"/>
          </a:p>
          <a:p>
            <a:r>
              <a:rPr lang="en-US" dirty="0" smtClean="0"/>
              <a:t>Can we get to antimatter </a:t>
            </a:r>
            <a:r>
              <a:rPr lang="en-US" baseline="30000" dirty="0" smtClean="0"/>
              <a:t>6</a:t>
            </a:r>
            <a:r>
              <a:rPr lang="en-US" dirty="0" smtClean="0"/>
              <a:t>He?</a:t>
            </a:r>
          </a:p>
          <a:p>
            <a:r>
              <a:rPr lang="en-US" dirty="0" smtClean="0"/>
              <a:t>Unless technology and Physics change dramatically, </a:t>
            </a:r>
            <a:r>
              <a:rPr lang="en-US" b="1" dirty="0" smtClean="0"/>
              <a:t>NO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8" y="3571876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&gt;10  </a:t>
            </a:r>
            <a:r>
              <a:rPr lang="en-US" sz="1200" dirty="0" smtClean="0">
                <a:solidFill>
                  <a:srgbClr val="FF0000"/>
                </a:solidFill>
                <a:sym typeface="Symbol"/>
              </a:rPr>
              <a:t>arXiv:0909.0566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5004048" y="3717032"/>
            <a:ext cx="360040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3" name="Content Placeholder 8" descr="antimatter_chronicl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000"/>
          <a:stretch>
            <a:fillRect/>
          </a:stretch>
        </p:blipFill>
        <p:spPr>
          <a:xfrm>
            <a:off x="0" y="3429000"/>
            <a:ext cx="3707903" cy="283769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2976" y="0"/>
            <a:ext cx="7543824" cy="57148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Fun news about the discovery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8" descr="antiElephant_SciencePerspectives328_55_F1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0" y="3819893"/>
            <a:ext cx="1857388" cy="3038107"/>
          </a:xfrm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20571" r="36857" b="30857"/>
          <a:stretch>
            <a:fillRect/>
          </a:stretch>
        </p:blipFill>
        <p:spPr bwMode="auto">
          <a:xfrm>
            <a:off x="142844" y="928670"/>
            <a:ext cx="470530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2000" t="22857" r="15429" b="22857"/>
          <a:stretch>
            <a:fillRect/>
          </a:stretch>
        </p:blipFill>
        <p:spPr bwMode="auto">
          <a:xfrm>
            <a:off x="4570589" y="3857628"/>
            <a:ext cx="4573411" cy="256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42844" y="3643314"/>
            <a:ext cx="1710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Science Perspectives </a:t>
            </a:r>
            <a:r>
              <a:rPr lang="en-US" sz="900" dirty="0" err="1" smtClean="0"/>
              <a:t>Vol</a:t>
            </a:r>
            <a:r>
              <a:rPr lang="en-US" sz="900" dirty="0" smtClean="0"/>
              <a:t> 328</a:t>
            </a:r>
            <a:endParaRPr lang="en-US" sz="900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 l="13714" t="19429" r="14571" b="4571"/>
          <a:stretch>
            <a:fillRect/>
          </a:stretch>
        </p:blipFill>
        <p:spPr bwMode="auto">
          <a:xfrm>
            <a:off x="5000628" y="857232"/>
            <a:ext cx="3714744" cy="295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 l="14571" t="21714" r="42000" b="6857"/>
          <a:stretch>
            <a:fillRect/>
          </a:stretch>
        </p:blipFill>
        <p:spPr bwMode="auto">
          <a:xfrm>
            <a:off x="1928794" y="3077955"/>
            <a:ext cx="3404764" cy="378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8" cstate="print"/>
          <a:srcRect l="12000" t="19429" r="38571" b="18286"/>
          <a:stretch>
            <a:fillRect/>
          </a:stretch>
        </p:blipFill>
        <p:spPr bwMode="auto">
          <a:xfrm>
            <a:off x="5864126" y="3357562"/>
            <a:ext cx="3279874" cy="309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971550" y="63500"/>
            <a:ext cx="7632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Conclusion and Outlook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23850" y="1628800"/>
            <a:ext cx="8569325" cy="503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u"/>
            </a:pP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Lifetime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: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lvl="1" algn="l">
              <a:buFont typeface="Arial Narrow" pitchFamily="34" charset="0"/>
              <a:buChar char="–"/>
            </a:pPr>
            <a:r>
              <a:rPr lang="en-US" altLang="zh-CN" b="1" dirty="0" smtClean="0"/>
              <a:t> data samples with larger statistics</a:t>
            </a:r>
            <a:endParaRPr lang="en-US" altLang="zh-CN" b="1" dirty="0"/>
          </a:p>
          <a:p>
            <a:pPr algn="l"/>
            <a:endParaRPr lang="en-US" altLang="zh-CN" b="1" dirty="0"/>
          </a:p>
          <a:p>
            <a:pPr algn="l">
              <a:buFont typeface="Wingdings" pitchFamily="2" charset="2"/>
              <a:buChar char="u"/>
            </a:pP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Production rate: </a:t>
            </a:r>
          </a:p>
          <a:p>
            <a:pPr lvl="1" algn="l">
              <a:buFont typeface="Arial Narrow" pitchFamily="34" charset="0"/>
              <a:buChar char="–"/>
            </a:pPr>
            <a:r>
              <a:rPr lang="en-US" altLang="zh-CN" b="1" dirty="0"/>
              <a:t> </a:t>
            </a:r>
            <a:r>
              <a:rPr lang="en-US" altLang="zh-CN" b="1" dirty="0" smtClean="0"/>
              <a:t>Strangeness and baryon correlation</a:t>
            </a:r>
            <a:br>
              <a:rPr lang="en-US" altLang="zh-CN" b="1" dirty="0" smtClean="0"/>
            </a:br>
            <a:r>
              <a:rPr lang="en-US" altLang="zh-CN" b="1" dirty="0" smtClean="0"/>
              <a:t>   </a:t>
            </a:r>
            <a:r>
              <a:rPr lang="en-US" altLang="zh-CN" dirty="0" smtClean="0"/>
              <a:t>Need specific model calculation for this quantity</a:t>
            </a:r>
          </a:p>
          <a:p>
            <a:pPr lvl="1" algn="l">
              <a:buFont typeface="Arial Narrow" pitchFamily="34" charset="0"/>
              <a:buChar char="–"/>
            </a:pPr>
            <a:r>
              <a:rPr lang="en-US" altLang="zh-CN" b="1" dirty="0" smtClean="0"/>
              <a:t> Establish trend from AGS—SPS—RHIC—LHC </a:t>
            </a:r>
            <a:endParaRPr lang="en-US" altLang="zh-CN" b="1" dirty="0"/>
          </a:p>
          <a:p>
            <a:pPr lvl="1" algn="l">
              <a:buClr>
                <a:schemeClr val="tx1"/>
              </a:buClr>
              <a:buFont typeface="Arial Narrow" pitchFamily="34" charset="0"/>
              <a:buNone/>
            </a:pPr>
            <a:r>
              <a:rPr lang="en-US" altLang="zh-CN" b="1" dirty="0"/>
              <a:t> </a:t>
            </a:r>
          </a:p>
          <a:p>
            <a:pPr lvl="1" algn="l">
              <a:buClr>
                <a:schemeClr val="tx1"/>
              </a:buClr>
              <a:buFont typeface="Arial Narrow" pitchFamily="34" charset="0"/>
              <a:buChar char="–"/>
            </a:pPr>
            <a:endParaRPr lang="en-US" altLang="zh-CN" sz="2000" dirty="0"/>
          </a:p>
          <a:p>
            <a:pPr algn="l">
              <a:buClr>
                <a:srgbClr val="0000CC"/>
              </a:buClr>
              <a:buFont typeface="Wingdings" pitchFamily="2" charset="2"/>
              <a:buChar char="u"/>
            </a:pPr>
            <a:r>
              <a:rPr lang="en-US" altLang="zh-CN" sz="2000" b="1" dirty="0">
                <a:solidFill>
                  <a:srgbClr val="0000CC"/>
                </a:solidFill>
              </a:rPr>
              <a:t> </a:t>
            </a:r>
            <a:r>
              <a:rPr lang="en-US" altLang="zh-CN" sz="2000" b="1" baseline="-25000" dirty="0">
                <a:solidFill>
                  <a:srgbClr val="0000CC"/>
                </a:solidFill>
                <a:latin typeface="Symbol" pitchFamily="18" charset="2"/>
              </a:rPr>
              <a:t>L</a:t>
            </a:r>
            <a:r>
              <a:rPr lang="en-US" altLang="zh-CN" sz="2000" b="1" baseline="30000" dirty="0">
                <a:solidFill>
                  <a:srgbClr val="0000CC"/>
                </a:solidFill>
              </a:rPr>
              <a:t>3</a:t>
            </a:r>
            <a:r>
              <a:rPr lang="en-US" altLang="zh-CN" sz="2000" b="1" dirty="0">
                <a:solidFill>
                  <a:srgbClr val="0000CC"/>
                </a:solidFill>
              </a:rPr>
              <a:t>H</a:t>
            </a: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</a:t>
            </a:r>
            <a:r>
              <a:rPr lang="en-US" altLang="zh-CN" sz="2000" b="1" i="1" dirty="0">
                <a:solidFill>
                  <a:srgbClr val="0000CC"/>
                </a:solidFill>
                <a:sym typeface="Wingdings" pitchFamily="2" charset="2"/>
              </a:rPr>
              <a:t>d+p+</a:t>
            </a:r>
            <a:r>
              <a:rPr lang="en-US" altLang="zh-CN" sz="2000" b="1" dirty="0">
                <a:solidFill>
                  <a:srgbClr val="0000CC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 channel measurement: </a:t>
            </a:r>
            <a:r>
              <a:rPr lang="en-US" altLang="zh-CN" sz="2000" b="1" i="1" dirty="0" smtClean="0">
                <a:solidFill>
                  <a:srgbClr val="0000CC"/>
                </a:solidFill>
                <a:sym typeface="Wingdings" pitchFamily="2" charset="2"/>
              </a:rPr>
              <a:t>d</a:t>
            </a:r>
            <a:r>
              <a:rPr lang="en-US" altLang="zh-CN" sz="2000" b="1" dirty="0" smtClean="0">
                <a:solidFill>
                  <a:srgbClr val="0000CC"/>
                </a:solidFill>
                <a:sym typeface="Wingdings" pitchFamily="2" charset="2"/>
              </a:rPr>
              <a:t> and </a:t>
            </a:r>
            <a:r>
              <a:rPr lang="en-US" altLang="zh-CN" sz="2000" b="1" dirty="0" smtClean="0">
                <a:solidFill>
                  <a:srgbClr val="0000CC"/>
                </a:solidFill>
                <a:sym typeface="Symbol"/>
              </a:rPr>
              <a:t></a:t>
            </a:r>
            <a:r>
              <a:rPr lang="en-US" altLang="zh-CN" sz="2000" b="1" dirty="0" smtClean="0">
                <a:solidFill>
                  <a:srgbClr val="0000CC"/>
                </a:solidFill>
                <a:sym typeface="Wingdings" pitchFamily="2" charset="2"/>
              </a:rPr>
              <a:t>d </a:t>
            </a: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via </a:t>
            </a:r>
            <a:r>
              <a:rPr lang="en-US" altLang="zh-CN" sz="2000" b="1" dirty="0" err="1">
                <a:solidFill>
                  <a:srgbClr val="0000CC"/>
                </a:solidFill>
                <a:sym typeface="Wingdings" pitchFamily="2" charset="2"/>
              </a:rPr>
              <a:t>ToF</a:t>
            </a: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.</a:t>
            </a:r>
          </a:p>
          <a:p>
            <a:pPr algn="l">
              <a:buClr>
                <a:srgbClr val="0000CC"/>
              </a:buClr>
              <a:buFont typeface="Wingdings" pitchFamily="2" charset="2"/>
              <a:buNone/>
            </a:pPr>
            <a:endParaRPr lang="en-US" altLang="zh-CN" sz="2000" b="1" dirty="0">
              <a:solidFill>
                <a:srgbClr val="0000CC"/>
              </a:solidFill>
              <a:sym typeface="Wingdings" pitchFamily="2" charset="2"/>
            </a:endParaRPr>
          </a:p>
          <a:p>
            <a:pPr algn="l">
              <a:buClr>
                <a:srgbClr val="0000CC"/>
              </a:buClr>
              <a:buFont typeface="Wingdings" pitchFamily="2" charset="2"/>
              <a:buChar char="u"/>
            </a:pP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 Search for other </a:t>
            </a:r>
            <a:r>
              <a:rPr lang="en-US" altLang="zh-CN" sz="2000" b="1" dirty="0" err="1">
                <a:solidFill>
                  <a:srgbClr val="0000CC"/>
                </a:solidFill>
                <a:sym typeface="Wingdings" pitchFamily="2" charset="2"/>
              </a:rPr>
              <a:t>hypernucleus</a:t>
            </a: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: </a:t>
            </a:r>
            <a:r>
              <a:rPr lang="en-US" altLang="zh-CN" sz="2000" b="1" baseline="30000" dirty="0">
                <a:solidFill>
                  <a:srgbClr val="0000CC"/>
                </a:solidFill>
                <a:sym typeface="Wingdings" pitchFamily="2" charset="2"/>
              </a:rPr>
              <a:t>4</a:t>
            </a:r>
            <a:r>
              <a:rPr lang="en-US" altLang="zh-CN" sz="2000" b="1" baseline="-25000" dirty="0">
                <a:solidFill>
                  <a:srgbClr val="0000CC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H, double </a:t>
            </a:r>
            <a:r>
              <a:rPr lang="en-US" altLang="zh-CN" sz="2000" b="1" dirty="0">
                <a:solidFill>
                  <a:srgbClr val="0000CC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-</a:t>
            </a:r>
            <a:r>
              <a:rPr lang="en-US" altLang="zh-CN" sz="2000" b="1" dirty="0" err="1">
                <a:solidFill>
                  <a:srgbClr val="0000CC"/>
                </a:solidFill>
                <a:sym typeface="Wingdings" pitchFamily="2" charset="2"/>
              </a:rPr>
              <a:t>hypernucleus</a:t>
            </a: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.</a:t>
            </a:r>
          </a:p>
          <a:p>
            <a:pPr algn="l">
              <a:buClr>
                <a:srgbClr val="0000CC"/>
              </a:buClr>
              <a:buFont typeface="Wingdings" pitchFamily="2" charset="2"/>
              <a:buNone/>
            </a:pPr>
            <a:endParaRPr lang="en-US" altLang="zh-CN" sz="2000" b="1" dirty="0">
              <a:solidFill>
                <a:srgbClr val="0000CC"/>
              </a:solidFill>
              <a:sym typeface="Wingdings" pitchFamily="2" charset="2"/>
            </a:endParaRPr>
          </a:p>
          <a:p>
            <a:pPr algn="l">
              <a:buClr>
                <a:srgbClr val="0000CC"/>
              </a:buClr>
              <a:buFont typeface="Wingdings" pitchFamily="2" charset="2"/>
              <a:buChar char="u"/>
            </a:pPr>
            <a:r>
              <a:rPr lang="en-US" altLang="zh-CN" sz="2000" b="1" dirty="0">
                <a:solidFill>
                  <a:srgbClr val="0000CC"/>
                </a:solidFill>
                <a:sym typeface="Wingdings" pitchFamily="2" charset="2"/>
              </a:rPr>
              <a:t> Search for </a:t>
            </a:r>
            <a:r>
              <a:rPr lang="en-US" altLang="zh-CN" sz="2000" b="1" dirty="0" smtClean="0">
                <a:solidFill>
                  <a:srgbClr val="0000CC"/>
                </a:solidFill>
                <a:sym typeface="Wingdings" pitchFamily="2" charset="2"/>
              </a:rPr>
              <a:t>anti-</a:t>
            </a:r>
            <a:r>
              <a:rPr lang="en-US" altLang="zh-CN" sz="2000" b="1" dirty="0" smtClean="0">
                <a:solidFill>
                  <a:srgbClr val="0000CC"/>
                </a:solidFill>
                <a:latin typeface="Symbol" pitchFamily="18" charset="2"/>
                <a:sym typeface="Wingdings" pitchFamily="2" charset="2"/>
              </a:rPr>
              <a:t>a, </a:t>
            </a:r>
            <a:r>
              <a:rPr lang="en-US" altLang="zh-CN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antinucleus</a:t>
            </a:r>
            <a:r>
              <a:rPr lang="en-US" altLang="zh-CN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zh-CN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atomcules</a:t>
            </a:r>
            <a:endParaRPr lang="en-US" altLang="zh-CN" sz="20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l">
              <a:buClr>
                <a:srgbClr val="0000CC"/>
              </a:buClr>
              <a:buFont typeface="Wingdings" pitchFamily="2" charset="2"/>
              <a:buChar char="u"/>
            </a:pPr>
            <a:endParaRPr lang="en-US" altLang="zh-CN" sz="2000" b="1" dirty="0" smtClean="0">
              <a:solidFill>
                <a:srgbClr val="0000CC"/>
              </a:solidFill>
              <a:latin typeface="Symbol" pitchFamily="18" charset="2"/>
              <a:sym typeface="Wingdings" pitchFamily="2" charset="2"/>
            </a:endParaRPr>
          </a:p>
          <a:p>
            <a:pPr algn="l">
              <a:buClr>
                <a:srgbClr val="0000CC"/>
              </a:buClr>
              <a:buFont typeface="Wingdings" pitchFamily="2" charset="2"/>
              <a:buChar char="u"/>
            </a:pPr>
            <a:r>
              <a:rPr lang="en-US" altLang="zh-C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RHIC: best antimatter machine  </a:t>
            </a:r>
            <a:endParaRPr lang="en-US" altLang="zh-C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23528" y="1052736"/>
            <a:ext cx="72723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00CC"/>
              </a:buClr>
              <a:buFont typeface="Wingdings" pitchFamily="2" charset="2"/>
              <a:buChar char="u"/>
            </a:pPr>
            <a:r>
              <a:rPr lang="en-US" altLang="zh-CN" sz="2200" dirty="0"/>
              <a:t>        has been </a:t>
            </a:r>
            <a:r>
              <a:rPr lang="en-US" altLang="zh-CN" sz="2200" dirty="0">
                <a:solidFill>
                  <a:srgbClr val="FF0000"/>
                </a:solidFill>
              </a:rPr>
              <a:t>observed</a:t>
            </a:r>
            <a:r>
              <a:rPr lang="en-US" altLang="zh-CN" sz="2200" dirty="0"/>
              <a:t> for 1</a:t>
            </a:r>
            <a:r>
              <a:rPr lang="en-US" altLang="zh-CN" sz="2200" baseline="30000" dirty="0"/>
              <a:t>st</a:t>
            </a:r>
            <a:r>
              <a:rPr lang="en-US" altLang="zh-CN" sz="2200" dirty="0"/>
              <a:t> time; significance ~4</a:t>
            </a:r>
            <a:r>
              <a:rPr lang="en-US" altLang="zh-CN" sz="2200" dirty="0">
                <a:latin typeface="Symbol" pitchFamily="18" charset="2"/>
              </a:rPr>
              <a:t>s</a:t>
            </a:r>
            <a:r>
              <a:rPr lang="en-US" altLang="zh-CN" sz="2200" dirty="0"/>
              <a:t>.</a:t>
            </a:r>
          </a:p>
        </p:txBody>
      </p:sp>
      <p:graphicFrame>
        <p:nvGraphicFramePr>
          <p:cNvPr id="122882" name="Object 17"/>
          <p:cNvGraphicFramePr>
            <a:graphicFrameLocks noGrp="1" noChangeAspect="1"/>
          </p:cNvGraphicFramePr>
          <p:nvPr/>
        </p:nvGraphicFramePr>
        <p:xfrm>
          <a:off x="683568" y="980728"/>
          <a:ext cx="576262" cy="546100"/>
        </p:xfrm>
        <a:graphic>
          <a:graphicData uri="http://schemas.openxmlformats.org/presentationml/2006/ole">
            <p:oleObj spid="_x0000_s122882" name="Equation" r:id="rId4" imgW="253800" imgH="241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75240" cy="72008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is Antimatter?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072074"/>
            <a:ext cx="6500858" cy="112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75532" y="1142984"/>
            <a:ext cx="30684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“Those who say that </a:t>
            </a:r>
            <a:r>
              <a:rPr lang="en-US" sz="1400" i="1" dirty="0" err="1" smtClean="0"/>
              <a:t>antihydrogen</a:t>
            </a:r>
            <a:r>
              <a:rPr lang="en-US" sz="1400" i="1" dirty="0" smtClean="0"/>
              <a:t> is</a:t>
            </a:r>
          </a:p>
          <a:p>
            <a:r>
              <a:rPr lang="en-US" sz="1400" i="1" dirty="0" smtClean="0"/>
              <a:t>antimatter should realize that we are</a:t>
            </a:r>
          </a:p>
          <a:p>
            <a:r>
              <a:rPr lang="en-US" sz="1400" i="1" dirty="0" smtClean="0"/>
              <a:t>not made of hydrogen and we drink</a:t>
            </a:r>
          </a:p>
          <a:p>
            <a:r>
              <a:rPr lang="en-US" sz="1400" i="1" dirty="0" smtClean="0"/>
              <a:t>water, not liquid hydrogen”</a:t>
            </a:r>
          </a:p>
          <a:p>
            <a:r>
              <a:rPr lang="en-US" sz="1400" i="1" dirty="0" smtClean="0"/>
              <a:t>-- Dirac</a:t>
            </a:r>
          </a:p>
          <a:p>
            <a:r>
              <a:rPr lang="en-US" sz="1400" i="1" dirty="0" smtClean="0"/>
              <a:t>Quoted from A. </a:t>
            </a:r>
            <a:r>
              <a:rPr lang="en-US" sz="1400" i="1" dirty="0" err="1" smtClean="0"/>
              <a:t>Zichichi</a:t>
            </a:r>
            <a:r>
              <a:rPr lang="en-US" sz="1400" i="1" dirty="0" smtClean="0"/>
              <a:t> (2008)</a:t>
            </a:r>
          </a:p>
          <a:p>
            <a:r>
              <a:rPr lang="en-US" sz="1400" i="1" dirty="0" smtClean="0"/>
              <a:t>Antiparticles and antimatter: </a:t>
            </a:r>
          </a:p>
          <a:p>
            <a:r>
              <a:rPr lang="en-US" sz="1400" i="1" dirty="0" smtClean="0"/>
              <a:t>the basic difference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3710" y="3501008"/>
            <a:ext cx="35388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Annihilate with normal matter</a:t>
            </a:r>
            <a:b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600" dirty="0" err="1" smtClean="0">
                <a:latin typeface="Symbol" pitchFamily="18" charset="2"/>
              </a:rPr>
              <a:t>p</a:t>
            </a:r>
            <a:r>
              <a:rPr lang="en-US" sz="1600" baseline="30000" dirty="0" err="1" smtClean="0">
                <a:latin typeface="Symbol" pitchFamily="18" charset="2"/>
              </a:rPr>
              <a:t>+</a:t>
            </a:r>
            <a:r>
              <a:rPr lang="en-US" sz="1600" dirty="0" err="1" smtClean="0">
                <a:latin typeface="Symbol" pitchFamily="18" charset="2"/>
              </a:rPr>
              <a:t>,p</a:t>
            </a:r>
            <a:r>
              <a:rPr lang="en-US" sz="1600" baseline="30000" dirty="0" smtClean="0">
                <a:latin typeface="Symbol" pitchFamily="18" charset="2"/>
              </a:rPr>
              <a:t>-</a:t>
            </a:r>
            <a:r>
              <a:rPr lang="en-US" sz="1600" dirty="0" smtClean="0"/>
              <a:t> are each other’s antiparticle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 smtClean="0"/>
              <a:t>Nuclear </a:t>
            </a:r>
            <a:r>
              <a:rPr lang="en-US" sz="1600" dirty="0" smtClean="0"/>
              <a:t>force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smtClean="0"/>
              <a:t>Long Lifetime</a:t>
            </a:r>
            <a:endParaRPr lang="en-US" sz="1600" dirty="0"/>
          </a:p>
        </p:txBody>
      </p:sp>
      <p:pic>
        <p:nvPicPr>
          <p:cNvPr id="9" name="Content Placeholder 8" descr="antimatter_chronicl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908720"/>
            <a:ext cx="5580112" cy="418508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4071942"/>
            <a:ext cx="50768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GB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first </a:t>
            </a:r>
            <a:r>
              <a:rPr lang="en-GB" altLang="zh-CN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hypernucleus</a:t>
            </a:r>
            <a:r>
              <a:rPr lang="en-GB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was discovered by </a:t>
            </a:r>
            <a:r>
              <a:rPr lang="en-GB" altLang="zh-CN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Danysz</a:t>
            </a:r>
            <a:r>
              <a:rPr lang="en-GB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n-GB" altLang="zh-CN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Pniewski</a:t>
            </a:r>
            <a:r>
              <a:rPr lang="en-GB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1952. It was formed in a cosmic ray interaction in a balloon-flown emulsion plate.  </a:t>
            </a:r>
          </a:p>
          <a:p>
            <a:pPr algn="l">
              <a:defRPr/>
            </a:pPr>
            <a:r>
              <a:rPr lang="en-GB" altLang="zh-CN" sz="1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M. </a:t>
            </a:r>
            <a:r>
              <a:rPr lang="en-GB" altLang="zh-CN" sz="1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Danysz</a:t>
            </a:r>
            <a:r>
              <a:rPr lang="en-GB" altLang="zh-CN" sz="1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J. </a:t>
            </a:r>
            <a:r>
              <a:rPr lang="en-GB" altLang="zh-CN" sz="1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Pniewski</a:t>
            </a:r>
            <a:r>
              <a:rPr lang="en-GB" altLang="zh-CN" sz="1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 altLang="zh-CN" sz="14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Phil. Mag. 44 (1953) 348</a:t>
            </a:r>
            <a:endParaRPr lang="zh-CN" altLang="en-US" sz="1400" b="1" i="1" u="sng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1972424" y="214290"/>
            <a:ext cx="51860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What are </a:t>
            </a:r>
            <a:r>
              <a:rPr lang="en-US" altLang="zh-CN" sz="3600" b="1" dirty="0" err="1" smtClean="0">
                <a:solidFill>
                  <a:srgbClr val="FF0000"/>
                </a:solidFill>
              </a:rPr>
              <a:t>Hypernuclei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?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2056" name="TextBox 12"/>
          <p:cNvSpPr txBox="1">
            <a:spLocks noChangeArrowheads="1"/>
          </p:cNvSpPr>
          <p:nvPr/>
        </p:nvSpPr>
        <p:spPr bwMode="auto">
          <a:xfrm>
            <a:off x="5581650" y="895350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0000CC"/>
                </a:solidFill>
                <a:cs typeface="Arial" charset="0"/>
              </a:rPr>
              <a:t>Hypernuclei of lowest  A</a:t>
            </a:r>
            <a:endParaRPr lang="en-US" altLang="zh-CN" sz="2000" b="1">
              <a:solidFill>
                <a:srgbClr val="0000CC"/>
              </a:solidFill>
            </a:endParaRPr>
          </a:p>
        </p:txBody>
      </p:sp>
      <p:sp>
        <p:nvSpPr>
          <p:cNvPr id="2057" name="TextBox 13"/>
          <p:cNvSpPr txBox="1">
            <a:spLocks noChangeArrowheads="1"/>
          </p:cNvSpPr>
          <p:nvPr/>
        </p:nvSpPr>
        <p:spPr bwMode="auto">
          <a:xfrm>
            <a:off x="4929190" y="2714620"/>
            <a:ext cx="4391025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en-US" altLang="zh-CN" dirty="0"/>
              <a:t> Y-N interaction: a good window to</a:t>
            </a:r>
          </a:p>
          <a:p>
            <a:pPr algn="l">
              <a:buFont typeface="Arial" charset="0"/>
              <a:buNone/>
            </a:pPr>
            <a:r>
              <a:rPr lang="en-US" altLang="zh-CN" dirty="0"/>
              <a:t>   understand the baryon potential </a:t>
            </a:r>
          </a:p>
          <a:p>
            <a:pPr algn="l">
              <a:buFont typeface="Arial" charset="0"/>
              <a:buNone/>
            </a:pPr>
            <a:endParaRPr lang="en-US" altLang="zh-CN" dirty="0"/>
          </a:p>
          <a:p>
            <a:pPr algn="l">
              <a:buFont typeface="Arial" charset="0"/>
              <a:buChar char="•"/>
            </a:pPr>
            <a:r>
              <a:rPr lang="en-US" altLang="zh-CN" dirty="0"/>
              <a:t> Binding energy and lifetime are </a:t>
            </a:r>
            <a:br>
              <a:rPr lang="en-US" altLang="zh-CN" dirty="0"/>
            </a:br>
            <a:r>
              <a:rPr lang="en-US" altLang="zh-CN" dirty="0"/>
              <a:t>   very sensitive to </a:t>
            </a:r>
            <a:r>
              <a:rPr lang="en-US" altLang="zh-CN" dirty="0">
                <a:solidFill>
                  <a:srgbClr val="0000CC"/>
                </a:solidFill>
              </a:rPr>
              <a:t>Y-N interactions</a:t>
            </a:r>
            <a:r>
              <a:rPr lang="en-US" altLang="zh-CN" dirty="0">
                <a:solidFill>
                  <a:srgbClr val="00B050"/>
                </a:solidFill>
              </a:rPr>
              <a:t/>
            </a:r>
            <a:br>
              <a:rPr lang="en-US" altLang="zh-CN" dirty="0">
                <a:solidFill>
                  <a:srgbClr val="00B050"/>
                </a:solidFill>
              </a:rPr>
            </a:br>
            <a:endParaRPr lang="en-US" altLang="zh-CN" sz="900" dirty="0">
              <a:solidFill>
                <a:srgbClr val="00B050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altLang="zh-CN" dirty="0"/>
              <a:t>  </a:t>
            </a:r>
            <a:r>
              <a:rPr lang="en-US" altLang="zh-CN" dirty="0" err="1"/>
              <a:t>Hypertriton</a:t>
            </a:r>
            <a:r>
              <a:rPr lang="en-US" altLang="zh-CN" dirty="0"/>
              <a:t>: </a:t>
            </a:r>
            <a:r>
              <a:rPr lang="en-US" altLang="zh-CN" sz="1400" b="1" dirty="0">
                <a:solidFill>
                  <a:srgbClr val="0000CC"/>
                </a:solidFill>
                <a:latin typeface="Symbol" pitchFamily="18" charset="2"/>
              </a:rPr>
              <a:t>D</a:t>
            </a:r>
            <a:r>
              <a:rPr lang="en-US" altLang="zh-CN" sz="1400" b="1" dirty="0">
                <a:solidFill>
                  <a:srgbClr val="0000CC"/>
                </a:solidFill>
              </a:rPr>
              <a:t>B=130±50 </a:t>
            </a:r>
            <a:r>
              <a:rPr lang="en-US" altLang="zh-CN" sz="1400" b="1" dirty="0" err="1">
                <a:solidFill>
                  <a:srgbClr val="0000CC"/>
                </a:solidFill>
              </a:rPr>
              <a:t>KeV</a:t>
            </a:r>
            <a:r>
              <a:rPr lang="en-US" altLang="zh-CN" sz="1400" b="1" dirty="0">
                <a:solidFill>
                  <a:srgbClr val="0000CC"/>
                </a:solidFill>
              </a:rPr>
              <a:t>; r~10fm</a:t>
            </a:r>
            <a:r>
              <a:rPr lang="en-US" altLang="zh-CN" dirty="0">
                <a:solidFill>
                  <a:srgbClr val="00B050"/>
                </a:solidFill>
              </a:rPr>
              <a:t/>
            </a:r>
            <a:br>
              <a:rPr lang="en-US" altLang="zh-CN" dirty="0">
                <a:solidFill>
                  <a:srgbClr val="00B050"/>
                </a:solidFill>
              </a:rPr>
            </a:br>
            <a:endParaRPr lang="en-US" altLang="zh-CN" sz="800" dirty="0">
              <a:solidFill>
                <a:srgbClr val="00B050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altLang="zh-CN" dirty="0"/>
              <a:t>  Production rate via </a:t>
            </a:r>
            <a:r>
              <a:rPr lang="en-US" altLang="zh-CN" dirty="0">
                <a:solidFill>
                  <a:srgbClr val="0000CC"/>
                </a:solidFill>
              </a:rPr>
              <a:t>coalescence</a:t>
            </a:r>
            <a:r>
              <a:rPr lang="en-US" altLang="zh-CN" dirty="0">
                <a:solidFill>
                  <a:srgbClr val="00B050"/>
                </a:solidFill>
              </a:rPr>
              <a:t>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   at RHIC depends on overlapping wave </a:t>
            </a:r>
            <a:br>
              <a:rPr lang="en-US" altLang="zh-CN" dirty="0"/>
            </a:br>
            <a:r>
              <a:rPr lang="en-US" altLang="zh-CN" dirty="0"/>
              <a:t>   functions of </a:t>
            </a:r>
            <a:r>
              <a:rPr lang="en-US" altLang="zh-CN" b="1" dirty="0" err="1"/>
              <a:t>n+p+</a:t>
            </a:r>
            <a:r>
              <a:rPr lang="en-US" altLang="zh-CN" sz="2000" b="1" dirty="0" err="1">
                <a:latin typeface="Symbol" pitchFamily="18" charset="2"/>
              </a:rPr>
              <a:t>L</a:t>
            </a:r>
            <a:r>
              <a:rPr lang="en-US" altLang="zh-CN" b="1" dirty="0">
                <a:latin typeface="Symbol" pitchFamily="18" charset="2"/>
              </a:rPr>
              <a:t> </a:t>
            </a:r>
            <a:r>
              <a:rPr lang="en-US" altLang="zh-CN" dirty="0">
                <a:cs typeface="Arial" charset="0"/>
              </a:rPr>
              <a:t>in final </a:t>
            </a:r>
            <a:r>
              <a:rPr lang="en-US" altLang="zh-CN" dirty="0" smtClean="0">
                <a:cs typeface="Arial" charset="0"/>
              </a:rPr>
              <a:t>state</a:t>
            </a:r>
            <a:r>
              <a:rPr lang="en-US" altLang="zh-CN" dirty="0">
                <a:cs typeface="Arial" charset="0"/>
              </a:rPr>
              <a:t/>
            </a:r>
            <a:br>
              <a:rPr lang="en-US" altLang="zh-CN" dirty="0">
                <a:cs typeface="Arial" charset="0"/>
              </a:rPr>
            </a:br>
            <a:endParaRPr lang="en-US" altLang="zh-CN" sz="800" dirty="0">
              <a:cs typeface="Arial" charset="0"/>
            </a:endParaRPr>
          </a:p>
          <a:p>
            <a:pPr algn="l">
              <a:buFont typeface="Arial" charset="0"/>
              <a:buChar char="•"/>
            </a:pPr>
            <a:r>
              <a:rPr lang="en-US" altLang="zh-CN" dirty="0">
                <a:cs typeface="Arial" charset="0"/>
              </a:rPr>
              <a:t>  Important first step for searching for</a:t>
            </a:r>
            <a:br>
              <a:rPr lang="en-US" altLang="zh-CN" dirty="0">
                <a:cs typeface="Arial" charset="0"/>
              </a:rPr>
            </a:br>
            <a:r>
              <a:rPr lang="en-US" altLang="zh-CN" dirty="0">
                <a:cs typeface="Arial" charset="0"/>
              </a:rPr>
              <a:t>   other </a:t>
            </a:r>
            <a:r>
              <a:rPr lang="en-US" altLang="zh-CN" dirty="0">
                <a:solidFill>
                  <a:srgbClr val="0000CC"/>
                </a:solidFill>
                <a:cs typeface="Arial" charset="0"/>
              </a:rPr>
              <a:t>exotic</a:t>
            </a:r>
            <a:r>
              <a:rPr lang="en-US" altLang="zh-CN" dirty="0">
                <a:cs typeface="Arial" charset="0"/>
              </a:rPr>
              <a:t> </a:t>
            </a:r>
            <a:r>
              <a:rPr lang="en-US" altLang="zh-CN" dirty="0" err="1">
                <a:cs typeface="Arial" charset="0"/>
              </a:rPr>
              <a:t>hypernuclei</a:t>
            </a:r>
            <a:r>
              <a:rPr lang="en-US" altLang="zh-CN" dirty="0">
                <a:cs typeface="Arial" charset="0"/>
              </a:rPr>
              <a:t> (double-</a:t>
            </a:r>
            <a:r>
              <a:rPr lang="en-US" altLang="zh-CN" dirty="0">
                <a:latin typeface="Symbol" pitchFamily="18" charset="2"/>
                <a:cs typeface="Arial" charset="0"/>
              </a:rPr>
              <a:t>L</a:t>
            </a:r>
            <a:r>
              <a:rPr lang="en-US" altLang="zh-CN" dirty="0">
                <a:cs typeface="Arial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357826"/>
            <a:ext cx="4927952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pitchFamily="34" charset="0"/>
              </a:rPr>
              <a:t>No one has ever observed </a:t>
            </a:r>
            <a:br>
              <a:rPr lang="en-US" sz="2400" dirty="0">
                <a:latin typeface="Arial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any</a:t>
            </a:r>
            <a:r>
              <a:rPr lang="en-US" sz="2400" dirty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antihypernucleus</a:t>
            </a:r>
            <a:r>
              <a:rPr lang="en-US" sz="2400" dirty="0" smtClean="0">
                <a:latin typeface="Arial" pitchFamily="34" charset="0"/>
              </a:rPr>
              <a:t> before RHIC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2059" name="TextBox 16"/>
          <p:cNvSpPr txBox="1">
            <a:spLocks noChangeArrowheads="1"/>
          </p:cNvSpPr>
          <p:nvPr/>
        </p:nvSpPr>
        <p:spPr bwMode="auto">
          <a:xfrm>
            <a:off x="-36513" y="928688"/>
            <a:ext cx="5554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/>
              <a:t>Nucleus which contains at least one hyperon in addition to nucleons.</a:t>
            </a:r>
          </a:p>
        </p:txBody>
      </p:sp>
      <p:graphicFrame>
        <p:nvGraphicFramePr>
          <p:cNvPr id="2050" name="Object 13"/>
          <p:cNvGraphicFramePr>
            <a:graphicFrameLocks noChangeAspect="1"/>
          </p:cNvGraphicFramePr>
          <p:nvPr/>
        </p:nvGraphicFramePr>
        <p:xfrm>
          <a:off x="7092280" y="1412776"/>
          <a:ext cx="1738313" cy="892175"/>
        </p:xfrm>
        <a:graphic>
          <a:graphicData uri="http://schemas.openxmlformats.org/presentationml/2006/ole">
            <p:oleObj spid="_x0000_s2050" name="公式" r:id="rId4" imgW="965160" imgH="495000" progId="Equation.3">
              <p:embed/>
            </p:oleObj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1340762"/>
            <a:ext cx="7020272" cy="1512173"/>
            <a:chOff x="1428728" y="5429264"/>
            <a:chExt cx="6230624" cy="1013040"/>
          </a:xfrm>
        </p:grpSpPr>
        <p:grpSp>
          <p:nvGrpSpPr>
            <p:cNvPr id="11" name="Group 20"/>
            <p:cNvGrpSpPr/>
            <p:nvPr/>
          </p:nvGrpSpPr>
          <p:grpSpPr>
            <a:xfrm>
              <a:off x="2054036" y="5429264"/>
              <a:ext cx="825381" cy="941598"/>
              <a:chOff x="2054036" y="5429264"/>
              <a:chExt cx="825381" cy="941598"/>
            </a:xfrm>
          </p:grpSpPr>
          <p:sp>
            <p:nvSpPr>
              <p:cNvPr id="31" name="Oval 30"/>
              <p:cNvSpPr/>
              <p:nvPr/>
            </p:nvSpPr>
            <p:spPr bwMode="auto">
              <a:xfrm>
                <a:off x="2071670" y="5857892"/>
                <a:ext cx="414334" cy="41433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2071670" y="5429264"/>
                <a:ext cx="414334" cy="41433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2428860" y="5643578"/>
                <a:ext cx="414334" cy="41433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54037" y="5429264"/>
                <a:ext cx="461779" cy="512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 d</a:t>
                </a:r>
                <a:br>
                  <a:rPr lang="en-US" dirty="0" smtClean="0"/>
                </a:br>
                <a:r>
                  <a:rPr lang="en-US" dirty="0" smtClean="0"/>
                  <a:t>u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054036" y="5857894"/>
                <a:ext cx="461780" cy="512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 d</a:t>
                </a:r>
                <a:br>
                  <a:rPr lang="en-US" dirty="0" smtClean="0"/>
                </a:br>
                <a:r>
                  <a:rPr lang="en-US" dirty="0" smtClean="0"/>
                  <a:t>d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417638" y="5643578"/>
                <a:ext cx="461779" cy="512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 d</a:t>
                </a:r>
                <a:br>
                  <a:rPr lang="en-US" dirty="0" smtClean="0"/>
                </a:br>
                <a:r>
                  <a:rPr lang="en-US" b="1" dirty="0" smtClean="0">
                    <a:solidFill>
                      <a:srgbClr val="0000CC"/>
                    </a:solidFill>
                  </a:rPr>
                  <a:t>u</a:t>
                </a:r>
                <a:endParaRPr lang="en-US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4054300" y="5500702"/>
              <a:ext cx="825381" cy="941602"/>
              <a:chOff x="2054036" y="5429264"/>
              <a:chExt cx="825381" cy="941602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2071670" y="5857892"/>
                <a:ext cx="414334" cy="41433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2071670" y="5429264"/>
                <a:ext cx="414334" cy="41433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2428860" y="5643578"/>
                <a:ext cx="414334" cy="41433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054036" y="5429265"/>
                <a:ext cx="461780" cy="512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 d</a:t>
                </a:r>
                <a:br>
                  <a:rPr lang="en-US" dirty="0" smtClean="0"/>
                </a:br>
                <a:r>
                  <a:rPr lang="en-US" dirty="0" smtClean="0"/>
                  <a:t>u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054036" y="5857897"/>
                <a:ext cx="461780" cy="512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 d</a:t>
                </a:r>
              </a:p>
              <a:p>
                <a:r>
                  <a:rPr lang="en-US" dirty="0" smtClean="0"/>
                  <a:t>d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417638" y="5643582"/>
                <a:ext cx="461779" cy="512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 d</a:t>
                </a:r>
                <a:br>
                  <a:rPr lang="en-US" dirty="0" smtClean="0"/>
                </a:br>
                <a:r>
                  <a:rPr lang="en-US" b="1" dirty="0" smtClean="0">
                    <a:solidFill>
                      <a:srgbClr val="0000CC"/>
                    </a:solidFill>
                  </a:rPr>
                  <a:t>d</a:t>
                </a:r>
                <a:endParaRPr lang="en-US" b="1" dirty="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 bwMode="auto">
            <a:xfrm>
              <a:off x="6215074" y="5857892"/>
              <a:ext cx="414334" cy="41433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215074" y="5429264"/>
              <a:ext cx="414334" cy="41433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7215206" y="5643578"/>
              <a:ext cx="414334" cy="41433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97440" y="5429268"/>
              <a:ext cx="461780" cy="512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 d</a:t>
              </a:r>
              <a:br>
                <a:rPr lang="en-US" dirty="0" smtClean="0"/>
              </a:br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97440" y="5857896"/>
              <a:ext cx="461780" cy="512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 d</a:t>
              </a:r>
            </a:p>
            <a:p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97572" y="5643582"/>
              <a:ext cx="461780" cy="512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 d</a:t>
              </a:r>
              <a:br>
                <a:rPr lang="en-US" dirty="0" smtClean="0"/>
              </a:br>
              <a:r>
                <a:rPr lang="en-US" b="1" dirty="0" smtClean="0">
                  <a:solidFill>
                    <a:srgbClr val="0000CC"/>
                  </a:solidFill>
                </a:rPr>
                <a:t>s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6572264" y="5643578"/>
              <a:ext cx="714380" cy="2143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6572264" y="5929330"/>
              <a:ext cx="714380" cy="14287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Rectangle 21"/>
            <p:cNvSpPr/>
            <p:nvPr/>
          </p:nvSpPr>
          <p:spPr>
            <a:xfrm>
              <a:off x="1428728" y="5715016"/>
              <a:ext cx="5645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 smtClean="0">
                  <a:solidFill>
                    <a:srgbClr val="0000CC"/>
                  </a:solidFill>
                </a:rPr>
                <a:t>3</a:t>
              </a:r>
              <a:r>
                <a:rPr lang="en-US" dirty="0" smtClean="0">
                  <a:solidFill>
                    <a:srgbClr val="0000CC"/>
                  </a:solidFill>
                </a:rPr>
                <a:t>He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14744" y="5715016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t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43570" y="5643578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 </a:t>
              </a:r>
              <a:r>
                <a:rPr lang="en-US" baseline="30000" dirty="0" smtClean="0">
                  <a:solidFill>
                    <a:srgbClr val="0000CC"/>
                  </a:solidFill>
                </a:rPr>
                <a:t>3</a:t>
              </a:r>
              <a:r>
                <a:rPr lang="en-US" baseline="-25000" dirty="0" smtClean="0">
                  <a:solidFill>
                    <a:srgbClr val="0000CC"/>
                  </a:solidFill>
                  <a:latin typeface="Symbol" pitchFamily="18" charset="2"/>
                </a:rPr>
                <a:t>L</a:t>
              </a:r>
              <a:r>
                <a:rPr lang="en-US" dirty="0" smtClean="0">
                  <a:solidFill>
                    <a:srgbClr val="0000CC"/>
                  </a:solidFill>
                </a:rPr>
                <a:t>H</a:t>
              </a:r>
              <a:endParaRPr lang="en-US" dirty="0"/>
            </a:p>
          </p:txBody>
        </p:sp>
      </p:grp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5875"/>
            <a:ext cx="4999038" cy="257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2057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41"/>
          <p:cNvPicPr>
            <a:picLocks noChangeAspect="1" noChangeArrowheads="1"/>
          </p:cNvPicPr>
          <p:nvPr/>
        </p:nvPicPr>
        <p:blipFill>
          <a:blip r:embed="rId3" cstate="print"/>
          <a:srcRect r="2262"/>
          <a:stretch>
            <a:fillRect/>
          </a:stretch>
        </p:blipFill>
        <p:spPr bwMode="auto">
          <a:xfrm>
            <a:off x="4176708" y="1357298"/>
            <a:ext cx="4854910" cy="372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984250" y="115888"/>
            <a:ext cx="7764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 </a:t>
            </a:r>
            <a:r>
              <a:rPr lang="en-US" altLang="zh-CN" sz="3600" b="1">
                <a:solidFill>
                  <a:srgbClr val="FF0000"/>
                </a:solidFill>
              </a:rPr>
              <a:t>from Hypernuclei</a:t>
            </a:r>
            <a:r>
              <a:rPr lang="en-US" altLang="zh-CN" sz="3600" b="1">
                <a:solidFill>
                  <a:srgbClr val="FF0000"/>
                </a:solidFill>
                <a:sym typeface="Wingdings" pitchFamily="2" charset="2"/>
              </a:rPr>
              <a:t> to Neutron Stars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179388" y="874713"/>
            <a:ext cx="88566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0" lvl="3"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600" b="1" dirty="0" err="1" smtClean="0">
                <a:solidFill>
                  <a:srgbClr val="000000"/>
                </a:solidFill>
              </a:rPr>
              <a:t>hypernuclei</a:t>
            </a:r>
            <a:r>
              <a:rPr lang="en-GB" altLang="zh-CN" sz="2600" b="1" dirty="0" smtClean="0">
                <a:solidFill>
                  <a:srgbClr val="000000"/>
                </a:solidFill>
              </a:rPr>
              <a:t>       </a:t>
            </a:r>
            <a:r>
              <a:rPr lang="en-GB" altLang="zh-CN" sz="2600" b="1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GB" altLang="zh-CN" sz="2600" b="1" dirty="0" smtClean="0">
                <a:solidFill>
                  <a:srgbClr val="000000"/>
                </a:solidFill>
              </a:rPr>
              <a:t>-B </a:t>
            </a:r>
            <a:r>
              <a:rPr lang="en-GB" altLang="zh-CN" sz="2600" b="1" dirty="0">
                <a:solidFill>
                  <a:srgbClr val="000000"/>
                </a:solidFill>
              </a:rPr>
              <a:t>Interaction       Neutron Stars</a:t>
            </a:r>
          </a:p>
        </p:txBody>
      </p:sp>
      <p:sp>
        <p:nvSpPr>
          <p:cNvPr id="12292" name="Line 45"/>
          <p:cNvSpPr>
            <a:spLocks noChangeShapeType="1"/>
          </p:cNvSpPr>
          <p:nvPr/>
        </p:nvSpPr>
        <p:spPr bwMode="auto">
          <a:xfrm flipH="1">
            <a:off x="2214546" y="1214422"/>
            <a:ext cx="460375" cy="1588"/>
          </a:xfrm>
          <a:prstGeom prst="line">
            <a:avLst/>
          </a:prstGeom>
          <a:noFill/>
          <a:ln w="38160">
            <a:solidFill>
              <a:srgbClr val="AC1C04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Line 46"/>
          <p:cNvSpPr>
            <a:spLocks noChangeShapeType="1"/>
          </p:cNvSpPr>
          <p:nvPr/>
        </p:nvSpPr>
        <p:spPr bwMode="auto">
          <a:xfrm>
            <a:off x="5214942" y="1214422"/>
            <a:ext cx="457200" cy="1588"/>
          </a:xfrm>
          <a:prstGeom prst="line">
            <a:avLst/>
          </a:prstGeom>
          <a:noFill/>
          <a:ln w="38160">
            <a:solidFill>
              <a:srgbClr val="AC1C04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Line 44"/>
          <p:cNvSpPr>
            <a:spLocks noChangeShapeType="1"/>
          </p:cNvSpPr>
          <p:nvPr/>
        </p:nvSpPr>
        <p:spPr bwMode="auto">
          <a:xfrm>
            <a:off x="3203575" y="3427413"/>
            <a:ext cx="1582739" cy="45719"/>
          </a:xfrm>
          <a:prstGeom prst="line">
            <a:avLst/>
          </a:prstGeom>
          <a:noFill/>
          <a:ln w="76320">
            <a:solidFill>
              <a:srgbClr val="AC1C04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2296" name="Group 58"/>
          <p:cNvGrpSpPr>
            <a:grpSpLocks/>
          </p:cNvGrpSpPr>
          <p:nvPr/>
        </p:nvGrpSpPr>
        <p:grpSpPr bwMode="auto">
          <a:xfrm>
            <a:off x="-107950" y="1357298"/>
            <a:ext cx="4679950" cy="3344877"/>
            <a:chOff x="-68" y="765"/>
            <a:chExt cx="2793" cy="2027"/>
          </a:xfrm>
        </p:grpSpPr>
        <p:grpSp>
          <p:nvGrpSpPr>
            <p:cNvPr id="12298" name="Group 15"/>
            <p:cNvGrpSpPr>
              <a:grpSpLocks/>
            </p:cNvGrpSpPr>
            <p:nvPr/>
          </p:nvGrpSpPr>
          <p:grpSpPr bwMode="auto">
            <a:xfrm>
              <a:off x="0" y="765"/>
              <a:ext cx="2725" cy="2027"/>
              <a:chOff x="0" y="872"/>
              <a:chExt cx="2725" cy="2027"/>
            </a:xfrm>
          </p:grpSpPr>
          <p:pic>
            <p:nvPicPr>
              <p:cNvPr id="1230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" y="872"/>
                <a:ext cx="2703" cy="20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cxnSp>
            <p:nvCxnSpPr>
              <p:cNvPr id="54" name="Straight Arrow Connector 53"/>
              <p:cNvCxnSpPr/>
              <p:nvPr/>
            </p:nvCxnSpPr>
            <p:spPr>
              <a:xfrm>
                <a:off x="327" y="1746"/>
                <a:ext cx="207" cy="13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465" y="1447"/>
                <a:ext cx="184" cy="16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03" name="TextBox 50"/>
              <p:cNvSpPr txBox="1">
                <a:spLocks noChangeArrowheads="1"/>
              </p:cNvSpPr>
              <p:nvPr/>
            </p:nvSpPr>
            <p:spPr bwMode="auto">
              <a:xfrm>
                <a:off x="0" y="1539"/>
                <a:ext cx="5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i="1">
                    <a:latin typeface="Verdana" pitchFamily="34" charset="0"/>
                  </a:rPr>
                  <a:t>S=-1</a:t>
                </a:r>
              </a:p>
            </p:txBody>
          </p:sp>
          <p:sp>
            <p:nvSpPr>
              <p:cNvPr id="12304" name="TextBox 51"/>
              <p:cNvSpPr txBox="1">
                <a:spLocks noChangeArrowheads="1"/>
              </p:cNvSpPr>
              <p:nvPr/>
            </p:nvSpPr>
            <p:spPr bwMode="auto">
              <a:xfrm>
                <a:off x="0" y="1263"/>
                <a:ext cx="5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i="1">
                    <a:latin typeface="Verdana" pitchFamily="34" charset="0"/>
                  </a:rPr>
                  <a:t>S=-2</a:t>
                </a:r>
              </a:p>
            </p:txBody>
          </p:sp>
        </p:grpSp>
        <p:sp>
          <p:nvSpPr>
            <p:cNvPr id="12299" name="TextBox 57"/>
            <p:cNvSpPr txBox="1">
              <a:spLocks noChangeArrowheads="1"/>
            </p:cNvSpPr>
            <p:nvPr/>
          </p:nvSpPr>
          <p:spPr bwMode="auto">
            <a:xfrm>
              <a:off x="-68" y="2239"/>
              <a:ext cx="5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1600" i="1">
                  <a:latin typeface="Verdana" pitchFamily="34" charset="0"/>
                </a:rPr>
                <a:t> S=-0</a:t>
              </a:r>
            </a:p>
          </p:txBody>
        </p:sp>
      </p:grpSp>
      <p:sp>
        <p:nvSpPr>
          <p:cNvPr id="76859" name="Rectangle 59"/>
          <p:cNvSpPr>
            <a:spLocks noChangeArrowheads="1"/>
          </p:cNvSpPr>
          <p:nvPr/>
        </p:nvSpPr>
        <p:spPr bwMode="auto">
          <a:xfrm>
            <a:off x="0" y="4572008"/>
            <a:ext cx="86423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500"/>
              </a:spcBef>
              <a:buClr>
                <a:schemeClr val="tx1"/>
              </a:buClr>
              <a:buSzPct val="90000"/>
              <a:buFont typeface="Arial Narrow" pitchFamily="34" charset="0"/>
              <a:buNone/>
              <a:defRPr/>
            </a:pP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Several possible configurations of </a:t>
            </a:r>
            <a:r>
              <a:rPr lang="en-GB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Neutron Stars</a:t>
            </a:r>
          </a:p>
          <a:p>
            <a:pPr marL="742950" lvl="1" indent="-285750" algn="l">
              <a:spcBef>
                <a:spcPts val="500"/>
              </a:spcBef>
              <a:buClr>
                <a:schemeClr val="tx1"/>
              </a:buClr>
              <a:buSzPct val="90000"/>
              <a:buFont typeface="Arial Narrow" pitchFamily="34" charset="0"/>
              <a:buChar char="–"/>
              <a:defRPr/>
            </a:pPr>
            <a:r>
              <a:rPr lang="en-GB" altLang="zh-CN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Kaon</a:t>
            </a:r>
            <a:r>
              <a:rPr lang="en-GB" altLang="zh-CN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condensate, hyperons</a:t>
            </a: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strange quark matter</a:t>
            </a:r>
          </a:p>
          <a:p>
            <a:pPr algn="l">
              <a:spcBef>
                <a:spcPts val="500"/>
              </a:spcBef>
              <a:buClr>
                <a:srgbClr val="009999"/>
              </a:buClr>
              <a:buSzPct val="90000"/>
              <a:buFont typeface="Wingdings" pitchFamily="2" charset="2"/>
              <a:buNone/>
              <a:defRPr/>
            </a:pPr>
            <a:r>
              <a:rPr lang="en-GB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Single</a:t>
            </a:r>
            <a:r>
              <a:rPr lang="en-GB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r>
              <a:rPr lang="en-GB" altLang="zh-CN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</a:t>
            </a:r>
            <a:r>
              <a:rPr lang="en-GB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zh-CN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hypernuclei</a:t>
            </a: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 the laboratory: </a:t>
            </a:r>
          </a:p>
          <a:p>
            <a:pPr marL="742950" lvl="1" indent="-285750" algn="l">
              <a:spcBef>
                <a:spcPts val="500"/>
              </a:spcBef>
              <a:buClr>
                <a:schemeClr val="tx1"/>
              </a:buClr>
              <a:buSzPct val="90000"/>
              <a:buFont typeface="Arial Narrow" pitchFamily="34" charset="0"/>
              <a:buChar char="–"/>
              <a:defRPr/>
            </a:pP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study the</a:t>
            </a:r>
            <a:r>
              <a:rPr lang="en-GB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strange sector</a:t>
            </a:r>
            <a:r>
              <a:rPr lang="en-GB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the baryon-baryon interaction</a:t>
            </a:r>
          </a:p>
          <a:p>
            <a:pPr marL="742950" lvl="1" indent="-285750" algn="l">
              <a:spcBef>
                <a:spcPts val="500"/>
              </a:spcBef>
              <a:buClr>
                <a:schemeClr val="tx1"/>
              </a:buClr>
              <a:buSzPct val="90000"/>
              <a:buFont typeface="Arial Narrow" pitchFamily="34" charset="0"/>
              <a:buChar char="–"/>
              <a:defRPr/>
            </a:pPr>
            <a:r>
              <a:rPr lang="en-GB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provide info on EOS of neutron stars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0860" y="5214950"/>
            <a:ext cx="2573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/>
              <a:t>J.M. </a:t>
            </a:r>
            <a:r>
              <a:rPr lang="en-US" sz="700" b="1" dirty="0" err="1" smtClean="0"/>
              <a:t>Lattimer</a:t>
            </a:r>
            <a:r>
              <a:rPr lang="en-US" sz="700" b="1" dirty="0" smtClean="0"/>
              <a:t> and M. </a:t>
            </a:r>
            <a:r>
              <a:rPr lang="en-US" sz="700" b="1" dirty="0" err="1" smtClean="0"/>
              <a:t>Prakash</a:t>
            </a:r>
            <a:r>
              <a:rPr lang="en-US" sz="700" b="1" dirty="0" smtClean="0"/>
              <a:t>, </a:t>
            </a:r>
          </a:p>
          <a:p>
            <a:r>
              <a:rPr lang="en-US" sz="700" b="1" dirty="0" smtClean="0"/>
              <a:t>"The Physics of Neutron Stars", Science 304, 536 (2004)</a:t>
            </a:r>
          </a:p>
          <a:p>
            <a:r>
              <a:rPr lang="de-DE" sz="700" b="1" dirty="0" smtClean="0"/>
              <a:t>J. Schaffner and I. Mishustin, </a:t>
            </a:r>
            <a:r>
              <a:rPr lang="de-DE" sz="700" b="1" i="1" dirty="0" smtClean="0"/>
              <a:t>Phys. Rev. C</a:t>
            </a:r>
            <a:r>
              <a:rPr lang="de-DE" sz="700" b="1" dirty="0" smtClean="0"/>
              <a:t> 53 (1996): </a:t>
            </a:r>
            <a:br>
              <a:rPr lang="de-DE" sz="700" b="1" dirty="0" smtClean="0"/>
            </a:br>
            <a:r>
              <a:rPr lang="en-US" sz="800" b="1" dirty="0" err="1" smtClean="0"/>
              <a:t>Hyperon</a:t>
            </a:r>
            <a:r>
              <a:rPr lang="en-US" sz="800" b="1" dirty="0" smtClean="0"/>
              <a:t>-rich matter in neutron stars</a:t>
            </a:r>
            <a:endParaRPr lang="en-US" sz="700" b="1" dirty="0" smtClean="0"/>
          </a:p>
          <a:p>
            <a:endParaRPr lang="en-US" sz="700" b="1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071670" y="3714752"/>
            <a:ext cx="857256" cy="2022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700" b="1" dirty="0" smtClean="0">
                <a:solidFill>
                  <a:srgbClr val="000000"/>
                </a:solidFill>
                <a:latin typeface="Verdana" pitchFamily="34" charset="0"/>
              </a:rPr>
              <a:t>Saito</a:t>
            </a:r>
            <a:r>
              <a:rPr lang="en-GB" altLang="zh-CN" sz="700" b="1" dirty="0">
                <a:solidFill>
                  <a:srgbClr val="000000"/>
                </a:solidFill>
                <a:latin typeface="Verdana" pitchFamily="34" charset="0"/>
              </a:rPr>
              <a:t>, HYP06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nuclide_table_ton_ct12_z7_cs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920"/>
          <a:stretch>
            <a:fillRect/>
          </a:stretch>
        </p:blipFill>
        <p:spPr>
          <a:xfrm>
            <a:off x="0" y="841615"/>
            <a:ext cx="5928629" cy="3928921"/>
          </a:xfrm>
        </p:spPr>
      </p:pic>
      <p:grpSp>
        <p:nvGrpSpPr>
          <p:cNvPr id="7" name="Group 58"/>
          <p:cNvGrpSpPr>
            <a:grpSpLocks noGrp="1"/>
          </p:cNvGrpSpPr>
          <p:nvPr>
            <p:ph sz="quarter" idx="2"/>
          </p:nvPr>
        </p:nvGrpSpPr>
        <p:grpSpPr bwMode="auto">
          <a:xfrm>
            <a:off x="3923928" y="1340768"/>
            <a:ext cx="4824536" cy="2877468"/>
            <a:chOff x="-68" y="765"/>
            <a:chExt cx="2793" cy="2027"/>
          </a:xfrm>
        </p:grpSpPr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0" y="765"/>
              <a:ext cx="2725" cy="2027"/>
              <a:chOff x="0" y="872"/>
              <a:chExt cx="2725" cy="2027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" y="872"/>
                <a:ext cx="2703" cy="20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327" y="1746"/>
                <a:ext cx="207" cy="13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65" y="1447"/>
                <a:ext cx="184" cy="16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50"/>
              <p:cNvSpPr txBox="1">
                <a:spLocks noChangeArrowheads="1"/>
              </p:cNvSpPr>
              <p:nvPr/>
            </p:nvSpPr>
            <p:spPr bwMode="auto">
              <a:xfrm>
                <a:off x="0" y="1539"/>
                <a:ext cx="5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i="1">
                    <a:latin typeface="Verdana" pitchFamily="34" charset="0"/>
                  </a:rPr>
                  <a:t>S=-1</a:t>
                </a:r>
              </a:p>
            </p:txBody>
          </p:sp>
          <p:sp>
            <p:nvSpPr>
              <p:cNvPr id="14" name="TextBox 51"/>
              <p:cNvSpPr txBox="1">
                <a:spLocks noChangeArrowheads="1"/>
              </p:cNvSpPr>
              <p:nvPr/>
            </p:nvSpPr>
            <p:spPr bwMode="auto">
              <a:xfrm>
                <a:off x="0" y="1263"/>
                <a:ext cx="5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i="1">
                    <a:latin typeface="Verdana" pitchFamily="34" charset="0"/>
                  </a:rPr>
                  <a:t>S=-2</a:t>
                </a:r>
              </a:p>
            </p:txBody>
          </p:sp>
        </p:grpSp>
        <p:sp>
          <p:nvSpPr>
            <p:cNvPr id="9" name="TextBox 57"/>
            <p:cNvSpPr txBox="1">
              <a:spLocks noChangeArrowheads="1"/>
            </p:cNvSpPr>
            <p:nvPr/>
          </p:nvSpPr>
          <p:spPr bwMode="auto">
            <a:xfrm>
              <a:off x="-68" y="2239"/>
              <a:ext cx="5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CN" sz="1600" i="1">
                  <a:latin typeface="Verdana" pitchFamily="34" charset="0"/>
                </a:rPr>
                <a:t> S=-0</a:t>
              </a:r>
            </a:p>
          </p:txBody>
        </p:sp>
      </p:grpSp>
      <p:pic>
        <p:nvPicPr>
          <p:cNvPr id="15" name="Content Placeholder 14" descr="Science_eprint_fig1.pn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 l="6400" t="10667" r="24000" b="13333"/>
          <a:stretch>
            <a:fillRect/>
          </a:stretch>
        </p:blipFill>
        <p:spPr>
          <a:xfrm>
            <a:off x="4211960" y="3284984"/>
            <a:ext cx="4629251" cy="303293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995120" cy="63408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Chart of Nuclides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3608" y="5445224"/>
            <a:ext cx="230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chart of nuclides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285720" y="6553200"/>
            <a:ext cx="146688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 sz="1400" dirty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214290"/>
            <a:ext cx="7958166" cy="762000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FF0000"/>
                </a:solidFill>
                <a:ea typeface="宋体" pitchFamily="2" charset="-122"/>
              </a:rPr>
              <a:t>Relativistic Heavy Ion Collider (RHIC)</a:t>
            </a:r>
          </a:p>
        </p:txBody>
      </p:sp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7391400" y="6202363"/>
            <a:ext cx="1752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200" i="1">
                <a:ea typeface="MS PGothic" pitchFamily="34" charset="-128"/>
              </a:rPr>
              <a:t>Animation M. Lisa</a:t>
            </a:r>
            <a:endParaRPr lang="en-US" altLang="zh-CN" sz="2400">
              <a:ea typeface="MS PGothic" pitchFamily="34" charset="-128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23863" y="1049338"/>
            <a:ext cx="8186737" cy="5046662"/>
            <a:chOff x="315" y="720"/>
            <a:chExt cx="5157" cy="3179"/>
          </a:xfrm>
        </p:grpSpPr>
        <p:pic>
          <p:nvPicPr>
            <p:cNvPr id="12302" name="Picture 3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3" name="Text Box 36"/>
            <p:cNvSpPr txBox="1">
              <a:spLocks noChangeArrowheads="1"/>
            </p:cNvSpPr>
            <p:nvPr/>
          </p:nvSpPr>
          <p:spPr bwMode="auto">
            <a:xfrm>
              <a:off x="2705" y="1237"/>
              <a:ext cx="664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 b="1">
                  <a:solidFill>
                    <a:srgbClr val="FFCC00"/>
                  </a:solidFill>
                  <a:latin typeface="Helvetica" pitchFamily="1" charset="0"/>
                  <a:ea typeface="宋体" pitchFamily="2" charset="-122"/>
                </a:rPr>
                <a:t>RHIC</a:t>
              </a:r>
            </a:p>
          </p:txBody>
        </p:sp>
        <p:sp>
          <p:nvSpPr>
            <p:cNvPr id="12304" name="Text Box 37"/>
            <p:cNvSpPr txBox="1">
              <a:spLocks noChangeArrowheads="1"/>
            </p:cNvSpPr>
            <p:nvPr/>
          </p:nvSpPr>
          <p:spPr bwMode="auto">
            <a:xfrm>
              <a:off x="3892" y="1180"/>
              <a:ext cx="801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>
                  <a:solidFill>
                    <a:srgbClr val="FFCC00"/>
                  </a:solidFill>
                  <a:latin typeface="Helvetica" pitchFamily="1" charset="0"/>
                  <a:ea typeface="宋体" pitchFamily="2" charset="-122"/>
                </a:rPr>
                <a:t>BRAHMS</a:t>
              </a:r>
            </a:p>
          </p:txBody>
        </p:sp>
        <p:sp>
          <p:nvSpPr>
            <p:cNvPr id="12305" name="Text Box 38"/>
            <p:cNvSpPr txBox="1">
              <a:spLocks noChangeArrowheads="1"/>
            </p:cNvSpPr>
            <p:nvPr/>
          </p:nvSpPr>
          <p:spPr bwMode="auto">
            <a:xfrm>
              <a:off x="1715" y="1148"/>
              <a:ext cx="801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>
                  <a:solidFill>
                    <a:srgbClr val="FFCC00"/>
                  </a:solidFill>
                  <a:latin typeface="Helvetica" pitchFamily="1" charset="0"/>
                  <a:ea typeface="宋体" pitchFamily="2" charset="-122"/>
                </a:rPr>
                <a:t>PHOBOS</a:t>
              </a:r>
            </a:p>
          </p:txBody>
        </p:sp>
        <p:sp>
          <p:nvSpPr>
            <p:cNvPr id="12306" name="Text Box 39"/>
            <p:cNvSpPr txBox="1">
              <a:spLocks noChangeArrowheads="1"/>
            </p:cNvSpPr>
            <p:nvPr/>
          </p:nvSpPr>
          <p:spPr bwMode="auto">
            <a:xfrm>
              <a:off x="1002" y="1401"/>
              <a:ext cx="71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>
                  <a:solidFill>
                    <a:srgbClr val="FFCC00"/>
                  </a:solidFill>
                  <a:latin typeface="Helvetica" pitchFamily="1" charset="0"/>
                  <a:ea typeface="宋体" pitchFamily="2" charset="-122"/>
                </a:rPr>
                <a:t>PHENIX</a:t>
              </a:r>
            </a:p>
          </p:txBody>
        </p:sp>
        <p:sp>
          <p:nvSpPr>
            <p:cNvPr id="12307" name="Text Box 40"/>
            <p:cNvSpPr txBox="1">
              <a:spLocks noChangeArrowheads="1"/>
            </p:cNvSpPr>
            <p:nvPr/>
          </p:nvSpPr>
          <p:spPr bwMode="auto">
            <a:xfrm>
              <a:off x="2244" y="1526"/>
              <a:ext cx="543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>
                  <a:solidFill>
                    <a:srgbClr val="FFCC00"/>
                  </a:solidFill>
                  <a:latin typeface="Helvetica" pitchFamily="1" charset="0"/>
                  <a:ea typeface="宋体" pitchFamily="2" charset="-122"/>
                </a:rPr>
                <a:t>STAR</a:t>
              </a:r>
            </a:p>
          </p:txBody>
        </p:sp>
        <p:sp>
          <p:nvSpPr>
            <p:cNvPr id="12308" name="Text Box 41"/>
            <p:cNvSpPr txBox="1">
              <a:spLocks noChangeArrowheads="1"/>
            </p:cNvSpPr>
            <p:nvPr/>
          </p:nvSpPr>
          <p:spPr bwMode="auto">
            <a:xfrm>
              <a:off x="1114" y="2494"/>
              <a:ext cx="601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 b="1">
                  <a:solidFill>
                    <a:srgbClr val="FFCC00"/>
                  </a:solidFill>
                  <a:latin typeface="Helvetica" pitchFamily="1" charset="0"/>
                  <a:ea typeface="宋体" pitchFamily="2" charset="-122"/>
                </a:rPr>
                <a:t>AGS</a:t>
              </a:r>
            </a:p>
          </p:txBody>
        </p:sp>
        <p:sp>
          <p:nvSpPr>
            <p:cNvPr id="12309" name="Oval 42"/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Rectangle 43"/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Rectangle 44"/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Rectangle 45"/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Rectangle 46"/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Oval 47"/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Line 48"/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Line 49"/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0"/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Arc 51"/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T0" fmla="*/ 577 w 21600"/>
                <a:gd name="T1" fmla="*/ 0 h 13185"/>
                <a:gd name="T2" fmla="*/ 516 w 21600"/>
                <a:gd name="T3" fmla="*/ 84 h 13185"/>
                <a:gd name="T4" fmla="*/ 0 w 21600"/>
                <a:gd name="T5" fmla="*/ 20 h 131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3185"/>
                <a:gd name="T11" fmla="*/ 21600 w 21600"/>
                <a:gd name="T12" fmla="*/ 13185 h 13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Arc 52"/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T0" fmla="*/ 0 w 19051"/>
                <a:gd name="T1" fmla="*/ 1 h 21600"/>
                <a:gd name="T2" fmla="*/ 305 w 19051"/>
                <a:gd name="T3" fmla="*/ 68 h 21600"/>
                <a:gd name="T4" fmla="*/ 34 w 19051"/>
                <a:gd name="T5" fmla="*/ 179 h 21600"/>
                <a:gd name="T6" fmla="*/ 0 60000 65536"/>
                <a:gd name="T7" fmla="*/ 0 60000 65536"/>
                <a:gd name="T8" fmla="*/ 0 60000 65536"/>
                <a:gd name="T9" fmla="*/ 0 w 19051"/>
                <a:gd name="T10" fmla="*/ 0 h 21600"/>
                <a:gd name="T11" fmla="*/ 19051 w 1905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0"/>
                  </a:cubicBezTo>
                  <a:cubicBezTo>
                    <a:pt x="8715" y="0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0"/>
                  </a:cubicBezTo>
                  <a:cubicBezTo>
                    <a:pt x="8715" y="0"/>
                    <a:pt x="14954" y="3018"/>
                    <a:pt x="19051" y="8195"/>
                  </a:cubicBezTo>
                  <a:lnTo>
                    <a:pt x="2114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Oval 53"/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1" name="Line 54"/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2" name="Line 55"/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3" name="Text Box 56"/>
            <p:cNvSpPr txBox="1">
              <a:spLocks noChangeArrowheads="1"/>
            </p:cNvSpPr>
            <p:nvPr/>
          </p:nvSpPr>
          <p:spPr bwMode="auto">
            <a:xfrm>
              <a:off x="2489" y="3487"/>
              <a:ext cx="909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b="1">
                  <a:solidFill>
                    <a:srgbClr val="FFCC00"/>
                  </a:solidFill>
                  <a:latin typeface="Helvetica" pitchFamily="1" charset="0"/>
                  <a:ea typeface="宋体" pitchFamily="2" charset="-122"/>
                </a:rPr>
                <a:t>TANDEMS</a:t>
              </a:r>
            </a:p>
          </p:txBody>
        </p:sp>
      </p:grpSp>
      <p:sp>
        <p:nvSpPr>
          <p:cNvPr id="965689" name="Oval 57"/>
          <p:cNvSpPr>
            <a:spLocks noChangeArrowheads="1"/>
          </p:cNvSpPr>
          <p:nvPr/>
        </p:nvSpPr>
        <p:spPr bwMode="auto">
          <a:xfrm>
            <a:off x="3733800" y="2878138"/>
            <a:ext cx="152400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5690" name="Oval 58"/>
          <p:cNvSpPr>
            <a:spLocks noChangeArrowheads="1"/>
          </p:cNvSpPr>
          <p:nvPr/>
        </p:nvSpPr>
        <p:spPr bwMode="auto">
          <a:xfrm>
            <a:off x="5105400" y="5316538"/>
            <a:ext cx="152400" cy="152400"/>
          </a:xfrm>
          <a:prstGeom prst="ellipse">
            <a:avLst/>
          </a:prstGeom>
          <a:solidFill>
            <a:srgbClr val="FD3FE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5691" name="Oval 59"/>
          <p:cNvSpPr>
            <a:spLocks noChangeArrowheads="1"/>
          </p:cNvSpPr>
          <p:nvPr/>
        </p:nvSpPr>
        <p:spPr bwMode="auto">
          <a:xfrm>
            <a:off x="3505200" y="3030538"/>
            <a:ext cx="152400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5692" name="Oval 60"/>
          <p:cNvSpPr>
            <a:spLocks noChangeArrowheads="1"/>
          </p:cNvSpPr>
          <p:nvPr/>
        </p:nvSpPr>
        <p:spPr bwMode="auto">
          <a:xfrm>
            <a:off x="3276600" y="2878138"/>
            <a:ext cx="152400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5693" name="Oval 61"/>
          <p:cNvSpPr>
            <a:spLocks noChangeArrowheads="1"/>
          </p:cNvSpPr>
          <p:nvPr/>
        </p:nvSpPr>
        <p:spPr bwMode="auto">
          <a:xfrm>
            <a:off x="3505200" y="3030538"/>
            <a:ext cx="152400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5694" name="Text Box 62"/>
          <p:cNvSpPr txBox="1">
            <a:spLocks noChangeArrowheads="1"/>
          </p:cNvSpPr>
          <p:nvPr/>
        </p:nvSpPr>
        <p:spPr bwMode="auto">
          <a:xfrm>
            <a:off x="4714876" y="3000372"/>
            <a:ext cx="375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800" b="1" i="1" dirty="0">
                <a:solidFill>
                  <a:srgbClr val="D91F2D"/>
                </a:solidFill>
                <a:ea typeface="宋体" pitchFamily="2" charset="-122"/>
              </a:rPr>
              <a:t>v = 0.99995</a:t>
            </a:r>
            <a:r>
              <a:rPr lang="en-US" altLang="zh-CN" sz="1800" b="1" i="1" dirty="0">
                <a:solidFill>
                  <a:srgbClr val="D91F2D"/>
                </a:solidFill>
                <a:ea typeface="宋体" pitchFamily="2" charset="-122"/>
                <a:sym typeface="Symbol" pitchFamily="18" charset="2"/>
              </a:rPr>
              <a:t></a:t>
            </a:r>
            <a:r>
              <a:rPr lang="en-US" altLang="zh-CN" sz="1800" b="1" i="1" dirty="0">
                <a:solidFill>
                  <a:srgbClr val="D91F2D"/>
                </a:solidFill>
                <a:ea typeface="宋体" pitchFamily="2" charset="-122"/>
              </a:rPr>
              <a:t>c = 186,000 miles/sec</a:t>
            </a:r>
          </a:p>
          <a:p>
            <a:r>
              <a:rPr lang="en-US" altLang="zh-CN" sz="1800" b="1" i="1" dirty="0">
                <a:solidFill>
                  <a:srgbClr val="D91F2D"/>
                </a:solidFill>
                <a:ea typeface="宋体" pitchFamily="2" charset="-122"/>
              </a:rPr>
              <a:t>          Au + Au at 200 </a:t>
            </a:r>
            <a:r>
              <a:rPr lang="en-US" altLang="zh-CN" sz="1800" b="1" i="1" dirty="0" err="1">
                <a:solidFill>
                  <a:srgbClr val="D91F2D"/>
                </a:solidFill>
                <a:ea typeface="宋体" pitchFamily="2" charset="-122"/>
              </a:rPr>
              <a:t>GeV</a:t>
            </a:r>
            <a:endParaRPr lang="en-US" altLang="zh-CN" sz="1800" b="1" dirty="0">
              <a:solidFill>
                <a:srgbClr val="FD3FEB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965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965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965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965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965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65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89" grpId="0" animBg="1"/>
      <p:bldP spid="965689" grpId="1" animBg="1"/>
      <p:bldP spid="965690" grpId="0" animBg="1"/>
      <p:bldP spid="965690" grpId="1" animBg="1"/>
      <p:bldP spid="965691" grpId="0" animBg="1"/>
      <p:bldP spid="965691" grpId="1" animBg="1"/>
      <p:bldP spid="965691" grpId="2" animBg="1"/>
      <p:bldP spid="965692" grpId="0" animBg="1"/>
      <p:bldP spid="965692" grpId="1" animBg="1"/>
      <p:bldP spid="965693" grpId="0" animBg="1"/>
      <p:bldP spid="965693" grpId="1" animBg="1"/>
      <p:bldP spid="965693" grpId="2" animBg="1"/>
      <p:bldP spid="9656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T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033" y="0"/>
            <a:ext cx="928903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39"/>
            <a:ext cx="8229600" cy="725761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</a:rPr>
              <a:t>Little Big Bang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1520" y="3789040"/>
            <a:ext cx="8100392" cy="1944216"/>
            <a:chOff x="384" y="1651"/>
            <a:chExt cx="5376" cy="1193"/>
          </a:xfrm>
        </p:grpSpPr>
        <p:pic>
          <p:nvPicPr>
            <p:cNvPr id="15369" name="Picture 9" descr="AllEvo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1689"/>
              <a:ext cx="5376" cy="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0" name="Text Box 11"/>
            <p:cNvSpPr txBox="1">
              <a:spLocks noChangeArrowheads="1"/>
            </p:cNvSpPr>
            <p:nvPr/>
          </p:nvSpPr>
          <p:spPr bwMode="auto">
            <a:xfrm>
              <a:off x="479" y="1651"/>
              <a:ext cx="537" cy="2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 New Roman" pitchFamily="18" charset="0"/>
                </a:rPr>
                <a:t>RHIC</a:t>
              </a:r>
            </a:p>
          </p:txBody>
        </p:sp>
      </p:grpSp>
      <p:pic>
        <p:nvPicPr>
          <p:cNvPr id="32794" name="Picture 26" descr="ti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1520" y="1196752"/>
            <a:ext cx="8244408" cy="2414639"/>
          </a:xfrm>
          <a:noFill/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79512" y="5589240"/>
            <a:ext cx="6229350" cy="457200"/>
            <a:chOff x="288" y="1801"/>
            <a:chExt cx="3924" cy="288"/>
          </a:xfrm>
        </p:grpSpPr>
        <p:sp>
          <p:nvSpPr>
            <p:cNvPr id="15367" name="AutoShape 28"/>
            <p:cNvSpPr>
              <a:spLocks noChangeArrowheads="1"/>
            </p:cNvSpPr>
            <p:nvPr/>
          </p:nvSpPr>
          <p:spPr bwMode="auto">
            <a:xfrm>
              <a:off x="288" y="1872"/>
              <a:ext cx="3216" cy="144"/>
            </a:xfrm>
            <a:prstGeom prst="rightArrow">
              <a:avLst>
                <a:gd name="adj1" fmla="val 50000"/>
                <a:gd name="adj2" fmla="val 558333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Text Box 29"/>
            <p:cNvSpPr txBox="1">
              <a:spLocks noChangeArrowheads="1"/>
            </p:cNvSpPr>
            <p:nvPr/>
          </p:nvSpPr>
          <p:spPr bwMode="auto">
            <a:xfrm>
              <a:off x="3638" y="1801"/>
              <a:ext cx="5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TIME</a:t>
              </a:r>
            </a:p>
          </p:txBody>
        </p:sp>
      </p:grpSp>
      <p:sp>
        <p:nvSpPr>
          <p:cNvPr id="15" name="Left Brace 14"/>
          <p:cNvSpPr/>
          <p:nvPr/>
        </p:nvSpPr>
        <p:spPr bwMode="auto">
          <a:xfrm rot="5214795">
            <a:off x="1464891" y="2179879"/>
            <a:ext cx="1392464" cy="2740089"/>
          </a:xfrm>
          <a:prstGeom prst="leftBrac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6" name="Picture 9" descr="AllEvol"/>
          <p:cNvPicPr>
            <a:picLocks noChangeAspect="1" noChangeArrowheads="1"/>
          </p:cNvPicPr>
          <p:nvPr/>
        </p:nvPicPr>
        <p:blipFill>
          <a:blip r:embed="rId3" cstate="print"/>
          <a:srcRect l="33301" r="28708"/>
          <a:stretch>
            <a:fillRect/>
          </a:stretch>
        </p:blipFill>
        <p:spPr bwMode="auto">
          <a:xfrm>
            <a:off x="755576" y="3933056"/>
            <a:ext cx="3077325" cy="188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836713"/>
            <a:ext cx="9324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BIG; All 4 forces at work; Gravitation dominates; QGP@10</a:t>
            </a:r>
            <a:r>
              <a:rPr lang="en-US" sz="1400" b="1" baseline="30000" dirty="0" smtClean="0"/>
              <a:t>-6</a:t>
            </a:r>
            <a:r>
              <a:rPr lang="en-US" sz="1400" b="1" dirty="0" smtClean="0"/>
              <a:t>s; Slow expansion; Antimatter-matter annihilate;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021288"/>
            <a:ext cx="9324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Little; Strong force at work; QGP@10</a:t>
            </a:r>
            <a:r>
              <a:rPr lang="en-US" sz="1400" b="1" baseline="30000" dirty="0" smtClean="0"/>
              <a:t>-23</a:t>
            </a:r>
            <a:r>
              <a:rPr lang="en-US" sz="1400" b="1" dirty="0" smtClean="0"/>
              <a:t>s; Fast expansion; Antimatter-matter decouple; repeat trillion times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28" grpId="0"/>
    </p:bldLst>
  </p:timing>
</p:sld>
</file>

<file path=ppt/theme/theme1.xml><?xml version="1.0" encoding="utf-8"?>
<a:theme xmlns:a="http://schemas.openxmlformats.org/drawingml/2006/main" name="SINAP-template1">
  <a:themeElements>
    <a:clrScheme name="SINAP-template1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SINAP-template1">
      <a:majorFont>
        <a:latin typeface="Garamond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INAP-template1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22576</TotalTime>
  <Words>1067</Words>
  <Application>Microsoft Office PowerPoint</Application>
  <PresentationFormat>On-screen Show (4:3)</PresentationFormat>
  <Paragraphs>205</Paragraphs>
  <Slides>24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SINAP-template1</vt:lpstr>
      <vt:lpstr>公式</vt:lpstr>
      <vt:lpstr>Equation</vt:lpstr>
      <vt:lpstr>Slide 1</vt:lpstr>
      <vt:lpstr>Slide 2</vt:lpstr>
      <vt:lpstr>What is Antimatter?</vt:lpstr>
      <vt:lpstr>Slide 4</vt:lpstr>
      <vt:lpstr>Slide 5</vt:lpstr>
      <vt:lpstr>Chart of Nuclides</vt:lpstr>
      <vt:lpstr>Relativistic Heavy Ion Collider (RHIC)</vt:lpstr>
      <vt:lpstr>Slide 8</vt:lpstr>
      <vt:lpstr>Little Big Bang</vt:lpstr>
      <vt:lpstr>Can we observe hypernuclei at RHIC? </vt:lpstr>
      <vt:lpstr>    A candidate event at STAR</vt:lpstr>
      <vt:lpstr>Slide 12</vt:lpstr>
      <vt:lpstr>Slide 13</vt:lpstr>
      <vt:lpstr>Slide 14</vt:lpstr>
      <vt:lpstr>Slide 15</vt:lpstr>
      <vt:lpstr>Matter and antimatter are not created equal</vt:lpstr>
      <vt:lpstr>Flavors (u,d, s) are not created equal  except in possible QGP</vt:lpstr>
      <vt:lpstr>Antinuclei in nature (new physics)</vt:lpstr>
      <vt:lpstr>hypernuclei and antimatter from correlations in the Vacuum</vt:lpstr>
      <vt:lpstr>Vision from the past</vt:lpstr>
      <vt:lpstr>Projected Discovery of antimatter Helium-4 nucleus from STAR</vt:lpstr>
      <vt:lpstr>Slide 22</vt:lpstr>
      <vt:lpstr>Fun news about the discovery</vt:lpstr>
      <vt:lpstr>Slide 24</vt:lpstr>
    </vt:vector>
  </TitlesOfParts>
  <Company>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Zhangbu Xu</dc:creator>
  <cp:lastModifiedBy>xzb</cp:lastModifiedBy>
  <cp:revision>3034</cp:revision>
  <dcterms:created xsi:type="dcterms:W3CDTF">2006-02-23T15:10:09Z</dcterms:created>
  <dcterms:modified xsi:type="dcterms:W3CDTF">2011-02-18T20:03:00Z</dcterms:modified>
</cp:coreProperties>
</file>