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656125"/>
  <p:notesSz cx="6858000" cy="9144000"/>
  <p:defaultTextStyle>
    <a:defPPr>
      <a:defRPr lang="en-US"/>
    </a:defPPr>
    <a:lvl1pPr marL="0" algn="l" defTabSz="208373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3735" algn="l" defTabSz="208373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67469" algn="l" defTabSz="208373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1204" algn="l" defTabSz="208373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34939" algn="l" defTabSz="208373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18674" algn="l" defTabSz="208373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02408" algn="l" defTabSz="208373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86143" algn="l" defTabSz="208373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69878" algn="l" defTabSz="208373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AB342"/>
    <a:srgbClr val="9E2606"/>
    <a:srgbClr val="0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 snapToGrid="0" snapToObjects="1">
      <p:cViewPr>
        <p:scale>
          <a:sx n="28" d="100"/>
          <a:sy n="28" d="100"/>
        </p:scale>
        <p:origin x="-1560" y="2288"/>
      </p:cViewPr>
      <p:guideLst>
        <p:guide orient="horz" pos="13435"/>
        <p:guide pos="9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E53EF-DC63-9A4C-A73E-6982EEFF545B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1388" y="685800"/>
            <a:ext cx="2435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79196-6179-A747-B9F8-F0E4159A3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373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3735" algn="l" defTabSz="208373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67469" algn="l" defTabSz="208373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51204" algn="l" defTabSz="208373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34939" algn="l" defTabSz="208373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18674" algn="l" defTabSz="208373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02408" algn="l" defTabSz="208373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586143" algn="l" defTabSz="208373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69878" algn="l" defTabSz="2083735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51050"/>
            <a:ext cx="25733931" cy="9143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171804"/>
            <a:ext cx="21192649" cy="109010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7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1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34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1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02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86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69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6283" y="10624538"/>
            <a:ext cx="22548726" cy="22638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4332" y="10624538"/>
            <a:ext cx="67157362" cy="22638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410513"/>
            <a:ext cx="25733931" cy="8471980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079489"/>
            <a:ext cx="25733931" cy="9331024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373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6746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120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3493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1867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024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8614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698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332" y="61910626"/>
            <a:ext cx="44850417" cy="175097472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9338" y="61910626"/>
            <a:ext cx="44855671" cy="175097472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08223"/>
            <a:ext cx="27247692" cy="71093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48261"/>
            <a:ext cx="13376810" cy="3979260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3735" indent="0">
              <a:buNone/>
              <a:defRPr sz="9100" b="1"/>
            </a:lvl2pPr>
            <a:lvl3pPr marL="4167469" indent="0">
              <a:buNone/>
              <a:defRPr sz="8200" b="1"/>
            </a:lvl3pPr>
            <a:lvl4pPr marL="6251204" indent="0">
              <a:buNone/>
              <a:defRPr sz="7300" b="1"/>
            </a:lvl4pPr>
            <a:lvl5pPr marL="8334939" indent="0">
              <a:buNone/>
              <a:defRPr sz="7300" b="1"/>
            </a:lvl5pPr>
            <a:lvl6pPr marL="10418674" indent="0">
              <a:buNone/>
              <a:defRPr sz="7300" b="1"/>
            </a:lvl6pPr>
            <a:lvl7pPr marL="12502408" indent="0">
              <a:buNone/>
              <a:defRPr sz="7300" b="1"/>
            </a:lvl7pPr>
            <a:lvl8pPr marL="14586143" indent="0">
              <a:buNone/>
              <a:defRPr sz="7300" b="1"/>
            </a:lvl8pPr>
            <a:lvl9pPr marL="16669878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27521"/>
            <a:ext cx="13376810" cy="24576646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48261"/>
            <a:ext cx="13382065" cy="3979260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3735" indent="0">
              <a:buNone/>
              <a:defRPr sz="9100" b="1"/>
            </a:lvl2pPr>
            <a:lvl3pPr marL="4167469" indent="0">
              <a:buNone/>
              <a:defRPr sz="8200" b="1"/>
            </a:lvl3pPr>
            <a:lvl4pPr marL="6251204" indent="0">
              <a:buNone/>
              <a:defRPr sz="7300" b="1"/>
            </a:lvl4pPr>
            <a:lvl5pPr marL="8334939" indent="0">
              <a:buNone/>
              <a:defRPr sz="7300" b="1"/>
            </a:lvl5pPr>
            <a:lvl6pPr marL="10418674" indent="0">
              <a:buNone/>
              <a:defRPr sz="7300" b="1"/>
            </a:lvl6pPr>
            <a:lvl7pPr marL="12502408" indent="0">
              <a:buNone/>
              <a:defRPr sz="7300" b="1"/>
            </a:lvl7pPr>
            <a:lvl8pPr marL="14586143" indent="0">
              <a:buNone/>
              <a:defRPr sz="7300" b="1"/>
            </a:lvl8pPr>
            <a:lvl9pPr marL="16669878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27521"/>
            <a:ext cx="13382065" cy="24576646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698346"/>
            <a:ext cx="9960336" cy="722784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698349"/>
            <a:ext cx="16924685" cy="36405821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26192"/>
            <a:ext cx="9960336" cy="29177978"/>
          </a:xfrm>
        </p:spPr>
        <p:txBody>
          <a:bodyPr/>
          <a:lstStyle>
            <a:lvl1pPr marL="0" indent="0">
              <a:buNone/>
              <a:defRPr sz="6400"/>
            </a:lvl1pPr>
            <a:lvl2pPr marL="2083735" indent="0">
              <a:buNone/>
              <a:defRPr sz="5500"/>
            </a:lvl2pPr>
            <a:lvl3pPr marL="4167469" indent="0">
              <a:buNone/>
              <a:defRPr sz="4600"/>
            </a:lvl3pPr>
            <a:lvl4pPr marL="6251204" indent="0">
              <a:buNone/>
              <a:defRPr sz="4100"/>
            </a:lvl4pPr>
            <a:lvl5pPr marL="8334939" indent="0">
              <a:buNone/>
              <a:defRPr sz="4100"/>
            </a:lvl5pPr>
            <a:lvl6pPr marL="10418674" indent="0">
              <a:buNone/>
              <a:defRPr sz="4100"/>
            </a:lvl6pPr>
            <a:lvl7pPr marL="12502408" indent="0">
              <a:buNone/>
              <a:defRPr sz="4100"/>
            </a:lvl7pPr>
            <a:lvl8pPr marL="14586143" indent="0">
              <a:buNone/>
              <a:defRPr sz="4100"/>
            </a:lvl8pPr>
            <a:lvl9pPr marL="1666987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859287"/>
            <a:ext cx="18165128" cy="3525058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11404"/>
            <a:ext cx="18165128" cy="25593675"/>
          </a:xfrm>
        </p:spPr>
        <p:txBody>
          <a:bodyPr/>
          <a:lstStyle>
            <a:lvl1pPr marL="0" indent="0">
              <a:buNone/>
              <a:defRPr sz="14600"/>
            </a:lvl1pPr>
            <a:lvl2pPr marL="2083735" indent="0">
              <a:buNone/>
              <a:defRPr sz="12800"/>
            </a:lvl2pPr>
            <a:lvl3pPr marL="4167469" indent="0">
              <a:buNone/>
              <a:defRPr sz="10900"/>
            </a:lvl3pPr>
            <a:lvl4pPr marL="6251204" indent="0">
              <a:buNone/>
              <a:defRPr sz="9100"/>
            </a:lvl4pPr>
            <a:lvl5pPr marL="8334939" indent="0">
              <a:buNone/>
              <a:defRPr sz="9100"/>
            </a:lvl5pPr>
            <a:lvl6pPr marL="10418674" indent="0">
              <a:buNone/>
              <a:defRPr sz="9100"/>
            </a:lvl6pPr>
            <a:lvl7pPr marL="12502408" indent="0">
              <a:buNone/>
              <a:defRPr sz="9100"/>
            </a:lvl7pPr>
            <a:lvl8pPr marL="14586143" indent="0">
              <a:buNone/>
              <a:defRPr sz="9100"/>
            </a:lvl8pPr>
            <a:lvl9pPr marL="16669878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384345"/>
            <a:ext cx="18165128" cy="5006167"/>
          </a:xfrm>
        </p:spPr>
        <p:txBody>
          <a:bodyPr/>
          <a:lstStyle>
            <a:lvl1pPr marL="0" indent="0">
              <a:buNone/>
              <a:defRPr sz="6400"/>
            </a:lvl1pPr>
            <a:lvl2pPr marL="2083735" indent="0">
              <a:buNone/>
              <a:defRPr sz="5500"/>
            </a:lvl2pPr>
            <a:lvl3pPr marL="4167469" indent="0">
              <a:buNone/>
              <a:defRPr sz="4600"/>
            </a:lvl3pPr>
            <a:lvl4pPr marL="6251204" indent="0">
              <a:buNone/>
              <a:defRPr sz="4100"/>
            </a:lvl4pPr>
            <a:lvl5pPr marL="8334939" indent="0">
              <a:buNone/>
              <a:defRPr sz="4100"/>
            </a:lvl5pPr>
            <a:lvl6pPr marL="10418674" indent="0">
              <a:buNone/>
              <a:defRPr sz="4100"/>
            </a:lvl6pPr>
            <a:lvl7pPr marL="12502408" indent="0">
              <a:buNone/>
              <a:defRPr sz="4100"/>
            </a:lvl7pPr>
            <a:lvl8pPr marL="14586143" indent="0">
              <a:buNone/>
              <a:defRPr sz="4100"/>
            </a:lvl8pPr>
            <a:lvl9pPr marL="1666987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08223"/>
            <a:ext cx="27247692" cy="7109354"/>
          </a:xfrm>
          <a:prstGeom prst="rect">
            <a:avLst/>
          </a:prstGeom>
        </p:spPr>
        <p:txBody>
          <a:bodyPr vert="horz" lIns="416747" tIns="208373" rIns="416747" bIns="2083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53099"/>
            <a:ext cx="27247692" cy="28151071"/>
          </a:xfrm>
          <a:prstGeom prst="rect">
            <a:avLst/>
          </a:prstGeom>
        </p:spPr>
        <p:txBody>
          <a:bodyPr vert="horz" lIns="416747" tIns="208373" rIns="416747" bIns="2083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535911"/>
            <a:ext cx="7064216" cy="2271044"/>
          </a:xfrm>
          <a:prstGeom prst="rect">
            <a:avLst/>
          </a:prstGeom>
        </p:spPr>
        <p:txBody>
          <a:bodyPr vert="horz" lIns="416747" tIns="208373" rIns="416747" bIns="20837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F8EA-7F0E-CA4A-A0AB-AEC0FF17EC58}" type="datetimeFigureOut">
              <a:rPr lang="en-US" smtClean="0"/>
              <a:pPr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535911"/>
            <a:ext cx="9587151" cy="2271044"/>
          </a:xfrm>
          <a:prstGeom prst="rect">
            <a:avLst/>
          </a:prstGeom>
        </p:spPr>
        <p:txBody>
          <a:bodyPr vert="horz" lIns="416747" tIns="208373" rIns="416747" bIns="20837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535911"/>
            <a:ext cx="7064216" cy="2271044"/>
          </a:xfrm>
          <a:prstGeom prst="rect">
            <a:avLst/>
          </a:prstGeom>
        </p:spPr>
        <p:txBody>
          <a:bodyPr vert="horz" lIns="416747" tIns="208373" rIns="416747" bIns="20837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9F43-2661-4D45-B85A-72D8EF0E8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373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2801" indent="-1562801" algn="l" defTabSz="2083735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6069" indent="-1302334" algn="l" defTabSz="2083735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09337" indent="-1041867" algn="l" defTabSz="2083735" rtl="0" eaLnBrk="1" latinLnBrk="0" hangingPunct="1">
        <a:spcBef>
          <a:spcPct val="20000"/>
        </a:spcBef>
        <a:buFont typeface="Arial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293072" indent="-1041867" algn="l" defTabSz="2083735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76806" indent="-1041867" algn="l" defTabSz="2083735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60541" indent="-1041867" algn="l" defTabSz="2083735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44276" indent="-1041867" algn="l" defTabSz="2083735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28010" indent="-1041867" algn="l" defTabSz="2083735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11745" indent="-1041867" algn="l" defTabSz="2083735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37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3735" algn="l" defTabSz="20837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67469" algn="l" defTabSz="20837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1204" algn="l" defTabSz="20837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34939" algn="l" defTabSz="20837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18674" algn="l" defTabSz="20837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02408" algn="l" defTabSz="20837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86143" algn="l" defTabSz="20837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69878" algn="l" defTabSz="208373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20" Type="http://schemas.openxmlformats.org/officeDocument/2006/relationships/image" Target="../media/image17.emf"/><Relationship Id="rId21" Type="http://schemas.openxmlformats.org/officeDocument/2006/relationships/image" Target="../media/image18.emf"/><Relationship Id="rId22" Type="http://schemas.openxmlformats.org/officeDocument/2006/relationships/image" Target="../media/image19.emf"/><Relationship Id="rId10" Type="http://schemas.openxmlformats.org/officeDocument/2006/relationships/image" Target="../media/image9.gif"/><Relationship Id="rId11" Type="http://schemas.openxmlformats.org/officeDocument/2006/relationships/oleObject" Target="../embeddings/oleObject1.bin"/><Relationship Id="rId12" Type="http://schemas.openxmlformats.org/officeDocument/2006/relationships/image" Target="../media/image1.emf"/><Relationship Id="rId13" Type="http://schemas.openxmlformats.org/officeDocument/2006/relationships/image" Target="../media/image10.gif"/><Relationship Id="rId14" Type="http://schemas.openxmlformats.org/officeDocument/2006/relationships/image" Target="../media/image11.gif"/><Relationship Id="rId15" Type="http://schemas.openxmlformats.org/officeDocument/2006/relationships/image" Target="../media/image12.emf"/><Relationship Id="rId16" Type="http://schemas.openxmlformats.org/officeDocument/2006/relationships/image" Target="../media/image13.emf"/><Relationship Id="rId17" Type="http://schemas.openxmlformats.org/officeDocument/2006/relationships/image" Target="../media/image14.emf"/><Relationship Id="rId18" Type="http://schemas.openxmlformats.org/officeDocument/2006/relationships/image" Target="../media/image15.emf"/><Relationship Id="rId19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6.gif"/><Relationship Id="rId8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83"/>
          <p:cNvSpPr/>
          <p:nvPr/>
        </p:nvSpPr>
        <p:spPr>
          <a:xfrm>
            <a:off x="735806" y="19202419"/>
            <a:ext cx="28876860" cy="12957213"/>
          </a:xfrm>
          <a:prstGeom prst="rect">
            <a:avLst/>
          </a:prstGeom>
          <a:solidFill>
            <a:srgbClr val="4AB342">
              <a:alpha val="20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16868322" y="32673925"/>
            <a:ext cx="12744344" cy="6558683"/>
          </a:xfrm>
          <a:prstGeom prst="rect">
            <a:avLst/>
          </a:prstGeom>
          <a:solidFill>
            <a:srgbClr val="0000FF">
              <a:alpha val="20000"/>
            </a:srgb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735805" y="32673925"/>
            <a:ext cx="15029413" cy="6561137"/>
          </a:xfrm>
          <a:prstGeom prst="rect">
            <a:avLst/>
          </a:prstGeom>
          <a:solidFill>
            <a:srgbClr val="0000FF">
              <a:alpha val="20000"/>
            </a:srgb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768839" y="8755062"/>
            <a:ext cx="9580248" cy="9906000"/>
          </a:xfrm>
          <a:prstGeom prst="rect">
            <a:avLst/>
          </a:prstGeom>
          <a:solidFill>
            <a:srgbClr val="0000FF">
              <a:alpha val="20000"/>
            </a:srgb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pic>
        <p:nvPicPr>
          <p:cNvPr id="5" name="Picture 4" descr="STAR_FINAL_3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966" y="10279062"/>
            <a:ext cx="8856653" cy="6642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8694" y="301726"/>
            <a:ext cx="17033629" cy="8679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Triangular</a:t>
            </a:r>
            <a:r>
              <a:rPr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F</a:t>
            </a:r>
            <a:r>
              <a:rPr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low of </a:t>
            </a:r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I</a:t>
            </a:r>
            <a:r>
              <a:rPr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dentified </a:t>
            </a:r>
            <a:endParaRPr lang="en-US" sz="9600" b="1" dirty="0" smtClean="0">
              <a:solidFill>
                <a:schemeClr val="bg1">
                  <a:lumMod val="75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  <a:p>
            <a:pPr algn="ctr"/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H</a:t>
            </a:r>
            <a:r>
              <a:rPr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adrons </a:t>
            </a:r>
            <a:r>
              <a:rPr lang="en-US" sz="96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i</a:t>
            </a:r>
            <a:r>
              <a:rPr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n Au+Au </a:t>
            </a:r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C</a:t>
            </a:r>
            <a:r>
              <a:rPr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ollisions </a:t>
            </a:r>
            <a:endParaRPr lang="en-US" sz="9600" b="1" dirty="0" smtClean="0">
              <a:solidFill>
                <a:schemeClr val="bg1">
                  <a:lumMod val="75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  <a:p>
            <a:pPr algn="ctr"/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ea typeface="MS Gothic"/>
                <a:cs typeface="Book Antiqua"/>
              </a:rPr>
              <a:t>at √</a:t>
            </a:r>
            <a:r>
              <a:rPr lang="en-US" sz="96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ea typeface="MS Gothic"/>
                <a:cs typeface="Book Antiqua"/>
              </a:rPr>
              <a:t>s</a:t>
            </a:r>
            <a:r>
              <a:rPr lang="en-US" sz="9600" b="1" baseline="-250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ea typeface="MS Gothic"/>
                <a:cs typeface="Book Antiqua"/>
              </a:rPr>
              <a:t>NN</a:t>
            </a:r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ea typeface="MS Gothic"/>
                <a:cs typeface="Book Antiqua"/>
              </a:rPr>
              <a:t> </a:t>
            </a:r>
            <a:r>
              <a:rPr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= </a:t>
            </a:r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39 and 200</a:t>
            </a:r>
            <a:r>
              <a:rPr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 GeV</a:t>
            </a:r>
            <a:endParaRPr lang="en-US" sz="9600" b="1" dirty="0" smtClean="0">
              <a:solidFill>
                <a:schemeClr val="bg1">
                  <a:lumMod val="75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  <a:p>
            <a:pPr marL="1371600" indent="-1371600" algn="ctr"/>
            <a:r>
              <a:rPr lang="en-US" sz="5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Xu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 Sun* </a:t>
            </a:r>
          </a:p>
          <a:p>
            <a:pPr marL="1371600" indent="-1371600" algn="ctr"/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for the STAR Collaboration</a:t>
            </a:r>
          </a:p>
          <a:p>
            <a:pPr marL="1371600" indent="-1371600" algn="ctr"/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*Harbin Institute of Technology</a:t>
            </a:r>
          </a:p>
          <a:p>
            <a:pPr marL="1371600" indent="-1371600" algn="ctr"/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*Lawrence Berkeley National Laboratory</a:t>
            </a:r>
            <a:endParaRPr sz="5400" b="1" dirty="0" smtClean="0">
              <a:solidFill>
                <a:schemeClr val="bg1">
                  <a:lumMod val="75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  <a:p>
            <a:pPr algn="ctr"/>
            <a:endParaRPr lang="en-US" sz="5400" b="1" dirty="0">
              <a:effectLst>
                <a:outerShdw blurRad="50800" dist="38100" dir="2700000">
                  <a:schemeClr val="bg1">
                    <a:lumMod val="75000"/>
                    <a:alpha val="43000"/>
                  </a:schemeClr>
                </a:outerShdw>
              </a:effectLst>
            </a:endParaRPr>
          </a:p>
        </p:txBody>
      </p:sp>
      <p:pic>
        <p:nvPicPr>
          <p:cNvPr id="12" name="Picture 11" descr="800px-LBNL-blue_transpare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206" y="39539862"/>
            <a:ext cx="4354400" cy="27106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5634" y="8755062"/>
            <a:ext cx="555958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Motivation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1819" y="8755062"/>
            <a:ext cx="78662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The Experiment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76406" y="32394445"/>
            <a:ext cx="485922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Summary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pic>
        <p:nvPicPr>
          <p:cNvPr id="37" name="Picture 36" descr="400px-DOE_Logo_C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1" y="39980108"/>
            <a:ext cx="7940255" cy="200491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9100006" y="19059445"/>
            <a:ext cx="6545382" cy="135421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NCQ Scaling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pic>
        <p:nvPicPr>
          <p:cNvPr id="51" name="Picture 50" descr="STAR_transparent_QM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806" y="1744662"/>
            <a:ext cx="4938490" cy="390703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67109" y="10408682"/>
            <a:ext cx="907300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Beam Energy Scan (BES) at STAR:</a:t>
            </a:r>
          </a:p>
          <a:p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 </a:t>
            </a:r>
            <a:r>
              <a:rPr lang="en-US" sz="3500" b="1" dirty="0" err="1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  <a:sym typeface="Wingdings"/>
              </a:rPr>
              <a:t></a:t>
            </a:r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Signatures for QCD phase transition</a:t>
            </a: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Triangular flow v</a:t>
            </a:r>
            <a:r>
              <a:rPr lang="en-US" sz="3500" b="1" baseline="-25000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3</a:t>
            </a:r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sensitive to initial state </a:t>
            </a:r>
          </a:p>
          <a:p>
            <a:r>
              <a:rPr lang="en-US" sz="3500" b="1" dirty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 fluctuations</a:t>
            </a: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Number-of-Constituent-Quark (NCQ) </a:t>
            </a:r>
          </a:p>
          <a:p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 scaling of v</a:t>
            </a:r>
            <a:r>
              <a:rPr lang="en-US" sz="3500" b="1" baseline="-25000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3</a:t>
            </a:r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might be sensitive to </a:t>
            </a:r>
            <a:r>
              <a:rPr lang="en-US" sz="3500" b="1" dirty="0" err="1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partonic</a:t>
            </a:r>
            <a:endParaRPr lang="en-US" sz="3500" b="1" dirty="0">
              <a:solidFill>
                <a:schemeClr val="bg1">
                  <a:lumMod val="75000"/>
                </a:schemeClr>
              </a:solidFill>
              <a:latin typeface="Book Antiqua"/>
              <a:cs typeface="Book Antiqua"/>
            </a:endParaRPr>
          </a:p>
          <a:p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3500" b="1" dirty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35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degree of freedom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31206" y="19059445"/>
            <a:ext cx="106957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Particle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 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anti-Particle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54" name="Left-Right Arrow 53"/>
          <p:cNvSpPr/>
          <p:nvPr/>
        </p:nvSpPr>
        <p:spPr>
          <a:xfrm>
            <a:off x="5761103" y="19827657"/>
            <a:ext cx="838200" cy="228600"/>
          </a:xfrm>
          <a:prstGeom prst="leftRightArrow">
            <a:avLst>
              <a:gd name="adj1" fmla="val 33333"/>
              <a:gd name="adj2" fmla="val 69445"/>
            </a:avLst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36732" y="17264399"/>
            <a:ext cx="9167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chemeClr val="bg1">
                    <a:lumMod val="50000"/>
                  </a:schemeClr>
                </a:solidFill>
                <a:latin typeface="Book Antiqua"/>
                <a:cs typeface="Book Antiqua"/>
              </a:rPr>
              <a:t>S</a:t>
            </a:r>
            <a:r>
              <a:rPr lang="en-US" sz="5400" b="1" dirty="0" err="1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olenoidal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5400" b="1" dirty="0" smtClean="0">
                <a:solidFill>
                  <a:srgbClr val="7F7F7F"/>
                </a:solidFill>
                <a:latin typeface="Book Antiqua"/>
                <a:cs typeface="Book Antiqua"/>
              </a:rPr>
              <a:t>T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racker </a:t>
            </a:r>
            <a:r>
              <a:rPr lang="en-US" sz="5400" b="1" dirty="0" smtClean="0">
                <a:solidFill>
                  <a:srgbClr val="7F7F7F"/>
                </a:solidFill>
                <a:latin typeface="Book Antiqua"/>
                <a:cs typeface="Book Antiqua"/>
              </a:rPr>
              <a:t>A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t </a:t>
            </a:r>
            <a:r>
              <a:rPr lang="en-US" sz="5400" b="1" dirty="0" smtClean="0">
                <a:solidFill>
                  <a:srgbClr val="7F7F7F"/>
                </a:solidFill>
                <a:latin typeface="Book Antiqua"/>
                <a:cs typeface="Book Antiqua"/>
              </a:rPr>
              <a:t>R</a:t>
            </a:r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Book Antiqua"/>
                <a:cs typeface="Book Antiqua"/>
              </a:rPr>
              <a:t>HIC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Book Antiqua"/>
              <a:cs typeface="Book Antiqua"/>
            </a:endParaRPr>
          </a:p>
        </p:txBody>
      </p:sp>
      <p:pic>
        <p:nvPicPr>
          <p:cNvPr id="141" name="Picture 140" descr="Event_Plane_A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19" y="14546262"/>
            <a:ext cx="4232029" cy="2407591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1001644" y="37708491"/>
            <a:ext cx="140217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Mass ordering extends for larger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p</a:t>
            </a:r>
            <a:r>
              <a:rPr lang="en-US" sz="3500" b="1" baseline="-25000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T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range at 200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than 39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endParaRPr lang="en-US" sz="3500" b="1" dirty="0" smtClean="0">
              <a:solidFill>
                <a:srgbClr val="BFBFBF"/>
              </a:solidFill>
              <a:latin typeface="Book Antiqua"/>
              <a:cs typeface="Book Antiqua"/>
            </a:endParaRPr>
          </a:p>
          <a:p>
            <a:r>
              <a:rPr lang="en-US" sz="3500" b="1" dirty="0" smtClean="0">
                <a:solidFill>
                  <a:srgbClr val="BFBFB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500" b="1" dirty="0">
                <a:solidFill>
                  <a:srgbClr val="BFBFBF"/>
                </a:solidFill>
                <a:latin typeface="Book Antiqua"/>
                <a:cs typeface="Book Antiqua"/>
                <a:sym typeface="Wingdings"/>
              </a:rPr>
              <a:t> 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  <a:sym typeface="Wingdings"/>
              </a:rPr>
              <a:t>Larger radial flow at 200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  <a:sym typeface="Wingdings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  <a:sym typeface="Wingdings"/>
              </a:rPr>
              <a:t> than 39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  <a:sym typeface="Wingdings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  <a:sym typeface="Wingdings"/>
              </a:rPr>
              <a:t> ?</a:t>
            </a:r>
            <a:endParaRPr lang="en-US" sz="3500" b="1" dirty="0" smtClean="0">
              <a:solidFill>
                <a:srgbClr val="BFBFBF"/>
              </a:solidFill>
              <a:latin typeface="Book Antiqua"/>
              <a:cs typeface="Book Antiqua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12006" y="28615093"/>
            <a:ext cx="13245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Observed difference in v</a:t>
            </a:r>
            <a:r>
              <a:rPr lang="en-US" sz="3500" b="1" baseline="-25000" dirty="0">
                <a:solidFill>
                  <a:srgbClr val="BFBFBF"/>
                </a:solidFill>
                <a:latin typeface="Book Antiqua"/>
                <a:cs typeface="Book Antiqua"/>
              </a:rPr>
              <a:t>3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between protons and anti-protons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v</a:t>
            </a:r>
            <a:r>
              <a:rPr lang="en-US" sz="3500" b="1" baseline="-25000" dirty="0" smtClean="0">
                <a:solidFill>
                  <a:srgbClr val="BFBFBF"/>
                </a:solidFill>
                <a:latin typeface="Book Antiqua"/>
                <a:cs typeface="Book Antiqua"/>
              </a:rPr>
              <a:t>3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is constant in the measured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p</a:t>
            </a:r>
            <a:r>
              <a:rPr lang="en-US" sz="3500" b="1" baseline="-25000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T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range and the difference is </a:t>
            </a:r>
          </a:p>
          <a:p>
            <a:pPr>
              <a:buSzPct val="100000"/>
            </a:pPr>
            <a:r>
              <a:rPr lang="en-US" sz="3500" b="1" dirty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  larger at the lower energy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rPr lang="en-US" sz="3500" b="1" dirty="0">
                <a:solidFill>
                  <a:srgbClr val="BFBFBF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v</a:t>
            </a:r>
            <a:r>
              <a:rPr lang="en-US" sz="3500" b="1" baseline="-25000" dirty="0" smtClean="0">
                <a:solidFill>
                  <a:srgbClr val="BFBFBF"/>
                </a:solidFill>
                <a:latin typeface="Book Antiqua"/>
                <a:cs typeface="Book Antiqua"/>
              </a:rPr>
              <a:t>3 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(proton/antiproton) = (7.4 </a:t>
            </a:r>
            <a:r>
              <a:rPr lang="en-US" sz="3500" b="1" dirty="0">
                <a:solidFill>
                  <a:srgbClr val="BFBFBF"/>
                </a:solidFill>
                <a:latin typeface="Book Antiqua"/>
                <a:cs typeface="Book Antiqua"/>
              </a:rPr>
              <a:t>± 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1.2)*10</a:t>
            </a:r>
            <a:r>
              <a:rPr lang="en-US" sz="3500" b="1" baseline="30000" dirty="0" smtClean="0">
                <a:solidFill>
                  <a:srgbClr val="BFBFBF"/>
                </a:solidFill>
                <a:latin typeface="Book Antiqua"/>
                <a:cs typeface="Book Antiqua"/>
              </a:rPr>
              <a:t>-4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sz="3500" b="1" dirty="0">
                <a:solidFill>
                  <a:srgbClr val="BFBFBF"/>
                </a:solidFill>
                <a:latin typeface="Book Antiqua"/>
                <a:cs typeface="Book Antiqua"/>
              </a:rPr>
              <a:t>at 200 </a:t>
            </a:r>
            <a:r>
              <a:rPr lang="en-US" sz="3500" b="1" dirty="0" err="1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endParaRPr lang="en-US" sz="3500" b="1" dirty="0">
              <a:solidFill>
                <a:srgbClr val="BFBFBF"/>
              </a:solidFill>
              <a:latin typeface="Book Antiqua"/>
              <a:cs typeface="Book Antiqua"/>
            </a:endParaRPr>
          </a:p>
          <a:p>
            <a:pPr marL="457200" indent="-457200">
              <a:buSzPct val="100000"/>
              <a:buFont typeface="Arial"/>
              <a:buChar char="•"/>
            </a:pPr>
            <a:r>
              <a:rPr lang="en-US" sz="3500" b="1" dirty="0">
                <a:solidFill>
                  <a:srgbClr val="BFBFBF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v</a:t>
            </a:r>
            <a:r>
              <a:rPr lang="en-US" sz="3500" b="1" baseline="-25000" dirty="0" smtClean="0">
                <a:solidFill>
                  <a:srgbClr val="BFBFBF"/>
                </a:solidFill>
                <a:latin typeface="Book Antiqua"/>
                <a:cs typeface="Book Antiqua"/>
              </a:rPr>
              <a:t>3 </a:t>
            </a:r>
            <a:r>
              <a:rPr lang="en-US" sz="3500" b="1" dirty="0">
                <a:solidFill>
                  <a:srgbClr val="BFBFBF"/>
                </a:solidFill>
                <a:latin typeface="Book Antiqua"/>
                <a:cs typeface="Book Antiqua"/>
              </a:rPr>
              <a:t>(proton/antiproton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) = (2.1 </a:t>
            </a:r>
            <a:r>
              <a:rPr lang="en-US" sz="3500" b="1" dirty="0">
                <a:solidFill>
                  <a:srgbClr val="BFBFBF"/>
                </a:solidFill>
                <a:latin typeface="Book Antiqua"/>
                <a:cs typeface="Book Antiqua"/>
              </a:rPr>
              <a:t>± 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0.6)*10</a:t>
            </a:r>
            <a:r>
              <a:rPr lang="en-US" sz="3500" b="1" baseline="30000" dirty="0" smtClean="0">
                <a:solidFill>
                  <a:srgbClr val="BFBFBF"/>
                </a:solidFill>
                <a:latin typeface="Book Antiqua"/>
                <a:cs typeface="Book Antiqua"/>
              </a:rPr>
              <a:t>-3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sz="3500" b="1" dirty="0">
                <a:solidFill>
                  <a:srgbClr val="BFBFBF"/>
                </a:solidFill>
                <a:latin typeface="Book Antiqua"/>
                <a:cs typeface="Book Antiqua"/>
              </a:rPr>
              <a:t>at 39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endParaRPr lang="en-US" sz="3500" b="1" dirty="0" smtClean="0">
              <a:solidFill>
                <a:srgbClr val="BFBFBF"/>
              </a:solidFill>
              <a:latin typeface="Book Antiqua"/>
              <a:cs typeface="Book Antiqua"/>
            </a:endParaRPr>
          </a:p>
          <a:p>
            <a:pPr marL="457200" indent="-457200">
              <a:buSzPct val="100000"/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v</a:t>
            </a:r>
            <a:r>
              <a:rPr lang="en-US" sz="3500" b="1" baseline="-25000" dirty="0" smtClean="0">
                <a:solidFill>
                  <a:srgbClr val="BFBFBF"/>
                </a:solidFill>
                <a:latin typeface="Book Antiqua"/>
                <a:cs typeface="Book Antiqua"/>
              </a:rPr>
              <a:t>3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/</a:t>
            </a:r>
            <a:r>
              <a:rPr lang="en-US" sz="3500" b="1" dirty="0" smtClean="0">
                <a:solidFill>
                  <a:srgbClr val="BFBFBF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v</a:t>
            </a:r>
            <a:r>
              <a:rPr lang="en-US" sz="3500" b="1" baseline="-25000" dirty="0" smtClean="0">
                <a:solidFill>
                  <a:srgbClr val="BFBFBF"/>
                </a:solidFill>
                <a:latin typeface="Book Antiqua"/>
                <a:cs typeface="Book Antiqua"/>
              </a:rPr>
              <a:t>2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=  0.34 </a:t>
            </a:r>
            <a:r>
              <a:rPr lang="en-US" sz="3500" b="1" smtClean="0">
                <a:solidFill>
                  <a:srgbClr val="BFBFBF"/>
                </a:solidFill>
                <a:latin typeface="Book Antiqua"/>
                <a:cs typeface="Book Antiqua"/>
              </a:rPr>
              <a:t>± </a:t>
            </a:r>
            <a:r>
              <a:rPr lang="en-US" sz="3500" b="1" smtClean="0">
                <a:solidFill>
                  <a:srgbClr val="BFBFBF"/>
                </a:solidFill>
                <a:latin typeface="Book Antiqua"/>
                <a:cs typeface="Book Antiqua"/>
              </a:rPr>
              <a:t>0.10</a:t>
            </a:r>
            <a:r>
              <a:rPr lang="zh-CN" altLang="en-US" sz="3500" b="1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altLang="zh-CN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at 39 </a:t>
            </a:r>
            <a:r>
              <a:rPr lang="en-US" altLang="zh-CN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endParaRPr lang="en-US" sz="3500" b="1" dirty="0">
              <a:solidFill>
                <a:srgbClr val="BFBFBF"/>
              </a:solidFill>
              <a:latin typeface="Book Antiqua"/>
              <a:cs typeface="Book Antiqua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4604206" y="24424406"/>
            <a:ext cx="129702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NCQ scaling failed at 39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(up to 0.8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/c</a:t>
            </a:r>
            <a:r>
              <a:rPr lang="en-US" sz="3500" b="1" baseline="30000" dirty="0" smtClean="0">
                <a:solidFill>
                  <a:srgbClr val="BFBFBF"/>
                </a:solidFill>
                <a:latin typeface="Book Antiqua"/>
                <a:cs typeface="Book Antiqua"/>
              </a:rPr>
              <a:t>2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) and 200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</a:p>
          <a:p>
            <a:r>
              <a:rPr lang="en-US" sz="3500" b="1" dirty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(up to 0.8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/c</a:t>
            </a:r>
            <a:r>
              <a:rPr lang="en-US" sz="3500" b="1" baseline="30000" dirty="0" smtClean="0">
                <a:solidFill>
                  <a:srgbClr val="BFBFBF"/>
                </a:solidFill>
                <a:latin typeface="Book Antiqua"/>
                <a:cs typeface="Book Antiqua"/>
              </a:rPr>
              <a:t>2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) by using scaling factor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n</a:t>
            </a:r>
            <a:r>
              <a:rPr lang="en-US" sz="3500" b="1" baseline="-25000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q</a:t>
            </a:r>
            <a:r>
              <a:rPr lang="en-US" sz="3500" b="1" baseline="-25000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7219881" y="34421899"/>
            <a:ext cx="123308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sz="3500" b="1" dirty="0">
                <a:solidFill>
                  <a:srgbClr val="BFBFBF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3500" b="1" dirty="0">
                <a:solidFill>
                  <a:srgbClr val="BFBFBF"/>
                </a:solidFill>
                <a:latin typeface="Book Antiqua"/>
                <a:cs typeface="Book Antiqua"/>
              </a:rPr>
              <a:t>v</a:t>
            </a:r>
            <a:r>
              <a:rPr lang="en-US" sz="3500" b="1" baseline="-25000" dirty="0">
                <a:solidFill>
                  <a:srgbClr val="BFBFBF"/>
                </a:solidFill>
                <a:latin typeface="Book Antiqua"/>
                <a:cs typeface="Book Antiqua"/>
              </a:rPr>
              <a:t>3 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of protons and anti-protons are bigger</a:t>
            </a:r>
            <a:r>
              <a:rPr lang="zh-CN" alt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altLang="zh-CN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at</a:t>
            </a:r>
            <a:r>
              <a:rPr lang="zh-CN" alt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altLang="zh-CN" sz="3500" b="1" dirty="0">
                <a:solidFill>
                  <a:srgbClr val="BFBFBF"/>
                </a:solidFill>
                <a:latin typeface="Book Antiqua"/>
                <a:cs typeface="Book Antiqua"/>
              </a:rPr>
              <a:t>3</a:t>
            </a:r>
            <a:r>
              <a:rPr lang="en-US" altLang="zh-CN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9</a:t>
            </a:r>
            <a:r>
              <a:rPr lang="zh-CN" alt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altLang="zh-CN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zh-CN" alt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altLang="zh-CN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than</a:t>
            </a:r>
          </a:p>
          <a:p>
            <a:r>
              <a:rPr lang="en-US" altLang="zh-CN" sz="3500" b="1" dirty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zh-CN" alt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altLang="zh-CN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200</a:t>
            </a:r>
            <a:r>
              <a:rPr lang="zh-CN" alt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altLang="zh-CN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endParaRPr lang="en-US" sz="3500" b="1" dirty="0" smtClean="0">
              <a:solidFill>
                <a:srgbClr val="BFBFBF"/>
              </a:solidFill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Mass ordering for all particle species observed at low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p</a:t>
            </a:r>
            <a:r>
              <a:rPr lang="en-US" sz="3500" b="1" baseline="-25000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T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</a:p>
          <a:p>
            <a:r>
              <a:rPr lang="en-US" sz="3500" b="1" dirty="0">
                <a:solidFill>
                  <a:srgbClr val="BFBFB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Radial flow is larger at 200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than 39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 ?</a:t>
            </a: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Baryon – meson splitting is observed at intermediate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p</a:t>
            </a:r>
            <a:r>
              <a:rPr lang="en-US" sz="3500" b="1" baseline="-25000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T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endParaRPr lang="en-US" sz="3500" b="1" dirty="0" smtClean="0">
              <a:solidFill>
                <a:srgbClr val="BFBFBF"/>
              </a:solidFill>
              <a:latin typeface="Book Antiqua"/>
              <a:ea typeface="MS Gothic"/>
              <a:cs typeface="Book Antiqua"/>
            </a:endParaRP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 </a:t>
            </a:r>
            <a:r>
              <a:rPr lang="en-US" altLang="zh-CN" sz="3500" b="1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Better 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NCQ scaling achieved by using scaling factor n</a:t>
            </a:r>
            <a:r>
              <a:rPr lang="en-US" sz="3500" b="1" baseline="-25000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q</a:t>
            </a:r>
            <a:r>
              <a:rPr lang="en-US" sz="3500" b="1" baseline="30000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3/2 </a:t>
            </a:r>
            <a:endParaRPr lang="en-US" sz="3500" b="1" dirty="0" smtClean="0">
              <a:solidFill>
                <a:srgbClr val="BFBFBF"/>
              </a:solidFill>
              <a:latin typeface="Book Antiqua"/>
              <a:ea typeface="MS Gothic"/>
              <a:cs typeface="Book Antiqua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934950" y="17293251"/>
            <a:ext cx="531589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Initial state fluctuation  </a:t>
            </a:r>
          </a:p>
          <a:p>
            <a:endParaRPr lang="en-US" sz="3600" dirty="0" smtClean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4756606" y="30407818"/>
            <a:ext cx="1479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Better NCQ scaling achieved at 39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(up to 0.8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/c</a:t>
            </a:r>
            <a:r>
              <a:rPr lang="en-US" sz="3500" b="1" baseline="30000" dirty="0" smtClean="0">
                <a:solidFill>
                  <a:srgbClr val="BFBFBF"/>
                </a:solidFill>
                <a:latin typeface="Book Antiqua"/>
                <a:cs typeface="Book Antiqua"/>
              </a:rPr>
              <a:t>2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) and 200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GeV</a:t>
            </a:r>
            <a:endParaRPr lang="en-US" sz="3500" b="1" dirty="0" smtClean="0">
              <a:solidFill>
                <a:srgbClr val="BFBFBF"/>
              </a:solidFill>
              <a:latin typeface="Book Antiqua"/>
              <a:ea typeface="MS Gothic"/>
              <a:cs typeface="Book Antiqua"/>
            </a:endParaRPr>
          </a:p>
          <a:p>
            <a:r>
              <a:rPr lang="en-US" sz="3500" b="1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  (up to 0.8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GeV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/c</a:t>
            </a:r>
            <a:r>
              <a:rPr lang="en-US" sz="3500" b="1" baseline="30000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2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) by using scaling factor n</a:t>
            </a:r>
            <a:r>
              <a:rPr lang="en-US" sz="3500" b="1" baseline="-25000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q</a:t>
            </a:r>
            <a:r>
              <a:rPr lang="en-US" sz="3500" b="1" baseline="30000" dirty="0" smtClean="0">
                <a:solidFill>
                  <a:srgbClr val="BFBFBF"/>
                </a:solidFill>
                <a:latin typeface="Book Antiqua"/>
                <a:ea typeface="MS Gothic"/>
                <a:cs typeface="Book Antiqua"/>
              </a:rPr>
              <a:t>3/2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2748866" y="10964862"/>
            <a:ext cx="1031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ook Antiqua"/>
                <a:cs typeface="Book Antiqua"/>
              </a:rPr>
              <a:t>TOF</a:t>
            </a:r>
            <a:endParaRPr lang="en-US" sz="3200" b="1" dirty="0">
              <a:solidFill>
                <a:schemeClr val="tx2">
                  <a:lumMod val="25000"/>
                  <a:lumOff val="75000"/>
                </a:schemeClr>
              </a:solidFill>
              <a:latin typeface="Book Antiqua"/>
              <a:cs typeface="Book Antiqua"/>
            </a:endParaRPr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13403019" y="11549638"/>
            <a:ext cx="1219200" cy="1091624"/>
          </a:xfrm>
          <a:prstGeom prst="straightConnector1">
            <a:avLst/>
          </a:prstGeom>
          <a:ln w="38100" cap="flat" cmpd="sng" algn="ctr">
            <a:solidFill>
              <a:schemeClr val="tx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5400000">
            <a:off x="15371807" y="11943050"/>
            <a:ext cx="1244024" cy="457200"/>
          </a:xfrm>
          <a:prstGeom prst="straightConnector1">
            <a:avLst/>
          </a:prstGeom>
          <a:ln w="38100" cap="flat" cmpd="sng" algn="ctr">
            <a:solidFill>
              <a:schemeClr val="tx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15862919" y="10977274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ook Antiqua"/>
                <a:cs typeface="Book Antiqua"/>
              </a:rPr>
              <a:t>TPC</a:t>
            </a:r>
            <a:endParaRPr lang="en-US" sz="3200" b="1" dirty="0">
              <a:solidFill>
                <a:schemeClr val="tx2">
                  <a:lumMod val="25000"/>
                  <a:lumOff val="7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20318998" y="8755062"/>
            <a:ext cx="9580248" cy="9906000"/>
          </a:xfrm>
          <a:prstGeom prst="rect">
            <a:avLst/>
          </a:prstGeom>
          <a:solidFill>
            <a:srgbClr val="0000FF">
              <a:alpha val="20000"/>
            </a:srgb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20537515" y="14234022"/>
            <a:ext cx="9328195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PID based on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cs typeface="Book Antiqua"/>
              </a:rPr>
              <a:t>dE/dx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and TOF</a:t>
            </a: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sz="3500" b="1" dirty="0" err="1" smtClean="0">
                <a:solidFill>
                  <a:srgbClr val="BFBFBF"/>
                </a:solidFill>
                <a:latin typeface="Lucida Grande"/>
                <a:ea typeface="Lucida Grande"/>
                <a:cs typeface="Lucida Grande"/>
              </a:rPr>
              <a:t>Φ</a:t>
            </a:r>
            <a:r>
              <a:rPr lang="en-US" sz="3500" b="1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sz="3500" b="1" smtClean="0">
                <a:solidFill>
                  <a:srgbClr val="BFBFBF"/>
                </a:solidFill>
                <a:latin typeface="Book Antiqua"/>
                <a:cs typeface="Book Antiqua"/>
              </a:rPr>
              <a:t>meson 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reconstructed with invariant mass </a:t>
            </a: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3</a:t>
            </a:r>
            <a:r>
              <a:rPr lang="en-US" sz="3500" b="1" baseline="30000" dirty="0" smtClean="0">
                <a:solidFill>
                  <a:srgbClr val="BFBFBF"/>
                </a:solidFill>
                <a:latin typeface="Book Antiqua"/>
                <a:cs typeface="Book Antiqua"/>
              </a:rPr>
              <a:t>rd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-order event plane reconstructed (|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ea typeface="Lucida Grande"/>
                <a:cs typeface="Book Antiqua"/>
              </a:rPr>
              <a:t>η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|&lt;1)</a:t>
            </a: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</a:t>
            </a:r>
            <a:r>
              <a:rPr lang="en-US" sz="3500" b="1" dirty="0" err="1" smtClean="0">
                <a:solidFill>
                  <a:srgbClr val="BFBFBF"/>
                </a:solidFill>
                <a:latin typeface="Book Antiqua"/>
                <a:ea typeface="Lucida Grande"/>
                <a:cs typeface="Book Antiqua"/>
              </a:rPr>
              <a:t>η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ea typeface="Lucida Grande"/>
                <a:cs typeface="Book Antiqua"/>
              </a:rPr>
              <a:t>-</a:t>
            </a: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gap method used to suppress non-flow</a:t>
            </a:r>
          </a:p>
          <a:p>
            <a:pPr>
              <a:buFont typeface="Arial"/>
              <a:buChar char="•"/>
            </a:pPr>
            <a:r>
              <a:rPr lang="en-US" sz="3500" b="1" dirty="0" smtClean="0">
                <a:solidFill>
                  <a:srgbClr val="BFBFBF"/>
                </a:solidFill>
                <a:latin typeface="Book Antiqua"/>
                <a:cs typeface="Book Antiqua"/>
              </a:rPr>
              <a:t> Event plane method used to extract v</a:t>
            </a:r>
            <a:r>
              <a:rPr lang="en-US" sz="3500" b="1" baseline="-25000" dirty="0">
                <a:solidFill>
                  <a:srgbClr val="BFBFBF"/>
                </a:solidFill>
                <a:latin typeface="Book Antiqua"/>
                <a:cs typeface="Book Antiqua"/>
              </a:rPr>
              <a:t>3</a:t>
            </a:r>
            <a:endParaRPr lang="en-US" sz="3500" b="1" dirty="0" smtClean="0">
              <a:solidFill>
                <a:srgbClr val="BFBFBF"/>
              </a:solidFill>
              <a:latin typeface="Book Antiqua"/>
              <a:cs typeface="Book Antiqua"/>
            </a:endParaRPr>
          </a:p>
          <a:p>
            <a:pPr>
              <a:buFont typeface="Arial"/>
              <a:buChar char="•"/>
            </a:pPr>
            <a:endParaRPr lang="en-US" sz="3600" dirty="0" smtClean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725176" y="8755062"/>
            <a:ext cx="667123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Methodology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pic>
        <p:nvPicPr>
          <p:cNvPr id="25" name="Picture 24" descr="images_GlauberHighTriaEvent_tran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94" y="14127263"/>
            <a:ext cx="4223800" cy="3165988"/>
          </a:xfrm>
          <a:prstGeom prst="rect">
            <a:avLst/>
          </a:prstGeom>
        </p:spPr>
      </p:pic>
      <p:sp>
        <p:nvSpPr>
          <p:cNvPr id="26" name="Isosceles Triangle 25"/>
          <p:cNvSpPr/>
          <p:nvPr/>
        </p:nvSpPr>
        <p:spPr>
          <a:xfrm rot="19676480">
            <a:off x="6791659" y="14579238"/>
            <a:ext cx="1589786" cy="1494601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6200000" flipH="1" flipV="1">
            <a:off x="7977278" y="15434840"/>
            <a:ext cx="3074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ook Antiqua"/>
                <a:cs typeface="Book Antiqua"/>
              </a:rPr>
              <a:t>Phys. Rev. C 81 (2010) 054905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49852" y="29990508"/>
            <a:ext cx="4264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A6A6A6"/>
                </a:solidFill>
                <a:latin typeface="Book Antiqua"/>
                <a:cs typeface="Book Antiqua"/>
              </a:rPr>
              <a:t>J. Phys. G: </a:t>
            </a:r>
            <a:r>
              <a:rPr lang="en-US" sz="1600" b="1" dirty="0" err="1">
                <a:solidFill>
                  <a:srgbClr val="A6A6A6"/>
                </a:solidFill>
                <a:latin typeface="Book Antiqua"/>
                <a:cs typeface="Book Antiqua"/>
              </a:rPr>
              <a:t>Nucl</a:t>
            </a:r>
            <a:r>
              <a:rPr lang="en-US" sz="1600" b="1" dirty="0">
                <a:solidFill>
                  <a:srgbClr val="A6A6A6"/>
                </a:solidFill>
                <a:latin typeface="Book Antiqua"/>
                <a:cs typeface="Book Antiqua"/>
              </a:rPr>
              <a:t>. Part. Phys. 38 (2011) 124048</a:t>
            </a:r>
            <a:endParaRPr lang="en-US" sz="1600" dirty="0">
              <a:solidFill>
                <a:srgbClr val="A6A6A6"/>
              </a:solidFill>
              <a:latin typeface="Book Antiqua"/>
              <a:cs typeface="Book Antiqu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509844" y="32417294"/>
            <a:ext cx="741741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76200" dir="2700000">
                    <a:srgbClr val="0000FF">
                      <a:alpha val="43000"/>
                    </a:srgbClr>
                  </a:outerShdw>
                </a:effectLst>
                <a:latin typeface="Book Antiqua"/>
                <a:cs typeface="Book Antiqua"/>
              </a:rPr>
              <a:t>Mass Ordering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  <a:effectLst>
                <a:outerShdw blurRad="50800" dist="76200" dir="2700000">
                  <a:srgbClr val="0000FF">
                    <a:alpha val="43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pic>
        <p:nvPicPr>
          <p:cNvPr id="11" name="Picture 10" descr="c_v3_Delta_v3_6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34" y="20463966"/>
            <a:ext cx="10499207" cy="8129016"/>
          </a:xfrm>
          <a:prstGeom prst="rect">
            <a:avLst/>
          </a:prstGeom>
        </p:spPr>
      </p:pic>
      <p:pic>
        <p:nvPicPr>
          <p:cNvPr id="29" name="Picture 28" descr="hit_trans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960" y="39258054"/>
            <a:ext cx="4480876" cy="3590385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507183"/>
              </p:ext>
            </p:extLst>
          </p:nvPr>
        </p:nvGraphicFramePr>
        <p:xfrm>
          <a:off x="6516218" y="21055494"/>
          <a:ext cx="2170622" cy="41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11" imgW="1257300" imgH="241300" progId="Equation.3">
                  <p:embed/>
                </p:oleObj>
              </mc:Choice>
              <mc:Fallback>
                <p:oleObj name="Equation" r:id="rId11" imgW="1257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16218" y="21055494"/>
                        <a:ext cx="2170622" cy="41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0280332" y="26224606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Book Antiqua"/>
                <a:cs typeface="Book Antiqua"/>
              </a:rPr>
              <a:t>STAR Preliminary</a:t>
            </a:r>
            <a:endParaRPr lang="en-US" sz="1400" b="1" dirty="0">
              <a:solidFill>
                <a:srgbClr val="595959"/>
              </a:solidFill>
              <a:latin typeface="Book Antiqua"/>
              <a:cs typeface="Book Antiqu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80332" y="22696214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Book Antiqua"/>
                <a:cs typeface="Book Antiqua"/>
              </a:rPr>
              <a:t>STAR Preliminary</a:t>
            </a:r>
            <a:endParaRPr lang="en-US" sz="1400" b="1" dirty="0">
              <a:solidFill>
                <a:srgbClr val="595959"/>
              </a:solidFill>
              <a:latin typeface="Book Antiqua"/>
              <a:cs typeface="Book Antiqua"/>
            </a:endParaRPr>
          </a:p>
        </p:txBody>
      </p:sp>
      <p:pic>
        <p:nvPicPr>
          <p:cNvPr id="8" name="Picture 7" descr="Logo_QUARK14_hochformat_rot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" y="2461966"/>
            <a:ext cx="7484734" cy="3225511"/>
          </a:xfrm>
          <a:prstGeom prst="rect">
            <a:avLst/>
          </a:prstGeom>
        </p:spPr>
      </p:pic>
      <p:pic>
        <p:nvPicPr>
          <p:cNvPr id="31" name="Picture 30" descr="eq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141" y="17136359"/>
            <a:ext cx="6200904" cy="1455399"/>
          </a:xfrm>
          <a:prstGeom prst="rect">
            <a:avLst/>
          </a:prstGeom>
        </p:spPr>
      </p:pic>
      <p:pic>
        <p:nvPicPr>
          <p:cNvPr id="3" name="Picture 2" descr="c_v3_pt_Centrality_0080.eps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8" y="33562510"/>
            <a:ext cx="7799832" cy="3895344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>
            <a:off x="2638433" y="34000491"/>
            <a:ext cx="0" cy="288027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965789" y="34000491"/>
            <a:ext cx="0" cy="288027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339836" y="36610621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Book Antiqua"/>
                <a:cs typeface="Book Antiqua"/>
              </a:rPr>
              <a:t>STAR Preliminary</a:t>
            </a:r>
            <a:endParaRPr lang="en-US" sz="1400" b="1" dirty="0">
              <a:solidFill>
                <a:srgbClr val="595959"/>
              </a:solidFill>
              <a:latin typeface="Book Antiqua"/>
              <a:cs typeface="Book Antiqua"/>
            </a:endParaRPr>
          </a:p>
        </p:txBody>
      </p:sp>
      <p:pic>
        <p:nvPicPr>
          <p:cNvPr id="9" name="Picture 8" descr="c_order_kt_Centrality_0080.eps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204" y="25928596"/>
            <a:ext cx="8037576" cy="398678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9903912" y="29027396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Book Antiqua"/>
                <a:cs typeface="Book Antiqua"/>
              </a:rPr>
              <a:t>STAR Preliminary</a:t>
            </a:r>
            <a:endParaRPr lang="en-US" sz="1400" b="1" dirty="0">
              <a:solidFill>
                <a:srgbClr val="595959"/>
              </a:solidFill>
              <a:latin typeface="Book Antiqua"/>
              <a:cs typeface="Book Antiqua"/>
            </a:endParaRPr>
          </a:p>
        </p:txBody>
      </p:sp>
      <p:pic>
        <p:nvPicPr>
          <p:cNvPr id="14" name="Picture 13" descr="c_scale_kt_Centrality_0080.eps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204" y="20108745"/>
            <a:ext cx="8037576" cy="3986784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9754904" y="23202958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Book Antiqua"/>
                <a:cs typeface="Book Antiqua"/>
              </a:rPr>
              <a:t>STAR Preliminary</a:t>
            </a:r>
            <a:endParaRPr lang="en-US" sz="1400" b="1" dirty="0">
              <a:solidFill>
                <a:srgbClr val="595959"/>
              </a:solidFill>
              <a:latin typeface="Book Antiqua"/>
              <a:cs typeface="Book Antiqua"/>
            </a:endParaRPr>
          </a:p>
        </p:txBody>
      </p:sp>
      <p:pic>
        <p:nvPicPr>
          <p:cNvPr id="19" name="Picture 18" descr="phi_Psi_Phi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829" y="9845590"/>
            <a:ext cx="4405072" cy="4288536"/>
          </a:xfrm>
          <a:prstGeom prst="rect">
            <a:avLst/>
          </a:prstGeom>
        </p:spPr>
      </p:pic>
      <p:pic>
        <p:nvPicPr>
          <p:cNvPr id="4" name="Picture 3" descr="Phi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27" y="9845590"/>
            <a:ext cx="4405072" cy="4288536"/>
          </a:xfrm>
          <a:prstGeom prst="rect">
            <a:avLst/>
          </a:prstGeom>
        </p:spPr>
      </p:pic>
      <p:pic>
        <p:nvPicPr>
          <p:cNvPr id="13" name="Picture 12" descr="c_scale_kt_Centrality_0080.eps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670" y="20108745"/>
            <a:ext cx="8037576" cy="398678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7550958" y="23201469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Book Antiqua"/>
                <a:cs typeface="Book Antiqua"/>
              </a:rPr>
              <a:t>STAR Preliminary</a:t>
            </a:r>
            <a:endParaRPr lang="en-US" sz="1400" b="1" dirty="0">
              <a:solidFill>
                <a:srgbClr val="595959"/>
              </a:solidFill>
              <a:latin typeface="Book Antiqua"/>
              <a:cs typeface="Book Antiqua"/>
            </a:endParaRPr>
          </a:p>
        </p:txBody>
      </p:sp>
      <p:pic>
        <p:nvPicPr>
          <p:cNvPr id="15" name="Picture 14" descr="c_order_kt_Centrality_0080.eps"/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670" y="25928596"/>
            <a:ext cx="8037576" cy="3986784"/>
          </a:xfrm>
          <a:prstGeom prst="rect">
            <a:avLst/>
          </a:prstGeom>
        </p:spPr>
      </p:pic>
      <p:pic>
        <p:nvPicPr>
          <p:cNvPr id="16" name="Picture 15" descr="c_v3_pt_Centrality_0080.eps"/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4" y="33562510"/>
            <a:ext cx="7799832" cy="389534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3715769" y="36611404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Book Antiqua"/>
                <a:cs typeface="Book Antiqua"/>
              </a:rPr>
              <a:t>STAR Preliminary</a:t>
            </a:r>
            <a:endParaRPr lang="en-US" sz="1400" b="1" dirty="0">
              <a:solidFill>
                <a:srgbClr val="595959"/>
              </a:solidFill>
              <a:latin typeface="Book Antiqua"/>
              <a:cs typeface="Book Antiqua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0385379" y="34000491"/>
            <a:ext cx="0" cy="288027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3711675" y="34000491"/>
            <a:ext cx="0" cy="288027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7550958" y="29027396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Book Antiqua"/>
                <a:cs typeface="Book Antiqua"/>
              </a:rPr>
              <a:t>STAR Preliminary</a:t>
            </a:r>
            <a:endParaRPr lang="en-US" sz="1400" b="1" dirty="0">
              <a:solidFill>
                <a:srgbClr val="595959"/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19348</TotalTime>
  <Words>430</Words>
  <Application>Microsoft Macintosh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Company>Lawrence Berkeley National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Schmah</dc:creator>
  <cp:lastModifiedBy>mac</cp:lastModifiedBy>
  <cp:revision>304</cp:revision>
  <cp:lastPrinted>2012-07-05T22:52:09Z</cp:lastPrinted>
  <dcterms:created xsi:type="dcterms:W3CDTF">2012-08-02T17:58:45Z</dcterms:created>
  <dcterms:modified xsi:type="dcterms:W3CDTF">2014-05-13T15:06:04Z</dcterms:modified>
</cp:coreProperties>
</file>