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731" y="9339686"/>
            <a:ext cx="13007535" cy="442601"/>
          </a:xfrm>
          <a:prstGeom prst="roundRect">
            <a:avLst>
              <a:gd name="adj" fmla="val 359"/>
            </a:avLst>
          </a:prstGeom>
          <a:solidFill/>
          <a:ln w="3175">
            <a:solidFill/>
            <a:round/>
          </a:ln>
        </p:spPr>
        <p:txBody>
          <a:bodyPr lIns="59013" tIns="59013" rIns="59013" bIns="59013" anchor="ctr"/>
          <a:lstStyle/>
          <a:p>
            <a:pPr lvl="0"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1" name="Shape 61"/>
          <p:cNvSpPr/>
          <p:nvPr/>
        </p:nvSpPr>
        <p:spPr>
          <a:xfrm>
            <a:off x="2731" y="-1"/>
            <a:ext cx="13007535" cy="1260183"/>
          </a:xfrm>
          <a:prstGeom prst="roundRect">
            <a:avLst>
              <a:gd name="adj" fmla="val 126"/>
            </a:avLst>
          </a:prstGeom>
          <a:solidFill/>
          <a:ln w="3175">
            <a:solidFill/>
            <a:round/>
          </a:ln>
        </p:spPr>
        <p:txBody>
          <a:bodyPr lIns="59013" tIns="59013" rIns="59013" bIns="59013" anchor="ctr"/>
          <a:lstStyle/>
          <a:p>
            <a:pPr lvl="0"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6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74" y="92208"/>
            <a:ext cx="1327802" cy="107986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>
            <p:ph type="sldNum" sz="quarter" idx="2"/>
          </p:nvPr>
        </p:nvSpPr>
        <p:spPr>
          <a:xfrm>
            <a:off x="9850589" y="9386815"/>
            <a:ext cx="3028535" cy="330201"/>
          </a:xfrm>
          <a:prstGeom prst="rect">
            <a:avLst/>
          </a:prstGeom>
        </p:spPr>
        <p:txBody>
          <a:bodyPr lIns="0" tIns="0" rIns="0" bIns="0" anchor="t"/>
          <a:lstStyle>
            <a:lvl1pPr defTabSz="457200">
              <a:lnSpc>
                <a:spcPct val="92000"/>
              </a:lnSpc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2731" y="9339686"/>
            <a:ext cx="13007535" cy="442601"/>
          </a:xfrm>
          <a:prstGeom prst="roundRect">
            <a:avLst>
              <a:gd name="adj" fmla="val 359"/>
            </a:avLst>
          </a:prstGeom>
          <a:solidFill/>
          <a:ln w="3175">
            <a:solidFill/>
            <a:round/>
          </a:ln>
        </p:spPr>
        <p:txBody>
          <a:bodyPr lIns="59013" tIns="59013" rIns="59013" bIns="59013" anchor="ctr"/>
          <a:lstStyle/>
          <a:p>
            <a:pPr lvl="0"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" name="Shape 66"/>
          <p:cNvSpPr/>
          <p:nvPr/>
        </p:nvSpPr>
        <p:spPr>
          <a:xfrm>
            <a:off x="2731" y="-1"/>
            <a:ext cx="13007535" cy="1260183"/>
          </a:xfrm>
          <a:prstGeom prst="roundRect">
            <a:avLst>
              <a:gd name="adj" fmla="val 126"/>
            </a:avLst>
          </a:prstGeom>
          <a:solidFill/>
          <a:ln w="3175">
            <a:solidFill/>
            <a:round/>
          </a:ln>
        </p:spPr>
        <p:txBody>
          <a:bodyPr lIns="59013" tIns="59013" rIns="59013" bIns="59013" anchor="ctr"/>
          <a:lstStyle/>
          <a:p>
            <a:pPr lvl="0"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67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74" y="92208"/>
            <a:ext cx="1327802" cy="107986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>
            <p:ph type="sldNum" sz="quarter" idx="2"/>
          </p:nvPr>
        </p:nvSpPr>
        <p:spPr>
          <a:xfrm>
            <a:off x="9850589" y="9386815"/>
            <a:ext cx="3028535" cy="330201"/>
          </a:xfrm>
          <a:prstGeom prst="rect">
            <a:avLst/>
          </a:prstGeom>
        </p:spPr>
        <p:txBody>
          <a:bodyPr lIns="0" tIns="0" rIns="0" bIns="0" anchor="t"/>
          <a:lstStyle>
            <a:lvl1pPr defTabSz="457200">
              <a:lnSpc>
                <a:spcPct val="92000"/>
              </a:lnSpc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2731" y="9339686"/>
            <a:ext cx="13007535" cy="442601"/>
          </a:xfrm>
          <a:prstGeom prst="roundRect">
            <a:avLst>
              <a:gd name="adj" fmla="val 359"/>
            </a:avLst>
          </a:prstGeom>
          <a:solidFill/>
          <a:ln w="3175">
            <a:solidFill/>
            <a:round/>
          </a:ln>
        </p:spPr>
        <p:txBody>
          <a:bodyPr lIns="59013" tIns="59013" rIns="59013" bIns="59013" anchor="ctr"/>
          <a:lstStyle/>
          <a:p>
            <a:pPr lvl="0"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1" name="Shape 71"/>
          <p:cNvSpPr/>
          <p:nvPr/>
        </p:nvSpPr>
        <p:spPr>
          <a:xfrm>
            <a:off x="2731" y="-1"/>
            <a:ext cx="13007535" cy="1260183"/>
          </a:xfrm>
          <a:prstGeom prst="roundRect">
            <a:avLst>
              <a:gd name="adj" fmla="val 126"/>
            </a:avLst>
          </a:prstGeom>
          <a:solidFill/>
          <a:ln w="3175">
            <a:solidFill/>
            <a:round/>
          </a:ln>
        </p:spPr>
        <p:txBody>
          <a:bodyPr lIns="59013" tIns="59013" rIns="59013" bIns="59013" anchor="ctr"/>
          <a:lstStyle/>
          <a:p>
            <a:pPr lvl="0"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74" y="92208"/>
            <a:ext cx="1327802" cy="107986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sldNum" sz="quarter" idx="2"/>
          </p:nvPr>
        </p:nvSpPr>
        <p:spPr>
          <a:xfrm>
            <a:off x="9850589" y="9386815"/>
            <a:ext cx="3028535" cy="330201"/>
          </a:xfrm>
          <a:prstGeom prst="rect">
            <a:avLst/>
          </a:prstGeom>
        </p:spPr>
        <p:txBody>
          <a:bodyPr lIns="0" tIns="0" rIns="0" bIns="0" anchor="t"/>
          <a:lstStyle>
            <a:lvl1pPr defTabSz="457200">
              <a:lnSpc>
                <a:spcPct val="92000"/>
              </a:lnSpc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731" y="9339686"/>
            <a:ext cx="13007535" cy="442601"/>
          </a:xfrm>
          <a:prstGeom prst="roundRect">
            <a:avLst>
              <a:gd name="adj" fmla="val 359"/>
            </a:avLst>
          </a:prstGeom>
          <a:solidFill/>
          <a:ln w="3175">
            <a:solidFill/>
            <a:round/>
          </a:ln>
        </p:spPr>
        <p:txBody>
          <a:bodyPr lIns="59013" tIns="59013" rIns="59013" bIns="59013" anchor="ctr"/>
          <a:lstStyle/>
          <a:p>
            <a:pPr lvl="0"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" name="Shape 76"/>
          <p:cNvSpPr/>
          <p:nvPr/>
        </p:nvSpPr>
        <p:spPr>
          <a:xfrm>
            <a:off x="2731" y="-1"/>
            <a:ext cx="13007535" cy="1260183"/>
          </a:xfrm>
          <a:prstGeom prst="roundRect">
            <a:avLst>
              <a:gd name="adj" fmla="val 126"/>
            </a:avLst>
          </a:prstGeom>
          <a:solidFill/>
          <a:ln w="3175">
            <a:solidFill/>
            <a:round/>
          </a:ln>
        </p:spPr>
        <p:txBody>
          <a:bodyPr lIns="59013" tIns="59013" rIns="59013" bIns="59013" anchor="ctr"/>
          <a:lstStyle/>
          <a:p>
            <a:pPr lvl="0"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7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74" y="92208"/>
            <a:ext cx="1327802" cy="1079864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>
            <p:ph type="sldNum" sz="quarter" idx="2"/>
          </p:nvPr>
        </p:nvSpPr>
        <p:spPr>
          <a:xfrm>
            <a:off x="9850589" y="9386815"/>
            <a:ext cx="3028535" cy="330201"/>
          </a:xfrm>
          <a:prstGeom prst="rect">
            <a:avLst/>
          </a:prstGeom>
        </p:spPr>
        <p:txBody>
          <a:bodyPr lIns="0" tIns="0" rIns="0" bIns="0" anchor="t"/>
          <a:lstStyle>
            <a:lvl1pPr defTabSz="457200">
              <a:lnSpc>
                <a:spcPct val="92000"/>
              </a:lnSpc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Title Text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-1" y="-1"/>
            <a:ext cx="13004801" cy="427786"/>
          </a:xfrm>
          <a:prstGeom prst="rect">
            <a:avLst/>
          </a:prstGeom>
          <a:solidFill>
            <a:srgbClr val="A3A3E0"/>
          </a:solidFill>
          <a:ln w="12700">
            <a:miter lim="400000"/>
          </a:ln>
          <a:effectLst>
            <a:outerShdw sx="100000" sy="100000" kx="0" ky="0" algn="b" rotWithShape="0" blurRad="63500" dist="50800" dir="5400000">
              <a:srgbClr val="000000">
                <a:alpha val="40000"/>
              </a:srgbClr>
            </a:outerShdw>
          </a:effectLst>
        </p:spPr>
        <p:txBody>
          <a:bodyPr lIns="65023" tIns="65023" rIns="65023" bIns="65023" anchor="ctr"/>
          <a:lstStyle/>
          <a:p>
            <a:pPr lvl="0" algn="l" defTabSz="914400">
              <a:spcBef>
                <a:spcPts val="700"/>
              </a:spcBef>
              <a:defRPr sz="2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12244569" y="-1"/>
            <a:ext cx="758614" cy="45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r" defTabSz="914400">
              <a:spcBef>
                <a:spcPts val="700"/>
              </a:spcBef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200"/>
              <a:t>‹#›</a:t>
            </a:r>
          </a:p>
        </p:txBody>
      </p:sp>
      <p:sp>
        <p:nvSpPr>
          <p:cNvPr id="86" name="Shape 86"/>
          <p:cNvSpPr/>
          <p:nvPr/>
        </p:nvSpPr>
        <p:spPr>
          <a:xfrm>
            <a:off x="-1" y="433493"/>
            <a:ext cx="13004801" cy="866987"/>
          </a:xfrm>
          <a:prstGeom prst="rect">
            <a:avLst/>
          </a:prstGeom>
          <a:solidFill>
            <a:srgbClr val="D1D1F0"/>
          </a:solidFill>
          <a:ln w="12700">
            <a:miter lim="400000"/>
          </a:ln>
          <a:effectLst>
            <a:outerShdw sx="100000" sy="100000" kx="0" ky="0" algn="b" rotWithShape="0" blurRad="63500" dist="50800" dir="5400000">
              <a:srgbClr val="000000">
                <a:alpha val="40000"/>
              </a:srgbClr>
            </a:outerShdw>
          </a:effectLst>
        </p:spPr>
        <p:txBody>
          <a:bodyPr lIns="65023" tIns="65023" rIns="65023" bIns="65023" anchor="ctr"/>
          <a:lstStyle/>
          <a:p>
            <a:pPr lvl="0" algn="l" defTabSz="914400">
              <a:spcBef>
                <a:spcPts val="700"/>
              </a:spcBef>
              <a:defRPr sz="2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7" name="image1.png" descr="Hom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19985" y="433493"/>
            <a:ext cx="957818" cy="886106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>
            <p:ph type="title"/>
          </p:nvPr>
        </p:nvSpPr>
        <p:spPr>
          <a:xfrm>
            <a:off x="650239" y="-1"/>
            <a:ext cx="11704322" cy="1625601"/>
          </a:xfrm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 algn="ctr" defTabSz="914400">
              <a:defRPr sz="5600"/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xfrm>
            <a:off x="9320107" y="8779792"/>
            <a:ext cx="3034454" cy="520701"/>
          </a:xfrm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 algn="ctr"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xfrm>
            <a:off x="650239" y="2275839"/>
            <a:ext cx="5743788" cy="7477761"/>
          </a:xfrm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 marL="471487" indent="-471487" defTabSz="457200">
              <a:spcBef>
                <a:spcPts val="700"/>
              </a:spcBef>
              <a:buClrTx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lIns="65023" tIns="65023" rIns="65023" bIns="65023"/>
          <a:lstStyle>
            <a:lvl1pPr defTabSz="914400">
              <a:defRPr sz="1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1.jpeg" descr="REVBG_Slide4_Blu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5051"/>
            <a:ext cx="13007060" cy="975586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>
            <p:ph type="sldNum" sz="quarter" idx="2"/>
          </p:nvPr>
        </p:nvSpPr>
        <p:spPr>
          <a:xfrm>
            <a:off x="30102" y="9306052"/>
            <a:ext cx="866988" cy="447548"/>
          </a:xfrm>
          <a:prstGeom prst="rect">
            <a:avLst/>
          </a:prstGeom>
        </p:spPr>
        <p:txBody>
          <a:bodyPr lIns="65023" tIns="65023" rIns="65023" bIns="65023" anchor="b"/>
          <a:lstStyle>
            <a:lvl1pPr defTabSz="914400">
              <a:defRPr b="1" sz="1800">
                <a:solidFill>
                  <a:srgbClr val="0000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202574" y="9280078"/>
            <a:ext cx="12492034" cy="1"/>
          </a:xfrm>
          <a:prstGeom prst="line">
            <a:avLst/>
          </a:prstGeom>
          <a:ln w="25400">
            <a:solidFill>
              <a:srgbClr val="1F497D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9" name="Shape 99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algn="ctr"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/>
          <a:lstStyle>
            <a:lvl1pPr marL="471487" indent="-471487" defTabSz="457200">
              <a:spcBef>
                <a:spcPts val="700"/>
              </a:spcBef>
              <a:buClrTx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xfrm>
            <a:off x="11647977" y="9201980"/>
            <a:ext cx="1046631" cy="594306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3400">
                <a:solidFill>
                  <a:srgbClr val="1F497D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202574" y="9280078"/>
            <a:ext cx="12492034" cy="1"/>
          </a:xfrm>
          <a:prstGeom prst="line">
            <a:avLst/>
          </a:prstGeom>
          <a:ln w="25400">
            <a:solidFill>
              <a:srgbClr val="1F497D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4" name="Shape 104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algn="ctr"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/>
          <a:lstStyle>
            <a:lvl1pPr marL="471487" indent="-471487" defTabSz="457200">
              <a:spcBef>
                <a:spcPts val="700"/>
              </a:spcBef>
              <a:buClrTx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xfrm>
            <a:off x="11647977" y="9201980"/>
            <a:ext cx="1046631" cy="594306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3400">
                <a:solidFill>
                  <a:srgbClr val="1F497D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202574" y="9280078"/>
            <a:ext cx="12492034" cy="1"/>
          </a:xfrm>
          <a:prstGeom prst="line">
            <a:avLst/>
          </a:prstGeom>
          <a:ln w="25400">
            <a:solidFill>
              <a:srgbClr val="1F497D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Shape 109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65023" tIns="65023" rIns="65023" bIns="65023"/>
          <a:lstStyle>
            <a:lvl1pPr algn="ctr"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</p:spPr>
        <p:txBody>
          <a:bodyPr lIns="65023" tIns="65023" rIns="65023" bIns="65023"/>
          <a:lstStyle>
            <a:lvl1pPr marL="471487" indent="-471487" defTabSz="457200">
              <a:spcBef>
                <a:spcPts val="700"/>
              </a:spcBef>
              <a:buClrTx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457200">
              <a:spcBef>
                <a:spcPts val="700"/>
              </a:spcBef>
              <a:buClrTx/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xfrm>
            <a:off x="11647977" y="9201980"/>
            <a:ext cx="1046631" cy="594306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3400">
                <a:solidFill>
                  <a:srgbClr val="1F497D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650239" y="9035626"/>
            <a:ext cx="11704322" cy="1"/>
          </a:xfrm>
          <a:prstGeom prst="line">
            <a:avLst/>
          </a:prstGeom>
          <a:ln w="12700">
            <a:solidFill>
              <a:srgbClr val="9FB8CD"/>
            </a:solidFill>
            <a:prstDash val="dash"/>
            <a:round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Shape 114"/>
          <p:cNvSpPr/>
          <p:nvPr/>
        </p:nvSpPr>
        <p:spPr>
          <a:xfrm>
            <a:off x="650239" y="1625599"/>
            <a:ext cx="11704322" cy="1"/>
          </a:xfrm>
          <a:prstGeom prst="line">
            <a:avLst/>
          </a:prstGeom>
          <a:ln w="12700">
            <a:solidFill>
              <a:srgbClr val="9FB8CD"/>
            </a:solidFill>
            <a:prstDash val="dash"/>
            <a:round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5" name="Shape 115"/>
          <p:cNvSpPr/>
          <p:nvPr/>
        </p:nvSpPr>
        <p:spPr>
          <a:xfrm rot="5400000">
            <a:off x="596053" y="9198187"/>
            <a:ext cx="271430" cy="171114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45720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16" name="Shape 116"/>
          <p:cNvSpPr/>
          <p:nvPr>
            <p:ph type="title"/>
          </p:nvPr>
        </p:nvSpPr>
        <p:spPr>
          <a:xfrm>
            <a:off x="650239" y="-1"/>
            <a:ext cx="11704322" cy="1625601"/>
          </a:xfrm>
          <a:prstGeom prst="rect">
            <a:avLst/>
          </a:prstGeom>
        </p:spPr>
        <p:txBody>
          <a:bodyPr lIns="65023" tIns="65023" rIns="65023" bIns="65023" anchor="b"/>
          <a:lstStyle>
            <a:lvl1pPr defTabSz="914400">
              <a:defRPr sz="44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464653"/>
                </a:solidFill>
              </a:rPr>
              <a:t>Title Text</a:t>
            </a: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xfrm>
            <a:off x="871321" y="9040141"/>
            <a:ext cx="2817708" cy="409449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l" defTabSz="457200">
              <a:defRPr sz="18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8" name="Shape 118"/>
          <p:cNvSpPr/>
          <p:nvPr/>
        </p:nvSpPr>
        <p:spPr>
          <a:xfrm rot="5400000">
            <a:off x="596053" y="9198187"/>
            <a:ext cx="271430" cy="171114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457200">
              <a:defRPr sz="2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2731" y="9339686"/>
            <a:ext cx="13007535" cy="442601"/>
          </a:xfrm>
          <a:prstGeom prst="roundRect">
            <a:avLst>
              <a:gd name="adj" fmla="val 359"/>
            </a:avLst>
          </a:prstGeom>
          <a:solidFill/>
          <a:ln w="3175">
            <a:solidFill/>
            <a:round/>
          </a:ln>
        </p:spPr>
        <p:txBody>
          <a:bodyPr lIns="59013" tIns="59013" rIns="59013" bIns="59013" anchor="ctr"/>
          <a:lstStyle/>
          <a:p>
            <a:pPr lvl="0"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" name="Shape 123"/>
          <p:cNvSpPr/>
          <p:nvPr/>
        </p:nvSpPr>
        <p:spPr>
          <a:xfrm>
            <a:off x="2731" y="-1"/>
            <a:ext cx="13007535" cy="1260183"/>
          </a:xfrm>
          <a:prstGeom prst="roundRect">
            <a:avLst>
              <a:gd name="adj" fmla="val 126"/>
            </a:avLst>
          </a:prstGeom>
          <a:solidFill/>
          <a:ln w="3175">
            <a:solidFill/>
            <a:round/>
          </a:ln>
        </p:spPr>
        <p:txBody>
          <a:bodyPr lIns="59013" tIns="59013" rIns="59013" bIns="59013" anchor="ctr"/>
          <a:lstStyle/>
          <a:p>
            <a:pPr lvl="0"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2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74" y="92208"/>
            <a:ext cx="1327802" cy="1079864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>
            <p:ph type="sldNum" sz="quarter" idx="2"/>
          </p:nvPr>
        </p:nvSpPr>
        <p:spPr>
          <a:xfrm>
            <a:off x="9850589" y="9386815"/>
            <a:ext cx="3028535" cy="330201"/>
          </a:xfrm>
          <a:prstGeom prst="rect">
            <a:avLst/>
          </a:prstGeom>
        </p:spPr>
        <p:txBody>
          <a:bodyPr lIns="0" tIns="0" rIns="0" bIns="0" anchor="t"/>
          <a:lstStyle>
            <a:lvl1pPr defTabSz="457200">
              <a:lnSpc>
                <a:spcPct val="92000"/>
              </a:lnSpc>
              <a:defRPr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Title Text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191725"/>
            <a:ext cx="10580324" cy="1007894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Title Text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12161122" y="9233774"/>
            <a:ext cx="368504" cy="381001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4" name="Shape 24"/>
          <p:cNvSpPr/>
          <p:nvPr/>
        </p:nvSpPr>
        <p:spPr>
          <a:xfrm>
            <a:off x="523729" y="9219652"/>
            <a:ext cx="11957342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5" name="Shape 25"/>
          <p:cNvSpPr/>
          <p:nvPr/>
        </p:nvSpPr>
        <p:spPr>
          <a:xfrm>
            <a:off x="519815" y="9233774"/>
            <a:ext cx="185803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/>
            </a:lvl1pPr>
          </a:lstStyle>
          <a:p>
            <a:pPr lvl="0"/>
            <a:r>
              <a:t>June 29th, 2015</a:t>
            </a:r>
          </a:p>
        </p:txBody>
      </p:sp>
      <p:sp>
        <p:nvSpPr>
          <p:cNvPr id="26" name="Shape 26"/>
          <p:cNvSpPr/>
          <p:nvPr/>
        </p:nvSpPr>
        <p:spPr>
          <a:xfrm>
            <a:off x="5480049" y="9233774"/>
            <a:ext cx="259141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Li Yi , Hard Probes 2015</a:t>
            </a:r>
          </a:p>
        </p:txBody>
      </p:sp>
      <p:sp>
        <p:nvSpPr>
          <p:cNvPr id="27" name="Shape 27"/>
          <p:cNvSpPr/>
          <p:nvPr/>
        </p:nvSpPr>
        <p:spPr>
          <a:xfrm>
            <a:off x="523729" y="1258444"/>
            <a:ext cx="11957342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pic>
        <p:nvPicPr>
          <p:cNvPr id="28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9467" y="191725"/>
            <a:ext cx="1136562" cy="1007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952500" y="191725"/>
            <a:ext cx="10568612" cy="1007894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12161122" y="9233774"/>
            <a:ext cx="368504" cy="381001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2" name="Shape 32"/>
          <p:cNvSpPr/>
          <p:nvPr/>
        </p:nvSpPr>
        <p:spPr>
          <a:xfrm>
            <a:off x="519815" y="9233774"/>
            <a:ext cx="185803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/>
            </a:lvl1pPr>
          </a:lstStyle>
          <a:p>
            <a:pPr lvl="0"/>
            <a:r>
              <a:t>June 29th, 2015</a:t>
            </a:r>
          </a:p>
        </p:txBody>
      </p:sp>
      <p:sp>
        <p:nvSpPr>
          <p:cNvPr id="33" name="Shape 33"/>
          <p:cNvSpPr/>
          <p:nvPr/>
        </p:nvSpPr>
        <p:spPr>
          <a:xfrm>
            <a:off x="5480049" y="9233774"/>
            <a:ext cx="259141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Li Yi , Hard Probes 2015</a:t>
            </a:r>
          </a:p>
        </p:txBody>
      </p:sp>
      <p:pic>
        <p:nvPicPr>
          <p:cNvPr id="3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9467" y="191725"/>
            <a:ext cx="1136562" cy="1007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514350" indent="-51435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958850" indent="-51435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231900" indent="-342900" defTabSz="584200">
              <a:spcBef>
                <a:spcPts val="4200"/>
              </a:spcBef>
              <a:buClrTx/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44979" indent="-411479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189479" indent="-411479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37" name="Shape 37"/>
          <p:cNvSpPr/>
          <p:nvPr/>
        </p:nvSpPr>
        <p:spPr>
          <a:xfrm>
            <a:off x="523729" y="9219652"/>
            <a:ext cx="11957342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8" name="Shape 38"/>
          <p:cNvSpPr/>
          <p:nvPr/>
        </p:nvSpPr>
        <p:spPr>
          <a:xfrm>
            <a:off x="519815" y="9233774"/>
            <a:ext cx="185803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/>
            </a:lvl1pPr>
          </a:lstStyle>
          <a:p>
            <a:pPr lvl="0"/>
            <a:r>
              <a:t>June 29th, 2015</a:t>
            </a:r>
          </a:p>
        </p:txBody>
      </p:sp>
      <p:sp>
        <p:nvSpPr>
          <p:cNvPr id="39" name="Shape 39"/>
          <p:cNvSpPr/>
          <p:nvPr/>
        </p:nvSpPr>
        <p:spPr>
          <a:xfrm>
            <a:off x="5477398" y="9233774"/>
            <a:ext cx="259141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Li Yi , Hard Probes 2015</a:t>
            </a:r>
          </a:p>
        </p:txBody>
      </p:sp>
      <p:sp>
        <p:nvSpPr>
          <p:cNvPr id="40" name="Shape 40"/>
          <p:cNvSpPr/>
          <p:nvPr/>
        </p:nvSpPr>
        <p:spPr>
          <a:xfrm>
            <a:off x="523729" y="1258444"/>
            <a:ext cx="11957342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pic>
        <p:nvPicPr>
          <p:cNvPr id="4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9467" y="191725"/>
            <a:ext cx="1136562" cy="100789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>
            <p:ph type="sldNum" sz="quarter" idx="2"/>
          </p:nvPr>
        </p:nvSpPr>
        <p:spPr>
          <a:xfrm>
            <a:off x="12158829" y="9233774"/>
            <a:ext cx="368505" cy="381001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952500" y="190500"/>
            <a:ext cx="10585869" cy="10033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ClrTx/>
              <a:buSzPct val="75000"/>
              <a:buFontTx/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514350" indent="-51435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958850" indent="-51435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231900" indent="-342900" defTabSz="584200">
              <a:spcBef>
                <a:spcPts val="4200"/>
              </a:spcBef>
              <a:buClrTx/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44979" indent="-411479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189479" indent="-411479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13316" y="289881"/>
            <a:ext cx="2114068" cy="18747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3" y="284141"/>
            <a:ext cx="11286016" cy="95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563" tIns="60563" rIns="60563" bIns="60563" anchor="ctr">
            <a:normAutofit fontScale="100000" lnSpcReduction="0"/>
          </a:bodyPr>
          <a:lstStyle/>
          <a:p>
            <a:pPr lvl="0">
              <a:defRPr sz="1800"/>
            </a:pPr>
            <a:r>
              <a:rPr sz="50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94369" y="1625337"/>
            <a:ext cx="11769374" cy="7844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563" tIns="60563" rIns="60563" bIns="60563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0777636" y="8833461"/>
            <a:ext cx="1586109" cy="439458"/>
          </a:xfrm>
          <a:prstGeom prst="rect">
            <a:avLst/>
          </a:prstGeom>
          <a:ln w="12700">
            <a:miter lim="400000"/>
          </a:ln>
        </p:spPr>
        <p:txBody>
          <a:bodyPr lIns="60563" tIns="60563" rIns="60563" bIns="60563" anchor="ctr">
            <a:spAutoFit/>
          </a:bodyPr>
          <a:lstStyle>
            <a:lvl1pPr algn="r" defTabSz="994814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</p:sldLayoutIdLst>
  <p:transition spd="med" advClick="1"/>
  <p:txStyles>
    <p:titleStyle>
      <a:lvl1pPr defTabSz="994814">
        <a:defRPr sz="5000">
          <a:latin typeface="Arial"/>
          <a:ea typeface="Arial"/>
          <a:cs typeface="Arial"/>
          <a:sym typeface="Arial"/>
        </a:defRPr>
      </a:lvl1pPr>
      <a:lvl2pPr defTabSz="994814">
        <a:defRPr sz="5000">
          <a:latin typeface="Arial"/>
          <a:ea typeface="Arial"/>
          <a:cs typeface="Arial"/>
          <a:sym typeface="Arial"/>
        </a:defRPr>
      </a:lvl2pPr>
      <a:lvl3pPr defTabSz="994814">
        <a:defRPr sz="5000">
          <a:latin typeface="Arial"/>
          <a:ea typeface="Arial"/>
          <a:cs typeface="Arial"/>
          <a:sym typeface="Arial"/>
        </a:defRPr>
      </a:lvl3pPr>
      <a:lvl4pPr defTabSz="994814">
        <a:defRPr sz="5000">
          <a:latin typeface="Arial"/>
          <a:ea typeface="Arial"/>
          <a:cs typeface="Arial"/>
          <a:sym typeface="Arial"/>
        </a:defRPr>
      </a:lvl4pPr>
      <a:lvl5pPr defTabSz="994814">
        <a:defRPr sz="5000">
          <a:latin typeface="Arial"/>
          <a:ea typeface="Arial"/>
          <a:cs typeface="Arial"/>
          <a:sym typeface="Arial"/>
        </a:defRPr>
      </a:lvl5pPr>
      <a:lvl6pPr defTabSz="994814">
        <a:defRPr sz="5000">
          <a:latin typeface="Arial"/>
          <a:ea typeface="Arial"/>
          <a:cs typeface="Arial"/>
          <a:sym typeface="Arial"/>
        </a:defRPr>
      </a:lvl6pPr>
      <a:lvl7pPr defTabSz="994814">
        <a:defRPr sz="5000">
          <a:latin typeface="Arial"/>
          <a:ea typeface="Arial"/>
          <a:cs typeface="Arial"/>
          <a:sym typeface="Arial"/>
        </a:defRPr>
      </a:lvl7pPr>
      <a:lvl8pPr defTabSz="994814">
        <a:defRPr sz="5000">
          <a:latin typeface="Arial"/>
          <a:ea typeface="Arial"/>
          <a:cs typeface="Arial"/>
          <a:sym typeface="Arial"/>
        </a:defRPr>
      </a:lvl8pPr>
      <a:lvl9pPr defTabSz="994814">
        <a:defRPr sz="5000">
          <a:latin typeface="Arial"/>
          <a:ea typeface="Arial"/>
          <a:cs typeface="Arial"/>
          <a:sym typeface="Arial"/>
        </a:defRPr>
      </a:lvl9pPr>
    </p:titleStyle>
    <p:bodyStyle>
      <a:lvl1pPr marL="468983" indent="-468983" defTabSz="994814">
        <a:spcBef>
          <a:spcPts val="800"/>
        </a:spcBef>
        <a:buClr>
          <a:srgbClr val="7030A0"/>
        </a:buClr>
        <a:buSzPct val="100000"/>
        <a:buFont typeface="Times New Roman"/>
        <a:buChar char="■"/>
        <a:defRPr sz="4400">
          <a:latin typeface="Arial"/>
          <a:ea typeface="Arial"/>
          <a:cs typeface="Arial"/>
          <a:sym typeface="Arial"/>
        </a:defRPr>
      </a:lvl1pPr>
      <a:lvl2pPr marL="953363" indent="-455957" defTabSz="994814">
        <a:spcBef>
          <a:spcPts val="800"/>
        </a:spcBef>
        <a:buClr>
          <a:srgbClr val="7030A0"/>
        </a:buClr>
        <a:buSzPct val="100000"/>
        <a:buFont typeface="Times New Roman"/>
        <a:buChar char="–"/>
        <a:defRPr sz="4400">
          <a:latin typeface="Arial"/>
          <a:ea typeface="Arial"/>
          <a:cs typeface="Arial"/>
          <a:sym typeface="Arial"/>
        </a:defRPr>
      </a:lvl2pPr>
      <a:lvl3pPr marL="1415697" indent="-420883" defTabSz="994814">
        <a:spcBef>
          <a:spcPts val="800"/>
        </a:spcBef>
        <a:buClr>
          <a:srgbClr val="7030A0"/>
        </a:buClr>
        <a:buSzPct val="100000"/>
        <a:buFont typeface="Times New Roman"/>
        <a:buChar char="•"/>
        <a:defRPr sz="4400">
          <a:latin typeface="Arial"/>
          <a:ea typeface="Arial"/>
          <a:cs typeface="Arial"/>
          <a:sym typeface="Arial"/>
        </a:defRPr>
      </a:lvl3pPr>
      <a:lvl4pPr marL="1989628" indent="-497408" defTabSz="994814">
        <a:spcBef>
          <a:spcPts val="800"/>
        </a:spcBef>
        <a:buClr>
          <a:srgbClr val="7030A0"/>
        </a:buClr>
        <a:buSzPct val="100000"/>
        <a:buFont typeface="Times New Roman"/>
        <a:buChar char="–"/>
        <a:defRPr sz="4400">
          <a:latin typeface="Arial"/>
          <a:ea typeface="Arial"/>
          <a:cs typeface="Arial"/>
          <a:sym typeface="Arial"/>
        </a:defRPr>
      </a:lvl4pPr>
      <a:lvl5pPr marL="2487036" indent="-497408" defTabSz="994814">
        <a:spcBef>
          <a:spcPts val="800"/>
        </a:spcBef>
        <a:buClr>
          <a:srgbClr val="7030A0"/>
        </a:buClr>
        <a:buSzPct val="100000"/>
        <a:buFont typeface="Times New Roman"/>
        <a:buChar char="»"/>
        <a:defRPr sz="4400">
          <a:latin typeface="Arial"/>
          <a:ea typeface="Arial"/>
          <a:cs typeface="Arial"/>
          <a:sym typeface="Arial"/>
        </a:defRPr>
      </a:lvl5pPr>
      <a:lvl6pPr marL="2984443" indent="-497408" defTabSz="994814">
        <a:spcBef>
          <a:spcPts val="800"/>
        </a:spcBef>
        <a:buClr>
          <a:srgbClr val="7030A0"/>
        </a:buClr>
        <a:buSzPct val="100000"/>
        <a:buFont typeface="Times New Roman"/>
        <a:buChar char="•"/>
        <a:defRPr sz="4400">
          <a:latin typeface="Arial"/>
          <a:ea typeface="Arial"/>
          <a:cs typeface="Arial"/>
          <a:sym typeface="Arial"/>
        </a:defRPr>
      </a:lvl6pPr>
      <a:lvl7pPr marL="3481851" indent="-497407" defTabSz="994814">
        <a:spcBef>
          <a:spcPts val="800"/>
        </a:spcBef>
        <a:buClr>
          <a:srgbClr val="7030A0"/>
        </a:buClr>
        <a:buSzPct val="100000"/>
        <a:buFont typeface="Times New Roman"/>
        <a:buChar char="•"/>
        <a:defRPr sz="4400">
          <a:latin typeface="Arial"/>
          <a:ea typeface="Arial"/>
          <a:cs typeface="Arial"/>
          <a:sym typeface="Arial"/>
        </a:defRPr>
      </a:lvl7pPr>
      <a:lvl8pPr marL="3979257" indent="-497407" defTabSz="994814">
        <a:spcBef>
          <a:spcPts val="800"/>
        </a:spcBef>
        <a:buClr>
          <a:srgbClr val="7030A0"/>
        </a:buClr>
        <a:buSzPct val="100000"/>
        <a:buFont typeface="Times New Roman"/>
        <a:buChar char="•"/>
        <a:defRPr sz="4400">
          <a:latin typeface="Arial"/>
          <a:ea typeface="Arial"/>
          <a:cs typeface="Arial"/>
          <a:sym typeface="Arial"/>
        </a:defRPr>
      </a:lvl8pPr>
      <a:lvl9pPr marL="4476666" indent="-497408" defTabSz="994814">
        <a:spcBef>
          <a:spcPts val="800"/>
        </a:spcBef>
        <a:buClr>
          <a:srgbClr val="7030A0"/>
        </a:buClr>
        <a:buSzPct val="100000"/>
        <a:buFont typeface="Times New Roman"/>
        <a:buChar char="•"/>
        <a:defRPr sz="4400">
          <a:latin typeface="Arial"/>
          <a:ea typeface="Arial"/>
          <a:cs typeface="Arial"/>
          <a:sym typeface="Arial"/>
        </a:defRPr>
      </a:lvl9pPr>
    </p:bodyStyle>
    <p:otherStyle>
      <a:lvl1pPr algn="r" defTabSz="994814">
        <a:defRPr sz="2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97405" algn="r" defTabSz="994814">
        <a:defRPr sz="2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94814" algn="r" defTabSz="994814">
        <a:defRPr sz="2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492221" algn="r" defTabSz="994814">
        <a:defRPr sz="2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989628" algn="r" defTabSz="994814">
        <a:defRPr sz="2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indent="2487035" algn="r" defTabSz="994814">
        <a:defRPr sz="2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indent="2984443" algn="r" defTabSz="994814">
        <a:defRPr sz="2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indent="3481849" algn="r" defTabSz="994814">
        <a:defRPr sz="2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indent="3979257" algn="r" defTabSz="994814">
        <a:defRPr sz="2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.gif"/><Relationship Id="rId4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Relationship Id="rId6" Type="http://schemas.openxmlformats.org/officeDocument/2006/relationships/image" Target="../media/image1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1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5" Type="http://schemas.openxmlformats.org/officeDocument/2006/relationships/image" Target="../media/image1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23.png"/><Relationship Id="rId5" Type="http://schemas.openxmlformats.org/officeDocument/2006/relationships/image" Target="../media/image1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1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1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23.png"/><Relationship Id="rId4" Type="http://schemas.openxmlformats.org/officeDocument/2006/relationships/image" Target="../media/image3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6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2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2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5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4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4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57.png"/><Relationship Id="rId4" Type="http://schemas.openxmlformats.org/officeDocument/2006/relationships/image" Target="../media/image23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2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1.tif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1214537" y="1906521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STAR Overview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1325462" y="5253212"/>
            <a:ext cx="10464801" cy="11303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>
                <a:latin typeface="Helvetica"/>
                <a:ea typeface="Helvetica"/>
                <a:cs typeface="Helvetica"/>
                <a:sym typeface="Helvetica"/>
              </a:rPr>
              <a:t>Li Yi (for the STAR Collaboration)</a:t>
            </a:r>
            <a:endParaRPr sz="32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3200"/>
              <a:t>Yale University</a:t>
            </a:r>
          </a:p>
        </p:txBody>
      </p:sp>
      <p:pic>
        <p:nvPicPr>
          <p:cNvPr id="135" name="yale_newlogo_yaleblu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4829" y="409632"/>
            <a:ext cx="1842722" cy="802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STAR-logo-trans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013" y="267905"/>
            <a:ext cx="4094578" cy="1086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asted-image-filtered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8214265"/>
            <a:ext cx="13004801" cy="2313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>
                <a:latin typeface="Symbol"/>
                <a:ea typeface="Symbol"/>
                <a:cs typeface="Symbol"/>
                <a:sym typeface="Symbol"/>
              </a:rPr>
              <a:t>ϒ </a:t>
            </a:r>
            <a:r>
              <a:rPr sz="5000"/>
              <a:t>Suppression</a:t>
            </a:r>
          </a:p>
        </p:txBody>
      </p:sp>
      <p:sp>
        <p:nvSpPr>
          <p:cNvPr id="254" name="Shape 254"/>
          <p:cNvSpPr/>
          <p:nvPr/>
        </p:nvSpPr>
        <p:spPr>
          <a:xfrm>
            <a:off x="585262" y="6362913"/>
            <a:ext cx="7148905" cy="1635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spcBef>
                <a:spcPts val="400"/>
              </a:spcBef>
              <a:defRPr sz="1800"/>
            </a:pPr>
            <a:r>
              <a:rPr sz="2400">
                <a:solidFill>
                  <a:srgbClr val="000066"/>
                </a:solidFill>
                <a:latin typeface="Helvetica"/>
                <a:ea typeface="Helvetica"/>
                <a:cs typeface="Helvetica"/>
                <a:sym typeface="Helvetica"/>
              </a:rPr>
              <a:t>ϒ</a:t>
            </a:r>
            <a:r>
              <a:rPr sz="2400">
                <a:solidFill>
                  <a:srgbClr val="000066"/>
                </a:solidFill>
                <a:latin typeface="Helvetica"/>
                <a:ea typeface="Helvetica"/>
                <a:cs typeface="Helvetica"/>
                <a:sym typeface="Helvetica"/>
              </a:rPr>
              <a:t>(1S) and </a:t>
            </a:r>
            <a:r>
              <a:rPr sz="2400">
                <a:solidFill>
                  <a:srgbClr val="000066"/>
                </a:solidFill>
                <a:latin typeface="Helvetica"/>
                <a:ea typeface="Helvetica"/>
                <a:cs typeface="Helvetica"/>
                <a:sym typeface="Helvetica"/>
              </a:rPr>
              <a:t>ϒ</a:t>
            </a:r>
            <a:r>
              <a:rPr sz="2400">
                <a:solidFill>
                  <a:srgbClr val="000066"/>
                </a:solidFill>
                <a:latin typeface="Helvetica"/>
                <a:ea typeface="Helvetica"/>
                <a:cs typeface="Helvetica"/>
                <a:sym typeface="Helvetica"/>
              </a:rPr>
              <a:t>(1S+2S+3S):</a:t>
            </a:r>
            <a:endParaRPr sz="2400">
              <a:solidFill>
                <a:srgbClr val="000066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1" marL="306954" indent="-213292" algn="l" defTabSz="914400">
              <a:spcBef>
                <a:spcPts val="300"/>
              </a:spcBef>
              <a:buSzPct val="100000"/>
              <a:buFont typeface="Wingdings"/>
              <a:buChar char="▪"/>
              <a:defRPr sz="1800"/>
            </a:pPr>
            <a:r>
              <a:rPr sz="2200"/>
              <a:t>Peripheral: consistent with no suppression</a:t>
            </a:r>
            <a:endParaRPr sz="2200"/>
          </a:p>
          <a:p>
            <a:pPr lvl="1" marL="306954" indent="-213292" algn="l" defTabSz="914400">
              <a:spcBef>
                <a:spcPts val="300"/>
              </a:spcBef>
              <a:buSzPct val="100000"/>
              <a:buFont typeface="Wingdings"/>
              <a:buChar char="▪"/>
              <a:defRPr sz="1800"/>
            </a:pPr>
            <a:r>
              <a:rPr sz="2200"/>
              <a:t>0-10% central: significant suppression</a:t>
            </a:r>
            <a:endParaRPr sz="2200"/>
          </a:p>
          <a:p>
            <a:pPr lvl="1" marL="306954" indent="-213292" algn="l" defTabSz="914400">
              <a:spcBef>
                <a:spcPts val="300"/>
              </a:spcBef>
              <a:buSzPct val="100000"/>
              <a:buFont typeface="Wingdings"/>
              <a:buChar char="▪"/>
              <a:defRPr sz="1800"/>
            </a:pPr>
            <a:r>
              <a:rPr sz="2200"/>
              <a:t>New </a:t>
            </a:r>
            <a:r>
              <a:rPr sz="2200">
                <a:solidFill>
                  <a:srgbClr val="FF2600"/>
                </a:solidFill>
              </a:rPr>
              <a:t>U+U</a:t>
            </a:r>
            <a:r>
              <a:rPr sz="2200"/>
              <a:t> data extend </a:t>
            </a:r>
            <a:r>
              <a:rPr sz="2200">
                <a:solidFill>
                  <a:srgbClr val="0433FF"/>
                </a:solidFill>
              </a:rPr>
              <a:t>Au+Au</a:t>
            </a:r>
            <a:r>
              <a:rPr sz="2200"/>
              <a:t> trends to higher Npart</a:t>
            </a:r>
          </a:p>
        </p:txBody>
      </p:sp>
      <p:sp>
        <p:nvSpPr>
          <p:cNvPr id="255" name="Shape 255"/>
          <p:cNvSpPr/>
          <p:nvPr/>
        </p:nvSpPr>
        <p:spPr>
          <a:xfrm>
            <a:off x="991814" y="1899132"/>
            <a:ext cx="11340159" cy="650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algn="l" defTabSz="914400">
              <a:defRPr sz="3400"/>
            </a:lvl1pPr>
          </a:lstStyle>
          <a:p>
            <a:pPr lvl="0">
              <a:defRPr sz="1800"/>
            </a:pPr>
            <a:r>
              <a:rPr sz="3400"/>
              <a:t>ϒ suppression consistent with sequential melting</a:t>
            </a:r>
          </a:p>
        </p:txBody>
      </p:sp>
      <p:pic>
        <p:nvPicPr>
          <p:cNvPr id="256" name="image2.png"/>
          <p:cNvPicPr/>
          <p:nvPr/>
        </p:nvPicPr>
        <p:blipFill>
          <a:blip r:embed="rId2">
            <a:extLst/>
          </a:blip>
          <a:srcRect l="1" t="7711" r="31" b="0"/>
          <a:stretch>
            <a:fillRect/>
          </a:stretch>
        </p:blipFill>
        <p:spPr>
          <a:xfrm>
            <a:off x="718336" y="2751476"/>
            <a:ext cx="4291583" cy="3660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3.png"/>
          <p:cNvPicPr/>
          <p:nvPr/>
        </p:nvPicPr>
        <p:blipFill>
          <a:blip r:embed="rId3">
            <a:extLst/>
          </a:blip>
          <a:srcRect l="9907" t="7695" r="0" b="0"/>
          <a:stretch>
            <a:fillRect/>
          </a:stretch>
        </p:blipFill>
        <p:spPr>
          <a:xfrm>
            <a:off x="4573148" y="2751476"/>
            <a:ext cx="3853466" cy="3663168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59" name="Shape 259"/>
          <p:cNvSpPr/>
          <p:nvPr/>
        </p:nvSpPr>
        <p:spPr>
          <a:xfrm>
            <a:off x="579574" y="1307579"/>
            <a:ext cx="425129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485775" indent="-485775" algn="l">
              <a:lnSpc>
                <a:spcPct val="120000"/>
              </a:lnSpc>
              <a:spcBef>
                <a:spcPts val="500"/>
              </a:spcBef>
              <a:buSzPct val="75000"/>
              <a:buChar char="•"/>
              <a:defRPr sz="1800"/>
            </a:pPr>
            <a:r>
              <a:rPr sz="3400"/>
              <a:t>ϒ → e</a:t>
            </a:r>
            <a:r>
              <a:rPr baseline="31999" sz="3400"/>
              <a:t>+</a:t>
            </a:r>
            <a:r>
              <a:rPr sz="3400"/>
              <a:t>e</a:t>
            </a:r>
            <a:r>
              <a:rPr baseline="31999" sz="3400"/>
              <a:t>- </a:t>
            </a:r>
            <a:r>
              <a:rPr sz="3400"/>
              <a:t> </a:t>
            </a:r>
            <a:r>
              <a:rPr sz="2800"/>
              <a:t>with BEMC</a:t>
            </a:r>
          </a:p>
        </p:txBody>
      </p:sp>
      <p:sp>
        <p:nvSpPr>
          <p:cNvPr id="260" name="Shape 260"/>
          <p:cNvSpPr/>
          <p:nvPr/>
        </p:nvSpPr>
        <p:spPr>
          <a:xfrm>
            <a:off x="8781265" y="8228455"/>
            <a:ext cx="3587595" cy="8382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R. Vertesi, Tue 16:20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HF and Quarkonium </a:t>
            </a:r>
          </a:p>
        </p:txBody>
      </p:sp>
      <p:grpSp>
        <p:nvGrpSpPr>
          <p:cNvPr id="268" name="Group 268"/>
          <p:cNvGrpSpPr/>
          <p:nvPr/>
        </p:nvGrpSpPr>
        <p:grpSpPr>
          <a:xfrm>
            <a:off x="1278964" y="2764175"/>
            <a:ext cx="11604464" cy="6043527"/>
            <a:chOff x="0" y="0"/>
            <a:chExt cx="11604463" cy="6043526"/>
          </a:xfrm>
        </p:grpSpPr>
        <p:grpSp>
          <p:nvGrpSpPr>
            <p:cNvPr id="266" name="Group 266"/>
            <p:cNvGrpSpPr/>
            <p:nvPr/>
          </p:nvGrpSpPr>
          <p:grpSpPr>
            <a:xfrm>
              <a:off x="6496674" y="-1"/>
              <a:ext cx="5107790" cy="4910271"/>
              <a:chOff x="0" y="0"/>
              <a:chExt cx="5107789" cy="4910269"/>
            </a:xfrm>
          </p:grpSpPr>
          <p:grpSp>
            <p:nvGrpSpPr>
              <p:cNvPr id="263" name="Group 263"/>
              <p:cNvGrpSpPr/>
              <p:nvPr/>
            </p:nvGrpSpPr>
            <p:grpSpPr>
              <a:xfrm>
                <a:off x="201135" y="-1"/>
                <a:ext cx="3507108" cy="3642489"/>
                <a:chOff x="0" y="0"/>
                <a:chExt cx="3507106" cy="3642487"/>
              </a:xfrm>
            </p:grpSpPr>
            <p:pic>
              <p:nvPicPr>
                <p:cNvPr id="261" name="image4.png"/>
                <p:cNvPicPr/>
                <p:nvPr/>
              </p:nvPicPr>
              <p:blipFill>
                <a:blip r:embed="rId5">
                  <a:extLst/>
                </a:blip>
                <a:srcRect l="9841" t="7810" r="8781" b="0"/>
                <a:stretch>
                  <a:fillRect/>
                </a:stretch>
              </p:blipFill>
              <p:spPr>
                <a:xfrm>
                  <a:off x="0" y="0"/>
                  <a:ext cx="3507107" cy="364248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62" name="Shape 262"/>
                <p:cNvSpPr/>
                <p:nvPr/>
              </p:nvSpPr>
              <p:spPr>
                <a:xfrm>
                  <a:off x="1684804" y="623172"/>
                  <a:ext cx="1714513" cy="19358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lvl="0" algn="l" defTabSz="914400">
                    <a:defRPr sz="24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264" name="Shape 264"/>
              <p:cNvSpPr/>
              <p:nvPr/>
            </p:nvSpPr>
            <p:spPr>
              <a:xfrm>
                <a:off x="0" y="3653985"/>
                <a:ext cx="5107790" cy="12562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/>
              <a:p>
                <a:pPr lvl="0" algn="l" defTabSz="914400">
                  <a:spcBef>
                    <a:spcPts val="400"/>
                  </a:spcBef>
                  <a:defRPr sz="1800"/>
                </a:pPr>
                <a:r>
                  <a:rPr sz="2400">
                    <a:solidFill>
                      <a:srgbClr val="000066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ϒ</a:t>
                </a:r>
                <a:r>
                  <a:rPr sz="2400">
                    <a:solidFill>
                      <a:srgbClr val="000066"/>
                    </a:solidFill>
                    <a:latin typeface="Helvetica"/>
                    <a:ea typeface="Helvetica"/>
                    <a:cs typeface="Helvetica"/>
                    <a:sym typeface="Helvetica"/>
                  </a:rPr>
                  <a:t>(2S+3S):</a:t>
                </a:r>
                <a:endParaRPr sz="2400">
                  <a:solidFill>
                    <a:srgbClr val="000066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  <a:p>
                <a:pPr lvl="1" marL="306954" indent="-213292" algn="l" defTabSz="914400">
                  <a:spcBef>
                    <a:spcPts val="300"/>
                  </a:spcBef>
                  <a:buSzPct val="100000"/>
                  <a:buFont typeface="Wingdings"/>
                  <a:buChar char="▪"/>
                  <a:defRPr sz="1800"/>
                </a:pPr>
                <a:r>
                  <a:rPr sz="2200"/>
                  <a:t>No evidence in 0-60% Au+Au</a:t>
                </a:r>
                <a:endParaRPr sz="2200"/>
              </a:p>
              <a:p>
                <a:pPr lvl="1" marL="306954" indent="-213292" algn="l" defTabSz="914400">
                  <a:spcBef>
                    <a:spcPts val="300"/>
                  </a:spcBef>
                  <a:buSzPct val="100000"/>
                  <a:buFont typeface="Wingdings"/>
                  <a:buChar char="▪"/>
                  <a:defRPr sz="1800"/>
                </a:pPr>
                <a:r>
                  <a:rPr sz="2200"/>
                  <a:t>Hint of presence in 0-60% U+U data</a:t>
                </a:r>
              </a:p>
            </p:txBody>
          </p:sp>
          <p:pic>
            <p:nvPicPr>
              <p:cNvPr id="265" name="pasted-image.ti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3363955" y="2416507"/>
                <a:ext cx="1144836" cy="114483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67" name="Shape 267"/>
            <p:cNvSpPr/>
            <p:nvPr/>
          </p:nvSpPr>
          <p:spPr>
            <a:xfrm>
              <a:off x="0" y="5451581"/>
              <a:ext cx="6690099" cy="5919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400050" indent="-400050" algn="l">
                <a:buSzPct val="75000"/>
                <a:buChar char="•"/>
                <a:defRPr sz="3200"/>
              </a:lvl1pPr>
            </a:lstStyle>
            <a:p>
              <a:pPr lvl="0">
                <a:defRPr sz="1800"/>
              </a:pPr>
              <a:r>
                <a:rPr sz="3200"/>
                <a:t>Stay tuned for dimuon ϒ with MTD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>
                <a:solidFill>
                  <a:srgbClr val="5F327C"/>
                </a:solidFill>
                <a:latin typeface="Helvetica"/>
                <a:ea typeface="Helvetica"/>
                <a:cs typeface="Helvetica"/>
                <a:sym typeface="Helvetica"/>
              </a:rPr>
              <a:t>Jet yield suppression</a:t>
            </a:r>
            <a:endParaRPr sz="3600">
              <a:solidFill>
                <a:srgbClr val="5F327C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3600">
                <a:solidFill>
                  <a:srgbClr val="5F327C"/>
                </a:solidFill>
                <a:latin typeface="Helvetica"/>
                <a:ea typeface="Helvetica"/>
                <a:cs typeface="Helvetica"/>
                <a:sym typeface="Helvetica"/>
              </a:rPr>
              <a:t>Jet angle diffraction in medium</a:t>
            </a:r>
            <a:endParaRPr sz="3600">
              <a:solidFill>
                <a:srgbClr val="5F327C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360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Where does jet energy go?</a:t>
            </a:r>
          </a:p>
        </p:txBody>
      </p:sp>
      <p:sp>
        <p:nvSpPr>
          <p:cNvPr id="271" name="Shape 27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72" name="Shape 2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Jet Probes in Au+Au 200 GeV</a:t>
            </a:r>
          </a:p>
        </p:txBody>
      </p:sp>
      <p:sp>
        <p:nvSpPr>
          <p:cNvPr id="273" name="Shape 273"/>
          <p:cNvSpPr/>
          <p:nvPr/>
        </p:nvSpPr>
        <p:spPr>
          <a:xfrm>
            <a:off x="8267958" y="3278820"/>
            <a:ext cx="3416476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Semi-inclusive jet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A. Schmah, Mon 15:30</a:t>
            </a:r>
            <a:br>
              <a:rPr sz="2400">
                <a:solidFill>
                  <a:srgbClr val="FFFFFF"/>
                </a:solidFill>
              </a:rPr>
            </a:br>
            <a:r>
              <a:rPr sz="2400">
                <a:solidFill>
                  <a:srgbClr val="FFFFFF"/>
                </a:solidFill>
              </a:rPr>
              <a:t>Jets</a:t>
            </a:r>
          </a:p>
        </p:txBody>
      </p:sp>
      <p:sp>
        <p:nvSpPr>
          <p:cNvPr id="274" name="Shape 274"/>
          <p:cNvSpPr/>
          <p:nvPr/>
        </p:nvSpPr>
        <p:spPr>
          <a:xfrm>
            <a:off x="8267958" y="5472870"/>
            <a:ext cx="3416476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Dijet imbalance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K. Kauder, Tue 13:30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Jets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tabLst>
                <a:tab pos="927100" algn="l"/>
                <a:tab pos="1866900" algn="l"/>
                <a:tab pos="2794000" algn="l"/>
              </a:tabLst>
            </a:lvl1pPr>
          </a:lstStyle>
          <a:p>
            <a:pPr lvl="0">
              <a:defRPr sz="1800"/>
            </a:pPr>
            <a:r>
              <a:rPr sz="5000"/>
              <a:t>Semi-Inclusive Recoil Jets </a:t>
            </a:r>
          </a:p>
        </p:txBody>
      </p:sp>
      <p:pic>
        <p:nvPicPr>
          <p:cNvPr id="277" name="image.png"/>
          <p:cNvPicPr/>
          <p:nvPr/>
        </p:nvPicPr>
        <p:blipFill>
          <a:blip r:embed="rId2">
            <a:extLst/>
          </a:blip>
          <a:srcRect l="28268" t="9280" r="27442" b="9509"/>
          <a:stretch>
            <a:fillRect/>
          </a:stretch>
        </p:blipFill>
        <p:spPr>
          <a:xfrm>
            <a:off x="4603254" y="2422693"/>
            <a:ext cx="4034477" cy="4526603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 flipH="1">
            <a:off x="4838263" y="4990826"/>
            <a:ext cx="1800502" cy="1800503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9" name="Shape 279"/>
          <p:cNvSpPr/>
          <p:nvPr/>
        </p:nvSpPr>
        <p:spPr>
          <a:xfrm flipV="1">
            <a:off x="6636716" y="2697911"/>
            <a:ext cx="69669" cy="2290867"/>
          </a:xfrm>
          <a:prstGeom prst="line">
            <a:avLst/>
          </a:prstGeom>
          <a:ln w="12700">
            <a:solidFill>
              <a:srgbClr val="FFFFFF"/>
            </a:solidFill>
            <a:round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Shape 280"/>
          <p:cNvSpPr/>
          <p:nvPr/>
        </p:nvSpPr>
        <p:spPr>
          <a:xfrm>
            <a:off x="6636716" y="4986728"/>
            <a:ext cx="1965064" cy="55326"/>
          </a:xfrm>
          <a:prstGeom prst="line">
            <a:avLst/>
          </a:prstGeom>
          <a:ln w="12700">
            <a:solidFill>
              <a:srgbClr val="FFFFFF"/>
            </a:solidFill>
            <a:round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6662329" y="3440939"/>
            <a:ext cx="1589060" cy="1556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4" y="0"/>
                </a:moveTo>
                <a:cubicBezTo>
                  <a:pt x="12460" y="461"/>
                  <a:pt x="21600" y="9731"/>
                  <a:pt x="21600" y="21010"/>
                </a:cubicBezTo>
                <a:cubicBezTo>
                  <a:pt x="21600" y="21207"/>
                  <a:pt x="21596" y="21403"/>
                  <a:pt x="21590" y="21600"/>
                </a:cubicBezTo>
                <a:lnTo>
                  <a:pt x="0" y="21010"/>
                </a:lnTo>
                <a:close/>
              </a:path>
            </a:pathLst>
          </a:custGeom>
          <a:solidFill>
            <a:srgbClr val="280099">
              <a:alpha val="45097"/>
            </a:srgbClr>
          </a:solidFill>
          <a:ln w="3175">
            <a:solidFill/>
            <a:round/>
          </a:ln>
        </p:spPr>
        <p:txBody>
          <a:bodyPr lIns="59013" tIns="59013" rIns="59013" bIns="59013" anchor="ctr"/>
          <a:lstStyle/>
          <a:p>
            <a:pPr lvl="0"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2" name="Shape 282"/>
          <p:cNvSpPr/>
          <p:nvPr/>
        </p:nvSpPr>
        <p:spPr>
          <a:xfrm>
            <a:off x="5424127" y="6180051"/>
            <a:ext cx="1067479" cy="725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8084" tIns="58084" rIns="58084" bIns="58084">
            <a:spAutoFit/>
          </a:bodyPr>
          <a:lstStyle/>
          <a:p>
            <a:pPr lvl="0" algn="l" defTabSz="457200">
              <a:tabLst>
                <a:tab pos="927100" algn="l"/>
              </a:tabLst>
              <a:defRPr sz="1800"/>
            </a:pPr>
            <a:r>
              <a: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Trigger </a:t>
            </a:r>
            <a:endParaRPr sz="20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lvl="0" algn="l" defTabSz="457200">
              <a:tabLst>
                <a:tab pos="927100" algn="l"/>
              </a:tabLst>
              <a:defRPr sz="1800"/>
            </a:pPr>
            <a:r>
              <a: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particle</a:t>
            </a:r>
          </a:p>
        </p:txBody>
      </p:sp>
      <p:sp>
        <p:nvSpPr>
          <p:cNvPr id="283" name="Shape 283"/>
          <p:cNvSpPr/>
          <p:nvPr/>
        </p:nvSpPr>
        <p:spPr>
          <a:xfrm>
            <a:off x="6713273" y="4108018"/>
            <a:ext cx="1487173" cy="725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8084" tIns="58084" rIns="58084" bIns="58084">
            <a:spAutoFit/>
          </a:bodyPr>
          <a:lstStyle/>
          <a:p>
            <a:pPr lvl="0" algn="l" defTabSz="457200">
              <a:tabLst>
                <a:tab pos="927100" algn="l"/>
              </a:tabLst>
              <a:defRPr sz="1800"/>
            </a:pPr>
            <a:r>
              <a: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Recoil jet(s)</a:t>
            </a:r>
            <a:endParaRPr sz="20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lvl="0" algn="l" defTabSz="457200">
              <a:tabLst>
                <a:tab pos="927100" algn="l"/>
              </a:tabLst>
              <a:defRPr sz="1800"/>
            </a:pPr>
            <a:r>
              <a: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area</a:t>
            </a:r>
          </a:p>
        </p:txBody>
      </p:sp>
      <p:sp>
        <p:nvSpPr>
          <p:cNvPr id="284" name="Shape 284"/>
          <p:cNvSpPr/>
          <p:nvPr/>
        </p:nvSpPr>
        <p:spPr>
          <a:xfrm>
            <a:off x="1108846" y="7237408"/>
            <a:ext cx="9698040" cy="921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8084" tIns="58084" rIns="58084" bIns="58084">
            <a:spAutoFit/>
          </a:bodyPr>
          <a:lstStyle/>
          <a:p>
            <a:pPr lvl="0" marL="342900" indent="-342900" algn="l" defTabSz="457200">
              <a:buSzPct val="75000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</a:tabLst>
              <a:defRPr sz="1800"/>
            </a:pPr>
            <a:r>
              <a:rPr sz="2400"/>
              <a:t> Trigger on high p</a:t>
            </a:r>
            <a:r>
              <a:rPr baseline="-28499" sz="2400"/>
              <a:t>T</a:t>
            </a:r>
            <a:r>
              <a:rPr sz="2400"/>
              <a:t> hadron → Select hard process with surface bias</a:t>
            </a:r>
            <a:endParaRPr sz="2400"/>
          </a:p>
          <a:p>
            <a:pPr lvl="0" marL="342900" indent="-342900" algn="l" defTabSz="457200">
              <a:buSzPct val="75000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</a:tabLst>
              <a:defRPr sz="1800"/>
            </a:pPr>
            <a:r>
              <a:rPr sz="2400"/>
              <a:t> Measure the recoil jets</a:t>
            </a:r>
            <a:r>
              <a:rPr sz="2400"/>
              <a:t> </a:t>
            </a:r>
            <a:r>
              <a:rPr sz="2400"/>
              <a:t>→ </a:t>
            </a:r>
            <a:r>
              <a:rPr b="1" sz="2400">
                <a:latin typeface="Helvetica"/>
                <a:ea typeface="Helvetica"/>
                <a:cs typeface="Helvetica"/>
                <a:sym typeface="Helvetica"/>
              </a:rPr>
              <a:t>No fragmentation bias on recoil side!</a:t>
            </a:r>
          </a:p>
        </p:txBody>
      </p:sp>
      <p:sp>
        <p:nvSpPr>
          <p:cNvPr id="285" name="Shape 285"/>
          <p:cNvSpPr/>
          <p:nvPr/>
        </p:nvSpPr>
        <p:spPr>
          <a:xfrm>
            <a:off x="471606" y="1541474"/>
            <a:ext cx="12297929" cy="593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9013" tIns="59013" rIns="59013" bIns="59013">
            <a:spAutoFit/>
          </a:bodyPr>
          <a:lstStyle/>
          <a:p>
            <a:pPr lvl="0" algn="l" defTabSz="457200">
              <a:defRPr sz="1800"/>
            </a:pPr>
            <a:r>
              <a:rPr sz="2800"/>
              <a:t>Semi-inclusive yield of recoil jets with a high p</a:t>
            </a:r>
            <a:r>
              <a:rPr baseline="-18214" sz="2800"/>
              <a:t>T</a:t>
            </a:r>
            <a:r>
              <a:rPr sz="2800"/>
              <a:t> hadron trigger</a:t>
            </a:r>
          </a:p>
        </p:txBody>
      </p:sp>
      <p:sp>
        <p:nvSpPr>
          <p:cNvPr id="286" name="Shape 286"/>
          <p:cNvSpPr/>
          <p:nvPr/>
        </p:nvSpPr>
        <p:spPr>
          <a:xfrm>
            <a:off x="1038689" y="8146359"/>
            <a:ext cx="5728700" cy="486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>
            <a:lvl1pPr marL="25400" algn="l" defTabSz="457200">
              <a:buClr>
                <a:srgbClr val="FF0000"/>
              </a:buClr>
              <a:buSzPct val="100000"/>
              <a:buFont typeface="Book Antiqua"/>
              <a:buChar char="•"/>
              <a:defRPr sz="24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   Combinatorial jet-finding background?</a:t>
            </a:r>
          </a:p>
        </p:txBody>
      </p:sp>
      <p:sp>
        <p:nvSpPr>
          <p:cNvPr id="287" name="Shape 2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88" name="Shape 288"/>
          <p:cNvSpPr/>
          <p:nvPr/>
        </p:nvSpPr>
        <p:spPr>
          <a:xfrm>
            <a:off x="9433862" y="8307964"/>
            <a:ext cx="3345626" cy="8382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A. Schmah, Mon 15:30</a:t>
            </a:r>
            <a:br>
              <a:rPr sz="2400">
                <a:solidFill>
                  <a:srgbClr val="FFFFFF"/>
                </a:solidFill>
              </a:rPr>
            </a:br>
            <a:r>
              <a:rPr sz="2400">
                <a:solidFill>
                  <a:srgbClr val="FFFFFF"/>
                </a:solidFill>
              </a:rPr>
              <a:t>Jets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A_Jet_raw_R03_C0_10_norm_2.png" descr="A_Jet_raw_R03_C0_10_nor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959" y="1740710"/>
            <a:ext cx="5940387" cy="7023599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4700"/>
            </a:lvl1pPr>
          </a:lstStyle>
          <a:p>
            <a:pPr lvl="0">
              <a:defRPr sz="1800"/>
            </a:pPr>
            <a:r>
              <a:rPr sz="4700"/>
              <a:t>Mixed Event for Jet-finding Background </a:t>
            </a:r>
          </a:p>
        </p:txBody>
      </p:sp>
      <p:sp>
        <p:nvSpPr>
          <p:cNvPr id="292" name="Shape 2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93" name="Shape 293"/>
          <p:cNvSpPr/>
          <p:nvPr/>
        </p:nvSpPr>
        <p:spPr>
          <a:xfrm>
            <a:off x="5972879" y="3956989"/>
            <a:ext cx="6970074" cy="2606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084" tIns="58084" rIns="58084" bIns="58084">
            <a:spAutoFit/>
          </a:bodyPr>
          <a:lstStyle/>
          <a:p>
            <a:pPr lvl="0" marL="400050" indent="-400050" algn="l">
              <a:spcBef>
                <a:spcPts val="1400"/>
              </a:spcBef>
              <a:buSzPct val="75000"/>
              <a:buChar char="•"/>
              <a:defRPr sz="1800"/>
            </a:pPr>
            <a:r>
              <a:rPr sz="28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Combinatorial jet background         </a:t>
            </a:r>
            <a:br>
              <a:rPr sz="28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</a:br>
            <a:r>
              <a:rPr sz="28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→ statistically described by mixed event</a:t>
            </a:r>
            <a:endParaRPr sz="2800">
              <a:solidFill>
                <a:srgbClr val="0365C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1" marL="457200" indent="0" algn="l" defTabSz="457200">
              <a:spcBef>
                <a:spcPts val="1400"/>
              </a:spcBef>
              <a:buClr>
                <a:srgbClr val="000000"/>
              </a:buClr>
              <a:buSzPct val="100000"/>
              <a:buFont typeface="Book Antiqua"/>
              <a:buChar char="-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</a:tabLst>
              <a:defRPr sz="1800"/>
            </a:pPr>
            <a:r>
              <a:rPr sz="2700"/>
              <a:t> </a:t>
            </a:r>
            <a:r>
              <a:rPr sz="2400"/>
              <a:t>Excellent description of</a:t>
            </a:r>
            <a:br>
              <a:rPr sz="2400"/>
            </a:br>
            <a:r>
              <a:rPr sz="2400"/>
              <a:t>  low p</a:t>
            </a:r>
            <a:r>
              <a:rPr baseline="-30750" sz="2400"/>
              <a:t>T</a:t>
            </a:r>
            <a:r>
              <a:rPr sz="2400"/>
              <a:t> spectrum with mixed event</a:t>
            </a:r>
            <a:endParaRPr sz="2400"/>
          </a:p>
          <a:p>
            <a:pPr lvl="1" marL="457200" indent="0" algn="l" defTabSz="457200">
              <a:spcBef>
                <a:spcPts val="1400"/>
              </a:spcBef>
              <a:buClr>
                <a:srgbClr val="000000"/>
              </a:buClr>
              <a:buSzPct val="100000"/>
              <a:buFont typeface="Book Antiqua"/>
              <a:buChar char="-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</a:tabLst>
              <a:defRPr sz="1800"/>
            </a:pPr>
            <a:r>
              <a:rPr sz="2400"/>
              <a:t> Significant jet signal at p</a:t>
            </a:r>
            <a:r>
              <a:rPr baseline="-23416" sz="2400"/>
              <a:t>T</a:t>
            </a:r>
            <a:r>
              <a:rPr sz="2400"/>
              <a:t>-ρA &gt; 10 GeV/</a:t>
            </a:r>
            <a:r>
              <a:rPr i="1" sz="2400"/>
              <a:t>c</a:t>
            </a:r>
          </a:p>
        </p:txBody>
      </p:sp>
      <p:sp>
        <p:nvSpPr>
          <p:cNvPr id="294" name="Shape 294"/>
          <p:cNvSpPr/>
          <p:nvPr/>
        </p:nvSpPr>
        <p:spPr>
          <a:xfrm>
            <a:off x="2990131" y="1426003"/>
            <a:ext cx="1163446" cy="486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>
            <a:lvl1pPr algn="l" defTabSz="457200"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 sz="1800"/>
            </a:pPr>
            <a:r>
              <a:rPr b="1" sz="2400"/>
              <a:t>Central</a:t>
            </a:r>
          </a:p>
        </p:txBody>
      </p:sp>
      <p:grpSp>
        <p:nvGrpSpPr>
          <p:cNvPr id="297" name="Group 297"/>
          <p:cNvGrpSpPr/>
          <p:nvPr/>
        </p:nvGrpSpPr>
        <p:grpSpPr>
          <a:xfrm>
            <a:off x="4459471" y="3885047"/>
            <a:ext cx="1279503" cy="422110"/>
            <a:chOff x="0" y="0"/>
            <a:chExt cx="1279501" cy="422109"/>
          </a:xfrm>
        </p:grpSpPr>
        <p:pic>
          <p:nvPicPr>
            <p:cNvPr id="295" name="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10310" cy="4221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6" name="Shape 296"/>
            <p:cNvSpPr/>
            <p:nvPr/>
          </p:nvSpPr>
          <p:spPr>
            <a:xfrm>
              <a:off x="466850" y="222901"/>
              <a:ext cx="812652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1200"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pPr lvl="0">
                <a:defRPr sz="1800"/>
              </a:pPr>
              <a:r>
                <a:rPr sz="1200"/>
                <a:t>Preliminary</a:t>
              </a:r>
            </a:p>
          </p:txBody>
        </p:sp>
      </p:grpSp>
      <p:sp>
        <p:nvSpPr>
          <p:cNvPr id="298" name="Shape 298"/>
          <p:cNvSpPr/>
          <p:nvPr/>
        </p:nvSpPr>
        <p:spPr>
          <a:xfrm>
            <a:off x="9366449" y="8213131"/>
            <a:ext cx="3345625" cy="8382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A. Schmah, Mon 15:30</a:t>
            </a:r>
            <a:br>
              <a:rPr sz="2400">
                <a:solidFill>
                  <a:srgbClr val="FFFFFF"/>
                </a:solidFill>
              </a:rPr>
            </a:br>
            <a:r>
              <a:rPr sz="2400">
                <a:solidFill>
                  <a:srgbClr val="FFFFFF"/>
                </a:solidFill>
              </a:rPr>
              <a:t>Jets</a:t>
            </a:r>
          </a:p>
        </p:txBody>
      </p:sp>
      <p:grpSp>
        <p:nvGrpSpPr>
          <p:cNvPr id="301" name="Group 301"/>
          <p:cNvGrpSpPr/>
          <p:nvPr/>
        </p:nvGrpSpPr>
        <p:grpSpPr>
          <a:xfrm>
            <a:off x="6653475" y="2192235"/>
            <a:ext cx="549766" cy="316954"/>
            <a:chOff x="0" y="0"/>
            <a:chExt cx="549765" cy="316953"/>
          </a:xfrm>
        </p:grpSpPr>
        <p:sp>
          <p:nvSpPr>
            <p:cNvPr id="299" name="Shape 299"/>
            <p:cNvSpPr/>
            <p:nvPr/>
          </p:nvSpPr>
          <p:spPr>
            <a:xfrm>
              <a:off x="1689" y="0"/>
              <a:ext cx="548077" cy="316954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0" name="Shape 300"/>
            <p:cNvSpPr/>
            <p:nvPr/>
          </p:nvSpPr>
          <p:spPr>
            <a:xfrm flipV="1">
              <a:off x="0" y="167532"/>
              <a:ext cx="548076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sp>
        <p:nvSpPr>
          <p:cNvPr id="302" name="Shape 302"/>
          <p:cNvSpPr/>
          <p:nvPr/>
        </p:nvSpPr>
        <p:spPr>
          <a:xfrm>
            <a:off x="7621310" y="2083738"/>
            <a:ext cx="177424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Mixed event</a:t>
            </a:r>
          </a:p>
        </p:txBody>
      </p:sp>
      <p:sp>
        <p:nvSpPr>
          <p:cNvPr id="303" name="Shape 303"/>
          <p:cNvSpPr/>
          <p:nvPr/>
        </p:nvSpPr>
        <p:spPr>
          <a:xfrm>
            <a:off x="6744349" y="2736406"/>
            <a:ext cx="368017" cy="350005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C82506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4" name="Shape 304"/>
          <p:cNvSpPr/>
          <p:nvPr/>
        </p:nvSpPr>
        <p:spPr>
          <a:xfrm>
            <a:off x="7608244" y="2674496"/>
            <a:ext cx="172364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Same event</a:t>
            </a:r>
          </a:p>
        </p:txBody>
      </p:sp>
      <p:sp>
        <p:nvSpPr>
          <p:cNvPr id="305" name="Shape 305"/>
          <p:cNvSpPr/>
          <p:nvPr/>
        </p:nvSpPr>
        <p:spPr>
          <a:xfrm>
            <a:off x="9808226" y="1841504"/>
            <a:ext cx="2591410" cy="954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084" tIns="58084" rIns="58084" bIns="58084">
            <a:spAutoFit/>
          </a:bodyPr>
          <a:lstStyle/>
          <a:p>
            <a:pPr lvl="0" algn="l" defTabSz="457200">
              <a:tabLst>
                <a:tab pos="927100" algn="l"/>
                <a:tab pos="1866900" algn="l"/>
                <a:tab pos="2794000" algn="l"/>
              </a:tabLst>
              <a:defRPr sz="1800"/>
            </a:pPr>
            <a:r>
              <a:t>Pick one random </a:t>
            </a:r>
          </a:p>
          <a:p>
            <a:pPr lvl="0" algn="l" defTabSz="457200">
              <a:tabLst>
                <a:tab pos="927100" algn="l"/>
                <a:tab pos="1866900" algn="l"/>
                <a:tab pos="2794000" algn="l"/>
              </a:tabLst>
              <a:defRPr sz="1800"/>
            </a:pPr>
            <a:r>
              <a:t>track per real event</a:t>
            </a:r>
          </a:p>
          <a:p>
            <a:pPr lvl="0" algn="l" defTabSz="457200">
              <a:tabLst>
                <a:tab pos="927100" algn="l"/>
                <a:tab pos="1866900" algn="l"/>
                <a:tab pos="2794000" algn="l"/>
              </a:tabLst>
              <a:defRPr sz="1800"/>
            </a:pPr>
            <a:r>
              <a:t>→ add to mixed event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l" defTabSz="457200">
              <a:lnSpc>
                <a:spcPct val="92000"/>
              </a:lnSpc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</a:tabLst>
              <a:defRPr sz="1800"/>
            </a:pPr>
            <a:r>
              <a:rPr sz="5000"/>
              <a:t>Comparison Central-Peripheral: I</a:t>
            </a:r>
            <a:r>
              <a:rPr baseline="-21199" sz="5000"/>
              <a:t>CP</a:t>
            </a:r>
          </a:p>
        </p:txBody>
      </p:sp>
      <p:pic>
        <p:nvPicPr>
          <p:cNvPr id="30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0634" y="5608509"/>
            <a:ext cx="3765544" cy="2410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_I_CP_R03.png" descr="A_I_CP_R0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080" y="2069096"/>
            <a:ext cx="6499669" cy="7081606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6698998" y="1873506"/>
            <a:ext cx="5984555" cy="3626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9013" tIns="59013" rIns="59013" bIns="59013">
            <a:spAutoFit/>
          </a:bodyPr>
          <a:lstStyle/>
          <a:p>
            <a:pPr lvl="0" algn="l" defTabSz="457200">
              <a:spcBef>
                <a:spcPts val="700"/>
              </a:spcBef>
              <a:buSzPct val="100000"/>
              <a:buFont typeface="Book Antiqua"/>
              <a:buChar char="•"/>
              <a:defRPr sz="1800"/>
            </a:pPr>
            <a:r>
              <a:rPr sz="2400"/>
              <a:t> I</a:t>
            </a:r>
            <a:r>
              <a:rPr baseline="-20250" sz="2400"/>
              <a:t>CP</a:t>
            </a:r>
            <a:r>
              <a:rPr sz="2400"/>
              <a:t> close to 1 at low p</a:t>
            </a:r>
            <a:r>
              <a:rPr baseline="-20250" sz="2400"/>
              <a:t>T</a:t>
            </a:r>
            <a:r>
              <a:rPr sz="2400"/>
              <a:t> </a:t>
            </a:r>
            <a:endParaRPr sz="2400"/>
          </a:p>
          <a:p>
            <a:pPr lvl="0" algn="l" defTabSz="457200">
              <a:spcBef>
                <a:spcPts val="700"/>
              </a:spcBef>
              <a:buSzPct val="100000"/>
              <a:buFont typeface="Book Antiqua"/>
              <a:buChar char="•"/>
              <a:defRPr sz="1800"/>
            </a:pPr>
            <a:r>
              <a:rPr sz="2400"/>
              <a:t> Significant suppression (~0.2)</a:t>
            </a:r>
            <a:endParaRPr sz="2400"/>
          </a:p>
          <a:p>
            <a:pPr lvl="0" algn="l" defTabSz="457200">
              <a:spcBef>
                <a:spcPts val="700"/>
              </a:spcBef>
              <a:defRPr sz="1800"/>
            </a:pPr>
            <a:r>
              <a:rPr sz="2400"/>
              <a:t>   at p</a:t>
            </a:r>
            <a:r>
              <a:rPr baseline="-20250" sz="2400"/>
              <a:t>T</a:t>
            </a:r>
            <a:r>
              <a:rPr sz="2400"/>
              <a:t> &gt; 10 GeV/c</a:t>
            </a:r>
            <a:endParaRPr sz="2400"/>
          </a:p>
          <a:p>
            <a:pPr lvl="0" algn="l" defTabSz="457200">
              <a:spcBef>
                <a:spcPts val="700"/>
              </a:spcBef>
              <a:buSzPct val="100000"/>
              <a:buFont typeface="Book Antiqua"/>
              <a:buChar char="•"/>
              <a:defRPr sz="1800"/>
            </a:pPr>
            <a:r>
              <a:rPr sz="2400"/>
              <a:t> Larger suppression compared to LHC</a:t>
            </a:r>
            <a:endParaRPr sz="2400"/>
          </a:p>
          <a:p>
            <a:pPr lvl="0" algn="l" defTabSz="457200">
              <a:spcBef>
                <a:spcPts val="700"/>
              </a:spcBef>
              <a:defRPr sz="1800"/>
            </a:pPr>
            <a:r>
              <a:rPr sz="2400"/>
              <a:t>   energies</a:t>
            </a:r>
            <a:endParaRPr sz="2400"/>
          </a:p>
          <a:p>
            <a:pPr lvl="1" marL="787400" indent="-342900" algn="l" defTabSz="457200">
              <a:spcBef>
                <a:spcPts val="700"/>
              </a:spcBef>
              <a:buSzPct val="75000"/>
              <a:buChar char="-"/>
              <a:defRPr sz="1800"/>
            </a:pPr>
            <a:r>
              <a:rPr sz="2000"/>
              <a:t>similar Δp</a:t>
            </a:r>
            <a:r>
              <a:rPr baseline="-23100" sz="2000"/>
              <a:t>T </a:t>
            </a:r>
            <a:r>
              <a:rPr sz="2000"/>
              <a:t>shift with steep spectra</a:t>
            </a:r>
            <a:endParaRPr sz="2000"/>
          </a:p>
          <a:p>
            <a:pPr lvl="1" marL="787400" indent="-342900" algn="l" defTabSz="457200">
              <a:spcBef>
                <a:spcPts val="700"/>
              </a:spcBef>
              <a:buSzPct val="75000"/>
              <a:buChar char="-"/>
              <a:defRPr sz="1800"/>
            </a:pPr>
            <a:r>
              <a:rPr sz="2000"/>
              <a:t>different surface bias?</a:t>
            </a:r>
            <a:endParaRPr sz="2000"/>
          </a:p>
          <a:p>
            <a:pPr lvl="1" marL="787400" indent="-342900" algn="l" defTabSz="457200">
              <a:spcBef>
                <a:spcPts val="700"/>
              </a:spcBef>
              <a:buSzPct val="75000"/>
              <a:buChar char="-"/>
              <a:defRPr sz="1800"/>
            </a:pPr>
            <a:r>
              <a:rPr sz="2000"/>
              <a:t>caveat: different measurement techniques</a:t>
            </a:r>
          </a:p>
        </p:txBody>
      </p:sp>
      <p:sp>
        <p:nvSpPr>
          <p:cNvPr id="311" name="Shape 311"/>
          <p:cNvSpPr/>
          <p:nvPr/>
        </p:nvSpPr>
        <p:spPr>
          <a:xfrm>
            <a:off x="9740857" y="5956136"/>
            <a:ext cx="1141769" cy="524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9013" tIns="59013" rIns="59013" bIns="59013"/>
          <a:lstStyle>
            <a:lvl1pPr algn="l" defTabSz="457200">
              <a:defRPr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/>
            </a:pPr>
            <a:r>
              <a:rPr sz="2400"/>
              <a:t>ALICE</a:t>
            </a:r>
          </a:p>
        </p:txBody>
      </p:sp>
      <p:sp>
        <p:nvSpPr>
          <p:cNvPr id="312" name="Shape 312"/>
          <p:cNvSpPr/>
          <p:nvPr/>
        </p:nvSpPr>
        <p:spPr>
          <a:xfrm flipH="1">
            <a:off x="4099716" y="6936745"/>
            <a:ext cx="4418247" cy="27772"/>
          </a:xfrm>
          <a:prstGeom prst="line">
            <a:avLst/>
          </a:prstGeom>
          <a:ln w="38100">
            <a:solidFill/>
            <a:round/>
            <a:tailEnd type="triangle"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3" name="Shape 313"/>
          <p:cNvSpPr/>
          <p:nvPr/>
        </p:nvSpPr>
        <p:spPr>
          <a:xfrm>
            <a:off x="6890644" y="3585758"/>
            <a:ext cx="130728" cy="77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/>
          <a:p>
            <a:pPr lvl="0" algn="l" defTabSz="457200">
              <a:buSzPct val="100000"/>
              <a:buFont typeface="Book Antiqua"/>
              <a:buChar char="•"/>
              <a:defRPr sz="1800"/>
            </a:pPr>
            <a:endParaRPr sz="2200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11117733" y="5596263"/>
            <a:ext cx="1429501" cy="313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>
            <a:lvl1pPr algn="l" defTabSz="457200">
              <a:defRPr i="1"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i="0" sz="1800"/>
            </a:pPr>
            <a:r>
              <a:rPr i="1" sz="1400"/>
              <a:t>arXiv:1506.03984</a:t>
            </a:r>
          </a:p>
        </p:txBody>
      </p:sp>
      <p:sp>
        <p:nvSpPr>
          <p:cNvPr id="315" name="Shape 3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16" name="Shape 316"/>
          <p:cNvSpPr/>
          <p:nvPr/>
        </p:nvSpPr>
        <p:spPr>
          <a:xfrm>
            <a:off x="9366449" y="8213131"/>
            <a:ext cx="3345625" cy="8382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A. Schmah, Mon 15:30</a:t>
            </a:r>
            <a:br>
              <a:rPr sz="2400">
                <a:solidFill>
                  <a:srgbClr val="FFFFFF"/>
                </a:solidFill>
              </a:rPr>
            </a:br>
            <a:r>
              <a:rPr sz="2400">
                <a:solidFill>
                  <a:srgbClr val="FFFFFF"/>
                </a:solidFill>
              </a:rPr>
              <a:t>Jets</a:t>
            </a:r>
          </a:p>
        </p:txBody>
      </p:sp>
      <p:sp>
        <p:nvSpPr>
          <p:cNvPr id="317" name="Shape 317"/>
          <p:cNvSpPr/>
          <p:nvPr/>
        </p:nvSpPr>
        <p:spPr>
          <a:xfrm>
            <a:off x="3971285" y="3776258"/>
            <a:ext cx="2067465" cy="39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>
            <a:lvl1pPr algn="l" defTabSz="457200">
              <a:defRPr b="1" sz="1800">
                <a:solidFill>
                  <a:srgbClr val="C8250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C82506"/>
                </a:solidFill>
              </a:rPr>
              <a:t>STAR preliminary</a:t>
            </a:r>
          </a:p>
        </p:txBody>
      </p:sp>
      <p:sp>
        <p:nvSpPr>
          <p:cNvPr id="318" name="Shape 318"/>
          <p:cNvSpPr/>
          <p:nvPr/>
        </p:nvSpPr>
        <p:spPr>
          <a:xfrm>
            <a:off x="1592875" y="1824846"/>
            <a:ext cx="441096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000"/>
            </a:lvl1pPr>
          </a:lstStyle>
          <a:p>
            <a:pPr lvl="0">
              <a:defRPr i="0" sz="1800"/>
            </a:pPr>
            <a:r>
              <a:rPr i="1" sz="2000"/>
              <a:t>After fluctuation unfolding procedure: </a:t>
            </a:r>
          </a:p>
        </p:txBody>
      </p:sp>
      <p:pic>
        <p:nvPicPr>
          <p:cNvPr id="319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9088" y="1455628"/>
            <a:ext cx="1144836" cy="1144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92000"/>
              </a:lnSpc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</a:tabLst>
            </a:lvl1pPr>
          </a:lstStyle>
          <a:p>
            <a:pPr lvl="0">
              <a:defRPr sz="1800"/>
            </a:pPr>
            <a:r>
              <a:rPr sz="5000"/>
              <a:t>Large Angle Jet Scattering?</a:t>
            </a:r>
          </a:p>
        </p:txBody>
      </p:sp>
      <p:sp>
        <p:nvSpPr>
          <p:cNvPr id="322" name="Shape 32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323" name="A_Jet_Delta_phi_60_80_R03.png" descr="A_Jet_Delta_phi_60_80_R03.png"/>
          <p:cNvPicPr/>
          <p:nvPr/>
        </p:nvPicPr>
        <p:blipFill>
          <a:blip r:embed="rId2">
            <a:extLst/>
          </a:blip>
          <a:srcRect l="0" t="71559" r="0" b="0"/>
          <a:stretch>
            <a:fillRect/>
          </a:stretch>
        </p:blipFill>
        <p:spPr>
          <a:xfrm>
            <a:off x="1089837" y="2065202"/>
            <a:ext cx="6376055" cy="3687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A_Jet_Delta_phi_60_80_R03.png" descr="A_Jet_Delta_phi_60_80_R03.png"/>
          <p:cNvPicPr/>
          <p:nvPr/>
        </p:nvPicPr>
        <p:blipFill>
          <a:blip r:embed="rId2">
            <a:extLst/>
          </a:blip>
          <a:srcRect l="0" t="47874" r="89178" b="27137"/>
          <a:stretch>
            <a:fillRect/>
          </a:stretch>
        </p:blipFill>
        <p:spPr>
          <a:xfrm>
            <a:off x="1235196" y="2443648"/>
            <a:ext cx="427262" cy="2006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A_Jet_Delta_phi_0_10_R03.png" descr="A_Jet_Delta_phi_0_10_R03.png"/>
          <p:cNvPicPr/>
          <p:nvPr/>
        </p:nvPicPr>
        <p:blipFill>
          <a:blip r:embed="rId3">
            <a:extLst/>
          </a:blip>
          <a:srcRect l="0" t="71559" r="0" b="0"/>
          <a:stretch>
            <a:fillRect/>
          </a:stretch>
        </p:blipFill>
        <p:spPr>
          <a:xfrm>
            <a:off x="6451191" y="2061575"/>
            <a:ext cx="6375795" cy="3687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A_Jet_Delta_phi_60_80_R03.png" descr="A_Jet_Delta_phi_60_80_R03.png"/>
          <p:cNvPicPr/>
          <p:nvPr/>
        </p:nvPicPr>
        <p:blipFill>
          <a:blip r:embed="rId2">
            <a:extLst/>
          </a:blip>
          <a:srcRect l="0" t="47874" r="89178" b="27137"/>
          <a:stretch>
            <a:fillRect/>
          </a:stretch>
        </p:blipFill>
        <p:spPr>
          <a:xfrm>
            <a:off x="6562118" y="2443648"/>
            <a:ext cx="427262" cy="2006046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hape 327"/>
          <p:cNvSpPr/>
          <p:nvPr/>
        </p:nvSpPr>
        <p:spPr>
          <a:xfrm>
            <a:off x="1609693" y="6125530"/>
            <a:ext cx="10870844" cy="212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/>
          <a:p>
            <a:pPr lvl="0" algn="l" defTabSz="457200">
              <a:buSzPct val="100000"/>
              <a:buFont typeface="Book Antiqua"/>
              <a:buChar char="•"/>
              <a:defRPr sz="1800"/>
            </a:pPr>
            <a:r>
              <a:rPr sz="2800">
                <a:latin typeface="Helvetica"/>
                <a:ea typeface="Helvetica"/>
                <a:cs typeface="Helvetica"/>
                <a:sym typeface="Helvetica"/>
              </a:rPr>
              <a:t> Jet angle changes significantly in central for 5 &lt; p</a:t>
            </a:r>
            <a:r>
              <a:rPr baseline="-18214" sz="2800">
                <a:latin typeface="Helvetica"/>
                <a:ea typeface="Helvetica"/>
                <a:cs typeface="Helvetica"/>
                <a:sym typeface="Helvetica"/>
              </a:rPr>
              <a:t>T </a:t>
            </a:r>
            <a:r>
              <a:rPr sz="2800">
                <a:latin typeface="Helvetica"/>
                <a:ea typeface="Helvetica"/>
                <a:cs typeface="Helvetica"/>
                <a:sym typeface="Helvetica"/>
              </a:rPr>
              <a:t>- ρA &lt; 8 GeV/</a:t>
            </a:r>
            <a:r>
              <a:rPr i="1" sz="2800">
                <a:latin typeface="Helvetica"/>
                <a:ea typeface="Helvetica"/>
                <a:cs typeface="Helvetica"/>
                <a:sym typeface="Helvetica"/>
              </a:rPr>
              <a:t>c</a:t>
            </a:r>
            <a:endParaRPr sz="28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r>
              <a:rPr sz="2800"/>
              <a:t>  - </a:t>
            </a:r>
            <a:r>
              <a:rPr sz="2400"/>
              <a:t>Flow?</a:t>
            </a:r>
            <a:endParaRPr sz="2400"/>
          </a:p>
          <a:p>
            <a:pPr lvl="0" algn="l" defTabSz="457200">
              <a:defRPr sz="1800"/>
            </a:pPr>
            <a:r>
              <a:rPr sz="2400"/>
              <a:t>  - Φ dependent normalization needed?</a:t>
            </a:r>
            <a:endParaRPr sz="2400"/>
          </a:p>
          <a:p>
            <a:pPr lvl="0" algn="l" defTabSz="457200">
              <a:defRPr sz="1800"/>
            </a:pPr>
            <a:r>
              <a:rPr sz="2400"/>
              <a:t>  - Background from multiple interactions?</a:t>
            </a:r>
            <a:endParaRPr sz="2400"/>
          </a:p>
          <a:p>
            <a:pPr lvl="0" algn="l" defTabSz="457200">
              <a:defRPr sz="1800"/>
            </a:pPr>
            <a:r>
              <a:rPr sz="2400"/>
              <a:t>  - More studies needed!</a:t>
            </a:r>
          </a:p>
        </p:txBody>
      </p:sp>
      <p:sp>
        <p:nvSpPr>
          <p:cNvPr id="328" name="Shape 328"/>
          <p:cNvSpPr/>
          <p:nvPr/>
        </p:nvSpPr>
        <p:spPr>
          <a:xfrm>
            <a:off x="8875266" y="1426765"/>
            <a:ext cx="1163446" cy="486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>
            <a:lvl1pPr algn="l" defTabSz="457200"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 sz="1800"/>
            </a:pPr>
            <a:r>
              <a:rPr b="1" sz="2400"/>
              <a:t>Central</a:t>
            </a:r>
          </a:p>
        </p:txBody>
      </p:sp>
      <p:sp>
        <p:nvSpPr>
          <p:cNvPr id="329" name="Shape 329"/>
          <p:cNvSpPr/>
          <p:nvPr/>
        </p:nvSpPr>
        <p:spPr>
          <a:xfrm>
            <a:off x="3351643" y="1426765"/>
            <a:ext cx="1586713" cy="486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>
            <a:lvl1pPr algn="l" defTabSz="457200">
              <a:defRPr b="1" sz="2400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 sz="1800"/>
            </a:pPr>
            <a:r>
              <a:rPr b="1" sz="2400"/>
              <a:t>Peripheral</a:t>
            </a:r>
          </a:p>
        </p:txBody>
      </p:sp>
      <p:sp>
        <p:nvSpPr>
          <p:cNvPr id="330" name="Shape 330"/>
          <p:cNvSpPr/>
          <p:nvPr/>
        </p:nvSpPr>
        <p:spPr>
          <a:xfrm>
            <a:off x="10005528" y="2610614"/>
            <a:ext cx="2067466" cy="3974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>
            <a:lvl1pPr algn="l" defTabSz="457200">
              <a:defRPr b="1" sz="1800">
                <a:solidFill>
                  <a:srgbClr val="C8250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C82506"/>
                </a:solidFill>
              </a:rPr>
              <a:t>STAR preliminary</a:t>
            </a:r>
          </a:p>
        </p:txBody>
      </p:sp>
      <p:sp>
        <p:nvSpPr>
          <p:cNvPr id="331" name="Shape 331"/>
          <p:cNvSpPr/>
          <p:nvPr/>
        </p:nvSpPr>
        <p:spPr>
          <a:xfrm>
            <a:off x="4421368" y="2610614"/>
            <a:ext cx="2067465" cy="3974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>
            <a:lvl1pPr algn="l" defTabSz="457200">
              <a:defRPr b="1" sz="1800">
                <a:solidFill>
                  <a:srgbClr val="C8250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C82506"/>
                </a:solidFill>
              </a:rPr>
              <a:t>STAR preliminary</a:t>
            </a:r>
          </a:p>
        </p:txBody>
      </p:sp>
      <p:sp>
        <p:nvSpPr>
          <p:cNvPr id="332" name="Shape 332"/>
          <p:cNvSpPr/>
          <p:nvPr/>
        </p:nvSpPr>
        <p:spPr>
          <a:xfrm>
            <a:off x="9366449" y="8213131"/>
            <a:ext cx="3345625" cy="8382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A. Schmah, Mon 15:30</a:t>
            </a:r>
            <a:br>
              <a:rPr sz="2400">
                <a:solidFill>
                  <a:srgbClr val="FFFFFF"/>
                </a:solidFill>
              </a:rPr>
            </a:br>
            <a:r>
              <a:rPr sz="2400">
                <a:solidFill>
                  <a:srgbClr val="FFFFFF"/>
                </a:solidFill>
              </a:rPr>
              <a:t>Jets</a:t>
            </a:r>
          </a:p>
        </p:txBody>
      </p:sp>
      <p:sp>
        <p:nvSpPr>
          <p:cNvPr id="333" name="Shape 333"/>
          <p:cNvSpPr/>
          <p:nvPr/>
        </p:nvSpPr>
        <p:spPr>
          <a:xfrm>
            <a:off x="196882" y="1320800"/>
            <a:ext cx="30705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/>
              <a:t>9 &lt; trigger p</a:t>
            </a:r>
            <a:r>
              <a:rPr baseline="-5999" sz="2000"/>
              <a:t>T</a:t>
            </a:r>
            <a:r>
              <a:rPr sz="2000"/>
              <a:t> &lt; 30 GeV/</a:t>
            </a:r>
            <a:r>
              <a:rPr i="1" sz="2000"/>
              <a:t>c</a:t>
            </a:r>
            <a:r>
              <a:rPr sz="2000"/>
              <a:t> </a:t>
            </a:r>
          </a:p>
        </p:txBody>
      </p:sp>
      <p:sp>
        <p:nvSpPr>
          <p:cNvPr id="334" name="Shape 334"/>
          <p:cNvSpPr/>
          <p:nvPr/>
        </p:nvSpPr>
        <p:spPr>
          <a:xfrm>
            <a:off x="7678711" y="7466330"/>
            <a:ext cx="2549892" cy="375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/>
          <a:p>
            <a:pPr lvl="0" algn="l" defTabSz="457200">
              <a:defRPr sz="1800"/>
            </a:pP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ALICE,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arXiv:1506.03984</a:t>
            </a:r>
          </a:p>
        </p:txBody>
      </p:sp>
      <p:pic>
        <p:nvPicPr>
          <p:cNvPr id="335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02" y="1776855"/>
            <a:ext cx="1144836" cy="1144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0587" y="3721713"/>
            <a:ext cx="5379660" cy="4124887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Dijet Imbalance </a:t>
            </a:r>
            <a:r>
              <a:rPr sz="5000">
                <a:uFill>
                  <a:solidFill/>
                </a:uFill>
              </a:rPr>
              <a:t>A</a:t>
            </a:r>
            <a:r>
              <a:rPr baseline="-5999" sz="5000">
                <a:uFill>
                  <a:solidFill/>
                </a:uFill>
              </a:rPr>
              <a:t>J</a:t>
            </a:r>
            <a:r>
              <a:rPr sz="5000">
                <a:uFill>
                  <a:solidFill/>
                </a:uFill>
              </a:rPr>
              <a:t> Measurement</a:t>
            </a:r>
          </a:p>
        </p:txBody>
      </p:sp>
      <p:pic>
        <p:nvPicPr>
          <p:cNvPr id="339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6336" y="3585562"/>
            <a:ext cx="5557228" cy="4261039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/>
          <p:nvPr/>
        </p:nvSpPr>
        <p:spPr>
          <a:xfrm>
            <a:off x="8936694" y="3242256"/>
            <a:ext cx="3397353" cy="851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585216">
              <a:defRPr sz="1800"/>
            </a:pPr>
            <a:r>
              <a:rPr sz="1600"/>
              <a:t>p</a:t>
            </a:r>
            <a:r>
              <a:rPr baseline="-5998" sz="1600"/>
              <a:t>T,cut</a:t>
            </a:r>
            <a:r>
              <a:rPr sz="1600"/>
              <a:t>=0.2 GeV/c</a:t>
            </a:r>
            <a:endParaRPr sz="1600"/>
          </a:p>
          <a:p>
            <a:pPr lvl="0" algn="l" defTabSz="585216">
              <a:defRPr sz="1800"/>
            </a:pPr>
            <a:r>
              <a:rPr sz="1600"/>
              <a:t>p</a:t>
            </a:r>
            <a:r>
              <a:rPr baseline="-5998" sz="1600"/>
              <a:t>T</a:t>
            </a:r>
            <a:r>
              <a:rPr baseline="31999" sz="1600"/>
              <a:t>Lead</a:t>
            </a:r>
            <a:r>
              <a:rPr sz="1600"/>
              <a:t>&gt;20 GeV</a:t>
            </a:r>
            <a:r>
              <a:rPr sz="1600"/>
              <a:t>/c</a:t>
            </a:r>
            <a:r>
              <a:rPr sz="1600"/>
              <a:t> (p</a:t>
            </a:r>
            <a:r>
              <a:rPr baseline="-5998" sz="1600"/>
              <a:t>T,cut</a:t>
            </a:r>
            <a:r>
              <a:rPr sz="1600"/>
              <a:t>=2 GeV/c)</a:t>
            </a:r>
            <a:endParaRPr sz="1600"/>
          </a:p>
          <a:p>
            <a:pPr lvl="0" algn="l" defTabSz="585216">
              <a:defRPr sz="1800"/>
            </a:pPr>
            <a:r>
              <a:rPr sz="1600"/>
              <a:t>p</a:t>
            </a:r>
            <a:r>
              <a:rPr baseline="-5998" sz="1600"/>
              <a:t>T</a:t>
            </a:r>
            <a:r>
              <a:rPr baseline="31999" sz="1600"/>
              <a:t>SubLead</a:t>
            </a:r>
            <a:r>
              <a:rPr sz="1600"/>
              <a:t>&gt;10 GeV</a:t>
            </a:r>
            <a:r>
              <a:rPr sz="1600"/>
              <a:t>/c</a:t>
            </a:r>
            <a:r>
              <a:rPr sz="1600"/>
              <a:t> (p</a:t>
            </a:r>
            <a:r>
              <a:rPr baseline="-5998" sz="1600"/>
              <a:t>T,cut</a:t>
            </a:r>
            <a:r>
              <a:rPr sz="1600"/>
              <a:t>=2 GeV/c)</a:t>
            </a:r>
          </a:p>
        </p:txBody>
      </p:sp>
      <p:sp>
        <p:nvSpPr>
          <p:cNvPr id="341" name="Shape 341"/>
          <p:cNvSpPr/>
          <p:nvPr/>
        </p:nvSpPr>
        <p:spPr>
          <a:xfrm>
            <a:off x="4794888" y="4048024"/>
            <a:ext cx="1229777" cy="1"/>
          </a:xfrm>
          <a:prstGeom prst="line">
            <a:avLst/>
          </a:prstGeom>
          <a:ln w="25400">
            <a:solidFill/>
            <a:round/>
            <a:tailEnd type="triangle"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256723" y="7782609"/>
            <a:ext cx="637814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457200">
              <a:defRPr sz="1800"/>
            </a:pPr>
            <a:r>
              <a: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Locate dijet with high p</a:t>
            </a:r>
            <a:r>
              <a:rPr baseline="-5999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particle cuts</a:t>
            </a:r>
          </a:p>
        </p:txBody>
      </p:sp>
      <p:sp>
        <p:nvSpPr>
          <p:cNvPr id="343" name="Shape 343"/>
          <p:cNvSpPr/>
          <p:nvPr/>
        </p:nvSpPr>
        <p:spPr>
          <a:xfrm flipH="1" flipV="1">
            <a:off x="2674426" y="5250727"/>
            <a:ext cx="5379659" cy="1"/>
          </a:xfrm>
          <a:prstGeom prst="line">
            <a:avLst/>
          </a:prstGeom>
          <a:ln w="25400">
            <a:solidFill>
              <a:srgbClr val="FF9300"/>
            </a:solidFill>
            <a:custDash>
              <a:ds d="200000" sp="200000"/>
            </a:custDash>
            <a:round/>
            <a:headEnd type="triangle"/>
            <a:tailEnd type="triangle"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4" name="Shape 344"/>
          <p:cNvSpPr/>
          <p:nvPr/>
        </p:nvSpPr>
        <p:spPr>
          <a:xfrm>
            <a:off x="3345288" y="4857860"/>
            <a:ext cx="1710971" cy="27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defRPr sz="18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9300"/>
                </a:solidFill>
              </a:rPr>
              <a:t>Geom. matching</a:t>
            </a:r>
          </a:p>
        </p:txBody>
      </p:sp>
      <p:sp>
        <p:nvSpPr>
          <p:cNvPr id="345" name="Shape 345"/>
          <p:cNvSpPr/>
          <p:nvPr/>
        </p:nvSpPr>
        <p:spPr>
          <a:xfrm flipH="1" flipV="1">
            <a:off x="4663779" y="5940695"/>
            <a:ext cx="5557228" cy="1"/>
          </a:xfrm>
          <a:prstGeom prst="line">
            <a:avLst/>
          </a:prstGeom>
          <a:ln w="25400">
            <a:solidFill>
              <a:srgbClr val="FF9300"/>
            </a:solidFill>
            <a:custDash>
              <a:ds d="200000" sp="200000"/>
            </a:custDash>
            <a:round/>
            <a:headEnd type="triangle"/>
            <a:tailEnd type="triangle"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6" name="Shape 346"/>
          <p:cNvSpPr/>
          <p:nvPr/>
        </p:nvSpPr>
        <p:spPr>
          <a:xfrm>
            <a:off x="5117711" y="6058444"/>
            <a:ext cx="1710971" cy="27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defRPr sz="18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9300"/>
                </a:solidFill>
              </a:rPr>
              <a:t>Geom. matching</a:t>
            </a:r>
          </a:p>
        </p:txBody>
      </p:sp>
      <p:sp>
        <p:nvSpPr>
          <p:cNvPr id="347" name="Shape 347"/>
          <p:cNvSpPr/>
          <p:nvPr/>
        </p:nvSpPr>
        <p:spPr>
          <a:xfrm>
            <a:off x="6369935" y="7795309"/>
            <a:ext cx="637814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457200">
              <a:defRPr sz="1800"/>
            </a:pPr>
            <a:r>
              <a:rPr sz="28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Reconstruct jets with low p</a:t>
            </a:r>
            <a:r>
              <a:rPr baseline="-5999" sz="28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sz="28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particle cuts</a:t>
            </a:r>
          </a:p>
        </p:txBody>
      </p:sp>
      <p:sp>
        <p:nvSpPr>
          <p:cNvPr id="348" name="Shape 348"/>
          <p:cNvSpPr/>
          <p:nvPr/>
        </p:nvSpPr>
        <p:spPr>
          <a:xfrm>
            <a:off x="4522532" y="3218111"/>
            <a:ext cx="3397353" cy="660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 defTabSz="457200">
              <a:defRPr sz="1800"/>
            </a:pPr>
            <a:r>
              <a:rPr sz="2200">
                <a:uFill>
                  <a:solidFill/>
                </a:uFill>
              </a:rPr>
              <a:t>Rerun jet-finding algorithm</a:t>
            </a:r>
            <a:endParaRPr sz="2200">
              <a:uFill>
                <a:solidFill/>
              </a:uFill>
            </a:endParaRPr>
          </a:p>
          <a:p>
            <a:pPr lvl="0" algn="l" defTabSz="457200">
              <a:defRPr sz="1800"/>
            </a:pPr>
            <a:r>
              <a:rPr sz="2200">
                <a:uFill>
                  <a:solidFill/>
                </a:uFill>
              </a:rPr>
              <a:t>anti-k</a:t>
            </a:r>
            <a:r>
              <a:rPr baseline="-5999" sz="2200">
                <a:uFill>
                  <a:solidFill/>
                </a:uFill>
              </a:rPr>
              <a:t>T</a:t>
            </a:r>
            <a:r>
              <a:rPr sz="2200">
                <a:uFill>
                  <a:solidFill/>
                </a:uFill>
              </a:rPr>
              <a:t> for </a:t>
            </a:r>
            <a:r>
              <a:rPr b="1" sz="22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these dijets</a:t>
            </a:r>
          </a:p>
        </p:txBody>
      </p:sp>
      <p:sp>
        <p:nvSpPr>
          <p:cNvPr id="349" name="Shape 3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50" name="Shape 350"/>
          <p:cNvSpPr/>
          <p:nvPr/>
        </p:nvSpPr>
        <p:spPr>
          <a:xfrm>
            <a:off x="527626" y="3256367"/>
            <a:ext cx="179950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 defTabSz="585216">
              <a:defRPr sz="1800"/>
            </a:pPr>
            <a:r>
              <a:rPr sz="1600"/>
              <a:t>p</a:t>
            </a:r>
            <a:r>
              <a:rPr baseline="-5998" sz="1600"/>
              <a:t>T,cut</a:t>
            </a:r>
            <a:r>
              <a:rPr sz="1600"/>
              <a:t>=2 GeV/c</a:t>
            </a:r>
            <a:endParaRPr sz="1600"/>
          </a:p>
          <a:p>
            <a:pPr lvl="0" algn="l" defTabSz="585216">
              <a:defRPr sz="1800"/>
            </a:pPr>
            <a:r>
              <a:rPr sz="1600"/>
              <a:t>p</a:t>
            </a:r>
            <a:r>
              <a:rPr baseline="-5998" sz="1600"/>
              <a:t>T</a:t>
            </a:r>
            <a:r>
              <a:rPr baseline="31999" sz="1600"/>
              <a:t>Lead</a:t>
            </a:r>
            <a:r>
              <a:rPr sz="1600"/>
              <a:t>&gt;20 GeV</a:t>
            </a:r>
            <a:r>
              <a:rPr sz="1600"/>
              <a:t>/c</a:t>
            </a:r>
            <a:r>
              <a:rPr sz="1600"/>
              <a:t> </a:t>
            </a:r>
            <a:endParaRPr sz="1600"/>
          </a:p>
          <a:p>
            <a:pPr lvl="0" algn="l" defTabSz="585216">
              <a:defRPr sz="1800"/>
            </a:pPr>
            <a:r>
              <a:rPr sz="1600"/>
              <a:t>p</a:t>
            </a:r>
            <a:r>
              <a:rPr baseline="-5998" sz="1600"/>
              <a:t>T</a:t>
            </a:r>
            <a:r>
              <a:rPr baseline="31999" sz="1600"/>
              <a:t>SubLead</a:t>
            </a:r>
            <a:r>
              <a:rPr sz="1600"/>
              <a:t>&gt;10 GeV</a:t>
            </a:r>
            <a:r>
              <a:rPr sz="1600"/>
              <a:t>/c</a:t>
            </a:r>
            <a:endParaRPr sz="1600"/>
          </a:p>
          <a:p>
            <a:pPr lvl="0" algn="l" defTabSz="585216">
              <a:defRPr sz="1800"/>
            </a:pPr>
            <a:r>
              <a:rPr sz="1600"/>
              <a:t>|Δφ-π|&lt;0.4</a:t>
            </a:r>
          </a:p>
        </p:txBody>
      </p:sp>
      <p:pic>
        <p:nvPicPr>
          <p:cNvPr id="351" name="image15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6620" y="1589319"/>
            <a:ext cx="4208645" cy="1110153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hape 352"/>
          <p:cNvSpPr/>
          <p:nvPr/>
        </p:nvSpPr>
        <p:spPr>
          <a:xfrm>
            <a:off x="9570054" y="1368759"/>
            <a:ext cx="3085038" cy="825845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K. Kauder, Tue 13:30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Jets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roup 359"/>
          <p:cNvGrpSpPr/>
          <p:nvPr/>
        </p:nvGrpSpPr>
        <p:grpSpPr>
          <a:xfrm>
            <a:off x="446017" y="2013903"/>
            <a:ext cx="6235534" cy="4123080"/>
            <a:chOff x="0" y="0"/>
            <a:chExt cx="6235533" cy="4123079"/>
          </a:xfrm>
        </p:grpSpPr>
        <p:grpSp>
          <p:nvGrpSpPr>
            <p:cNvPr id="357" name="Group 357"/>
            <p:cNvGrpSpPr/>
            <p:nvPr/>
          </p:nvGrpSpPr>
          <p:grpSpPr>
            <a:xfrm>
              <a:off x="0" y="-1"/>
              <a:ext cx="6235534" cy="4123081"/>
              <a:chOff x="0" y="0"/>
              <a:chExt cx="6235533" cy="4123079"/>
            </a:xfrm>
          </p:grpSpPr>
          <p:pic>
            <p:nvPicPr>
              <p:cNvPr id="354" name="image17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 rot="5400000">
                <a:off x="1056227" y="-1056228"/>
                <a:ext cx="4123080" cy="623553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55" name="Shape 355"/>
              <p:cNvSpPr/>
              <p:nvPr/>
            </p:nvSpPr>
            <p:spPr>
              <a:xfrm>
                <a:off x="3304723" y="709291"/>
                <a:ext cx="2122501" cy="36740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457200">
                  <a:defRPr sz="18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356" name="Shape 356"/>
              <p:cNvSpPr/>
              <p:nvPr/>
            </p:nvSpPr>
            <p:spPr>
              <a:xfrm>
                <a:off x="3216743" y="1257902"/>
                <a:ext cx="2298460" cy="19390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457200">
                  <a:defRPr sz="18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</p:grpSp>
        <p:sp>
          <p:nvSpPr>
            <p:cNvPr id="358" name="Shape 358"/>
            <p:cNvSpPr/>
            <p:nvPr/>
          </p:nvSpPr>
          <p:spPr>
            <a:xfrm rot="16200000">
              <a:off x="-602990" y="641279"/>
              <a:ext cx="1428680" cy="203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300">
                  <a:uFill>
                    <a:solidFill/>
                  </a:u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300">
                  <a:uFill>
                    <a:solidFill/>
                  </a:uFill>
                </a:rPr>
                <a:t>Event Fraction</a:t>
              </a:r>
            </a:p>
          </p:txBody>
        </p:sp>
      </p:grpSp>
      <p:sp>
        <p:nvSpPr>
          <p:cNvPr id="360" name="Shape 3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Dijet Imbalance: p</a:t>
            </a:r>
            <a:r>
              <a:rPr baseline="-5999" sz="5000"/>
              <a:t>T</a:t>
            </a:r>
            <a:r>
              <a:rPr sz="5000"/>
              <a:t> Softening</a:t>
            </a:r>
          </a:p>
        </p:txBody>
      </p:sp>
      <p:pic>
        <p:nvPicPr>
          <p:cNvPr id="361" name="image2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5290" y="1921810"/>
            <a:ext cx="6351390" cy="4307265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7062009" y="6566088"/>
            <a:ext cx="243408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/>
              <a:t>p</a:t>
            </a:r>
            <a:r>
              <a:rPr baseline="-5999" sz="3000"/>
              <a:t>T</a:t>
            </a:r>
            <a:r>
              <a:rPr sz="3000"/>
              <a:t>&gt;0.2 GeV/</a:t>
            </a:r>
            <a:r>
              <a:rPr i="1" sz="3000"/>
              <a:t>c</a:t>
            </a:r>
          </a:p>
        </p:txBody>
      </p:sp>
      <p:sp>
        <p:nvSpPr>
          <p:cNvPr id="363" name="Shape 363"/>
          <p:cNvSpPr/>
          <p:nvPr/>
        </p:nvSpPr>
        <p:spPr>
          <a:xfrm>
            <a:off x="1160735" y="6202803"/>
            <a:ext cx="211632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C82506"/>
                </a:solidFill>
              </a:rPr>
              <a:t>p</a:t>
            </a:r>
            <a:r>
              <a:rPr baseline="-5999" sz="3000">
                <a:solidFill>
                  <a:srgbClr val="C82506"/>
                </a:solidFill>
              </a:rPr>
              <a:t>T</a:t>
            </a:r>
            <a:r>
              <a:rPr sz="3000">
                <a:solidFill>
                  <a:srgbClr val="C82506"/>
                </a:solidFill>
              </a:rPr>
              <a:t>&gt;2 GeV/</a:t>
            </a:r>
            <a:r>
              <a:rPr i="1" sz="3000">
                <a:solidFill>
                  <a:srgbClr val="C82506"/>
                </a:solidFill>
              </a:rPr>
              <a:t>c</a:t>
            </a:r>
          </a:p>
        </p:txBody>
      </p:sp>
      <p:sp>
        <p:nvSpPr>
          <p:cNvPr id="364" name="Shape 364"/>
          <p:cNvSpPr/>
          <p:nvPr/>
        </p:nvSpPr>
        <p:spPr>
          <a:xfrm>
            <a:off x="7071231" y="6113690"/>
            <a:ext cx="211632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0433FF"/>
                </a:solidFill>
              </a:rPr>
              <a:t>p</a:t>
            </a:r>
            <a:r>
              <a:rPr baseline="-5999" sz="3000">
                <a:solidFill>
                  <a:srgbClr val="0433FF"/>
                </a:solidFill>
              </a:rPr>
              <a:t>T</a:t>
            </a:r>
            <a:r>
              <a:rPr sz="3000">
                <a:solidFill>
                  <a:srgbClr val="0433FF"/>
                </a:solidFill>
              </a:rPr>
              <a:t>&gt;1 GeV/</a:t>
            </a:r>
            <a:r>
              <a:rPr i="1" sz="3000">
                <a:solidFill>
                  <a:srgbClr val="0433FF"/>
                </a:solidFill>
              </a:rPr>
              <a:t>c</a:t>
            </a:r>
          </a:p>
        </p:txBody>
      </p:sp>
      <p:sp>
        <p:nvSpPr>
          <p:cNvPr id="365" name="Shape 365"/>
          <p:cNvSpPr/>
          <p:nvPr/>
        </p:nvSpPr>
        <p:spPr>
          <a:xfrm>
            <a:off x="825908" y="1514981"/>
            <a:ext cx="108046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R=0.4</a:t>
            </a:r>
          </a:p>
        </p:txBody>
      </p:sp>
      <p:sp>
        <p:nvSpPr>
          <p:cNvPr id="366" name="Shape 3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67" name="Shape 367"/>
          <p:cNvSpPr/>
          <p:nvPr/>
        </p:nvSpPr>
        <p:spPr>
          <a:xfrm>
            <a:off x="373782" y="7916212"/>
            <a:ext cx="12000146" cy="10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457200" indent="-457200" algn="l">
              <a:buSzPct val="75000"/>
              <a:buChar char="•"/>
              <a:defRPr sz="1800"/>
            </a:pPr>
            <a:r>
              <a:rPr sz="3200"/>
              <a:t>From p</a:t>
            </a:r>
            <a:r>
              <a:rPr baseline="-5999" sz="3200"/>
              <a:t>T</a:t>
            </a:r>
            <a:r>
              <a:rPr sz="3200"/>
              <a:t>＝2 </a:t>
            </a:r>
            <a:r>
              <a:rPr sz="3200"/>
              <a:t>→</a:t>
            </a:r>
            <a:r>
              <a:rPr sz="3200"/>
              <a:t> 1 </a:t>
            </a:r>
            <a:r>
              <a:rPr sz="3200"/>
              <a:t>→</a:t>
            </a:r>
            <a:r>
              <a:rPr sz="3200"/>
              <a:t> 0.2 GeV/</a:t>
            </a:r>
            <a:r>
              <a:rPr i="1" sz="3200"/>
              <a:t>c</a:t>
            </a:r>
            <a:r>
              <a:rPr sz="3200"/>
              <a:t>, dijet gradually regains balance.</a:t>
            </a:r>
            <a:endParaRPr sz="3200"/>
          </a:p>
          <a:p>
            <a:pPr lvl="0" marL="457200" indent="-457200" algn="l">
              <a:buSzPct val="75000"/>
              <a:buChar char="•"/>
              <a:defRPr sz="1800"/>
            </a:pPr>
            <a:r>
              <a:rPr sz="3200"/>
              <a:t>Lost energy remerges to low p</a:t>
            </a:r>
            <a:r>
              <a:rPr baseline="-5999" sz="3200"/>
              <a:t>T</a:t>
            </a:r>
            <a:r>
              <a:rPr sz="3200"/>
              <a:t> particles.</a:t>
            </a:r>
          </a:p>
        </p:txBody>
      </p:sp>
      <p:sp>
        <p:nvSpPr>
          <p:cNvPr id="368" name="Shape 368"/>
          <p:cNvSpPr/>
          <p:nvPr/>
        </p:nvSpPr>
        <p:spPr>
          <a:xfrm>
            <a:off x="9886177" y="3223871"/>
            <a:ext cx="2067466" cy="3974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>
            <a:lvl1pPr algn="l" defTabSz="457200">
              <a:defRPr b="1" sz="1800">
                <a:solidFill>
                  <a:srgbClr val="C8250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C82506"/>
                </a:solidFill>
              </a:rPr>
              <a:t>STAR preliminary</a:t>
            </a:r>
          </a:p>
        </p:txBody>
      </p:sp>
      <p:sp>
        <p:nvSpPr>
          <p:cNvPr id="369" name="Shape 369"/>
          <p:cNvSpPr/>
          <p:nvPr/>
        </p:nvSpPr>
        <p:spPr>
          <a:xfrm>
            <a:off x="4044491" y="4056766"/>
            <a:ext cx="2067465" cy="39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>
            <a:lvl1pPr algn="l" defTabSz="457200">
              <a:defRPr b="1" sz="1800">
                <a:solidFill>
                  <a:srgbClr val="C8250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C82506"/>
                </a:solidFill>
              </a:rPr>
              <a:t>STAR preliminary</a:t>
            </a:r>
          </a:p>
        </p:txBody>
      </p:sp>
      <p:sp>
        <p:nvSpPr>
          <p:cNvPr id="370" name="Shape 370"/>
          <p:cNvSpPr/>
          <p:nvPr/>
        </p:nvSpPr>
        <p:spPr>
          <a:xfrm>
            <a:off x="9570054" y="1368759"/>
            <a:ext cx="3085038" cy="825845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K. Kauder, Tue 13:30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Jets</a:t>
            </a:r>
          </a:p>
        </p:txBody>
      </p:sp>
      <p:sp>
        <p:nvSpPr>
          <p:cNvPr id="371" name="Shape 371"/>
          <p:cNvSpPr/>
          <p:nvPr/>
        </p:nvSpPr>
        <p:spPr>
          <a:xfrm>
            <a:off x="455102" y="7164950"/>
            <a:ext cx="777900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514350" indent="-514350" algn="l">
              <a:buSzPct val="75000"/>
              <a:buChar char="•"/>
              <a:defRPr sz="1800"/>
            </a:pPr>
            <a:r>
              <a:rPr sz="2000"/>
              <a:t>If AuAu dijet == pp dijet with AuAu background: Aj balanced</a:t>
            </a:r>
            <a:endParaRPr sz="2000"/>
          </a:p>
          <a:p>
            <a:pPr lvl="0" marL="514350" indent="-514350" algn="l">
              <a:buSzPct val="75000"/>
              <a:buChar char="•"/>
              <a:defRPr sz="1800"/>
            </a:pPr>
            <a:r>
              <a:rPr sz="2000"/>
              <a:t>If AuAu dijet  != pp dijet with AuAu background: Aj imbalanced</a:t>
            </a:r>
          </a:p>
        </p:txBody>
      </p:sp>
      <p:sp>
        <p:nvSpPr>
          <p:cNvPr id="372" name="Shape 372"/>
          <p:cNvSpPr/>
          <p:nvPr/>
        </p:nvSpPr>
        <p:spPr>
          <a:xfrm>
            <a:off x="3667512" y="6215503"/>
            <a:ext cx="233846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spcBef>
                <a:spcPts val="600"/>
              </a:spcBef>
              <a:defRPr sz="1800"/>
            </a:pPr>
            <a:r>
              <a:rPr sz="2800">
                <a:solidFill>
                  <a:srgbClr val="C82506"/>
                </a:solidFill>
                <a:uFill>
                  <a:solidFill>
                    <a:srgbClr val="FF2600"/>
                  </a:solidFill>
                </a:uFill>
              </a:rPr>
              <a:t>p-value</a:t>
            </a:r>
            <a:r>
              <a:rPr sz="2800">
                <a:solidFill>
                  <a:srgbClr val="C82506"/>
                </a:solidFill>
                <a:uFill>
                  <a:solidFill>
                    <a:srgbClr val="FF2600"/>
                  </a:solidFill>
                </a:uFill>
              </a:rPr>
              <a:t> </a:t>
            </a:r>
            <a:r>
              <a:rPr sz="2800">
                <a:solidFill>
                  <a:srgbClr val="C82506"/>
                </a:solidFill>
                <a:uFill>
                  <a:solidFill>
                    <a:srgbClr val="FF2600"/>
                  </a:solidFill>
                </a:uFill>
              </a:rPr>
              <a:t>&lt;</a:t>
            </a:r>
            <a:r>
              <a:rPr sz="2800">
                <a:solidFill>
                  <a:srgbClr val="C82506"/>
                </a:solidFill>
                <a:uFill>
                  <a:solidFill>
                    <a:srgbClr val="FF2600"/>
                  </a:solidFill>
                </a:uFill>
              </a:rPr>
              <a:t> </a:t>
            </a:r>
            <a:r>
              <a:rPr sz="2800">
                <a:solidFill>
                  <a:srgbClr val="C82506"/>
                </a:solidFill>
                <a:uFill>
                  <a:solidFill>
                    <a:srgbClr val="FF2600"/>
                  </a:solidFill>
                </a:uFill>
              </a:rPr>
              <a:t>10</a:t>
            </a:r>
            <a:r>
              <a:rPr baseline="31999" sz="2800">
                <a:solidFill>
                  <a:srgbClr val="C82506"/>
                </a:solidFill>
                <a:uFill>
                  <a:solidFill>
                    <a:srgbClr val="FF2600"/>
                  </a:solidFill>
                </a:uFill>
              </a:rPr>
              <a:t>-</a:t>
            </a:r>
            <a:r>
              <a:rPr baseline="31999" sz="2800">
                <a:solidFill>
                  <a:srgbClr val="C82506"/>
                </a:solidFill>
                <a:uFill>
                  <a:solidFill>
                    <a:srgbClr val="FF2600"/>
                  </a:solidFill>
                </a:uFill>
              </a:rPr>
              <a:t>4</a:t>
            </a:r>
          </a:p>
        </p:txBody>
      </p:sp>
      <p:sp>
        <p:nvSpPr>
          <p:cNvPr id="373" name="Shape 373"/>
          <p:cNvSpPr/>
          <p:nvPr/>
        </p:nvSpPr>
        <p:spPr>
          <a:xfrm>
            <a:off x="9667390" y="6577283"/>
            <a:ext cx="222656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spcBef>
                <a:spcPts val="600"/>
              </a:spcBef>
              <a:defRPr sz="1800"/>
            </a:pPr>
            <a:r>
              <a:rPr sz="2800">
                <a:uFill>
                  <a:solidFill/>
                </a:uFill>
              </a:rPr>
              <a:t>p-value</a:t>
            </a:r>
            <a:r>
              <a:rPr sz="2800">
                <a:uFill>
                  <a:solidFill/>
                </a:uFill>
              </a:rPr>
              <a:t> = </a:t>
            </a:r>
            <a:r>
              <a:rPr sz="2800">
                <a:uFill>
                  <a:solidFill/>
                </a:uFill>
              </a:rPr>
              <a:t>0.8</a:t>
            </a:r>
          </a:p>
        </p:txBody>
      </p:sp>
      <p:sp>
        <p:nvSpPr>
          <p:cNvPr id="374" name="Shape 374"/>
          <p:cNvSpPr/>
          <p:nvPr/>
        </p:nvSpPr>
        <p:spPr>
          <a:xfrm>
            <a:off x="9668630" y="6126390"/>
            <a:ext cx="32346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spcBef>
                <a:spcPts val="600"/>
              </a:spcBef>
              <a:defRPr sz="1800"/>
            </a:pPr>
            <a:r>
              <a:rPr sz="2800">
                <a:solidFill>
                  <a:srgbClr val="0000FF"/>
                </a:solidFill>
                <a:uFill>
                  <a:solidFill/>
                </a:uFill>
              </a:rPr>
              <a:t>p-value</a:t>
            </a:r>
            <a:r>
              <a:rPr sz="2800">
                <a:solidFill>
                  <a:srgbClr val="0000FF"/>
                </a:solidFill>
                <a:uFill>
                  <a:solidFill/>
                </a:uFill>
              </a:rPr>
              <a:t> = 0.05 - 0.2</a:t>
            </a:r>
          </a:p>
        </p:txBody>
      </p:sp>
      <p:pic>
        <p:nvPicPr>
          <p:cNvPr id="375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971773" y="3166668"/>
            <a:ext cx="1144835" cy="1144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Dijet Imbalance: Jet Traverse Profile</a:t>
            </a:r>
          </a:p>
        </p:txBody>
      </p:sp>
      <p:pic>
        <p:nvPicPr>
          <p:cNvPr id="378" name="image2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7790" y="2066315"/>
            <a:ext cx="7455778" cy="5056217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Shape 379"/>
          <p:cNvSpPr/>
          <p:nvPr/>
        </p:nvSpPr>
        <p:spPr>
          <a:xfrm>
            <a:off x="954709" y="1514981"/>
            <a:ext cx="227943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/>
              <a:t>p</a:t>
            </a:r>
            <a:r>
              <a:rPr baseline="-5999" sz="2800"/>
              <a:t>T</a:t>
            </a:r>
            <a:r>
              <a:rPr sz="2800"/>
              <a:t>&gt;0.2 GeV/c</a:t>
            </a:r>
          </a:p>
        </p:txBody>
      </p:sp>
      <p:sp>
        <p:nvSpPr>
          <p:cNvPr id="380" name="Shape 380"/>
          <p:cNvSpPr/>
          <p:nvPr/>
        </p:nvSpPr>
        <p:spPr>
          <a:xfrm>
            <a:off x="7967484" y="4884159"/>
            <a:ext cx="415633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R=0.4     Dijet balanced</a:t>
            </a:r>
          </a:p>
        </p:txBody>
      </p:sp>
      <p:sp>
        <p:nvSpPr>
          <p:cNvPr id="381" name="Shape 381"/>
          <p:cNvSpPr/>
          <p:nvPr/>
        </p:nvSpPr>
        <p:spPr>
          <a:xfrm>
            <a:off x="7955074" y="3762989"/>
            <a:ext cx="45582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0882B"/>
                </a:solidFill>
              </a:rPr>
              <a:t>R=0.2     Dijet imbalanced</a:t>
            </a:r>
          </a:p>
        </p:txBody>
      </p:sp>
      <p:sp>
        <p:nvSpPr>
          <p:cNvPr id="382" name="Shape 3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83" name="Shape 383"/>
          <p:cNvSpPr/>
          <p:nvPr/>
        </p:nvSpPr>
        <p:spPr>
          <a:xfrm>
            <a:off x="5208929" y="4395709"/>
            <a:ext cx="2067466" cy="3974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>
            <a:lvl1pPr algn="l" defTabSz="457200">
              <a:defRPr b="1" sz="1800">
                <a:solidFill>
                  <a:srgbClr val="C8250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C82506"/>
                </a:solidFill>
              </a:rPr>
              <a:t>STAR preliminary</a:t>
            </a:r>
          </a:p>
        </p:txBody>
      </p:sp>
      <p:sp>
        <p:nvSpPr>
          <p:cNvPr id="384" name="Shape 384"/>
          <p:cNvSpPr/>
          <p:nvPr/>
        </p:nvSpPr>
        <p:spPr>
          <a:xfrm>
            <a:off x="8367046" y="4279600"/>
            <a:ext cx="4092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↓</a:t>
            </a:r>
          </a:p>
        </p:txBody>
      </p:sp>
      <p:sp>
        <p:nvSpPr>
          <p:cNvPr id="385" name="Shape 385"/>
          <p:cNvSpPr/>
          <p:nvPr/>
        </p:nvSpPr>
        <p:spPr>
          <a:xfrm>
            <a:off x="9570054" y="1368759"/>
            <a:ext cx="3085038" cy="82584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K. Kauder, Tue 13:30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Jets</a:t>
            </a:r>
          </a:p>
        </p:txBody>
      </p:sp>
      <p:sp>
        <p:nvSpPr>
          <p:cNvPr id="386" name="Shape 386"/>
          <p:cNvSpPr/>
          <p:nvPr/>
        </p:nvSpPr>
        <p:spPr>
          <a:xfrm>
            <a:off x="3070199" y="7840891"/>
            <a:ext cx="68644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Sub-leading jet gets broadened. </a:t>
            </a:r>
          </a:p>
        </p:txBody>
      </p:sp>
      <p:sp>
        <p:nvSpPr>
          <p:cNvPr id="387" name="Shape 387"/>
          <p:cNvSpPr/>
          <p:nvPr/>
        </p:nvSpPr>
        <p:spPr>
          <a:xfrm>
            <a:off x="5521478" y="5061959"/>
            <a:ext cx="144236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spcBef>
                <a:spcPts val="600"/>
              </a:spcBef>
              <a:defRPr sz="1800"/>
            </a:pPr>
            <a:r>
              <a:rPr>
                <a:uFill>
                  <a:solidFill/>
                </a:uFill>
                <a:latin typeface="Gill Sans MT"/>
                <a:ea typeface="Gill Sans MT"/>
                <a:cs typeface="Gill Sans MT"/>
                <a:sym typeface="Gill Sans MT"/>
              </a:rPr>
              <a:t>p-value</a:t>
            </a:r>
            <a:r>
              <a:rPr>
                <a:uFill>
                  <a:solidFill/>
                </a:uFill>
                <a:latin typeface="Gill Sans MT"/>
                <a:ea typeface="Gill Sans MT"/>
                <a:cs typeface="Gill Sans MT"/>
                <a:sym typeface="Gill Sans MT"/>
              </a:rPr>
              <a:t> = </a:t>
            </a:r>
            <a:r>
              <a:rPr>
                <a:uFill>
                  <a:solidFill/>
                </a:uFill>
                <a:latin typeface="Gill Sans MT"/>
                <a:ea typeface="Gill Sans MT"/>
                <a:cs typeface="Gill Sans MT"/>
                <a:sym typeface="Gill Sans MT"/>
              </a:rPr>
              <a:t>0.8</a:t>
            </a:r>
          </a:p>
        </p:txBody>
      </p:sp>
      <p:sp>
        <p:nvSpPr>
          <p:cNvPr id="388" name="Shape 388"/>
          <p:cNvSpPr/>
          <p:nvPr/>
        </p:nvSpPr>
        <p:spPr>
          <a:xfrm>
            <a:off x="5525988" y="4707251"/>
            <a:ext cx="190202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spcBef>
                <a:spcPts val="600"/>
              </a:spcBef>
              <a:defRPr sz="1800"/>
            </a:pPr>
            <a:r>
              <a:rPr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latin typeface="Gill Sans MT"/>
                <a:ea typeface="Gill Sans MT"/>
                <a:cs typeface="Gill Sans MT"/>
                <a:sym typeface="Gill Sans MT"/>
              </a:rPr>
              <a:t>p-value</a:t>
            </a:r>
            <a:r>
              <a:rPr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latin typeface="Gill Sans MT"/>
                <a:ea typeface="Gill Sans MT"/>
                <a:cs typeface="Gill Sans MT"/>
                <a:sym typeface="Gill Sans MT"/>
              </a:rPr>
              <a:t> = 2 × </a:t>
            </a:r>
            <a:r>
              <a:rPr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latin typeface="Gill Sans MT"/>
                <a:ea typeface="Gill Sans MT"/>
                <a:cs typeface="Gill Sans MT"/>
                <a:sym typeface="Gill Sans MT"/>
              </a:rPr>
              <a:t>10</a:t>
            </a:r>
            <a:r>
              <a:rPr baseline="31999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latin typeface="Gill Sans MT"/>
                <a:ea typeface="Gill Sans MT"/>
                <a:cs typeface="Gill Sans MT"/>
                <a:sym typeface="Gill Sans MT"/>
              </a:rPr>
              <a:t>-</a:t>
            </a:r>
            <a:r>
              <a:rPr baseline="31999">
                <a:solidFill>
                  <a:srgbClr val="008000"/>
                </a:solidFill>
                <a:uFill>
                  <a:solidFill>
                    <a:srgbClr val="FF2600"/>
                  </a:solidFill>
                </a:uFill>
                <a:latin typeface="Gill Sans MT"/>
                <a:ea typeface="Gill Sans MT"/>
                <a:cs typeface="Gill Sans MT"/>
                <a:sym typeface="Gill Sans MT"/>
              </a:rPr>
              <a:t>4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Beam Energy Scan Program</a:t>
            </a:r>
          </a:p>
        </p:txBody>
      </p:sp>
      <p:sp>
        <p:nvSpPr>
          <p:cNvPr id="391" name="Shape 39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92" name="Shape 392"/>
          <p:cNvSpPr/>
          <p:nvPr/>
        </p:nvSpPr>
        <p:spPr>
          <a:xfrm>
            <a:off x="5449800" y="1797253"/>
            <a:ext cx="6628700" cy="45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 defTabSz="457200">
              <a:defRPr sz="1800"/>
            </a:pPr>
            <a:r>
              <a:rPr sz="2100"/>
              <a:t>BES-I:  </a:t>
            </a:r>
            <a:r>
              <a:rPr i="1" sz="2100"/>
              <a:t>√s</a:t>
            </a:r>
            <a:r>
              <a:rPr baseline="-22285" i="1" sz="2100"/>
              <a:t>NN</a:t>
            </a:r>
            <a:r>
              <a:rPr sz="2100"/>
              <a:t> = 7.7, 11.5, </a:t>
            </a:r>
            <a:r>
              <a:rPr sz="2100"/>
              <a:t>14.5</a:t>
            </a:r>
            <a:r>
              <a:rPr sz="2100"/>
              <a:t>, 19.6, 27, 39, 62.4GeV  </a:t>
            </a:r>
          </a:p>
        </p:txBody>
      </p:sp>
      <p:grpSp>
        <p:nvGrpSpPr>
          <p:cNvPr id="399" name="Group 399"/>
          <p:cNvGrpSpPr/>
          <p:nvPr/>
        </p:nvGrpSpPr>
        <p:grpSpPr>
          <a:xfrm>
            <a:off x="827199" y="1530556"/>
            <a:ext cx="3629217" cy="5861819"/>
            <a:chOff x="-38099" y="0"/>
            <a:chExt cx="3629216" cy="5861818"/>
          </a:xfrm>
        </p:grpSpPr>
        <p:sp>
          <p:nvSpPr>
            <p:cNvPr id="393" name="Shape 393"/>
            <p:cNvSpPr/>
            <p:nvPr/>
          </p:nvSpPr>
          <p:spPr>
            <a:xfrm>
              <a:off x="0" y="0"/>
              <a:ext cx="3562535" cy="57388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l" defTabSz="457200">
                <a:defRPr sz="1800"/>
              </a:pPr>
              <a:r>
                <a:rPr b="1" sz="2400">
                  <a:solidFill>
                    <a:srgbClr val="800000"/>
                  </a:solidFill>
                  <a:latin typeface="Helvetica"/>
                  <a:ea typeface="Helvetica"/>
                  <a:cs typeface="Helvetica"/>
                  <a:sym typeface="Helvetica"/>
                </a:rPr>
                <a:t>Observables:</a:t>
              </a:r>
              <a:endParaRPr b="1" sz="2400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endParaRPr>
            </a:p>
            <a:p>
              <a:pPr lvl="0" algn="l" defTabSz="457200">
                <a:defRPr sz="1800"/>
              </a:pPr>
              <a:endParaRPr sz="1200"/>
            </a:p>
            <a:p>
              <a:pPr lvl="0" algn="l" defTabSz="457200">
                <a:defRPr sz="1800"/>
              </a:pPr>
              <a:r>
                <a:rPr i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1</a:t>
              </a:r>
              <a:r>
                <a:rPr baseline="30000" i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st</a:t>
              </a:r>
              <a:r>
                <a:rPr i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 order phase transition</a:t>
              </a:r>
              <a:endParaRPr i="1" sz="8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endParaRPr>
            </a:p>
            <a:p>
              <a:pPr lvl="0" marL="342900" indent="-342900" algn="l" defTabSz="457200">
                <a:defRPr sz="1800"/>
              </a:pPr>
              <a:r>
                <a:rPr sz="800">
                  <a:solidFill>
                    <a:srgbClr val="53585F"/>
                  </a:solidFill>
                </a:rPr>
                <a:t>  </a:t>
              </a:r>
              <a:endParaRPr sz="800">
                <a:solidFill>
                  <a:srgbClr val="53585F"/>
                </a:solidFill>
              </a:endParaRPr>
            </a:p>
            <a:p>
              <a:pPr lvl="0" marL="342900" indent="-342900" algn="l" defTabSz="457200">
                <a:defRPr sz="1800"/>
              </a:pPr>
              <a:r>
                <a:rPr>
                  <a:solidFill>
                    <a:srgbClr val="53585F"/>
                  </a:solidFill>
                </a:rPr>
                <a:t>  (1) Azimuthally sensitive HBT</a:t>
              </a:r>
              <a:endParaRPr sz="1600">
                <a:solidFill>
                  <a:srgbClr val="53585F"/>
                </a:solidFill>
              </a:endParaRPr>
            </a:p>
            <a:p>
              <a:pPr lvl="0" algn="l" defTabSz="457200">
                <a:defRPr sz="1800"/>
              </a:pPr>
              <a:endParaRPr sz="800">
                <a:solidFill>
                  <a:srgbClr val="53585F"/>
                </a:solidFill>
              </a:endParaRPr>
            </a:p>
            <a:p>
              <a:pPr lvl="0" algn="l" defTabSz="457200">
                <a:defRPr sz="1800"/>
              </a:pPr>
              <a:r>
                <a:rPr>
                  <a:solidFill>
                    <a:srgbClr val="53585F"/>
                  </a:solidFill>
                </a:rPr>
                <a:t>  (2) Directed flow v</a:t>
              </a:r>
              <a:r>
                <a:rPr baseline="-25000">
                  <a:solidFill>
                    <a:srgbClr val="53585F"/>
                  </a:solidFill>
                </a:rPr>
                <a:t>1</a:t>
              </a:r>
              <a:endParaRPr>
                <a:solidFill>
                  <a:srgbClr val="53585F"/>
                </a:solidFill>
              </a:endParaRPr>
            </a:p>
            <a:p>
              <a:pPr lvl="0" algn="l" defTabSz="457200">
                <a:defRPr sz="1800"/>
              </a:pPr>
              <a:endParaRPr baseline="-25000">
                <a:solidFill>
                  <a:srgbClr val="53585F"/>
                </a:solidFill>
              </a:endParaRPr>
            </a:p>
            <a:p>
              <a:pPr lvl="0" algn="l" defTabSz="457200">
                <a:defRPr sz="1800"/>
              </a:pPr>
              <a:endParaRPr sz="800">
                <a:solidFill>
                  <a:srgbClr val="53585F"/>
                </a:solidFill>
              </a:endParaRPr>
            </a:p>
            <a:p>
              <a:pPr lvl="0" algn="l" defTabSz="457200">
                <a:defRPr sz="1800"/>
              </a:pPr>
              <a:r>
                <a:rPr i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 Partonic vs. hadronic dof</a:t>
              </a:r>
              <a:endParaRPr i="1" sz="8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endParaRPr>
            </a:p>
            <a:p>
              <a:pPr lvl="0" algn="l" defTabSz="457200">
                <a:defRPr sz="1800"/>
              </a:pPr>
              <a:endParaRPr sz="800">
                <a:solidFill>
                  <a:srgbClr val="53585F"/>
                </a:solidFill>
              </a:endParaRPr>
            </a:p>
            <a:p>
              <a:pPr lvl="0" algn="l" defTabSz="457200">
                <a:defRPr sz="1800"/>
              </a:pPr>
              <a:r>
                <a:rPr>
                  <a:solidFill>
                    <a:srgbClr val="53585F"/>
                  </a:solidFill>
                </a:rPr>
                <a:t>  (3) R</a:t>
              </a:r>
              <a:r>
                <a:rPr baseline="-25000">
                  <a:solidFill>
                    <a:srgbClr val="53585F"/>
                  </a:solidFill>
                </a:rPr>
                <a:t>AA</a:t>
              </a:r>
              <a:r>
                <a:rPr>
                  <a:solidFill>
                    <a:srgbClr val="53585F"/>
                  </a:solidFill>
                </a:rPr>
                <a:t>: Nucl. Mod. Fact.</a:t>
              </a:r>
              <a:endParaRPr>
                <a:solidFill>
                  <a:srgbClr val="53585F"/>
                </a:solidFill>
              </a:endParaRPr>
            </a:p>
            <a:p>
              <a:pPr lvl="0" algn="l" defTabSz="457200">
                <a:defRPr sz="1800"/>
              </a:pPr>
              <a:endParaRPr sz="800">
                <a:solidFill>
                  <a:srgbClr val="53585F"/>
                </a:solidFill>
              </a:endParaRPr>
            </a:p>
            <a:p>
              <a:pPr lvl="0" algn="l" defTabSz="457200">
                <a:defRPr sz="1800"/>
              </a:pPr>
              <a:r>
                <a:rPr>
                  <a:solidFill>
                    <a:srgbClr val="53585F"/>
                  </a:solidFill>
                </a:rPr>
                <a:t>  (4) Charge separation</a:t>
              </a:r>
              <a:endParaRPr>
                <a:solidFill>
                  <a:srgbClr val="53585F"/>
                </a:solidFill>
              </a:endParaRPr>
            </a:p>
            <a:p>
              <a:pPr lvl="0" algn="l" defTabSz="457200">
                <a:defRPr sz="1800"/>
              </a:pPr>
              <a:endParaRPr sz="800">
                <a:solidFill>
                  <a:srgbClr val="53585F"/>
                </a:solidFill>
              </a:endParaRPr>
            </a:p>
            <a:p>
              <a:pPr lvl="0" marL="342900" indent="-342900" algn="l" defTabSz="457200">
                <a:defRPr sz="1800"/>
              </a:pPr>
              <a:r>
                <a:rPr>
                  <a:solidFill>
                    <a:srgbClr val="53585F"/>
                  </a:solidFill>
                </a:rPr>
                <a:t>  (5) v</a:t>
              </a:r>
              <a:r>
                <a:rPr baseline="-25000">
                  <a:solidFill>
                    <a:srgbClr val="53585F"/>
                  </a:solidFill>
                </a:rPr>
                <a:t>2</a:t>
              </a:r>
              <a:r>
                <a:rPr>
                  <a:solidFill>
                    <a:srgbClr val="53585F"/>
                  </a:solidFill>
                </a:rPr>
                <a:t> - NCQ scaling</a:t>
              </a:r>
              <a:endParaRPr>
                <a:solidFill>
                  <a:srgbClr val="53585F"/>
                </a:solidFill>
              </a:endParaRPr>
            </a:p>
            <a:p>
              <a:pPr lvl="0" algn="l" defTabSz="457200">
                <a:defRPr sz="1800"/>
              </a:pPr>
              <a:endParaRPr sz="800">
                <a:solidFill>
                  <a:srgbClr val="53585F"/>
                </a:solidFill>
              </a:endParaRPr>
            </a:p>
            <a:p>
              <a:pPr lvl="0" algn="l" defTabSz="457200">
                <a:defRPr sz="1800"/>
              </a:pPr>
              <a:endParaRPr i="1" sz="8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endParaRPr>
            </a:p>
            <a:p>
              <a:pPr lvl="0" algn="l" defTabSz="457200">
                <a:defRPr sz="1800"/>
              </a:pPr>
              <a:r>
                <a:rPr i="1">
                  <a:solidFill>
                    <a:srgbClr val="53585F"/>
                  </a:solidFill>
                  <a:latin typeface="Helvetica"/>
                  <a:ea typeface="Helvetica"/>
                  <a:cs typeface="Helvetica"/>
                  <a:sym typeface="Helvetica"/>
                </a:rPr>
                <a:t> Critical point, correl. length</a:t>
              </a:r>
              <a:endParaRPr i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endParaRPr>
            </a:p>
            <a:p>
              <a:pPr lvl="0" algn="l" defTabSz="457200">
                <a:defRPr sz="1800"/>
              </a:pPr>
              <a:endParaRPr sz="800">
                <a:solidFill>
                  <a:srgbClr val="53585F"/>
                </a:solidFill>
              </a:endParaRPr>
            </a:p>
            <a:p>
              <a:pPr lvl="0" algn="l" defTabSz="457200">
                <a:defRPr sz="1800"/>
              </a:pPr>
              <a:r>
                <a:rPr>
                  <a:solidFill>
                    <a:srgbClr val="53585F"/>
                  </a:solidFill>
                </a:rPr>
                <a:t> (6) Fluctuations</a:t>
              </a:r>
              <a:endParaRPr>
                <a:solidFill>
                  <a:srgbClr val="53585F"/>
                </a:solidFill>
              </a:endParaRPr>
            </a:p>
            <a:p>
              <a:pPr lvl="0" algn="l" defTabSz="457200">
                <a:defRPr sz="1800"/>
              </a:pPr>
            </a:p>
            <a:p>
              <a:pPr lvl="0" algn="l" defTabSz="457200">
                <a:defRPr sz="1800"/>
              </a:pPr>
              <a:r>
                <a:rPr b="1" i="1" sz="2000">
                  <a:latin typeface="Helvetica"/>
                  <a:ea typeface="Helvetica"/>
                  <a:cs typeface="Helvetica"/>
                  <a:sym typeface="Helvetica"/>
                </a:rPr>
                <a:t>Chiral symmetry restoration</a:t>
              </a:r>
              <a:endParaRPr b="1" i="1" sz="2000">
                <a:latin typeface="Helvetica"/>
                <a:ea typeface="Helvetica"/>
                <a:cs typeface="Helvetica"/>
                <a:sym typeface="Helvetica"/>
              </a:endParaRPr>
            </a:p>
            <a:p>
              <a:pPr lvl="0" algn="l" defTabSz="457200">
                <a:defRPr sz="1800"/>
              </a:pPr>
              <a:endParaRPr sz="800"/>
            </a:p>
            <a:p>
              <a:pPr lvl="0" algn="l" defTabSz="457200">
                <a:defRPr sz="1800"/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 (7) Di-lepton production</a:t>
              </a:r>
            </a:p>
          </p:txBody>
        </p:sp>
        <p:sp>
          <p:nvSpPr>
            <p:cNvPr id="394" name="Shape 394"/>
            <p:cNvSpPr/>
            <p:nvPr/>
          </p:nvSpPr>
          <p:spPr>
            <a:xfrm>
              <a:off x="0" y="558800"/>
              <a:ext cx="3553017" cy="1231900"/>
            </a:xfrm>
            <a:prstGeom prst="roundRect">
              <a:avLst>
                <a:gd name="adj" fmla="val 6945"/>
              </a:avLst>
            </a:prstGeom>
            <a:noFill/>
            <a:ln w="254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95" name="Shape 395"/>
            <p:cNvSpPr/>
            <p:nvPr/>
          </p:nvSpPr>
          <p:spPr>
            <a:xfrm>
              <a:off x="0" y="1943099"/>
              <a:ext cx="3553017" cy="1900694"/>
            </a:xfrm>
            <a:prstGeom prst="roundRect">
              <a:avLst>
                <a:gd name="adj" fmla="val 5986"/>
              </a:avLst>
            </a:prstGeom>
            <a:noFill/>
            <a:ln w="254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96" name="Shape 396"/>
            <p:cNvSpPr/>
            <p:nvPr/>
          </p:nvSpPr>
          <p:spPr>
            <a:xfrm>
              <a:off x="0" y="3918846"/>
              <a:ext cx="3553017" cy="838201"/>
            </a:xfrm>
            <a:prstGeom prst="roundRect">
              <a:avLst>
                <a:gd name="adj" fmla="val 6945"/>
              </a:avLst>
            </a:prstGeom>
            <a:noFill/>
            <a:ln w="254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pic>
          <p:nvPicPr>
            <p:cNvPr id="397" name="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4819399"/>
              <a:ext cx="3629217" cy="1042419"/>
            </a:xfrm>
            <a:prstGeom prst="rect">
              <a:avLst/>
            </a:prstGeom>
            <a:effectLst/>
          </p:spPr>
        </p:pic>
      </p:grpSp>
      <p:sp>
        <p:nvSpPr>
          <p:cNvPr id="400" name="Shape 400"/>
          <p:cNvSpPr/>
          <p:nvPr/>
        </p:nvSpPr>
        <p:spPr>
          <a:xfrm>
            <a:off x="8840331" y="8325971"/>
            <a:ext cx="3915244" cy="82584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B. Huang Wed 09:00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EW and Associated Topics</a:t>
            </a:r>
          </a:p>
        </p:txBody>
      </p:sp>
      <p:sp>
        <p:nvSpPr>
          <p:cNvPr id="401" name="Shape 401"/>
          <p:cNvSpPr/>
          <p:nvPr/>
        </p:nvSpPr>
        <p:spPr>
          <a:xfrm>
            <a:off x="997625" y="7685212"/>
            <a:ext cx="1049007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14349" indent="-514349" algn="l">
              <a:buSzPct val="75000"/>
              <a:buChar char="•"/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BES-II and lower energy d+Au and p+p collisions needed</a:t>
            </a:r>
          </a:p>
        </p:txBody>
      </p:sp>
      <p:sp>
        <p:nvSpPr>
          <p:cNvPr id="402" name="Shape 402"/>
          <p:cNvSpPr/>
          <p:nvPr/>
        </p:nvSpPr>
        <p:spPr>
          <a:xfrm>
            <a:off x="6584138" y="3198683"/>
            <a:ext cx="5827245" cy="4433397"/>
          </a:xfrm>
          <a:prstGeom prst="rect">
            <a:avLst/>
          </a:prstGeom>
          <a:solidFill>
            <a:srgbClr val="FFFFFF"/>
          </a:solidFill>
          <a:ln w="25400">
            <a:solidFill>
              <a:srgbClr val="B36AE2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grpSp>
        <p:nvGrpSpPr>
          <p:cNvPr id="407" name="Group 407"/>
          <p:cNvGrpSpPr/>
          <p:nvPr/>
        </p:nvGrpSpPr>
        <p:grpSpPr>
          <a:xfrm>
            <a:off x="6617440" y="3202109"/>
            <a:ext cx="5760641" cy="4426545"/>
            <a:chOff x="0" y="0"/>
            <a:chExt cx="5760639" cy="4426543"/>
          </a:xfrm>
        </p:grpSpPr>
        <p:grpSp>
          <p:nvGrpSpPr>
            <p:cNvPr id="405" name="Group 405"/>
            <p:cNvGrpSpPr/>
            <p:nvPr/>
          </p:nvGrpSpPr>
          <p:grpSpPr>
            <a:xfrm>
              <a:off x="0" y="0"/>
              <a:ext cx="5760640" cy="3995742"/>
              <a:chOff x="0" y="0"/>
              <a:chExt cx="5760639" cy="3995741"/>
            </a:xfrm>
          </p:grpSpPr>
          <p:pic>
            <p:nvPicPr>
              <p:cNvPr id="403" name="image14.pn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5760640" cy="39957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04" name="Shape 404"/>
              <p:cNvSpPr/>
              <p:nvPr/>
            </p:nvSpPr>
            <p:spPr>
              <a:xfrm>
                <a:off x="-1" y="0"/>
                <a:ext cx="709763" cy="33861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defTabSz="994814">
                  <a:defRPr sz="2000">
                    <a:latin typeface="Perpetua"/>
                    <a:ea typeface="Perpetua"/>
                    <a:cs typeface="Perpetua"/>
                    <a:sym typeface="Perpetua"/>
                  </a:defRPr>
                </a:pPr>
              </a:p>
            </p:txBody>
          </p:sp>
        </p:grpSp>
        <p:sp>
          <p:nvSpPr>
            <p:cNvPr id="406" name="Shape 406"/>
            <p:cNvSpPr/>
            <p:nvPr/>
          </p:nvSpPr>
          <p:spPr>
            <a:xfrm>
              <a:off x="1080118" y="4032448"/>
              <a:ext cx="4029744" cy="394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l" defTabSz="994814">
                <a:defRPr sz="1800"/>
              </a:pPr>
              <a:r>
                <a:rPr>
                  <a:latin typeface="Arial"/>
                  <a:ea typeface="Arial"/>
                  <a:cs typeface="Arial"/>
                  <a:sym typeface="Arial"/>
                </a:rPr>
                <a:t>Dielectron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invariant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mass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aseline="-25000">
                  <a:latin typeface="Arial"/>
                  <a:ea typeface="Arial"/>
                  <a:cs typeface="Arial"/>
                  <a:sym typeface="Arial"/>
                </a:rPr>
                <a:t>ee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(GeV/c</a:t>
              </a:r>
              <a:r>
                <a:rPr baseline="30000"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</p:grpSp>
      <p:sp>
        <p:nvSpPr>
          <p:cNvPr id="408" name="Shape 408"/>
          <p:cNvSpPr/>
          <p:nvPr/>
        </p:nvSpPr>
        <p:spPr>
          <a:xfrm flipV="1">
            <a:off x="4459196" y="3278729"/>
            <a:ext cx="2114364" cy="3196142"/>
          </a:xfrm>
          <a:prstGeom prst="line">
            <a:avLst/>
          </a:prstGeom>
          <a:ln w="25400">
            <a:solidFill>
              <a:srgbClr val="B36AE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409" name="Shape 409"/>
          <p:cNvSpPr/>
          <p:nvPr/>
        </p:nvSpPr>
        <p:spPr>
          <a:xfrm>
            <a:off x="4459196" y="7234816"/>
            <a:ext cx="2114364" cy="355849"/>
          </a:xfrm>
          <a:prstGeom prst="line">
            <a:avLst/>
          </a:prstGeom>
          <a:ln w="25400">
            <a:solidFill>
              <a:srgbClr val="B36AE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5.jpg"/>
          <p:cNvPicPr/>
          <p:nvPr/>
        </p:nvPicPr>
        <p:blipFill>
          <a:blip r:embed="rId2">
            <a:extLst/>
          </a:blip>
          <a:srcRect l="13112" t="7838" r="9182" b="20508"/>
          <a:stretch>
            <a:fillRect/>
          </a:stretch>
        </p:blipFill>
        <p:spPr>
          <a:xfrm>
            <a:off x="717157" y="1243704"/>
            <a:ext cx="11568572" cy="80006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Group 142"/>
          <p:cNvGrpSpPr/>
          <p:nvPr/>
        </p:nvGrpSpPr>
        <p:grpSpPr>
          <a:xfrm>
            <a:off x="8943853" y="2579510"/>
            <a:ext cx="1517227" cy="559930"/>
            <a:chOff x="0" y="0"/>
            <a:chExt cx="1517226" cy="559928"/>
          </a:xfrm>
        </p:grpSpPr>
        <p:sp>
          <p:nvSpPr>
            <p:cNvPr id="140" name="Shape 140"/>
            <p:cNvSpPr/>
            <p:nvPr/>
          </p:nvSpPr>
          <p:spPr>
            <a:xfrm>
              <a:off x="0" y="0"/>
              <a:ext cx="1517227" cy="559929"/>
            </a:xfrm>
            <a:prstGeom prst="roundRect">
              <a:avLst>
                <a:gd name="adj" fmla="val 11719"/>
              </a:avLst>
            </a:prstGeom>
            <a:solidFill>
              <a:srgbClr val="FFFFFF"/>
            </a:solidFill>
            <a:ln w="12700" cap="flat">
              <a:solidFill>
                <a:srgbClr val="7C6DB1"/>
              </a:solidFill>
              <a:prstDash val="solid"/>
              <a:bevel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b="1" sz="2400">
                  <a:solidFill>
                    <a:srgbClr val="80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27333" y="42126"/>
              <a:ext cx="1462561" cy="475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914400">
                <a:defRPr b="1"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/>
              </a:pPr>
              <a:r>
                <a:rPr b="1" sz="2400"/>
                <a:t>TPC</a:t>
              </a:r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2041773" y="1593110"/>
            <a:ext cx="4179873" cy="509130"/>
            <a:chOff x="49257" y="0"/>
            <a:chExt cx="4179871" cy="509128"/>
          </a:xfrm>
        </p:grpSpPr>
        <p:sp>
          <p:nvSpPr>
            <p:cNvPr id="143" name="Shape 143"/>
            <p:cNvSpPr/>
            <p:nvPr/>
          </p:nvSpPr>
          <p:spPr>
            <a:xfrm>
              <a:off x="49257" y="0"/>
              <a:ext cx="4179873" cy="509129"/>
            </a:xfrm>
            <a:prstGeom prst="roundRect">
              <a:avLst>
                <a:gd name="adj" fmla="val 36357"/>
              </a:avLst>
            </a:prstGeom>
            <a:solidFill>
              <a:srgbClr val="FFFFFF"/>
            </a:solidFill>
            <a:ln w="50800" cap="flat">
              <a:solidFill>
                <a:srgbClr val="C82506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b="1" sz="2400">
                  <a:solidFill>
                    <a:srgbClr val="1B400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88900" y="12417"/>
              <a:ext cx="4125737" cy="4588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sz="1800"/>
              </a:pPr>
              <a:r>
                <a:rPr b="1" sz="2400">
                  <a:solidFill>
                    <a:srgbClr val="C82506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1" sz="2400">
                  <a:latin typeface="Arial"/>
                  <a:ea typeface="Arial"/>
                  <a:cs typeface="Arial"/>
                  <a:sym typeface="Arial"/>
                </a:rPr>
                <a:t>uon</a:t>
              </a:r>
              <a:r>
                <a:rPr b="1" sz="2400">
                  <a:solidFill>
                    <a:srgbClr val="C82506"/>
                  </a:solidFill>
                  <a:latin typeface="Arial"/>
                  <a:ea typeface="Arial"/>
                  <a:cs typeface="Arial"/>
                  <a:sym typeface="Arial"/>
                </a:rPr>
                <a:t> T</a:t>
              </a:r>
              <a:r>
                <a:rPr b="1" sz="2400">
                  <a:latin typeface="Arial"/>
                  <a:ea typeface="Arial"/>
                  <a:cs typeface="Arial"/>
                  <a:sym typeface="Arial"/>
                </a:rPr>
                <a:t>elescope</a:t>
              </a:r>
              <a:r>
                <a:rPr b="1" sz="2400">
                  <a:solidFill>
                    <a:srgbClr val="C82506"/>
                  </a:solidFill>
                  <a:latin typeface="Arial"/>
                  <a:ea typeface="Arial"/>
                  <a:cs typeface="Arial"/>
                  <a:sym typeface="Arial"/>
                </a:rPr>
                <a:t> D</a:t>
              </a:r>
              <a:r>
                <a:rPr b="1" sz="2400">
                  <a:latin typeface="Arial"/>
                  <a:ea typeface="Arial"/>
                  <a:cs typeface="Arial"/>
                  <a:sym typeface="Arial"/>
                </a:rPr>
                <a:t>etector</a:t>
              </a:r>
            </a:p>
          </p:txBody>
        </p:sp>
      </p:grpSp>
      <p:sp>
        <p:nvSpPr>
          <p:cNvPr id="146" name="Shape 146"/>
          <p:cNvSpPr/>
          <p:nvPr/>
        </p:nvSpPr>
        <p:spPr>
          <a:xfrm>
            <a:off x="4039589" y="2179393"/>
            <a:ext cx="331984" cy="974350"/>
          </a:xfrm>
          <a:prstGeom prst="line">
            <a:avLst/>
          </a:prstGeom>
          <a:ln w="25400">
            <a:solidFill>
              <a:srgbClr val="FFFF00"/>
            </a:solidFill>
            <a:tailEnd type="oval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49" name="Group 149"/>
          <p:cNvGrpSpPr/>
          <p:nvPr/>
        </p:nvGrpSpPr>
        <p:grpSpPr>
          <a:xfrm>
            <a:off x="852577" y="3004860"/>
            <a:ext cx="1733974" cy="559930"/>
            <a:chOff x="0" y="0"/>
            <a:chExt cx="1733973" cy="559928"/>
          </a:xfrm>
        </p:grpSpPr>
        <p:sp>
          <p:nvSpPr>
            <p:cNvPr id="147" name="Shape 147"/>
            <p:cNvSpPr/>
            <p:nvPr/>
          </p:nvSpPr>
          <p:spPr>
            <a:xfrm>
              <a:off x="0" y="0"/>
              <a:ext cx="1733974" cy="559929"/>
            </a:xfrm>
            <a:prstGeom prst="roundRect">
              <a:avLst>
                <a:gd name="adj" fmla="val 11719"/>
              </a:avLst>
            </a:prstGeom>
            <a:solidFill>
              <a:srgbClr val="FFFFFF"/>
            </a:solidFill>
            <a:ln w="12700" cap="flat">
              <a:solidFill>
                <a:srgbClr val="7C6DB1"/>
              </a:solidFill>
              <a:prstDash val="solid"/>
              <a:bevel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b="1" sz="2400">
                  <a:solidFill>
                    <a:srgbClr val="80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27333" y="42126"/>
              <a:ext cx="1679307" cy="475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914400">
                <a:defRPr b="1"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/>
              </a:pPr>
              <a:r>
                <a:rPr b="1" sz="2400"/>
                <a:t>Magnet</a:t>
              </a:r>
            </a:p>
          </p:txBody>
        </p:sp>
      </p:grpSp>
      <p:sp>
        <p:nvSpPr>
          <p:cNvPr id="150" name="Shape 150"/>
          <p:cNvSpPr/>
          <p:nvPr/>
        </p:nvSpPr>
        <p:spPr>
          <a:xfrm>
            <a:off x="2571025" y="3541514"/>
            <a:ext cx="1675799" cy="1089643"/>
          </a:xfrm>
          <a:prstGeom prst="line">
            <a:avLst/>
          </a:prstGeom>
          <a:ln w="25400">
            <a:solidFill>
              <a:srgbClr val="FFFF00"/>
            </a:solidFill>
            <a:tailEnd type="oval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53" name="Group 153"/>
          <p:cNvGrpSpPr/>
          <p:nvPr/>
        </p:nvGrpSpPr>
        <p:grpSpPr>
          <a:xfrm>
            <a:off x="7809560" y="1760764"/>
            <a:ext cx="1517228" cy="559929"/>
            <a:chOff x="0" y="0"/>
            <a:chExt cx="1517226" cy="559928"/>
          </a:xfrm>
        </p:grpSpPr>
        <p:sp>
          <p:nvSpPr>
            <p:cNvPr id="151" name="Shape 151"/>
            <p:cNvSpPr/>
            <p:nvPr/>
          </p:nvSpPr>
          <p:spPr>
            <a:xfrm>
              <a:off x="0" y="0"/>
              <a:ext cx="1517227" cy="559929"/>
            </a:xfrm>
            <a:prstGeom prst="roundRect">
              <a:avLst>
                <a:gd name="adj" fmla="val 11719"/>
              </a:avLst>
            </a:prstGeom>
            <a:solidFill>
              <a:srgbClr val="FFFFFF"/>
            </a:solidFill>
            <a:ln w="12700" cap="flat">
              <a:solidFill>
                <a:srgbClr val="7C6DB1"/>
              </a:solidFill>
              <a:prstDash val="solid"/>
              <a:bevel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b="1" sz="2400">
                  <a:solidFill>
                    <a:srgbClr val="80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27333" y="42126"/>
              <a:ext cx="1462561" cy="475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914400">
                <a:defRPr b="1"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/>
              </a:pPr>
              <a:r>
                <a:rPr b="1" sz="2400"/>
                <a:t>BEMC</a:t>
              </a:r>
            </a:p>
          </p:txBody>
        </p:sp>
      </p:grpSp>
      <p:sp>
        <p:nvSpPr>
          <p:cNvPr id="154" name="Shape 154"/>
          <p:cNvSpPr/>
          <p:nvPr/>
        </p:nvSpPr>
        <p:spPr>
          <a:xfrm flipH="1">
            <a:off x="5907283" y="2323394"/>
            <a:ext cx="1994942" cy="1279562"/>
          </a:xfrm>
          <a:prstGeom prst="line">
            <a:avLst/>
          </a:prstGeom>
          <a:ln w="25400">
            <a:solidFill>
              <a:srgbClr val="FFFF00"/>
            </a:solidFill>
            <a:tailEnd type="oval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Shape 155"/>
          <p:cNvSpPr/>
          <p:nvPr/>
        </p:nvSpPr>
        <p:spPr>
          <a:xfrm flipH="1">
            <a:off x="6760742" y="2892368"/>
            <a:ext cx="2196233" cy="1480914"/>
          </a:xfrm>
          <a:prstGeom prst="line">
            <a:avLst/>
          </a:prstGeom>
          <a:ln w="25400">
            <a:solidFill>
              <a:srgbClr val="FFFF00"/>
            </a:solidFill>
            <a:tailEnd type="oval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58" name="Group 158"/>
          <p:cNvGrpSpPr/>
          <p:nvPr/>
        </p:nvGrpSpPr>
        <p:grpSpPr>
          <a:xfrm>
            <a:off x="10014947" y="3589790"/>
            <a:ext cx="1517228" cy="559930"/>
            <a:chOff x="0" y="0"/>
            <a:chExt cx="1517226" cy="559928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1517227" cy="559929"/>
            </a:xfrm>
            <a:prstGeom prst="roundRect">
              <a:avLst>
                <a:gd name="adj" fmla="val 11719"/>
              </a:avLst>
            </a:prstGeom>
            <a:solidFill>
              <a:srgbClr val="FFFFFF"/>
            </a:solidFill>
            <a:ln w="12700" cap="flat">
              <a:solidFill>
                <a:srgbClr val="7C6DB1"/>
              </a:solidFill>
              <a:prstDash val="solid"/>
              <a:bevel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b="1" sz="2400">
                  <a:solidFill>
                    <a:srgbClr val="80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27333" y="42126"/>
              <a:ext cx="1462561" cy="475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914400">
                <a:defRPr b="1"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="0" sz="1800"/>
              </a:pPr>
              <a:r>
                <a:rPr b="1" sz="2400"/>
                <a:t>TOF</a:t>
              </a:r>
            </a:p>
          </p:txBody>
        </p:sp>
      </p:grpSp>
      <p:sp>
        <p:nvSpPr>
          <p:cNvPr id="159" name="Shape 159"/>
          <p:cNvSpPr/>
          <p:nvPr/>
        </p:nvSpPr>
        <p:spPr>
          <a:xfrm flipH="1">
            <a:off x="7488642" y="3871308"/>
            <a:ext cx="2471535" cy="375935"/>
          </a:xfrm>
          <a:prstGeom prst="line">
            <a:avLst/>
          </a:prstGeom>
          <a:ln w="25400">
            <a:solidFill>
              <a:srgbClr val="FFFF00"/>
            </a:solidFill>
            <a:tailEnd type="oval"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Shape 160"/>
          <p:cNvSpPr/>
          <p:nvPr/>
        </p:nvSpPr>
        <p:spPr>
          <a:xfrm flipH="1">
            <a:off x="1535288" y="4787283"/>
            <a:ext cx="3775006" cy="1842348"/>
          </a:xfrm>
          <a:prstGeom prst="line">
            <a:avLst/>
          </a:prstGeom>
          <a:ln w="25400">
            <a:solidFill>
              <a:srgbClr val="FFFF00"/>
            </a:solidFill>
            <a:round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1" name="Shape 161"/>
          <p:cNvSpPr/>
          <p:nvPr/>
        </p:nvSpPr>
        <p:spPr>
          <a:xfrm flipH="1">
            <a:off x="4389120" y="4985969"/>
            <a:ext cx="1444979" cy="3016392"/>
          </a:xfrm>
          <a:prstGeom prst="line">
            <a:avLst/>
          </a:prstGeom>
          <a:ln w="25400">
            <a:solidFill>
              <a:srgbClr val="FFFF00"/>
            </a:solidFill>
            <a:round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2" name="Shape 162"/>
          <p:cNvSpPr/>
          <p:nvPr/>
        </p:nvSpPr>
        <p:spPr>
          <a:xfrm>
            <a:off x="714063" y="6412883"/>
            <a:ext cx="3729244" cy="2492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lIns="65023" tIns="65023" rIns="65023" bIns="65023" anchor="ctr"/>
          <a:lstStyle/>
          <a:p>
            <a:pPr lvl="0" defTabSz="914400">
              <a:defRPr b="1" sz="2400">
                <a:ln w="12699">
                  <a:solidFill>
                    <a:srgbClr val="FF0000"/>
                  </a:solidFill>
                </a:ln>
                <a:noFill/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3" name="Shape 163"/>
          <p:cNvSpPr/>
          <p:nvPr/>
        </p:nvSpPr>
        <p:spPr>
          <a:xfrm>
            <a:off x="5310293" y="4678910"/>
            <a:ext cx="541867" cy="433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5400">
            <a:solidFill>
              <a:srgbClr val="008000"/>
            </a:solidFill>
          </a:ln>
        </p:spPr>
        <p:txBody>
          <a:bodyPr lIns="65023" tIns="65023" rIns="65023" bIns="65023" anchor="ctr"/>
          <a:lstStyle/>
          <a:p>
            <a:pPr lvl="0" defTabSz="914400">
              <a:defRPr b="1" sz="2400">
                <a:ln w="12699">
                  <a:solidFill>
                    <a:srgbClr val="FF0000"/>
                  </a:solidFill>
                </a:ln>
                <a:noFill/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66" name="Group 166"/>
          <p:cNvGrpSpPr/>
          <p:nvPr/>
        </p:nvGrpSpPr>
        <p:grpSpPr>
          <a:xfrm>
            <a:off x="727460" y="6237160"/>
            <a:ext cx="3702450" cy="514011"/>
            <a:chOff x="0" y="0"/>
            <a:chExt cx="3702449" cy="514009"/>
          </a:xfrm>
        </p:grpSpPr>
        <p:sp>
          <p:nvSpPr>
            <p:cNvPr id="164" name="Shape 164"/>
            <p:cNvSpPr/>
            <p:nvPr/>
          </p:nvSpPr>
          <p:spPr>
            <a:xfrm>
              <a:off x="0" y="4880"/>
              <a:ext cx="3646060" cy="509130"/>
            </a:xfrm>
            <a:prstGeom prst="roundRect">
              <a:avLst>
                <a:gd name="adj" fmla="val 32577"/>
              </a:avLst>
            </a:prstGeom>
            <a:solidFill>
              <a:srgbClr val="FFFFFF"/>
            </a:solidFill>
            <a:ln w="50800" cap="flat">
              <a:solidFill>
                <a:srgbClr val="C82506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b="1" sz="2400">
                  <a:solidFill>
                    <a:srgbClr val="1B400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5590" y="0"/>
              <a:ext cx="3696860" cy="509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defTabSz="914400">
                <a:defRPr sz="1800"/>
              </a:pPr>
              <a:r>
                <a:rPr b="1" sz="2400">
                  <a:solidFill>
                    <a:srgbClr val="C82506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1" sz="2400">
                  <a:latin typeface="Arial"/>
                  <a:ea typeface="Arial"/>
                  <a:cs typeface="Arial"/>
                  <a:sym typeface="Arial"/>
                </a:rPr>
                <a:t>eavy </a:t>
              </a:r>
              <a:r>
                <a:rPr b="1" sz="2400">
                  <a:solidFill>
                    <a:srgbClr val="C82506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b="1" sz="2400">
                  <a:latin typeface="Arial"/>
                  <a:ea typeface="Arial"/>
                  <a:cs typeface="Arial"/>
                  <a:sym typeface="Arial"/>
                </a:rPr>
                <a:t>lavor</a:t>
              </a:r>
              <a:r>
                <a:rPr b="1" sz="2400">
                  <a:solidFill>
                    <a:srgbClr val="C82506"/>
                  </a:solidFill>
                  <a:latin typeface="Arial"/>
                  <a:ea typeface="Arial"/>
                  <a:cs typeface="Arial"/>
                  <a:sym typeface="Arial"/>
                </a:rPr>
                <a:t> T</a:t>
              </a:r>
              <a:r>
                <a:rPr b="1" sz="2400">
                  <a:latin typeface="Arial"/>
                  <a:ea typeface="Arial"/>
                  <a:cs typeface="Arial"/>
                  <a:sym typeface="Arial"/>
                </a:rPr>
                <a:t>racker</a:t>
              </a:r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11343954" y="65663"/>
            <a:ext cx="1517227" cy="1149048"/>
            <a:chOff x="0" y="0"/>
            <a:chExt cx="1517226" cy="1149047"/>
          </a:xfrm>
        </p:grpSpPr>
        <p:sp>
          <p:nvSpPr>
            <p:cNvPr id="167" name="Shape 167"/>
            <p:cNvSpPr/>
            <p:nvPr/>
          </p:nvSpPr>
          <p:spPr>
            <a:xfrm>
              <a:off x="0" y="0"/>
              <a:ext cx="1517227" cy="1149048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lvl="0" algn="l" defTabSz="914400">
                <a:defRPr b="1" sz="2400">
                  <a:solidFill>
                    <a:srgbClr val="322F31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68" name="image7.png"/>
            <p:cNvPicPr/>
            <p:nvPr/>
          </p:nvPicPr>
          <p:blipFill>
            <a:blip r:embed="rId4">
              <a:extLst/>
            </a:blip>
            <a:srcRect l="34682" t="39259" r="30635" b="40443"/>
            <a:stretch>
              <a:fillRect/>
            </a:stretch>
          </p:blipFill>
          <p:spPr>
            <a:xfrm>
              <a:off x="0" y="0"/>
              <a:ext cx="1517227" cy="1149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STAR Detector System</a:t>
            </a:r>
          </a:p>
        </p:txBody>
      </p:sp>
      <p:sp>
        <p:nvSpPr>
          <p:cNvPr id="171" name="Shape 171"/>
          <p:cNvSpPr/>
          <p:nvPr>
            <p:ph type="sldNum" sz="quarter" idx="2"/>
          </p:nvPr>
        </p:nvSpPr>
        <p:spPr>
          <a:xfrm>
            <a:off x="12224673" y="9233774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aphicFrame>
        <p:nvGraphicFramePr>
          <p:cNvPr id="172" name="Table 172"/>
          <p:cNvGraphicFramePr/>
          <p:nvPr/>
        </p:nvGraphicFramePr>
        <p:xfrm>
          <a:off x="5721796" y="6109970"/>
          <a:ext cx="6391378" cy="295811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04800"/>
                <a:gridCol w="1460500"/>
                <a:gridCol w="4613377"/>
              </a:tblGrid>
              <a:tr h="420772">
                <a:tc>
                  <a:txBody>
                    <a:bodyPr/>
                    <a:lstStyle/>
                    <a:p>
                      <a:pPr lvl="0"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Period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Detectors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420772"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2001-2009</a:t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TPC + BEMC</a:t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FD7E7"/>
                    </a:solidFill>
                  </a:tcPr>
                </a:tc>
              </a:tr>
              <a:tr h="420772"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2010-2011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TPC + BEMC + TOF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</a:tr>
              <a:tr h="420772">
                <a:tc>
                  <a:txBody>
                    <a:bodyPr/>
                    <a:lstStyle/>
                    <a:p>
                      <a:pPr lvl="0" algn="l" defTabSz="457200"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2012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TPC </a:t>
                      </a: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+ BEMC </a:t>
                      </a: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+ TOF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</a:tr>
              <a:tr h="420772"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2013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TPC + BEMC + TOF </a:t>
                      </a: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+ </a:t>
                      </a:r>
                      <a:r>
                        <a:rPr b="1" sz="2200">
                          <a:solidFill>
                            <a:srgbClr val="C8250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MTD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</a:tr>
              <a:tr h="420772"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2014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TPC</a:t>
                      </a: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+ BEMC + TOF +</a:t>
                      </a: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 MTD </a:t>
                      </a: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+ </a:t>
                      </a:r>
                      <a:r>
                        <a:rPr b="1" sz="2200">
                          <a:solidFill>
                            <a:srgbClr val="C8250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HFT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</a:tr>
              <a:tr h="420772">
                <a:tc>
                  <a:txBody>
                    <a:bodyPr/>
                    <a:lstStyle/>
                    <a:p>
                      <a:pPr lvl="0" algn="l" defTabSz="457200"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2015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TPC</a:t>
                      </a: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+ BEMC + TOF +</a:t>
                      </a: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 MTD </a:t>
                      </a: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+ </a:t>
                      </a: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HFT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type="body" idx="1"/>
          </p:nvPr>
        </p:nvSpPr>
        <p:spPr>
          <a:xfrm>
            <a:off x="794432" y="1497270"/>
            <a:ext cx="11957342" cy="740621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900"/>
              </a:spcBef>
              <a:defRPr sz="1800"/>
            </a:pPr>
            <a:r>
              <a:rPr b="1" sz="36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MTD</a:t>
            </a:r>
            <a:r>
              <a:rPr sz="3600"/>
              <a:t> and </a:t>
            </a:r>
            <a:r>
              <a:rPr b="1" sz="36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HFT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/>
              <a:t>detectors running successfully</a:t>
            </a:r>
            <a:endParaRPr sz="3600"/>
          </a:p>
          <a:p>
            <a:pPr lvl="1">
              <a:spcBef>
                <a:spcPts val="900"/>
              </a:spcBef>
              <a:buChar char="-"/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J/</a:t>
            </a:r>
            <a:r>
              <a:rPr i="1" sz="3600">
                <a:latin typeface="Times New Roman"/>
                <a:ea typeface="Times New Roman"/>
                <a:cs typeface="Times New Roman"/>
                <a:sym typeface="Times New Roman"/>
              </a:rPr>
              <a:t>ψ</a:t>
            </a:r>
            <a:r>
              <a:rPr sz="3600"/>
              <a:t> yield</a:t>
            </a:r>
            <a:endParaRPr sz="3600"/>
          </a:p>
          <a:p>
            <a:pPr lvl="1">
              <a:spcBef>
                <a:spcPts val="900"/>
              </a:spcBef>
              <a:buChar char="-"/>
              <a:defRPr sz="1800"/>
            </a:pPr>
            <a:r>
              <a:rPr sz="3600"/>
              <a:t>D</a:t>
            </a:r>
            <a:r>
              <a:rPr baseline="31999" sz="3600"/>
              <a:t>0</a:t>
            </a:r>
            <a:r>
              <a:rPr sz="3600"/>
              <a:t> signal</a:t>
            </a:r>
            <a:endParaRPr sz="3600"/>
          </a:p>
          <a:p>
            <a:pPr lvl="0">
              <a:spcBef>
                <a:spcPts val="900"/>
              </a:spcBef>
              <a:defRPr sz="1800"/>
            </a:pPr>
            <a:r>
              <a:rPr sz="3600"/>
              <a:t>ϒ and D</a:t>
            </a:r>
            <a:r>
              <a:rPr baseline="31999" sz="3600"/>
              <a:t>0</a:t>
            </a:r>
            <a:r>
              <a:rPr sz="3600"/>
              <a:t> in higher energy density </a:t>
            </a:r>
            <a:r>
              <a:rPr b="1" sz="3600">
                <a:solidFill>
                  <a:srgbClr val="BD5B0C"/>
                </a:solidFill>
                <a:latin typeface="Helvetica"/>
                <a:ea typeface="Helvetica"/>
                <a:cs typeface="Helvetica"/>
                <a:sym typeface="Helvetica"/>
              </a:rPr>
              <a:t>U+U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/>
              <a:t>collisions confirm suppression trend seen in Au+Au</a:t>
            </a:r>
            <a:endParaRPr sz="3600"/>
          </a:p>
          <a:p>
            <a:pPr lvl="0">
              <a:spcBef>
                <a:spcPts val="900"/>
              </a:spcBef>
              <a:buSzPct val="141000"/>
              <a:defRPr sz="1800"/>
            </a:pPr>
            <a:r>
              <a:rPr sz="3600">
                <a:solidFill>
                  <a:srgbClr val="5F327C"/>
                </a:solidFill>
                <a:latin typeface="Helvetica"/>
                <a:ea typeface="Helvetica"/>
                <a:cs typeface="Helvetica"/>
                <a:sym typeface="Helvetica"/>
              </a:rPr>
              <a:t>Jet probes at RHIC</a:t>
            </a:r>
            <a:endParaRPr sz="3600">
              <a:solidFill>
                <a:srgbClr val="5F327C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1">
              <a:spcBef>
                <a:spcPts val="900"/>
              </a:spcBef>
              <a:buChar char="-"/>
              <a:defRPr sz="1800"/>
            </a:pPr>
            <a:r>
              <a:rPr sz="3600">
                <a:solidFill>
                  <a:srgbClr val="5F327C"/>
                </a:solidFill>
              </a:rPr>
              <a:t>Larger jet suppression measured at RHIC energy than LHC</a:t>
            </a:r>
            <a:endParaRPr sz="3600">
              <a:solidFill>
                <a:srgbClr val="5F327C"/>
              </a:solidFill>
            </a:endParaRPr>
          </a:p>
          <a:p>
            <a:pPr lvl="1">
              <a:spcBef>
                <a:spcPts val="900"/>
              </a:spcBef>
              <a:buChar char="-"/>
              <a:defRPr sz="1800"/>
            </a:pPr>
            <a:r>
              <a:rPr sz="3600">
                <a:solidFill>
                  <a:srgbClr val="5F327C"/>
                </a:solidFill>
              </a:rPr>
              <a:t>Large jet angle diffraction</a:t>
            </a:r>
            <a:endParaRPr sz="3600">
              <a:solidFill>
                <a:srgbClr val="5F327C"/>
              </a:solidFill>
            </a:endParaRPr>
          </a:p>
          <a:p>
            <a:pPr lvl="1">
              <a:spcBef>
                <a:spcPts val="900"/>
              </a:spcBef>
              <a:buChar char="-"/>
              <a:defRPr sz="1800"/>
            </a:pPr>
            <a:r>
              <a:rPr sz="3600">
                <a:solidFill>
                  <a:srgbClr val="5F327C"/>
                </a:solidFill>
              </a:rPr>
              <a:t>Jet substructure broadening and softening </a:t>
            </a:r>
            <a:endParaRPr sz="3600">
              <a:solidFill>
                <a:srgbClr val="5F327C"/>
              </a:solidFill>
            </a:endParaRPr>
          </a:p>
          <a:p>
            <a:pPr lvl="0">
              <a:spcBef>
                <a:spcPts val="900"/>
              </a:spcBef>
              <a:defRPr sz="1800"/>
            </a:pPr>
            <a:r>
              <a:rPr sz="3600"/>
              <a:t>BES-II in 2019-2020</a:t>
            </a:r>
          </a:p>
        </p:txBody>
      </p:sp>
      <p:sp>
        <p:nvSpPr>
          <p:cNvPr id="412" name="Shape 4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13" name="Shape 4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Summary and Outlook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16" name="Shape 4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Enjoy the exciting STAR Results!</a:t>
            </a:r>
          </a:p>
        </p:txBody>
      </p:sp>
      <p:graphicFrame>
        <p:nvGraphicFramePr>
          <p:cNvPr id="417" name="Table 417"/>
          <p:cNvGraphicFramePr/>
          <p:nvPr/>
        </p:nvGraphicFramePr>
        <p:xfrm>
          <a:off x="1478673" y="2385783"/>
          <a:ext cx="9775833" cy="524363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822086"/>
                <a:gridCol w="4858245"/>
                <a:gridCol w="2095500"/>
              </a:tblGrid>
              <a:tr h="749090"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olidFill>
                            <a:srgbClr val="0433FF"/>
                          </a:solidFill>
                          <a:sym typeface="Helvetica Light"/>
                        </a:rPr>
                        <a:t>A. Schmah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olidFill>
                            <a:srgbClr val="0433FF"/>
                          </a:solidFill>
                          <a:sym typeface="Helvetica Light"/>
                        </a:rPr>
                        <a:t>Semi-inclusive Jets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olidFill>
                            <a:srgbClr val="0433FF"/>
                          </a:solidFill>
                          <a:sym typeface="Helvetica Light"/>
                        </a:rPr>
                        <a:t>Mon 15:30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49090"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olidFill>
                            <a:srgbClr val="0433FF"/>
                          </a:solidFill>
                          <a:sym typeface="Helvetica Light"/>
                        </a:rPr>
                        <a:t>K. Kauder 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olidFill>
                            <a:srgbClr val="0433FF"/>
                          </a:solidFill>
                          <a:sym typeface="Helvetica Light"/>
                        </a:rPr>
                        <a:t>Dijet imbalance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olidFill>
                            <a:srgbClr val="0433FF"/>
                          </a:solidFill>
                          <a:sym typeface="Helvetica Light"/>
                        </a:rPr>
                        <a:t>Tue 13:30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49090"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ym typeface="Helvetica Light"/>
                        </a:rPr>
                        <a:t>H. Qiu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ym typeface="Helvetica Light"/>
                        </a:rPr>
                        <a:t>D</a:t>
                      </a:r>
                      <a:r>
                        <a:rPr baseline="31999" sz="2400">
                          <a:sym typeface="Helvetica Light"/>
                        </a:rPr>
                        <a:t>0</a:t>
                      </a:r>
                      <a:r>
                        <a:rPr sz="2400">
                          <a:sym typeface="Helvetica Light"/>
                        </a:rPr>
                        <a:t> in Au+Au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ym typeface="Helvetica Light"/>
                        </a:rPr>
                        <a:t>Tue 13:30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49090"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ym typeface="Helvetica Light"/>
                        </a:rPr>
                        <a:t>R. Ma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latin typeface="Times New Roman"/>
                          <a:ea typeface="Times New Roman"/>
                          <a:cs typeface="Times New Roman"/>
                        </a:rPr>
                        <a:t>J/</a:t>
                      </a:r>
                      <a:r>
                        <a:rPr i="1" sz="2400">
                          <a:latin typeface="Times New Roman"/>
                          <a:ea typeface="Times New Roman"/>
                          <a:cs typeface="Times New Roman"/>
                        </a:rPr>
                        <a:t>ψ</a:t>
                      </a:r>
                      <a:r>
                        <a:rPr sz="2400">
                          <a:sym typeface="Helvetica Light"/>
                        </a:rPr>
                        <a:t> in p+p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ym typeface="Helvetica Light"/>
                        </a:rPr>
                        <a:t>Tue 15:20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49090"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ym typeface="Helvetica Light"/>
                        </a:rPr>
                        <a:t>R. Vertesi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latin typeface="Symbol"/>
                          <a:ea typeface="Symbol"/>
                          <a:cs typeface="Symbol"/>
                          <a:sym typeface="Symbol"/>
                        </a:rPr>
                        <a:t>ϒ</a:t>
                      </a:r>
                      <a:r>
                        <a:rPr sz="2400">
                          <a:sym typeface="Helvetica Light"/>
                        </a:rPr>
                        <a:t> in U+U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ym typeface="Helvetica Light"/>
                        </a:rPr>
                        <a:t>Tue 16:20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49090"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olidFill>
                            <a:srgbClr val="942192"/>
                          </a:solidFill>
                          <a:sym typeface="Helvetica Light"/>
                        </a:rPr>
                        <a:t>B. Huang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olidFill>
                            <a:srgbClr val="942192"/>
                          </a:solidFill>
                          <a:sym typeface="Helvetica Light"/>
                        </a:rPr>
                        <a:t>Dilepton in BES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olidFill>
                            <a:srgbClr val="942192"/>
                          </a:solidFill>
                          <a:sym typeface="Helvetica Light"/>
                        </a:rPr>
                        <a:t>Wed 09:00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749090"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ym typeface="Helvetica Light"/>
                        </a:rPr>
                        <a:t>A. Quintero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ym typeface="Helvetica Light"/>
                        </a:rPr>
                        <a:t>D</a:t>
                      </a:r>
                      <a:r>
                        <a:rPr baseline="31999" sz="2400">
                          <a:sym typeface="Helvetica Light"/>
                        </a:rPr>
                        <a:t>0</a:t>
                      </a:r>
                      <a:r>
                        <a:rPr sz="2400">
                          <a:sym typeface="Helvetica Light"/>
                        </a:rPr>
                        <a:t> Finding in Au+Au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584200">
                        <a:spcBef>
                          <a:spcPts val="2400"/>
                        </a:spcBef>
                        <a:defRPr sz="1800"/>
                      </a:pPr>
                      <a:r>
                        <a:rPr sz="2400">
                          <a:sym typeface="Helvetica Light"/>
                        </a:rPr>
                        <a:t>Poster session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20" name="Shape 42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23" name="Shape 42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STAR Physics Programs</a:t>
            </a:r>
          </a:p>
        </p:txBody>
      </p:sp>
      <p:sp>
        <p:nvSpPr>
          <p:cNvPr id="426" name="Shape 42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aphicFrame>
        <p:nvGraphicFramePr>
          <p:cNvPr id="427" name="Table 427"/>
          <p:cNvGraphicFramePr/>
          <p:nvPr/>
        </p:nvGraphicFramePr>
        <p:xfrm>
          <a:off x="597154" y="2166748"/>
          <a:ext cx="11823192" cy="529826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35766"/>
                <a:gridCol w="2905106"/>
                <a:gridCol w="4983490"/>
                <a:gridCol w="3486128"/>
              </a:tblGrid>
              <a:tr h="755080">
                <a:tc>
                  <a:txBody>
                    <a:bodyPr/>
                    <a:lstStyle/>
                    <a:p>
                      <a:pPr lvl="0"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Period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Detectors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Collisions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755080"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2001-2009</a:t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TPC + BEMC</a:t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AuAu, dAu, CuCu, pp</a:t>
                      </a:r>
                    </a:p>
                  </a:txBody>
                  <a:tcPr marL="45720" marR="45720" marT="45720" marB="4572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FD7E7"/>
                    </a:solidFill>
                  </a:tcPr>
                </a:tc>
              </a:tr>
              <a:tr h="755080"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2010-2011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TPC + BEMC + TOF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AuAu, pp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</a:tr>
              <a:tr h="755080">
                <a:tc>
                  <a:txBody>
                    <a:bodyPr/>
                    <a:lstStyle/>
                    <a:p>
                      <a:pPr lvl="0" algn="l" defTabSz="457200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2012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TPC 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+ BEMC 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+ TOF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b="1" sz="2400">
                          <a:solidFill>
                            <a:srgbClr val="773F9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UU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, CuAu, pp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</a:tr>
              <a:tr h="755080"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2013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TPC + BEMC + TOF 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+ </a:t>
                      </a:r>
                      <a:r>
                        <a:rPr b="1" sz="2400">
                          <a:solidFill>
                            <a:srgbClr val="C8250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MTD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b="1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pp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</a:tr>
              <a:tr h="755080"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2014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TPC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+ BEMC + TOF +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MTD 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+ </a:t>
                      </a:r>
                      <a:r>
                        <a:rPr b="1" sz="2400">
                          <a:solidFill>
                            <a:srgbClr val="C8250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HFT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b="1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AuAu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, He</a:t>
                      </a:r>
                      <a:r>
                        <a:rPr baseline="31999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Au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CFD7E7"/>
                    </a:solidFill>
                  </a:tcPr>
                </a:tc>
              </a:tr>
              <a:tr h="755080">
                <a:tc>
                  <a:txBody>
                    <a:bodyPr/>
                    <a:lstStyle/>
                    <a:p>
                      <a:pPr lvl="0" algn="l" defTabSz="457200"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2015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TPC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+ BEMC + TOF +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MTD 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+ </a:t>
                      </a: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HFT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pp, pAu, pAl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428" name="Shape 428"/>
          <p:cNvSpPr/>
          <p:nvPr/>
        </p:nvSpPr>
        <p:spPr>
          <a:xfrm>
            <a:off x="2508871" y="3653546"/>
            <a:ext cx="11302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4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882B"/>
                </a:solidFill>
              </a:rPr>
              <a:t>(BES-I)</a:t>
            </a:r>
          </a:p>
        </p:txBody>
      </p:sp>
      <p:sp>
        <p:nvSpPr>
          <p:cNvPr id="429" name="Shape 429"/>
          <p:cNvSpPr/>
          <p:nvPr/>
        </p:nvSpPr>
        <p:spPr>
          <a:xfrm>
            <a:off x="1822023" y="5922640"/>
            <a:ext cx="113020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4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882B"/>
                </a:solidFill>
              </a:rPr>
              <a:t>(BES-I)</a:t>
            </a:r>
          </a:p>
        </p:txBody>
      </p:sp>
      <p:sp>
        <p:nvSpPr>
          <p:cNvPr id="430" name="Shape 430"/>
          <p:cNvSpPr/>
          <p:nvPr/>
        </p:nvSpPr>
        <p:spPr>
          <a:xfrm>
            <a:off x="1371649" y="7884452"/>
            <a:ext cx="102615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Heavy flavor, jet quenching, beam energy scan..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Beam Energy Scan Program</a:t>
            </a:r>
          </a:p>
        </p:txBody>
      </p:sp>
      <p:sp>
        <p:nvSpPr>
          <p:cNvPr id="433" name="Shape 4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34" name="image7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0220" y="2297680"/>
            <a:ext cx="5258077" cy="5158240"/>
          </a:xfrm>
          <a:prstGeom prst="rect">
            <a:avLst/>
          </a:prstGeom>
          <a:ln w="38100">
            <a:solidFill>
              <a:srgbClr val="C6D9F1"/>
            </a:solidFill>
            <a:round/>
          </a:ln>
        </p:spPr>
      </p:pic>
      <p:sp>
        <p:nvSpPr>
          <p:cNvPr id="435" name="Shape 435"/>
          <p:cNvSpPr/>
          <p:nvPr/>
        </p:nvSpPr>
        <p:spPr>
          <a:xfrm>
            <a:off x="919427" y="1747523"/>
            <a:ext cx="6628700" cy="45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 defTabSz="457200">
              <a:defRPr sz="1800"/>
            </a:pPr>
            <a:r>
              <a:rPr sz="2100"/>
              <a:t>BES-I:  </a:t>
            </a:r>
            <a:r>
              <a:rPr i="1" sz="2100"/>
              <a:t>√s</a:t>
            </a:r>
            <a:r>
              <a:rPr baseline="-22285" i="1" sz="2100"/>
              <a:t>NN</a:t>
            </a:r>
            <a:r>
              <a:rPr sz="2100"/>
              <a:t> = 7.7, 11.5, </a:t>
            </a:r>
            <a:r>
              <a:rPr sz="2100"/>
              <a:t>14.5</a:t>
            </a:r>
            <a:r>
              <a:rPr sz="2100"/>
              <a:t>, 19.6, 27, 39, 62.4GeV  </a:t>
            </a:r>
          </a:p>
        </p:txBody>
      </p:sp>
      <p:sp>
        <p:nvSpPr>
          <p:cNvPr id="436" name="Shape 436"/>
          <p:cNvSpPr/>
          <p:nvPr/>
        </p:nvSpPr>
        <p:spPr>
          <a:xfrm>
            <a:off x="7878475" y="1682152"/>
            <a:ext cx="3562535" cy="5738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l" defTabSz="457200">
              <a:defRPr sz="1800"/>
            </a:pPr>
            <a:r>
              <a:rPr b="1" sz="2400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Observables:</a:t>
            </a:r>
            <a:endParaRPr b="1" sz="2400">
              <a:solidFill>
                <a:srgbClr val="8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endParaRPr sz="1200"/>
          </a:p>
          <a:p>
            <a:pPr lvl="0" algn="l" defTabSz="457200">
              <a:defRPr sz="1800"/>
            </a:pPr>
            <a:r>
              <a:rPr i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rPr baseline="30000" i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rPr>
              <a:t>st</a:t>
            </a:r>
            <a:r>
              <a:rPr i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rPr>
              <a:t> order phase transition</a:t>
            </a:r>
            <a:endParaRPr i="1" sz="800">
              <a:solidFill>
                <a:srgbClr val="53585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342900" indent="-342900" algn="l" defTabSz="457200">
              <a:defRPr sz="1800"/>
            </a:pPr>
            <a:r>
              <a:rPr sz="800">
                <a:solidFill>
                  <a:srgbClr val="53585F"/>
                </a:solidFill>
              </a:rPr>
              <a:t>  </a:t>
            </a:r>
            <a:endParaRPr sz="800">
              <a:solidFill>
                <a:srgbClr val="53585F"/>
              </a:solidFill>
            </a:endParaRPr>
          </a:p>
          <a:p>
            <a:pPr lvl="0" marL="342900" indent="-342900" algn="l" defTabSz="457200">
              <a:defRPr sz="1800"/>
            </a:pPr>
            <a:r>
              <a:rPr>
                <a:solidFill>
                  <a:srgbClr val="53585F"/>
                </a:solidFill>
              </a:rPr>
              <a:t>  (1) Azimuthally sensitive HBT</a:t>
            </a:r>
            <a:endParaRPr sz="1600">
              <a:solidFill>
                <a:srgbClr val="53585F"/>
              </a:solidFill>
            </a:endParaRPr>
          </a:p>
          <a:p>
            <a:pPr lvl="0" algn="l" defTabSz="457200">
              <a:defRPr sz="1800"/>
            </a:pPr>
            <a:endParaRPr sz="800">
              <a:solidFill>
                <a:srgbClr val="53585F"/>
              </a:solidFill>
            </a:endParaRPr>
          </a:p>
          <a:p>
            <a:pPr lvl="0" algn="l" defTabSz="457200">
              <a:defRPr sz="1800"/>
            </a:pPr>
            <a:r>
              <a:rPr>
                <a:solidFill>
                  <a:srgbClr val="53585F"/>
                </a:solidFill>
              </a:rPr>
              <a:t>  (2) Directed flow v</a:t>
            </a:r>
            <a:r>
              <a:rPr baseline="-25000">
                <a:solidFill>
                  <a:srgbClr val="53585F"/>
                </a:solidFill>
              </a:rPr>
              <a:t>1</a:t>
            </a:r>
            <a:endParaRPr>
              <a:solidFill>
                <a:srgbClr val="53585F"/>
              </a:solidFill>
            </a:endParaRPr>
          </a:p>
          <a:p>
            <a:pPr lvl="0" algn="l" defTabSz="457200">
              <a:defRPr sz="1800"/>
            </a:pPr>
            <a:endParaRPr baseline="-25000">
              <a:solidFill>
                <a:srgbClr val="53585F"/>
              </a:solidFill>
            </a:endParaRPr>
          </a:p>
          <a:p>
            <a:pPr lvl="0" algn="l" defTabSz="457200">
              <a:defRPr sz="1800"/>
            </a:pPr>
            <a:endParaRPr sz="800">
              <a:solidFill>
                <a:srgbClr val="53585F"/>
              </a:solidFill>
            </a:endParaRPr>
          </a:p>
          <a:p>
            <a:pPr lvl="0" algn="l" defTabSz="457200">
              <a:defRPr sz="1800"/>
            </a:pPr>
            <a:r>
              <a:rPr i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rPr>
              <a:t> Partonic vs. hadronic dof</a:t>
            </a:r>
            <a:endParaRPr i="1" sz="800">
              <a:solidFill>
                <a:srgbClr val="53585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endParaRPr sz="800">
              <a:solidFill>
                <a:srgbClr val="53585F"/>
              </a:solidFill>
            </a:endParaRPr>
          </a:p>
          <a:p>
            <a:pPr lvl="0" algn="l" defTabSz="457200">
              <a:defRPr sz="1800"/>
            </a:pPr>
            <a:r>
              <a:rPr>
                <a:solidFill>
                  <a:srgbClr val="53585F"/>
                </a:solidFill>
              </a:rPr>
              <a:t>  (3) R</a:t>
            </a:r>
            <a:r>
              <a:rPr baseline="-25000">
                <a:solidFill>
                  <a:srgbClr val="53585F"/>
                </a:solidFill>
              </a:rPr>
              <a:t>AA</a:t>
            </a:r>
            <a:r>
              <a:rPr>
                <a:solidFill>
                  <a:srgbClr val="53585F"/>
                </a:solidFill>
              </a:rPr>
              <a:t>: Nucl. Mod. Fact.</a:t>
            </a:r>
            <a:endParaRPr>
              <a:solidFill>
                <a:srgbClr val="53585F"/>
              </a:solidFill>
            </a:endParaRPr>
          </a:p>
          <a:p>
            <a:pPr lvl="0" algn="l" defTabSz="457200">
              <a:defRPr sz="1800"/>
            </a:pPr>
            <a:endParaRPr sz="800">
              <a:solidFill>
                <a:srgbClr val="53585F"/>
              </a:solidFill>
            </a:endParaRPr>
          </a:p>
          <a:p>
            <a:pPr lvl="0" algn="l" defTabSz="457200">
              <a:defRPr sz="1800"/>
            </a:pPr>
            <a:r>
              <a:rPr>
                <a:solidFill>
                  <a:srgbClr val="53585F"/>
                </a:solidFill>
              </a:rPr>
              <a:t>  (4) Charge separation</a:t>
            </a:r>
            <a:endParaRPr>
              <a:solidFill>
                <a:srgbClr val="53585F"/>
              </a:solidFill>
            </a:endParaRPr>
          </a:p>
          <a:p>
            <a:pPr lvl="0" algn="l" defTabSz="457200">
              <a:defRPr sz="1800"/>
            </a:pPr>
            <a:endParaRPr sz="800">
              <a:solidFill>
                <a:srgbClr val="53585F"/>
              </a:solidFill>
            </a:endParaRPr>
          </a:p>
          <a:p>
            <a:pPr lvl="0" marL="342900" indent="-342900" algn="l" defTabSz="457200">
              <a:defRPr sz="1800"/>
            </a:pPr>
            <a:r>
              <a:rPr>
                <a:solidFill>
                  <a:srgbClr val="53585F"/>
                </a:solidFill>
              </a:rPr>
              <a:t>  (5) v</a:t>
            </a:r>
            <a:r>
              <a:rPr baseline="-25000">
                <a:solidFill>
                  <a:srgbClr val="53585F"/>
                </a:solidFill>
              </a:rPr>
              <a:t>2</a:t>
            </a:r>
            <a:r>
              <a:rPr>
                <a:solidFill>
                  <a:srgbClr val="53585F"/>
                </a:solidFill>
              </a:rPr>
              <a:t> - NCQ scaling</a:t>
            </a:r>
            <a:endParaRPr>
              <a:solidFill>
                <a:srgbClr val="53585F"/>
              </a:solidFill>
            </a:endParaRPr>
          </a:p>
          <a:p>
            <a:pPr lvl="0" algn="l" defTabSz="457200">
              <a:defRPr sz="1800"/>
            </a:pPr>
            <a:endParaRPr sz="800">
              <a:solidFill>
                <a:srgbClr val="53585F"/>
              </a:solidFill>
            </a:endParaRPr>
          </a:p>
          <a:p>
            <a:pPr lvl="0" algn="l" defTabSz="457200">
              <a:defRPr sz="1800"/>
            </a:pPr>
            <a:endParaRPr i="1" sz="800">
              <a:solidFill>
                <a:srgbClr val="53585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r>
              <a:rPr i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rPr>
              <a:t> Critical point, correl. length</a:t>
            </a:r>
            <a:endParaRPr i="1">
              <a:solidFill>
                <a:srgbClr val="53585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endParaRPr sz="800">
              <a:solidFill>
                <a:srgbClr val="53585F"/>
              </a:solidFill>
            </a:endParaRPr>
          </a:p>
          <a:p>
            <a:pPr lvl="0" algn="l" defTabSz="457200">
              <a:defRPr sz="1800"/>
            </a:pPr>
            <a:r>
              <a:rPr>
                <a:solidFill>
                  <a:srgbClr val="53585F"/>
                </a:solidFill>
              </a:rPr>
              <a:t> (6) Fluctuations</a:t>
            </a:r>
            <a:endParaRPr>
              <a:solidFill>
                <a:srgbClr val="53585F"/>
              </a:solidFill>
            </a:endParaRPr>
          </a:p>
          <a:p>
            <a:pPr lvl="0" algn="l" defTabSz="457200">
              <a:defRPr sz="1800"/>
            </a:pPr>
          </a:p>
          <a:p>
            <a:pPr lvl="0" algn="l" defTabSz="457200">
              <a:defRPr sz="1800"/>
            </a:pPr>
            <a:r>
              <a:rPr b="1" i="1" sz="2000">
                <a:latin typeface="Helvetica"/>
                <a:ea typeface="Helvetica"/>
                <a:cs typeface="Helvetica"/>
                <a:sym typeface="Helvetica"/>
              </a:rPr>
              <a:t>Chiral symmetry restoration</a:t>
            </a:r>
            <a:endParaRPr b="1" i="1" sz="20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endParaRPr sz="800"/>
          </a:p>
          <a:p>
            <a:pPr lvl="0" algn="l" defTabSz="457200">
              <a:defRPr sz="18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 (7) Di-lepton production</a:t>
            </a:r>
          </a:p>
        </p:txBody>
      </p:sp>
      <p:sp>
        <p:nvSpPr>
          <p:cNvPr id="437" name="Shape 437"/>
          <p:cNvSpPr/>
          <p:nvPr/>
        </p:nvSpPr>
        <p:spPr>
          <a:xfrm>
            <a:off x="7878474" y="2240952"/>
            <a:ext cx="3553018" cy="1231901"/>
          </a:xfrm>
          <a:prstGeom prst="roundRect">
            <a:avLst>
              <a:gd name="adj" fmla="val 6945"/>
            </a:avLst>
          </a:prstGeom>
          <a:ln w="25400">
            <a:solidFill>
              <a:srgbClr val="A6AAA9"/>
            </a:solidFill>
            <a:miter lim="400000"/>
          </a:ln>
        </p:spPr>
        <p:txBody>
          <a:bodyPr lIns="45719" rIns="45719" anchor="ctr"/>
          <a:lstStyle/>
          <a:p>
            <a:pPr lvl="0">
              <a:defRPr sz="2400"/>
            </a:pPr>
          </a:p>
        </p:txBody>
      </p:sp>
      <p:sp>
        <p:nvSpPr>
          <p:cNvPr id="438" name="Shape 438"/>
          <p:cNvSpPr/>
          <p:nvPr/>
        </p:nvSpPr>
        <p:spPr>
          <a:xfrm>
            <a:off x="7878475" y="3625252"/>
            <a:ext cx="3553017" cy="1900694"/>
          </a:xfrm>
          <a:prstGeom prst="roundRect">
            <a:avLst>
              <a:gd name="adj" fmla="val 5986"/>
            </a:avLst>
          </a:prstGeom>
          <a:ln w="25400">
            <a:solidFill>
              <a:srgbClr val="A6AAA9"/>
            </a:solidFill>
            <a:miter lim="400000"/>
          </a:ln>
        </p:spPr>
        <p:txBody>
          <a:bodyPr lIns="45719" rIns="45719" anchor="ctr"/>
          <a:lstStyle/>
          <a:p>
            <a:pPr lvl="0">
              <a:defRPr sz="2400"/>
            </a:pPr>
          </a:p>
        </p:txBody>
      </p:sp>
      <p:sp>
        <p:nvSpPr>
          <p:cNvPr id="439" name="Shape 439"/>
          <p:cNvSpPr/>
          <p:nvPr/>
        </p:nvSpPr>
        <p:spPr>
          <a:xfrm>
            <a:off x="7878474" y="5600998"/>
            <a:ext cx="3553017" cy="838201"/>
          </a:xfrm>
          <a:prstGeom prst="roundRect">
            <a:avLst>
              <a:gd name="adj" fmla="val 6945"/>
            </a:avLst>
          </a:prstGeom>
          <a:ln w="25400">
            <a:solidFill>
              <a:srgbClr val="A6AAA9"/>
            </a:solidFill>
            <a:miter lim="400000"/>
          </a:ln>
        </p:spPr>
        <p:txBody>
          <a:bodyPr lIns="45719" rIns="45719" anchor="ctr"/>
          <a:lstStyle/>
          <a:p>
            <a:pPr lvl="0">
              <a:defRPr sz="2400"/>
            </a:pPr>
          </a:p>
        </p:txBody>
      </p:sp>
      <p:pic>
        <p:nvPicPr>
          <p:cNvPr id="44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40375" y="6501552"/>
            <a:ext cx="3629217" cy="1042420"/>
          </a:xfrm>
          <a:prstGeom prst="rect">
            <a:avLst/>
          </a:prstGeom>
        </p:spPr>
      </p:pic>
      <p:sp>
        <p:nvSpPr>
          <p:cNvPr id="442" name="Shape 442"/>
          <p:cNvSpPr/>
          <p:nvPr/>
        </p:nvSpPr>
        <p:spPr>
          <a:xfrm>
            <a:off x="8840331" y="8325971"/>
            <a:ext cx="3915244" cy="825845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B. Huang Wed 09:00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EW and Associated Topics</a:t>
            </a:r>
          </a:p>
        </p:txBody>
      </p:sp>
      <p:sp>
        <p:nvSpPr>
          <p:cNvPr id="443" name="Shape 443"/>
          <p:cNvSpPr/>
          <p:nvPr/>
        </p:nvSpPr>
        <p:spPr>
          <a:xfrm>
            <a:off x="997625" y="7685212"/>
            <a:ext cx="1049007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14349" indent="-514349" algn="l">
              <a:buSzPct val="75000"/>
              <a:buChar char="•"/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BES-II and lower energy d+Au and p+p collisions needed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Dielectron</a:t>
            </a:r>
            <a:r>
              <a:rPr sz="5000"/>
              <a:t> </a:t>
            </a:r>
            <a:r>
              <a:rPr sz="5000"/>
              <a:t>in</a:t>
            </a:r>
            <a:r>
              <a:rPr sz="5000"/>
              <a:t> </a:t>
            </a:r>
            <a:r>
              <a:rPr sz="5000"/>
              <a:t>Beam Energy Scan-I</a:t>
            </a:r>
          </a:p>
        </p:txBody>
      </p:sp>
      <p:sp>
        <p:nvSpPr>
          <p:cNvPr id="446" name="Shape 44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47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333" y="1404923"/>
            <a:ext cx="10914395" cy="4033134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 448"/>
          <p:cNvSpPr/>
          <p:nvPr/>
        </p:nvSpPr>
        <p:spPr>
          <a:xfrm>
            <a:off x="4661816" y="5782543"/>
            <a:ext cx="8207314" cy="257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00050" indent="-400050" algn="l">
              <a:spcBef>
                <a:spcPts val="2000"/>
              </a:spcBef>
              <a:buSzPct val="75000"/>
              <a:buChar char="•"/>
              <a:defRPr sz="1800"/>
            </a:pPr>
            <a:r>
              <a:rPr sz="2600"/>
              <a:t>200 GeV to 19.6 GeV excess at M</a:t>
            </a:r>
            <a:r>
              <a:rPr baseline="-5999" sz="2600"/>
              <a:t>ee</a:t>
            </a:r>
            <a:r>
              <a:rPr sz="2600"/>
              <a:t>&lt;1.1 GeV/c</a:t>
            </a:r>
            <a:r>
              <a:rPr baseline="31999" sz="2600"/>
              <a:t>2</a:t>
            </a:r>
            <a:br>
              <a:rPr baseline="31999" sz="2600"/>
            </a:br>
            <a:r>
              <a:rPr sz="2600"/>
              <a:t>described by </a:t>
            </a:r>
            <a:r>
              <a:rPr sz="2600"/>
              <a:t>ρ</a:t>
            </a:r>
            <a:r>
              <a:rPr sz="2600"/>
              <a:t> meson in-media broadening</a:t>
            </a:r>
            <a:endParaRPr sz="2600"/>
          </a:p>
          <a:p>
            <a:pPr lvl="0" marL="400050" indent="-400050" algn="l">
              <a:spcBef>
                <a:spcPts val="2000"/>
              </a:spcBef>
              <a:buSzPct val="75000"/>
              <a:buChar char="•"/>
              <a:defRPr sz="1800"/>
            </a:pPr>
            <a:r>
              <a:rPr sz="2600"/>
              <a:t>More excess expected from model due to total baryon density increase at lower energy (&lt; 20 GeV)</a:t>
            </a:r>
            <a:endParaRPr sz="2600"/>
          </a:p>
          <a:p>
            <a:pPr lvl="0" marL="400050" indent="-400050" algn="l">
              <a:spcBef>
                <a:spcPts val="2000"/>
              </a:spcBef>
              <a:buSzPct val="75000"/>
              <a:buChar char="•"/>
              <a:defRPr sz="1800"/>
            </a:pPr>
            <a:r>
              <a:rPr sz="2600">
                <a:solidFill>
                  <a:srgbClr val="0365C0"/>
                </a:solidFill>
              </a:rPr>
              <a:t>BES-II needed for more statistics below 20 GeV</a:t>
            </a:r>
          </a:p>
        </p:txBody>
      </p:sp>
      <p:sp>
        <p:nvSpPr>
          <p:cNvPr id="449" name="Shape 449"/>
          <p:cNvSpPr/>
          <p:nvPr/>
        </p:nvSpPr>
        <p:spPr>
          <a:xfrm>
            <a:off x="8338194" y="5279861"/>
            <a:ext cx="4100823" cy="5004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994814">
              <a:defRPr sz="1800"/>
            </a:pPr>
            <a:r>
              <a:rPr i="1" sz="1400">
                <a:latin typeface="Times New Roman"/>
                <a:ea typeface="Times New Roman"/>
                <a:cs typeface="Times New Roman"/>
                <a:sym typeface="Times New Roman"/>
              </a:rPr>
              <a:t>†Model: Rapp &amp; Wambach, priv. communication;</a:t>
            </a:r>
            <a:endParaRPr i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994814">
              <a:defRPr sz="1800"/>
            </a:pPr>
            <a:r>
              <a:rPr i="1" sz="1400">
                <a:latin typeface="Times New Roman"/>
                <a:ea typeface="Times New Roman"/>
                <a:cs typeface="Times New Roman"/>
                <a:sym typeface="Times New Roman"/>
              </a:rPr>
              <a:t>Adv. Nucl.Phys. 25, 1 (2000) Phys. Rept. 363, 85 (2002)</a:t>
            </a:r>
          </a:p>
        </p:txBody>
      </p:sp>
      <p:pic>
        <p:nvPicPr>
          <p:cNvPr id="450" name="image1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079" y="5621136"/>
            <a:ext cx="4041499" cy="3119136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/>
          <p:nvPr/>
        </p:nvSpPr>
        <p:spPr>
          <a:xfrm>
            <a:off x="8840331" y="8325971"/>
            <a:ext cx="3915244" cy="825845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B. Huang Wed 09:00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EW and Associated Topics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20624">
              <a:defRPr sz="1800"/>
            </a:pPr>
            <a:r>
              <a:rPr sz="3600"/>
              <a:t>Heavy vs Light Flavor Suppression p</a:t>
            </a:r>
            <a:r>
              <a:rPr baseline="-5999" sz="3600"/>
              <a:t>T</a:t>
            </a:r>
            <a:r>
              <a:rPr sz="3600"/>
              <a:t> Dependence</a:t>
            </a:r>
          </a:p>
        </p:txBody>
      </p:sp>
      <p:sp>
        <p:nvSpPr>
          <p:cNvPr id="454" name="Shape 45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55" name="fig2-U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466" y="1906774"/>
            <a:ext cx="10960392" cy="6301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type="body" idx="1"/>
          </p:nvPr>
        </p:nvSpPr>
        <p:spPr>
          <a:xfrm>
            <a:off x="6103639" y="2321710"/>
            <a:ext cx="6816353" cy="5378607"/>
          </a:xfrm>
          <a:prstGeom prst="rect">
            <a:avLst/>
          </a:prstGeom>
        </p:spPr>
        <p:txBody>
          <a:bodyPr/>
          <a:lstStyle/>
          <a:p>
            <a:pPr lvl="0" marL="485775" indent="-485775">
              <a:lnSpc>
                <a:spcPct val="110000"/>
              </a:lnSpc>
              <a:spcBef>
                <a:spcPts val="100"/>
              </a:spcBef>
              <a:defRPr sz="1800"/>
            </a:pPr>
            <a:r>
              <a:rPr sz="3400"/>
              <a:t>Multi-gap Resistive Plate Chamber (MRPC) technology</a:t>
            </a:r>
            <a:endParaRPr sz="3400"/>
          </a:p>
          <a:p>
            <a:pPr lvl="1" marL="930275" indent="-485775">
              <a:lnSpc>
                <a:spcPct val="110000"/>
              </a:lnSpc>
              <a:spcBef>
                <a:spcPts val="100"/>
              </a:spcBef>
              <a:buChar char="-"/>
              <a:defRPr sz="1800"/>
            </a:pPr>
            <a:r>
              <a:rPr sz="3000"/>
              <a:t>Precise timing ~ 95 ps</a:t>
            </a:r>
            <a:endParaRPr sz="3000"/>
          </a:p>
          <a:p>
            <a:pPr lvl="1" marL="930275" indent="-485775">
              <a:lnSpc>
                <a:spcPct val="110000"/>
              </a:lnSpc>
              <a:spcBef>
                <a:spcPts val="100"/>
              </a:spcBef>
              <a:buChar char="-"/>
              <a:defRPr sz="1800"/>
            </a:pPr>
            <a:r>
              <a:rPr sz="3000"/>
              <a:t>Accurate hit position ~ 1 cm</a:t>
            </a:r>
            <a:endParaRPr sz="2400"/>
          </a:p>
          <a:p>
            <a:pPr lvl="1" marL="930275" indent="-485775">
              <a:lnSpc>
                <a:spcPct val="110000"/>
              </a:lnSpc>
              <a:spcBef>
                <a:spcPts val="100"/>
              </a:spcBef>
              <a:buChar char="-"/>
              <a:defRPr sz="1800"/>
            </a:pPr>
            <a:endParaRPr sz="2400"/>
          </a:p>
          <a:p>
            <a:pPr lvl="0" marL="446672" indent="-446672">
              <a:lnSpc>
                <a:spcPct val="110000"/>
              </a:lnSpc>
              <a:spcBef>
                <a:spcPts val="100"/>
              </a:spcBef>
              <a:buSzPct val="100000"/>
              <a:buFont typeface="Arial"/>
              <a:defRPr sz="1800"/>
            </a:pPr>
            <a:r>
              <a:rPr sz="3600"/>
              <a:t>Muon identification</a:t>
            </a:r>
            <a:endParaRPr sz="3600"/>
          </a:p>
          <a:p>
            <a:pPr lvl="1" marL="829427" indent="-372227">
              <a:lnSpc>
                <a:spcPct val="110000"/>
              </a:lnSpc>
              <a:spcBef>
                <a:spcPts val="100"/>
              </a:spcBef>
              <a:buFont typeface="Arial"/>
              <a:buChar char="-"/>
              <a:defRPr sz="1800"/>
            </a:pPr>
            <a:r>
              <a:rPr sz="3000"/>
              <a:t>TPC track and MTD hit match</a:t>
            </a:r>
            <a:r>
              <a:rPr sz="3400"/>
              <a:t> </a:t>
            </a:r>
          </a:p>
        </p:txBody>
      </p:sp>
      <p:sp>
        <p:nvSpPr>
          <p:cNvPr id="458" name="Shape 4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59" name="Shape 4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Muon Telescope Detector</a:t>
            </a:r>
          </a:p>
        </p:txBody>
      </p:sp>
      <p:pic>
        <p:nvPicPr>
          <p:cNvPr id="460" name="image19.png" descr="mrpc_MTD_new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800" y="2358699"/>
            <a:ext cx="5190955" cy="1358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age20.jpeg" descr="platform_oct23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286" y="4388353"/>
            <a:ext cx="4831815" cy="3212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>
            <p:ph type="body" idx="1"/>
          </p:nvPr>
        </p:nvSpPr>
        <p:spPr>
          <a:xfrm>
            <a:off x="5943307" y="1924978"/>
            <a:ext cx="6697184" cy="6628140"/>
          </a:xfrm>
          <a:prstGeom prst="rect">
            <a:avLst/>
          </a:prstGeom>
        </p:spPr>
        <p:txBody>
          <a:bodyPr/>
          <a:lstStyle/>
          <a:p>
            <a:pPr lvl="0" marL="515778" indent="-515778" defTabSz="55499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3609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Heavy Flavor Tracker</a:t>
            </a:r>
            <a:br>
              <a:rPr sz="3230">
                <a:latin typeface="Helvetica"/>
                <a:ea typeface="Helvetica"/>
                <a:cs typeface="Helvetica"/>
                <a:sym typeface="Helvetica"/>
              </a:rPr>
            </a:br>
            <a:r>
              <a:rPr sz="3230"/>
              <a:t>3 silicon detectors (PXL, IST, SSD)</a:t>
            </a:r>
            <a:endParaRPr sz="3230"/>
          </a:p>
          <a:p>
            <a:pPr lvl="1" marL="883761" indent="-461486" defTabSz="554990">
              <a:spcBef>
                <a:spcPts val="500"/>
              </a:spcBef>
              <a:buChar char="-"/>
              <a:defRPr sz="1800"/>
            </a:pPr>
            <a:r>
              <a:rPr sz="3230"/>
              <a:t>Direct reconstruction of heavy flavor hadron decay vertex with high resolution</a:t>
            </a:r>
            <a:br>
              <a:rPr sz="3230"/>
            </a:br>
            <a:r>
              <a:rPr sz="3230">
                <a:solidFill>
                  <a:srgbClr val="0365C0"/>
                </a:solidFill>
              </a:rPr>
              <a:t>σ = 6.2 μm (PXL)</a:t>
            </a:r>
            <a:endParaRPr sz="3230">
              <a:solidFill>
                <a:srgbClr val="0365C0"/>
              </a:solidFill>
            </a:endParaRPr>
          </a:p>
          <a:p>
            <a:pPr lvl="1" marL="883761" indent="-461486" defTabSz="554990">
              <a:spcBef>
                <a:spcPts val="500"/>
              </a:spcBef>
              <a:buChar char="-"/>
              <a:defRPr sz="1800"/>
            </a:pPr>
            <a:endParaRPr sz="3230"/>
          </a:p>
          <a:p>
            <a:pPr lvl="0" marL="461486" indent="-461486" defTabSz="554990">
              <a:lnSpc>
                <a:spcPct val="120000"/>
              </a:lnSpc>
              <a:spcBef>
                <a:spcPts val="500"/>
              </a:spcBef>
              <a:buSzPct val="140000"/>
              <a:defRPr sz="1800"/>
            </a:pPr>
            <a:r>
              <a:rPr sz="3230">
                <a:solidFill>
                  <a:srgbClr val="0B5D18"/>
                </a:solidFill>
              </a:rPr>
              <a:t> </a:t>
            </a:r>
            <a:r>
              <a:rPr b="1" sz="323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D</a:t>
            </a:r>
            <a:r>
              <a:rPr b="1" baseline="31999" sz="323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0 </a:t>
            </a:r>
            <a:r>
              <a:rPr b="1" sz="323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(cu)→ K</a:t>
            </a:r>
            <a:r>
              <a:rPr b="1" baseline="31999" sz="323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-</a:t>
            </a:r>
            <a:r>
              <a:rPr b="1" sz="323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 π</a:t>
            </a:r>
            <a:r>
              <a:rPr b="1" baseline="31999" sz="323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  <a:br>
              <a:rPr b="1" baseline="31999" sz="323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</a:br>
            <a:r>
              <a:rPr b="1" sz="323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  </a:t>
            </a:r>
            <a:r>
              <a:rPr sz="3230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rPr>
              <a:t>rest frame life time ~120 μm</a:t>
            </a:r>
            <a:endParaRPr baseline="31999" sz="3230">
              <a:solidFill>
                <a:srgbClr val="0B5D1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461486" indent="-461486" defTabSz="554990">
              <a:lnSpc>
                <a:spcPct val="120000"/>
              </a:lnSpc>
              <a:spcBef>
                <a:spcPts val="500"/>
              </a:spcBef>
              <a:defRPr sz="1800"/>
            </a:pPr>
            <a:r>
              <a:rPr baseline="31999" sz="3230"/>
              <a:t> </a:t>
            </a:r>
            <a:r>
              <a:rPr sz="3230"/>
              <a:t>Λ</a:t>
            </a:r>
            <a:r>
              <a:rPr baseline="-5999" sz="3230"/>
              <a:t>c</a:t>
            </a:r>
            <a:r>
              <a:rPr baseline="31999" sz="3230"/>
              <a:t>+</a:t>
            </a:r>
            <a:r>
              <a:rPr sz="3230"/>
              <a:t> (udc)→ p K</a:t>
            </a:r>
            <a:r>
              <a:rPr baseline="31999" sz="3230"/>
              <a:t>-</a:t>
            </a:r>
            <a:r>
              <a:rPr sz="3230"/>
              <a:t> π</a:t>
            </a:r>
            <a:r>
              <a:rPr baseline="31999" sz="3230"/>
              <a:t>+</a:t>
            </a:r>
            <a:br>
              <a:rPr baseline="31999" sz="3230"/>
            </a:br>
            <a:r>
              <a:rPr baseline="31999" sz="3230"/>
              <a:t> </a:t>
            </a:r>
            <a:r>
              <a:rPr sz="3230"/>
              <a:t> rest frame life time ~60 μm</a:t>
            </a:r>
          </a:p>
        </p:txBody>
      </p:sp>
      <p:pic>
        <p:nvPicPr>
          <p:cNvPr id="46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572" y="5382611"/>
            <a:ext cx="4612142" cy="3110426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66" name="Shape 4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Open Charm with HFT</a:t>
            </a:r>
          </a:p>
        </p:txBody>
      </p:sp>
      <p:pic>
        <p:nvPicPr>
          <p:cNvPr id="467" name="pasted-image.pdf"/>
          <p:cNvPicPr/>
          <p:nvPr/>
        </p:nvPicPr>
        <p:blipFill>
          <a:blip r:embed="rId3">
            <a:extLst/>
          </a:blip>
          <a:srcRect l="0" t="0" r="0" b="47672"/>
          <a:stretch>
            <a:fillRect/>
          </a:stretch>
        </p:blipFill>
        <p:spPr>
          <a:xfrm>
            <a:off x="92950" y="1671239"/>
            <a:ext cx="5904854" cy="2687388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Shape 468"/>
          <p:cNvSpPr/>
          <p:nvPr/>
        </p:nvSpPr>
        <p:spPr>
          <a:xfrm>
            <a:off x="1108015" y="5465828"/>
            <a:ext cx="681635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PXL</a:t>
            </a:r>
          </a:p>
        </p:txBody>
      </p:sp>
      <p:sp>
        <p:nvSpPr>
          <p:cNvPr id="469" name="Shape 469"/>
          <p:cNvSpPr/>
          <p:nvPr/>
        </p:nvSpPr>
        <p:spPr>
          <a:xfrm>
            <a:off x="7507282" y="6176086"/>
            <a:ext cx="151060" cy="1"/>
          </a:xfrm>
          <a:prstGeom prst="line">
            <a:avLst/>
          </a:prstGeom>
          <a:ln w="25400">
            <a:solidFill>
              <a:srgbClr val="0B5D1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470" name="Shape 470"/>
          <p:cNvSpPr/>
          <p:nvPr/>
        </p:nvSpPr>
        <p:spPr>
          <a:xfrm>
            <a:off x="9833868" y="5756986"/>
            <a:ext cx="2943149" cy="8382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H. Qiu, Tue 13:30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HF and Quarkonium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body" idx="1"/>
          </p:nvPr>
        </p:nvSpPr>
        <p:spPr>
          <a:xfrm>
            <a:off x="952500" y="1733550"/>
            <a:ext cx="11338697" cy="6820629"/>
          </a:xfrm>
          <a:prstGeom prst="rect">
            <a:avLst/>
          </a:prstGeom>
        </p:spPr>
        <p:txBody>
          <a:bodyPr/>
          <a:lstStyle/>
          <a:p>
            <a:pPr lvl="0" marL="432054" indent="-432054" defTabSz="490727">
              <a:spcBef>
                <a:spcPts val="3500"/>
              </a:spcBef>
              <a:defRPr sz="1800"/>
            </a:pPr>
            <a:r>
              <a:rPr sz="3024"/>
              <a:t>Heavy flavor quark, primarily produced in initial hard scattering, is exposed to the medium evolution</a:t>
            </a:r>
            <a:endParaRPr sz="3024"/>
          </a:p>
          <a:p>
            <a:pPr lvl="1" marL="805433" indent="-432054" defTabSz="490727">
              <a:spcBef>
                <a:spcPts val="3500"/>
              </a:spcBef>
              <a:buChar char="-"/>
              <a:defRPr sz="1800"/>
            </a:pPr>
            <a:r>
              <a:rPr sz="3024">
                <a:solidFill>
                  <a:srgbClr val="861001"/>
                </a:solidFill>
              </a:rPr>
              <a:t>Charm-medium interaction D</a:t>
            </a:r>
            <a:r>
              <a:rPr baseline="31999" sz="3024">
                <a:solidFill>
                  <a:srgbClr val="861001"/>
                </a:solidFill>
              </a:rPr>
              <a:t>0</a:t>
            </a:r>
            <a:r>
              <a:rPr sz="3024">
                <a:solidFill>
                  <a:srgbClr val="861001"/>
                </a:solidFill>
              </a:rPr>
              <a:t> (cu) .. </a:t>
            </a:r>
            <a:br>
              <a:rPr sz="3024">
                <a:solidFill>
                  <a:srgbClr val="861001"/>
                </a:solidFill>
              </a:rPr>
            </a:br>
            <a:r>
              <a:rPr sz="2351">
                <a:solidFill>
                  <a:srgbClr val="861001"/>
                </a:solidFill>
              </a:rPr>
              <a:t>light vs heavy quark: mass hierarchy of parton energy loss</a:t>
            </a:r>
            <a:endParaRPr sz="3024">
              <a:solidFill>
                <a:srgbClr val="861001"/>
              </a:solidFill>
            </a:endParaRPr>
          </a:p>
          <a:p>
            <a:pPr lvl="1" marL="805433" indent="-432054" defTabSz="490727">
              <a:spcBef>
                <a:spcPts val="3500"/>
              </a:spcBef>
              <a:buChar char="-"/>
              <a:defRPr sz="1800"/>
            </a:pPr>
            <a:r>
              <a:rPr sz="3024">
                <a:solidFill>
                  <a:srgbClr val="164F86"/>
                </a:solidFill>
              </a:rPr>
              <a:t>Quarkonia </a:t>
            </a:r>
            <a:r>
              <a:rPr sz="3024">
                <a:solidFill>
                  <a:srgbClr val="164F8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J/</a:t>
            </a:r>
            <a:r>
              <a:rPr i="1" sz="3024">
                <a:solidFill>
                  <a:srgbClr val="164F8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ψ</a:t>
            </a:r>
            <a:r>
              <a:rPr sz="3024">
                <a:solidFill>
                  <a:srgbClr val="164F86"/>
                </a:solidFill>
              </a:rPr>
              <a:t> (cc), </a:t>
            </a:r>
            <a:r>
              <a:rPr sz="3024">
                <a:solidFill>
                  <a:srgbClr val="164F86"/>
                </a:solidFill>
                <a:latin typeface="Symbol"/>
                <a:ea typeface="Symbol"/>
                <a:cs typeface="Symbol"/>
                <a:sym typeface="Symbol"/>
              </a:rPr>
              <a:t>ϒ</a:t>
            </a:r>
            <a:r>
              <a:rPr sz="3024">
                <a:solidFill>
                  <a:srgbClr val="164F86"/>
                </a:solidFill>
              </a:rPr>
              <a:t>(bb) expected to be QGP thermometer</a:t>
            </a:r>
            <a:br>
              <a:rPr sz="3024">
                <a:solidFill>
                  <a:srgbClr val="164F86"/>
                </a:solidFill>
              </a:rPr>
            </a:br>
            <a:r>
              <a:rPr sz="2351">
                <a:solidFill>
                  <a:srgbClr val="164F86"/>
                </a:solidFill>
              </a:rPr>
              <a:t>direct production - thermal dissociation + recombination</a:t>
            </a:r>
            <a:endParaRPr sz="2351">
              <a:solidFill>
                <a:srgbClr val="164F86"/>
              </a:solidFill>
            </a:endParaRPr>
          </a:p>
          <a:p>
            <a:pPr lvl="0" marL="432054" indent="-432054" defTabSz="490727">
              <a:spcBef>
                <a:spcPts val="3500"/>
              </a:spcBef>
              <a:defRPr sz="1800"/>
            </a:pPr>
            <a:r>
              <a:rPr sz="3024"/>
              <a:t>Cu+Cu, </a:t>
            </a:r>
            <a:r>
              <a:rPr sz="3024">
                <a:solidFill>
                  <a:srgbClr val="0433FF"/>
                </a:solidFill>
              </a:rPr>
              <a:t>Au+Au</a:t>
            </a:r>
            <a:r>
              <a:rPr sz="3024"/>
              <a:t>, </a:t>
            </a:r>
            <a:r>
              <a:rPr sz="3024">
                <a:solidFill>
                  <a:srgbClr val="FF2600"/>
                </a:solidFill>
              </a:rPr>
              <a:t>U+U</a:t>
            </a:r>
            <a:r>
              <a:rPr sz="3024"/>
              <a:t>: system size, energy dependence</a:t>
            </a:r>
            <a:endParaRPr sz="3024"/>
          </a:p>
          <a:p>
            <a:pPr lvl="0" marL="432054" indent="-432054" defTabSz="490727">
              <a:spcBef>
                <a:spcPts val="3500"/>
              </a:spcBef>
              <a:defRPr sz="1800"/>
            </a:pPr>
            <a:r>
              <a:rPr sz="3024">
                <a:solidFill>
                  <a:srgbClr val="FF2600"/>
                </a:solidFill>
              </a:rPr>
              <a:t>p+p</a:t>
            </a:r>
            <a:r>
              <a:rPr sz="3024"/>
              <a:t>: pQCD test, heavy ion reference</a:t>
            </a:r>
            <a:endParaRPr sz="3024"/>
          </a:p>
          <a:p>
            <a:pPr lvl="0" marL="432054" indent="-432054" defTabSz="490727">
              <a:spcBef>
                <a:spcPts val="3500"/>
              </a:spcBef>
              <a:defRPr sz="1800"/>
            </a:pPr>
            <a:r>
              <a:rPr sz="3024"/>
              <a:t>p+Au, d+Au: Cold Nuclear Matter effect</a:t>
            </a:r>
          </a:p>
        </p:txBody>
      </p:sp>
      <p:sp>
        <p:nvSpPr>
          <p:cNvPr id="175" name="Shape 175"/>
          <p:cNvSpPr/>
          <p:nvPr>
            <p:ph type="sldNum" sz="quarter" idx="2"/>
          </p:nvPr>
        </p:nvSpPr>
        <p:spPr>
          <a:xfrm>
            <a:off x="12222380" y="9233774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Heavy Flavor Probes</a:t>
            </a:r>
          </a:p>
        </p:txBody>
      </p:sp>
      <p:sp>
        <p:nvSpPr>
          <p:cNvPr id="177" name="Shape 177"/>
          <p:cNvSpPr/>
          <p:nvPr/>
        </p:nvSpPr>
        <p:spPr>
          <a:xfrm>
            <a:off x="7437746" y="3535486"/>
            <a:ext cx="178224" cy="1"/>
          </a:xfrm>
          <a:prstGeom prst="line">
            <a:avLst/>
          </a:prstGeom>
          <a:ln w="25400">
            <a:solidFill>
              <a:srgbClr val="86100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8" name="Shape 178"/>
          <p:cNvSpPr/>
          <p:nvPr/>
        </p:nvSpPr>
        <p:spPr>
          <a:xfrm>
            <a:off x="4727518" y="4749800"/>
            <a:ext cx="178224" cy="0"/>
          </a:xfrm>
          <a:prstGeom prst="line">
            <a:avLst/>
          </a:prstGeom>
          <a:ln w="25400">
            <a:solidFill>
              <a:srgbClr val="00245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9" name="Shape 179"/>
          <p:cNvSpPr/>
          <p:nvPr/>
        </p:nvSpPr>
        <p:spPr>
          <a:xfrm>
            <a:off x="5869008" y="4709199"/>
            <a:ext cx="178224" cy="1"/>
          </a:xfrm>
          <a:prstGeom prst="line">
            <a:avLst/>
          </a:prstGeom>
          <a:ln w="25400">
            <a:solidFill>
              <a:srgbClr val="00245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slow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D</a:t>
            </a:r>
            <a:r>
              <a:rPr baseline="31999" sz="5000"/>
              <a:t>0</a:t>
            </a:r>
            <a:r>
              <a:rPr sz="5000"/>
              <a:t> signal with HFT </a:t>
            </a:r>
          </a:p>
        </p:txBody>
      </p:sp>
      <p:pic>
        <p:nvPicPr>
          <p:cNvPr id="47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1936" y="2398689"/>
            <a:ext cx="7078037" cy="40893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6" name="Group 476"/>
          <p:cNvGrpSpPr/>
          <p:nvPr/>
        </p:nvGrpSpPr>
        <p:grpSpPr>
          <a:xfrm>
            <a:off x="955408" y="2505708"/>
            <a:ext cx="4852808" cy="4000268"/>
            <a:chOff x="0" y="0"/>
            <a:chExt cx="4852807" cy="4000267"/>
          </a:xfrm>
        </p:grpSpPr>
        <p:pic>
          <p:nvPicPr>
            <p:cNvPr id="474" name="pasted-image.pdf"/>
            <p:cNvPicPr/>
            <p:nvPr/>
          </p:nvPicPr>
          <p:blipFill>
            <a:blip r:embed="rId3">
              <a:extLst/>
            </a:blip>
            <a:srcRect l="1619" t="1617" r="0" b="0"/>
            <a:stretch>
              <a:fillRect/>
            </a:stretch>
          </p:blipFill>
          <p:spPr>
            <a:xfrm>
              <a:off x="0" y="0"/>
              <a:ext cx="3990715" cy="3283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5" name="Shape 475"/>
            <p:cNvSpPr/>
            <p:nvPr/>
          </p:nvSpPr>
          <p:spPr>
            <a:xfrm>
              <a:off x="3373204" y="2854043"/>
              <a:ext cx="1479604" cy="11462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77" name="Shape 4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78" name="Shape 478"/>
          <p:cNvSpPr/>
          <p:nvPr/>
        </p:nvSpPr>
        <p:spPr>
          <a:xfrm>
            <a:off x="5469905" y="1656814"/>
            <a:ext cx="716473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lnSpc>
                <a:spcPct val="150000"/>
              </a:lnSpc>
              <a:defRPr sz="3400"/>
            </a:lvl1pPr>
          </a:lstStyle>
          <a:p>
            <a:pPr lvl="0">
              <a:defRPr sz="1800"/>
            </a:pPr>
            <a:r>
              <a:rPr sz="3400"/>
              <a:t>~10% statistics of year 2014 Au+Au </a:t>
            </a:r>
          </a:p>
        </p:txBody>
      </p:sp>
      <p:sp>
        <p:nvSpPr>
          <p:cNvPr id="479" name="Shape 479"/>
          <p:cNvSpPr/>
          <p:nvPr/>
        </p:nvSpPr>
        <p:spPr>
          <a:xfrm>
            <a:off x="446132" y="6732568"/>
            <a:ext cx="12112537" cy="1323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marL="485775" indent="-485775" algn="l" defTabSz="457200">
              <a:spcBef>
                <a:spcPts val="1200"/>
              </a:spcBef>
              <a:buSzPct val="75000"/>
              <a:buChar char="•"/>
              <a:tabLst>
                <a:tab pos="139700" algn="l"/>
                <a:tab pos="457200" algn="l"/>
              </a:tabLst>
              <a:defRPr sz="1800"/>
            </a:pPr>
            <a:r>
              <a:rPr sz="3400">
                <a:solidFill>
                  <a:srgbClr val="861001"/>
                </a:solidFill>
              </a:rPr>
              <a:t>Background greatly suppressed by topology cuts with HFT</a:t>
            </a:r>
            <a:r>
              <a:rPr sz="3400"/>
              <a:t> </a:t>
            </a:r>
            <a:endParaRPr sz="3400"/>
          </a:p>
          <a:p>
            <a:pPr lvl="0" marL="485775" indent="-485775" algn="l" defTabSz="914400">
              <a:buSzPct val="75000"/>
              <a:buChar char="•"/>
              <a:defRPr sz="1800"/>
            </a:pPr>
            <a:r>
              <a:rPr sz="3400"/>
              <a:t>Physics results with HFT will come soon.</a:t>
            </a:r>
          </a:p>
        </p:txBody>
      </p:sp>
      <p:sp>
        <p:nvSpPr>
          <p:cNvPr id="480" name="Shape 480"/>
          <p:cNvSpPr/>
          <p:nvPr/>
        </p:nvSpPr>
        <p:spPr>
          <a:xfrm>
            <a:off x="9886084" y="8300905"/>
            <a:ext cx="2943150" cy="8382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H. Qiu, Tue 13:30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HF and Quarkonium </a:t>
            </a:r>
          </a:p>
        </p:txBody>
      </p:sp>
      <p:sp>
        <p:nvSpPr>
          <p:cNvPr id="481" name="Shape 481"/>
          <p:cNvSpPr/>
          <p:nvPr/>
        </p:nvSpPr>
        <p:spPr>
          <a:xfrm>
            <a:off x="695606" y="8308409"/>
            <a:ext cx="3089352" cy="8382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A. Quintero, Poster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for Optimize D</a:t>
            </a:r>
            <a:r>
              <a:rPr baseline="31999" sz="2400">
                <a:solidFill>
                  <a:srgbClr val="FFFFFF"/>
                </a:solidFill>
              </a:rPr>
              <a:t>0</a:t>
            </a:r>
            <a:r>
              <a:rPr sz="2400">
                <a:solidFill>
                  <a:srgbClr val="FFFFFF"/>
                </a:solidFill>
              </a:rPr>
              <a:t> signal</a:t>
            </a:r>
          </a:p>
        </p:txBody>
      </p:sp>
      <p:sp>
        <p:nvSpPr>
          <p:cNvPr id="482" name="Shape 482"/>
          <p:cNvSpPr/>
          <p:nvPr/>
        </p:nvSpPr>
        <p:spPr>
          <a:xfrm>
            <a:off x="811288" y="1869824"/>
            <a:ext cx="171653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/>
              <a:t>D</a:t>
            </a:r>
            <a:r>
              <a:rPr baseline="31999" sz="3000"/>
              <a:t>0 → </a:t>
            </a:r>
            <a:r>
              <a:rPr sz="3000"/>
              <a:t>K</a:t>
            </a:r>
            <a:r>
              <a:rPr baseline="31999" sz="3000"/>
              <a:t>- </a:t>
            </a:r>
            <a:r>
              <a:rPr sz="3000"/>
              <a:t>π</a:t>
            </a:r>
            <a:r>
              <a:rPr baseline="31999" sz="3000"/>
              <a:t>+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400"/>
              <a:t>Do we understand</a:t>
            </a:r>
            <a:r>
              <a:rPr sz="5400">
                <a:latin typeface="Times New Roman"/>
                <a:ea typeface="Times New Roman"/>
                <a:cs typeface="Times New Roman"/>
                <a:sym typeface="Times New Roman"/>
              </a:rPr>
              <a:t> J/</a:t>
            </a:r>
            <a:r>
              <a:rPr i="1" sz="5400">
                <a:latin typeface="Times New Roman"/>
                <a:ea typeface="Times New Roman"/>
                <a:cs typeface="Times New Roman"/>
                <a:sym typeface="Times New Roman"/>
              </a:rPr>
              <a:t>ψ</a:t>
            </a:r>
            <a:r>
              <a:rPr i="1" sz="5400"/>
              <a:t> </a:t>
            </a:r>
            <a:r>
              <a:rPr sz="5400"/>
              <a:t>in pp</a:t>
            </a:r>
            <a:r>
              <a:rPr sz="540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</p:txBody>
      </p:sp>
      <p:sp>
        <p:nvSpPr>
          <p:cNvPr id="485" name="Shape 48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8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534" y="1317269"/>
            <a:ext cx="11957341" cy="7505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4200"/>
            </a:lvl1pPr>
          </a:lstStyle>
          <a:p>
            <a:pPr lvl="0">
              <a:defRPr sz="1800"/>
            </a:pPr>
            <a:r>
              <a:rPr sz="4200"/>
              <a:t>A closer look: Event Multiplicity Dependence </a:t>
            </a:r>
          </a:p>
        </p:txBody>
      </p:sp>
      <p:sp>
        <p:nvSpPr>
          <p:cNvPr id="489" name="Shape 48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49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291" y="1700783"/>
            <a:ext cx="11116927" cy="7005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671" y="1319729"/>
            <a:ext cx="5002889" cy="4055295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Shape 4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Direct</a:t>
            </a:r>
            <a:r>
              <a:rPr sz="5000"/>
              <a:t> </a:t>
            </a:r>
            <a:r>
              <a:rPr sz="5000"/>
              <a:t>virtual</a:t>
            </a:r>
            <a:r>
              <a:rPr sz="5000"/>
              <a:t> </a:t>
            </a:r>
            <a:r>
              <a:rPr sz="5000"/>
              <a:t>photon</a:t>
            </a:r>
            <a:r>
              <a:rPr sz="5000"/>
              <a:t> </a:t>
            </a:r>
            <a:r>
              <a:rPr sz="5000"/>
              <a:t>yield</a:t>
            </a:r>
          </a:p>
        </p:txBody>
      </p:sp>
      <p:pic>
        <p:nvPicPr>
          <p:cNvPr id="494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671" y="5255704"/>
            <a:ext cx="5002889" cy="38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81231" y="1439841"/>
            <a:ext cx="5545971" cy="4120810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Shape 496"/>
          <p:cNvSpPr/>
          <p:nvPr/>
        </p:nvSpPr>
        <p:spPr>
          <a:xfrm>
            <a:off x="5548279" y="5729347"/>
            <a:ext cx="7734708" cy="145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573" tIns="60573" rIns="60573" bIns="60573">
            <a:spAutoFit/>
          </a:bodyPr>
          <a:lstStyle/>
          <a:p>
            <a:pPr lvl="0" algn="l" defTabSz="994814"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In high p</a:t>
            </a:r>
            <a:r>
              <a:rPr baseline="-23100" sz="20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region (5~10 GeV/c):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94814">
              <a:defRPr sz="1800"/>
            </a:pPr>
            <a:r>
              <a: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 consistent with T</a:t>
            </a:r>
            <a:r>
              <a:rPr baseline="-23100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AA</a:t>
            </a:r>
            <a:r>
              <a: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scaled function fit to PHENIX p+p data.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994814">
              <a:defRPr sz="1800"/>
            </a:pPr>
            <a:r>
              <a:rPr sz="2000">
                <a:latin typeface="Arial"/>
                <a:ea typeface="Arial"/>
                <a:cs typeface="Arial"/>
                <a:sym typeface="Arial"/>
              </a:rPr>
              <a:t>In low p</a:t>
            </a:r>
            <a:r>
              <a:rPr baseline="-23100" sz="20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region: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algn="l" defTabSz="994814">
              <a:defRPr sz="1800"/>
            </a:pPr>
            <a:r>
              <a: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 an excess is observed in p</a:t>
            </a:r>
            <a:r>
              <a:rPr baseline="-23100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range 2~4 GeV/c.</a:t>
            </a:r>
          </a:p>
        </p:txBody>
      </p:sp>
      <p:sp>
        <p:nvSpPr>
          <p:cNvPr id="497" name="Shape 497"/>
          <p:cNvSpPr/>
          <p:nvPr/>
        </p:nvSpPr>
        <p:spPr>
          <a:xfrm>
            <a:off x="5679794" y="7397632"/>
            <a:ext cx="7471679" cy="989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573" tIns="60573" rIns="60573" bIns="60573">
            <a:spAutoFit/>
          </a:bodyPr>
          <a:lstStyle/>
          <a:p>
            <a:pPr lvl="0" algn="l" defTabSz="994814">
              <a:defRPr sz="1800"/>
            </a:pPr>
            <a:r>
              <a:rPr>
                <a:latin typeface="Perpetua"/>
                <a:ea typeface="Perpetua"/>
                <a:cs typeface="Perpetua"/>
                <a:sym typeface="Perpetua"/>
              </a:rPr>
              <a:t>Rapp’s</a:t>
            </a:r>
            <a:r>
              <a:rPr>
                <a:latin typeface="Perpetua"/>
                <a:ea typeface="Perpetua"/>
                <a:cs typeface="Perpetua"/>
                <a:sym typeface="Perpetua"/>
              </a:rPr>
              <a:t> </a:t>
            </a:r>
            <a:r>
              <a:rPr>
                <a:latin typeface="Perpetua"/>
                <a:ea typeface="Perpetua"/>
                <a:cs typeface="Perpetua"/>
                <a:sym typeface="Perpetua"/>
              </a:rPr>
              <a:t>model</a:t>
            </a:r>
            <a:r>
              <a:rPr>
                <a:latin typeface="Perpetua"/>
                <a:ea typeface="Perpetua"/>
                <a:cs typeface="Perpetua"/>
                <a:sym typeface="Perpetua"/>
              </a:rPr>
              <a:t> </a:t>
            </a:r>
            <a:r>
              <a:rPr>
                <a:latin typeface="Perpetua"/>
                <a:ea typeface="Perpetua"/>
                <a:cs typeface="Perpetua"/>
                <a:sym typeface="Perpetua"/>
              </a:rPr>
              <a:t>prediction:</a:t>
            </a:r>
            <a:endParaRPr>
              <a:latin typeface="Perpetua"/>
              <a:ea typeface="Perpetua"/>
              <a:cs typeface="Perpetua"/>
              <a:sym typeface="Perpetua"/>
            </a:endParaRPr>
          </a:p>
          <a:p>
            <a:pPr lvl="0" algn="l" defTabSz="994814">
              <a:defRPr sz="1800"/>
            </a:pPr>
            <a:r>
              <a:t>➔ </a:t>
            </a:r>
            <a:r>
              <a:rPr>
                <a:latin typeface="Perpetua"/>
                <a:ea typeface="Perpetua"/>
                <a:cs typeface="Perpetua"/>
                <a:sym typeface="Perpetua"/>
              </a:rPr>
              <a:t>Including QGP,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ρ</a:t>
            </a:r>
            <a:r>
              <a:rPr>
                <a:latin typeface="Perpetua"/>
                <a:ea typeface="Perpetua"/>
                <a:cs typeface="Perpetua"/>
                <a:sym typeface="Perpetua"/>
              </a:rPr>
              <a:t>, meson gas, and primordial production contributions.</a:t>
            </a:r>
            <a:endParaRPr>
              <a:latin typeface="Perpetua"/>
              <a:ea typeface="Perpetua"/>
              <a:cs typeface="Perpetua"/>
              <a:sym typeface="Perpetua"/>
            </a:endParaRPr>
          </a:p>
          <a:p>
            <a:pPr lvl="0" algn="l" defTabSz="994814">
              <a:defRPr sz="1800"/>
            </a:pPr>
            <a:r>
              <a:t>➔ </a:t>
            </a:r>
            <a:r>
              <a:rPr>
                <a:latin typeface="Perpetua"/>
                <a:ea typeface="Perpetua"/>
                <a:cs typeface="Perpetua"/>
                <a:sym typeface="Perpetua"/>
              </a:rPr>
              <a:t>Well describing the low p</a:t>
            </a:r>
            <a:r>
              <a:rPr baseline="-22888">
                <a:latin typeface="Perpetua"/>
                <a:ea typeface="Perpetua"/>
                <a:cs typeface="Perpetua"/>
                <a:sym typeface="Perpetua"/>
              </a:rPr>
              <a:t>T</a:t>
            </a:r>
            <a:r>
              <a:rPr>
                <a:latin typeface="Perpetua"/>
                <a:ea typeface="Perpetua"/>
                <a:cs typeface="Perpetua"/>
                <a:sym typeface="Perpetua"/>
              </a:rPr>
              <a:t> excess in our data within uncertainty.</a:t>
            </a:r>
          </a:p>
        </p:txBody>
      </p:sp>
      <p:sp>
        <p:nvSpPr>
          <p:cNvPr id="498" name="Shape 49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Nuclear Modification Factor in BES-I</a:t>
            </a:r>
          </a:p>
        </p:txBody>
      </p:sp>
      <p:sp>
        <p:nvSpPr>
          <p:cNvPr id="501" name="Shape 5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50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8374" y="1674051"/>
            <a:ext cx="7394761" cy="5313824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Shape 503"/>
          <p:cNvSpPr/>
          <p:nvPr/>
        </p:nvSpPr>
        <p:spPr>
          <a:xfrm>
            <a:off x="1324945" y="7060819"/>
            <a:ext cx="10901619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514350" indent="-514350" algn="l">
              <a:buSzPct val="75000"/>
              <a:buChar char="•"/>
              <a:defRPr sz="1800"/>
            </a:pPr>
            <a:r>
              <a:rPr sz="3600"/>
              <a:t>Jet quenching disappear?</a:t>
            </a:r>
            <a:endParaRPr sz="3600"/>
          </a:p>
          <a:p>
            <a:pPr lvl="0" marL="514350" indent="-514350" algn="l">
              <a:buSzPct val="75000"/>
              <a:buChar char="•"/>
              <a:defRPr sz="1800"/>
            </a:pPr>
            <a:r>
              <a:rPr sz="3600"/>
              <a:t>Cold nuclear effect?</a:t>
            </a:r>
            <a:endParaRPr sz="3600"/>
          </a:p>
          <a:p>
            <a:pPr lvl="0" marL="514350" indent="-514350" algn="l">
              <a:buSzPct val="75000"/>
              <a:buChar char="•"/>
              <a:defRPr sz="1800"/>
            </a:pPr>
            <a:r>
              <a:rPr sz="3600">
                <a:solidFill>
                  <a:srgbClr val="0365C0"/>
                </a:solidFill>
              </a:rPr>
              <a:t>BES-II and lower energy d+Au and p+p collisions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506" name="Shape 5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4750"/>
            </a:lvl1pPr>
          </a:lstStyle>
          <a:p>
            <a:pPr lvl="0">
              <a:defRPr sz="1800"/>
            </a:pPr>
            <a:r>
              <a:rPr sz="4750"/>
              <a:t>Energy dependence of dilepton excess</a:t>
            </a:r>
          </a:p>
        </p:txBody>
      </p:sp>
      <p:pic>
        <p:nvPicPr>
          <p:cNvPr id="507" name="image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813911"/>
            <a:ext cx="6190407" cy="4471518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Shape 508"/>
          <p:cNvSpPr/>
          <p:nvPr/>
        </p:nvSpPr>
        <p:spPr>
          <a:xfrm>
            <a:off x="1358372" y="1390597"/>
            <a:ext cx="2473587" cy="466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5668" tIns="55668" rIns="55668" bIns="55668">
            <a:spAutoFit/>
          </a:bodyPr>
          <a:lstStyle>
            <a:lvl1pPr algn="l" defTabSz="994814">
              <a:defRPr b="1" sz="2400">
                <a:latin typeface="Perpetua"/>
                <a:ea typeface="Perpetua"/>
                <a:cs typeface="Perpetua"/>
                <a:sym typeface="Perpetua"/>
              </a:defRPr>
            </a:lvl1pPr>
          </a:lstStyle>
          <a:p>
            <a:pPr lvl="0">
              <a:defRPr b="0" sz="1800"/>
            </a:pPr>
            <a:r>
              <a:rPr b="1" sz="2400"/>
              <a:t>arXiv:1501.05341</a:t>
            </a:r>
          </a:p>
        </p:txBody>
      </p:sp>
      <p:sp>
        <p:nvSpPr>
          <p:cNvPr id="509" name="Shape 509"/>
          <p:cNvSpPr/>
          <p:nvPr/>
        </p:nvSpPr>
        <p:spPr>
          <a:xfrm>
            <a:off x="1158947" y="6548458"/>
            <a:ext cx="10859296" cy="1523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5668" tIns="55668" rIns="55668" bIns="55668">
            <a:spAutoFit/>
          </a:bodyPr>
          <a:lstStyle/>
          <a:p>
            <a:pPr lvl="0" marL="411421" indent="-411421" algn="l" defTabSz="994814">
              <a:buClr>
                <a:srgbClr val="FF0000"/>
              </a:buClr>
              <a:buSzPct val="100000"/>
              <a:buFont typeface="Wingdings"/>
              <a:buChar char="➢"/>
              <a:defRPr sz="1800"/>
            </a:pPr>
            <a:r>
              <a: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19.6 GeV consistent with SPS results.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11421" indent="-411421" algn="l" defTabSz="994814">
              <a:buClr>
                <a:srgbClr val="FF0000"/>
              </a:buClr>
              <a:buSzPct val="100000"/>
              <a:buFont typeface="Wingdings"/>
              <a:buChar char="➢"/>
              <a:defRPr sz="1800"/>
            </a:pPr>
            <a:r>
              <a: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Excess shape at low mass well described by rho in-medium broadening.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11421" indent="-411421" algn="l" defTabSz="994814">
              <a:buClr>
                <a:srgbClr val="FF0000"/>
              </a:buClr>
              <a:buSzPct val="100000"/>
              <a:buFont typeface="Wingdings"/>
              <a:buChar char="➢"/>
              <a:defRPr sz="1800"/>
            </a:pPr>
            <a:r>
              <a: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Excess yields (after detector acceptance correction) are sensitive to early system lifetime: integrated over duration at the high temperature.</a:t>
            </a:r>
          </a:p>
        </p:txBody>
      </p:sp>
      <p:pic>
        <p:nvPicPr>
          <p:cNvPr id="510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3495" y="1638556"/>
            <a:ext cx="6312731" cy="4474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r-jet</a:t>
            </a:r>
          </a:p>
        </p:txBody>
      </p:sp>
      <p:pic>
        <p:nvPicPr>
          <p:cNvPr id="513" name="IAA_ICPAQGP_STARPrelim_final.png" descr="IAA_ICPAQGP_STARPrelim_fina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5956" y="2504281"/>
            <a:ext cx="5772151" cy="4745038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Shape 514"/>
          <p:cNvSpPr/>
          <p:nvPr/>
        </p:nvSpPr>
        <p:spPr>
          <a:xfrm>
            <a:off x="1488438" y="7702084"/>
            <a:ext cx="9540876" cy="1315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 defTabSz="457200">
              <a:spcBef>
                <a:spcPts val="600"/>
              </a:spcBef>
              <a:buSzPct val="103000"/>
              <a:buFont typeface="Wingdings"/>
              <a:buChar char="▪"/>
              <a:defRPr sz="1800"/>
            </a:pPr>
            <a:r>
              <a:rPr b="1" sz="2400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1" sz="2400"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b="1" baseline="-18666" i="1" sz="2400"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b="1" baseline="30666" sz="2400">
                <a:latin typeface="Calibri"/>
                <a:ea typeface="Calibri"/>
                <a:cs typeface="Calibri"/>
                <a:sym typeface="Calibri"/>
              </a:rPr>
              <a:t>π0-h  </a:t>
            </a:r>
            <a:r>
              <a:rPr b="1" sz="2400">
                <a:latin typeface="Calibri"/>
                <a:ea typeface="Calibri"/>
                <a:cs typeface="Calibri"/>
                <a:sym typeface="Calibri"/>
              </a:rPr>
              <a:t>  and  </a:t>
            </a:r>
            <a:r>
              <a:rPr b="1" i="1" sz="24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baseline="-18666" i="1" sz="2400">
                <a:latin typeface="Calibri"/>
                <a:ea typeface="Calibri"/>
                <a:cs typeface="Calibri"/>
                <a:sym typeface="Calibri"/>
              </a:rPr>
              <a:t>AA</a:t>
            </a:r>
            <a:r>
              <a:rPr b="1" baseline="30666" i="1" sz="2400">
                <a:latin typeface="Calibri"/>
                <a:ea typeface="Calibri"/>
                <a:cs typeface="Calibri"/>
                <a:sym typeface="Calibri"/>
              </a:rPr>
              <a:t>ϒdir-h  </a:t>
            </a:r>
            <a:r>
              <a:rPr b="1" i="1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sz="2400">
                <a:latin typeface="Calibri"/>
                <a:ea typeface="Calibri"/>
                <a:cs typeface="Calibri"/>
                <a:sym typeface="Calibri"/>
              </a:rPr>
              <a:t> show similar and strong suppression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spcBef>
                <a:spcPts val="600"/>
              </a:spcBef>
              <a:buSzPct val="103000"/>
              <a:buFont typeface="Wingdings"/>
              <a:buChar char="▪"/>
              <a:defRPr sz="1800"/>
            </a:pPr>
            <a:r>
              <a:rPr b="1" sz="2400">
                <a:latin typeface="Calibri"/>
                <a:ea typeface="Calibri"/>
                <a:cs typeface="Calibri"/>
                <a:sym typeface="Calibri"/>
              </a:rPr>
              <a:t>   At low z</a:t>
            </a:r>
            <a:r>
              <a:rPr b="1" baseline="-18666" sz="240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sz="2400">
                <a:latin typeface="Calibri"/>
                <a:ea typeface="Calibri"/>
                <a:cs typeface="Calibri"/>
                <a:sym typeface="Calibri"/>
              </a:rPr>
              <a:t>, data suggests lost energy may start to be recovered (with large uncertainty )    </a:t>
            </a:r>
          </a:p>
        </p:txBody>
      </p:sp>
      <p:sp>
        <p:nvSpPr>
          <p:cNvPr id="515" name="Shape 5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8" name="Shape 5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519" name="Shape 519"/>
          <p:cNvSpPr/>
          <p:nvPr/>
        </p:nvSpPr>
        <p:spPr>
          <a:xfrm>
            <a:off x="445291" y="1317269"/>
            <a:ext cx="3992337" cy="11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457200">
              <a:defRPr sz="1800"/>
            </a:pPr>
            <a:r>
              <a:rPr b="1" sz="2400">
                <a:latin typeface="Calibri"/>
                <a:ea typeface="Calibri"/>
                <a:cs typeface="Calibri"/>
                <a:sym typeface="Calibri"/>
              </a:rPr>
              <a:t>KFParticle</a:t>
            </a:r>
            <a:r>
              <a:rPr sz="2400">
                <a:latin typeface="Calibri"/>
                <a:ea typeface="Calibri"/>
                <a:cs typeface="Calibri"/>
                <a:sym typeface="Calibri"/>
              </a:rPr>
              <a:t>: reconstruction of decay particles using Kalman Filter algorithm</a:t>
            </a:r>
          </a:p>
        </p:txBody>
      </p:sp>
      <p:pic>
        <p:nvPicPr>
          <p:cNvPr id="520" name="image1.png"/>
          <p:cNvPicPr/>
          <p:nvPr/>
        </p:nvPicPr>
        <p:blipFill>
          <a:blip r:embed="rId2">
            <a:extLst/>
          </a:blip>
          <a:srcRect l="273" t="9334" r="66" b="0"/>
          <a:stretch>
            <a:fillRect/>
          </a:stretch>
        </p:blipFill>
        <p:spPr>
          <a:xfrm>
            <a:off x="1333561" y="2631768"/>
            <a:ext cx="4467617" cy="3030865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521"/>
          <p:cNvSpPr/>
          <p:nvPr/>
        </p:nvSpPr>
        <p:spPr>
          <a:xfrm>
            <a:off x="1951586" y="3803464"/>
            <a:ext cx="2826620" cy="66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457200">
              <a:defRPr sz="1800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Yield=2520±224 (11.25σ)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s/√(s+b)=12.79</a:t>
            </a:r>
          </a:p>
        </p:txBody>
      </p:sp>
      <p:sp>
        <p:nvSpPr>
          <p:cNvPr id="522" name="Shape 522"/>
          <p:cNvSpPr/>
          <p:nvPr/>
        </p:nvSpPr>
        <p:spPr>
          <a:xfrm>
            <a:off x="5302322" y="7027614"/>
            <a:ext cx="2400156" cy="84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457200">
              <a:defRPr sz="1800"/>
            </a:pPr>
            <a:r>
              <a:rPr b="1" sz="2400">
                <a:latin typeface="Calibri"/>
                <a:ea typeface="Calibri"/>
                <a:cs typeface="Calibri"/>
                <a:sym typeface="Calibri"/>
              </a:rPr>
              <a:t>TMVA</a:t>
            </a:r>
            <a:r>
              <a:rPr sz="2400">
                <a:latin typeface="Calibri"/>
                <a:ea typeface="Calibri"/>
                <a:cs typeface="Calibri"/>
                <a:sym typeface="Calibri"/>
              </a:rPr>
              <a:t> for signal optimization</a:t>
            </a:r>
          </a:p>
        </p:txBody>
      </p:sp>
      <p:pic>
        <p:nvPicPr>
          <p:cNvPr id="523" name="image2.png"/>
          <p:cNvPicPr/>
          <p:nvPr/>
        </p:nvPicPr>
        <p:blipFill>
          <a:blip r:embed="rId3">
            <a:extLst/>
          </a:blip>
          <a:srcRect l="273" t="10710" r="343" b="0"/>
          <a:stretch>
            <a:fillRect/>
          </a:stretch>
        </p:blipFill>
        <p:spPr>
          <a:xfrm>
            <a:off x="7699507" y="5635716"/>
            <a:ext cx="4467616" cy="2993163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Shape 524"/>
          <p:cNvSpPr/>
          <p:nvPr/>
        </p:nvSpPr>
        <p:spPr>
          <a:xfrm>
            <a:off x="8413071" y="7225444"/>
            <a:ext cx="3040495" cy="663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457200">
              <a:defRPr sz="1800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Yield=3653±472 (7.73σ)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l" defTabSz="457200">
              <a:defRPr sz="1800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s/√(s+b)=13.51</a:t>
            </a:r>
          </a:p>
        </p:txBody>
      </p:sp>
      <p:sp>
        <p:nvSpPr>
          <p:cNvPr id="525" name="Shape 525"/>
          <p:cNvSpPr/>
          <p:nvPr/>
        </p:nvSpPr>
        <p:spPr>
          <a:xfrm>
            <a:off x="7971165" y="1495069"/>
            <a:ext cx="4729018" cy="84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defTabSz="457200">
              <a:defRPr sz="1800"/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aseline="30500" sz="240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sz="2400">
                <a:latin typeface="Calibri"/>
                <a:ea typeface="Calibri"/>
                <a:cs typeface="Calibri"/>
                <a:sym typeface="Calibri"/>
              </a:rPr>
              <a:t> -&gt; K p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defRPr sz="1800"/>
            </a:pPr>
            <a:r>
              <a:rPr sz="2400">
                <a:latin typeface="Calibri"/>
                <a:ea typeface="Calibri"/>
                <a:cs typeface="Calibri"/>
                <a:sym typeface="Calibri"/>
              </a:rPr>
              <a:t>100 million minimum bias events</a:t>
            </a:r>
          </a:p>
        </p:txBody>
      </p:sp>
      <p:sp>
        <p:nvSpPr>
          <p:cNvPr id="526" name="Shape 526"/>
          <p:cNvSpPr/>
          <p:nvPr/>
        </p:nvSpPr>
        <p:spPr>
          <a:xfrm>
            <a:off x="6115626" y="4935178"/>
            <a:ext cx="1275178" cy="645892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527" name="Shape 527"/>
          <p:cNvSpPr/>
          <p:nvPr/>
        </p:nvSpPr>
        <p:spPr>
          <a:xfrm>
            <a:off x="6438077" y="4552950"/>
            <a:ext cx="40433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Optimize D</a:t>
            </a:r>
            <a:r>
              <a:rPr baseline="31999" sz="3600"/>
              <a:t>0</a:t>
            </a:r>
            <a:r>
              <a:rPr sz="3600"/>
              <a:t> signal 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tabLst>
                <a:tab pos="927100" algn="l"/>
                <a:tab pos="1866900" algn="l"/>
                <a:tab pos="2794000" algn="l"/>
              </a:tabLst>
            </a:lvl1pPr>
          </a:lstStyle>
          <a:p>
            <a:pPr lvl="0">
              <a:defRPr sz="1800"/>
            </a:pPr>
            <a:r>
              <a:rPr sz="5000"/>
              <a:t>Semi-Inclusive Recoil Jets </a:t>
            </a:r>
          </a:p>
        </p:txBody>
      </p:sp>
      <p:pic>
        <p:nvPicPr>
          <p:cNvPr id="530" name="image.png"/>
          <p:cNvPicPr/>
          <p:nvPr/>
        </p:nvPicPr>
        <p:blipFill>
          <a:blip r:embed="rId2">
            <a:extLst/>
          </a:blip>
          <a:srcRect l="28268" t="9280" r="27442" b="9509"/>
          <a:stretch>
            <a:fillRect/>
          </a:stretch>
        </p:blipFill>
        <p:spPr>
          <a:xfrm>
            <a:off x="470795" y="1581886"/>
            <a:ext cx="4683958" cy="5089905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Shape 531"/>
          <p:cNvSpPr/>
          <p:nvPr/>
        </p:nvSpPr>
        <p:spPr>
          <a:xfrm flipH="1">
            <a:off x="654338" y="4438297"/>
            <a:ext cx="2290867" cy="2090059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2" name="Shape 532"/>
          <p:cNvSpPr/>
          <p:nvPr/>
        </p:nvSpPr>
        <p:spPr>
          <a:xfrm flipV="1">
            <a:off x="2943155" y="2145382"/>
            <a:ext cx="69670" cy="2290867"/>
          </a:xfrm>
          <a:prstGeom prst="line">
            <a:avLst/>
          </a:prstGeom>
          <a:ln w="12700">
            <a:solidFill>
              <a:srgbClr val="FFFFFF"/>
            </a:solidFill>
            <a:round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3" name="Shape 533"/>
          <p:cNvSpPr/>
          <p:nvPr/>
        </p:nvSpPr>
        <p:spPr>
          <a:xfrm>
            <a:off x="2943155" y="4434199"/>
            <a:ext cx="1965065" cy="55326"/>
          </a:xfrm>
          <a:prstGeom prst="line">
            <a:avLst/>
          </a:prstGeom>
          <a:ln w="12700">
            <a:solidFill>
              <a:srgbClr val="FFFFFF"/>
            </a:solidFill>
            <a:round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4" name="Shape 534"/>
          <p:cNvSpPr/>
          <p:nvPr/>
        </p:nvSpPr>
        <p:spPr>
          <a:xfrm>
            <a:off x="2968768" y="2888410"/>
            <a:ext cx="1589060" cy="1556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4" y="0"/>
                </a:moveTo>
                <a:cubicBezTo>
                  <a:pt x="12460" y="461"/>
                  <a:pt x="21600" y="9731"/>
                  <a:pt x="21600" y="21010"/>
                </a:cubicBezTo>
                <a:cubicBezTo>
                  <a:pt x="21600" y="21207"/>
                  <a:pt x="21596" y="21403"/>
                  <a:pt x="21590" y="21600"/>
                </a:cubicBezTo>
                <a:lnTo>
                  <a:pt x="0" y="21010"/>
                </a:lnTo>
                <a:close/>
              </a:path>
            </a:pathLst>
          </a:custGeom>
          <a:solidFill>
            <a:srgbClr val="280099">
              <a:alpha val="45097"/>
            </a:srgbClr>
          </a:solidFill>
          <a:ln w="3175">
            <a:solidFill/>
            <a:round/>
          </a:ln>
        </p:spPr>
        <p:txBody>
          <a:bodyPr lIns="59013" tIns="59013" rIns="59013" bIns="59013" anchor="ctr"/>
          <a:lstStyle/>
          <a:p>
            <a:pPr lvl="0"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35" name="Shape 535"/>
          <p:cNvSpPr/>
          <p:nvPr/>
        </p:nvSpPr>
        <p:spPr>
          <a:xfrm>
            <a:off x="1241163" y="5912394"/>
            <a:ext cx="1067478" cy="725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8084" tIns="58084" rIns="58084" bIns="58084">
            <a:spAutoFit/>
          </a:bodyPr>
          <a:lstStyle/>
          <a:p>
            <a:pPr lvl="0" algn="l" defTabSz="457200">
              <a:tabLst>
                <a:tab pos="927100" algn="l"/>
              </a:tabLst>
              <a:defRPr sz="1800"/>
            </a:pPr>
            <a:r>
              <a: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Trigger </a:t>
            </a:r>
            <a:endParaRPr sz="20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lvl="0" algn="l" defTabSz="457200">
              <a:tabLst>
                <a:tab pos="927100" algn="l"/>
              </a:tabLst>
              <a:defRPr sz="1800"/>
            </a:pPr>
            <a:r>
              <a: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particle</a:t>
            </a:r>
          </a:p>
        </p:txBody>
      </p:sp>
      <p:sp>
        <p:nvSpPr>
          <p:cNvPr id="536" name="Shape 536"/>
          <p:cNvSpPr/>
          <p:nvPr/>
        </p:nvSpPr>
        <p:spPr>
          <a:xfrm>
            <a:off x="3019712" y="3663984"/>
            <a:ext cx="1487174" cy="725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8084" tIns="58084" rIns="58084" bIns="58084">
            <a:spAutoFit/>
          </a:bodyPr>
          <a:lstStyle/>
          <a:p>
            <a:pPr lvl="0" algn="l" defTabSz="457200">
              <a:tabLst>
                <a:tab pos="927100" algn="l"/>
              </a:tabLst>
              <a:defRPr sz="1800"/>
            </a:pPr>
            <a:r>
              <a: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Recoil jet(s)</a:t>
            </a:r>
            <a:endParaRPr sz="20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lvl="0" algn="l" defTabSz="457200">
              <a:tabLst>
                <a:tab pos="927100" algn="l"/>
              </a:tabLst>
              <a:defRPr sz="1800"/>
            </a:pPr>
            <a:r>
              <a:rPr sz="20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search area</a:t>
            </a:r>
          </a:p>
        </p:txBody>
      </p:sp>
      <p:sp>
        <p:nvSpPr>
          <p:cNvPr id="537" name="Shape 537"/>
          <p:cNvSpPr/>
          <p:nvPr/>
        </p:nvSpPr>
        <p:spPr>
          <a:xfrm>
            <a:off x="930995" y="6944866"/>
            <a:ext cx="9698040" cy="921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8084" tIns="58084" rIns="58084" bIns="58084">
            <a:spAutoFit/>
          </a:bodyPr>
          <a:lstStyle/>
          <a:p>
            <a:pPr lvl="0" marL="342900" indent="-342900" algn="l" defTabSz="457200">
              <a:buSzPct val="75000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</a:tabLst>
              <a:defRPr sz="1800"/>
            </a:pPr>
            <a:r>
              <a:rPr sz="2400"/>
              <a:t> Trigger on high p</a:t>
            </a:r>
            <a:r>
              <a:rPr baseline="-28499" sz="2400"/>
              <a:t>T</a:t>
            </a:r>
            <a:r>
              <a:rPr sz="2400"/>
              <a:t> hadron → Select hard process with surface bias</a:t>
            </a:r>
            <a:endParaRPr sz="2400"/>
          </a:p>
          <a:p>
            <a:pPr lvl="0" marL="342900" indent="-342900" algn="l" defTabSz="457200">
              <a:buSzPct val="75000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</a:tabLst>
              <a:defRPr sz="1800"/>
            </a:pPr>
            <a:r>
              <a:rPr sz="2400"/>
              <a:t> Measure the recoil jets</a:t>
            </a:r>
            <a:r>
              <a:rPr sz="2400"/>
              <a:t> </a:t>
            </a:r>
            <a:r>
              <a:rPr sz="2400"/>
              <a:t>→ </a:t>
            </a:r>
            <a:r>
              <a:rPr b="1" sz="2400">
                <a:latin typeface="Helvetica"/>
                <a:ea typeface="Helvetica"/>
                <a:cs typeface="Helvetica"/>
                <a:sym typeface="Helvetica"/>
              </a:rPr>
              <a:t>No fragmentation bias on recoil side!</a:t>
            </a:r>
          </a:p>
        </p:txBody>
      </p:sp>
      <p:pic>
        <p:nvPicPr>
          <p:cNvPr id="538" name="latex-image-1.pdf" descr="latex-image-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3346" y="4096102"/>
            <a:ext cx="6356234" cy="983557"/>
          </a:xfrm>
          <a:prstGeom prst="rect">
            <a:avLst/>
          </a:prstGeom>
          <a:ln w="12700">
            <a:miter lim="400000"/>
          </a:ln>
        </p:spPr>
      </p:pic>
      <p:sp>
        <p:nvSpPr>
          <p:cNvPr id="539" name="Shape 539"/>
          <p:cNvSpPr/>
          <p:nvPr/>
        </p:nvSpPr>
        <p:spPr>
          <a:xfrm>
            <a:off x="5807763" y="1828132"/>
            <a:ext cx="5987400" cy="1025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9013" tIns="59013" rIns="59013" bIns="59013">
            <a:spAutoFit/>
          </a:bodyPr>
          <a:lstStyle/>
          <a:p>
            <a:pPr lvl="0" algn="l" defTabSz="457200">
              <a:defRPr sz="1800"/>
            </a:pPr>
            <a:r>
              <a:rPr sz="2800"/>
              <a:t>Semi-inclusive yield of jets recoiling from a high p</a:t>
            </a:r>
            <a:r>
              <a:rPr baseline="-18214" sz="2800"/>
              <a:t>T</a:t>
            </a:r>
            <a:r>
              <a:rPr sz="2800"/>
              <a:t> hadron trigger</a:t>
            </a:r>
          </a:p>
        </p:txBody>
      </p:sp>
      <p:sp>
        <p:nvSpPr>
          <p:cNvPr id="540" name="Shape 540"/>
          <p:cNvSpPr/>
          <p:nvPr/>
        </p:nvSpPr>
        <p:spPr>
          <a:xfrm>
            <a:off x="5791370" y="5239486"/>
            <a:ext cx="1486106" cy="46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>
            <a:lvl1pPr algn="l" defTabSz="457200">
              <a:defRPr sz="24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8000"/>
                </a:solidFill>
              </a:rPr>
              <a:t>Measured</a:t>
            </a:r>
          </a:p>
        </p:txBody>
      </p:sp>
      <p:sp>
        <p:nvSpPr>
          <p:cNvPr id="541" name="Shape 541"/>
          <p:cNvSpPr/>
          <p:nvPr/>
        </p:nvSpPr>
        <p:spPr>
          <a:xfrm>
            <a:off x="7850692" y="5239486"/>
            <a:ext cx="4348963" cy="46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>
            <a:lvl1pPr algn="l" defTabSz="457200">
              <a:defRPr sz="24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90"/>
                </a:solidFill>
              </a:rPr>
              <a:t>Calculable in fixed-order pQCD</a:t>
            </a:r>
          </a:p>
        </p:txBody>
      </p:sp>
      <p:sp>
        <p:nvSpPr>
          <p:cNvPr id="542" name="Shape 542"/>
          <p:cNvSpPr/>
          <p:nvPr/>
        </p:nvSpPr>
        <p:spPr>
          <a:xfrm>
            <a:off x="860838" y="7853816"/>
            <a:ext cx="7981957" cy="486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9013" tIns="59013" rIns="59013" bIns="59013">
            <a:spAutoFit/>
          </a:bodyPr>
          <a:lstStyle>
            <a:lvl1pPr marL="25400" algn="l" defTabSz="457200">
              <a:buClr>
                <a:srgbClr val="FF0000"/>
              </a:buClr>
              <a:buSzPct val="100000"/>
              <a:buFont typeface="Book Antiqua"/>
              <a:buChar char="•"/>
              <a:defRPr sz="240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   How to deal with combinatorial jet-finding background?</a:t>
            </a:r>
          </a:p>
        </p:txBody>
      </p:sp>
      <p:sp>
        <p:nvSpPr>
          <p:cNvPr id="543" name="Shape 54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544" name="Shape 544"/>
          <p:cNvSpPr/>
          <p:nvPr/>
        </p:nvSpPr>
        <p:spPr>
          <a:xfrm>
            <a:off x="9366449" y="8213131"/>
            <a:ext cx="3345625" cy="8382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A. Schmah, Mon 15:30</a:t>
            </a:r>
            <a:br>
              <a:rPr sz="2400">
                <a:solidFill>
                  <a:srgbClr val="FFFFFF"/>
                </a:solidFill>
              </a:rPr>
            </a:br>
            <a:r>
              <a:rPr sz="2400">
                <a:solidFill>
                  <a:srgbClr val="FFFFFF"/>
                </a:solidFill>
              </a:rPr>
              <a:t>Jets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47" name="Shape 547"/>
          <p:cNvSpPr/>
          <p:nvPr/>
        </p:nvSpPr>
        <p:spPr>
          <a:xfrm>
            <a:off x="318289" y="9366325"/>
            <a:ext cx="3028535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457200">
              <a:lnSpc>
                <a:spcPct val="112000"/>
              </a:lnSpc>
              <a:tabLst>
                <a:tab pos="927100" algn="l"/>
                <a:tab pos="1866900" algn="l"/>
                <a:tab pos="2794000" algn="l"/>
              </a:tabLst>
              <a:defRPr sz="2200">
                <a:solidFill>
                  <a:srgbClr val="FFFFFF"/>
                </a:solidFill>
                <a:latin typeface="Bok"/>
                <a:ea typeface="Bok"/>
                <a:cs typeface="Bok"/>
                <a:sym typeface="B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June 2015</a:t>
            </a:r>
          </a:p>
        </p:txBody>
      </p:sp>
      <p:sp>
        <p:nvSpPr>
          <p:cNvPr id="548" name="Shape 548"/>
          <p:cNvSpPr/>
          <p:nvPr/>
        </p:nvSpPr>
        <p:spPr>
          <a:xfrm>
            <a:off x="3195191" y="9319196"/>
            <a:ext cx="757338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lnSpc>
                <a:spcPct val="92000"/>
              </a:lnSpc>
              <a:defRPr sz="24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Alexander Schmah - Hard Probes 2015</a:t>
            </a:r>
          </a:p>
        </p:txBody>
      </p:sp>
      <p:sp>
        <p:nvSpPr>
          <p:cNvPr id="549" name="Shape 549"/>
          <p:cNvSpPr/>
          <p:nvPr/>
        </p:nvSpPr>
        <p:spPr>
          <a:xfrm>
            <a:off x="2731" y="-2050"/>
            <a:ext cx="13079251" cy="9763847"/>
          </a:xfrm>
          <a:prstGeom prst="roundRect">
            <a:avLst>
              <a:gd name="adj" fmla="val 14"/>
            </a:avLst>
          </a:prstGeom>
          <a:solidFill/>
          <a:ln w="3175">
            <a:solidFill/>
            <a:round/>
          </a:ln>
        </p:spPr>
        <p:txBody>
          <a:bodyPr lIns="59013" tIns="59013" rIns="59013" bIns="59013" anchor="ctr"/>
          <a:lstStyle/>
          <a:p>
            <a:pPr lvl="0" algn="l" defTabSz="457200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550" name="image.png"/>
          <p:cNvPicPr/>
          <p:nvPr/>
        </p:nvPicPr>
        <p:blipFill>
          <a:blip r:embed="rId2">
            <a:extLst/>
          </a:blip>
          <a:srcRect l="29206" t="11531" r="29309" b="11196"/>
          <a:stretch>
            <a:fillRect/>
          </a:stretch>
        </p:blipFill>
        <p:spPr>
          <a:xfrm>
            <a:off x="6678620" y="6063214"/>
            <a:ext cx="2579584" cy="2735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image.png"/>
          <p:cNvPicPr/>
          <p:nvPr/>
        </p:nvPicPr>
        <p:blipFill>
          <a:blip r:embed="rId3">
            <a:extLst/>
          </a:blip>
          <a:srcRect l="30851" t="10856" r="30647" b="10856"/>
          <a:stretch>
            <a:fillRect/>
          </a:stretch>
        </p:blipFill>
        <p:spPr>
          <a:xfrm>
            <a:off x="5475813" y="1651554"/>
            <a:ext cx="2493882" cy="2915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age.png"/>
          <p:cNvPicPr/>
          <p:nvPr/>
        </p:nvPicPr>
        <p:blipFill>
          <a:blip r:embed="rId4">
            <a:extLst/>
          </a:blip>
          <a:srcRect l="29718" t="11363" r="30442" b="11024"/>
          <a:stretch>
            <a:fillRect/>
          </a:stretch>
        </p:blipFill>
        <p:spPr>
          <a:xfrm>
            <a:off x="453707" y="6055018"/>
            <a:ext cx="2757878" cy="2977308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Shape 553"/>
          <p:cNvSpPr/>
          <p:nvPr/>
        </p:nvSpPr>
        <p:spPr>
          <a:xfrm>
            <a:off x="1394054" y="8995442"/>
            <a:ext cx="840122" cy="446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084" tIns="58084" rIns="58084" bIns="58084">
            <a:spAutoFit/>
          </a:bodyPr>
          <a:lstStyle>
            <a:lvl1pPr algn="l" defTabSz="457200">
              <a:defRPr b="1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Ev. 1 </a:t>
            </a:r>
          </a:p>
        </p:txBody>
      </p:sp>
      <p:sp>
        <p:nvSpPr>
          <p:cNvPr id="554" name="Shape 554"/>
          <p:cNvSpPr/>
          <p:nvPr/>
        </p:nvSpPr>
        <p:spPr>
          <a:xfrm>
            <a:off x="4508649" y="8995442"/>
            <a:ext cx="840122" cy="446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084" tIns="58084" rIns="58084" bIns="58084">
            <a:spAutoFit/>
          </a:bodyPr>
          <a:lstStyle>
            <a:lvl1pPr algn="l" defTabSz="457200">
              <a:defRPr b="1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Ev. 2 </a:t>
            </a:r>
          </a:p>
        </p:txBody>
      </p:sp>
      <p:sp>
        <p:nvSpPr>
          <p:cNvPr id="555" name="Shape 555"/>
          <p:cNvSpPr/>
          <p:nvPr/>
        </p:nvSpPr>
        <p:spPr>
          <a:xfrm>
            <a:off x="7574066" y="8997491"/>
            <a:ext cx="840122" cy="446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084" tIns="58084" rIns="58084" bIns="58084">
            <a:spAutoFit/>
          </a:bodyPr>
          <a:lstStyle>
            <a:lvl1pPr algn="l" defTabSz="457200">
              <a:defRPr b="1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Ev. 3 </a:t>
            </a:r>
          </a:p>
        </p:txBody>
      </p:sp>
      <p:sp>
        <p:nvSpPr>
          <p:cNvPr id="556" name="Shape 556"/>
          <p:cNvSpPr/>
          <p:nvPr/>
        </p:nvSpPr>
        <p:spPr>
          <a:xfrm>
            <a:off x="11012415" y="8997491"/>
            <a:ext cx="1192563" cy="446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084" tIns="58084" rIns="58084" bIns="58084">
            <a:spAutoFit/>
          </a:bodyPr>
          <a:lstStyle>
            <a:lvl1pPr algn="l" defTabSz="457200">
              <a:tabLst>
                <a:tab pos="927100" algn="l"/>
              </a:tabLst>
              <a:defRPr b="1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Ev. 765 </a:t>
            </a:r>
          </a:p>
        </p:txBody>
      </p:sp>
      <p:pic>
        <p:nvPicPr>
          <p:cNvPr id="557" name="image.png"/>
          <p:cNvPicPr/>
          <p:nvPr/>
        </p:nvPicPr>
        <p:blipFill>
          <a:blip r:embed="rId5">
            <a:extLst/>
          </a:blip>
          <a:srcRect l="30337" t="11505" r="30442" b="10322"/>
          <a:stretch>
            <a:fillRect/>
          </a:stretch>
        </p:blipFill>
        <p:spPr>
          <a:xfrm>
            <a:off x="10399762" y="5882896"/>
            <a:ext cx="2417890" cy="2796989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Shape 558"/>
          <p:cNvSpPr/>
          <p:nvPr/>
        </p:nvSpPr>
        <p:spPr>
          <a:xfrm flipV="1">
            <a:off x="1930912" y="2419958"/>
            <a:ext cx="5063267" cy="4319452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59" name="Shape 559"/>
          <p:cNvSpPr/>
          <p:nvPr/>
        </p:nvSpPr>
        <p:spPr>
          <a:xfrm>
            <a:off x="9487903" y="7341837"/>
            <a:ext cx="840122" cy="446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084" tIns="58084" rIns="58084" bIns="58084">
            <a:spAutoFit/>
          </a:bodyPr>
          <a:lstStyle>
            <a:lvl1pPr algn="l" defTabSz="457200">
              <a:defRPr b="1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560" name="image.png"/>
          <p:cNvPicPr/>
          <p:nvPr/>
        </p:nvPicPr>
        <p:blipFill>
          <a:blip r:embed="rId6">
            <a:extLst/>
          </a:blip>
          <a:srcRect l="30952" t="11505" r="31262" b="11169"/>
          <a:stretch>
            <a:fillRect/>
          </a:stretch>
        </p:blipFill>
        <p:spPr>
          <a:xfrm>
            <a:off x="3734213" y="5860356"/>
            <a:ext cx="2389109" cy="2846167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Shape 561"/>
          <p:cNvSpPr/>
          <p:nvPr/>
        </p:nvSpPr>
        <p:spPr>
          <a:xfrm flipV="1">
            <a:off x="5451224" y="3651452"/>
            <a:ext cx="1868758" cy="4270275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62" name="Shape 562"/>
          <p:cNvSpPr/>
          <p:nvPr/>
        </p:nvSpPr>
        <p:spPr>
          <a:xfrm flipH="1" flipV="1">
            <a:off x="6231921" y="3192459"/>
            <a:ext cx="1149533" cy="4198558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63" name="Shape 563"/>
          <p:cNvSpPr/>
          <p:nvPr/>
        </p:nvSpPr>
        <p:spPr>
          <a:xfrm flipH="1" flipV="1">
            <a:off x="7522839" y="2997797"/>
            <a:ext cx="4505919" cy="4188311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64" name="Shape 564"/>
          <p:cNvSpPr/>
          <p:nvPr/>
        </p:nvSpPr>
        <p:spPr>
          <a:xfrm>
            <a:off x="943137" y="4028715"/>
            <a:ext cx="3295272" cy="110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084" tIns="58084" rIns="58084" bIns="58084">
            <a:spAutoFit/>
          </a:bodyPr>
          <a:lstStyle/>
          <a:p>
            <a:pPr lvl="0" algn="l" defTabSz="457200">
              <a:tabLst>
                <a:tab pos="927100" algn="l"/>
                <a:tab pos="1866900" algn="l"/>
                <a:tab pos="2794000" algn="l"/>
              </a:tabLst>
              <a:defRPr sz="1800"/>
            </a:pPr>
            <a:r>
              <a:rPr b="1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Pick one random </a:t>
            </a:r>
            <a:endParaRPr b="1" sz="22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lvl="0" algn="l" defTabSz="457200">
              <a:tabLst>
                <a:tab pos="927100" algn="l"/>
                <a:tab pos="1866900" algn="l"/>
                <a:tab pos="2794000" algn="l"/>
              </a:tabLst>
              <a:defRPr sz="1800"/>
            </a:pPr>
            <a:r>
              <a:rPr b="1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track per real event</a:t>
            </a:r>
            <a:endParaRPr b="1" sz="22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lvl="0" algn="l" defTabSz="457200">
              <a:tabLst>
                <a:tab pos="927100" algn="l"/>
                <a:tab pos="1866900" algn="l"/>
                <a:tab pos="2794000" algn="l"/>
              </a:tabLst>
              <a:defRPr sz="1800"/>
            </a:pPr>
            <a:r>
              <a:rPr b="1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→ add to mixed event</a:t>
            </a:r>
          </a:p>
        </p:txBody>
      </p:sp>
      <p:sp>
        <p:nvSpPr>
          <p:cNvPr id="565" name="Shape 565"/>
          <p:cNvSpPr/>
          <p:nvPr/>
        </p:nvSpPr>
        <p:spPr>
          <a:xfrm>
            <a:off x="9207179" y="2368731"/>
            <a:ext cx="2585935" cy="1188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084" tIns="58084" rIns="58084" bIns="58084">
            <a:spAutoFit/>
          </a:bodyPr>
          <a:lstStyle/>
          <a:p>
            <a:pPr lvl="0" algn="l" defTabSz="457200">
              <a:tabLst>
                <a:tab pos="927100" algn="l"/>
                <a:tab pos="1866900" algn="l"/>
              </a:tabLst>
              <a:defRPr sz="1800"/>
            </a:pPr>
            <a:r>
              <a:rPr b="1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Mix only similar centrality, </a:t>
            </a:r>
            <a:r>
              <a:rPr b="1" sz="220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rPr>
              <a:t>Ψ</a:t>
            </a:r>
            <a:r>
              <a:rPr b="1" baseline="-28090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EP</a:t>
            </a:r>
            <a:r>
              <a:rPr b="1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, </a:t>
            </a:r>
            <a:endParaRPr b="1" sz="2200">
              <a:solidFill>
                <a:srgbClr val="FFFFFF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lvl="0" algn="l" defTabSz="457200">
              <a:tabLst>
                <a:tab pos="927100" algn="l"/>
                <a:tab pos="1866900" algn="l"/>
              </a:tabLst>
              <a:defRPr sz="1800"/>
            </a:pPr>
            <a:r>
              <a:rPr b="1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z-vertex position </a:t>
            </a:r>
          </a:p>
        </p:txBody>
      </p:sp>
      <p:sp>
        <p:nvSpPr>
          <p:cNvPr id="566" name="Shape 566"/>
          <p:cNvSpPr/>
          <p:nvPr/>
        </p:nvSpPr>
        <p:spPr>
          <a:xfrm>
            <a:off x="5877431" y="1325751"/>
            <a:ext cx="2126942" cy="446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084" tIns="58084" rIns="58084" bIns="58084">
            <a:spAutoFit/>
          </a:bodyPr>
          <a:lstStyle>
            <a:lvl1pPr algn="l" defTabSz="457200">
              <a:tabLst>
                <a:tab pos="927100" algn="l"/>
                <a:tab pos="1866900" algn="l"/>
              </a:tabLst>
              <a:defRPr b="1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Mixed event</a:t>
            </a:r>
          </a:p>
        </p:txBody>
      </p:sp>
      <p:sp>
        <p:nvSpPr>
          <p:cNvPr id="567" name="Shape 567"/>
          <p:cNvSpPr/>
          <p:nvPr/>
        </p:nvSpPr>
        <p:spPr>
          <a:xfrm>
            <a:off x="5654082" y="8538498"/>
            <a:ext cx="2126942" cy="446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8084" tIns="58084" rIns="58084" bIns="58084">
            <a:spAutoFit/>
          </a:bodyPr>
          <a:lstStyle>
            <a:lvl1pPr algn="l" defTabSz="457200">
              <a:tabLst>
                <a:tab pos="927100" algn="l"/>
                <a:tab pos="1866900" algn="l"/>
              </a:tabLst>
              <a:defRPr b="1" sz="22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FFFFFF"/>
                </a:solidFill>
              </a:rPr>
              <a:t>Real events</a:t>
            </a:r>
          </a:p>
        </p:txBody>
      </p:sp>
      <p:sp>
        <p:nvSpPr>
          <p:cNvPr id="568" name="Shape 568"/>
          <p:cNvSpPr/>
          <p:nvPr/>
        </p:nvSpPr>
        <p:spPr>
          <a:xfrm>
            <a:off x="1973942" y="286870"/>
            <a:ext cx="9199633" cy="878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8084" tIns="58084" rIns="58084" bIns="58084">
            <a:spAutoFit/>
          </a:bodyPr>
          <a:lstStyle>
            <a:lvl1pPr algn="l" defTabSz="457200"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</a:tabLst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Mixed Event Generation for Jets</a:t>
            </a:r>
          </a:p>
        </p:txBody>
      </p:sp>
      <p:sp>
        <p:nvSpPr>
          <p:cNvPr id="569" name="Shape 56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4800"/>
            </a:lvl1pPr>
          </a:lstStyle>
          <a:p>
            <a:pPr lvl="0">
              <a:defRPr sz="1800"/>
            </a:pPr>
            <a:r>
              <a:rPr sz="4800"/>
              <a:t>Heavy vs Light Flavor Suppression </a:t>
            </a:r>
          </a:p>
        </p:txBody>
      </p:sp>
      <p:sp>
        <p:nvSpPr>
          <p:cNvPr id="182" name="Shape 182"/>
          <p:cNvSpPr/>
          <p:nvPr/>
        </p:nvSpPr>
        <p:spPr>
          <a:xfrm>
            <a:off x="349241" y="7122262"/>
            <a:ext cx="12063683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400050" indent="-400050" algn="l" defTabSz="457200">
              <a:spcBef>
                <a:spcPts val="1200"/>
              </a:spcBef>
              <a:buSzPct val="75000"/>
              <a:buChar char="•"/>
              <a:defRPr sz="1800"/>
            </a:pPr>
            <a:r>
              <a:rPr sz="2800">
                <a:latin typeface="Helvetica"/>
                <a:ea typeface="Helvetica"/>
                <a:cs typeface="Helvetica"/>
                <a:sym typeface="Helvetica"/>
              </a:rPr>
              <a:t>Suppression of </a:t>
            </a:r>
            <a:r>
              <a:rPr b="1" sz="2800">
                <a:latin typeface="Helvetica"/>
                <a:ea typeface="Helvetica"/>
                <a:cs typeface="Helvetica"/>
                <a:sym typeface="Helvetica"/>
              </a:rPr>
              <a:t>open charm</a:t>
            </a:r>
            <a:r>
              <a:rPr sz="2800">
                <a:latin typeface="Helvetica"/>
                <a:ea typeface="Helvetica"/>
                <a:cs typeface="Helvetica"/>
                <a:sym typeface="Helvetica"/>
              </a:rPr>
              <a:t> at high p</a:t>
            </a:r>
            <a:r>
              <a:rPr baseline="-25000" sz="2800">
                <a:latin typeface="Helvetica"/>
                <a:ea typeface="Helvetica"/>
                <a:cs typeface="Helvetica"/>
                <a:sym typeface="Helvetica"/>
              </a:rPr>
              <a:t>T </a:t>
            </a:r>
            <a:r>
              <a:rPr sz="2800">
                <a:latin typeface="Helvetica"/>
                <a:ea typeface="Helvetica"/>
                <a:cs typeface="Helvetica"/>
                <a:sym typeface="Helvetica"/>
              </a:rPr>
              <a:t>in </a:t>
            </a:r>
            <a:r>
              <a:rPr sz="28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U+U</a:t>
            </a:r>
            <a:r>
              <a:rPr sz="2800">
                <a:latin typeface="Helvetica"/>
                <a:ea typeface="Helvetica"/>
                <a:cs typeface="Helvetica"/>
                <a:sym typeface="Helvetica"/>
              </a:rPr>
              <a:t> collisions follows the density dependence trend of </a:t>
            </a:r>
            <a:r>
              <a:rPr b="1" sz="2800">
                <a:latin typeface="Helvetica"/>
                <a:ea typeface="Helvetica"/>
                <a:cs typeface="Helvetica"/>
                <a:sym typeface="Helvetica"/>
              </a:rPr>
              <a:t>open charm </a:t>
            </a:r>
            <a:r>
              <a:rPr sz="2800">
                <a:latin typeface="Helvetica"/>
                <a:ea typeface="Helvetica"/>
                <a:cs typeface="Helvetica"/>
                <a:sym typeface="Helvetica"/>
              </a:rPr>
              <a:t>and</a:t>
            </a:r>
            <a:r>
              <a:rPr b="1" sz="2800">
                <a:latin typeface="Helvetica"/>
                <a:ea typeface="Helvetica"/>
                <a:cs typeface="Helvetica"/>
                <a:sym typeface="Helvetica"/>
              </a:rPr>
              <a:t> pions</a:t>
            </a:r>
            <a:r>
              <a:rPr sz="2800">
                <a:latin typeface="Helvetica"/>
                <a:ea typeface="Helvetica"/>
                <a:cs typeface="Helvetica"/>
                <a:sym typeface="Helvetica"/>
              </a:rPr>
              <a:t> in </a:t>
            </a:r>
            <a:r>
              <a:rPr sz="2800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rPr>
              <a:t>Au+Au</a:t>
            </a:r>
            <a:r>
              <a:rPr sz="2800">
                <a:latin typeface="Helvetica"/>
                <a:ea typeface="Helvetica"/>
                <a:cs typeface="Helvetica"/>
                <a:sym typeface="Helvetica"/>
              </a:rPr>
              <a:t> collisions. </a:t>
            </a:r>
          </a:p>
        </p:txBody>
      </p:sp>
      <p:sp>
        <p:nvSpPr>
          <p:cNvPr id="183" name="Shape 183"/>
          <p:cNvSpPr/>
          <p:nvPr>
            <p:ph type="sldNum" sz="quarter" idx="2"/>
          </p:nvPr>
        </p:nvSpPr>
        <p:spPr>
          <a:xfrm>
            <a:off x="12224673" y="9233774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84" name="fig4-UU-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8856" y="1696151"/>
            <a:ext cx="7747612" cy="5001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Jet Substructure</a:t>
            </a:r>
          </a:p>
        </p:txBody>
      </p:sp>
      <p:sp>
        <p:nvSpPr>
          <p:cNvPr id="572" name="Shape 5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585" name="Group 585"/>
          <p:cNvGrpSpPr/>
          <p:nvPr/>
        </p:nvGrpSpPr>
        <p:grpSpPr>
          <a:xfrm>
            <a:off x="1117159" y="3622476"/>
            <a:ext cx="2034173" cy="2639138"/>
            <a:chOff x="157342" y="113264"/>
            <a:chExt cx="2034171" cy="2639137"/>
          </a:xfrm>
        </p:grpSpPr>
        <p:sp>
          <p:nvSpPr>
            <p:cNvPr id="573" name="Shape 573"/>
            <p:cNvSpPr/>
            <p:nvPr/>
          </p:nvSpPr>
          <p:spPr>
            <a:xfrm rot="10800000">
              <a:off x="157343" y="584531"/>
              <a:ext cx="2034171" cy="1753596"/>
            </a:xfrm>
            <a:prstGeom prst="triangle">
              <a:avLst/>
            </a:prstGeom>
            <a:gradFill flip="none" rotWithShape="1">
              <a:gsLst>
                <a:gs pos="0">
                  <a:srgbClr val="9FB8CD"/>
                </a:gs>
                <a:gs pos="100000">
                  <a:srgbClr val="FFFFF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457200">
                <a:defRPr sz="18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574" name="Shape 574"/>
            <p:cNvSpPr/>
            <p:nvPr/>
          </p:nvSpPr>
          <p:spPr>
            <a:xfrm>
              <a:off x="157342" y="409084"/>
              <a:ext cx="2034173" cy="31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B8CD"/>
                </a:gs>
                <a:gs pos="100000">
                  <a:srgbClr val="FFFFF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8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575" name="Shape 575"/>
            <p:cNvSpPr/>
            <p:nvPr/>
          </p:nvSpPr>
          <p:spPr>
            <a:xfrm flipH="1" flipV="1">
              <a:off x="934496" y="1463276"/>
              <a:ext cx="237162" cy="799987"/>
            </a:xfrm>
            <a:prstGeom prst="line">
              <a:avLst/>
            </a:prstGeom>
            <a:noFill/>
            <a:ln w="73080" cap="flat">
              <a:solidFill>
                <a:srgbClr val="FF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Shape 576"/>
            <p:cNvSpPr/>
            <p:nvPr/>
          </p:nvSpPr>
          <p:spPr>
            <a:xfrm flipV="1">
              <a:off x="1171751" y="957244"/>
              <a:ext cx="177707" cy="1324920"/>
            </a:xfrm>
            <a:prstGeom prst="line">
              <a:avLst/>
            </a:prstGeom>
            <a:noFill/>
            <a:ln w="73080" cap="flat">
              <a:solidFill>
                <a:srgbClr val="FF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Shape 577"/>
            <p:cNvSpPr/>
            <p:nvPr/>
          </p:nvSpPr>
          <p:spPr>
            <a:xfrm flipV="1">
              <a:off x="1171750" y="1834472"/>
              <a:ext cx="177708" cy="428790"/>
            </a:xfrm>
            <a:prstGeom prst="line">
              <a:avLst/>
            </a:prstGeom>
            <a:noFill/>
            <a:ln w="22320" cap="flat">
              <a:solidFill>
                <a:srgbClr val="0000CC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Shape 578"/>
            <p:cNvSpPr/>
            <p:nvPr/>
          </p:nvSpPr>
          <p:spPr>
            <a:xfrm flipV="1">
              <a:off x="1163378" y="1834470"/>
              <a:ext cx="270655" cy="447692"/>
            </a:xfrm>
            <a:prstGeom prst="line">
              <a:avLst/>
            </a:prstGeom>
            <a:noFill/>
            <a:ln w="22320" cap="flat">
              <a:solidFill>
                <a:srgbClr val="0000CC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Shape 579"/>
            <p:cNvSpPr/>
            <p:nvPr/>
          </p:nvSpPr>
          <p:spPr>
            <a:xfrm flipV="1">
              <a:off x="1163378" y="2011756"/>
              <a:ext cx="1" cy="248836"/>
            </a:xfrm>
            <a:prstGeom prst="line">
              <a:avLst/>
            </a:prstGeom>
            <a:noFill/>
            <a:ln w="22320" cap="flat">
              <a:solidFill>
                <a:srgbClr val="0433FF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Shape 580"/>
            <p:cNvSpPr/>
            <p:nvPr/>
          </p:nvSpPr>
          <p:spPr>
            <a:xfrm flipH="1" flipV="1">
              <a:off x="1023772" y="2053134"/>
              <a:ext cx="139607" cy="199282"/>
            </a:xfrm>
            <a:prstGeom prst="line">
              <a:avLst/>
            </a:prstGeom>
            <a:noFill/>
            <a:ln w="22320" cap="flat">
              <a:solidFill>
                <a:srgbClr val="0433FF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Shape 581"/>
            <p:cNvSpPr/>
            <p:nvPr/>
          </p:nvSpPr>
          <p:spPr>
            <a:xfrm flipH="1" flipV="1">
              <a:off x="1036277" y="1850348"/>
              <a:ext cx="135475" cy="412914"/>
            </a:xfrm>
            <a:prstGeom prst="line">
              <a:avLst/>
            </a:prstGeom>
            <a:noFill/>
            <a:ln w="22320" cap="flat">
              <a:solidFill>
                <a:srgbClr val="0000CC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Shape 582"/>
            <p:cNvSpPr/>
            <p:nvPr/>
          </p:nvSpPr>
          <p:spPr>
            <a:xfrm>
              <a:off x="295765" y="113264"/>
              <a:ext cx="720513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l" defTabSz="457200">
                <a:defRPr sz="18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 lvl="0"/>
              <a:r>
                <a:t>R=0.4</a:t>
              </a:r>
            </a:p>
          </p:txBody>
        </p:sp>
        <p:sp>
          <p:nvSpPr>
            <p:cNvPr id="583" name="Shape 583"/>
            <p:cNvSpPr/>
            <p:nvPr/>
          </p:nvSpPr>
          <p:spPr>
            <a:xfrm flipH="1" flipV="1">
              <a:off x="194164" y="581777"/>
              <a:ext cx="977495" cy="1"/>
            </a:xfrm>
            <a:prstGeom prst="line">
              <a:avLst/>
            </a:prstGeom>
            <a:noFill/>
            <a:ln w="2232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Shape 584"/>
            <p:cNvSpPr/>
            <p:nvPr/>
          </p:nvSpPr>
          <p:spPr>
            <a:xfrm>
              <a:off x="263046" y="2338127"/>
              <a:ext cx="1817414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defTabSz="457200">
                <a:defRPr sz="1800"/>
              </a:pPr>
              <a:r>
                <a:rPr>
                  <a:latin typeface="Gill Sans MT"/>
                  <a:ea typeface="Gill Sans MT"/>
                  <a:cs typeface="Gill Sans MT"/>
                  <a:sym typeface="Gill Sans MT"/>
                </a:rPr>
                <a:t>p</a:t>
              </a:r>
              <a:r>
                <a:rPr baseline="-25000">
                  <a:latin typeface="Gill Sans MT"/>
                  <a:ea typeface="Gill Sans MT"/>
                  <a:cs typeface="Gill Sans MT"/>
                  <a:sym typeface="Gill Sans MT"/>
                </a:rPr>
                <a:t>T</a:t>
              </a:r>
              <a:r>
                <a:rPr baseline="30000">
                  <a:latin typeface="Gill Sans MT"/>
                  <a:ea typeface="Gill Sans MT"/>
                  <a:cs typeface="Gill Sans MT"/>
                  <a:sym typeface="Gill Sans MT"/>
                </a:rPr>
                <a:t>Cut </a:t>
              </a:r>
              <a:r>
                <a:rPr>
                  <a:latin typeface="Gill Sans MT"/>
                  <a:ea typeface="Gill Sans MT"/>
                  <a:cs typeface="Gill Sans MT"/>
                  <a:sym typeface="Gill Sans MT"/>
                </a:rPr>
                <a:t>&gt; 0.2 GeV/</a:t>
              </a:r>
              <a:r>
                <a:rPr i="1">
                  <a:latin typeface="Gill Sans MT"/>
                  <a:ea typeface="Gill Sans MT"/>
                  <a:cs typeface="Gill Sans MT"/>
                  <a:sym typeface="Gill Sans MT"/>
                </a:rPr>
                <a:t>c</a:t>
              </a:r>
            </a:p>
          </p:txBody>
        </p:sp>
      </p:grpSp>
      <p:sp>
        <p:nvSpPr>
          <p:cNvPr id="586" name="Shape 586"/>
          <p:cNvSpPr/>
          <p:nvPr/>
        </p:nvSpPr>
        <p:spPr>
          <a:xfrm flipV="1">
            <a:off x="3283393" y="3896682"/>
            <a:ext cx="1142444" cy="548014"/>
          </a:xfrm>
          <a:prstGeom prst="line">
            <a:avLst/>
          </a:prstGeom>
          <a:ln w="50800">
            <a:solidFill/>
            <a:tailEnd type="stealth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7" name="Shape 587"/>
          <p:cNvSpPr/>
          <p:nvPr/>
        </p:nvSpPr>
        <p:spPr>
          <a:xfrm>
            <a:off x="3207416" y="5559098"/>
            <a:ext cx="1172736" cy="479776"/>
          </a:xfrm>
          <a:prstGeom prst="line">
            <a:avLst/>
          </a:prstGeom>
          <a:ln w="50800">
            <a:solidFill/>
            <a:tailEnd type="stealth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601" name="Group 601"/>
          <p:cNvGrpSpPr/>
          <p:nvPr/>
        </p:nvGrpSpPr>
        <p:grpSpPr>
          <a:xfrm>
            <a:off x="4638727" y="1921592"/>
            <a:ext cx="1859540" cy="2704150"/>
            <a:chOff x="0" y="181882"/>
            <a:chExt cx="1859539" cy="2704148"/>
          </a:xfrm>
        </p:grpSpPr>
        <p:grpSp>
          <p:nvGrpSpPr>
            <p:cNvPr id="590" name="Group 590"/>
            <p:cNvGrpSpPr/>
            <p:nvPr/>
          </p:nvGrpSpPr>
          <p:grpSpPr>
            <a:xfrm>
              <a:off x="289347" y="419318"/>
              <a:ext cx="1345572" cy="1977299"/>
              <a:chOff x="104079" y="419318"/>
              <a:chExt cx="1345571" cy="1977298"/>
            </a:xfrm>
          </p:grpSpPr>
          <p:sp>
            <p:nvSpPr>
              <p:cNvPr id="588" name="Shape 588"/>
              <p:cNvSpPr/>
              <p:nvPr/>
            </p:nvSpPr>
            <p:spPr>
              <a:xfrm rot="10800000">
                <a:off x="104080" y="599154"/>
                <a:ext cx="1345571" cy="1797463"/>
              </a:xfrm>
              <a:prstGeom prst="triangle">
                <a:avLst/>
              </a:prstGeom>
              <a:gradFill flip="none" rotWithShape="1">
                <a:gsLst>
                  <a:gs pos="0">
                    <a:srgbClr val="9FB8CD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defTabSz="457200">
                  <a:defRPr sz="18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589" name="Shape 589"/>
              <p:cNvSpPr/>
              <p:nvPr/>
            </p:nvSpPr>
            <p:spPr>
              <a:xfrm>
                <a:off x="104079" y="419318"/>
                <a:ext cx="1345571" cy="321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FB8CD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8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</p:grpSp>
        <p:sp>
          <p:nvSpPr>
            <p:cNvPr id="591" name="Shape 591"/>
            <p:cNvSpPr/>
            <p:nvPr/>
          </p:nvSpPr>
          <p:spPr>
            <a:xfrm flipH="1" flipV="1">
              <a:off x="699704" y="1714708"/>
              <a:ext cx="251028" cy="692266"/>
            </a:xfrm>
            <a:prstGeom prst="line">
              <a:avLst/>
            </a:prstGeom>
            <a:noFill/>
            <a:ln w="73080" cap="flat">
              <a:solidFill>
                <a:srgbClr val="FF0000">
                  <a:alpha val="20000"/>
                </a:srgbClr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Shape 592"/>
            <p:cNvSpPr/>
            <p:nvPr/>
          </p:nvSpPr>
          <p:spPr>
            <a:xfrm flipV="1">
              <a:off x="950831" y="1276815"/>
              <a:ext cx="188097" cy="1146515"/>
            </a:xfrm>
            <a:prstGeom prst="line">
              <a:avLst/>
            </a:prstGeom>
            <a:noFill/>
            <a:ln w="73080" cap="flat">
              <a:solidFill>
                <a:srgbClr val="FF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Shape 593"/>
            <p:cNvSpPr/>
            <p:nvPr/>
          </p:nvSpPr>
          <p:spPr>
            <a:xfrm flipV="1">
              <a:off x="950830" y="2035921"/>
              <a:ext cx="188098" cy="371052"/>
            </a:xfrm>
            <a:prstGeom prst="line">
              <a:avLst/>
            </a:prstGeom>
            <a:noFill/>
            <a:ln w="22320" cap="flat">
              <a:solidFill>
                <a:srgbClr val="0000CC">
                  <a:alpha val="20000"/>
                </a:srgbClr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Shape 594"/>
            <p:cNvSpPr/>
            <p:nvPr/>
          </p:nvSpPr>
          <p:spPr>
            <a:xfrm flipV="1">
              <a:off x="941969" y="2035920"/>
              <a:ext cx="286479" cy="387408"/>
            </a:xfrm>
            <a:prstGeom prst="line">
              <a:avLst/>
            </a:prstGeom>
            <a:noFill/>
            <a:ln w="22320" cap="flat">
              <a:solidFill>
                <a:srgbClr val="0000CC">
                  <a:alpha val="20000"/>
                </a:srgbClr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Shape 595"/>
            <p:cNvSpPr/>
            <p:nvPr/>
          </p:nvSpPr>
          <p:spPr>
            <a:xfrm flipV="1">
              <a:off x="941969" y="2189333"/>
              <a:ext cx="1" cy="215329"/>
            </a:xfrm>
            <a:prstGeom prst="line">
              <a:avLst/>
            </a:prstGeom>
            <a:noFill/>
            <a:ln w="22320" cap="flat">
              <a:solidFill>
                <a:srgbClr val="0000CC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Shape 596"/>
            <p:cNvSpPr/>
            <p:nvPr/>
          </p:nvSpPr>
          <p:spPr>
            <a:xfrm flipH="1" flipV="1">
              <a:off x="794201" y="2225140"/>
              <a:ext cx="147769" cy="172448"/>
            </a:xfrm>
            <a:prstGeom prst="line">
              <a:avLst/>
            </a:prstGeom>
            <a:noFill/>
            <a:ln w="22320" cap="flat">
              <a:solidFill>
                <a:srgbClr val="0000CC">
                  <a:alpha val="20000"/>
                </a:srgbClr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Shape 597"/>
            <p:cNvSpPr/>
            <p:nvPr/>
          </p:nvSpPr>
          <p:spPr>
            <a:xfrm flipH="1" flipV="1">
              <a:off x="864541" y="2049659"/>
              <a:ext cx="86290" cy="357313"/>
            </a:xfrm>
            <a:prstGeom prst="line">
              <a:avLst/>
            </a:prstGeom>
            <a:noFill/>
            <a:ln w="22320" cap="flat">
              <a:solidFill>
                <a:srgbClr val="0000CC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Shape 598"/>
            <p:cNvSpPr/>
            <p:nvPr/>
          </p:nvSpPr>
          <p:spPr>
            <a:xfrm>
              <a:off x="42126" y="2471757"/>
              <a:ext cx="1817414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defTabSz="457200">
                <a:defRPr sz="1800"/>
              </a:pPr>
              <a:r>
                <a:rPr>
                  <a:latin typeface="Gill Sans MT"/>
                  <a:ea typeface="Gill Sans MT"/>
                  <a:cs typeface="Gill Sans MT"/>
                  <a:sym typeface="Gill Sans MT"/>
                </a:rPr>
                <a:t>p</a:t>
              </a:r>
              <a:r>
                <a:rPr baseline="-25000">
                  <a:latin typeface="Gill Sans MT"/>
                  <a:ea typeface="Gill Sans MT"/>
                  <a:cs typeface="Gill Sans MT"/>
                  <a:sym typeface="Gill Sans MT"/>
                </a:rPr>
                <a:t>T</a:t>
              </a:r>
              <a:r>
                <a:rPr baseline="30000">
                  <a:latin typeface="Gill Sans MT"/>
                  <a:ea typeface="Gill Sans MT"/>
                  <a:cs typeface="Gill Sans MT"/>
                  <a:sym typeface="Gill Sans MT"/>
                </a:rPr>
                <a:t>Cut </a:t>
              </a:r>
              <a:r>
                <a:rPr>
                  <a:latin typeface="Gill Sans MT"/>
                  <a:ea typeface="Gill Sans MT"/>
                  <a:cs typeface="Gill Sans MT"/>
                  <a:sym typeface="Gill Sans MT"/>
                </a:rPr>
                <a:t>&gt; 0.2 GeV/</a:t>
              </a:r>
              <a:r>
                <a:rPr i="1">
                  <a:latin typeface="Gill Sans MT"/>
                  <a:ea typeface="Gill Sans MT"/>
                  <a:cs typeface="Gill Sans MT"/>
                  <a:sym typeface="Gill Sans MT"/>
                </a:rPr>
                <a:t>c</a:t>
              </a:r>
            </a:p>
          </p:txBody>
        </p:sp>
        <p:sp>
          <p:nvSpPr>
            <p:cNvPr id="599" name="Shape 599"/>
            <p:cNvSpPr/>
            <p:nvPr/>
          </p:nvSpPr>
          <p:spPr>
            <a:xfrm>
              <a:off x="0" y="181882"/>
              <a:ext cx="72051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l" defTabSz="457200">
                <a:defRPr b="1" sz="1800">
                  <a:solidFill>
                    <a:srgbClr val="008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008000"/>
                  </a:solidFill>
                </a:rPr>
                <a:t>R=0.2</a:t>
              </a:r>
            </a:p>
          </p:txBody>
        </p:sp>
        <p:sp>
          <p:nvSpPr>
            <p:cNvPr id="600" name="Shape 600"/>
            <p:cNvSpPr/>
            <p:nvPr/>
          </p:nvSpPr>
          <p:spPr>
            <a:xfrm flipH="1" flipV="1">
              <a:off x="254317" y="587479"/>
              <a:ext cx="672787" cy="1"/>
            </a:xfrm>
            <a:prstGeom prst="line">
              <a:avLst/>
            </a:prstGeom>
            <a:noFill/>
            <a:ln w="2232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602" name="Shape 602"/>
          <p:cNvSpPr/>
          <p:nvPr/>
        </p:nvSpPr>
        <p:spPr>
          <a:xfrm>
            <a:off x="7612457" y="2940155"/>
            <a:ext cx="2552761" cy="485141"/>
          </a:xfrm>
          <a:prstGeom prst="rect">
            <a:avLst/>
          </a:prstGeom>
          <a:solidFill>
            <a:srgbClr val="FFFFFF"/>
          </a:solidFill>
          <a:ln w="25400">
            <a:solidFill>
              <a:srgbClr val="008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2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2400"/>
              <a:t>Study Broadening</a:t>
            </a:r>
          </a:p>
        </p:txBody>
      </p:sp>
      <p:sp>
        <p:nvSpPr>
          <p:cNvPr id="603" name="Shape 603"/>
          <p:cNvSpPr/>
          <p:nvPr/>
        </p:nvSpPr>
        <p:spPr>
          <a:xfrm>
            <a:off x="10297398" y="6402085"/>
            <a:ext cx="2281595" cy="48514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24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/>
            </a:pPr>
            <a:r>
              <a:rPr sz="2400"/>
              <a:t>Study Softening</a:t>
            </a:r>
          </a:p>
        </p:txBody>
      </p:sp>
      <p:grpSp>
        <p:nvGrpSpPr>
          <p:cNvPr id="615" name="Group 615"/>
          <p:cNvGrpSpPr/>
          <p:nvPr/>
        </p:nvGrpSpPr>
        <p:grpSpPr>
          <a:xfrm>
            <a:off x="4551411" y="5374753"/>
            <a:ext cx="2034173" cy="2639138"/>
            <a:chOff x="157342" y="99332"/>
            <a:chExt cx="2034171" cy="2639137"/>
          </a:xfrm>
        </p:grpSpPr>
        <p:grpSp>
          <p:nvGrpSpPr>
            <p:cNvPr id="611" name="Group 611"/>
            <p:cNvGrpSpPr/>
            <p:nvPr/>
          </p:nvGrpSpPr>
          <p:grpSpPr>
            <a:xfrm>
              <a:off x="157342" y="99332"/>
              <a:ext cx="2034173" cy="2639138"/>
              <a:chOff x="157342" y="99332"/>
              <a:chExt cx="2034171" cy="2639137"/>
            </a:xfrm>
          </p:grpSpPr>
          <p:sp>
            <p:nvSpPr>
              <p:cNvPr id="604" name="Shape 604"/>
              <p:cNvSpPr/>
              <p:nvPr/>
            </p:nvSpPr>
            <p:spPr>
              <a:xfrm rot="10800000">
                <a:off x="157343" y="584531"/>
                <a:ext cx="2034171" cy="1753596"/>
              </a:xfrm>
              <a:prstGeom prst="triangle">
                <a:avLst/>
              </a:prstGeom>
              <a:gradFill flip="none" rotWithShape="1">
                <a:gsLst>
                  <a:gs pos="0">
                    <a:srgbClr val="9FB8CD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defTabSz="457200">
                  <a:defRPr sz="18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605" name="Shape 605"/>
              <p:cNvSpPr/>
              <p:nvPr/>
            </p:nvSpPr>
            <p:spPr>
              <a:xfrm>
                <a:off x="157342" y="409084"/>
                <a:ext cx="2034173" cy="313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FB8CD"/>
                  </a:gs>
                  <a:gs pos="100000">
                    <a:srgbClr val="FFFFF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800">
                    <a:solidFill>
                      <a:srgbClr val="FFFFFF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606" name="Shape 606"/>
              <p:cNvSpPr/>
              <p:nvPr/>
            </p:nvSpPr>
            <p:spPr>
              <a:xfrm flipH="1" flipV="1">
                <a:off x="934496" y="1463276"/>
                <a:ext cx="237162" cy="799987"/>
              </a:xfrm>
              <a:prstGeom prst="line">
                <a:avLst/>
              </a:prstGeom>
              <a:noFill/>
              <a:ln w="73080" cap="flat">
                <a:solidFill>
                  <a:srgbClr val="FF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07" name="Shape 607"/>
              <p:cNvSpPr/>
              <p:nvPr/>
            </p:nvSpPr>
            <p:spPr>
              <a:xfrm flipV="1">
                <a:off x="1171751" y="957244"/>
                <a:ext cx="177707" cy="1324920"/>
              </a:xfrm>
              <a:prstGeom prst="line">
                <a:avLst/>
              </a:prstGeom>
              <a:noFill/>
              <a:ln w="73080" cap="flat">
                <a:solidFill>
                  <a:srgbClr val="FF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08" name="Shape 608"/>
              <p:cNvSpPr/>
              <p:nvPr/>
            </p:nvSpPr>
            <p:spPr>
              <a:xfrm>
                <a:off x="258944" y="99332"/>
                <a:ext cx="720513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l" defTabSz="457200">
                  <a:defRPr sz="1800"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 lvl="0"/>
                <a:r>
                  <a:t>R=0.4</a:t>
                </a:r>
              </a:p>
            </p:txBody>
          </p:sp>
          <p:sp>
            <p:nvSpPr>
              <p:cNvPr id="609" name="Shape 609"/>
              <p:cNvSpPr/>
              <p:nvPr/>
            </p:nvSpPr>
            <p:spPr>
              <a:xfrm flipH="1" flipV="1">
                <a:off x="157343" y="567844"/>
                <a:ext cx="977494" cy="1"/>
              </a:xfrm>
              <a:prstGeom prst="line">
                <a:avLst/>
              </a:prstGeom>
              <a:noFill/>
              <a:ln w="2232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lvl="0"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610" name="Shape 610"/>
              <p:cNvSpPr/>
              <p:nvPr/>
            </p:nvSpPr>
            <p:spPr>
              <a:xfrm>
                <a:off x="300509" y="2324195"/>
                <a:ext cx="1668845" cy="4142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 defTabSz="457200">
                  <a:defRPr sz="1800"/>
                </a:pPr>
                <a:r>
                  <a:rPr b="1">
                    <a:solidFill>
                      <a:srgbClr val="0000FF"/>
                    </a:solidFill>
                    <a:latin typeface="Gill Sans MT"/>
                    <a:ea typeface="Gill Sans MT"/>
                    <a:cs typeface="Gill Sans MT"/>
                    <a:sym typeface="Gill Sans MT"/>
                  </a:rPr>
                  <a:t>p</a:t>
                </a:r>
                <a:r>
                  <a:rPr b="1" baseline="-25000">
                    <a:solidFill>
                      <a:srgbClr val="0000FF"/>
                    </a:solidFill>
                    <a:latin typeface="Gill Sans MT"/>
                    <a:ea typeface="Gill Sans MT"/>
                    <a:cs typeface="Gill Sans MT"/>
                    <a:sym typeface="Gill Sans MT"/>
                  </a:rPr>
                  <a:t>T</a:t>
                </a:r>
                <a:r>
                  <a:rPr b="1" baseline="30000">
                    <a:solidFill>
                      <a:srgbClr val="0000FF"/>
                    </a:solidFill>
                    <a:latin typeface="Gill Sans MT"/>
                    <a:ea typeface="Gill Sans MT"/>
                    <a:cs typeface="Gill Sans MT"/>
                    <a:sym typeface="Gill Sans MT"/>
                  </a:rPr>
                  <a:t>Cut </a:t>
                </a:r>
                <a:r>
                  <a:rPr b="1">
                    <a:solidFill>
                      <a:srgbClr val="0000FF"/>
                    </a:solidFill>
                    <a:latin typeface="Gill Sans MT"/>
                    <a:ea typeface="Gill Sans MT"/>
                    <a:cs typeface="Gill Sans MT"/>
                    <a:sym typeface="Gill Sans MT"/>
                  </a:rPr>
                  <a:t>&gt; 1 GeV/</a:t>
                </a:r>
                <a:r>
                  <a:rPr b="1" i="1">
                    <a:solidFill>
                      <a:srgbClr val="0000FF"/>
                    </a:solidFill>
                    <a:latin typeface="Gill Sans MT"/>
                    <a:ea typeface="Gill Sans MT"/>
                    <a:cs typeface="Gill Sans MT"/>
                    <a:sym typeface="Gill Sans MT"/>
                  </a:rPr>
                  <a:t>c</a:t>
                </a:r>
              </a:p>
            </p:txBody>
          </p:sp>
        </p:grpSp>
        <p:sp>
          <p:nvSpPr>
            <p:cNvPr id="612" name="Shape 612"/>
            <p:cNvSpPr/>
            <p:nvPr/>
          </p:nvSpPr>
          <p:spPr>
            <a:xfrm flipV="1">
              <a:off x="1155611" y="1828076"/>
              <a:ext cx="177708" cy="428790"/>
            </a:xfrm>
            <a:prstGeom prst="line">
              <a:avLst/>
            </a:prstGeom>
            <a:noFill/>
            <a:ln w="22320" cap="flat">
              <a:solidFill>
                <a:srgbClr val="0000CC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Shape 613"/>
            <p:cNvSpPr/>
            <p:nvPr/>
          </p:nvSpPr>
          <p:spPr>
            <a:xfrm flipV="1">
              <a:off x="1147239" y="1828074"/>
              <a:ext cx="270655" cy="447692"/>
            </a:xfrm>
            <a:prstGeom prst="line">
              <a:avLst/>
            </a:prstGeom>
            <a:noFill/>
            <a:ln w="22320" cap="flat">
              <a:solidFill>
                <a:srgbClr val="0000CC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Shape 614"/>
            <p:cNvSpPr/>
            <p:nvPr/>
          </p:nvSpPr>
          <p:spPr>
            <a:xfrm flipH="1" flipV="1">
              <a:off x="1020138" y="1843952"/>
              <a:ext cx="135475" cy="412914"/>
            </a:xfrm>
            <a:prstGeom prst="line">
              <a:avLst/>
            </a:prstGeom>
            <a:noFill/>
            <a:ln w="22320" cap="flat">
              <a:solidFill>
                <a:srgbClr val="0000CC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623" name="Group 623"/>
          <p:cNvGrpSpPr/>
          <p:nvPr/>
        </p:nvGrpSpPr>
        <p:grpSpPr>
          <a:xfrm>
            <a:off x="7640926" y="5374753"/>
            <a:ext cx="2034173" cy="2639138"/>
            <a:chOff x="157342" y="99332"/>
            <a:chExt cx="2034171" cy="2639137"/>
          </a:xfrm>
        </p:grpSpPr>
        <p:sp>
          <p:nvSpPr>
            <p:cNvPr id="616" name="Shape 616"/>
            <p:cNvSpPr/>
            <p:nvPr/>
          </p:nvSpPr>
          <p:spPr>
            <a:xfrm rot="10800000">
              <a:off x="157343" y="584531"/>
              <a:ext cx="2034171" cy="1753596"/>
            </a:xfrm>
            <a:prstGeom prst="triangle">
              <a:avLst/>
            </a:prstGeom>
            <a:gradFill flip="none" rotWithShape="1">
              <a:gsLst>
                <a:gs pos="0">
                  <a:srgbClr val="9FB8CD"/>
                </a:gs>
                <a:gs pos="100000">
                  <a:srgbClr val="FFFFF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defTabSz="457200">
                <a:defRPr sz="18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617" name="Shape 617"/>
            <p:cNvSpPr/>
            <p:nvPr/>
          </p:nvSpPr>
          <p:spPr>
            <a:xfrm>
              <a:off x="157342" y="409084"/>
              <a:ext cx="2034173" cy="31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FB8CD"/>
                </a:gs>
                <a:gs pos="100000">
                  <a:srgbClr val="FFFFF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800">
                  <a:solidFill>
                    <a:srgbClr val="FFFFFF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618" name="Shape 618"/>
            <p:cNvSpPr/>
            <p:nvPr/>
          </p:nvSpPr>
          <p:spPr>
            <a:xfrm flipH="1" flipV="1">
              <a:off x="934496" y="1463276"/>
              <a:ext cx="237162" cy="799987"/>
            </a:xfrm>
            <a:prstGeom prst="line">
              <a:avLst/>
            </a:prstGeom>
            <a:noFill/>
            <a:ln w="73080" cap="flat">
              <a:solidFill>
                <a:srgbClr val="FF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Shape 619"/>
            <p:cNvSpPr/>
            <p:nvPr/>
          </p:nvSpPr>
          <p:spPr>
            <a:xfrm flipV="1">
              <a:off x="1171751" y="957244"/>
              <a:ext cx="177707" cy="1324920"/>
            </a:xfrm>
            <a:prstGeom prst="line">
              <a:avLst/>
            </a:prstGeom>
            <a:noFill/>
            <a:ln w="73080" cap="flat">
              <a:solidFill>
                <a:srgbClr val="FF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Shape 620"/>
            <p:cNvSpPr/>
            <p:nvPr/>
          </p:nvSpPr>
          <p:spPr>
            <a:xfrm>
              <a:off x="258944" y="99332"/>
              <a:ext cx="720513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l" defTabSz="457200">
                <a:defRPr sz="1800"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 lvl="0"/>
              <a:r>
                <a:t>R=0.4</a:t>
              </a:r>
            </a:p>
          </p:txBody>
        </p:sp>
        <p:sp>
          <p:nvSpPr>
            <p:cNvPr id="621" name="Shape 621"/>
            <p:cNvSpPr/>
            <p:nvPr/>
          </p:nvSpPr>
          <p:spPr>
            <a:xfrm flipH="1" flipV="1">
              <a:off x="157343" y="567844"/>
              <a:ext cx="977494" cy="1"/>
            </a:xfrm>
            <a:prstGeom prst="line">
              <a:avLst/>
            </a:prstGeom>
            <a:noFill/>
            <a:ln w="2232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Shape 622"/>
            <p:cNvSpPr/>
            <p:nvPr/>
          </p:nvSpPr>
          <p:spPr>
            <a:xfrm>
              <a:off x="300509" y="2324195"/>
              <a:ext cx="1668845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defTabSz="457200">
                <a:defRPr sz="1800"/>
              </a:pPr>
              <a:r>
                <a:rPr b="1">
                  <a:solidFill>
                    <a:srgbClr val="C82506"/>
                  </a:solidFill>
                  <a:latin typeface="Gill Sans MT"/>
                  <a:ea typeface="Gill Sans MT"/>
                  <a:cs typeface="Gill Sans MT"/>
                  <a:sym typeface="Gill Sans MT"/>
                </a:rPr>
                <a:t>p</a:t>
              </a:r>
              <a:r>
                <a:rPr b="1" baseline="-25000">
                  <a:solidFill>
                    <a:srgbClr val="C82506"/>
                  </a:solidFill>
                  <a:latin typeface="Gill Sans MT"/>
                  <a:ea typeface="Gill Sans MT"/>
                  <a:cs typeface="Gill Sans MT"/>
                  <a:sym typeface="Gill Sans MT"/>
                </a:rPr>
                <a:t>T</a:t>
              </a:r>
              <a:r>
                <a:rPr b="1" baseline="30000">
                  <a:solidFill>
                    <a:srgbClr val="C82506"/>
                  </a:solidFill>
                  <a:latin typeface="Gill Sans MT"/>
                  <a:ea typeface="Gill Sans MT"/>
                  <a:cs typeface="Gill Sans MT"/>
                  <a:sym typeface="Gill Sans MT"/>
                </a:rPr>
                <a:t>Cut </a:t>
              </a:r>
              <a:r>
                <a:rPr b="1">
                  <a:solidFill>
                    <a:srgbClr val="C82506"/>
                  </a:solidFill>
                  <a:latin typeface="Gill Sans MT"/>
                  <a:ea typeface="Gill Sans MT"/>
                  <a:cs typeface="Gill Sans MT"/>
                  <a:sym typeface="Gill Sans MT"/>
                </a:rPr>
                <a:t>&gt; 2 GeV/</a:t>
              </a:r>
              <a:r>
                <a:rPr b="1" i="1">
                  <a:solidFill>
                    <a:srgbClr val="C82506"/>
                  </a:solidFill>
                  <a:latin typeface="Gill Sans MT"/>
                  <a:ea typeface="Gill Sans MT"/>
                  <a:cs typeface="Gill Sans MT"/>
                  <a:sym typeface="Gill Sans MT"/>
                </a:rPr>
                <a:t>c</a:t>
              </a:r>
            </a:p>
          </p:txBody>
        </p:sp>
      </p:grpSp>
      <p:sp>
        <p:nvSpPr>
          <p:cNvPr id="624" name="Shape 624"/>
          <p:cNvSpPr/>
          <p:nvPr/>
        </p:nvSpPr>
        <p:spPr>
          <a:xfrm flipV="1" rot="23117432">
            <a:off x="6602948" y="6569591"/>
            <a:ext cx="1064326" cy="510541"/>
          </a:xfrm>
          <a:prstGeom prst="line">
            <a:avLst/>
          </a:prstGeom>
          <a:ln w="50800">
            <a:solidFill/>
            <a:tailEnd type="stealth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27" name="Shape 62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8"/>
          <p:cNvGrpSpPr/>
          <p:nvPr/>
        </p:nvGrpSpPr>
        <p:grpSpPr>
          <a:xfrm>
            <a:off x="2863434" y="1577991"/>
            <a:ext cx="6949372" cy="4956310"/>
            <a:chOff x="0" y="0"/>
            <a:chExt cx="6949370" cy="4956309"/>
          </a:xfrm>
        </p:grpSpPr>
        <p:pic>
          <p:nvPicPr>
            <p:cNvPr id="186" name="image2.png"/>
            <p:cNvPicPr/>
            <p:nvPr/>
          </p:nvPicPr>
          <p:blipFill>
            <a:blip r:embed="rId2">
              <a:extLst/>
            </a:blip>
            <a:srcRect l="7500" t="36236" r="0" b="0"/>
            <a:stretch>
              <a:fillRect/>
            </a:stretch>
          </p:blipFill>
          <p:spPr>
            <a:xfrm>
              <a:off x="433735" y="403384"/>
              <a:ext cx="6515636" cy="41495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2.png"/>
            <p:cNvPicPr/>
            <p:nvPr/>
          </p:nvPicPr>
          <p:blipFill>
            <a:blip r:embed="rId2">
              <a:extLst/>
            </a:blip>
            <a:srcRect l="0" t="0" r="92541" b="0"/>
            <a:stretch>
              <a:fillRect/>
            </a:stretch>
          </p:blipFill>
          <p:spPr>
            <a:xfrm>
              <a:off x="0" y="0"/>
              <a:ext cx="400147" cy="4956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9" name="Shape 189"/>
          <p:cNvSpPr/>
          <p:nvPr>
            <p:ph type="body" idx="1"/>
          </p:nvPr>
        </p:nvSpPr>
        <p:spPr>
          <a:xfrm>
            <a:off x="2508509" y="6105907"/>
            <a:ext cx="9139671" cy="3130245"/>
          </a:xfrm>
          <a:prstGeom prst="rect">
            <a:avLst/>
          </a:prstGeom>
        </p:spPr>
        <p:txBody>
          <a:bodyPr/>
          <a:lstStyle/>
          <a:p>
            <a:pPr lvl="0" marL="514349" indent="-514349">
              <a:spcBef>
                <a:spcPts val="1200"/>
              </a:spcBef>
              <a:defRPr sz="1800"/>
            </a:pPr>
            <a:r>
              <a:rPr sz="3200"/>
              <a:t>Large suppression for p</a:t>
            </a:r>
            <a:r>
              <a:rPr baseline="-5999" sz="3200"/>
              <a:t>T</a:t>
            </a:r>
            <a:r>
              <a:rPr sz="3200"/>
              <a:t> &gt; 4 GeV/</a:t>
            </a:r>
            <a:r>
              <a:rPr i="1" sz="3200"/>
              <a:t>c</a:t>
            </a:r>
            <a:br>
              <a:rPr i="1" sz="3200"/>
            </a:br>
            <a:r>
              <a:rPr sz="3200"/>
              <a:t>Strong charm-medium interaction</a:t>
            </a:r>
            <a:endParaRPr sz="3200"/>
          </a:p>
          <a:p>
            <a:pPr lvl="0" marL="514349" indent="-514349">
              <a:spcBef>
                <a:spcPts val="1200"/>
              </a:spcBef>
              <a:defRPr sz="1800"/>
            </a:pPr>
            <a:r>
              <a:rPr sz="3200"/>
              <a:t>Indication of enhancement at p</a:t>
            </a:r>
            <a:r>
              <a:rPr baseline="-5999" sz="3200"/>
              <a:t>T</a:t>
            </a:r>
            <a:r>
              <a:rPr sz="3200"/>
              <a:t>~0.7-2GeV/</a:t>
            </a:r>
            <a:r>
              <a:rPr i="1" sz="3200"/>
              <a:t>c</a:t>
            </a:r>
            <a:br>
              <a:rPr i="1" sz="3200"/>
            </a:br>
            <a:r>
              <a:rPr sz="3200"/>
              <a:t>Described by recombination models </a:t>
            </a:r>
            <a:endParaRPr sz="3200"/>
          </a:p>
          <a:p>
            <a:pPr lvl="0" marL="514349" indent="-514349">
              <a:spcBef>
                <a:spcPts val="1200"/>
              </a:spcBef>
              <a:defRPr sz="1800"/>
            </a:pPr>
            <a:r>
              <a:rPr sz="3200">
                <a:solidFill>
                  <a:srgbClr val="0365C0"/>
                </a:solidFill>
              </a:rPr>
              <a:t>More precise measurement needed</a:t>
            </a:r>
          </a:p>
        </p:txBody>
      </p:sp>
      <p:sp>
        <p:nvSpPr>
          <p:cNvPr id="190" name="Shape 190"/>
          <p:cNvSpPr/>
          <p:nvPr/>
        </p:nvSpPr>
        <p:spPr>
          <a:xfrm>
            <a:off x="1358100" y="1399288"/>
            <a:ext cx="4435127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914400">
              <a:defRPr i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i="0" sz="1800"/>
            </a:pPr>
            <a:r>
              <a:rPr i="1" sz="2200"/>
              <a:t>STAR, PRL 113, 142301 (2014)</a:t>
            </a:r>
          </a:p>
        </p:txBody>
      </p:sp>
      <p:sp>
        <p:nvSpPr>
          <p:cNvPr id="191" name="Shape 191"/>
          <p:cNvSpPr/>
          <p:nvPr>
            <p:ph type="sldNum" sz="quarter" idx="2"/>
          </p:nvPr>
        </p:nvSpPr>
        <p:spPr>
          <a:xfrm>
            <a:off x="12222380" y="9233774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43305">
              <a:defRPr sz="1800"/>
            </a:pPr>
            <a:r>
              <a:rPr sz="4650"/>
              <a:t>D</a:t>
            </a:r>
            <a:r>
              <a:rPr baseline="31999" sz="4650"/>
              <a:t>0</a:t>
            </a:r>
            <a:r>
              <a:rPr sz="4650"/>
              <a:t> Nuclear Modification p</a:t>
            </a:r>
            <a:r>
              <a:rPr baseline="-5999" sz="4650"/>
              <a:t>T</a:t>
            </a:r>
            <a:r>
              <a:rPr sz="4650"/>
              <a:t> Dependence</a:t>
            </a:r>
          </a:p>
        </p:txBody>
      </p:sp>
      <p:sp>
        <p:nvSpPr>
          <p:cNvPr id="193" name="Shape 193"/>
          <p:cNvSpPr/>
          <p:nvPr/>
        </p:nvSpPr>
        <p:spPr>
          <a:xfrm>
            <a:off x="6990609" y="1388527"/>
            <a:ext cx="593415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 Year 2010 + 2011 Au+Au @ 200 GeV data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xy_v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248" y="5017509"/>
            <a:ext cx="2969194" cy="3877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z_v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67327" y="5017509"/>
            <a:ext cx="2992182" cy="387782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 rot="16200000">
            <a:off x="2130035" y="6439818"/>
            <a:ext cx="2881579" cy="370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000"/>
              <a:t>DCA</a:t>
            </a:r>
            <a:r>
              <a:rPr baseline="-5999" sz="2000"/>
              <a:t>z</a:t>
            </a:r>
            <a:r>
              <a:rPr sz="2000"/>
              <a:t> resolution (</a:t>
            </a:r>
            <a:r>
              <a:rPr sz="2000">
                <a:latin typeface="Gill Sans MT"/>
                <a:ea typeface="Gill Sans MT"/>
                <a:cs typeface="Gill Sans MT"/>
                <a:sym typeface="Gill Sans MT"/>
              </a:rPr>
              <a:t>µm</a:t>
            </a:r>
            <a:r>
              <a:rPr sz="2000"/>
              <a:t>)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6121664" y="1464472"/>
            <a:ext cx="6806634" cy="4186476"/>
          </a:xfrm>
          <a:prstGeom prst="rect">
            <a:avLst/>
          </a:prstGeom>
        </p:spPr>
        <p:txBody>
          <a:bodyPr/>
          <a:lstStyle/>
          <a:p>
            <a:pPr lvl="0" marL="485775" indent="-485775">
              <a:spcBef>
                <a:spcPts val="1100"/>
              </a:spcBef>
              <a:defRPr sz="1800"/>
            </a:pPr>
            <a:r>
              <a:rPr sz="3400"/>
              <a:t>3 kinds of silicon detectors (PXL, IST, SSD)</a:t>
            </a:r>
            <a:endParaRPr sz="3400"/>
          </a:p>
          <a:p>
            <a:pPr lvl="1" marL="930275" indent="-485775">
              <a:spcBef>
                <a:spcPts val="1100"/>
              </a:spcBef>
              <a:buChar char="-"/>
              <a:defRPr sz="1800"/>
            </a:pPr>
            <a:r>
              <a:rPr sz="2400">
                <a:latin typeface="Helvetica"/>
                <a:ea typeface="Helvetica"/>
                <a:cs typeface="Helvetica"/>
                <a:sym typeface="Helvetica"/>
              </a:rPr>
              <a:t>PXL</a:t>
            </a:r>
            <a:r>
              <a:rPr sz="2400"/>
              <a:t>: </a:t>
            </a:r>
            <a:r>
              <a:rPr sz="2400">
                <a:latin typeface="Helvetica"/>
                <a:ea typeface="Helvetica"/>
                <a:cs typeface="Helvetica"/>
                <a:sym typeface="Helvetica"/>
              </a:rPr>
              <a:t>First</a:t>
            </a:r>
            <a:r>
              <a:rPr sz="2400"/>
              <a:t> application of the Monolithic Active Pixel Sensors (</a:t>
            </a:r>
            <a:r>
              <a:rPr sz="2400">
                <a:latin typeface="Helvetica"/>
                <a:ea typeface="Helvetica"/>
                <a:cs typeface="Helvetica"/>
                <a:sym typeface="Helvetica"/>
              </a:rPr>
              <a:t>MAPS</a:t>
            </a:r>
            <a:r>
              <a:rPr sz="2400"/>
              <a:t>) technology in a collider experiment</a:t>
            </a:r>
            <a:endParaRPr sz="2400"/>
          </a:p>
          <a:p>
            <a:pPr lvl="1" marL="930275" indent="-485775">
              <a:spcBef>
                <a:spcPts val="1100"/>
              </a:spcBef>
              <a:buChar char="-"/>
              <a:defRPr sz="1800"/>
            </a:pPr>
            <a:r>
              <a:rPr sz="2400"/>
              <a:t>Decay vertex reconstruction with high resolution</a:t>
            </a:r>
            <a:br>
              <a:rPr baseline="31999" sz="2400"/>
            </a:br>
          </a:p>
        </p:txBody>
      </p:sp>
      <p:pic>
        <p:nvPicPr>
          <p:cNvPr id="19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7171" y="1652424"/>
            <a:ext cx="4424389" cy="298380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>
            <p:ph type="sldNum" sz="quarter" idx="2"/>
          </p:nvPr>
        </p:nvSpPr>
        <p:spPr>
          <a:xfrm>
            <a:off x="12222380" y="9233774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Heavy Flavor Tracker</a:t>
            </a:r>
          </a:p>
        </p:txBody>
      </p:sp>
      <p:sp>
        <p:nvSpPr>
          <p:cNvPr id="202" name="Shape 202"/>
          <p:cNvSpPr/>
          <p:nvPr/>
        </p:nvSpPr>
        <p:spPr>
          <a:xfrm>
            <a:off x="1416458" y="1877940"/>
            <a:ext cx="681635" cy="4699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PXL</a:t>
            </a:r>
          </a:p>
        </p:txBody>
      </p:sp>
      <p:sp>
        <p:nvSpPr>
          <p:cNvPr id="203" name="Shape 203"/>
          <p:cNvSpPr/>
          <p:nvPr/>
        </p:nvSpPr>
        <p:spPr>
          <a:xfrm>
            <a:off x="9886084" y="8300905"/>
            <a:ext cx="2943150" cy="8382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H. Qiu, Tue 13:30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HF and Quarkonium </a:t>
            </a:r>
          </a:p>
        </p:txBody>
      </p:sp>
      <p:sp>
        <p:nvSpPr>
          <p:cNvPr id="204" name="Shape 204"/>
          <p:cNvSpPr/>
          <p:nvPr/>
        </p:nvSpPr>
        <p:spPr>
          <a:xfrm flipV="1">
            <a:off x="1067945" y="7691859"/>
            <a:ext cx="6052733" cy="1"/>
          </a:xfrm>
          <a:prstGeom prst="line">
            <a:avLst/>
          </a:prstGeom>
          <a:ln w="25400">
            <a:solidFill>
              <a:srgbClr val="0B5D18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05" name="Shape 205"/>
          <p:cNvSpPr/>
          <p:nvPr/>
        </p:nvSpPr>
        <p:spPr>
          <a:xfrm>
            <a:off x="7049939" y="7043091"/>
            <a:ext cx="579388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i="1" sz="24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Exceeded DCA Resolution Design Goal</a:t>
            </a:r>
            <a:br>
              <a:rPr b="1" i="1" sz="24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</a:br>
            <a:r>
              <a:rPr b="1" i="1" sz="24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60μm</a:t>
            </a:r>
            <a:r>
              <a:rPr b="1" i="1" sz="24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i="1" sz="2400">
                <a:solidFill>
                  <a:srgbClr val="00882B"/>
                </a:solidFill>
                <a:latin typeface="Helvetica"/>
                <a:ea typeface="Helvetica"/>
                <a:cs typeface="Helvetica"/>
                <a:sym typeface="Helvetica"/>
              </a:rPr>
              <a:t>for Kaon at p= </a:t>
            </a:r>
            <a:r>
              <a:rPr b="1" i="1" sz="24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0.75 GeV/c</a:t>
            </a:r>
          </a:p>
        </p:txBody>
      </p:sp>
      <p:sp>
        <p:nvSpPr>
          <p:cNvPr id="206" name="Shape 206"/>
          <p:cNvSpPr/>
          <p:nvPr/>
        </p:nvSpPr>
        <p:spPr>
          <a:xfrm>
            <a:off x="101818" y="5200888"/>
            <a:ext cx="308264" cy="13912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07" name="Shape 207"/>
          <p:cNvSpPr/>
          <p:nvPr/>
        </p:nvSpPr>
        <p:spPr>
          <a:xfrm rot="16200000">
            <a:off x="-1087819" y="6428935"/>
            <a:ext cx="3074960" cy="370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000"/>
              <a:t>DCA</a:t>
            </a:r>
            <a:r>
              <a:rPr baseline="-5999" sz="2000"/>
              <a:t>xy</a:t>
            </a:r>
            <a:r>
              <a:rPr sz="2000"/>
              <a:t> resolution (</a:t>
            </a:r>
            <a:r>
              <a:rPr sz="2000">
                <a:latin typeface="Gill Sans MT"/>
                <a:ea typeface="Gill Sans MT"/>
                <a:cs typeface="Gill Sans MT"/>
                <a:sym typeface="Gill Sans MT"/>
              </a:rPr>
              <a:t>µm</a:t>
            </a:r>
            <a:r>
              <a:rPr sz="2000"/>
              <a:t>)</a:t>
            </a:r>
          </a:p>
        </p:txBody>
      </p:sp>
      <p:sp>
        <p:nvSpPr>
          <p:cNvPr id="208" name="Shape 208"/>
          <p:cNvSpPr/>
          <p:nvPr/>
        </p:nvSpPr>
        <p:spPr>
          <a:xfrm>
            <a:off x="7104070" y="5017509"/>
            <a:ext cx="464881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Excellent resolution even at low p</a:t>
            </a:r>
          </a:p>
        </p:txBody>
      </p:sp>
      <p:sp>
        <p:nvSpPr>
          <p:cNvPr id="209" name="Shape 209"/>
          <p:cNvSpPr/>
          <p:nvPr/>
        </p:nvSpPr>
        <p:spPr>
          <a:xfrm>
            <a:off x="1883703" y="6366587"/>
            <a:ext cx="10500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600"/>
              <a:t>47 μm</a:t>
            </a:r>
          </a:p>
        </p:txBody>
      </p:sp>
      <p:sp>
        <p:nvSpPr>
          <p:cNvPr id="210" name="Shape 210"/>
          <p:cNvSpPr/>
          <p:nvPr/>
        </p:nvSpPr>
        <p:spPr>
          <a:xfrm flipH="1">
            <a:off x="2113845" y="6833868"/>
            <a:ext cx="1" cy="1007894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11" name="Shape 211"/>
          <p:cNvSpPr/>
          <p:nvPr/>
        </p:nvSpPr>
        <p:spPr>
          <a:xfrm>
            <a:off x="4941505" y="6360237"/>
            <a:ext cx="108607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700"/>
              <a:t>46 μm</a:t>
            </a:r>
          </a:p>
        </p:txBody>
      </p:sp>
      <p:sp>
        <p:nvSpPr>
          <p:cNvPr id="212" name="Shape 212"/>
          <p:cNvSpPr/>
          <p:nvPr/>
        </p:nvSpPr>
        <p:spPr>
          <a:xfrm>
            <a:off x="5213590" y="6909014"/>
            <a:ext cx="1" cy="95395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13" name="Shape 213"/>
          <p:cNvSpPr/>
          <p:nvPr/>
        </p:nvSpPr>
        <p:spPr>
          <a:xfrm>
            <a:off x="5193097" y="8774437"/>
            <a:ext cx="114452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/>
              <a:t>p[GeV/</a:t>
            </a:r>
            <a:r>
              <a:rPr i="1" sz="2000"/>
              <a:t>c</a:t>
            </a:r>
            <a:r>
              <a:rPr sz="2000"/>
              <a:t>]</a:t>
            </a:r>
          </a:p>
        </p:txBody>
      </p:sp>
      <p:sp>
        <p:nvSpPr>
          <p:cNvPr id="214" name="Shape 214"/>
          <p:cNvSpPr/>
          <p:nvPr/>
        </p:nvSpPr>
        <p:spPr>
          <a:xfrm>
            <a:off x="2160743" y="8774437"/>
            <a:ext cx="114452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/>
              <a:t>p[GeV/</a:t>
            </a:r>
            <a:r>
              <a:rPr i="1" sz="2000"/>
              <a:t>c</a:t>
            </a:r>
            <a:r>
              <a:rPr sz="2000"/>
              <a:t>]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D</a:t>
            </a:r>
            <a:r>
              <a:rPr baseline="31999" sz="5000"/>
              <a:t>0</a:t>
            </a:r>
            <a:r>
              <a:rPr sz="5000"/>
              <a:t> signal with HFT </a:t>
            </a:r>
          </a:p>
        </p:txBody>
      </p:sp>
      <p:pic>
        <p:nvPicPr>
          <p:cNvPr id="21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552" y="2398690"/>
            <a:ext cx="7078037" cy="408939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>
            <p:ph type="sldNum" sz="quarter" idx="2"/>
          </p:nvPr>
        </p:nvSpPr>
        <p:spPr>
          <a:xfrm>
            <a:off x="12224673" y="9233774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19" name="Shape 219"/>
          <p:cNvSpPr/>
          <p:nvPr/>
        </p:nvSpPr>
        <p:spPr>
          <a:xfrm>
            <a:off x="793521" y="1656815"/>
            <a:ext cx="716473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lnSpc>
                <a:spcPct val="150000"/>
              </a:lnSpc>
              <a:defRPr sz="3400"/>
            </a:lvl1pPr>
          </a:lstStyle>
          <a:p>
            <a:pPr lvl="0">
              <a:defRPr sz="1800"/>
            </a:pPr>
            <a:r>
              <a:rPr sz="3400"/>
              <a:t>~10% statistics of year 2014 Au+Au </a:t>
            </a:r>
          </a:p>
        </p:txBody>
      </p:sp>
      <p:sp>
        <p:nvSpPr>
          <p:cNvPr id="220" name="Shape 220"/>
          <p:cNvSpPr/>
          <p:nvPr/>
        </p:nvSpPr>
        <p:spPr>
          <a:xfrm>
            <a:off x="446132" y="6732568"/>
            <a:ext cx="12112537" cy="1323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marL="485775" indent="-485775" algn="l" defTabSz="457200">
              <a:spcBef>
                <a:spcPts val="1200"/>
              </a:spcBef>
              <a:buSzPct val="75000"/>
              <a:buChar char="•"/>
              <a:tabLst>
                <a:tab pos="139700" algn="l"/>
                <a:tab pos="457200" algn="l"/>
              </a:tabLst>
              <a:defRPr sz="1800"/>
            </a:pPr>
            <a:r>
              <a:rPr sz="3400">
                <a:solidFill>
                  <a:srgbClr val="861001"/>
                </a:solidFill>
              </a:rPr>
              <a:t>Background greatly suppressed by topology cuts with HFT</a:t>
            </a:r>
            <a:r>
              <a:rPr sz="3400"/>
              <a:t> </a:t>
            </a:r>
            <a:endParaRPr sz="3400"/>
          </a:p>
          <a:p>
            <a:pPr lvl="0" marL="485775" indent="-485775" algn="l" defTabSz="914400">
              <a:buSzPct val="75000"/>
              <a:buChar char="•"/>
              <a:defRPr sz="1800"/>
            </a:pPr>
            <a:r>
              <a:rPr sz="3400"/>
              <a:t>Physics results with HFT will come soon.</a:t>
            </a:r>
          </a:p>
        </p:txBody>
      </p:sp>
      <p:sp>
        <p:nvSpPr>
          <p:cNvPr id="221" name="Shape 221"/>
          <p:cNvSpPr/>
          <p:nvPr/>
        </p:nvSpPr>
        <p:spPr>
          <a:xfrm>
            <a:off x="9886084" y="8300905"/>
            <a:ext cx="2943150" cy="8382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H. Qiu, Tue 13:30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HF and Quarkonium </a:t>
            </a:r>
          </a:p>
        </p:txBody>
      </p:sp>
      <p:sp>
        <p:nvSpPr>
          <p:cNvPr id="222" name="Shape 222"/>
          <p:cNvSpPr/>
          <p:nvPr/>
        </p:nvSpPr>
        <p:spPr>
          <a:xfrm>
            <a:off x="695606" y="8308409"/>
            <a:ext cx="3089352" cy="8382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A. Quintero, Poster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for Optimize D</a:t>
            </a:r>
            <a:r>
              <a:rPr baseline="31999" sz="2400">
                <a:solidFill>
                  <a:srgbClr val="FFFFFF"/>
                </a:solidFill>
              </a:rPr>
              <a:t>0</a:t>
            </a:r>
            <a:r>
              <a:rPr sz="2400">
                <a:solidFill>
                  <a:srgbClr val="FFFFFF"/>
                </a:solidFill>
              </a:rPr>
              <a:t> signal</a:t>
            </a:r>
          </a:p>
        </p:txBody>
      </p:sp>
      <p:pic>
        <p:nvPicPr>
          <p:cNvPr id="223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5109" y="2881531"/>
            <a:ext cx="4722676" cy="2497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56827" y="2041822"/>
            <a:ext cx="1144836" cy="1144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body" idx="1"/>
          </p:nvPr>
        </p:nvSpPr>
        <p:spPr>
          <a:xfrm>
            <a:off x="6363198" y="1667890"/>
            <a:ext cx="6535881" cy="4377514"/>
          </a:xfrm>
          <a:prstGeom prst="rect">
            <a:avLst/>
          </a:prstGeom>
        </p:spPr>
        <p:txBody>
          <a:bodyPr/>
          <a:lstStyle/>
          <a:p>
            <a:pPr lvl="0" marL="383762" indent="-383762" defTabSz="461518">
              <a:lnSpc>
                <a:spcPct val="110000"/>
              </a:lnSpc>
              <a:spcBef>
                <a:spcPts val="0"/>
              </a:spcBef>
              <a:defRPr sz="1800"/>
            </a:pPr>
            <a:r>
              <a:rPr sz="2686"/>
              <a:t>Multi-gap Resistive Plate Chamber (MRPC) technology</a:t>
            </a:r>
            <a:endParaRPr sz="2686"/>
          </a:p>
          <a:p>
            <a:pPr lvl="1" marL="734917" indent="-383762" defTabSz="461518">
              <a:lnSpc>
                <a:spcPct val="110000"/>
              </a:lnSpc>
              <a:spcBef>
                <a:spcPts val="0"/>
              </a:spcBef>
              <a:buChar char="-"/>
              <a:defRPr sz="1800"/>
            </a:pPr>
            <a:r>
              <a:rPr sz="2370"/>
              <a:t>Precise timing ~ 95 ps</a:t>
            </a:r>
            <a:endParaRPr sz="2370"/>
          </a:p>
          <a:p>
            <a:pPr lvl="1" marL="734917" indent="-383762" defTabSz="461518">
              <a:lnSpc>
                <a:spcPct val="110000"/>
              </a:lnSpc>
              <a:spcBef>
                <a:spcPts val="0"/>
              </a:spcBef>
              <a:buChar char="-"/>
              <a:defRPr sz="1800"/>
            </a:pPr>
            <a:r>
              <a:rPr sz="2370"/>
              <a:t>Accurate hit position ~ 1 cm</a:t>
            </a:r>
            <a:endParaRPr sz="1896"/>
          </a:p>
          <a:p>
            <a:pPr lvl="1" marL="734917" indent="-383762" defTabSz="461518">
              <a:lnSpc>
                <a:spcPct val="110000"/>
              </a:lnSpc>
              <a:spcBef>
                <a:spcPts val="0"/>
              </a:spcBef>
              <a:buChar char="-"/>
              <a:defRPr sz="1800"/>
            </a:pPr>
            <a:endParaRPr sz="1896"/>
          </a:p>
          <a:p>
            <a:pPr lvl="0" marL="352871" indent="-352871" defTabSz="461518">
              <a:lnSpc>
                <a:spcPct val="110000"/>
              </a:lnSpc>
              <a:spcBef>
                <a:spcPts val="0"/>
              </a:spcBef>
              <a:buSzPct val="100000"/>
              <a:buFont typeface="Arial"/>
              <a:defRPr sz="1800"/>
            </a:pPr>
            <a:r>
              <a:rPr sz="2844"/>
              <a:t>Muon identification</a:t>
            </a:r>
            <a:endParaRPr sz="2844"/>
          </a:p>
          <a:p>
            <a:pPr lvl="1" marL="655247" indent="-294059" defTabSz="461518">
              <a:lnSpc>
                <a:spcPct val="110000"/>
              </a:lnSpc>
              <a:spcBef>
                <a:spcPts val="0"/>
              </a:spcBef>
              <a:buFont typeface="Arial"/>
              <a:buChar char="-"/>
              <a:defRPr sz="1800"/>
            </a:pPr>
            <a:r>
              <a:rPr sz="2370"/>
              <a:t>TPC track and MTD hit match</a:t>
            </a:r>
            <a:endParaRPr sz="2370"/>
          </a:p>
          <a:p>
            <a:pPr lvl="1" marL="655247" indent="-294059" defTabSz="461518">
              <a:lnSpc>
                <a:spcPct val="110000"/>
              </a:lnSpc>
              <a:spcBef>
                <a:spcPts val="0"/>
              </a:spcBef>
              <a:buFont typeface="Arial"/>
              <a:buChar char="-"/>
              <a:defRPr sz="1800"/>
            </a:pPr>
            <a:endParaRPr sz="2370"/>
          </a:p>
          <a:p>
            <a:pPr lvl="0" marL="406336" indent="-406336" defTabSz="461518">
              <a:lnSpc>
                <a:spcPct val="110000"/>
              </a:lnSpc>
              <a:spcBef>
                <a:spcPts val="0"/>
              </a:spcBef>
              <a:defRPr sz="1800"/>
            </a:pPr>
            <a:r>
              <a:rPr sz="2844"/>
              <a:t>Dimuon trigger increases </a:t>
            </a:r>
            <a:r>
              <a:rPr sz="2844">
                <a:solidFill>
                  <a:srgbClr val="EC5D57"/>
                </a:solidFill>
              </a:rPr>
              <a:t>low p</a:t>
            </a:r>
            <a:r>
              <a:rPr baseline="-5999" sz="2844">
                <a:solidFill>
                  <a:srgbClr val="EC5D57"/>
                </a:solidFill>
              </a:rPr>
              <a:t>T</a:t>
            </a:r>
            <a:r>
              <a:rPr baseline="-5999" sz="2844"/>
              <a:t> </a:t>
            </a:r>
            <a:r>
              <a:rPr sz="2844"/>
              <a:t>accuracy</a:t>
            </a:r>
          </a:p>
        </p:txBody>
      </p:sp>
      <p:sp>
        <p:nvSpPr>
          <p:cNvPr id="227" name="Shape 227"/>
          <p:cNvSpPr/>
          <p:nvPr>
            <p:ph type="sldNum" sz="quarter" idx="2"/>
          </p:nvPr>
        </p:nvSpPr>
        <p:spPr>
          <a:xfrm>
            <a:off x="12222380" y="9233774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28" name="Shape 2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800">
                <a:latin typeface="Times New Roman"/>
                <a:ea typeface="Times New Roman"/>
                <a:cs typeface="Times New Roman"/>
                <a:sym typeface="Times New Roman"/>
              </a:rPr>
              <a:t>J/</a:t>
            </a:r>
            <a:r>
              <a:rPr i="1" sz="4800">
                <a:latin typeface="Times New Roman"/>
                <a:ea typeface="Times New Roman"/>
                <a:cs typeface="Times New Roman"/>
                <a:sym typeface="Times New Roman"/>
              </a:rPr>
              <a:t>ψ </a:t>
            </a:r>
            <a:r>
              <a:rPr sz="4800"/>
              <a:t>with Muon Telescope Detector</a:t>
            </a:r>
          </a:p>
        </p:txBody>
      </p:sp>
      <p:pic>
        <p:nvPicPr>
          <p:cNvPr id="229" name="image20.jpeg" descr="platform_oct23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422" y="1667890"/>
            <a:ext cx="4831814" cy="321264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6308889" y="6428726"/>
            <a:ext cx="4468230" cy="2218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 defTabSz="457200">
              <a:spcBef>
                <a:spcPts val="600"/>
              </a:spcBef>
              <a:defRPr sz="1800"/>
            </a:pPr>
            <a:r>
              <a:rPr sz="3000">
                <a:latin typeface="Helvetica"/>
                <a:ea typeface="Helvetica"/>
                <a:cs typeface="Helvetica"/>
                <a:sym typeface="Helvetica"/>
              </a:rPr>
              <a:t>p+p @ 500 GeV</a:t>
            </a:r>
            <a:r>
              <a:rPr sz="3000"/>
              <a:t> </a:t>
            </a:r>
            <a:endParaRPr sz="3000"/>
          </a:p>
          <a:p>
            <a:pPr lvl="2" algn="l" defTabSz="457200">
              <a:spcBef>
                <a:spcPts val="600"/>
              </a:spcBef>
              <a:defRPr sz="1800"/>
            </a:pPr>
            <a:r>
              <a:rPr sz="3000">
                <a:latin typeface="Helvetica"/>
                <a:ea typeface="Helvetica"/>
                <a:cs typeface="Helvetica"/>
                <a:sym typeface="Helvetica"/>
              </a:rPr>
              <a:t>7.7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pb</a:t>
            </a:r>
            <a:r>
              <a:rPr baseline="30399" sz="3000">
                <a:latin typeface="Times New Roman"/>
                <a:ea typeface="Times New Roman"/>
                <a:cs typeface="Times New Roman"/>
                <a:sym typeface="Times New Roman"/>
              </a:rPr>
              <a:t>-1 </a:t>
            </a:r>
            <a:r>
              <a:rPr sz="3000"/>
              <a:t>taken in 2013</a:t>
            </a:r>
            <a:endParaRPr sz="3000"/>
          </a:p>
          <a:p>
            <a:pPr lvl="1" algn="l" defTabSz="457200">
              <a:spcBef>
                <a:spcPts val="600"/>
              </a:spcBef>
              <a:defRPr sz="1800"/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J/</a:t>
            </a:r>
            <a:r>
              <a:rPr i="1" sz="3000">
                <a:latin typeface="Times New Roman"/>
                <a:ea typeface="Times New Roman"/>
                <a:cs typeface="Times New Roman"/>
                <a:sym typeface="Times New Roman"/>
              </a:rPr>
              <a:t>ψ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sz="3000"/>
              <a:t> μ</a:t>
            </a:r>
            <a:r>
              <a:rPr baseline="30133" sz="3000"/>
              <a:t>+ </a:t>
            </a:r>
            <a:r>
              <a:rPr sz="3000"/>
              <a:t>μ</a:t>
            </a:r>
            <a:r>
              <a:rPr baseline="30133" sz="3000"/>
              <a:t>-</a:t>
            </a:r>
            <a:endParaRPr sz="3000"/>
          </a:p>
        </p:txBody>
      </p:sp>
      <p:sp>
        <p:nvSpPr>
          <p:cNvPr id="231" name="Shape 231"/>
          <p:cNvSpPr/>
          <p:nvPr/>
        </p:nvSpPr>
        <p:spPr>
          <a:xfrm>
            <a:off x="9886084" y="8300905"/>
            <a:ext cx="2943150" cy="8382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R. Ma, Tue 15:20</a:t>
            </a:r>
            <a:br>
              <a:rPr sz="2400">
                <a:solidFill>
                  <a:srgbClr val="FFFFFF"/>
                </a:solidFill>
              </a:rPr>
            </a:br>
            <a:r>
              <a:rPr sz="2400">
                <a:solidFill>
                  <a:srgbClr val="FFFFFF"/>
                </a:solidFill>
              </a:rPr>
              <a:t>HF and Quarkonium </a:t>
            </a:r>
          </a:p>
        </p:txBody>
      </p:sp>
      <p:pic>
        <p:nvPicPr>
          <p:cNvPr id="23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8732" y="5354622"/>
            <a:ext cx="4981194" cy="3697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43015" y="4878618"/>
            <a:ext cx="1144835" cy="1144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Jpsi_vs_EvtAct_PtBi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488" y="2380536"/>
            <a:ext cx="6116790" cy="5221387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>
            <p:ph type="body" idx="1"/>
          </p:nvPr>
        </p:nvSpPr>
        <p:spPr>
          <a:xfrm>
            <a:off x="681703" y="7434978"/>
            <a:ext cx="11641394" cy="1511562"/>
          </a:xfrm>
          <a:prstGeom prst="rect">
            <a:avLst/>
          </a:prstGeom>
        </p:spPr>
        <p:txBody>
          <a:bodyPr/>
          <a:lstStyle/>
          <a:p>
            <a:pPr lvl="0" marL="432339" indent="-432339" defTabSz="519937">
              <a:lnSpc>
                <a:spcPct val="96000"/>
              </a:lnSpc>
              <a:spcBef>
                <a:spcPts val="500"/>
              </a:spcBef>
              <a:defRPr sz="1800"/>
            </a:pPr>
            <a:r>
              <a:rPr sz="3026"/>
              <a:t>Clear correlation between quarkonia yields and multiplicity in pp</a:t>
            </a:r>
            <a:endParaRPr sz="3026"/>
          </a:p>
          <a:p>
            <a:pPr lvl="0" marL="432339" indent="-432339" defTabSz="519937">
              <a:lnSpc>
                <a:spcPct val="96000"/>
              </a:lnSpc>
              <a:spcBef>
                <a:spcPts val="500"/>
              </a:spcBef>
              <a:defRPr sz="1800"/>
            </a:pPr>
            <a:r>
              <a:rPr sz="3026"/>
              <a:t>Faster rise for higher p</a:t>
            </a:r>
            <a:r>
              <a:rPr baseline="-5999" sz="3026"/>
              <a:t>T</a:t>
            </a:r>
          </a:p>
        </p:txBody>
      </p:sp>
      <p:sp>
        <p:nvSpPr>
          <p:cNvPr id="237" name="Shape 237"/>
          <p:cNvSpPr/>
          <p:nvPr>
            <p:ph type="sldNum" sz="quarter" idx="2"/>
          </p:nvPr>
        </p:nvSpPr>
        <p:spPr>
          <a:xfrm>
            <a:off x="12222380" y="9233774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38" name="Shape 238"/>
          <p:cNvSpPr/>
          <p:nvPr>
            <p:ph type="title"/>
          </p:nvPr>
        </p:nvSpPr>
        <p:spPr>
          <a:xfrm>
            <a:off x="952500" y="190500"/>
            <a:ext cx="10685117" cy="1003300"/>
          </a:xfrm>
          <a:prstGeom prst="rect">
            <a:avLst/>
          </a:prstGeom>
        </p:spPr>
        <p:txBody>
          <a:bodyPr/>
          <a:lstStyle/>
          <a:p>
            <a:pPr lvl="0" defTabSz="519937">
              <a:defRPr sz="1800"/>
            </a:pPr>
            <a:r>
              <a:rPr sz="4806">
                <a:latin typeface="Times New Roman"/>
                <a:ea typeface="Times New Roman"/>
                <a:cs typeface="Times New Roman"/>
                <a:sym typeface="Times New Roman"/>
              </a:rPr>
              <a:t>J/</a:t>
            </a:r>
            <a:r>
              <a:rPr i="1" sz="4806">
                <a:latin typeface="Times New Roman"/>
                <a:ea typeface="Times New Roman"/>
                <a:cs typeface="Times New Roman"/>
                <a:sym typeface="Times New Roman"/>
              </a:rPr>
              <a:t>ψ </a:t>
            </a:r>
            <a:r>
              <a:rPr sz="4806"/>
              <a:t>Yield vs Multiplicity in p+p 500 GeV</a:t>
            </a:r>
          </a:p>
        </p:txBody>
      </p:sp>
      <p:sp>
        <p:nvSpPr>
          <p:cNvPr id="239" name="Shape 239"/>
          <p:cNvSpPr/>
          <p:nvPr/>
        </p:nvSpPr>
        <p:spPr>
          <a:xfrm>
            <a:off x="9886084" y="8300905"/>
            <a:ext cx="2943150" cy="8382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R. Ma, Tue 15:20</a:t>
            </a:r>
            <a:br>
              <a:rPr sz="2400">
                <a:solidFill>
                  <a:srgbClr val="FFFFFF"/>
                </a:solidFill>
              </a:rPr>
            </a:br>
            <a:r>
              <a:rPr sz="2400">
                <a:solidFill>
                  <a:srgbClr val="FFFFFF"/>
                </a:solidFill>
              </a:rPr>
              <a:t>HF and Quarkonium </a:t>
            </a:r>
          </a:p>
        </p:txBody>
      </p:sp>
      <p:sp>
        <p:nvSpPr>
          <p:cNvPr id="240" name="Shape 240"/>
          <p:cNvSpPr/>
          <p:nvPr/>
        </p:nvSpPr>
        <p:spPr>
          <a:xfrm>
            <a:off x="739976" y="1383796"/>
            <a:ext cx="5851099" cy="88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spcBef>
                <a:spcPts val="600"/>
              </a:spcBef>
              <a:defRPr sz="1800"/>
            </a:pP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J/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ψ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20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sz="2200"/>
              <a:t> μ</a:t>
            </a:r>
            <a:r>
              <a:rPr baseline="29454" sz="2200"/>
              <a:t>+ </a:t>
            </a:r>
            <a:r>
              <a:rPr sz="2200"/>
              <a:t>μ</a:t>
            </a:r>
            <a:r>
              <a:rPr baseline="29454" sz="2200"/>
              <a:t>-    </a:t>
            </a:r>
            <a:r>
              <a:rPr baseline="-2545" sz="2200"/>
              <a:t>with MTD</a:t>
            </a:r>
            <a:r>
              <a:rPr baseline="29454" sz="2200"/>
              <a:t>       </a:t>
            </a:r>
            <a:r>
              <a:rPr sz="2200">
                <a:latin typeface="Helvetica"/>
                <a:ea typeface="Helvetica"/>
                <a:cs typeface="Helvetica"/>
                <a:sym typeface="Helvetica"/>
              </a:rPr>
              <a:t>7.7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 pb</a:t>
            </a:r>
            <a:r>
              <a:rPr baseline="29818" sz="2200">
                <a:latin typeface="Times New Roman"/>
                <a:ea typeface="Times New Roman"/>
                <a:cs typeface="Times New Roman"/>
                <a:sym typeface="Times New Roman"/>
              </a:rPr>
              <a:t>-1 </a:t>
            </a:r>
            <a:r>
              <a:rPr sz="2200"/>
              <a:t>taken in 2013</a:t>
            </a:r>
            <a:endParaRPr baseline="29454" sz="2200"/>
          </a:p>
          <a:p>
            <a:pPr lvl="0" algn="l" defTabSz="457200">
              <a:spcBef>
                <a:spcPts val="600"/>
              </a:spcBef>
              <a:defRPr sz="1800"/>
            </a:pP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J/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ψ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20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sz="2200"/>
              <a:t> e</a:t>
            </a:r>
            <a:r>
              <a:rPr baseline="29454" sz="2200"/>
              <a:t>+ </a:t>
            </a:r>
            <a:r>
              <a:rPr sz="2200"/>
              <a:t>e</a:t>
            </a:r>
            <a:r>
              <a:rPr baseline="29454" sz="2200"/>
              <a:t>-    </a:t>
            </a:r>
            <a:r>
              <a:rPr baseline="-2545" sz="2200"/>
              <a:t>with BEMC</a:t>
            </a:r>
            <a:r>
              <a:rPr baseline="29454" sz="2200"/>
              <a:t>     </a:t>
            </a:r>
            <a:r>
              <a:rPr sz="2200">
                <a:latin typeface="Helvetica"/>
                <a:ea typeface="Helvetica"/>
                <a:cs typeface="Helvetica"/>
                <a:sym typeface="Helvetica"/>
              </a:rPr>
              <a:t>22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 pb</a:t>
            </a:r>
            <a:r>
              <a:rPr baseline="29818" sz="2200">
                <a:latin typeface="Times New Roman"/>
                <a:ea typeface="Times New Roman"/>
                <a:cs typeface="Times New Roman"/>
                <a:sym typeface="Times New Roman"/>
              </a:rPr>
              <a:t>-1 </a:t>
            </a:r>
            <a:r>
              <a:rPr sz="2200"/>
              <a:t>taken in 2011</a:t>
            </a:r>
          </a:p>
        </p:txBody>
      </p:sp>
      <p:pic>
        <p:nvPicPr>
          <p:cNvPr id="241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13544" y="2121062"/>
            <a:ext cx="1144836" cy="11448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1" name="Group 251"/>
          <p:cNvGrpSpPr/>
          <p:nvPr/>
        </p:nvGrpSpPr>
        <p:grpSpPr>
          <a:xfrm>
            <a:off x="7154287" y="1909593"/>
            <a:ext cx="4891931" cy="5763836"/>
            <a:chOff x="0" y="0"/>
            <a:chExt cx="4891930" cy="5763835"/>
          </a:xfrm>
        </p:grpSpPr>
        <p:sp>
          <p:nvSpPr>
            <p:cNvPr id="242" name="Shape 242"/>
            <p:cNvSpPr/>
            <p:nvPr/>
          </p:nvSpPr>
          <p:spPr>
            <a:xfrm>
              <a:off x="2172701" y="0"/>
              <a:ext cx="2718512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spcBef>
                  <a:spcPts val="4200"/>
                </a:spcBef>
                <a:defRPr sz="1800"/>
              </a:pPr>
              <a:r>
                <a:rPr i="1"/>
                <a:t>CMS, </a:t>
              </a:r>
              <a:r>
                <a:rPr i="1"/>
                <a:t>JHEP 04 (2014)103</a:t>
              </a:r>
            </a:p>
          </p:txBody>
        </p:sp>
        <p:grpSp>
          <p:nvGrpSpPr>
            <p:cNvPr id="250" name="Group 250"/>
            <p:cNvGrpSpPr/>
            <p:nvPr/>
          </p:nvGrpSpPr>
          <p:grpSpPr>
            <a:xfrm>
              <a:off x="0" y="637916"/>
              <a:ext cx="4891931" cy="5125920"/>
              <a:chOff x="0" y="0"/>
              <a:chExt cx="4891930" cy="5125918"/>
            </a:xfrm>
          </p:grpSpPr>
          <p:grpSp>
            <p:nvGrpSpPr>
              <p:cNvPr id="248" name="Group 248"/>
              <p:cNvGrpSpPr/>
              <p:nvPr/>
            </p:nvGrpSpPr>
            <p:grpSpPr>
              <a:xfrm>
                <a:off x="0" y="-1"/>
                <a:ext cx="4891931" cy="5125920"/>
                <a:chOff x="0" y="0"/>
                <a:chExt cx="4891930" cy="5125918"/>
              </a:xfrm>
            </p:grpSpPr>
            <p:grpSp>
              <p:nvGrpSpPr>
                <p:cNvPr id="245" name="Group 245"/>
                <p:cNvGrpSpPr/>
                <p:nvPr/>
              </p:nvGrpSpPr>
              <p:grpSpPr>
                <a:xfrm>
                  <a:off x="0" y="-1"/>
                  <a:ext cx="4891931" cy="5125920"/>
                  <a:chOff x="0" y="0"/>
                  <a:chExt cx="4891930" cy="5125918"/>
                </a:xfrm>
              </p:grpSpPr>
              <p:pic>
                <p:nvPicPr>
                  <p:cNvPr id="243" name="image30.png" descr=" 18437"/>
                  <p:cNvPicPr/>
                  <p:nvPr/>
                </p:nvPicPr>
                <p:blipFill>
                  <a:blip r:embed="rId5">
                    <a:extLst/>
                  </a:blip>
                  <a:srcRect l="195" t="0" r="66132" b="0"/>
                  <a:stretch>
                    <a:fillRect/>
                  </a:stretch>
                </p:blipFill>
                <p:spPr>
                  <a:xfrm>
                    <a:off x="0" y="0"/>
                    <a:ext cx="4891931" cy="512591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44" name="Shape 244"/>
                  <p:cNvSpPr/>
                  <p:nvPr/>
                </p:nvSpPr>
                <p:spPr>
                  <a:xfrm>
                    <a:off x="743465" y="1735273"/>
                    <a:ext cx="1054073" cy="88776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lvl="0">
                      <a:defRPr sz="24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sp>
              <p:nvSpPr>
                <p:cNvPr id="246" name="Shape 246"/>
                <p:cNvSpPr/>
                <p:nvPr/>
              </p:nvSpPr>
              <p:spPr>
                <a:xfrm>
                  <a:off x="844706" y="290911"/>
                  <a:ext cx="146305" cy="381001"/>
                </a:xfrm>
                <a:prstGeom prst="rect">
                  <a:avLst/>
                </a:prstGeom>
                <a:solidFill>
                  <a:srgbClr val="66CB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7" name="Shape 247"/>
                <p:cNvSpPr/>
                <p:nvPr/>
              </p:nvSpPr>
              <p:spPr>
                <a:xfrm>
                  <a:off x="857406" y="420960"/>
                  <a:ext cx="120905" cy="120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fill="norm" stroke="1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3E98E3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</p:grpSp>
          <p:pic>
            <p:nvPicPr>
              <p:cNvPr id="249" name="pasted-image.pd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881513" y="1806450"/>
                <a:ext cx="1356669" cy="28706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